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432" r:id="rId3"/>
    <p:sldId id="428" r:id="rId4"/>
    <p:sldId id="426" r:id="rId5"/>
    <p:sldId id="429" r:id="rId6"/>
    <p:sldId id="431" r:id="rId7"/>
    <p:sldId id="439" r:id="rId8"/>
    <p:sldId id="433" r:id="rId9"/>
    <p:sldId id="434" r:id="rId10"/>
    <p:sldId id="435" r:id="rId11"/>
    <p:sldId id="436" r:id="rId12"/>
    <p:sldId id="437" r:id="rId13"/>
    <p:sldId id="438" r:id="rId14"/>
    <p:sldId id="440" r:id="rId15"/>
    <p:sldId id="441" r:id="rId16"/>
    <p:sldId id="442" r:id="rId17"/>
    <p:sldId id="443" r:id="rId18"/>
    <p:sldId id="444" r:id="rId19"/>
    <p:sldId id="445" r:id="rId20"/>
    <p:sldId id="447" r:id="rId21"/>
    <p:sldId id="417" r:id="rId22"/>
    <p:sldId id="416" r:id="rId23"/>
    <p:sldId id="446" r:id="rId24"/>
    <p:sldId id="448" r:id="rId25"/>
    <p:sldId id="449" r:id="rId26"/>
    <p:sldId id="45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50" autoAdjust="0"/>
  </p:normalViewPr>
  <p:slideViewPr>
    <p:cSldViewPr>
      <p:cViewPr varScale="1">
        <p:scale>
          <a:sx n="63" d="100"/>
          <a:sy n="63" d="100"/>
        </p:scale>
        <p:origin x="6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54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ADCD-ED78-4AB1-94F6-8AB20ADE8E6B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21C4C-BD53-4B10-B3C1-63B3F9C6F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34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a database with lots of data</a:t>
            </a:r>
          </a:p>
          <a:p>
            <a:r>
              <a:rPr lang="en-US" baseline="0" dirty="0" smtClean="0"/>
              <a:t>Want a visual overview (i.e. stats plots like scatterplot, </a:t>
            </a:r>
            <a:r>
              <a:rPr lang="en-US" baseline="0" dirty="0" err="1" smtClean="0"/>
              <a:t>heatmap</a:t>
            </a:r>
            <a:r>
              <a:rPr lang="en-US" baseline="0" dirty="0" smtClean="0"/>
              <a:t>, etc.)</a:t>
            </a:r>
          </a:p>
          <a:p>
            <a:r>
              <a:rPr lang="en-US" baseline="0" dirty="0" smtClean="0"/>
              <a:t>Want visualizations to be interactive (I.e. pan and zoom)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97652-F8AC-0C48-B58D-2D9B44DA3E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When query will return too much data, reduce it</a:t>
            </a:r>
          </a:p>
          <a:p>
            <a:pPr marL="457200" lvl="2"/>
            <a:r>
              <a:rPr lang="en-US" sz="2400" dirty="0" smtClean="0"/>
              <a:t>Aggregate, sample, filter, etc.</a:t>
            </a:r>
          </a:p>
          <a:p>
            <a:r>
              <a:rPr lang="en-US" sz="2800" dirty="0" smtClean="0"/>
              <a:t>“Too big” means:</a:t>
            </a:r>
          </a:p>
          <a:p>
            <a:pPr lvl="1"/>
            <a:r>
              <a:rPr lang="en-US" sz="2400" dirty="0" smtClean="0"/>
              <a:t>Will slow down the </a:t>
            </a:r>
            <a:r>
              <a:rPr lang="en-US" sz="2400" dirty="0" err="1" smtClean="0"/>
              <a:t>vis</a:t>
            </a:r>
            <a:r>
              <a:rPr lang="en-US" sz="2400" dirty="0" smtClean="0"/>
              <a:t> system</a:t>
            </a:r>
          </a:p>
          <a:p>
            <a:pPr lvl="1"/>
            <a:r>
              <a:rPr lang="en-US" sz="2400" dirty="0" smtClean="0"/>
              <a:t>Will cause over-plotting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97652-F8AC-0C48-B58D-2D9B44DA3E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97652-F8AC-0C48-B58D-2D9B44DA3E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ScalaR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QueryPlan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15340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/26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7" y="6248400"/>
            <a:ext cx="16437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csail_logo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1920"/>
            <a:ext cx="1565121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Dynamic Reduction of Query Result Sets </a:t>
            </a:r>
            <a:br>
              <a:rPr lang="en-US" sz="2800" dirty="0" smtClean="0"/>
            </a:br>
            <a:r>
              <a:rPr lang="en-US" sz="2800" dirty="0" smtClean="0"/>
              <a:t>for Interactive Visualization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Leilani</a:t>
            </a:r>
            <a:r>
              <a:rPr lang="en-US" dirty="0" smtClean="0"/>
              <a:t> Battle (MIT)</a:t>
            </a:r>
          </a:p>
          <a:p>
            <a:r>
              <a:rPr lang="en-US" dirty="0" err="1" smtClean="0"/>
              <a:t>Remco</a:t>
            </a:r>
            <a:r>
              <a:rPr lang="en-US" dirty="0" smtClean="0"/>
              <a:t> Chang (Tufts)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Stonebraker</a:t>
            </a:r>
            <a:r>
              <a:rPr lang="en-US" dirty="0" smtClean="0"/>
              <a:t> (MIT)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Query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676400"/>
            <a:ext cx="793563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the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database with 100,000 employees (stored across 20,000 page files), the three query plans can have significantly different execution time (in 1997):</a:t>
            </a:r>
          </a:p>
          <a:p>
            <a:pPr lvl="1"/>
            <a:r>
              <a:rPr lang="en-US" dirty="0" smtClean="0"/>
              <a:t>T1: &lt;1 sec</a:t>
            </a:r>
          </a:p>
          <a:p>
            <a:pPr lvl="1"/>
            <a:r>
              <a:rPr lang="en-US" dirty="0" smtClean="0"/>
              <a:t>T2: &gt;1 hour</a:t>
            </a:r>
          </a:p>
          <a:p>
            <a:pPr lvl="1"/>
            <a:r>
              <a:rPr lang="en-US" dirty="0" smtClean="0"/>
              <a:t>T3: ~1 day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Plan Exposed – SQL EXPLAIN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“EXPLAIN” command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Exposes (some of) the computed results from the Query Optimization process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 in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SQL-92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results are DBMS-specific</a:t>
            </a:r>
          </a:p>
          <a:p>
            <a:pPr lvl="5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Usage: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explain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select * from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myTable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EXPLAIN </a:t>
            </a:r>
            <a:r>
              <a:rPr lang="en-US" dirty="0" smtClean="0"/>
              <a:t>Output from </a:t>
            </a:r>
            <a:r>
              <a:rPr lang="en-US" dirty="0" err="1" smtClean="0"/>
              <a:t>SciDB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SciDB</a:t>
            </a:r>
            <a:r>
              <a:rPr lang="en-US" dirty="0" smtClean="0"/>
              <a:t> the output of (a query similar to)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Explain SELECT * FROM earthquake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778076"/>
            <a:ext cx="4876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[("[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pPlan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schema earthquake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datetime:datetime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NULL DEFAULT null,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magnitude:double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NULL DEFAULT null,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latitude:double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NULL DEFAULT null,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longitude:double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NULL DEFAULT null&gt;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[x=1:6381,6381,0,y=1:6543,6543,0]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bound start {1, 1} end {6381, 6543}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density 1 cells 41750883 chunks 1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est_bytes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7.97442e+09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")]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3319" y="2785420"/>
            <a:ext cx="328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four attributes in the table ‘earthquake’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3318" y="3431751"/>
            <a:ext cx="328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 that the dimensions of this array (table) is 6381x6543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43317" y="4078082"/>
            <a:ext cx="328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query will touch data elements from (1, 1) to (6381, 6543), </a:t>
            </a:r>
            <a:r>
              <a:rPr lang="en-US" smtClean="0"/>
              <a:t>totaling 41,750,833 </a:t>
            </a: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001412"/>
            <a:ext cx="328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size of the returned data is 7.97442e+09 bytes (~8GB)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9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 11g Release 1 (11.1)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997516" cy="326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MySQL 5.0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8153400" cy="288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PostgreSQL</a:t>
            </a:r>
            <a:r>
              <a:rPr lang="en-US" dirty="0" smtClean="0"/>
              <a:t> 7.3.4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620000" cy="429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ScalaR</a:t>
            </a:r>
            <a:r>
              <a:rPr lang="en-US" dirty="0" smtClean="0"/>
              <a:t> with Query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front-end tells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ScalaR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its desired resolution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Can be based on the literal resolution of the visualization (number of pixels)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Or desired data size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Based on the query plan,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ScalaR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chooses one of three strategies to reduce results from the query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Strategies in </a:t>
            </a:r>
            <a:r>
              <a:rPr lang="en-US" dirty="0" err="1" smtClean="0"/>
              <a:t>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Aggregation: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SciDB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this operation is carried out as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regrid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scale_factorX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scale_factorY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Sampling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SciDB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uniform sampling is carried out as</a:t>
            </a:r>
          </a:p>
          <a:p>
            <a:pPr marL="914400" lvl="2" indent="0">
              <a:buNone/>
            </a:pP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bernoulli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(query, percentage,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randseed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Filtering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Currently, the filtering criteria is user specified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where (clause)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user launches the visualization, which shows the overview of the data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Resulting in launching the query: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latitude, longitude </a:t>
            </a: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quake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As shown earlier, this results in over 41 million values</a:t>
            </a: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sz="2200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18317" y="2085550"/>
            <a:ext cx="2921950" cy="2828907"/>
            <a:chOff x="877618" y="2188777"/>
            <a:chExt cx="2921950" cy="2828907"/>
          </a:xfrm>
        </p:grpSpPr>
        <p:sp>
          <p:nvSpPr>
            <p:cNvPr id="5" name="Rectangle 4"/>
            <p:cNvSpPr/>
            <p:nvPr/>
          </p:nvSpPr>
          <p:spPr>
            <a:xfrm>
              <a:off x="877618" y="2188777"/>
              <a:ext cx="2921950" cy="4852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Visualization System</a:t>
              </a:r>
              <a:endParaRPr lang="en-US" dirty="0"/>
            </a:p>
          </p:txBody>
        </p:sp>
        <p:sp>
          <p:nvSpPr>
            <p:cNvPr id="6" name="Can 5"/>
            <p:cNvSpPr/>
            <p:nvPr/>
          </p:nvSpPr>
          <p:spPr>
            <a:xfrm>
              <a:off x="1579712" y="3427722"/>
              <a:ext cx="1517762" cy="1589962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Database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5" idx="2"/>
              <a:endCxn id="6" idx="1"/>
            </p:cNvCxnSpPr>
            <p:nvPr/>
          </p:nvCxnSpPr>
          <p:spPr>
            <a:xfrm>
              <a:off x="2338593" y="2674025"/>
              <a:ext cx="0" cy="75369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464202" y="2426256"/>
            <a:ext cx="1022166" cy="4336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01277" y="3324495"/>
            <a:ext cx="1073791" cy="4439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17" name="Picture 16" descr="cali_zoom_10000_blu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57" y="2225900"/>
            <a:ext cx="2780952" cy="165960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5" idx="3"/>
            <a:endCxn id="17" idx="1"/>
          </p:cNvCxnSpPr>
          <p:nvPr/>
        </p:nvCxnSpPr>
        <p:spPr>
          <a:xfrm>
            <a:off x="4040267" y="2328174"/>
            <a:ext cx="1102990" cy="7275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ggregation_fixed_5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8" y="4080621"/>
            <a:ext cx="2983142" cy="1618462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5" idx="3"/>
            <a:endCxn id="21" idx="1"/>
          </p:cNvCxnSpPr>
          <p:nvPr/>
        </p:nvCxnSpPr>
        <p:spPr>
          <a:xfrm>
            <a:off x="4040267" y="2328174"/>
            <a:ext cx="999741" cy="25616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3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6"/>
    </mc:Choice>
    <mc:Fallback xmlns="">
      <p:transition xmlns:p14="http://schemas.microsoft.com/office/powerpoint/2010/main" spd="slow" advTm="32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0104 0.14312 " pathEditMode="relative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564E-6 -5.09495E-8 L -0.00104 -0.131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Based on the user’s resolution, using Aggregation, this query is modified as: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select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avg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(latitude),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avg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(longitude)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latitude, longitude </a:t>
            </a:r>
            <a:endParaRPr lang="en-US" sz="2200" dirty="0" smtClean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from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quake)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 err="1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regrid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32,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33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Sampling, this query looks like:</a:t>
            </a:r>
          </a:p>
          <a:p>
            <a:pPr marL="457200" lvl="1" indent="0">
              <a:buNone/>
            </a:pP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select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latitude, longitude</a:t>
            </a:r>
            <a:endParaRPr lang="en-US" sz="2200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bernoulli</a:t>
            </a: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latitude, longitude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	          </a:t>
            </a: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quake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), 0.327, 1)</a:t>
            </a:r>
            <a:endParaRPr lang="en-US" sz="2200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Real Time DB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6837"/>
            <a:ext cx="753296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SciDB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05000"/>
            <a:ext cx="839312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40" y="1371600"/>
            <a:ext cx="3657600" cy="45259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Dataset: NASA MODIS </a:t>
            </a:r>
          </a:p>
          <a:p>
            <a:pPr>
              <a:spcAft>
                <a:spcPts val="600"/>
              </a:spcAft>
            </a:pPr>
            <a:r>
              <a:rPr lang="en-US" dirty="0"/>
              <a:t>S</a:t>
            </a:r>
            <a:r>
              <a:rPr lang="en-US" dirty="0" smtClean="0"/>
              <a:t>ize: </a:t>
            </a:r>
            <a:r>
              <a:rPr lang="en-US" b="1" dirty="0" smtClean="0"/>
              <a:t>2.7 Billion </a:t>
            </a:r>
            <a:r>
              <a:rPr lang="en-US" dirty="0" smtClean="0"/>
              <a:t>data points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Storage: </a:t>
            </a:r>
            <a:r>
              <a:rPr lang="en-US" b="1" dirty="0" smtClean="0"/>
              <a:t>209GB</a:t>
            </a:r>
            <a:r>
              <a:rPr lang="en-US" dirty="0" smtClean="0"/>
              <a:t> in database (85GB compressed), across </a:t>
            </a:r>
            <a:r>
              <a:rPr lang="en-US" b="1" dirty="0" smtClean="0"/>
              <a:t>673,380 </a:t>
            </a:r>
            <a:r>
              <a:rPr lang="en-US" dirty="0" err="1" smtClean="0"/>
              <a:t>SciDB</a:t>
            </a:r>
            <a:r>
              <a:rPr lang="en-US" dirty="0" smtClean="0"/>
              <a:t> chunks</a:t>
            </a:r>
          </a:p>
          <a:p>
            <a:pPr lvl="4"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Baseline: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ndsil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80408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819400" cy="13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Flexible!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Works on all visualizations and (almost) all databases 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As long as the database has an EXPLAIN function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No Learning Curve!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Developers can just write regular SQL queries, and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do not have to be aware of the architecture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Adaptive!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Easily swap in a different DBMS engine, different visualization, or different rules / abilities in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ScalaR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Efficient!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reduction strategy can be based on perceptual constraint (resolution) or data constraint (size)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Efficient operations are still DB dependent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SciDB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good for array-based scientific data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Efficient aggregation (e.g., “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regrid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”)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OLAP: good for structured multidimensional data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Efficient orientation (e.g., “pivot”)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Column-Store: good for business analytics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Efficient attribute computation (e.g., “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avg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(column1)”)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Tuples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NoSQL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), Associative (network), etc., Multi-value DB (non-1NF, no-joins), etc.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does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ScalaR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know which operation to use?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One possible way is to “train”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ScalaR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first – give it a set of query logs (workload) to test the efficiency of different strategies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1676400" y="4191001"/>
            <a:ext cx="5562600" cy="11429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Leilani</a:t>
            </a:r>
            <a:r>
              <a:rPr lang="en-US" dirty="0" smtClean="0"/>
              <a:t> Battle (MIT)  		 leibatt@mit.edu</a:t>
            </a:r>
          </a:p>
          <a:p>
            <a:pPr marL="0" indent="0">
              <a:buNone/>
            </a:pPr>
            <a:r>
              <a:rPr lang="en-US" dirty="0" err="1" smtClean="0"/>
              <a:t>Remco</a:t>
            </a:r>
            <a:r>
              <a:rPr lang="en-US" dirty="0" smtClean="0"/>
              <a:t> Chang (Tufts)   	            remco@cs.tufts.edu</a:t>
            </a:r>
          </a:p>
          <a:p>
            <a:pPr marL="0" indent="0">
              <a:buNone/>
            </a:pPr>
            <a:r>
              <a:rPr lang="en-US" dirty="0" smtClean="0"/>
              <a:t>Mike </a:t>
            </a:r>
            <a:r>
              <a:rPr lang="en-US" dirty="0" err="1" smtClean="0"/>
              <a:t>Stonebraker</a:t>
            </a:r>
            <a:r>
              <a:rPr lang="en-US" dirty="0"/>
              <a:t> </a:t>
            </a:r>
            <a:r>
              <a:rPr lang="en-US" dirty="0" smtClean="0"/>
              <a:t>(MIT)  	stonebraker@csail.mit.edu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2057400" y="2667000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93"/>
    </mc:Choice>
    <mc:Fallback xmlns="">
      <p:transition xmlns:p14="http://schemas.microsoft.com/office/powerpoint/2010/main" spd="slow" advTm="6539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Most VIS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Scalability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Most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InfoVis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systems assume that memory stay in-core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Out-of-core systems assume locality and/or structure in data (e.g. grid).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Database-driven systems leverage operations specific to the application (e.g. column-store for business analytics)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Over-plotting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akes visualizations unreadable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Waste of time/resources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ggregation_fixed_5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724400"/>
            <a:ext cx="2983142" cy="161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78"/>
    </mc:Choice>
    <mc:Fallback xmlns="">
      <p:transition xmlns:p14="http://schemas.microsoft.com/office/powerpoint/2010/main" spd="slow" advTm="41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479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We Want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16573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057400" y="4019550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4343400" y="4129090"/>
            <a:ext cx="304800" cy="1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1543" y="5091112"/>
            <a:ext cx="2996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Visualization on a</a:t>
            </a:r>
          </a:p>
          <a:p>
            <a:r>
              <a:rPr lang="en-US" sz="2400" b="1" dirty="0" smtClean="0"/>
              <a:t>Commodity Hardware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78439" y="5078457"/>
            <a:ext cx="230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 Data in a</a:t>
            </a:r>
          </a:p>
          <a:p>
            <a:r>
              <a:rPr lang="en-US" sz="2400" b="1" dirty="0" smtClean="0"/>
              <a:t>Data Warehouse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Apporach</a:t>
            </a:r>
            <a:r>
              <a:rPr lang="en-US" dirty="0" smtClean="0"/>
              <a:t>: Trading Accuracy For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the Vis community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Common practice, e.g.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Based on Data: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Elmqvist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Fekete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(TVCG, ’10)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Based on Display: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Jerding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Stasko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(TVCG, ‘98)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the Database community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Less common, e.g.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Stratified Sampling: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Chaudhuri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et al. (TOD, ’07)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BlinkDB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 Bounded Errors and Response Time: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Agarwal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et al.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Eurosys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‘13)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Online Aggregation: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Hellerstein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et al. (SIGMOD ‘97), Fisher et al. (CHI ‘12)</a:t>
            </a:r>
          </a:p>
          <a:p>
            <a:pPr lvl="2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Solution: Resolution Reduction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29400" y="1765493"/>
            <a:ext cx="3572420" cy="4346597"/>
            <a:chOff x="2333430" y="1765493"/>
            <a:chExt cx="3572420" cy="4346597"/>
          </a:xfrm>
        </p:grpSpPr>
        <p:sp>
          <p:nvSpPr>
            <p:cNvPr id="6" name="Rectangle 5"/>
            <p:cNvSpPr/>
            <p:nvPr/>
          </p:nvSpPr>
          <p:spPr>
            <a:xfrm>
              <a:off x="2658665" y="1765493"/>
              <a:ext cx="2921950" cy="4852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Visualization System</a:t>
              </a:r>
              <a:endParaRPr lang="en-US" dirty="0"/>
            </a:p>
          </p:txBody>
        </p:sp>
        <p:sp>
          <p:nvSpPr>
            <p:cNvPr id="7" name="Can 6"/>
            <p:cNvSpPr/>
            <p:nvPr/>
          </p:nvSpPr>
          <p:spPr>
            <a:xfrm>
              <a:off x="3360759" y="4522128"/>
              <a:ext cx="1517762" cy="1589962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Database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9" idx="2"/>
              <a:endCxn id="7" idx="1"/>
            </p:cNvCxnSpPr>
            <p:nvPr/>
          </p:nvCxnSpPr>
          <p:spPr>
            <a:xfrm>
              <a:off x="4119640" y="3662710"/>
              <a:ext cx="0" cy="85941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333430" y="3177462"/>
              <a:ext cx="3572420" cy="4852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Resolution Reduction Layer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6" idx="2"/>
              <a:endCxn id="9" idx="0"/>
            </p:cNvCxnSpPr>
            <p:nvPr/>
          </p:nvCxnSpPr>
          <p:spPr>
            <a:xfrm>
              <a:off x="4119640" y="2250741"/>
              <a:ext cx="0" cy="92672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176624" y="2157821"/>
            <a:ext cx="1022166" cy="4336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716194" y="3626814"/>
            <a:ext cx="1881070" cy="4336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q</a:t>
            </a:r>
            <a:r>
              <a:rPr lang="en-US" dirty="0" err="1" smtClean="0"/>
              <a:t>ueryplan</a:t>
            </a:r>
            <a:r>
              <a:rPr lang="en-US" dirty="0" smtClean="0"/>
              <a:t> query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233956" y="4269869"/>
            <a:ext cx="1881070" cy="4336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q</a:t>
            </a:r>
            <a:r>
              <a:rPr lang="en-US" dirty="0" err="1" smtClean="0"/>
              <a:t>ueryplan</a:t>
            </a:r>
            <a:r>
              <a:rPr lang="en-US" dirty="0" smtClean="0"/>
              <a:t> result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16194" y="3634677"/>
            <a:ext cx="1881069" cy="4336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odified query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233956" y="4305315"/>
            <a:ext cx="1881070" cy="4336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educed result</a:t>
            </a:r>
            <a:endParaRPr lang="en-US" dirty="0"/>
          </a:p>
        </p:txBody>
      </p:sp>
      <p:sp>
        <p:nvSpPr>
          <p:cNvPr id="36" name="Internal Storage 35"/>
          <p:cNvSpPr/>
          <p:nvPr/>
        </p:nvSpPr>
        <p:spPr>
          <a:xfrm>
            <a:off x="5503178" y="4997022"/>
            <a:ext cx="2292130" cy="1562495"/>
          </a:xfrm>
          <a:prstGeom prst="flowChartInternalStorag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7" idx="4"/>
            <a:endCxn id="36" idx="1"/>
          </p:cNvCxnSpPr>
          <p:nvPr/>
        </p:nvCxnSpPr>
        <p:spPr>
          <a:xfrm>
            <a:off x="4174491" y="5317109"/>
            <a:ext cx="1328687" cy="46116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792275" y="5217796"/>
            <a:ext cx="237473" cy="19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70089" y="5624396"/>
            <a:ext cx="237473" cy="19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37598" y="5416421"/>
            <a:ext cx="237473" cy="19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832616" y="6043791"/>
            <a:ext cx="237473" cy="19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275071" y="5823021"/>
            <a:ext cx="237473" cy="19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00125" y="6242416"/>
            <a:ext cx="237473" cy="19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cali_zoom_10000_blu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75" y="1843926"/>
            <a:ext cx="1547286" cy="923380"/>
          </a:xfrm>
          <a:prstGeom prst="rect">
            <a:avLst/>
          </a:prstGeom>
        </p:spPr>
      </p:pic>
      <p:cxnSp>
        <p:nvCxnSpPr>
          <p:cNvPr id="46" name="Straight Arrow Connector 45"/>
          <p:cNvCxnSpPr>
            <a:endCxn id="45" idx="1"/>
          </p:cNvCxnSpPr>
          <p:nvPr/>
        </p:nvCxnSpPr>
        <p:spPr>
          <a:xfrm>
            <a:off x="4876585" y="1946200"/>
            <a:ext cx="1102990" cy="35941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ggregation_fixed_52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85" y="3178090"/>
            <a:ext cx="1626344" cy="882350"/>
          </a:xfrm>
          <a:prstGeom prst="rect">
            <a:avLst/>
          </a:prstGeom>
        </p:spPr>
      </p:pic>
      <p:cxnSp>
        <p:nvCxnSpPr>
          <p:cNvPr id="48" name="Straight Arrow Connector 47"/>
          <p:cNvCxnSpPr>
            <a:stCxn id="6" idx="3"/>
            <a:endCxn id="47" idx="1"/>
          </p:cNvCxnSpPr>
          <p:nvPr/>
        </p:nvCxnSpPr>
        <p:spPr>
          <a:xfrm>
            <a:off x="4876585" y="2008117"/>
            <a:ext cx="1111300" cy="16111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9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93"/>
    </mc:Choice>
    <mc:Fallback xmlns="">
      <p:transition xmlns:p14="http://schemas.microsoft.com/office/powerpoint/2010/main" spd="slow" advTm="65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6807E-6 4.89579E-6 L -0.00018 0.1086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6807E-6 4.89579E-6 L -0.00018 0.108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564E-6 3.38119E-7 L -0.00121 -0.118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59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7265E-6 -4.18249E-6 L 0.00295 0.107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1.75804E-6 L -0.00642 -0.336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6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3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Implementation: </a:t>
            </a:r>
            <a:r>
              <a:rPr lang="en-US" dirty="0" err="1" smtClean="0"/>
              <a:t>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Back-end database: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SciDB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 array-based database for scientific data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Front-end visualization: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javascript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+ D3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Middleware: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Named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ScalaR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Written as a web-server plugin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“Traps” queries from the front-end and communicates with the back-end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Plan and Query Optimizer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(Almost) All database systems have a query compiler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Responsible for parsing, interpreting, and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generating an efficient execution plan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for the query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optimizer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Responsible for improving query performance based on (pre-computed) meta data.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Designed to be super fast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Continues to be an active area of DB research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Query Plan / Optimizer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Courier New" pitchFamily="49" charset="0"/>
              </a:rPr>
              <a:t>Given a database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cs typeface="Courier New" pitchFamily="49" charset="0"/>
              </a:rPr>
              <a:t>with two tables: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dept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dno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floor) 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emp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(name, age,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dno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Consider the following SQL query:</a:t>
            </a:r>
          </a:p>
          <a:p>
            <a:pPr marL="457200" lvl="1" indent="0">
              <a:buNone/>
            </a:pPr>
            <a:endParaRPr lang="en-US" b="1" dirty="0" smtClean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name, floor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rom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employ,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dept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here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employ.dno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dept.dno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and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employ.sal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&gt; 100k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2413" y="6477000"/>
            <a:ext cx="589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taken from “Query Optimization” by Ioannidis, 1997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3.5|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8.5|3.9|14|13.1|0.8|0.2|0.2|0.2|0.3|0.3|2|7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8.5|3.9|14|13.1|0.8|0.2|0.2|0.2|0.3|0.3|2|7.7|0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1018</Words>
  <Application>Microsoft Office PowerPoint</Application>
  <PresentationFormat>On-screen Show (4:3)</PresentationFormat>
  <Paragraphs>187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Courier New</vt:lpstr>
      <vt:lpstr>1_Office Theme</vt:lpstr>
      <vt:lpstr>Dynamic Reduction of Query Result Sets  for Interactive Visualization</vt:lpstr>
      <vt:lpstr>Context</vt:lpstr>
      <vt:lpstr>Problems with Most VIS Systems</vt:lpstr>
      <vt:lpstr>The Problem We Want to Solve</vt:lpstr>
      <vt:lpstr>Apporach: Trading Accuracy For Speed</vt:lpstr>
      <vt:lpstr>Our Solution: Resolution Reduction</vt:lpstr>
      <vt:lpstr>Our Implementation: ScalaR</vt:lpstr>
      <vt:lpstr>Query Plan and Query Optimizer</vt:lpstr>
      <vt:lpstr>Example Query Plan / Optimizer</vt:lpstr>
      <vt:lpstr>Possible Query Plans</vt:lpstr>
      <vt:lpstr>Cost of the Query</vt:lpstr>
      <vt:lpstr>Query Plan Exposed – SQL EXPLAIN</vt:lpstr>
      <vt:lpstr>Example EXPLAIN Output from SciDB</vt:lpstr>
      <vt:lpstr>Other Examples</vt:lpstr>
      <vt:lpstr>Other Examples</vt:lpstr>
      <vt:lpstr>Other Examples</vt:lpstr>
      <vt:lpstr>ScalaR with Query Plan</vt:lpstr>
      <vt:lpstr>Reduction Strategies in ScalaR</vt:lpstr>
      <vt:lpstr>Example</vt:lpstr>
      <vt:lpstr>Example</vt:lpstr>
      <vt:lpstr>Strategies for Real Time DB Visualization</vt:lpstr>
      <vt:lpstr>Using SciDB</vt:lpstr>
      <vt:lpstr>Performance Results</vt:lpstr>
      <vt:lpstr>Benefits of ScalaR</vt:lpstr>
      <vt:lpstr>Discussion</vt:lpstr>
      <vt:lpstr>Thank you!!</vt:lpstr>
    </vt:vector>
  </TitlesOfParts>
  <Company>UNC Charlotte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641</cp:revision>
  <dcterms:created xsi:type="dcterms:W3CDTF">2011-08-03T02:14:01Z</dcterms:created>
  <dcterms:modified xsi:type="dcterms:W3CDTF">2013-10-07T00:46:33Z</dcterms:modified>
</cp:coreProperties>
</file>