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notesMasterIdLst>
    <p:notesMasterId r:id="rId57"/>
  </p:notesMasterIdLst>
  <p:sldIdLst>
    <p:sldId id="321" r:id="rId2"/>
    <p:sldId id="292" r:id="rId3"/>
    <p:sldId id="289" r:id="rId4"/>
    <p:sldId id="288" r:id="rId5"/>
    <p:sldId id="290" r:id="rId6"/>
    <p:sldId id="314" r:id="rId7"/>
    <p:sldId id="315" r:id="rId8"/>
    <p:sldId id="316" r:id="rId9"/>
    <p:sldId id="317" r:id="rId10"/>
    <p:sldId id="350" r:id="rId11"/>
    <p:sldId id="293" r:id="rId12"/>
    <p:sldId id="294" r:id="rId13"/>
    <p:sldId id="295" r:id="rId14"/>
    <p:sldId id="296" r:id="rId15"/>
    <p:sldId id="297" r:id="rId16"/>
    <p:sldId id="298" r:id="rId17"/>
    <p:sldId id="299" r:id="rId18"/>
    <p:sldId id="301" r:id="rId19"/>
    <p:sldId id="302" r:id="rId20"/>
    <p:sldId id="305" r:id="rId21"/>
    <p:sldId id="303" r:id="rId22"/>
    <p:sldId id="304" r:id="rId23"/>
    <p:sldId id="306" r:id="rId24"/>
    <p:sldId id="307" r:id="rId25"/>
    <p:sldId id="355" r:id="rId26"/>
    <p:sldId id="356" r:id="rId27"/>
    <p:sldId id="357" r:id="rId28"/>
    <p:sldId id="385" r:id="rId29"/>
    <p:sldId id="358" r:id="rId30"/>
    <p:sldId id="359" r:id="rId31"/>
    <p:sldId id="360" r:id="rId32"/>
    <p:sldId id="361" r:id="rId33"/>
    <p:sldId id="362" r:id="rId34"/>
    <p:sldId id="363" r:id="rId35"/>
    <p:sldId id="364" r:id="rId36"/>
    <p:sldId id="351" r:id="rId37"/>
    <p:sldId id="352" r:id="rId38"/>
    <p:sldId id="353" r:id="rId39"/>
    <p:sldId id="354" r:id="rId40"/>
    <p:sldId id="368" r:id="rId41"/>
    <p:sldId id="369" r:id="rId42"/>
    <p:sldId id="370" r:id="rId43"/>
    <p:sldId id="371" r:id="rId44"/>
    <p:sldId id="372" r:id="rId45"/>
    <p:sldId id="373" r:id="rId46"/>
    <p:sldId id="374" r:id="rId47"/>
    <p:sldId id="375" r:id="rId48"/>
    <p:sldId id="376" r:id="rId49"/>
    <p:sldId id="384" r:id="rId50"/>
    <p:sldId id="378" r:id="rId51"/>
    <p:sldId id="381" r:id="rId52"/>
    <p:sldId id="382" r:id="rId53"/>
    <p:sldId id="383" r:id="rId54"/>
    <p:sldId id="379" r:id="rId55"/>
    <p:sldId id="380"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545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57" autoAdjust="0"/>
    <p:restoredTop sz="87124" autoAdjust="0"/>
  </p:normalViewPr>
  <p:slideViewPr>
    <p:cSldViewPr>
      <p:cViewPr>
        <p:scale>
          <a:sx n="60" d="100"/>
          <a:sy n="60" d="100"/>
        </p:scale>
        <p:origin x="-876" y="-43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204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CC2269-4032-2A48-8DD1-EEE2906B9D74}" type="datetimeFigureOut">
              <a:rPr lang="en-US" smtClean="0"/>
              <a:pPr/>
              <a:t>5/28/2010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2A964A-654F-F04C-A8F3-C3056BE67C9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2008 – 455</a:t>
            </a:r>
            <a:r>
              <a:rPr lang="en-US" baseline="0" dirty="0" smtClean="0"/>
              <a:t> billion</a:t>
            </a:r>
            <a:endParaRPr lang="en-US" dirty="0" smtClean="0"/>
          </a:p>
          <a:p>
            <a:r>
              <a:rPr lang="en-US" dirty="0" smtClean="0"/>
              <a:t>2009 – proposed 533</a:t>
            </a:r>
            <a:r>
              <a:rPr lang="en-US" baseline="0" dirty="0" smtClean="0"/>
              <a:t> billion</a:t>
            </a:r>
            <a:endParaRPr lang="en-US" dirty="0" smtClean="0"/>
          </a:p>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2008 – deficit</a:t>
            </a:r>
            <a:r>
              <a:rPr lang="en-US" baseline="0" dirty="0" smtClean="0"/>
              <a:t> </a:t>
            </a:r>
            <a:r>
              <a:rPr lang="en-US" dirty="0" smtClean="0"/>
              <a:t>455</a:t>
            </a:r>
            <a:r>
              <a:rPr lang="en-US" baseline="0" dirty="0" smtClean="0"/>
              <a:t> billion</a:t>
            </a:r>
            <a:endParaRPr lang="en-US" dirty="0" smtClean="0"/>
          </a:p>
          <a:p>
            <a:r>
              <a:rPr lang="en-US" dirty="0" smtClean="0"/>
              <a:t>2009 – deficit 407 billion</a:t>
            </a:r>
          </a:p>
          <a:p>
            <a:r>
              <a:rPr lang="en-US" dirty="0" smtClean="0"/>
              <a:t>2010 –</a:t>
            </a:r>
            <a:r>
              <a:rPr lang="en-US" baseline="0" dirty="0" smtClean="0"/>
              <a:t> estimated deficit 1.171 trillion</a:t>
            </a:r>
            <a:endParaRPr lang="en-US" dirty="0" smtClean="0"/>
          </a:p>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0724" name="Slide Number Placeholder 3"/>
          <p:cNvSpPr>
            <a:spLocks noGrp="1"/>
          </p:cNvSpPr>
          <p:nvPr>
            <p:ph type="sldNum" sz="quarter" idx="5"/>
          </p:nvPr>
        </p:nvSpPr>
        <p:spPr bwMode="auto">
          <a:noFill/>
          <a:ln>
            <a:miter lim="800000"/>
            <a:headEnd/>
            <a:tailEnd/>
          </a:ln>
        </p:spPr>
        <p:txBody>
          <a:bodyPr/>
          <a:lstStyle/>
          <a:p>
            <a:fld id="{C7B6A28D-82D7-40AE-9917-1BE7654E1F8D}" type="slidenum">
              <a:rPr lang="en-US"/>
              <a:pPr/>
              <a:t>31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An examination of the ThemeRiver</a:t>
            </a:r>
          </a:p>
          <a:p>
            <a:pPr>
              <a:spcBef>
                <a:spcPct val="0"/>
              </a:spcBef>
            </a:pPr>
            <a:r>
              <a:rPr lang="en-US" smtClean="0"/>
              <a:t>however, shows an interesting temporal pattern in Organization B's</a:t>
            </a:r>
          </a:p>
          <a:p>
            <a:pPr>
              <a:spcBef>
                <a:spcPct val="0"/>
              </a:spcBef>
            </a:pPr>
            <a:r>
              <a:rPr lang="en-US" smtClean="0"/>
              <a:t>activities. It appears that while Organization B was indeed active</a:t>
            </a:r>
          </a:p>
          <a:p>
            <a:pPr>
              <a:spcBef>
                <a:spcPct val="0"/>
              </a:spcBef>
            </a:pPr>
            <a:r>
              <a:rPr lang="en-US" smtClean="0"/>
              <a:t>during the '80s, it stopped operating entirely in 1992. This</a:t>
            </a:r>
          </a:p>
          <a:p>
            <a:pPr>
              <a:spcBef>
                <a:spcPct val="0"/>
              </a:spcBef>
            </a:pPr>
            <a:r>
              <a:rPr lang="en-US" smtClean="0"/>
              <a:t>unexpected temporal behavior, unfortunately, cannot be explained</a:t>
            </a:r>
          </a:p>
          <a:p>
            <a:pPr>
              <a:spcBef>
                <a:spcPct val="0"/>
              </a:spcBef>
            </a:pPr>
            <a:r>
              <a:rPr lang="en-US" smtClean="0"/>
              <a:t>using only the data within the GTD.</a:t>
            </a:r>
          </a:p>
          <a:p>
            <a:pPr>
              <a:spcBef>
                <a:spcPct val="0"/>
              </a:spcBef>
            </a:pPr>
            <a:endParaRPr lang="en-US" smtClean="0"/>
          </a:p>
          <a:p>
            <a:pPr>
              <a:spcBef>
                <a:spcPct val="0"/>
              </a:spcBef>
            </a:pPr>
            <a:r>
              <a:rPr lang="en-US" smtClean="0"/>
              <a:t>In order to find out what</a:t>
            </a:r>
          </a:p>
          <a:p>
            <a:pPr>
              <a:spcBef>
                <a:spcPct val="0"/>
              </a:spcBef>
            </a:pPr>
            <a:r>
              <a:rPr lang="en-US" smtClean="0"/>
              <a:t>happened in 1992 in the Philippines. we turn to</a:t>
            </a:r>
          </a:p>
          <a:p>
            <a:pPr>
              <a:spcBef>
                <a:spcPct val="0"/>
              </a:spcBef>
            </a:pPr>
            <a:r>
              <a:rPr lang="en-US" smtClean="0"/>
              <a:t>newspaper archives and found out that in 1992 Fidel Ramos became the</a:t>
            </a:r>
          </a:p>
          <a:p>
            <a:pPr>
              <a:spcBef>
                <a:spcPct val="0"/>
              </a:spcBef>
            </a:pPr>
            <a:r>
              <a:rPr lang="en-US" smtClean="0"/>
              <a:t>twelfth president of the Philippines, and immediately offered peace</a:t>
            </a:r>
          </a:p>
          <a:p>
            <a:pPr>
              <a:spcBef>
                <a:spcPct val="0"/>
              </a:spcBef>
            </a:pPr>
            <a:r>
              <a:rPr lang="en-US" smtClean="0"/>
              <a:t>treaties to various terrorist groups including Organization</a:t>
            </a:r>
          </a:p>
        </p:txBody>
      </p:sp>
      <p:sp>
        <p:nvSpPr>
          <p:cNvPr id="31748" name="Slide Number Placeholder 3"/>
          <p:cNvSpPr>
            <a:spLocks noGrp="1"/>
          </p:cNvSpPr>
          <p:nvPr>
            <p:ph type="sldNum" sz="quarter" idx="5"/>
          </p:nvPr>
        </p:nvSpPr>
        <p:spPr bwMode="auto">
          <a:noFill/>
          <a:ln>
            <a:miter lim="800000"/>
            <a:headEnd/>
            <a:tailEnd/>
          </a:ln>
        </p:spPr>
        <p:txBody>
          <a:bodyPr/>
          <a:lstStyle/>
          <a:p>
            <a:fld id="{50B688E8-E411-402C-BCE6-D88BAD25DBA4}" type="slidenum">
              <a:rPr lang="en-US"/>
              <a:pPr/>
              <a:t>32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37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2008 – 455</a:t>
            </a:r>
          </a:p>
          <a:p>
            <a:r>
              <a:rPr lang="en-US" dirty="0" smtClean="0"/>
              <a:t>2009 – proposed 533</a:t>
            </a:r>
          </a:p>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I recently finished reading a wonderful book by Steven Johnson entitled </a:t>
            </a:r>
            <a:r>
              <a:rPr lang="en-US" sz="1200" b="0" i="1" kern="1200" dirty="0" smtClean="0">
                <a:solidFill>
                  <a:schemeClr val="tx1"/>
                </a:solidFill>
                <a:latin typeface="+mn-lt"/>
                <a:ea typeface="+mn-ea"/>
                <a:cs typeface="+mn-cs"/>
              </a:rPr>
              <a:t>The Ghost Map: The Story of London’s Most Terrifying Epidemic – and How It Changed Science, Cities, and the Modern World</a:t>
            </a:r>
            <a:r>
              <a:rPr lang="en-US" sz="1200" b="0" i="0" kern="1200" dirty="0" smtClean="0">
                <a:solidFill>
                  <a:schemeClr val="tx1"/>
                </a:solidFill>
                <a:latin typeface="+mn-lt"/>
                <a:ea typeface="+mn-ea"/>
                <a:cs typeface="+mn-cs"/>
              </a:rPr>
              <a:t>. In the summer of 1854 cholera swept through a section of London with unprecedented intensity. At the time, the cause of cholera was unknown and rapidly growing modern cities such as London, with dense populations packed into small areas, were rich breeding grounds for this disease. Most of those who concerned themselves with disease and its cure held tightly to the </a:t>
            </a:r>
            <a:r>
              <a:rPr lang="en-US" sz="1200" b="0" i="1" kern="1200" dirty="0" smtClean="0">
                <a:solidFill>
                  <a:schemeClr val="tx1"/>
                </a:solidFill>
                <a:latin typeface="+mn-lt"/>
                <a:ea typeface="+mn-ea"/>
                <a:cs typeface="+mn-cs"/>
              </a:rPr>
              <a:t>miasma</a:t>
            </a:r>
            <a:r>
              <a:rPr lang="en-US" sz="1200" b="0" i="0" kern="1200" dirty="0" smtClean="0">
                <a:solidFill>
                  <a:schemeClr val="tx1"/>
                </a:solidFill>
                <a:latin typeface="+mn-lt"/>
                <a:ea typeface="+mn-ea"/>
                <a:cs typeface="+mn-cs"/>
              </a:rPr>
              <a:t> theory that cholera spread through the air and was associated with the bad smells and the unclean urban environments that produced them. In fact, cholera is a bacterium, which was spreading through the water supply. This book tells the story much as a journalist who witnessed it firsthand would do, but a journalist who had the advantage of hindsight informed by knowledge of modern medicine.</a:t>
            </a:r>
          </a:p>
          <a:p>
            <a:r>
              <a:rPr lang="en-US" sz="1200" b="0" i="0" kern="1200" dirty="0" smtClean="0">
                <a:solidFill>
                  <a:schemeClr val="tx1"/>
                </a:solidFill>
                <a:latin typeface="+mn-lt"/>
                <a:ea typeface="+mn-ea"/>
                <a:cs typeface="+mn-cs"/>
              </a:rPr>
              <a:t>Several people of the time play important roles in this story – none more than John Snow, a medical doctor and research scientist. The ghost map refers to a map that he drew by hand during the process of his investigations, which could clearly demonstrate to anyone with open eyes that the source of the outbreak was the Broad Street well. Despite the evidence that this map displayed, however, the miasma theory of cholera transmission prevailed for several years after the epidemic. Eventually, due largely to the tenacious efforts of John Snow and an unlikely supporter, Reverend Henry Whitehead, the evidence won out and steps were taken to eliminate the conditions in which cholera could spread.</a:t>
            </a:r>
          </a:p>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22/7</a:t>
            </a:r>
            <a:r>
              <a:rPr lang="en-US" baseline="0" dirty="0" smtClean="0"/>
              <a:t>: 3.14286</a:t>
            </a:r>
          </a:p>
          <a:p>
            <a:r>
              <a:rPr lang="en-US" baseline="0" dirty="0" smtClean="0"/>
              <a:t>223/71: 3.140845</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52A964A-654F-F04C-A8F3-C3056BE67C9C}"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22/7</a:t>
            </a:r>
            <a:r>
              <a:rPr lang="en-US" baseline="0" dirty="0" smtClean="0"/>
              <a:t>: 3.14286</a:t>
            </a:r>
          </a:p>
          <a:p>
            <a:r>
              <a:rPr lang="en-US" baseline="0" dirty="0" smtClean="0"/>
              <a:t>223/71: 3.140845</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52A964A-654F-F04C-A8F3-C3056BE67C9C}"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809474CA-34AF-4606-959E-A98D89218A04}" type="datetimeFigureOut">
              <a:rPr lang="en-US" smtClean="0"/>
              <a:pPr/>
              <a:t>5/28/2010</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C7B99022-E640-407B-ACB0-10D753D1823A}"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09474CA-34AF-4606-959E-A98D89218A04}" type="datetimeFigureOut">
              <a:rPr lang="en-US" smtClean="0"/>
              <a:pPr/>
              <a:t>5/28/2010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99022-E640-407B-ACB0-10D753D1823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809474CA-34AF-4606-959E-A98D89218A04}" type="datetimeFigureOut">
              <a:rPr lang="en-US" smtClean="0"/>
              <a:pPr/>
              <a:t>5/28/2010</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C7B99022-E640-407B-ACB0-10D753D1823A}"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09474CA-34AF-4606-959E-A98D89218A04}" type="datetimeFigureOut">
              <a:rPr lang="en-US" smtClean="0"/>
              <a:pPr/>
              <a:t>5/28/2010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7B99022-E640-407B-ACB0-10D753D1823A}"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809474CA-34AF-4606-959E-A98D89218A04}" type="datetimeFigureOut">
              <a:rPr lang="en-US" smtClean="0"/>
              <a:pPr/>
              <a:t>5/28/2010</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C7B99022-E640-407B-ACB0-10D753D1823A}"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809474CA-34AF-4606-959E-A98D89218A04}" type="datetimeFigureOut">
              <a:rPr lang="en-US" smtClean="0"/>
              <a:pPr/>
              <a:t>5/28/2010</a:t>
            </a:fld>
            <a:endParaRPr lang="en-US"/>
          </a:p>
        </p:txBody>
      </p:sp>
      <p:sp>
        <p:nvSpPr>
          <p:cNvPr id="10" name="Slide Number Placeholder 9"/>
          <p:cNvSpPr>
            <a:spLocks noGrp="1"/>
          </p:cNvSpPr>
          <p:nvPr>
            <p:ph type="sldNum" sz="quarter" idx="16"/>
          </p:nvPr>
        </p:nvSpPr>
        <p:spPr/>
        <p:txBody>
          <a:bodyPr rtlCol="0"/>
          <a:lstStyle/>
          <a:p>
            <a:fld id="{C7B99022-E640-407B-ACB0-10D753D1823A}"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809474CA-34AF-4606-959E-A98D89218A04}" type="datetimeFigureOut">
              <a:rPr lang="en-US" smtClean="0"/>
              <a:pPr/>
              <a:t>5/28/2010</a:t>
            </a:fld>
            <a:endParaRPr lang="en-US"/>
          </a:p>
        </p:txBody>
      </p:sp>
      <p:sp>
        <p:nvSpPr>
          <p:cNvPr id="12" name="Slide Number Placeholder 11"/>
          <p:cNvSpPr>
            <a:spLocks noGrp="1"/>
          </p:cNvSpPr>
          <p:nvPr>
            <p:ph type="sldNum" sz="quarter" idx="16"/>
          </p:nvPr>
        </p:nvSpPr>
        <p:spPr/>
        <p:txBody>
          <a:bodyPr rtlCol="0"/>
          <a:lstStyle/>
          <a:p>
            <a:fld id="{C7B99022-E640-407B-ACB0-10D753D1823A}"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09474CA-34AF-4606-959E-A98D89218A04}" type="datetimeFigureOut">
              <a:rPr lang="en-US" smtClean="0"/>
              <a:pPr/>
              <a:t>5/28/2010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C7B99022-E640-407B-ACB0-10D753D1823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9474CA-34AF-4606-959E-A98D89218A04}" type="datetimeFigureOut">
              <a:rPr lang="en-US" smtClean="0"/>
              <a:pPr/>
              <a:t>5/28/2010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C7B99022-E640-407B-ACB0-10D753D1823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809474CA-34AF-4606-959E-A98D89218A04}" type="datetimeFigureOut">
              <a:rPr lang="en-US" smtClean="0"/>
              <a:pPr/>
              <a:t>5/28/2010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C7B99022-E640-407B-ACB0-10D753D1823A}"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809474CA-34AF-4606-959E-A98D89218A04}" type="datetimeFigureOut">
              <a:rPr lang="en-US" smtClean="0"/>
              <a:pPr/>
              <a:t>5/28/2010</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C7B99022-E640-407B-ACB0-10D753D1823A}"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809474CA-34AF-4606-959E-A98D89218A04}" type="datetimeFigureOut">
              <a:rPr lang="en-US" smtClean="0"/>
              <a:pPr/>
              <a:t>5/28/2010</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C7B99022-E640-407B-ACB0-10D753D1823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3200"/>
            <a:ext cx="8153400" cy="1894362"/>
          </a:xfrm>
        </p:spPr>
        <p:txBody>
          <a:bodyPr>
            <a:normAutofit fontScale="90000"/>
          </a:bodyPr>
          <a:lstStyle/>
          <a:p>
            <a:r>
              <a:rPr lang="en-US" u="sng" dirty="0" smtClean="0"/>
              <a:t>Visual Analytics</a:t>
            </a:r>
            <a:r>
              <a:rPr lang="en-US" dirty="0" smtClean="0"/>
              <a:t>: </a:t>
            </a:r>
            <a:br>
              <a:rPr lang="en-US" dirty="0" smtClean="0"/>
            </a:br>
            <a:r>
              <a:rPr lang="en-US" dirty="0" smtClean="0"/>
              <a:t>Visual Exploration, Analysis, and presentation of large complex data</a:t>
            </a:r>
            <a:endParaRPr lang="en-US" dirty="0"/>
          </a:p>
        </p:txBody>
      </p:sp>
      <p:sp>
        <p:nvSpPr>
          <p:cNvPr id="3" name="Subtitle 2"/>
          <p:cNvSpPr>
            <a:spLocks noGrp="1"/>
          </p:cNvSpPr>
          <p:nvPr>
            <p:ph type="subTitle" idx="1"/>
          </p:nvPr>
        </p:nvSpPr>
        <p:spPr/>
        <p:txBody>
          <a:bodyPr>
            <a:normAutofit fontScale="77500" lnSpcReduction="20000"/>
          </a:bodyPr>
          <a:lstStyle/>
          <a:p>
            <a:r>
              <a:rPr lang="en-US" dirty="0" err="1" smtClean="0"/>
              <a:t>Remco</a:t>
            </a:r>
            <a:r>
              <a:rPr lang="en-US" dirty="0" smtClean="0"/>
              <a:t> Chang, PhD </a:t>
            </a:r>
          </a:p>
          <a:p>
            <a:r>
              <a:rPr lang="en-US" dirty="0" smtClean="0"/>
              <a:t>(Charlotte Visualization Center) (Tufts University)</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3329546" y="2057400"/>
            <a:ext cx="5509654" cy="41243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Values of Visualization</a:t>
            </a:r>
            <a:endParaRPr lang="en-US" dirty="0"/>
          </a:p>
        </p:txBody>
      </p:sp>
      <p:sp>
        <p:nvSpPr>
          <p:cNvPr id="3" name="Content Placeholder 2"/>
          <p:cNvSpPr>
            <a:spLocks noGrp="1"/>
          </p:cNvSpPr>
          <p:nvPr>
            <p:ph sz="quarter" idx="1"/>
          </p:nvPr>
        </p:nvSpPr>
        <p:spPr/>
        <p:txBody>
          <a:bodyPr/>
          <a:lstStyle/>
          <a:p>
            <a:r>
              <a:rPr lang="en-US" dirty="0" smtClean="0">
                <a:solidFill>
                  <a:schemeClr val="bg1">
                    <a:lumMod val="85000"/>
                  </a:schemeClr>
                </a:solidFill>
              </a:rPr>
              <a:t>Presentation</a:t>
            </a:r>
          </a:p>
          <a:p>
            <a:endParaRPr lang="en-US" dirty="0" smtClean="0"/>
          </a:p>
          <a:p>
            <a:endParaRPr lang="en-US" dirty="0" smtClean="0"/>
          </a:p>
          <a:p>
            <a:endParaRPr lang="en-US" dirty="0" smtClean="0"/>
          </a:p>
          <a:p>
            <a:r>
              <a:rPr lang="en-US" dirty="0" smtClean="0"/>
              <a:t>Analysis</a:t>
            </a:r>
          </a:p>
        </p:txBody>
      </p:sp>
      <p:sp>
        <p:nvSpPr>
          <p:cNvPr id="5" name="TextBox 4"/>
          <p:cNvSpPr txBox="1"/>
          <p:nvPr/>
        </p:nvSpPr>
        <p:spPr>
          <a:xfrm>
            <a:off x="4794411" y="6488668"/>
            <a:ext cx="4272645"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
        <p:nvSpPr>
          <p:cNvPr id="6" name="Rectangle 5"/>
          <p:cNvSpPr/>
          <p:nvPr/>
        </p:nvSpPr>
        <p:spPr>
          <a:xfrm>
            <a:off x="5587409" y="5497033"/>
            <a:ext cx="381000" cy="457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&gt;</a:t>
            </a:r>
            <a:endParaRPr lang="en-US" dirty="0"/>
          </a:p>
        </p:txBody>
      </p:sp>
      <p:sp>
        <p:nvSpPr>
          <p:cNvPr id="7" name="Rectangle 6"/>
          <p:cNvSpPr/>
          <p:nvPr/>
        </p:nvSpPr>
        <p:spPr>
          <a:xfrm>
            <a:off x="6172200" y="5466907"/>
            <a:ext cx="304800" cy="457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&gt;</a:t>
            </a:r>
            <a:endParaRPr lang="en-US" dirty="0"/>
          </a:p>
        </p:txBody>
      </p:sp>
      <p:sp>
        <p:nvSpPr>
          <p:cNvPr id="8" name="Rectangle 7"/>
          <p:cNvSpPr/>
          <p:nvPr/>
        </p:nvSpPr>
        <p:spPr>
          <a:xfrm>
            <a:off x="4419600" y="5334000"/>
            <a:ext cx="1219200" cy="762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3.14286 </a:t>
            </a:r>
            <a:endParaRPr lang="en-US" dirty="0"/>
          </a:p>
        </p:txBody>
      </p:sp>
      <p:sp>
        <p:nvSpPr>
          <p:cNvPr id="9" name="Rectangle 8"/>
          <p:cNvSpPr/>
          <p:nvPr/>
        </p:nvSpPr>
        <p:spPr>
          <a:xfrm>
            <a:off x="6477000" y="5410200"/>
            <a:ext cx="1219200" cy="609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3.140845</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Values of Visualization</a:t>
            </a:r>
            <a:endParaRPr lang="en-US" dirty="0"/>
          </a:p>
        </p:txBody>
      </p:sp>
      <p:sp>
        <p:nvSpPr>
          <p:cNvPr id="3" name="Content Placeholder 2"/>
          <p:cNvSpPr>
            <a:spLocks noGrp="1"/>
          </p:cNvSpPr>
          <p:nvPr>
            <p:ph sz="quarter" idx="1"/>
          </p:nvPr>
        </p:nvSpPr>
        <p:spPr/>
        <p:txBody>
          <a:bodyPr/>
          <a:lstStyle/>
          <a:p>
            <a:r>
              <a:rPr lang="en-US" dirty="0" smtClean="0">
                <a:solidFill>
                  <a:schemeClr val="bg1">
                    <a:lumMod val="85000"/>
                  </a:schemeClr>
                </a:solidFill>
              </a:rPr>
              <a:t>Presentation</a:t>
            </a:r>
          </a:p>
          <a:p>
            <a:endParaRPr lang="en-US" dirty="0" smtClean="0"/>
          </a:p>
          <a:p>
            <a:endParaRPr lang="en-US" dirty="0" smtClean="0"/>
          </a:p>
          <a:p>
            <a:endParaRPr lang="en-US" dirty="0" smtClean="0"/>
          </a:p>
          <a:p>
            <a:r>
              <a:rPr lang="en-US" dirty="0" smtClean="0"/>
              <a:t>Analysis</a:t>
            </a:r>
          </a:p>
        </p:txBody>
      </p:sp>
      <p:pic>
        <p:nvPicPr>
          <p:cNvPr id="36867" name="Picture 3"/>
          <p:cNvPicPr>
            <a:picLocks noChangeAspect="1" noChangeArrowheads="1"/>
          </p:cNvPicPr>
          <p:nvPr/>
        </p:nvPicPr>
        <p:blipFill>
          <a:blip r:embed="rId3" cstate="print"/>
          <a:srcRect/>
          <a:stretch>
            <a:fillRect/>
          </a:stretch>
        </p:blipFill>
        <p:spPr bwMode="auto">
          <a:xfrm>
            <a:off x="3352800" y="2057400"/>
            <a:ext cx="5511995" cy="4126077"/>
          </a:xfrm>
          <a:prstGeom prst="rect">
            <a:avLst/>
          </a:prstGeom>
          <a:noFill/>
          <a:ln w="9525">
            <a:noFill/>
            <a:miter lim="800000"/>
            <a:headEnd/>
            <a:tailEnd/>
          </a:ln>
        </p:spPr>
      </p:pic>
      <p:sp>
        <p:nvSpPr>
          <p:cNvPr id="9" name="TextBox 8"/>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Values of Visualization</a:t>
            </a:r>
            <a:endParaRPr lang="en-US" dirty="0"/>
          </a:p>
        </p:txBody>
      </p:sp>
      <p:sp>
        <p:nvSpPr>
          <p:cNvPr id="3" name="Content Placeholder 2"/>
          <p:cNvSpPr>
            <a:spLocks noGrp="1"/>
          </p:cNvSpPr>
          <p:nvPr>
            <p:ph sz="quarter" idx="1"/>
          </p:nvPr>
        </p:nvSpPr>
        <p:spPr/>
        <p:txBody>
          <a:bodyPr/>
          <a:lstStyle/>
          <a:p>
            <a:r>
              <a:rPr lang="en-US" dirty="0" smtClean="0">
                <a:solidFill>
                  <a:schemeClr val="bg1">
                    <a:lumMod val="85000"/>
                  </a:schemeClr>
                </a:solidFill>
              </a:rPr>
              <a:t>Presentation</a:t>
            </a:r>
          </a:p>
          <a:p>
            <a:endParaRPr lang="en-US" dirty="0" smtClean="0"/>
          </a:p>
          <a:p>
            <a:endParaRPr lang="en-US" dirty="0" smtClean="0"/>
          </a:p>
          <a:p>
            <a:endParaRPr lang="en-US" dirty="0" smtClean="0"/>
          </a:p>
          <a:p>
            <a:r>
              <a:rPr lang="en-US" dirty="0" smtClean="0"/>
              <a:t>Analysis</a:t>
            </a:r>
          </a:p>
        </p:txBody>
      </p:sp>
      <p:pic>
        <p:nvPicPr>
          <p:cNvPr id="6" name="Picture 2"/>
          <p:cNvPicPr>
            <a:picLocks noChangeAspect="1" noChangeArrowheads="1"/>
          </p:cNvPicPr>
          <p:nvPr/>
        </p:nvPicPr>
        <p:blipFill>
          <a:blip r:embed="rId3" cstate="print"/>
          <a:srcRect/>
          <a:stretch>
            <a:fillRect/>
          </a:stretch>
        </p:blipFill>
        <p:spPr bwMode="auto">
          <a:xfrm>
            <a:off x="3352800" y="2057400"/>
            <a:ext cx="5515415" cy="4114800"/>
          </a:xfrm>
          <a:prstGeom prst="rect">
            <a:avLst/>
          </a:prstGeom>
          <a:noFill/>
          <a:ln w="9525">
            <a:noFill/>
            <a:miter lim="800000"/>
            <a:headEnd/>
            <a:tailEnd/>
          </a:ln>
        </p:spPr>
      </p:pic>
      <p:sp>
        <p:nvSpPr>
          <p:cNvPr id="7" name="TextBox 6"/>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Values of Visualization</a:t>
            </a:r>
            <a:endParaRPr lang="en-US" dirty="0"/>
          </a:p>
        </p:txBody>
      </p:sp>
      <p:sp>
        <p:nvSpPr>
          <p:cNvPr id="3" name="Content Placeholder 2"/>
          <p:cNvSpPr>
            <a:spLocks noGrp="1"/>
          </p:cNvSpPr>
          <p:nvPr>
            <p:ph sz="quarter" idx="1"/>
          </p:nvPr>
        </p:nvSpPr>
        <p:spPr/>
        <p:txBody>
          <a:bodyPr/>
          <a:lstStyle/>
          <a:p>
            <a:r>
              <a:rPr lang="en-US" dirty="0" smtClean="0">
                <a:solidFill>
                  <a:schemeClr val="bg1">
                    <a:lumMod val="85000"/>
                  </a:schemeClr>
                </a:solidFill>
              </a:rPr>
              <a:t>Presentation</a:t>
            </a:r>
          </a:p>
          <a:p>
            <a:endParaRPr lang="en-US" dirty="0" smtClean="0"/>
          </a:p>
          <a:p>
            <a:endParaRPr lang="en-US" dirty="0" smtClean="0"/>
          </a:p>
          <a:p>
            <a:endParaRPr lang="en-US" dirty="0" smtClean="0"/>
          </a:p>
          <a:p>
            <a:r>
              <a:rPr lang="en-US" dirty="0" smtClean="0"/>
              <a:t>Analysis</a:t>
            </a:r>
          </a:p>
        </p:txBody>
      </p:sp>
      <p:pic>
        <p:nvPicPr>
          <p:cNvPr id="6" name="Picture 2"/>
          <p:cNvPicPr>
            <a:picLocks noChangeAspect="1" noChangeArrowheads="1"/>
          </p:cNvPicPr>
          <p:nvPr/>
        </p:nvPicPr>
        <p:blipFill>
          <a:blip r:embed="rId3" cstate="print"/>
          <a:srcRect/>
          <a:stretch>
            <a:fillRect/>
          </a:stretch>
        </p:blipFill>
        <p:spPr bwMode="auto">
          <a:xfrm>
            <a:off x="3327400" y="2057400"/>
            <a:ext cx="5511800" cy="4133850"/>
          </a:xfrm>
          <a:prstGeom prst="rect">
            <a:avLst/>
          </a:prstGeom>
          <a:noFill/>
          <a:ln w="9525">
            <a:noFill/>
            <a:miter lim="800000"/>
            <a:headEnd/>
            <a:tailEnd/>
          </a:ln>
        </p:spPr>
      </p:pic>
      <p:sp>
        <p:nvSpPr>
          <p:cNvPr id="8" name="TextBox 7"/>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a:stretch>
            <a:fillRect/>
          </a:stretch>
        </p:blipFill>
        <p:spPr bwMode="auto">
          <a:xfrm>
            <a:off x="3329544" y="2057400"/>
            <a:ext cx="5509655" cy="41243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Values of Visualization</a:t>
            </a:r>
            <a:endParaRPr lang="en-US" dirty="0"/>
          </a:p>
        </p:txBody>
      </p:sp>
      <p:sp>
        <p:nvSpPr>
          <p:cNvPr id="3" name="Content Placeholder 2"/>
          <p:cNvSpPr>
            <a:spLocks noGrp="1"/>
          </p:cNvSpPr>
          <p:nvPr>
            <p:ph sz="quarter" idx="1"/>
          </p:nvPr>
        </p:nvSpPr>
        <p:spPr/>
        <p:txBody>
          <a:bodyPr/>
          <a:lstStyle/>
          <a:p>
            <a:r>
              <a:rPr lang="en-US" dirty="0" smtClean="0">
                <a:solidFill>
                  <a:schemeClr val="bg1">
                    <a:lumMod val="85000"/>
                  </a:schemeClr>
                </a:solidFill>
              </a:rPr>
              <a:t>Presentation</a:t>
            </a:r>
          </a:p>
          <a:p>
            <a:endParaRPr lang="en-US" dirty="0" smtClean="0"/>
          </a:p>
          <a:p>
            <a:endParaRPr lang="en-US" dirty="0" smtClean="0"/>
          </a:p>
          <a:p>
            <a:endParaRPr lang="en-US" dirty="0" smtClean="0"/>
          </a:p>
          <a:p>
            <a:r>
              <a:rPr lang="en-US" dirty="0" smtClean="0"/>
              <a:t>Analysis</a:t>
            </a:r>
          </a:p>
        </p:txBody>
      </p:sp>
      <p:sp>
        <p:nvSpPr>
          <p:cNvPr id="6" name="TextBox 5"/>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a:stretch>
            <a:fillRect/>
          </a:stretch>
        </p:blipFill>
        <p:spPr bwMode="auto">
          <a:xfrm>
            <a:off x="3331154" y="2057400"/>
            <a:ext cx="5517571" cy="41243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Values of Visualization</a:t>
            </a:r>
            <a:endParaRPr lang="en-US" dirty="0"/>
          </a:p>
        </p:txBody>
      </p:sp>
      <p:sp>
        <p:nvSpPr>
          <p:cNvPr id="3" name="Content Placeholder 2"/>
          <p:cNvSpPr>
            <a:spLocks noGrp="1"/>
          </p:cNvSpPr>
          <p:nvPr>
            <p:ph sz="quarter" idx="1"/>
          </p:nvPr>
        </p:nvSpPr>
        <p:spPr/>
        <p:txBody>
          <a:bodyPr/>
          <a:lstStyle/>
          <a:p>
            <a:r>
              <a:rPr lang="en-US" dirty="0" smtClean="0">
                <a:solidFill>
                  <a:schemeClr val="bg1">
                    <a:lumMod val="85000"/>
                  </a:schemeClr>
                </a:solidFill>
              </a:rPr>
              <a:t>Presentation</a:t>
            </a:r>
          </a:p>
          <a:p>
            <a:endParaRPr lang="en-US" dirty="0" smtClean="0"/>
          </a:p>
          <a:p>
            <a:endParaRPr lang="en-US" dirty="0" smtClean="0"/>
          </a:p>
          <a:p>
            <a:endParaRPr lang="en-US" dirty="0" smtClean="0"/>
          </a:p>
          <a:p>
            <a:r>
              <a:rPr lang="en-US" dirty="0" smtClean="0"/>
              <a:t>Analysis</a:t>
            </a:r>
          </a:p>
        </p:txBody>
      </p:sp>
      <p:sp>
        <p:nvSpPr>
          <p:cNvPr id="6" name="TextBox 5"/>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cstate="print"/>
          <a:srcRect/>
          <a:stretch>
            <a:fillRect/>
          </a:stretch>
        </p:blipFill>
        <p:spPr bwMode="auto">
          <a:xfrm>
            <a:off x="3326328" y="2057400"/>
            <a:ext cx="5493822" cy="41243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Values of Visualization</a:t>
            </a:r>
            <a:endParaRPr lang="en-US" dirty="0"/>
          </a:p>
        </p:txBody>
      </p:sp>
      <p:sp>
        <p:nvSpPr>
          <p:cNvPr id="3" name="Content Placeholder 2"/>
          <p:cNvSpPr>
            <a:spLocks noGrp="1"/>
          </p:cNvSpPr>
          <p:nvPr>
            <p:ph sz="quarter" idx="1"/>
          </p:nvPr>
        </p:nvSpPr>
        <p:spPr/>
        <p:txBody>
          <a:bodyPr/>
          <a:lstStyle/>
          <a:p>
            <a:r>
              <a:rPr lang="en-US" dirty="0" smtClean="0">
                <a:solidFill>
                  <a:schemeClr val="bg1">
                    <a:lumMod val="85000"/>
                  </a:schemeClr>
                </a:solidFill>
              </a:rPr>
              <a:t>Presentation</a:t>
            </a:r>
          </a:p>
          <a:p>
            <a:endParaRPr lang="en-US" dirty="0" smtClean="0"/>
          </a:p>
          <a:p>
            <a:endParaRPr lang="en-US" dirty="0" smtClean="0"/>
          </a:p>
          <a:p>
            <a:endParaRPr lang="en-US" dirty="0" smtClean="0"/>
          </a:p>
          <a:p>
            <a:r>
              <a:rPr lang="en-US" dirty="0" smtClean="0"/>
              <a:t>Analysis</a:t>
            </a:r>
          </a:p>
        </p:txBody>
      </p:sp>
      <p:sp>
        <p:nvSpPr>
          <p:cNvPr id="6" name="TextBox 5"/>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a:stretch>
            <a:fillRect/>
          </a:stretch>
        </p:blipFill>
        <p:spPr bwMode="auto">
          <a:xfrm>
            <a:off x="3325796" y="2057400"/>
            <a:ext cx="5503880" cy="4133849"/>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Values of Visualization</a:t>
            </a:r>
            <a:endParaRPr lang="en-US" dirty="0"/>
          </a:p>
        </p:txBody>
      </p:sp>
      <p:sp>
        <p:nvSpPr>
          <p:cNvPr id="3" name="Content Placeholder 2"/>
          <p:cNvSpPr>
            <a:spLocks noGrp="1"/>
          </p:cNvSpPr>
          <p:nvPr>
            <p:ph sz="quarter" idx="1"/>
          </p:nvPr>
        </p:nvSpPr>
        <p:spPr/>
        <p:txBody>
          <a:bodyPr/>
          <a:lstStyle/>
          <a:p>
            <a:r>
              <a:rPr lang="en-US" dirty="0" smtClean="0">
                <a:solidFill>
                  <a:schemeClr val="bg1">
                    <a:lumMod val="85000"/>
                  </a:schemeClr>
                </a:solidFill>
              </a:rPr>
              <a:t>Presentation</a:t>
            </a:r>
          </a:p>
          <a:p>
            <a:endParaRPr lang="en-US" dirty="0" smtClean="0"/>
          </a:p>
          <a:p>
            <a:endParaRPr lang="en-US" dirty="0" smtClean="0"/>
          </a:p>
          <a:p>
            <a:endParaRPr lang="en-US" dirty="0" smtClean="0"/>
          </a:p>
          <a:p>
            <a:r>
              <a:rPr lang="en-US" dirty="0" smtClean="0"/>
              <a:t>Analysis</a:t>
            </a:r>
          </a:p>
        </p:txBody>
      </p:sp>
      <p:sp>
        <p:nvSpPr>
          <p:cNvPr id="6" name="TextBox 5"/>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3352800" y="2077684"/>
            <a:ext cx="5476875" cy="411356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Values of Visualization</a:t>
            </a:r>
            <a:endParaRPr lang="en-US" dirty="0"/>
          </a:p>
        </p:txBody>
      </p:sp>
      <p:sp>
        <p:nvSpPr>
          <p:cNvPr id="3" name="Content Placeholder 2"/>
          <p:cNvSpPr>
            <a:spLocks noGrp="1"/>
          </p:cNvSpPr>
          <p:nvPr>
            <p:ph sz="quarter" idx="1"/>
          </p:nvPr>
        </p:nvSpPr>
        <p:spPr/>
        <p:txBody>
          <a:bodyPr/>
          <a:lstStyle/>
          <a:p>
            <a:r>
              <a:rPr lang="en-US" dirty="0" smtClean="0">
                <a:solidFill>
                  <a:schemeClr val="bg1">
                    <a:lumMod val="85000"/>
                  </a:schemeClr>
                </a:solidFill>
              </a:rPr>
              <a:t>Presentation</a:t>
            </a:r>
          </a:p>
          <a:p>
            <a:endParaRPr lang="en-US" dirty="0" smtClean="0"/>
          </a:p>
          <a:p>
            <a:endParaRPr lang="en-US" dirty="0" smtClean="0"/>
          </a:p>
          <a:p>
            <a:endParaRPr lang="en-US" dirty="0" smtClean="0"/>
          </a:p>
          <a:p>
            <a:r>
              <a:rPr lang="en-US" dirty="0" smtClean="0"/>
              <a:t>Analysis</a:t>
            </a:r>
          </a:p>
        </p:txBody>
      </p:sp>
      <p:sp>
        <p:nvSpPr>
          <p:cNvPr id="7" name="TextBox 6"/>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3352800" y="2077684"/>
            <a:ext cx="5476875" cy="411356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Values of Visualization</a:t>
            </a:r>
            <a:endParaRPr lang="en-US" dirty="0"/>
          </a:p>
        </p:txBody>
      </p:sp>
      <p:sp>
        <p:nvSpPr>
          <p:cNvPr id="3" name="Content Placeholder 2"/>
          <p:cNvSpPr>
            <a:spLocks noGrp="1"/>
          </p:cNvSpPr>
          <p:nvPr>
            <p:ph sz="quarter" idx="1"/>
          </p:nvPr>
        </p:nvSpPr>
        <p:spPr/>
        <p:txBody>
          <a:bodyPr/>
          <a:lstStyle/>
          <a:p>
            <a:r>
              <a:rPr lang="en-US" dirty="0" smtClean="0">
                <a:solidFill>
                  <a:schemeClr val="bg1">
                    <a:lumMod val="85000"/>
                  </a:schemeClr>
                </a:solidFill>
              </a:rPr>
              <a:t>Presentation</a:t>
            </a:r>
          </a:p>
          <a:p>
            <a:endParaRPr lang="en-US" dirty="0" smtClean="0"/>
          </a:p>
          <a:p>
            <a:endParaRPr lang="en-US" dirty="0" smtClean="0"/>
          </a:p>
          <a:p>
            <a:endParaRPr lang="en-US" dirty="0" smtClean="0"/>
          </a:p>
          <a:p>
            <a:r>
              <a:rPr lang="en-US" dirty="0" smtClean="0"/>
              <a:t>Analysis</a:t>
            </a:r>
          </a:p>
        </p:txBody>
      </p:sp>
      <p:sp>
        <p:nvSpPr>
          <p:cNvPr id="5" name="Oval 4"/>
          <p:cNvSpPr/>
          <p:nvPr/>
        </p:nvSpPr>
        <p:spPr>
          <a:xfrm>
            <a:off x="6496050" y="3467100"/>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Values of Visualization</a:t>
            </a:r>
            <a:endParaRPr lang="en-US" dirty="0"/>
          </a:p>
        </p:txBody>
      </p:sp>
      <p:sp>
        <p:nvSpPr>
          <p:cNvPr id="3" name="Content Placeholder 2"/>
          <p:cNvSpPr>
            <a:spLocks noGrp="1"/>
          </p:cNvSpPr>
          <p:nvPr>
            <p:ph sz="quarter" idx="1"/>
          </p:nvPr>
        </p:nvSpPr>
        <p:spPr/>
        <p:txBody>
          <a:bodyPr/>
          <a:lstStyle/>
          <a:p>
            <a:r>
              <a:rPr lang="en-US" dirty="0" smtClean="0"/>
              <a:t>Presentation</a:t>
            </a:r>
          </a:p>
          <a:p>
            <a:endParaRPr lang="en-US" dirty="0" smtClean="0"/>
          </a:p>
          <a:p>
            <a:endParaRPr lang="en-US" dirty="0" smtClean="0"/>
          </a:p>
          <a:p>
            <a:endParaRPr lang="en-US" dirty="0" smtClean="0"/>
          </a:p>
          <a:p>
            <a:r>
              <a:rPr lang="en-US" dirty="0" smtClean="0">
                <a:solidFill>
                  <a:schemeClr val="bg1">
                    <a:lumMod val="85000"/>
                  </a:schemeClr>
                </a:solidFill>
              </a:rPr>
              <a:t>Analysis</a:t>
            </a:r>
            <a:endParaRPr lang="en-US" dirty="0">
              <a:solidFill>
                <a:schemeClr val="bg1">
                  <a:lumMod val="85000"/>
                </a:schemeClr>
              </a:solidFill>
            </a:endParaRPr>
          </a:p>
        </p:txBody>
      </p:sp>
      <p:pic>
        <p:nvPicPr>
          <p:cNvPr id="34822" name="Picture 6" descr="http://csharp.net-informations.com/excel/img/csharp-excel-create-chart.JPG"/>
          <p:cNvPicPr>
            <a:picLocks noChangeAspect="1" noChangeArrowheads="1"/>
          </p:cNvPicPr>
          <p:nvPr/>
        </p:nvPicPr>
        <p:blipFill>
          <a:blip r:embed="rId3" cstate="print"/>
          <a:srcRect/>
          <a:stretch>
            <a:fillRect/>
          </a:stretch>
        </p:blipFill>
        <p:spPr bwMode="auto">
          <a:xfrm>
            <a:off x="4114800" y="1600200"/>
            <a:ext cx="4770568" cy="52578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3352800" y="2077684"/>
            <a:ext cx="5476875" cy="411356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Values of Visualization</a:t>
            </a:r>
            <a:endParaRPr lang="en-US" dirty="0"/>
          </a:p>
        </p:txBody>
      </p:sp>
      <p:sp>
        <p:nvSpPr>
          <p:cNvPr id="3" name="Content Placeholder 2"/>
          <p:cNvSpPr>
            <a:spLocks noGrp="1"/>
          </p:cNvSpPr>
          <p:nvPr>
            <p:ph sz="quarter" idx="1"/>
          </p:nvPr>
        </p:nvSpPr>
        <p:spPr/>
        <p:txBody>
          <a:bodyPr/>
          <a:lstStyle/>
          <a:p>
            <a:r>
              <a:rPr lang="en-US" dirty="0" smtClean="0">
                <a:solidFill>
                  <a:schemeClr val="bg1">
                    <a:lumMod val="85000"/>
                  </a:schemeClr>
                </a:solidFill>
              </a:rPr>
              <a:t>Presentation</a:t>
            </a:r>
          </a:p>
          <a:p>
            <a:endParaRPr lang="en-US" dirty="0" smtClean="0"/>
          </a:p>
          <a:p>
            <a:endParaRPr lang="en-US" dirty="0" smtClean="0"/>
          </a:p>
          <a:p>
            <a:endParaRPr lang="en-US" dirty="0" smtClean="0"/>
          </a:p>
          <a:p>
            <a:r>
              <a:rPr lang="en-US" dirty="0" smtClean="0"/>
              <a:t>Analysis</a:t>
            </a:r>
          </a:p>
        </p:txBody>
      </p:sp>
      <p:sp>
        <p:nvSpPr>
          <p:cNvPr id="5" name="Oval 4"/>
          <p:cNvSpPr/>
          <p:nvPr/>
        </p:nvSpPr>
        <p:spPr>
          <a:xfrm>
            <a:off x="6496050" y="3467100"/>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ultiply 6"/>
          <p:cNvSpPr/>
          <p:nvPr/>
        </p:nvSpPr>
        <p:spPr>
          <a:xfrm>
            <a:off x="5143500" y="4495800"/>
            <a:ext cx="533400" cy="533400"/>
          </a:xfrm>
          <a:prstGeom prst="mathMultiply">
            <a:avLst/>
          </a:prstGeom>
          <a:solidFill>
            <a:srgbClr val="92D050">
              <a:alpha val="30000"/>
            </a:srgb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3352800" y="2077684"/>
            <a:ext cx="5476875" cy="411356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Values of Visualization</a:t>
            </a:r>
            <a:endParaRPr lang="en-US" dirty="0"/>
          </a:p>
        </p:txBody>
      </p:sp>
      <p:sp>
        <p:nvSpPr>
          <p:cNvPr id="3" name="Content Placeholder 2"/>
          <p:cNvSpPr>
            <a:spLocks noGrp="1"/>
          </p:cNvSpPr>
          <p:nvPr>
            <p:ph sz="quarter" idx="1"/>
          </p:nvPr>
        </p:nvSpPr>
        <p:spPr/>
        <p:txBody>
          <a:bodyPr/>
          <a:lstStyle/>
          <a:p>
            <a:r>
              <a:rPr lang="en-US" dirty="0" smtClean="0">
                <a:solidFill>
                  <a:schemeClr val="bg1">
                    <a:lumMod val="85000"/>
                  </a:schemeClr>
                </a:solidFill>
              </a:rPr>
              <a:t>Presentation</a:t>
            </a:r>
          </a:p>
          <a:p>
            <a:endParaRPr lang="en-US" dirty="0" smtClean="0"/>
          </a:p>
          <a:p>
            <a:endParaRPr lang="en-US" dirty="0" smtClean="0"/>
          </a:p>
          <a:p>
            <a:endParaRPr lang="en-US" dirty="0" smtClean="0"/>
          </a:p>
          <a:p>
            <a:r>
              <a:rPr lang="en-US" dirty="0" smtClean="0"/>
              <a:t>Analysis</a:t>
            </a:r>
          </a:p>
        </p:txBody>
      </p:sp>
      <p:sp>
        <p:nvSpPr>
          <p:cNvPr id="5" name="Oval 4"/>
          <p:cNvSpPr/>
          <p:nvPr/>
        </p:nvSpPr>
        <p:spPr>
          <a:xfrm>
            <a:off x="6496050" y="3467100"/>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229225" y="3467100"/>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p:cNvSpPr/>
          <p:nvPr/>
        </p:nvSpPr>
        <p:spPr>
          <a:xfrm>
            <a:off x="5143500" y="4495800"/>
            <a:ext cx="533400" cy="533400"/>
          </a:xfrm>
          <a:prstGeom prst="mathMultiply">
            <a:avLst/>
          </a:prstGeom>
          <a:solidFill>
            <a:srgbClr val="92D050">
              <a:alpha val="30000"/>
            </a:srgb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3352800" y="2077684"/>
            <a:ext cx="5476875" cy="411356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Values of Visualization</a:t>
            </a:r>
            <a:endParaRPr lang="en-US" dirty="0"/>
          </a:p>
        </p:txBody>
      </p:sp>
      <p:sp>
        <p:nvSpPr>
          <p:cNvPr id="3" name="Content Placeholder 2"/>
          <p:cNvSpPr>
            <a:spLocks noGrp="1"/>
          </p:cNvSpPr>
          <p:nvPr>
            <p:ph sz="quarter" idx="1"/>
          </p:nvPr>
        </p:nvSpPr>
        <p:spPr/>
        <p:txBody>
          <a:bodyPr/>
          <a:lstStyle/>
          <a:p>
            <a:r>
              <a:rPr lang="en-US" dirty="0" smtClean="0">
                <a:solidFill>
                  <a:schemeClr val="bg1">
                    <a:lumMod val="85000"/>
                  </a:schemeClr>
                </a:solidFill>
              </a:rPr>
              <a:t>Presentation</a:t>
            </a:r>
          </a:p>
          <a:p>
            <a:endParaRPr lang="en-US" dirty="0" smtClean="0"/>
          </a:p>
          <a:p>
            <a:endParaRPr lang="en-US" dirty="0" smtClean="0"/>
          </a:p>
          <a:p>
            <a:endParaRPr lang="en-US" dirty="0" smtClean="0"/>
          </a:p>
          <a:p>
            <a:r>
              <a:rPr lang="en-US" dirty="0" smtClean="0"/>
              <a:t>Analysis</a:t>
            </a:r>
          </a:p>
        </p:txBody>
      </p:sp>
      <p:sp>
        <p:nvSpPr>
          <p:cNvPr id="5" name="Oval 4"/>
          <p:cNvSpPr/>
          <p:nvPr/>
        </p:nvSpPr>
        <p:spPr>
          <a:xfrm>
            <a:off x="6496050" y="3467100"/>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229225" y="3467100"/>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ultiply 7"/>
          <p:cNvSpPr/>
          <p:nvPr/>
        </p:nvSpPr>
        <p:spPr>
          <a:xfrm>
            <a:off x="5143500" y="4495800"/>
            <a:ext cx="533400" cy="533400"/>
          </a:xfrm>
          <a:prstGeom prst="mathMultiply">
            <a:avLst/>
          </a:prstGeom>
          <a:solidFill>
            <a:srgbClr val="92D050">
              <a:alpha val="30000"/>
            </a:srgb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p:cNvSpPr/>
          <p:nvPr/>
        </p:nvSpPr>
        <p:spPr>
          <a:xfrm>
            <a:off x="5781675" y="3390900"/>
            <a:ext cx="533400" cy="533400"/>
          </a:xfrm>
          <a:prstGeom prst="mathMultiply">
            <a:avLst/>
          </a:prstGeom>
          <a:solidFill>
            <a:srgbClr val="92D050">
              <a:alpha val="30000"/>
            </a:srgb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3352800" y="2077684"/>
            <a:ext cx="5476875" cy="411356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Values of Visualization</a:t>
            </a:r>
            <a:endParaRPr lang="en-US" dirty="0"/>
          </a:p>
        </p:txBody>
      </p:sp>
      <p:sp>
        <p:nvSpPr>
          <p:cNvPr id="3" name="Content Placeholder 2"/>
          <p:cNvSpPr>
            <a:spLocks noGrp="1"/>
          </p:cNvSpPr>
          <p:nvPr>
            <p:ph sz="quarter" idx="1"/>
          </p:nvPr>
        </p:nvSpPr>
        <p:spPr/>
        <p:txBody>
          <a:bodyPr/>
          <a:lstStyle/>
          <a:p>
            <a:r>
              <a:rPr lang="en-US" dirty="0" smtClean="0">
                <a:solidFill>
                  <a:schemeClr val="bg1">
                    <a:lumMod val="85000"/>
                  </a:schemeClr>
                </a:solidFill>
              </a:rPr>
              <a:t>Presentation</a:t>
            </a:r>
          </a:p>
          <a:p>
            <a:endParaRPr lang="en-US" dirty="0" smtClean="0"/>
          </a:p>
          <a:p>
            <a:endParaRPr lang="en-US" dirty="0" smtClean="0"/>
          </a:p>
          <a:p>
            <a:endParaRPr lang="en-US" dirty="0" smtClean="0"/>
          </a:p>
          <a:p>
            <a:r>
              <a:rPr lang="en-US" dirty="0" smtClean="0"/>
              <a:t>Analysis</a:t>
            </a:r>
          </a:p>
        </p:txBody>
      </p:sp>
      <p:sp>
        <p:nvSpPr>
          <p:cNvPr id="5" name="Oval 4"/>
          <p:cNvSpPr/>
          <p:nvPr/>
        </p:nvSpPr>
        <p:spPr>
          <a:xfrm>
            <a:off x="6496050" y="3467100"/>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229225" y="3467100"/>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ultiply 7"/>
          <p:cNvSpPr/>
          <p:nvPr/>
        </p:nvSpPr>
        <p:spPr>
          <a:xfrm>
            <a:off x="5143500" y="4495800"/>
            <a:ext cx="533400" cy="533400"/>
          </a:xfrm>
          <a:prstGeom prst="mathMultiply">
            <a:avLst/>
          </a:prstGeom>
          <a:solidFill>
            <a:srgbClr val="92D050">
              <a:alpha val="30000"/>
            </a:srgb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p:cNvSpPr/>
          <p:nvPr/>
        </p:nvSpPr>
        <p:spPr>
          <a:xfrm>
            <a:off x="5781675" y="3390900"/>
            <a:ext cx="533400" cy="533400"/>
          </a:xfrm>
          <a:prstGeom prst="mathMultiply">
            <a:avLst/>
          </a:prstGeom>
          <a:solidFill>
            <a:srgbClr val="92D050">
              <a:alpha val="30000"/>
            </a:srgb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867400" y="4038600"/>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3352800" y="2077684"/>
            <a:ext cx="5476875" cy="411356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Values of Visualization</a:t>
            </a:r>
            <a:endParaRPr lang="en-US" dirty="0"/>
          </a:p>
        </p:txBody>
      </p:sp>
      <p:sp>
        <p:nvSpPr>
          <p:cNvPr id="3" name="Content Placeholder 2"/>
          <p:cNvSpPr>
            <a:spLocks noGrp="1"/>
          </p:cNvSpPr>
          <p:nvPr>
            <p:ph sz="quarter" idx="1"/>
          </p:nvPr>
        </p:nvSpPr>
        <p:spPr/>
        <p:txBody>
          <a:bodyPr/>
          <a:lstStyle/>
          <a:p>
            <a:r>
              <a:rPr lang="en-US" dirty="0" smtClean="0">
                <a:solidFill>
                  <a:schemeClr val="bg1">
                    <a:lumMod val="85000"/>
                  </a:schemeClr>
                </a:solidFill>
              </a:rPr>
              <a:t>Presentation</a:t>
            </a:r>
          </a:p>
          <a:p>
            <a:endParaRPr lang="en-US" dirty="0" smtClean="0"/>
          </a:p>
          <a:p>
            <a:endParaRPr lang="en-US" dirty="0" smtClean="0"/>
          </a:p>
          <a:p>
            <a:endParaRPr lang="en-US" dirty="0" smtClean="0"/>
          </a:p>
          <a:p>
            <a:r>
              <a:rPr lang="en-US" dirty="0" smtClean="0"/>
              <a:t>Analysis</a:t>
            </a:r>
          </a:p>
        </p:txBody>
      </p:sp>
      <p:sp>
        <p:nvSpPr>
          <p:cNvPr id="5" name="Oval 4"/>
          <p:cNvSpPr/>
          <p:nvPr/>
        </p:nvSpPr>
        <p:spPr>
          <a:xfrm>
            <a:off x="6496050" y="3467100"/>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229225" y="3467100"/>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ultiply 7"/>
          <p:cNvSpPr/>
          <p:nvPr/>
        </p:nvSpPr>
        <p:spPr>
          <a:xfrm>
            <a:off x="5143500" y="4495800"/>
            <a:ext cx="533400" cy="533400"/>
          </a:xfrm>
          <a:prstGeom prst="mathMultiply">
            <a:avLst/>
          </a:prstGeom>
          <a:solidFill>
            <a:srgbClr val="92D050">
              <a:alpha val="30000"/>
            </a:srgb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p:cNvSpPr/>
          <p:nvPr/>
        </p:nvSpPr>
        <p:spPr>
          <a:xfrm>
            <a:off x="5781675" y="3390900"/>
            <a:ext cx="533400" cy="533400"/>
          </a:xfrm>
          <a:prstGeom prst="mathMultiply">
            <a:avLst/>
          </a:prstGeom>
          <a:solidFill>
            <a:srgbClr val="92D050">
              <a:alpha val="30000"/>
            </a:srgb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867400" y="4038600"/>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391400" y="3581400"/>
            <a:ext cx="748923" cy="1200329"/>
          </a:xfrm>
          <a:prstGeom prst="rect">
            <a:avLst/>
          </a:prstGeom>
          <a:noFill/>
        </p:spPr>
        <p:txBody>
          <a:bodyPr wrap="none" rtlCol="0">
            <a:spAutoFit/>
          </a:bodyPr>
          <a:lstStyle/>
          <a:p>
            <a:r>
              <a:rPr lang="en-US" sz="7200" b="1" dirty="0" smtClean="0">
                <a:solidFill>
                  <a:srgbClr val="92D050"/>
                </a:solidFill>
                <a:latin typeface="Arial" pitchFamily="34" charset="0"/>
                <a:cs typeface="Arial" pitchFamily="34" charset="0"/>
              </a:rPr>
              <a:t>?</a:t>
            </a:r>
            <a:endParaRPr lang="en-US" sz="7200" b="1" dirty="0">
              <a:solidFill>
                <a:srgbClr val="92D050"/>
              </a:solidFill>
              <a:latin typeface="Arial" pitchFamily="34" charset="0"/>
              <a:cs typeface="Arial" pitchFamily="34" charset="0"/>
            </a:endParaRPr>
          </a:p>
        </p:txBody>
      </p:sp>
      <p:sp>
        <p:nvSpPr>
          <p:cNvPr id="13" name="TextBox 12"/>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Using Visualizations To </a:t>
            </a:r>
            <a:br>
              <a:rPr lang="en-US" dirty="0" smtClean="0"/>
            </a:br>
            <a:r>
              <a:rPr lang="en-US" dirty="0" smtClean="0"/>
              <a:t>Solve Real-World Problems…</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Visualizing the Global Terrorism Database</a:t>
            </a:r>
          </a:p>
          <a:p>
            <a:endParaRPr lang="en-US" dirty="0" smtClean="0"/>
          </a:p>
          <a:p>
            <a:r>
              <a:rPr lang="en-US" dirty="0" smtClean="0"/>
              <a:t>Financial Fraud Analysis</a:t>
            </a:r>
          </a:p>
          <a:p>
            <a:pPr>
              <a:buNone/>
            </a:pPr>
            <a:endParaRPr lang="en-US" dirty="0" smtClean="0"/>
          </a:p>
          <a:p>
            <a:r>
              <a:rPr lang="en-US" dirty="0" smtClean="0"/>
              <a:t>Biomechanical Motion Analysis</a:t>
            </a:r>
          </a:p>
          <a:p>
            <a:endParaRPr lang="en-US" dirty="0" smtClean="0"/>
          </a:p>
          <a:p>
            <a:r>
              <a:rPr lang="en-US" dirty="0" smtClean="0"/>
              <a:t>Urban Visualization</a:t>
            </a:r>
          </a:p>
          <a:p>
            <a:endParaRPr lang="en-US" dirty="0" smtClean="0"/>
          </a:p>
          <a:p>
            <a:r>
              <a:rPr lang="en-US" dirty="0" smtClean="0"/>
              <a:t>Social Simulation using Probes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a:t>
            </a:r>
            <a:r>
              <a:rPr lang="en-US" dirty="0" err="1" smtClean="0"/>
              <a:t>WireVis</a:t>
            </a:r>
            <a:r>
              <a:rPr lang="en-US" dirty="0" smtClean="0"/>
              <a:t>: Financial Fraud Analysis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solidFill>
                  <a:schemeClr val="bg1">
                    <a:lumMod val="85000"/>
                  </a:schemeClr>
                </a:solidFill>
              </a:rPr>
              <a:t>In collaboration with Bank of America</a:t>
            </a:r>
          </a:p>
          <a:p>
            <a:pPr lvl="1"/>
            <a:r>
              <a:rPr lang="en-US" dirty="0" smtClean="0">
                <a:solidFill>
                  <a:schemeClr val="bg1">
                    <a:lumMod val="85000"/>
                  </a:schemeClr>
                </a:solidFill>
              </a:rPr>
              <a:t>Looks for suspicious wire transactions</a:t>
            </a:r>
          </a:p>
          <a:p>
            <a:pPr lvl="1"/>
            <a:r>
              <a:rPr lang="en-US" dirty="0" smtClean="0">
                <a:solidFill>
                  <a:schemeClr val="bg1">
                    <a:lumMod val="85000"/>
                  </a:schemeClr>
                </a:solidFill>
              </a:rPr>
              <a:t>Currently beta-deployed at </a:t>
            </a:r>
            <a:r>
              <a:rPr lang="en-US" dirty="0" err="1" smtClean="0">
                <a:solidFill>
                  <a:schemeClr val="bg1">
                    <a:lumMod val="85000"/>
                  </a:schemeClr>
                </a:solidFill>
              </a:rPr>
              <a:t>WireWatch</a:t>
            </a:r>
            <a:endParaRPr lang="en-US" dirty="0" smtClean="0">
              <a:solidFill>
                <a:schemeClr val="bg1">
                  <a:lumMod val="85000"/>
                </a:schemeClr>
              </a:solidFill>
            </a:endParaRPr>
          </a:p>
          <a:p>
            <a:pPr lvl="1"/>
            <a:r>
              <a:rPr lang="en-US" dirty="0" smtClean="0">
                <a:solidFill>
                  <a:schemeClr val="bg1">
                    <a:lumMod val="85000"/>
                  </a:schemeClr>
                </a:solidFill>
              </a:rPr>
              <a:t>Visualizes 15 million transactions over 1 year</a:t>
            </a:r>
          </a:p>
          <a:p>
            <a:endParaRPr lang="en-US" dirty="0">
              <a:solidFill>
                <a:schemeClr val="bg1">
                  <a:lumMod val="85000"/>
                </a:schemeClr>
              </a:solidFill>
            </a:endParaRPr>
          </a:p>
          <a:p>
            <a:r>
              <a:rPr lang="en-US" dirty="0" smtClean="0">
                <a:solidFill>
                  <a:schemeClr val="bg1">
                    <a:lumMod val="85000"/>
                  </a:schemeClr>
                </a:solidFill>
              </a:rPr>
              <a:t>Uses interaction to coordinate four perspectives:</a:t>
            </a:r>
          </a:p>
          <a:p>
            <a:pPr lvl="1"/>
            <a:r>
              <a:rPr lang="en-US" dirty="0" smtClean="0">
                <a:solidFill>
                  <a:schemeClr val="bg1">
                    <a:lumMod val="85000"/>
                  </a:schemeClr>
                </a:solidFill>
              </a:rPr>
              <a:t>Keywords to Accounts</a:t>
            </a:r>
          </a:p>
          <a:p>
            <a:pPr lvl="1"/>
            <a:r>
              <a:rPr lang="en-US" dirty="0" smtClean="0">
                <a:solidFill>
                  <a:schemeClr val="bg1">
                    <a:lumMod val="85000"/>
                  </a:schemeClr>
                </a:solidFill>
              </a:rPr>
              <a:t>Keywords to Keywords</a:t>
            </a:r>
          </a:p>
          <a:p>
            <a:pPr lvl="1"/>
            <a:r>
              <a:rPr lang="en-US" dirty="0" smtClean="0">
                <a:solidFill>
                  <a:schemeClr val="bg1">
                    <a:lumMod val="85000"/>
                  </a:schemeClr>
                </a:solidFill>
              </a:rPr>
              <a:t>Keywords/Accounts over Time</a:t>
            </a:r>
          </a:p>
          <a:p>
            <a:pPr lvl="1"/>
            <a:r>
              <a:rPr lang="en-US" dirty="0" smtClean="0">
                <a:solidFill>
                  <a:schemeClr val="bg1">
                    <a:lumMod val="85000"/>
                  </a:schemeClr>
                </a:solidFill>
              </a:rPr>
              <a:t>Account similarities (search by example</a:t>
            </a:r>
            <a:r>
              <a:rPr lang="en-US" dirty="0" smtClean="0">
                <a:solidFill>
                  <a:schemeClr val="bg1">
                    <a:lumMod val="95000"/>
                  </a:schemeClr>
                </a:solidFill>
              </a:rPr>
              <a:t>)</a:t>
            </a:r>
            <a:endParaRPr lang="en-US" dirty="0">
              <a:solidFill>
                <a:schemeClr val="bg1">
                  <a:lumMod val="95000"/>
                </a:schemeClr>
              </a:solidFill>
            </a:endParaRPr>
          </a:p>
        </p:txBody>
      </p:sp>
      <p:sp>
        <p:nvSpPr>
          <p:cNvPr id="4" name="TextBox 3"/>
          <p:cNvSpPr txBox="1"/>
          <p:nvPr/>
        </p:nvSpPr>
        <p:spPr>
          <a:xfrm>
            <a:off x="381000" y="6400800"/>
            <a:ext cx="8534400" cy="461665"/>
          </a:xfrm>
          <a:prstGeom prst="rect">
            <a:avLst/>
          </a:prstGeom>
          <a:noFill/>
        </p:spPr>
        <p:txBody>
          <a:bodyPr wrap="square" rtlCol="0">
            <a:spAutoFit/>
          </a:bodyPr>
          <a:lstStyle/>
          <a:p>
            <a:r>
              <a:rPr lang="en-US" sz="1200" dirty="0" smtClean="0"/>
              <a:t>R. Chang et al., </a:t>
            </a:r>
            <a:r>
              <a:rPr lang="en-US" sz="1200" dirty="0"/>
              <a:t>Scalable and interactive </a:t>
            </a:r>
            <a:r>
              <a:rPr lang="en-US" sz="1200" dirty="0" smtClean="0"/>
              <a:t>visual analysis </a:t>
            </a:r>
            <a:r>
              <a:rPr lang="en-US" sz="1200" dirty="0"/>
              <a:t>of financial wire transactions for fraud detection. </a:t>
            </a:r>
            <a:r>
              <a:rPr lang="en-US" sz="1200" i="1" dirty="0"/>
              <a:t>Information </a:t>
            </a:r>
            <a:r>
              <a:rPr lang="en-US" sz="1200" i="1" dirty="0" smtClean="0"/>
              <a:t>Visualization,</a:t>
            </a:r>
            <a:r>
              <a:rPr lang="en-US" sz="1200" dirty="0" smtClean="0"/>
              <a:t>2008.</a:t>
            </a:r>
          </a:p>
          <a:p>
            <a:r>
              <a:rPr lang="en-US" sz="1200" dirty="0"/>
              <a:t>R. </a:t>
            </a:r>
            <a:r>
              <a:rPr lang="en-US" sz="1200" dirty="0" smtClean="0"/>
              <a:t>Chang et al., </a:t>
            </a:r>
            <a:r>
              <a:rPr lang="en-US" sz="1200" dirty="0" err="1" smtClean="0"/>
              <a:t>Wirevis</a:t>
            </a:r>
            <a:r>
              <a:rPr lang="en-US" sz="1200" dirty="0"/>
              <a:t>: Visualization of categorical, time-varying data from financial </a:t>
            </a:r>
            <a:r>
              <a:rPr lang="en-US" sz="1200" dirty="0" smtClean="0"/>
              <a:t>transactions.  IEEE VAST, 2007.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p:cBhvr override="childStyle">
                                        <p:cTn id="6" dur="500" fill="hold"/>
                                        <p:tgtEl>
                                          <p:spTgt spid="3">
                                            <p:txEl>
                                              <p:pRg st="0" end="0"/>
                                            </p:txEl>
                                          </p:spTgt>
                                        </p:tgtEl>
                                        <p:attrNameLst>
                                          <p:attrName>style.color</p:attrName>
                                        </p:attrNameLst>
                                      </p:cBhvr>
                                      <p:to>
                                        <a:schemeClr val="tx1"/>
                                      </p:to>
                                    </p:animClr>
                                  </p:childTnLst>
                                </p:cTn>
                              </p:par>
                              <p:par>
                                <p:cTn id="7" presetID="3" presetClass="emph" presetSubtype="2" fill="hold" nodeType="withEffect">
                                  <p:stCondLst>
                                    <p:cond delay="0"/>
                                  </p:stCondLst>
                                  <p:childTnLst>
                                    <p:animClr clrSpc="rgb">
                                      <p:cBhvr override="childStyle">
                                        <p:cTn id="8" dur="500" fill="hold"/>
                                        <p:tgtEl>
                                          <p:spTgt spid="3">
                                            <p:txEl>
                                              <p:pRg st="1" end="1"/>
                                            </p:txEl>
                                          </p:spTgt>
                                        </p:tgtEl>
                                        <p:attrNameLst>
                                          <p:attrName>style.color</p:attrName>
                                        </p:attrNameLst>
                                      </p:cBhvr>
                                      <p:to>
                                        <a:schemeClr val="tx1"/>
                                      </p:to>
                                    </p:animClr>
                                  </p:childTnLst>
                                </p:cTn>
                              </p:par>
                              <p:par>
                                <p:cTn id="9" presetID="3" presetClass="emph" presetSubtype="2" fill="hold" nodeType="withEffect">
                                  <p:stCondLst>
                                    <p:cond delay="0"/>
                                  </p:stCondLst>
                                  <p:childTnLst>
                                    <p:animClr clrSpc="rgb">
                                      <p:cBhvr override="childStyle">
                                        <p:cTn id="10" dur="500" fill="hold"/>
                                        <p:tgtEl>
                                          <p:spTgt spid="3">
                                            <p:txEl>
                                              <p:pRg st="2" end="2"/>
                                            </p:txEl>
                                          </p:spTgt>
                                        </p:tgtEl>
                                        <p:attrNameLst>
                                          <p:attrName>style.color</p:attrName>
                                        </p:attrNameLst>
                                      </p:cBhvr>
                                      <p:to>
                                        <a:schemeClr val="tx1"/>
                                      </p:to>
                                    </p:animClr>
                                  </p:childTnLst>
                                </p:cTn>
                              </p:par>
                              <p:par>
                                <p:cTn id="11" presetID="3" presetClass="emph" presetSubtype="2" fill="hold" nodeType="withEffect">
                                  <p:stCondLst>
                                    <p:cond delay="0"/>
                                  </p:stCondLst>
                                  <p:childTnLst>
                                    <p:animClr clrSpc="rgb">
                                      <p:cBhvr override="childStyle">
                                        <p:cTn id="12" dur="500" fill="hold"/>
                                        <p:tgtEl>
                                          <p:spTgt spid="3">
                                            <p:txEl>
                                              <p:pRg st="3" end="3"/>
                                            </p:txEl>
                                          </p:spTgt>
                                        </p:tgtEl>
                                        <p:attrNameLst>
                                          <p:attrName>style.color</p:attrName>
                                        </p:attrNameLst>
                                      </p:cBhvr>
                                      <p:to>
                                        <a:schemeClr val="tx1"/>
                                      </p:to>
                                    </p:animClr>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p:cBhvr override="childStyle">
                                        <p:cTn id="16" dur="500" fill="hold"/>
                                        <p:tgtEl>
                                          <p:spTgt spid="3">
                                            <p:txEl>
                                              <p:pRg st="5" end="5"/>
                                            </p:txEl>
                                          </p:spTgt>
                                        </p:tgtEl>
                                        <p:attrNameLst>
                                          <p:attrName>style.color</p:attrName>
                                        </p:attrNameLst>
                                      </p:cBhvr>
                                      <p:to>
                                        <a:schemeClr val="tx1"/>
                                      </p:to>
                                    </p:animClr>
                                  </p:childTnLst>
                                </p:cTn>
                              </p:par>
                              <p:par>
                                <p:cTn id="17" presetID="3" presetClass="emph" presetSubtype="2" fill="hold" nodeType="withEffect">
                                  <p:stCondLst>
                                    <p:cond delay="0"/>
                                  </p:stCondLst>
                                  <p:childTnLst>
                                    <p:animClr clrSpc="rgb">
                                      <p:cBhvr override="childStyle">
                                        <p:cTn id="18" dur="500" fill="hold"/>
                                        <p:tgtEl>
                                          <p:spTgt spid="3">
                                            <p:txEl>
                                              <p:pRg st="6" end="6"/>
                                            </p:txEl>
                                          </p:spTgt>
                                        </p:tgtEl>
                                        <p:attrNameLst>
                                          <p:attrName>style.color</p:attrName>
                                        </p:attrNameLst>
                                      </p:cBhvr>
                                      <p:to>
                                        <a:schemeClr val="tx1"/>
                                      </p:to>
                                    </p:animClr>
                                  </p:childTnLst>
                                </p:cTn>
                              </p:par>
                              <p:par>
                                <p:cTn id="19" presetID="3" presetClass="emph" presetSubtype="2" fill="hold" nodeType="withEffect">
                                  <p:stCondLst>
                                    <p:cond delay="0"/>
                                  </p:stCondLst>
                                  <p:childTnLst>
                                    <p:animClr clrSpc="rgb">
                                      <p:cBhvr override="childStyle">
                                        <p:cTn id="20" dur="500" fill="hold"/>
                                        <p:tgtEl>
                                          <p:spTgt spid="3">
                                            <p:txEl>
                                              <p:pRg st="7" end="7"/>
                                            </p:txEl>
                                          </p:spTgt>
                                        </p:tgtEl>
                                        <p:attrNameLst>
                                          <p:attrName>style.color</p:attrName>
                                        </p:attrNameLst>
                                      </p:cBhvr>
                                      <p:to>
                                        <a:schemeClr val="tx1"/>
                                      </p:to>
                                    </p:animClr>
                                  </p:childTnLst>
                                </p:cTn>
                              </p:par>
                              <p:par>
                                <p:cTn id="21" presetID="3" presetClass="emph" presetSubtype="2" fill="hold" nodeType="withEffect">
                                  <p:stCondLst>
                                    <p:cond delay="0"/>
                                  </p:stCondLst>
                                  <p:childTnLst>
                                    <p:animClr clrSpc="rgb">
                                      <p:cBhvr override="childStyle">
                                        <p:cTn id="22" dur="500" fill="hold"/>
                                        <p:tgtEl>
                                          <p:spTgt spid="3">
                                            <p:txEl>
                                              <p:pRg st="8" end="8"/>
                                            </p:txEl>
                                          </p:spTgt>
                                        </p:tgtEl>
                                        <p:attrNameLst>
                                          <p:attrName>style.color</p:attrName>
                                        </p:attrNameLst>
                                      </p:cBhvr>
                                      <p:to>
                                        <a:schemeClr val="tx1"/>
                                      </p:to>
                                    </p:animClr>
                                  </p:childTnLst>
                                </p:cTn>
                              </p:par>
                              <p:par>
                                <p:cTn id="23" presetID="3" presetClass="emph" presetSubtype="2" fill="hold" nodeType="withEffect">
                                  <p:stCondLst>
                                    <p:cond delay="0"/>
                                  </p:stCondLst>
                                  <p:childTnLst>
                                    <p:animClr clrSpc="rgb">
                                      <p:cBhvr override="childStyle">
                                        <p:cTn id="24" dur="500" fill="hold"/>
                                        <p:tgtEl>
                                          <p:spTgt spid="3">
                                            <p:txEl>
                                              <p:pRg st="9" end="9"/>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a:t>
            </a:r>
            <a:r>
              <a:rPr lang="en-US" dirty="0" err="1" smtClean="0"/>
              <a:t>WireVis</a:t>
            </a:r>
            <a:r>
              <a:rPr lang="en-US" dirty="0" smtClean="0"/>
              <a:t>: Financial Fraud Analysis</a:t>
            </a:r>
            <a:endParaRPr lang="en-US" dirty="0"/>
          </a:p>
        </p:txBody>
      </p:sp>
      <p:pic>
        <p:nvPicPr>
          <p:cNvPr id="4" name="Picture 6"/>
          <p:cNvPicPr>
            <a:picLocks noChangeAspect="1" noChangeArrowheads="1"/>
          </p:cNvPicPr>
          <p:nvPr/>
        </p:nvPicPr>
        <p:blipFill>
          <a:blip r:embed="rId2" cstate="print"/>
          <a:srcRect/>
          <a:stretch>
            <a:fillRect/>
          </a:stretch>
        </p:blipFill>
        <p:spPr>
          <a:xfrm>
            <a:off x="914400" y="1371600"/>
            <a:ext cx="7575550" cy="4683936"/>
          </a:xfrm>
          <a:prstGeom prst="rect">
            <a:avLst/>
          </a:prstGeom>
          <a:noFill/>
        </p:spPr>
      </p:pic>
      <p:sp>
        <p:nvSpPr>
          <p:cNvPr id="5" name="Text Box 7"/>
          <p:cNvSpPr txBox="1">
            <a:spLocks noChangeArrowheads="1"/>
          </p:cNvSpPr>
          <p:nvPr/>
        </p:nvSpPr>
        <p:spPr bwMode="auto">
          <a:xfrm>
            <a:off x="1684338" y="2502711"/>
            <a:ext cx="3032125" cy="942975"/>
          </a:xfrm>
          <a:prstGeom prst="rect">
            <a:avLst/>
          </a:prstGeom>
          <a:solidFill>
            <a:srgbClr val="FFFF00">
              <a:alpha val="70195"/>
            </a:srgbClr>
          </a:solidFill>
          <a:ln w="9525">
            <a:noFill/>
            <a:miter lim="800000"/>
            <a:headEnd/>
            <a:tailEnd/>
          </a:ln>
        </p:spPr>
        <p:txBody>
          <a:bodyPr>
            <a:spAutoFit/>
          </a:bodyPr>
          <a:lstStyle/>
          <a:p>
            <a:r>
              <a:rPr lang="en-US" sz="1800" b="1" dirty="0" err="1"/>
              <a:t>Heatmap</a:t>
            </a:r>
            <a:r>
              <a:rPr lang="en-US" sz="1800" b="1" dirty="0"/>
              <a:t> View</a:t>
            </a:r>
          </a:p>
          <a:p>
            <a:r>
              <a:rPr lang="en-US" sz="1800" b="1" dirty="0"/>
              <a:t>(Accounts to Keywords Relationship)</a:t>
            </a:r>
          </a:p>
        </p:txBody>
      </p:sp>
      <p:sp>
        <p:nvSpPr>
          <p:cNvPr id="6" name="Text Box 8"/>
          <p:cNvSpPr txBox="1">
            <a:spLocks noChangeArrowheads="1"/>
          </p:cNvSpPr>
          <p:nvPr/>
        </p:nvSpPr>
        <p:spPr bwMode="auto">
          <a:xfrm>
            <a:off x="2070100" y="5139548"/>
            <a:ext cx="3217863" cy="647700"/>
          </a:xfrm>
          <a:prstGeom prst="rect">
            <a:avLst/>
          </a:prstGeom>
          <a:solidFill>
            <a:srgbClr val="FFFF00">
              <a:alpha val="70195"/>
            </a:srgbClr>
          </a:solidFill>
          <a:ln w="9525">
            <a:noFill/>
            <a:miter lim="800000"/>
            <a:headEnd/>
            <a:tailEnd/>
          </a:ln>
        </p:spPr>
        <p:txBody>
          <a:bodyPr>
            <a:spAutoFit/>
          </a:bodyPr>
          <a:lstStyle/>
          <a:p>
            <a:r>
              <a:rPr lang="en-US" sz="1800" b="1"/>
              <a:t>Strings and Beads</a:t>
            </a:r>
          </a:p>
          <a:p>
            <a:r>
              <a:rPr lang="en-US" sz="1800" b="1"/>
              <a:t>(Relationships over Time)</a:t>
            </a:r>
          </a:p>
        </p:txBody>
      </p:sp>
      <p:sp>
        <p:nvSpPr>
          <p:cNvPr id="7" name="Text Box 9"/>
          <p:cNvSpPr txBox="1">
            <a:spLocks noChangeArrowheads="1"/>
          </p:cNvSpPr>
          <p:nvPr/>
        </p:nvSpPr>
        <p:spPr bwMode="auto">
          <a:xfrm>
            <a:off x="5989638" y="2172511"/>
            <a:ext cx="2193925" cy="922337"/>
          </a:xfrm>
          <a:prstGeom prst="rect">
            <a:avLst/>
          </a:prstGeom>
          <a:solidFill>
            <a:srgbClr val="FFFF00">
              <a:alpha val="70195"/>
            </a:srgbClr>
          </a:solidFill>
          <a:ln w="9525">
            <a:noFill/>
            <a:miter lim="800000"/>
            <a:headEnd/>
            <a:tailEnd/>
          </a:ln>
        </p:spPr>
        <p:txBody>
          <a:bodyPr>
            <a:spAutoFit/>
          </a:bodyPr>
          <a:lstStyle/>
          <a:p>
            <a:r>
              <a:rPr lang="en-US" sz="1800" b="1"/>
              <a:t>Search by Example (Find Similar Accounts)</a:t>
            </a:r>
          </a:p>
        </p:txBody>
      </p:sp>
      <p:sp>
        <p:nvSpPr>
          <p:cNvPr id="8" name="Text Box 10"/>
          <p:cNvSpPr txBox="1">
            <a:spLocks noChangeArrowheads="1"/>
          </p:cNvSpPr>
          <p:nvPr/>
        </p:nvSpPr>
        <p:spPr bwMode="auto">
          <a:xfrm>
            <a:off x="6435725" y="4099736"/>
            <a:ext cx="2212975" cy="922337"/>
          </a:xfrm>
          <a:prstGeom prst="rect">
            <a:avLst/>
          </a:prstGeom>
          <a:solidFill>
            <a:srgbClr val="FFFF00">
              <a:alpha val="70195"/>
            </a:srgbClr>
          </a:solidFill>
          <a:ln w="9525">
            <a:noFill/>
            <a:miter lim="800000"/>
            <a:headEnd/>
            <a:tailEnd/>
          </a:ln>
        </p:spPr>
        <p:txBody>
          <a:bodyPr>
            <a:spAutoFit/>
          </a:bodyPr>
          <a:lstStyle/>
          <a:p>
            <a:r>
              <a:rPr lang="en-US" sz="1800" b="1"/>
              <a:t>Keyword Network</a:t>
            </a:r>
          </a:p>
          <a:p>
            <a:r>
              <a:rPr lang="en-US" sz="1800" b="1"/>
              <a:t>(Keyword Relationships)</a:t>
            </a:r>
          </a:p>
        </p:txBody>
      </p:sp>
      <p:sp>
        <p:nvSpPr>
          <p:cNvPr id="9" name="TextBox 8"/>
          <p:cNvSpPr txBox="1"/>
          <p:nvPr/>
        </p:nvSpPr>
        <p:spPr>
          <a:xfrm>
            <a:off x="381000" y="6400800"/>
            <a:ext cx="8534400" cy="461665"/>
          </a:xfrm>
          <a:prstGeom prst="rect">
            <a:avLst/>
          </a:prstGeom>
          <a:noFill/>
        </p:spPr>
        <p:txBody>
          <a:bodyPr wrap="square" rtlCol="0">
            <a:spAutoFit/>
          </a:bodyPr>
          <a:lstStyle/>
          <a:p>
            <a:r>
              <a:rPr lang="en-US" sz="1200" dirty="0" smtClean="0"/>
              <a:t>R. Chang et al., </a:t>
            </a:r>
            <a:r>
              <a:rPr lang="en-US" sz="1200" dirty="0"/>
              <a:t>Scalable and interactive </a:t>
            </a:r>
            <a:r>
              <a:rPr lang="en-US" sz="1200" dirty="0" smtClean="0"/>
              <a:t>visual analysis </a:t>
            </a:r>
            <a:r>
              <a:rPr lang="en-US" sz="1200" dirty="0"/>
              <a:t>of financial wire transactions for fraud detection. </a:t>
            </a:r>
            <a:r>
              <a:rPr lang="en-US" sz="1200" i="1" dirty="0"/>
              <a:t>Information </a:t>
            </a:r>
            <a:r>
              <a:rPr lang="en-US" sz="1200" i="1" dirty="0" smtClean="0"/>
              <a:t>Visualization,</a:t>
            </a:r>
            <a:r>
              <a:rPr lang="en-US" sz="1200" dirty="0" smtClean="0"/>
              <a:t>2008.</a:t>
            </a:r>
          </a:p>
          <a:p>
            <a:r>
              <a:rPr lang="en-US" sz="1200" dirty="0"/>
              <a:t>R. </a:t>
            </a:r>
            <a:r>
              <a:rPr lang="en-US" sz="1200" dirty="0" smtClean="0"/>
              <a:t>Chang et al., </a:t>
            </a:r>
            <a:r>
              <a:rPr lang="en-US" sz="1200" dirty="0" err="1" smtClean="0"/>
              <a:t>Wirevis</a:t>
            </a:r>
            <a:r>
              <a:rPr lang="en-US" sz="1200" dirty="0"/>
              <a:t>: Visualization of categorical, time-varying data from financial </a:t>
            </a:r>
            <a:r>
              <a:rPr lang="en-US" sz="1200" dirty="0" smtClean="0"/>
              <a:t>transactions.  IEEE VAST, 2007.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2"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par>
                                <p:cTn id="46" presetID="10" presetClass="entr" presetSubtype="0" fill="hold" grpId="2"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grpId="2"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6" grpId="0" animBg="1"/>
      <p:bldP spid="6" grpId="1" animBg="1"/>
      <p:bldP spid="6" grpId="2" animBg="1"/>
      <p:bldP spid="7" grpId="0" animBg="1"/>
      <p:bldP spid="7" grpId="1" animBg="1"/>
      <p:bldP spid="8" grpId="0" animBg="1"/>
      <p:bldP spid="8" grpId="1" animBg="1"/>
      <p:bldP spid="8" grpId="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 Financial Risk Analysis</a:t>
            </a:r>
            <a:endParaRPr lang="en-US" dirty="0"/>
          </a:p>
        </p:txBody>
      </p:sp>
      <p:pic>
        <p:nvPicPr>
          <p:cNvPr id="10" name="Picture 9" descr="Untitled.png"/>
          <p:cNvPicPr/>
          <p:nvPr/>
        </p:nvPicPr>
        <p:blipFill>
          <a:blip r:embed="rId2" cstate="print"/>
          <a:stretch>
            <a:fillRect/>
          </a:stretch>
        </p:blipFill>
        <p:spPr>
          <a:xfrm>
            <a:off x="533400" y="1600200"/>
            <a:ext cx="8077200" cy="48006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Investigative GTD</a:t>
            </a:r>
            <a:endParaRPr lang="en-US" dirty="0"/>
          </a:p>
        </p:txBody>
      </p:sp>
      <p:sp>
        <p:nvSpPr>
          <p:cNvPr id="3" name="Content Placeholder 2"/>
          <p:cNvSpPr>
            <a:spLocks noGrp="1"/>
          </p:cNvSpPr>
          <p:nvPr>
            <p:ph idx="1"/>
          </p:nvPr>
        </p:nvSpPr>
        <p:spPr>
          <a:xfrm>
            <a:off x="612648" y="1600200"/>
            <a:ext cx="8153400" cy="4800600"/>
          </a:xfrm>
        </p:spPr>
        <p:txBody>
          <a:bodyPr>
            <a:normAutofit fontScale="92500" lnSpcReduction="20000"/>
          </a:bodyPr>
          <a:lstStyle/>
          <a:p>
            <a:r>
              <a:rPr lang="en-US" dirty="0" smtClean="0">
                <a:solidFill>
                  <a:schemeClr val="bg1">
                    <a:lumMod val="85000"/>
                  </a:schemeClr>
                </a:solidFill>
              </a:rPr>
              <a:t>Collaboration with U. Maryland’s DHS Center of Excellence START (Study of Terrorism And Response to Terrorism)</a:t>
            </a:r>
          </a:p>
          <a:p>
            <a:pPr lvl="1"/>
            <a:r>
              <a:rPr lang="en-US" dirty="0" smtClean="0">
                <a:solidFill>
                  <a:schemeClr val="bg1">
                    <a:lumMod val="85000"/>
                  </a:schemeClr>
                </a:solidFill>
              </a:rPr>
              <a:t>Global Terrorism Database (GTD)</a:t>
            </a:r>
            <a:endParaRPr lang="en-US" dirty="0">
              <a:solidFill>
                <a:schemeClr val="bg1">
                  <a:lumMod val="85000"/>
                </a:schemeClr>
              </a:solidFill>
            </a:endParaRPr>
          </a:p>
          <a:p>
            <a:pPr lvl="1"/>
            <a:r>
              <a:rPr lang="en-US" dirty="0" smtClean="0">
                <a:solidFill>
                  <a:schemeClr val="bg1">
                    <a:lumMod val="85000"/>
                  </a:schemeClr>
                </a:solidFill>
              </a:rPr>
              <a:t>International terrorism activities from 1970-1997</a:t>
            </a:r>
          </a:p>
          <a:p>
            <a:pPr lvl="1"/>
            <a:r>
              <a:rPr lang="en-US" dirty="0" smtClean="0">
                <a:solidFill>
                  <a:schemeClr val="bg1">
                    <a:lumMod val="85000"/>
                  </a:schemeClr>
                </a:solidFill>
              </a:rPr>
              <a:t>60,000 incidents recorded over 120 </a:t>
            </a:r>
            <a:r>
              <a:rPr lang="en-US" dirty="0" smtClean="0">
                <a:solidFill>
                  <a:schemeClr val="bg1">
                    <a:lumMod val="85000"/>
                  </a:schemeClr>
                </a:solidFill>
              </a:rPr>
              <a:t>dimensions</a:t>
            </a:r>
          </a:p>
          <a:p>
            <a:pPr lvl="1"/>
            <a:r>
              <a:rPr lang="en-US" dirty="0" smtClean="0">
                <a:solidFill>
                  <a:schemeClr val="bg1">
                    <a:lumMod val="85000"/>
                  </a:schemeClr>
                </a:solidFill>
              </a:rPr>
              <a:t>Projected funded by DHS via </a:t>
            </a:r>
            <a:r>
              <a:rPr lang="en-US" smtClean="0">
                <a:solidFill>
                  <a:schemeClr val="bg1">
                    <a:lumMod val="85000"/>
                  </a:schemeClr>
                </a:solidFill>
              </a:rPr>
              <a:t>NVAC and RVAC</a:t>
            </a:r>
            <a:endParaRPr lang="en-US" dirty="0" smtClean="0">
              <a:solidFill>
                <a:schemeClr val="bg1">
                  <a:lumMod val="85000"/>
                </a:schemeClr>
              </a:solidFill>
            </a:endParaRPr>
          </a:p>
          <a:p>
            <a:pPr lvl="1"/>
            <a:endParaRPr lang="en-US" dirty="0" smtClean="0">
              <a:solidFill>
                <a:schemeClr val="bg1">
                  <a:lumMod val="85000"/>
                </a:schemeClr>
              </a:solidFill>
            </a:endParaRPr>
          </a:p>
          <a:p>
            <a:r>
              <a:rPr lang="en-US" dirty="0" smtClean="0">
                <a:solidFill>
                  <a:schemeClr val="bg1">
                    <a:lumMod val="85000"/>
                  </a:schemeClr>
                </a:solidFill>
              </a:rPr>
              <a:t>Visualization is designed to be “investigative” in that it is modeled after the 5 W’s:</a:t>
            </a:r>
          </a:p>
          <a:p>
            <a:pPr lvl="1"/>
            <a:r>
              <a:rPr lang="en-US" dirty="0" smtClean="0">
                <a:solidFill>
                  <a:schemeClr val="bg1">
                    <a:lumMod val="85000"/>
                  </a:schemeClr>
                </a:solidFill>
              </a:rPr>
              <a:t>Who, what, where, when, and [why]</a:t>
            </a:r>
          </a:p>
          <a:p>
            <a:pPr lvl="1"/>
            <a:r>
              <a:rPr lang="en-US" dirty="0" smtClean="0">
                <a:solidFill>
                  <a:schemeClr val="bg1">
                    <a:lumMod val="85000"/>
                  </a:schemeClr>
                </a:solidFill>
              </a:rPr>
              <a:t>Interaction allows the user to adjust one or more of the W’s and see how that affects the other </a:t>
            </a:r>
            <a:r>
              <a:rPr lang="en-US" dirty="0" smtClean="0">
                <a:solidFill>
                  <a:schemeClr val="bg1">
                    <a:lumMod val="95000"/>
                  </a:schemeClr>
                </a:solidFill>
              </a:rPr>
              <a:t>W’s</a:t>
            </a:r>
            <a:endParaRPr lang="en-US" dirty="0">
              <a:solidFill>
                <a:schemeClr val="bg1">
                  <a:lumMod val="9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p:cBhvr override="childStyle">
                                        <p:cTn id="6" dur="500" fill="hold"/>
                                        <p:tgtEl>
                                          <p:spTgt spid="3">
                                            <p:txEl>
                                              <p:pRg st="0" end="0"/>
                                            </p:txEl>
                                          </p:spTgt>
                                        </p:tgtEl>
                                        <p:attrNameLst>
                                          <p:attrName>style.color</p:attrName>
                                        </p:attrNameLst>
                                      </p:cBhvr>
                                      <p:to>
                                        <a:schemeClr val="tx1"/>
                                      </p:to>
                                    </p:animClr>
                                  </p:childTnLst>
                                </p:cTn>
                              </p:par>
                              <p:par>
                                <p:cTn id="7" presetID="3" presetClass="emph" presetSubtype="2" fill="hold" nodeType="withEffect">
                                  <p:stCondLst>
                                    <p:cond delay="0"/>
                                  </p:stCondLst>
                                  <p:childTnLst>
                                    <p:animClr clrSpc="rgb">
                                      <p:cBhvr override="childStyle">
                                        <p:cTn id="8" dur="500" fill="hold"/>
                                        <p:tgtEl>
                                          <p:spTgt spid="3">
                                            <p:txEl>
                                              <p:pRg st="1" end="1"/>
                                            </p:txEl>
                                          </p:spTgt>
                                        </p:tgtEl>
                                        <p:attrNameLst>
                                          <p:attrName>style.color</p:attrName>
                                        </p:attrNameLst>
                                      </p:cBhvr>
                                      <p:to>
                                        <a:schemeClr val="tx1"/>
                                      </p:to>
                                    </p:animClr>
                                  </p:childTnLst>
                                </p:cTn>
                              </p:par>
                              <p:par>
                                <p:cTn id="9" presetID="3" presetClass="emph" presetSubtype="2" fill="hold" nodeType="withEffect">
                                  <p:stCondLst>
                                    <p:cond delay="0"/>
                                  </p:stCondLst>
                                  <p:childTnLst>
                                    <p:animClr clrSpc="rgb">
                                      <p:cBhvr override="childStyle">
                                        <p:cTn id="10" dur="500" fill="hold"/>
                                        <p:tgtEl>
                                          <p:spTgt spid="3">
                                            <p:txEl>
                                              <p:pRg st="2" end="2"/>
                                            </p:txEl>
                                          </p:spTgt>
                                        </p:tgtEl>
                                        <p:attrNameLst>
                                          <p:attrName>style.color</p:attrName>
                                        </p:attrNameLst>
                                      </p:cBhvr>
                                      <p:to>
                                        <a:schemeClr val="tx1"/>
                                      </p:to>
                                    </p:animClr>
                                  </p:childTnLst>
                                </p:cTn>
                              </p:par>
                              <p:par>
                                <p:cTn id="11" presetID="3" presetClass="emph" presetSubtype="2" fill="hold" nodeType="withEffect">
                                  <p:stCondLst>
                                    <p:cond delay="0"/>
                                  </p:stCondLst>
                                  <p:childTnLst>
                                    <p:animClr clrSpc="rgb">
                                      <p:cBhvr override="childStyle">
                                        <p:cTn id="12" dur="500" fill="hold"/>
                                        <p:tgtEl>
                                          <p:spTgt spid="3">
                                            <p:txEl>
                                              <p:pRg st="3" end="3"/>
                                            </p:txEl>
                                          </p:spTgt>
                                        </p:tgtEl>
                                        <p:attrNameLst>
                                          <p:attrName>style.color</p:attrName>
                                        </p:attrNameLst>
                                      </p:cBhvr>
                                      <p:to>
                                        <a:schemeClr val="tx1"/>
                                      </p:to>
                                    </p:animClr>
                                  </p:childTnLst>
                                </p:cTn>
                              </p:par>
                              <p:par>
                                <p:cTn id="13" presetID="3" presetClass="emph" presetSubtype="2" fill="hold" nodeType="withEffect">
                                  <p:stCondLst>
                                    <p:cond delay="0"/>
                                  </p:stCondLst>
                                  <p:childTnLst>
                                    <p:animClr clrSpc="rgb">
                                      <p:cBhvr override="childStyle">
                                        <p:cTn id="14" dur="500" fill="hold"/>
                                        <p:tgtEl>
                                          <p:spTgt spid="3">
                                            <p:txEl>
                                              <p:pRg st="4" end="4"/>
                                            </p:txEl>
                                          </p:spTgt>
                                        </p:tgtEl>
                                        <p:attrNameLst>
                                          <p:attrName>style.color</p:attrName>
                                        </p:attrNameLst>
                                      </p:cBhvr>
                                      <p:to>
                                        <a:schemeClr val="tx1"/>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p:cBhvr override="childStyle">
                                        <p:cTn id="18" dur="500" fill="hold"/>
                                        <p:tgtEl>
                                          <p:spTgt spid="3">
                                            <p:txEl>
                                              <p:pRg st="6" end="6"/>
                                            </p:txEl>
                                          </p:spTgt>
                                        </p:tgtEl>
                                        <p:attrNameLst>
                                          <p:attrName>style.color</p:attrName>
                                        </p:attrNameLst>
                                      </p:cBhvr>
                                      <p:to>
                                        <a:schemeClr val="tx1"/>
                                      </p:to>
                                    </p:animClr>
                                  </p:childTnLst>
                                </p:cTn>
                              </p:par>
                              <p:par>
                                <p:cTn id="19" presetID="3" presetClass="emph" presetSubtype="2" fill="hold" nodeType="withEffect">
                                  <p:stCondLst>
                                    <p:cond delay="0"/>
                                  </p:stCondLst>
                                  <p:childTnLst>
                                    <p:animClr clrSpc="rgb">
                                      <p:cBhvr override="childStyle">
                                        <p:cTn id="20" dur="500" fill="hold"/>
                                        <p:tgtEl>
                                          <p:spTgt spid="3">
                                            <p:txEl>
                                              <p:pRg st="7" end="7"/>
                                            </p:txEl>
                                          </p:spTgt>
                                        </p:tgtEl>
                                        <p:attrNameLst>
                                          <p:attrName>style.color</p:attrName>
                                        </p:attrNameLst>
                                      </p:cBhvr>
                                      <p:to>
                                        <a:schemeClr val="tx1"/>
                                      </p:to>
                                    </p:animClr>
                                  </p:childTnLst>
                                </p:cTn>
                              </p:par>
                              <p:par>
                                <p:cTn id="21" presetID="3" presetClass="emph" presetSubtype="2" fill="hold" nodeType="withEffect">
                                  <p:stCondLst>
                                    <p:cond delay="0"/>
                                  </p:stCondLst>
                                  <p:childTnLst>
                                    <p:animClr clrSpc="rgb">
                                      <p:cBhvr override="childStyle">
                                        <p:cTn id="22" dur="500" fill="hold"/>
                                        <p:tgtEl>
                                          <p:spTgt spid="3">
                                            <p:txEl>
                                              <p:pRg st="8" end="8"/>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Values of Visualization</a:t>
            </a:r>
            <a:endParaRPr lang="en-US" dirty="0"/>
          </a:p>
        </p:txBody>
      </p:sp>
      <p:sp>
        <p:nvSpPr>
          <p:cNvPr id="3" name="Content Placeholder 2"/>
          <p:cNvSpPr>
            <a:spLocks noGrp="1"/>
          </p:cNvSpPr>
          <p:nvPr>
            <p:ph sz="quarter" idx="1"/>
          </p:nvPr>
        </p:nvSpPr>
        <p:spPr/>
        <p:txBody>
          <a:bodyPr/>
          <a:lstStyle/>
          <a:p>
            <a:r>
              <a:rPr lang="en-US" dirty="0" smtClean="0"/>
              <a:t>Presentation</a:t>
            </a:r>
          </a:p>
          <a:p>
            <a:endParaRPr lang="en-US" dirty="0" smtClean="0"/>
          </a:p>
          <a:p>
            <a:endParaRPr lang="en-US" dirty="0" smtClean="0"/>
          </a:p>
          <a:p>
            <a:endParaRPr lang="en-US" dirty="0" smtClean="0"/>
          </a:p>
          <a:p>
            <a:r>
              <a:rPr lang="en-US" dirty="0" smtClean="0">
                <a:solidFill>
                  <a:schemeClr val="bg1">
                    <a:lumMod val="85000"/>
                  </a:schemeClr>
                </a:solidFill>
              </a:rPr>
              <a:t>Analysis</a:t>
            </a:r>
            <a:endParaRPr lang="en-US" dirty="0">
              <a:solidFill>
                <a:schemeClr val="bg1">
                  <a:lumMod val="85000"/>
                </a:schemeClr>
              </a:solidFill>
            </a:endParaRPr>
          </a:p>
        </p:txBody>
      </p:sp>
      <p:pic>
        <p:nvPicPr>
          <p:cNvPr id="2050" name="Picture 2" descr="http://blackandwhiteprogram.com/wp-content/yearly-us-budget.jpg"/>
          <p:cNvPicPr>
            <a:picLocks noChangeAspect="1" noChangeArrowheads="1"/>
          </p:cNvPicPr>
          <p:nvPr/>
        </p:nvPicPr>
        <p:blipFill>
          <a:blip r:embed="rId3" cstate="print"/>
          <a:srcRect/>
          <a:stretch>
            <a:fillRect/>
          </a:stretch>
        </p:blipFill>
        <p:spPr bwMode="auto">
          <a:xfrm>
            <a:off x="3200400" y="1574348"/>
            <a:ext cx="5819775" cy="4912177"/>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Investigative GTD</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1524000" y="1371600"/>
            <a:ext cx="6019800" cy="4674751"/>
          </a:xfrm>
          <a:prstGeom prst="rect">
            <a:avLst/>
          </a:prstGeom>
          <a:noFill/>
          <a:ln w="9525">
            <a:noFill/>
            <a:miter lim="800000"/>
            <a:headEnd/>
            <a:tailEnd/>
          </a:ln>
          <a:effectLst/>
        </p:spPr>
      </p:pic>
      <p:grpSp>
        <p:nvGrpSpPr>
          <p:cNvPr id="3" name="Group 23"/>
          <p:cNvGrpSpPr/>
          <p:nvPr/>
        </p:nvGrpSpPr>
        <p:grpSpPr>
          <a:xfrm>
            <a:off x="7271979" y="1905000"/>
            <a:ext cx="1624869" cy="663057"/>
            <a:chOff x="7271979" y="1905000"/>
            <a:chExt cx="1624869" cy="663057"/>
          </a:xfrm>
        </p:grpSpPr>
        <p:sp>
          <p:nvSpPr>
            <p:cNvPr id="5" name="Left Arrow 4"/>
            <p:cNvSpPr/>
            <p:nvPr/>
          </p:nvSpPr>
          <p:spPr>
            <a:xfrm rot="19853117">
              <a:off x="7271979" y="2130940"/>
              <a:ext cx="729019" cy="43711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077200" y="1905000"/>
              <a:ext cx="819648" cy="369332"/>
            </a:xfrm>
            <a:prstGeom prst="rect">
              <a:avLst/>
            </a:prstGeom>
            <a:noFill/>
          </p:spPr>
          <p:txBody>
            <a:bodyPr wrap="none" rtlCol="0">
              <a:spAutoFit/>
            </a:bodyPr>
            <a:lstStyle/>
            <a:p>
              <a:r>
                <a:rPr lang="en-US" dirty="0" smtClean="0"/>
                <a:t>Where</a:t>
              </a:r>
              <a:endParaRPr lang="en-US" dirty="0"/>
            </a:p>
          </p:txBody>
        </p:sp>
      </p:grpSp>
      <p:grpSp>
        <p:nvGrpSpPr>
          <p:cNvPr id="4" name="Group 24"/>
          <p:cNvGrpSpPr/>
          <p:nvPr/>
        </p:nvGrpSpPr>
        <p:grpSpPr>
          <a:xfrm>
            <a:off x="7299285" y="4953000"/>
            <a:ext cx="1526838" cy="663058"/>
            <a:chOff x="7299285" y="4953000"/>
            <a:chExt cx="1526838" cy="663058"/>
          </a:xfrm>
        </p:grpSpPr>
        <p:sp>
          <p:nvSpPr>
            <p:cNvPr id="6" name="Left Arrow 5"/>
            <p:cNvSpPr/>
            <p:nvPr/>
          </p:nvSpPr>
          <p:spPr>
            <a:xfrm rot="19853117">
              <a:off x="7299285" y="5178941"/>
              <a:ext cx="729019" cy="43711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077200" y="4953000"/>
              <a:ext cx="748923" cy="369332"/>
            </a:xfrm>
            <a:prstGeom prst="rect">
              <a:avLst/>
            </a:prstGeom>
            <a:noFill/>
          </p:spPr>
          <p:txBody>
            <a:bodyPr wrap="none" rtlCol="0">
              <a:spAutoFit/>
            </a:bodyPr>
            <a:lstStyle/>
            <a:p>
              <a:r>
                <a:rPr lang="en-US" dirty="0" smtClean="0"/>
                <a:t>When</a:t>
              </a:r>
              <a:endParaRPr lang="en-US" dirty="0"/>
            </a:p>
          </p:txBody>
        </p:sp>
      </p:grpSp>
      <p:grpSp>
        <p:nvGrpSpPr>
          <p:cNvPr id="17" name="Group 19"/>
          <p:cNvGrpSpPr/>
          <p:nvPr/>
        </p:nvGrpSpPr>
        <p:grpSpPr>
          <a:xfrm>
            <a:off x="381000" y="1600200"/>
            <a:ext cx="1396833" cy="570681"/>
            <a:chOff x="381000" y="1600200"/>
            <a:chExt cx="1396833" cy="570681"/>
          </a:xfrm>
        </p:grpSpPr>
        <p:sp>
          <p:nvSpPr>
            <p:cNvPr id="7" name="Left Arrow 6"/>
            <p:cNvSpPr/>
            <p:nvPr/>
          </p:nvSpPr>
          <p:spPr>
            <a:xfrm rot="12299897">
              <a:off x="1048814" y="1733764"/>
              <a:ext cx="729019" cy="43711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81000" y="1600200"/>
              <a:ext cx="633507" cy="369332"/>
            </a:xfrm>
            <a:prstGeom prst="rect">
              <a:avLst/>
            </a:prstGeom>
            <a:noFill/>
          </p:spPr>
          <p:txBody>
            <a:bodyPr wrap="none" rtlCol="0">
              <a:spAutoFit/>
            </a:bodyPr>
            <a:lstStyle/>
            <a:p>
              <a:r>
                <a:rPr lang="en-US" dirty="0" smtClean="0"/>
                <a:t>Who</a:t>
              </a:r>
              <a:endParaRPr lang="en-US" dirty="0"/>
            </a:p>
          </p:txBody>
        </p:sp>
      </p:grpSp>
      <p:grpSp>
        <p:nvGrpSpPr>
          <p:cNvPr id="20" name="Group 20"/>
          <p:cNvGrpSpPr/>
          <p:nvPr/>
        </p:nvGrpSpPr>
        <p:grpSpPr>
          <a:xfrm>
            <a:off x="228600" y="2438400"/>
            <a:ext cx="1396833" cy="723080"/>
            <a:chOff x="228600" y="2438400"/>
            <a:chExt cx="1396833" cy="723080"/>
          </a:xfrm>
        </p:grpSpPr>
        <p:sp>
          <p:nvSpPr>
            <p:cNvPr id="8" name="Left Arrow 7"/>
            <p:cNvSpPr/>
            <p:nvPr/>
          </p:nvSpPr>
          <p:spPr>
            <a:xfrm rot="12299897">
              <a:off x="896414" y="2724363"/>
              <a:ext cx="729019" cy="43711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28600" y="2438400"/>
              <a:ext cx="697114" cy="369332"/>
            </a:xfrm>
            <a:prstGeom prst="rect">
              <a:avLst/>
            </a:prstGeom>
            <a:noFill/>
          </p:spPr>
          <p:txBody>
            <a:bodyPr wrap="none" rtlCol="0">
              <a:spAutoFit/>
            </a:bodyPr>
            <a:lstStyle/>
            <a:p>
              <a:r>
                <a:rPr lang="en-US" dirty="0" smtClean="0"/>
                <a:t>What</a:t>
              </a:r>
              <a:endParaRPr lang="en-US" dirty="0"/>
            </a:p>
          </p:txBody>
        </p:sp>
      </p:grpSp>
      <p:grpSp>
        <p:nvGrpSpPr>
          <p:cNvPr id="21" name="Group 22"/>
          <p:cNvGrpSpPr/>
          <p:nvPr/>
        </p:nvGrpSpPr>
        <p:grpSpPr>
          <a:xfrm>
            <a:off x="228600" y="4572000"/>
            <a:ext cx="1396833" cy="799281"/>
            <a:chOff x="228600" y="4572000"/>
            <a:chExt cx="1396833" cy="799281"/>
          </a:xfrm>
        </p:grpSpPr>
        <p:sp>
          <p:nvSpPr>
            <p:cNvPr id="9" name="Left Arrow 8"/>
            <p:cNvSpPr/>
            <p:nvPr/>
          </p:nvSpPr>
          <p:spPr>
            <a:xfrm rot="12299897">
              <a:off x="896414" y="4934164"/>
              <a:ext cx="729019" cy="43711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28600" y="4572000"/>
              <a:ext cx="970137" cy="646331"/>
            </a:xfrm>
            <a:prstGeom prst="rect">
              <a:avLst/>
            </a:prstGeom>
            <a:noFill/>
          </p:spPr>
          <p:txBody>
            <a:bodyPr wrap="none" rtlCol="0">
              <a:spAutoFit/>
            </a:bodyPr>
            <a:lstStyle/>
            <a:p>
              <a:r>
                <a:rPr lang="en-US" dirty="0" smtClean="0"/>
                <a:t>Original </a:t>
              </a:r>
            </a:p>
            <a:p>
              <a:r>
                <a:rPr lang="en-US" dirty="0" smtClean="0"/>
                <a:t>Data</a:t>
              </a:r>
              <a:endParaRPr lang="en-US" dirty="0"/>
            </a:p>
          </p:txBody>
        </p:sp>
      </p:grpSp>
      <p:grpSp>
        <p:nvGrpSpPr>
          <p:cNvPr id="22" name="Group 21"/>
          <p:cNvGrpSpPr/>
          <p:nvPr/>
        </p:nvGrpSpPr>
        <p:grpSpPr>
          <a:xfrm>
            <a:off x="228600" y="3505200"/>
            <a:ext cx="1549233" cy="875481"/>
            <a:chOff x="228600" y="3505200"/>
            <a:chExt cx="1549233" cy="875481"/>
          </a:xfrm>
        </p:grpSpPr>
        <p:sp>
          <p:nvSpPr>
            <p:cNvPr id="15" name="Left Arrow 14"/>
            <p:cNvSpPr/>
            <p:nvPr/>
          </p:nvSpPr>
          <p:spPr>
            <a:xfrm rot="12299897">
              <a:off x="1048814" y="3943564"/>
              <a:ext cx="729019" cy="43711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28600" y="3505200"/>
              <a:ext cx="1020857" cy="646331"/>
            </a:xfrm>
            <a:prstGeom prst="rect">
              <a:avLst/>
            </a:prstGeom>
            <a:noFill/>
          </p:spPr>
          <p:txBody>
            <a:bodyPr wrap="none" rtlCol="0">
              <a:spAutoFit/>
            </a:bodyPr>
            <a:lstStyle/>
            <a:p>
              <a:r>
                <a:rPr lang="en-US" dirty="0" smtClean="0"/>
                <a:t>Evidence</a:t>
              </a:r>
            </a:p>
            <a:p>
              <a:r>
                <a:rPr lang="en-US" dirty="0" smtClean="0"/>
                <a:t>Box</a:t>
              </a:r>
              <a:endParaRPr lang="en-US" dirty="0"/>
            </a:p>
          </p:txBody>
        </p:sp>
      </p:grpSp>
      <p:sp>
        <p:nvSpPr>
          <p:cNvPr id="18" name="TextBox 17"/>
          <p:cNvSpPr txBox="1"/>
          <p:nvPr/>
        </p:nvSpPr>
        <p:spPr>
          <a:xfrm>
            <a:off x="381000" y="6581001"/>
            <a:ext cx="8534400" cy="276999"/>
          </a:xfrm>
          <a:prstGeom prst="rect">
            <a:avLst/>
          </a:prstGeom>
          <a:noFill/>
        </p:spPr>
        <p:txBody>
          <a:bodyPr wrap="square" rtlCol="0">
            <a:spAutoFit/>
          </a:bodyPr>
          <a:lstStyle/>
          <a:p>
            <a:r>
              <a:rPr lang="en-US" sz="1200" dirty="0" smtClean="0"/>
              <a:t>R. Chang et al., </a:t>
            </a:r>
            <a:r>
              <a:rPr lang="en-US" sz="1200" dirty="0"/>
              <a:t>Investigative Visual Analysis of Global Terrorism</a:t>
            </a:r>
            <a:r>
              <a:rPr lang="en-US" sz="1200" i="1" dirty="0" smtClean="0"/>
              <a:t>, </a:t>
            </a:r>
            <a:r>
              <a:rPr lang="en-US" sz="1200" dirty="0" smtClean="0"/>
              <a:t>Journal of Computer Graphics Forum (</a:t>
            </a:r>
            <a:r>
              <a:rPr lang="en-US" sz="1200" dirty="0" err="1" smtClean="0"/>
              <a:t>Eurovis</a:t>
            </a:r>
            <a:r>
              <a:rPr lang="en-US" sz="1200" dirty="0" smtClean="0"/>
              <a:t>),</a:t>
            </a:r>
            <a:r>
              <a:rPr lang="en-US" sz="1200" i="1" dirty="0" smtClean="0"/>
              <a:t> </a:t>
            </a:r>
            <a:r>
              <a:rPr lang="en-US" sz="1200" dirty="0" smtClean="0"/>
              <a:t>2008.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srcRect/>
          <a:stretch>
            <a:fillRect/>
          </a:stretch>
        </p:blipFill>
        <p:spPr>
          <a:xfrm>
            <a:off x="457200" y="1820065"/>
            <a:ext cx="5095875" cy="3675860"/>
          </a:xfrm>
        </p:spPr>
        <p:style>
          <a:lnRef idx="1">
            <a:schemeClr val="accent2"/>
          </a:lnRef>
          <a:fillRef idx="3">
            <a:schemeClr val="accent2"/>
          </a:fillRef>
          <a:effectRef idx="2">
            <a:schemeClr val="accent2"/>
          </a:effectRef>
          <a:fontRef idx="minor">
            <a:schemeClr val="lt1"/>
          </a:fontRef>
        </p:style>
      </p:pic>
      <p:sp>
        <p:nvSpPr>
          <p:cNvPr id="5" name="Down Arrow 4"/>
          <p:cNvSpPr/>
          <p:nvPr/>
        </p:nvSpPr>
        <p:spPr>
          <a:xfrm rot="20013406">
            <a:off x="334332" y="3313651"/>
            <a:ext cx="1392814" cy="18288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r>
              <a:rPr lang="en-US" dirty="0">
                <a:solidFill>
                  <a:schemeClr val="tx1"/>
                </a:solidFill>
              </a:rPr>
              <a:t>WHY</a:t>
            </a:r>
          </a:p>
          <a:p>
            <a:pPr algn="ctr"/>
            <a:r>
              <a:rPr lang="en-US" dirty="0">
                <a:solidFill>
                  <a:schemeClr val="tx1"/>
                </a:solidFill>
              </a:rPr>
              <a:t>?</a:t>
            </a:r>
          </a:p>
        </p:txBody>
      </p:sp>
      <p:pic>
        <p:nvPicPr>
          <p:cNvPr id="1027" name="Picture 3"/>
          <p:cNvPicPr>
            <a:picLocks noChangeAspect="1" noChangeArrowheads="1"/>
          </p:cNvPicPr>
          <p:nvPr/>
        </p:nvPicPr>
        <p:blipFill>
          <a:blip r:embed="rId4" cstate="print"/>
          <a:srcRect/>
          <a:stretch>
            <a:fillRect/>
          </a:stretch>
        </p:blipFill>
        <p:spPr bwMode="auto">
          <a:xfrm>
            <a:off x="152400" y="5562600"/>
            <a:ext cx="8839200" cy="1215703"/>
          </a:xfrm>
          <a:prstGeom prst="rect">
            <a:avLst/>
          </a:prstGeom>
          <a:noFill/>
          <a:ln w="9525">
            <a:noFill/>
            <a:miter lim="800000"/>
            <a:headEnd/>
            <a:tailEnd/>
          </a:ln>
        </p:spPr>
      </p:pic>
      <p:sp>
        <p:nvSpPr>
          <p:cNvPr id="8" name="TextBox 7"/>
          <p:cNvSpPr txBox="1"/>
          <p:nvPr/>
        </p:nvSpPr>
        <p:spPr>
          <a:xfrm>
            <a:off x="5715000" y="1752600"/>
            <a:ext cx="2971800" cy="3416320"/>
          </a:xfrm>
          <a:prstGeom prst="rect">
            <a:avLst/>
          </a:prstGeom>
          <a:noFill/>
        </p:spPr>
        <p:txBody>
          <a:bodyPr wrap="square">
            <a:spAutoFit/>
          </a:bodyPr>
          <a:lstStyle/>
          <a:p>
            <a:r>
              <a:rPr lang="en-US" sz="2400" dirty="0">
                <a:latin typeface="Corbel" pitchFamily="34" charset="0"/>
              </a:rPr>
              <a:t>This group’s attacks are not bounded by geo-locations but instead, </a:t>
            </a:r>
            <a:r>
              <a:rPr lang="en-US" sz="2400" b="1" dirty="0">
                <a:latin typeface="Corbel" pitchFamily="34" charset="0"/>
              </a:rPr>
              <a:t>religious beliefs. </a:t>
            </a:r>
          </a:p>
          <a:p>
            <a:endParaRPr lang="en-US" sz="2400" b="1" dirty="0">
              <a:latin typeface="Corbel" pitchFamily="34" charset="0"/>
            </a:endParaRPr>
          </a:p>
          <a:p>
            <a:r>
              <a:rPr lang="en-US" sz="2400" dirty="0">
                <a:latin typeface="Corbel" pitchFamily="34" charset="0"/>
              </a:rPr>
              <a:t>Its attack patterns changed with its developments.</a:t>
            </a:r>
          </a:p>
        </p:txBody>
      </p:sp>
      <p:sp>
        <p:nvSpPr>
          <p:cNvPr id="19466" name="Title 1"/>
          <p:cNvSpPr>
            <a:spLocks/>
          </p:cNvSpPr>
          <p:nvPr/>
        </p:nvSpPr>
        <p:spPr bwMode="auto">
          <a:xfrm>
            <a:off x="457200" y="152400"/>
            <a:ext cx="8229600" cy="1250950"/>
          </a:xfrm>
          <a:prstGeom prst="rect">
            <a:avLst/>
          </a:prstGeom>
          <a:noFill/>
          <a:ln w="9525">
            <a:noFill/>
            <a:miter lim="800000"/>
            <a:headEnd/>
            <a:tailEnd/>
          </a:ln>
        </p:spPr>
        <p:txBody>
          <a:bodyPr anchor="ctr"/>
          <a:lstStyle/>
          <a:p>
            <a:endParaRPr lang="en-US" sz="3200" b="1" dirty="0">
              <a:solidFill>
                <a:srgbClr val="FFC800"/>
              </a:solidFill>
              <a:latin typeface="Corbel" pitchFamily="34" charset="0"/>
            </a:endParaRPr>
          </a:p>
        </p:txBody>
      </p:sp>
      <p:sp>
        <p:nvSpPr>
          <p:cNvPr id="7" name="Title 1"/>
          <p:cNvSpPr>
            <a:spLocks noGrp="1"/>
          </p:cNvSpPr>
          <p:nvPr>
            <p:ph type="title"/>
          </p:nvPr>
        </p:nvSpPr>
        <p:spPr>
          <a:xfrm>
            <a:off x="457200" y="274638"/>
            <a:ext cx="8229600" cy="944562"/>
          </a:xfrm>
        </p:spPr>
        <p:txBody>
          <a:bodyPr>
            <a:normAutofit fontScale="90000"/>
          </a:bodyPr>
          <a:lstStyle/>
          <a:p>
            <a:r>
              <a:rPr lang="en-US" dirty="0" smtClean="0"/>
              <a:t>(2) Investigative GTD: </a:t>
            </a:r>
            <a:br>
              <a:rPr lang="en-US" dirty="0" smtClean="0"/>
            </a:br>
            <a:r>
              <a:rPr lang="en-US" dirty="0" smtClean="0"/>
              <a:t>Revealing Global Strategy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print"/>
          <a:srcRect/>
          <a:stretch>
            <a:fillRect/>
          </a:stretch>
        </p:blipFill>
        <p:spPr>
          <a:xfrm>
            <a:off x="4191000" y="1676400"/>
            <a:ext cx="4761653" cy="2819400"/>
          </a:xfrm>
        </p:spPr>
      </p:pic>
      <p:sp>
        <p:nvSpPr>
          <p:cNvPr id="5" name="Right Arrow 4"/>
          <p:cNvSpPr/>
          <p:nvPr/>
        </p:nvSpPr>
        <p:spPr>
          <a:xfrm>
            <a:off x="4267200" y="2590800"/>
            <a:ext cx="2209800" cy="1295400"/>
          </a:xfrm>
          <a:prstGeom prst="rightArrow">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Domestic Group</a:t>
            </a:r>
          </a:p>
        </p:txBody>
      </p:sp>
      <p:pic>
        <p:nvPicPr>
          <p:cNvPr id="2051" name="Picture 3"/>
          <p:cNvPicPr>
            <a:picLocks noChangeAspect="1" noChangeArrowheads="1"/>
          </p:cNvPicPr>
          <p:nvPr/>
        </p:nvPicPr>
        <p:blipFill>
          <a:blip r:embed="rId4" cstate="print"/>
          <a:srcRect/>
          <a:stretch>
            <a:fillRect/>
          </a:stretch>
        </p:blipFill>
        <p:spPr bwMode="auto">
          <a:xfrm>
            <a:off x="304800" y="4953000"/>
            <a:ext cx="8667750" cy="1592405"/>
          </a:xfrm>
          <a:prstGeom prst="rect">
            <a:avLst/>
          </a:prstGeom>
          <a:noFill/>
          <a:ln w="9525">
            <a:noFill/>
            <a:miter lim="800000"/>
            <a:headEnd/>
            <a:tailEnd/>
          </a:ln>
        </p:spPr>
      </p:pic>
      <p:sp>
        <p:nvSpPr>
          <p:cNvPr id="7" name="TextBox 6"/>
          <p:cNvSpPr txBox="1"/>
          <p:nvPr/>
        </p:nvSpPr>
        <p:spPr>
          <a:xfrm>
            <a:off x="609600" y="1752600"/>
            <a:ext cx="3429000" cy="1187450"/>
          </a:xfrm>
          <a:prstGeom prst="rect">
            <a:avLst/>
          </a:prstGeom>
          <a:noFill/>
        </p:spPr>
        <p:txBody>
          <a:bodyPr>
            <a:spAutoFit/>
          </a:bodyPr>
          <a:lstStyle/>
          <a:p>
            <a:r>
              <a:rPr lang="en-US" sz="2400" dirty="0">
                <a:latin typeface="Corbel" pitchFamily="34" charset="0"/>
              </a:rPr>
              <a:t>A geographically-bounded entity in the Philippines.</a:t>
            </a:r>
          </a:p>
        </p:txBody>
      </p:sp>
      <p:sp>
        <p:nvSpPr>
          <p:cNvPr id="8" name="TextBox 7"/>
          <p:cNvSpPr txBox="1"/>
          <p:nvPr/>
        </p:nvSpPr>
        <p:spPr>
          <a:xfrm>
            <a:off x="609600" y="3048000"/>
            <a:ext cx="3276600" cy="1552575"/>
          </a:xfrm>
          <a:prstGeom prst="rect">
            <a:avLst/>
          </a:prstGeom>
          <a:noFill/>
        </p:spPr>
        <p:txBody>
          <a:bodyPr>
            <a:spAutoFit/>
          </a:bodyPr>
          <a:lstStyle/>
          <a:p>
            <a:r>
              <a:rPr lang="en-US" sz="2400" dirty="0">
                <a:latin typeface="Corbel" pitchFamily="34" charset="0"/>
              </a:rPr>
              <a:t>The </a:t>
            </a:r>
            <a:r>
              <a:rPr lang="en-US" sz="2400" dirty="0" err="1">
                <a:latin typeface="Corbel" pitchFamily="34" charset="0"/>
              </a:rPr>
              <a:t>ThemeRiver</a:t>
            </a:r>
            <a:r>
              <a:rPr lang="en-US" sz="2400" dirty="0">
                <a:latin typeface="Corbel" pitchFamily="34" charset="0"/>
              </a:rPr>
              <a:t> shows its rise and fall as an entity and its modus operandi.</a:t>
            </a:r>
          </a:p>
        </p:txBody>
      </p:sp>
      <p:sp>
        <p:nvSpPr>
          <p:cNvPr id="9" name="Title 1"/>
          <p:cNvSpPr>
            <a:spLocks noGrp="1"/>
          </p:cNvSpPr>
          <p:nvPr>
            <p:ph type="title"/>
          </p:nvPr>
        </p:nvSpPr>
        <p:spPr>
          <a:xfrm>
            <a:off x="457200" y="274638"/>
            <a:ext cx="8229600" cy="944562"/>
          </a:xfrm>
        </p:spPr>
        <p:txBody>
          <a:bodyPr>
            <a:noAutofit/>
          </a:bodyPr>
          <a:lstStyle/>
          <a:p>
            <a:r>
              <a:rPr lang="en-US" sz="3600" dirty="0" smtClean="0"/>
              <a:t>(2) Investigative GTD:</a:t>
            </a:r>
            <a:br>
              <a:rPr lang="en-US" sz="3600" dirty="0" smtClean="0"/>
            </a:br>
            <a:r>
              <a:rPr lang="en-US" sz="3600" dirty="0" smtClean="0"/>
              <a:t>Discovering Unexpected Temporal Pattern</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Analysis of Biomechanical Motion </a:t>
            </a:r>
            <a:endParaRPr lang="en-US" dirty="0"/>
          </a:p>
        </p:txBody>
      </p:sp>
      <p:sp>
        <p:nvSpPr>
          <p:cNvPr id="5" name="Content Placeholder 4"/>
          <p:cNvSpPr>
            <a:spLocks noGrp="1"/>
          </p:cNvSpPr>
          <p:nvPr>
            <p:ph idx="1"/>
          </p:nvPr>
        </p:nvSpPr>
        <p:spPr>
          <a:xfrm>
            <a:off x="457200" y="1600200"/>
            <a:ext cx="8458200" cy="4953000"/>
          </a:xfrm>
        </p:spPr>
        <p:txBody>
          <a:bodyPr>
            <a:normAutofit fontScale="85000" lnSpcReduction="20000"/>
          </a:bodyPr>
          <a:lstStyle/>
          <a:p>
            <a:r>
              <a:rPr lang="en-US" dirty="0" smtClean="0"/>
              <a:t>Biomechanical motion                                                              sequences (animation) are                                                         difficult to analyze.  </a:t>
            </a:r>
          </a:p>
          <a:p>
            <a:endParaRPr lang="en-US" dirty="0" smtClean="0"/>
          </a:p>
          <a:p>
            <a:r>
              <a:rPr lang="en-US" dirty="0" smtClean="0">
                <a:solidFill>
                  <a:schemeClr val="bg1">
                    <a:lumMod val="85000"/>
                  </a:schemeClr>
                </a:solidFill>
              </a:rPr>
              <a:t>Watching the movie repeatedly                                                  does not easily lead to insight.</a:t>
            </a:r>
          </a:p>
          <a:p>
            <a:pPr>
              <a:buNone/>
            </a:pPr>
            <a:endParaRPr lang="en-US" dirty="0" smtClean="0">
              <a:solidFill>
                <a:schemeClr val="bg1">
                  <a:lumMod val="85000"/>
                </a:schemeClr>
              </a:solidFill>
            </a:endParaRPr>
          </a:p>
          <a:p>
            <a:r>
              <a:rPr lang="en-US" dirty="0" smtClean="0">
                <a:solidFill>
                  <a:schemeClr val="bg1">
                    <a:lumMod val="85000"/>
                  </a:schemeClr>
                </a:solidFill>
              </a:rPr>
              <a:t>Collaboration with Brown University and Univ. of Minnesota to examine the mechanics of a pig chewing different types and amounts of food (nuts, pig chow, etc.)</a:t>
            </a:r>
          </a:p>
          <a:p>
            <a:endParaRPr lang="en-US" dirty="0" smtClean="0">
              <a:solidFill>
                <a:schemeClr val="bg1">
                  <a:lumMod val="85000"/>
                </a:schemeClr>
              </a:solidFill>
            </a:endParaRPr>
          </a:p>
          <a:p>
            <a:r>
              <a:rPr lang="en-US" dirty="0" smtClean="0">
                <a:solidFill>
                  <a:schemeClr val="bg1">
                    <a:lumMod val="85000"/>
                  </a:schemeClr>
                </a:solidFill>
              </a:rPr>
              <a:t>The data is typically organized by the rigid bodies in the model, where each rigid body contains 6 variables per frame -- 3 for translation, and 3 for rotation.</a:t>
            </a:r>
          </a:p>
          <a:p>
            <a:endParaRPr lang="en-US" dirty="0">
              <a:solidFill>
                <a:schemeClr val="bg1">
                  <a:lumMod val="85000"/>
                </a:schemeClr>
              </a:solidFill>
            </a:endParaRPr>
          </a:p>
        </p:txBody>
      </p:sp>
      <p:pic>
        <p:nvPicPr>
          <p:cNvPr id="26627" name="Picture 3" descr="C:\Documents and Settings\rchang\Desktop\Temp\pig-w-axes.jpg"/>
          <p:cNvPicPr>
            <a:picLocks noChangeAspect="1" noChangeArrowheads="1"/>
          </p:cNvPicPr>
          <p:nvPr/>
        </p:nvPicPr>
        <p:blipFill>
          <a:blip r:embed="rId2" cstate="print"/>
          <a:srcRect/>
          <a:stretch>
            <a:fillRect/>
          </a:stretch>
        </p:blipFill>
        <p:spPr bwMode="auto">
          <a:xfrm>
            <a:off x="5562600" y="1447800"/>
            <a:ext cx="3398838" cy="25763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p:cBhvr override="childStyle">
                                        <p:cTn id="6" dur="500" fill="hold"/>
                                        <p:tgtEl>
                                          <p:spTgt spid="5">
                                            <p:txEl>
                                              <p:pRg st="2" end="2"/>
                                            </p:txEl>
                                          </p:spTgt>
                                        </p:tgtEl>
                                        <p:attrNameLst>
                                          <p:attrName>style.color</p:attrName>
                                        </p:attrNameLst>
                                      </p:cBhvr>
                                      <p:to>
                                        <a:schemeClr val="tx1"/>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p:cBhvr override="childStyle">
                                        <p:cTn id="10" dur="500" fill="hold"/>
                                        <p:tgtEl>
                                          <p:spTgt spid="5">
                                            <p:txEl>
                                              <p:pRg st="4" end="4"/>
                                            </p:txEl>
                                          </p:spTgt>
                                        </p:tgtEl>
                                        <p:attrNameLst>
                                          <p:attrName>style.color</p:attrName>
                                        </p:attrNameLst>
                                      </p:cBhvr>
                                      <p:to>
                                        <a:schemeClr val="tx1"/>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p:cBhvr override="childStyle">
                                        <p:cTn id="14" dur="500" fill="hold"/>
                                        <p:tgtEl>
                                          <p:spTgt spid="5">
                                            <p:txEl>
                                              <p:pRg st="6" end="6"/>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Analysis of Biomechanical Motion </a:t>
            </a:r>
            <a:endParaRPr lang="en-US" dirty="0"/>
          </a:p>
        </p:txBody>
      </p:sp>
      <p:pic>
        <p:nvPicPr>
          <p:cNvPr id="26626" name="Picture 2"/>
          <p:cNvPicPr>
            <a:picLocks noGrp="1" noChangeAspect="1" noChangeArrowheads="1"/>
          </p:cNvPicPr>
          <p:nvPr>
            <p:ph idx="1"/>
          </p:nvPr>
        </p:nvPicPr>
        <p:blipFill>
          <a:blip r:embed="rId2" cstate="print"/>
          <a:srcRect/>
          <a:stretch>
            <a:fillRect/>
          </a:stretch>
        </p:blipFill>
        <p:spPr bwMode="auto">
          <a:xfrm>
            <a:off x="457200" y="1752600"/>
            <a:ext cx="8229600" cy="3951721"/>
          </a:xfrm>
          <a:prstGeom prst="rect">
            <a:avLst/>
          </a:prstGeom>
          <a:noFill/>
          <a:ln w="9525">
            <a:noFill/>
            <a:miter lim="800000"/>
            <a:headEnd/>
            <a:tailEnd/>
          </a:ln>
          <a:effectLst/>
        </p:spPr>
      </p:pic>
      <p:pic>
        <p:nvPicPr>
          <p:cNvPr id="27651" name="Picture 3"/>
          <p:cNvPicPr>
            <a:picLocks noChangeAspect="1" noChangeArrowheads="1"/>
          </p:cNvPicPr>
          <p:nvPr/>
        </p:nvPicPr>
        <p:blipFill>
          <a:blip r:embed="rId3" cstate="print"/>
          <a:srcRect/>
          <a:stretch>
            <a:fillRect/>
          </a:stretch>
        </p:blipFill>
        <p:spPr bwMode="auto">
          <a:xfrm>
            <a:off x="4724400" y="2743200"/>
            <a:ext cx="3448050" cy="3762375"/>
          </a:xfrm>
          <a:prstGeom prst="rect">
            <a:avLst/>
          </a:prstGeom>
          <a:noFill/>
          <a:ln w="9525">
            <a:noFill/>
            <a:miter lim="800000"/>
            <a:headEnd/>
            <a:tailEnd/>
          </a:ln>
          <a:effectLst/>
        </p:spPr>
      </p:pic>
      <p:sp>
        <p:nvSpPr>
          <p:cNvPr id="9" name="Rectangle 8"/>
          <p:cNvSpPr/>
          <p:nvPr/>
        </p:nvSpPr>
        <p:spPr>
          <a:xfrm>
            <a:off x="2057400" y="4876800"/>
            <a:ext cx="838200" cy="457200"/>
          </a:xfrm>
          <a:prstGeom prst="rect">
            <a:avLst/>
          </a:prstGeom>
          <a:noFill/>
          <a:ln w="7620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81000" y="6581001"/>
            <a:ext cx="8534400" cy="276999"/>
          </a:xfrm>
          <a:prstGeom prst="rect">
            <a:avLst/>
          </a:prstGeom>
          <a:noFill/>
        </p:spPr>
        <p:txBody>
          <a:bodyPr wrap="square" rtlCol="0">
            <a:spAutoFit/>
          </a:bodyPr>
          <a:lstStyle/>
          <a:p>
            <a:r>
              <a:rPr lang="en-US" sz="1200" dirty="0" smtClean="0"/>
              <a:t>R. Chang et al., Interactive Coordinated Multiple-View Visualization of Biomechanical Motion Data</a:t>
            </a:r>
            <a:r>
              <a:rPr lang="en-US" sz="1200" i="1" dirty="0" smtClean="0"/>
              <a:t>, </a:t>
            </a:r>
            <a:r>
              <a:rPr lang="en-US" sz="1200" dirty="0" smtClean="0"/>
              <a:t>IEEE Vis (TVCG) 2009.  To Appear.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1"/>
                                        </p:tgtEl>
                                        <p:attrNameLst>
                                          <p:attrName>style.visibility</p:attrName>
                                        </p:attrNameLst>
                                      </p:cBhvr>
                                      <p:to>
                                        <p:strVal val="visible"/>
                                      </p:to>
                                    </p:set>
                                    <p:animEffect transition="in" filter="fade">
                                      <p:cBhvr>
                                        <p:cTn id="12"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Our emphasis is on “interactive comparison.”  Following the work by Robertson [</a:t>
            </a:r>
            <a:r>
              <a:rPr lang="en-US" dirty="0" err="1" smtClean="0"/>
              <a:t>InfoVis</a:t>
            </a:r>
            <a:r>
              <a:rPr lang="en-US" dirty="0" smtClean="0"/>
              <a:t> 2008], comparisons can be performed using:</a:t>
            </a:r>
          </a:p>
          <a:p>
            <a:pPr lvl="1"/>
            <a:r>
              <a:rPr lang="en-US" dirty="0" smtClean="0"/>
              <a:t>Small Multiples</a:t>
            </a:r>
          </a:p>
          <a:p>
            <a:pPr lvl="1"/>
            <a:r>
              <a:rPr lang="en-US" dirty="0" smtClean="0"/>
              <a:t>Side by side comparison</a:t>
            </a:r>
          </a:p>
          <a:p>
            <a:pPr lvl="1"/>
            <a:r>
              <a:rPr lang="en-US" dirty="0" smtClean="0"/>
              <a:t>Overlap </a:t>
            </a:r>
          </a:p>
          <a:p>
            <a:pPr lvl="2"/>
            <a:r>
              <a:rPr lang="en-US" dirty="0" smtClean="0"/>
              <a:t>Between two datasets</a:t>
            </a:r>
          </a:p>
          <a:p>
            <a:pPr lvl="2"/>
            <a:r>
              <a:rPr lang="en-US" dirty="0" smtClean="0"/>
              <a:t>Different cycles in the same data</a:t>
            </a:r>
          </a:p>
        </p:txBody>
      </p:sp>
      <p:pic>
        <p:nvPicPr>
          <p:cNvPr id="28679" name="Picture 7"/>
          <p:cNvPicPr>
            <a:picLocks noChangeAspect="1" noChangeArrowheads="1"/>
          </p:cNvPicPr>
          <p:nvPr/>
        </p:nvPicPr>
        <p:blipFill>
          <a:blip r:embed="rId2" cstate="print"/>
          <a:srcRect/>
          <a:stretch>
            <a:fillRect/>
          </a:stretch>
        </p:blipFill>
        <p:spPr bwMode="auto">
          <a:xfrm>
            <a:off x="5867400" y="3048000"/>
            <a:ext cx="3101000" cy="3646835"/>
          </a:xfrm>
          <a:prstGeom prst="rect">
            <a:avLst/>
          </a:prstGeom>
          <a:noFill/>
          <a:ln w="9525">
            <a:noFill/>
            <a:miter lim="800000"/>
            <a:headEnd/>
            <a:tailEnd/>
          </a:ln>
          <a:effectLst/>
        </p:spPr>
      </p:pic>
      <p:sp>
        <p:nvSpPr>
          <p:cNvPr id="2" name="Title 1"/>
          <p:cNvSpPr>
            <a:spLocks noGrp="1"/>
          </p:cNvSpPr>
          <p:nvPr>
            <p:ph type="title"/>
          </p:nvPr>
        </p:nvSpPr>
        <p:spPr/>
        <p:txBody>
          <a:bodyPr>
            <a:normAutofit fontScale="90000"/>
          </a:bodyPr>
          <a:lstStyle/>
          <a:p>
            <a:r>
              <a:rPr lang="en-US" dirty="0" smtClean="0"/>
              <a:t>(3) Analysis of Biomechanical Motion </a:t>
            </a:r>
            <a:endParaRPr lang="en-US" dirty="0"/>
          </a:p>
        </p:txBody>
      </p:sp>
      <p:pic>
        <p:nvPicPr>
          <p:cNvPr id="28678" name="Picture 6"/>
          <p:cNvPicPr>
            <a:picLocks noChangeAspect="1" noChangeArrowheads="1"/>
          </p:cNvPicPr>
          <p:nvPr/>
        </p:nvPicPr>
        <p:blipFill>
          <a:blip r:embed="rId3" cstate="print"/>
          <a:srcRect/>
          <a:stretch>
            <a:fillRect/>
          </a:stretch>
        </p:blipFill>
        <p:spPr bwMode="auto">
          <a:xfrm>
            <a:off x="3200400" y="4267200"/>
            <a:ext cx="5743127" cy="2286000"/>
          </a:xfrm>
          <a:prstGeom prst="rect">
            <a:avLst/>
          </a:prstGeom>
          <a:noFill/>
          <a:ln w="9525">
            <a:noFill/>
            <a:miter lim="800000"/>
            <a:headEnd/>
            <a:tailEnd/>
          </a:ln>
          <a:effectLst/>
        </p:spPr>
      </p:pic>
      <p:pic>
        <p:nvPicPr>
          <p:cNvPr id="12" name="Picture 2"/>
          <p:cNvPicPr>
            <a:picLocks noChangeAspect="1" noChangeArrowheads="1"/>
          </p:cNvPicPr>
          <p:nvPr/>
        </p:nvPicPr>
        <p:blipFill>
          <a:blip r:embed="rId4" cstate="print"/>
          <a:srcRect/>
          <a:stretch>
            <a:fillRect/>
          </a:stretch>
        </p:blipFill>
        <p:spPr bwMode="auto">
          <a:xfrm>
            <a:off x="3810000" y="3505200"/>
            <a:ext cx="5047418" cy="3042486"/>
          </a:xfrm>
          <a:prstGeom prst="rect">
            <a:avLst/>
          </a:prstGeom>
          <a:noFill/>
          <a:ln w="9525">
            <a:noFill/>
            <a:miter lim="800000"/>
            <a:headEnd/>
            <a:tailEnd/>
          </a:ln>
          <a:effectLst/>
        </p:spPr>
      </p:pic>
      <p:pic>
        <p:nvPicPr>
          <p:cNvPr id="28677" name="Picture 5"/>
          <p:cNvPicPr>
            <a:picLocks noChangeAspect="1" noChangeArrowheads="1"/>
          </p:cNvPicPr>
          <p:nvPr/>
        </p:nvPicPr>
        <p:blipFill>
          <a:blip r:embed="rId5" cstate="print"/>
          <a:srcRect/>
          <a:stretch>
            <a:fillRect/>
          </a:stretch>
        </p:blipFill>
        <p:spPr bwMode="auto">
          <a:xfrm>
            <a:off x="5791200" y="3124200"/>
            <a:ext cx="3158784" cy="347852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678"/>
                                        </p:tgtEl>
                                        <p:attrNameLst>
                                          <p:attrName>style.visibility</p:attrName>
                                        </p:attrNameLst>
                                      </p:cBhvr>
                                      <p:to>
                                        <p:strVal val="visible"/>
                                      </p:to>
                                    </p:set>
                                    <p:animEffect transition="in" filter="fade">
                                      <p:cBhvr>
                                        <p:cTn id="27" dur="500"/>
                                        <p:tgtEl>
                                          <p:spTgt spid="2867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8678"/>
                                        </p:tgtEl>
                                      </p:cBhvr>
                                    </p:animEffect>
                                    <p:set>
                                      <p:cBhvr>
                                        <p:cTn id="32" dur="1" fill="hold">
                                          <p:stCondLst>
                                            <p:cond delay="499"/>
                                          </p:stCondLst>
                                        </p:cTn>
                                        <p:tgtEl>
                                          <p:spTgt spid="2867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5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500"/>
                                        <p:tgtEl>
                                          <p:spTgt spid="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677"/>
                                        </p:tgtEl>
                                        <p:attrNameLst>
                                          <p:attrName>style.visibility</p:attrName>
                                        </p:attrNameLst>
                                      </p:cBhvr>
                                      <p:to>
                                        <p:strVal val="visible"/>
                                      </p:to>
                                    </p:set>
                                    <p:animEffect transition="in" filter="fade">
                                      <p:cBhvr>
                                        <p:cTn id="47" dur="500"/>
                                        <p:tgtEl>
                                          <p:spTgt spid="2867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8677"/>
                                        </p:tgtEl>
                                      </p:cBhvr>
                                    </p:animEffect>
                                    <p:set>
                                      <p:cBhvr>
                                        <p:cTn id="52" dur="1" fill="hold">
                                          <p:stCondLst>
                                            <p:cond delay="499"/>
                                          </p:stCondLst>
                                        </p:cTn>
                                        <p:tgtEl>
                                          <p:spTgt spid="2867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
                                            <p:txEl>
                                              <p:pRg st="5" end="5"/>
                                            </p:txEl>
                                          </p:spTgt>
                                        </p:tgtEl>
                                        <p:attrNameLst>
                                          <p:attrName>style.visibility</p:attrName>
                                        </p:attrNameLst>
                                      </p:cBhvr>
                                      <p:to>
                                        <p:strVal val="visible"/>
                                      </p:to>
                                    </p:set>
                                    <p:animEffect transition="in" filter="fade">
                                      <p:cBhvr>
                                        <p:cTn id="57" dur="500"/>
                                        <p:tgtEl>
                                          <p:spTgt spid="5">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679"/>
                                        </p:tgtEl>
                                        <p:attrNameLst>
                                          <p:attrName>style.visibility</p:attrName>
                                        </p:attrNameLst>
                                      </p:cBhvr>
                                      <p:to>
                                        <p:strVal val="visible"/>
                                      </p:to>
                                    </p:set>
                                    <p:animEffect transition="in" filter="fade">
                                      <p:cBhvr>
                                        <p:cTn id="62" dur="500"/>
                                        <p:tgtEl>
                                          <p:spTgt spid="2867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8679"/>
                                        </p:tgtEl>
                                      </p:cBhvr>
                                    </p:animEffect>
                                    <p:set>
                                      <p:cBhvr>
                                        <p:cTn id="67" dur="1" fill="hold">
                                          <p:stCondLst>
                                            <p:cond delay="499"/>
                                          </p:stCondLst>
                                        </p:cTn>
                                        <p:tgtEl>
                                          <p:spTgt spid="286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 Urban Visualization with Semantics</a:t>
            </a:r>
            <a:endParaRPr lang="en-US" dirty="0"/>
          </a:p>
        </p:txBody>
      </p:sp>
      <p:sp>
        <p:nvSpPr>
          <p:cNvPr id="3" name="Content Placeholder 2"/>
          <p:cNvSpPr>
            <a:spLocks noGrp="1"/>
          </p:cNvSpPr>
          <p:nvPr>
            <p:ph idx="1"/>
          </p:nvPr>
        </p:nvSpPr>
        <p:spPr>
          <a:xfrm>
            <a:off x="457200" y="1447800"/>
            <a:ext cx="8229600" cy="2133599"/>
          </a:xfrm>
        </p:spPr>
        <p:txBody>
          <a:bodyPr>
            <a:normAutofit lnSpcReduction="10000"/>
          </a:bodyPr>
          <a:lstStyle/>
          <a:p>
            <a:r>
              <a:rPr lang="en-US" dirty="0" smtClean="0"/>
              <a:t>How do people think about a city?</a:t>
            </a:r>
          </a:p>
          <a:p>
            <a:pPr lvl="1"/>
            <a:r>
              <a:rPr lang="en-US" dirty="0" smtClean="0"/>
              <a:t>Describe New York…</a:t>
            </a:r>
          </a:p>
          <a:p>
            <a:pPr lvl="2"/>
            <a:r>
              <a:rPr lang="en-US" dirty="0" smtClean="0"/>
              <a:t>Response 1: “New York is large, compact, and crowded.”</a:t>
            </a:r>
          </a:p>
          <a:p>
            <a:pPr lvl="2"/>
            <a:r>
              <a:rPr lang="en-US" dirty="0" smtClean="0"/>
              <a:t>Response 2: “The area where I live there has a strong mix of ethnicities.”</a:t>
            </a:r>
          </a:p>
          <a:p>
            <a:endParaRPr lang="en-US" dirty="0" smtClean="0"/>
          </a:p>
          <a:p>
            <a:endParaRPr lang="en-US" dirty="0"/>
          </a:p>
        </p:txBody>
      </p:sp>
      <p:pic>
        <p:nvPicPr>
          <p:cNvPr id="4" name="Picture 8" descr="2"/>
          <p:cNvPicPr>
            <a:picLocks noChangeAspect="1" noChangeArrowheads="1"/>
          </p:cNvPicPr>
          <p:nvPr/>
        </p:nvPicPr>
        <p:blipFill>
          <a:blip r:embed="rId2" cstate="print"/>
          <a:srcRect/>
          <a:stretch>
            <a:fillRect/>
          </a:stretch>
        </p:blipFill>
        <p:spPr bwMode="auto">
          <a:xfrm>
            <a:off x="2133600" y="4343400"/>
            <a:ext cx="2046288" cy="2330450"/>
          </a:xfrm>
          <a:prstGeom prst="rect">
            <a:avLst/>
          </a:prstGeom>
          <a:noFill/>
          <a:ln w="9525">
            <a:noFill/>
            <a:miter lim="800000"/>
            <a:headEnd/>
            <a:tailEnd/>
          </a:ln>
        </p:spPr>
      </p:pic>
      <p:pic>
        <p:nvPicPr>
          <p:cNvPr id="5" name="Picture 13" descr="NY_1"/>
          <p:cNvPicPr>
            <a:picLocks noChangeAspect="1" noChangeArrowheads="1"/>
          </p:cNvPicPr>
          <p:nvPr/>
        </p:nvPicPr>
        <p:blipFill>
          <a:blip r:embed="rId3" cstate="print"/>
          <a:srcRect/>
          <a:stretch>
            <a:fillRect/>
          </a:stretch>
        </p:blipFill>
        <p:spPr bwMode="auto">
          <a:xfrm>
            <a:off x="304800" y="4343400"/>
            <a:ext cx="1727200" cy="2328863"/>
          </a:xfrm>
          <a:prstGeom prst="rect">
            <a:avLst/>
          </a:prstGeom>
          <a:noFill/>
          <a:ln w="9525">
            <a:noFill/>
            <a:miter lim="800000"/>
            <a:headEnd/>
            <a:tailEnd/>
          </a:ln>
        </p:spPr>
      </p:pic>
      <p:pic>
        <p:nvPicPr>
          <p:cNvPr id="6" name="Picture 15" descr="4"/>
          <p:cNvPicPr>
            <a:picLocks noChangeAspect="1" noChangeArrowheads="1"/>
          </p:cNvPicPr>
          <p:nvPr/>
        </p:nvPicPr>
        <p:blipFill>
          <a:blip r:embed="rId4" cstate="print"/>
          <a:srcRect/>
          <a:stretch>
            <a:fillRect/>
          </a:stretch>
        </p:blipFill>
        <p:spPr bwMode="auto">
          <a:xfrm>
            <a:off x="7162800" y="4343400"/>
            <a:ext cx="1711325" cy="2327275"/>
          </a:xfrm>
          <a:prstGeom prst="rect">
            <a:avLst/>
          </a:prstGeom>
          <a:noFill/>
          <a:ln w="9525">
            <a:noFill/>
            <a:miter lim="800000"/>
            <a:headEnd/>
            <a:tailEnd/>
          </a:ln>
        </p:spPr>
      </p:pic>
      <p:grpSp>
        <p:nvGrpSpPr>
          <p:cNvPr id="7" name="Group 25"/>
          <p:cNvGrpSpPr>
            <a:grpSpLocks/>
          </p:cNvGrpSpPr>
          <p:nvPr/>
        </p:nvGrpSpPr>
        <p:grpSpPr bwMode="auto">
          <a:xfrm>
            <a:off x="4572000" y="4343400"/>
            <a:ext cx="2540000" cy="2328863"/>
            <a:chOff x="2880" y="2736"/>
            <a:chExt cx="1600" cy="1467"/>
          </a:xfrm>
        </p:grpSpPr>
        <p:pic>
          <p:nvPicPr>
            <p:cNvPr id="8" name="Picture 9" descr="3"/>
            <p:cNvPicPr>
              <a:picLocks noChangeAspect="1" noChangeArrowheads="1"/>
            </p:cNvPicPr>
            <p:nvPr/>
          </p:nvPicPr>
          <p:blipFill>
            <a:blip r:embed="rId5" cstate="print"/>
            <a:srcRect/>
            <a:stretch>
              <a:fillRect/>
            </a:stretch>
          </p:blipFill>
          <p:spPr bwMode="auto">
            <a:xfrm>
              <a:off x="3392" y="2736"/>
              <a:ext cx="1088" cy="1467"/>
            </a:xfrm>
            <a:prstGeom prst="rect">
              <a:avLst/>
            </a:prstGeom>
            <a:noFill/>
            <a:ln w="9525">
              <a:noFill/>
              <a:miter lim="800000"/>
              <a:headEnd/>
              <a:tailEnd/>
            </a:ln>
          </p:spPr>
        </p:pic>
        <p:pic>
          <p:nvPicPr>
            <p:cNvPr id="9" name="Picture 10" descr="5"/>
            <p:cNvPicPr>
              <a:picLocks noChangeAspect="1" noChangeArrowheads="1"/>
            </p:cNvPicPr>
            <p:nvPr/>
          </p:nvPicPr>
          <p:blipFill>
            <a:blip r:embed="rId6" cstate="print"/>
            <a:srcRect/>
            <a:stretch>
              <a:fillRect/>
            </a:stretch>
          </p:blipFill>
          <p:spPr bwMode="auto">
            <a:xfrm>
              <a:off x="2880" y="2736"/>
              <a:ext cx="672" cy="504"/>
            </a:xfrm>
            <a:prstGeom prst="rect">
              <a:avLst/>
            </a:prstGeom>
            <a:noFill/>
            <a:ln w="9525">
              <a:noFill/>
              <a:miter lim="800000"/>
              <a:headEnd/>
              <a:tailEnd/>
            </a:ln>
          </p:spPr>
        </p:pic>
      </p:grpSp>
      <p:sp>
        <p:nvSpPr>
          <p:cNvPr id="10" name="Rectangle 24"/>
          <p:cNvSpPr>
            <a:spLocks noChangeArrowheads="1"/>
          </p:cNvSpPr>
          <p:nvPr/>
        </p:nvSpPr>
        <p:spPr bwMode="auto">
          <a:xfrm>
            <a:off x="609600" y="3657600"/>
            <a:ext cx="1905000" cy="457200"/>
          </a:xfrm>
          <a:prstGeom prst="rect">
            <a:avLst/>
          </a:prstGeom>
          <a:noFill/>
          <a:ln w="9525">
            <a:noFill/>
            <a:miter lim="800000"/>
            <a:headEnd/>
            <a:tailEnd/>
          </a:ln>
        </p:spPr>
        <p:txBody>
          <a:bodyPr/>
          <a:lstStyle/>
          <a:p>
            <a:pPr marL="342900" indent="-342900" eaLnBrk="1" hangingPunct="1">
              <a:spcBef>
                <a:spcPct val="20000"/>
              </a:spcBef>
              <a:buClr>
                <a:srgbClr val="999933"/>
              </a:buClr>
              <a:buFont typeface="Times" pitchFamily="-96" charset="0"/>
              <a:buNone/>
            </a:pPr>
            <a:r>
              <a:rPr lang="en-US" sz="2800" b="1" baseline="0" dirty="0">
                <a:solidFill>
                  <a:srgbClr val="333300"/>
                </a:solidFill>
              </a:rPr>
              <a:t>Geometric,</a:t>
            </a:r>
          </a:p>
        </p:txBody>
      </p:sp>
      <p:sp>
        <p:nvSpPr>
          <p:cNvPr id="11" name="Rectangle 34"/>
          <p:cNvSpPr>
            <a:spLocks noChangeArrowheads="1"/>
          </p:cNvSpPr>
          <p:nvPr/>
        </p:nvSpPr>
        <p:spPr bwMode="auto">
          <a:xfrm>
            <a:off x="2362200" y="3657600"/>
            <a:ext cx="2057400" cy="457200"/>
          </a:xfrm>
          <a:prstGeom prst="rect">
            <a:avLst/>
          </a:prstGeom>
          <a:noFill/>
          <a:ln w="9525">
            <a:noFill/>
            <a:miter lim="800000"/>
            <a:headEnd/>
            <a:tailEnd/>
          </a:ln>
        </p:spPr>
        <p:txBody>
          <a:bodyPr/>
          <a:lstStyle/>
          <a:p>
            <a:pPr marL="342900" indent="-342900" eaLnBrk="1" hangingPunct="1">
              <a:spcBef>
                <a:spcPct val="20000"/>
              </a:spcBef>
              <a:buClr>
                <a:srgbClr val="999933"/>
              </a:buClr>
              <a:buFont typeface="Times" pitchFamily="-96" charset="0"/>
              <a:buNone/>
            </a:pPr>
            <a:r>
              <a:rPr lang="en-US" sz="2800" b="1" baseline="0" dirty="0">
                <a:solidFill>
                  <a:srgbClr val="333300"/>
                </a:solidFill>
              </a:rPr>
              <a:t>Information, </a:t>
            </a:r>
          </a:p>
        </p:txBody>
      </p:sp>
      <p:sp>
        <p:nvSpPr>
          <p:cNvPr id="12" name="Rectangle 35"/>
          <p:cNvSpPr>
            <a:spLocks noChangeArrowheads="1"/>
          </p:cNvSpPr>
          <p:nvPr/>
        </p:nvSpPr>
        <p:spPr bwMode="auto">
          <a:xfrm>
            <a:off x="4267200" y="3657600"/>
            <a:ext cx="4572000" cy="457200"/>
          </a:xfrm>
          <a:prstGeom prst="rect">
            <a:avLst/>
          </a:prstGeom>
          <a:noFill/>
          <a:ln w="9525">
            <a:noFill/>
            <a:miter lim="800000"/>
            <a:headEnd/>
            <a:tailEnd/>
          </a:ln>
        </p:spPr>
        <p:txBody>
          <a:bodyPr/>
          <a:lstStyle/>
          <a:p>
            <a:pPr marL="342900" indent="-342900" eaLnBrk="1" hangingPunct="1">
              <a:spcBef>
                <a:spcPct val="20000"/>
              </a:spcBef>
              <a:buClr>
                <a:srgbClr val="999933"/>
              </a:buClr>
              <a:buFont typeface="Times" pitchFamily="-96" charset="0"/>
              <a:buNone/>
            </a:pPr>
            <a:r>
              <a:rPr lang="en-US" sz="2800" b="1" baseline="0" dirty="0">
                <a:solidFill>
                  <a:srgbClr val="333300"/>
                </a:solidFill>
              </a:rPr>
              <a:t>View Dependent (Cognitive)</a:t>
            </a:r>
          </a:p>
        </p:txBody>
      </p:sp>
      <p:grpSp>
        <p:nvGrpSpPr>
          <p:cNvPr id="13" name="Group 29"/>
          <p:cNvGrpSpPr/>
          <p:nvPr/>
        </p:nvGrpSpPr>
        <p:grpSpPr>
          <a:xfrm>
            <a:off x="3124200" y="2285999"/>
            <a:ext cx="2514600" cy="1295400"/>
            <a:chOff x="3124200" y="2438400"/>
            <a:chExt cx="2514600" cy="1295400"/>
          </a:xfrm>
        </p:grpSpPr>
        <p:sp>
          <p:nvSpPr>
            <p:cNvPr id="14" name="Oval 21"/>
            <p:cNvSpPr>
              <a:spLocks noChangeArrowheads="1"/>
            </p:cNvSpPr>
            <p:nvPr/>
          </p:nvSpPr>
          <p:spPr bwMode="auto">
            <a:xfrm>
              <a:off x="4267200" y="2819400"/>
              <a:ext cx="1371600" cy="457200"/>
            </a:xfrm>
            <a:prstGeom prst="ellipse">
              <a:avLst/>
            </a:prstGeom>
            <a:noFill/>
            <a:ln w="38100">
              <a:solidFill>
                <a:srgbClr val="FF0000"/>
              </a:solidFill>
              <a:round/>
              <a:headEnd/>
              <a:tailEnd/>
            </a:ln>
          </p:spPr>
          <p:txBody>
            <a:bodyPr wrap="none" anchor="ctr"/>
            <a:lstStyle/>
            <a:p>
              <a:endParaRPr lang="en-US"/>
            </a:p>
          </p:txBody>
        </p:sp>
        <p:sp>
          <p:nvSpPr>
            <p:cNvPr id="15" name="Line 31"/>
            <p:cNvSpPr>
              <a:spLocks noChangeShapeType="1"/>
            </p:cNvSpPr>
            <p:nvPr/>
          </p:nvSpPr>
          <p:spPr bwMode="auto">
            <a:xfrm flipH="1" flipV="1">
              <a:off x="5181600" y="3276600"/>
              <a:ext cx="76200" cy="457200"/>
            </a:xfrm>
            <a:prstGeom prst="line">
              <a:avLst/>
            </a:prstGeom>
            <a:noFill/>
            <a:ln w="76200">
              <a:solidFill>
                <a:srgbClr val="FF0000"/>
              </a:solidFill>
              <a:round/>
              <a:headEnd type="triangle" w="med" len="med"/>
              <a:tailEnd/>
            </a:ln>
          </p:spPr>
          <p:txBody>
            <a:bodyPr/>
            <a:lstStyle/>
            <a:p>
              <a:endParaRPr lang="en-US"/>
            </a:p>
          </p:txBody>
        </p:sp>
        <p:sp>
          <p:nvSpPr>
            <p:cNvPr id="16" name="Oval 36"/>
            <p:cNvSpPr>
              <a:spLocks noChangeArrowheads="1"/>
            </p:cNvSpPr>
            <p:nvPr/>
          </p:nvSpPr>
          <p:spPr bwMode="auto">
            <a:xfrm>
              <a:off x="3124200" y="2438400"/>
              <a:ext cx="1219200" cy="457200"/>
            </a:xfrm>
            <a:prstGeom prst="ellipse">
              <a:avLst/>
            </a:prstGeom>
            <a:noFill/>
            <a:ln w="38100">
              <a:solidFill>
                <a:srgbClr val="FF0000"/>
              </a:solidFill>
              <a:round/>
              <a:headEnd/>
              <a:tailEnd/>
            </a:ln>
          </p:spPr>
          <p:txBody>
            <a:bodyPr wrap="none" anchor="ctr"/>
            <a:lstStyle/>
            <a:p>
              <a:endParaRPr lang="en-US"/>
            </a:p>
          </p:txBody>
        </p:sp>
        <p:sp>
          <p:nvSpPr>
            <p:cNvPr id="17" name="Line 37"/>
            <p:cNvSpPr>
              <a:spLocks noChangeShapeType="1"/>
            </p:cNvSpPr>
            <p:nvPr/>
          </p:nvSpPr>
          <p:spPr bwMode="auto">
            <a:xfrm flipH="1" flipV="1">
              <a:off x="3810000" y="2895600"/>
              <a:ext cx="1066800" cy="838200"/>
            </a:xfrm>
            <a:prstGeom prst="line">
              <a:avLst/>
            </a:prstGeom>
            <a:noFill/>
            <a:ln w="76200">
              <a:solidFill>
                <a:srgbClr val="FF0000"/>
              </a:solidFill>
              <a:round/>
              <a:headEnd type="triangle" w="med" len="med"/>
              <a:tailEnd/>
            </a:ln>
          </p:spPr>
          <p:txBody>
            <a:bodyPr/>
            <a:lstStyle/>
            <a:p>
              <a:endParaRPr lang="en-US"/>
            </a:p>
          </p:txBody>
        </p:sp>
      </p:grpSp>
      <p:grpSp>
        <p:nvGrpSpPr>
          <p:cNvPr id="18" name="Group 22"/>
          <p:cNvGrpSpPr/>
          <p:nvPr/>
        </p:nvGrpSpPr>
        <p:grpSpPr>
          <a:xfrm>
            <a:off x="1752600" y="2285999"/>
            <a:ext cx="4572000" cy="1295400"/>
            <a:chOff x="1752600" y="2438400"/>
            <a:chExt cx="4572000" cy="1295400"/>
          </a:xfrm>
        </p:grpSpPr>
        <p:sp>
          <p:nvSpPr>
            <p:cNvPr id="20" name="Oval 17"/>
            <p:cNvSpPr>
              <a:spLocks noChangeArrowheads="1"/>
            </p:cNvSpPr>
            <p:nvPr/>
          </p:nvSpPr>
          <p:spPr bwMode="auto">
            <a:xfrm>
              <a:off x="4495800" y="2438400"/>
              <a:ext cx="762000" cy="457200"/>
            </a:xfrm>
            <a:prstGeom prst="ellipse">
              <a:avLst/>
            </a:prstGeom>
            <a:noFill/>
            <a:ln w="38100">
              <a:solidFill>
                <a:srgbClr val="FF0000"/>
              </a:solidFill>
              <a:round/>
              <a:headEnd/>
              <a:tailEnd/>
            </a:ln>
          </p:spPr>
          <p:txBody>
            <a:bodyPr wrap="none" anchor="ctr"/>
            <a:lstStyle/>
            <a:p>
              <a:endParaRPr lang="en-US"/>
            </a:p>
          </p:txBody>
        </p:sp>
        <p:sp>
          <p:nvSpPr>
            <p:cNvPr id="21" name="Oval 18"/>
            <p:cNvSpPr>
              <a:spLocks noChangeArrowheads="1"/>
            </p:cNvSpPr>
            <p:nvPr/>
          </p:nvSpPr>
          <p:spPr bwMode="auto">
            <a:xfrm>
              <a:off x="5257800" y="2438400"/>
              <a:ext cx="1066800" cy="457200"/>
            </a:xfrm>
            <a:prstGeom prst="ellipse">
              <a:avLst/>
            </a:prstGeom>
            <a:noFill/>
            <a:ln w="38100">
              <a:solidFill>
                <a:srgbClr val="FF0000"/>
              </a:solidFill>
              <a:round/>
              <a:headEnd/>
              <a:tailEnd/>
            </a:ln>
          </p:spPr>
          <p:txBody>
            <a:bodyPr wrap="none" anchor="ctr"/>
            <a:lstStyle/>
            <a:p>
              <a:endParaRPr lang="en-US"/>
            </a:p>
          </p:txBody>
        </p:sp>
        <p:sp>
          <p:nvSpPr>
            <p:cNvPr id="22" name="Line 26"/>
            <p:cNvSpPr>
              <a:spLocks noChangeShapeType="1"/>
            </p:cNvSpPr>
            <p:nvPr/>
          </p:nvSpPr>
          <p:spPr bwMode="auto">
            <a:xfrm flipV="1">
              <a:off x="1752600" y="2819400"/>
              <a:ext cx="3505200" cy="914400"/>
            </a:xfrm>
            <a:prstGeom prst="line">
              <a:avLst/>
            </a:prstGeom>
            <a:noFill/>
            <a:ln w="76200">
              <a:solidFill>
                <a:srgbClr val="FF0000"/>
              </a:solidFill>
              <a:round/>
              <a:headEnd type="triangle" w="med" len="med"/>
              <a:tailEnd/>
            </a:ln>
          </p:spPr>
          <p:txBody>
            <a:bodyPr/>
            <a:lstStyle/>
            <a:p>
              <a:endParaRPr lang="en-US"/>
            </a:p>
          </p:txBody>
        </p:sp>
      </p:grpSp>
      <p:grpSp>
        <p:nvGrpSpPr>
          <p:cNvPr id="19" name="Group 28"/>
          <p:cNvGrpSpPr/>
          <p:nvPr/>
        </p:nvGrpSpPr>
        <p:grpSpPr>
          <a:xfrm>
            <a:off x="1600200" y="2285999"/>
            <a:ext cx="6400800" cy="1371600"/>
            <a:chOff x="1600200" y="2438400"/>
            <a:chExt cx="6400800" cy="1371600"/>
          </a:xfrm>
        </p:grpSpPr>
        <p:sp>
          <p:nvSpPr>
            <p:cNvPr id="25" name="Oval 19"/>
            <p:cNvSpPr>
              <a:spLocks noChangeArrowheads="1"/>
            </p:cNvSpPr>
            <p:nvPr/>
          </p:nvSpPr>
          <p:spPr bwMode="auto">
            <a:xfrm>
              <a:off x="6781800" y="2438400"/>
              <a:ext cx="1219200" cy="457200"/>
            </a:xfrm>
            <a:prstGeom prst="ellipse">
              <a:avLst/>
            </a:prstGeom>
            <a:noFill/>
            <a:ln w="38100">
              <a:solidFill>
                <a:srgbClr val="FF0000"/>
              </a:solidFill>
              <a:round/>
              <a:headEnd/>
              <a:tailEnd/>
            </a:ln>
          </p:spPr>
          <p:txBody>
            <a:bodyPr wrap="none" anchor="ctr"/>
            <a:lstStyle/>
            <a:p>
              <a:endParaRPr lang="en-US"/>
            </a:p>
          </p:txBody>
        </p:sp>
        <p:sp>
          <p:nvSpPr>
            <p:cNvPr id="26" name="Oval 20"/>
            <p:cNvSpPr>
              <a:spLocks noChangeArrowheads="1"/>
            </p:cNvSpPr>
            <p:nvPr/>
          </p:nvSpPr>
          <p:spPr bwMode="auto">
            <a:xfrm>
              <a:off x="1600200" y="3124200"/>
              <a:ext cx="1371600" cy="457200"/>
            </a:xfrm>
            <a:prstGeom prst="ellipse">
              <a:avLst/>
            </a:prstGeom>
            <a:noFill/>
            <a:ln w="38100">
              <a:solidFill>
                <a:srgbClr val="FF0000"/>
              </a:solidFill>
              <a:round/>
              <a:headEnd/>
              <a:tailEnd/>
            </a:ln>
          </p:spPr>
          <p:txBody>
            <a:bodyPr wrap="none" anchor="ctr"/>
            <a:lstStyle/>
            <a:p>
              <a:endParaRPr lang="en-US"/>
            </a:p>
          </p:txBody>
        </p:sp>
        <p:sp>
          <p:nvSpPr>
            <p:cNvPr id="27" name="Line 29"/>
            <p:cNvSpPr>
              <a:spLocks noChangeShapeType="1"/>
            </p:cNvSpPr>
            <p:nvPr/>
          </p:nvSpPr>
          <p:spPr bwMode="auto">
            <a:xfrm flipV="1">
              <a:off x="3733800" y="2895600"/>
              <a:ext cx="3505200" cy="838200"/>
            </a:xfrm>
            <a:prstGeom prst="line">
              <a:avLst/>
            </a:prstGeom>
            <a:noFill/>
            <a:ln w="76200">
              <a:solidFill>
                <a:srgbClr val="FF0000"/>
              </a:solidFill>
              <a:round/>
              <a:headEnd type="triangle" w="med" len="med"/>
              <a:tailEnd/>
            </a:ln>
          </p:spPr>
          <p:txBody>
            <a:bodyPr/>
            <a:lstStyle/>
            <a:p>
              <a:endParaRPr lang="en-US"/>
            </a:p>
          </p:txBody>
        </p:sp>
        <p:sp>
          <p:nvSpPr>
            <p:cNvPr id="28" name="Line 30"/>
            <p:cNvSpPr>
              <a:spLocks noChangeShapeType="1"/>
            </p:cNvSpPr>
            <p:nvPr/>
          </p:nvSpPr>
          <p:spPr bwMode="auto">
            <a:xfrm flipH="1" flipV="1">
              <a:off x="2895600" y="3505200"/>
              <a:ext cx="381000" cy="304800"/>
            </a:xfrm>
            <a:prstGeom prst="line">
              <a:avLst/>
            </a:prstGeom>
            <a:noFill/>
            <a:ln w="76200">
              <a:solidFill>
                <a:srgbClr val="FF0000"/>
              </a:solidFill>
              <a:round/>
              <a:headEnd type="triangle" w="med" len="med"/>
              <a:tailEn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xit" presetSubtype="0" fill="hold"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xit" presetSubtype="0" fill="hold" nodeType="withEffect">
                                  <p:stCondLst>
                                    <p:cond delay="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(4) Urban Visualization with Semantics</a:t>
            </a:r>
          </a:p>
        </p:txBody>
      </p:sp>
      <p:sp>
        <p:nvSpPr>
          <p:cNvPr id="3" name="Content Placeholder 2"/>
          <p:cNvSpPr>
            <a:spLocks noGrp="1"/>
          </p:cNvSpPr>
          <p:nvPr>
            <p:ph idx="1"/>
          </p:nvPr>
        </p:nvSpPr>
        <p:spPr>
          <a:xfrm>
            <a:off x="381000" y="1524000"/>
            <a:ext cx="8458200" cy="1905000"/>
          </a:xfrm>
        </p:spPr>
        <p:txBody>
          <a:bodyPr>
            <a:normAutofit fontScale="62500" lnSpcReduction="20000"/>
          </a:bodyPr>
          <a:lstStyle/>
          <a:p>
            <a:pPr eaLnBrk="1" hangingPunct="1"/>
            <a:r>
              <a:rPr lang="en-US" dirty="0" smtClean="0"/>
              <a:t>Geometric </a:t>
            </a:r>
          </a:p>
          <a:p>
            <a:pPr lvl="1" eaLnBrk="1" hangingPunct="1"/>
            <a:r>
              <a:rPr lang="en-US" dirty="0" smtClean="0"/>
              <a:t>Create a hierarchy of shapes based on the rules of legibility</a:t>
            </a:r>
          </a:p>
          <a:p>
            <a:pPr eaLnBrk="1" hangingPunct="1"/>
            <a:r>
              <a:rPr lang="en-US" dirty="0" smtClean="0"/>
              <a:t>Information</a:t>
            </a:r>
          </a:p>
          <a:p>
            <a:pPr lvl="1" eaLnBrk="1" hangingPunct="1"/>
            <a:r>
              <a:rPr lang="en-US" dirty="0" smtClean="0"/>
              <a:t>Matrix view and Parallel Coordinates show relationships between clusters and dimensions</a:t>
            </a:r>
          </a:p>
          <a:p>
            <a:pPr eaLnBrk="1" hangingPunct="1"/>
            <a:r>
              <a:rPr lang="en-US" dirty="0" smtClean="0"/>
              <a:t>View Dependence (Cognitive)</a:t>
            </a:r>
          </a:p>
          <a:p>
            <a:pPr lvl="1" eaLnBrk="1" hangingPunct="1"/>
            <a:r>
              <a:rPr lang="en-US" dirty="0" smtClean="0"/>
              <a:t>Uses interaction to alter the position of focus</a:t>
            </a:r>
          </a:p>
        </p:txBody>
      </p:sp>
      <p:pic>
        <p:nvPicPr>
          <p:cNvPr id="6148" name="Picture 13" descr="1"/>
          <p:cNvPicPr>
            <a:picLocks noChangeAspect="1" noChangeArrowheads="1"/>
          </p:cNvPicPr>
          <p:nvPr/>
        </p:nvPicPr>
        <p:blipFill>
          <a:blip r:embed="rId3" cstate="print"/>
          <a:srcRect l="644" r="1549" b="1817"/>
          <a:stretch>
            <a:fillRect/>
          </a:stretch>
        </p:blipFill>
        <p:spPr bwMode="auto">
          <a:xfrm>
            <a:off x="1926335" y="3629977"/>
            <a:ext cx="4779265" cy="2391411"/>
          </a:xfrm>
          <a:prstGeom prst="rect">
            <a:avLst/>
          </a:prstGeom>
          <a:noFill/>
          <a:ln w="19050">
            <a:solidFill>
              <a:srgbClr val="000000"/>
            </a:solidFill>
            <a:miter lim="800000"/>
            <a:headEnd/>
            <a:tailEnd/>
          </a:ln>
        </p:spPr>
      </p:pic>
      <p:sp>
        <p:nvSpPr>
          <p:cNvPr id="5" name="Oval 4"/>
          <p:cNvSpPr>
            <a:spLocks noChangeArrowheads="1"/>
          </p:cNvSpPr>
          <p:nvPr/>
        </p:nvSpPr>
        <p:spPr bwMode="auto">
          <a:xfrm>
            <a:off x="4267200" y="3526536"/>
            <a:ext cx="2590800" cy="2645664"/>
          </a:xfrm>
          <a:prstGeom prst="ellipse">
            <a:avLst/>
          </a:prstGeom>
          <a:noFill/>
          <a:ln w="76200" algn="ctr">
            <a:solidFill>
              <a:srgbClr val="FF3300"/>
            </a:solidFill>
            <a:round/>
            <a:headEnd/>
            <a:tailEnd/>
          </a:ln>
        </p:spPr>
        <p:txBody>
          <a:bodyPr/>
          <a:lstStyle/>
          <a:p>
            <a:endParaRPr lang="en-US"/>
          </a:p>
        </p:txBody>
      </p:sp>
      <p:sp>
        <p:nvSpPr>
          <p:cNvPr id="6" name="Oval 5"/>
          <p:cNvSpPr>
            <a:spLocks noChangeArrowheads="1"/>
          </p:cNvSpPr>
          <p:nvPr/>
        </p:nvSpPr>
        <p:spPr bwMode="auto">
          <a:xfrm>
            <a:off x="1905000" y="3505200"/>
            <a:ext cx="2590800" cy="2133600"/>
          </a:xfrm>
          <a:prstGeom prst="ellipse">
            <a:avLst/>
          </a:prstGeom>
          <a:noFill/>
          <a:ln w="76200" algn="ctr">
            <a:solidFill>
              <a:srgbClr val="FF3300"/>
            </a:solidFill>
            <a:round/>
            <a:headEnd/>
            <a:tailEnd/>
          </a:ln>
        </p:spPr>
        <p:txBody>
          <a:bodyPr/>
          <a:lstStyle/>
          <a:p>
            <a:endParaRPr lang="en-US"/>
          </a:p>
        </p:txBody>
      </p:sp>
      <p:sp>
        <p:nvSpPr>
          <p:cNvPr id="7" name="Oval 6"/>
          <p:cNvSpPr>
            <a:spLocks noChangeArrowheads="1"/>
          </p:cNvSpPr>
          <p:nvPr/>
        </p:nvSpPr>
        <p:spPr bwMode="auto">
          <a:xfrm>
            <a:off x="1828800" y="5404104"/>
            <a:ext cx="2590800" cy="768096"/>
          </a:xfrm>
          <a:prstGeom prst="ellipse">
            <a:avLst/>
          </a:prstGeom>
          <a:noFill/>
          <a:ln w="76200" algn="ctr">
            <a:solidFill>
              <a:srgbClr val="FF3300"/>
            </a:solidFill>
            <a:round/>
            <a:headEnd/>
            <a:tailEnd/>
          </a:ln>
        </p:spPr>
        <p:txBody>
          <a:bodyPr/>
          <a:lstStyle/>
          <a:p>
            <a:endParaRPr lang="en-US"/>
          </a:p>
        </p:txBody>
      </p:sp>
      <p:sp>
        <p:nvSpPr>
          <p:cNvPr id="8" name="Oval 7"/>
          <p:cNvSpPr>
            <a:spLocks noChangeArrowheads="1"/>
          </p:cNvSpPr>
          <p:nvPr/>
        </p:nvSpPr>
        <p:spPr bwMode="auto">
          <a:xfrm>
            <a:off x="4800600" y="4343400"/>
            <a:ext cx="1337187" cy="1024128"/>
          </a:xfrm>
          <a:prstGeom prst="ellipse">
            <a:avLst/>
          </a:prstGeom>
          <a:noFill/>
          <a:ln w="76200" algn="ctr">
            <a:solidFill>
              <a:srgbClr val="FF3300"/>
            </a:solidFill>
            <a:round/>
            <a:headEnd/>
            <a:tailEnd/>
          </a:ln>
        </p:spPr>
        <p:txBody>
          <a:bodyPr/>
          <a:lstStyle/>
          <a:p>
            <a:endParaRPr lang="en-US"/>
          </a:p>
        </p:txBody>
      </p:sp>
      <p:sp>
        <p:nvSpPr>
          <p:cNvPr id="10" name="TextBox 9"/>
          <p:cNvSpPr txBox="1"/>
          <p:nvPr/>
        </p:nvSpPr>
        <p:spPr>
          <a:xfrm>
            <a:off x="381000" y="6400800"/>
            <a:ext cx="8534400" cy="461665"/>
          </a:xfrm>
          <a:prstGeom prst="rect">
            <a:avLst/>
          </a:prstGeom>
          <a:noFill/>
        </p:spPr>
        <p:txBody>
          <a:bodyPr wrap="square" rtlCol="0">
            <a:spAutoFit/>
          </a:bodyPr>
          <a:lstStyle/>
          <a:p>
            <a:r>
              <a:rPr lang="en-US" sz="1200" dirty="0" smtClean="0"/>
              <a:t>R. Chang et al., </a:t>
            </a:r>
            <a:r>
              <a:rPr lang="en-US" sz="1200" dirty="0"/>
              <a:t>Legible cities: </a:t>
            </a:r>
            <a:r>
              <a:rPr lang="en-US" sz="1200" dirty="0" smtClean="0"/>
              <a:t>Focus-dependent multi-resolution </a:t>
            </a:r>
            <a:r>
              <a:rPr lang="en-US" sz="1200" dirty="0"/>
              <a:t>visualization of urban relationships</a:t>
            </a:r>
            <a:r>
              <a:rPr lang="en-US" sz="1200" dirty="0" smtClean="0"/>
              <a:t>. </a:t>
            </a:r>
            <a:r>
              <a:rPr lang="en-US" sz="1200" i="1" dirty="0"/>
              <a:t>IEEE </a:t>
            </a:r>
            <a:r>
              <a:rPr lang="en-US" sz="1200" i="1" dirty="0" smtClean="0"/>
              <a:t>Transactions on Visualization and Graphics ,</a:t>
            </a:r>
            <a:r>
              <a:rPr lang="en-US" sz="1200" dirty="0"/>
              <a:t> 13(6):</a:t>
            </a:r>
            <a:r>
              <a:rPr lang="en-US" sz="1200" dirty="0" smtClean="0"/>
              <a:t>1169–1175, 2007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fade">
                                      <p:cBhvr>
                                        <p:cTn id="5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(4) Urban Visualization with Semantics</a:t>
            </a:r>
          </a:p>
        </p:txBody>
      </p:sp>
      <p:sp>
        <p:nvSpPr>
          <p:cNvPr id="3" name="Content Placeholder 2"/>
          <p:cNvSpPr>
            <a:spLocks noGrp="1"/>
          </p:cNvSpPr>
          <p:nvPr>
            <p:ph idx="1"/>
          </p:nvPr>
        </p:nvSpPr>
        <p:spPr>
          <a:xfrm>
            <a:off x="6781800" y="1676400"/>
            <a:ext cx="2209800" cy="4800600"/>
          </a:xfrm>
        </p:spPr>
        <p:txBody>
          <a:bodyPr>
            <a:normAutofit/>
          </a:bodyPr>
          <a:lstStyle/>
          <a:p>
            <a:pPr eaLnBrk="1" hangingPunct="1">
              <a:buNone/>
            </a:pPr>
            <a:endParaRPr lang="en-US" dirty="0" smtClean="0"/>
          </a:p>
          <a:p>
            <a:pPr lvl="1"/>
            <a:endParaRPr lang="en-US" dirty="0" smtClean="0"/>
          </a:p>
          <a:p>
            <a:r>
              <a:rPr lang="en-US" dirty="0" smtClean="0"/>
              <a:t>Charlotte</a:t>
            </a:r>
          </a:p>
          <a:p>
            <a:pPr lvl="1"/>
            <a:endParaRPr lang="en-US" dirty="0" smtClean="0"/>
          </a:p>
          <a:p>
            <a:pPr lvl="1">
              <a:buNone/>
            </a:pPr>
            <a:endParaRPr lang="en-US" dirty="0" smtClean="0"/>
          </a:p>
          <a:p>
            <a:pPr lvl="1">
              <a:buNone/>
            </a:pPr>
            <a:endParaRPr lang="en-US" dirty="0" smtClean="0"/>
          </a:p>
          <a:p>
            <a:r>
              <a:rPr lang="en-US" dirty="0" smtClean="0"/>
              <a:t>Davidson</a:t>
            </a:r>
          </a:p>
        </p:txBody>
      </p:sp>
      <p:grpSp>
        <p:nvGrpSpPr>
          <p:cNvPr id="4" name="Group 11"/>
          <p:cNvGrpSpPr/>
          <p:nvPr/>
        </p:nvGrpSpPr>
        <p:grpSpPr>
          <a:xfrm>
            <a:off x="685800" y="4267200"/>
            <a:ext cx="5953656" cy="2326801"/>
            <a:chOff x="533400" y="1676400"/>
            <a:chExt cx="5953656" cy="2326801"/>
          </a:xfrm>
        </p:grpSpPr>
        <p:pic>
          <p:nvPicPr>
            <p:cNvPr id="27650" name="Picture 2"/>
            <p:cNvPicPr>
              <a:picLocks noChangeAspect="1" noChangeArrowheads="1"/>
            </p:cNvPicPr>
            <p:nvPr/>
          </p:nvPicPr>
          <p:blipFill>
            <a:blip r:embed="rId2" cstate="print"/>
            <a:srcRect/>
            <a:stretch>
              <a:fillRect/>
            </a:stretch>
          </p:blipFill>
          <p:spPr bwMode="auto">
            <a:xfrm>
              <a:off x="3886199" y="1676401"/>
              <a:ext cx="2600857" cy="2286000"/>
            </a:xfrm>
            <a:prstGeom prst="rect">
              <a:avLst/>
            </a:prstGeom>
            <a:noFill/>
            <a:ln w="9525">
              <a:noFill/>
              <a:miter lim="800000"/>
              <a:headEnd/>
              <a:tailEnd/>
            </a:ln>
            <a:effectLst/>
          </p:spPr>
        </p:pic>
        <p:pic>
          <p:nvPicPr>
            <p:cNvPr id="27652" name="Picture 4"/>
            <p:cNvPicPr>
              <a:picLocks noChangeAspect="1" noChangeArrowheads="1"/>
            </p:cNvPicPr>
            <p:nvPr/>
          </p:nvPicPr>
          <p:blipFill>
            <a:blip r:embed="rId3" cstate="print"/>
            <a:srcRect/>
            <a:stretch>
              <a:fillRect/>
            </a:stretch>
          </p:blipFill>
          <p:spPr bwMode="auto">
            <a:xfrm>
              <a:off x="533400" y="1676400"/>
              <a:ext cx="3276600" cy="2326801"/>
            </a:xfrm>
            <a:prstGeom prst="rect">
              <a:avLst/>
            </a:prstGeom>
            <a:noFill/>
            <a:ln w="9525">
              <a:noFill/>
              <a:miter lim="800000"/>
              <a:headEnd/>
              <a:tailEnd/>
            </a:ln>
            <a:effectLst/>
          </p:spPr>
        </p:pic>
      </p:grpSp>
      <p:grpSp>
        <p:nvGrpSpPr>
          <p:cNvPr id="5" name="Group 12"/>
          <p:cNvGrpSpPr/>
          <p:nvPr/>
        </p:nvGrpSpPr>
        <p:grpSpPr>
          <a:xfrm>
            <a:off x="685800" y="1828800"/>
            <a:ext cx="5943600" cy="2316787"/>
            <a:chOff x="533400" y="4190999"/>
            <a:chExt cx="5943600" cy="2316787"/>
          </a:xfrm>
        </p:grpSpPr>
        <p:pic>
          <p:nvPicPr>
            <p:cNvPr id="27651" name="Picture 3"/>
            <p:cNvPicPr>
              <a:picLocks noChangeAspect="1" noChangeArrowheads="1"/>
            </p:cNvPicPr>
            <p:nvPr/>
          </p:nvPicPr>
          <p:blipFill>
            <a:blip r:embed="rId4" cstate="print"/>
            <a:srcRect/>
            <a:stretch>
              <a:fillRect/>
            </a:stretch>
          </p:blipFill>
          <p:spPr bwMode="auto">
            <a:xfrm>
              <a:off x="3886200" y="4190999"/>
              <a:ext cx="2590800" cy="2273091"/>
            </a:xfrm>
            <a:prstGeom prst="rect">
              <a:avLst/>
            </a:prstGeom>
            <a:noFill/>
            <a:ln w="9525">
              <a:noFill/>
              <a:miter lim="800000"/>
              <a:headEnd/>
              <a:tailEnd/>
            </a:ln>
            <a:effectLst/>
          </p:spPr>
        </p:pic>
        <p:pic>
          <p:nvPicPr>
            <p:cNvPr id="27653" name="Picture 5"/>
            <p:cNvPicPr>
              <a:picLocks noChangeAspect="1" noChangeArrowheads="1"/>
            </p:cNvPicPr>
            <p:nvPr/>
          </p:nvPicPr>
          <p:blipFill>
            <a:blip r:embed="rId5" cstate="print"/>
            <a:srcRect/>
            <a:stretch>
              <a:fillRect/>
            </a:stretch>
          </p:blipFill>
          <p:spPr bwMode="auto">
            <a:xfrm>
              <a:off x="533400" y="4190999"/>
              <a:ext cx="3276600" cy="2316787"/>
            </a:xfrm>
            <a:prstGeom prst="rect">
              <a:avLst/>
            </a:prstGeom>
            <a:noFill/>
            <a:ln w="9525">
              <a:noFill/>
              <a:miter lim="800000"/>
              <a:headEnd/>
              <a:tailEnd/>
            </a:ln>
            <a:effectLst/>
          </p:spPr>
        </p:pic>
      </p:grpSp>
      <p:sp>
        <p:nvSpPr>
          <p:cNvPr id="14" name="Content Placeholder 2"/>
          <p:cNvSpPr txBox="1">
            <a:spLocks/>
          </p:cNvSpPr>
          <p:nvPr/>
        </p:nvSpPr>
        <p:spPr>
          <a:xfrm>
            <a:off x="685800" y="1447800"/>
            <a:ext cx="5410200" cy="457200"/>
          </a:xfrm>
          <a:prstGeom prst="rect">
            <a:avLst/>
          </a:prstGeom>
        </p:spPr>
        <p:txBody>
          <a:bodyPr vert="horz" lIns="91440" tIns="45720" rIns="91440" bIns="45720" rtlCol="0">
            <a:normAutofit fontScale="8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Scenario </a:t>
            </a:r>
            <a:r>
              <a:rPr lang="en-US" sz="3200" dirty="0" smtClean="0"/>
              <a:t>1</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r>
            <a:r>
              <a:rPr kumimoji="0" lang="en-US" sz="3200" b="0" i="0" u="none" strike="noStrike" kern="1200" cap="none" spc="0" normalizeH="0" noProof="0" dirty="0" smtClean="0">
                <a:ln>
                  <a:noFill/>
                </a:ln>
                <a:solidFill>
                  <a:schemeClr val="tx1"/>
                </a:solidFill>
                <a:effectLst/>
                <a:uLnTx/>
                <a:uFillTx/>
                <a:latin typeface="+mn-lt"/>
                <a:ea typeface="+mn-ea"/>
                <a:cs typeface="+mn-cs"/>
              </a:rPr>
              <a:t> Comparing cities…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(4) Urban Visualization with Semantics</a:t>
            </a:r>
          </a:p>
        </p:txBody>
      </p:sp>
      <p:sp>
        <p:nvSpPr>
          <p:cNvPr id="3" name="Content Placeholder 2"/>
          <p:cNvSpPr>
            <a:spLocks noGrp="1"/>
          </p:cNvSpPr>
          <p:nvPr>
            <p:ph idx="1"/>
          </p:nvPr>
        </p:nvSpPr>
        <p:spPr>
          <a:xfrm>
            <a:off x="381000" y="1447800"/>
            <a:ext cx="5638800" cy="2209800"/>
          </a:xfrm>
        </p:spPr>
        <p:txBody>
          <a:bodyPr>
            <a:normAutofit/>
          </a:bodyPr>
          <a:lstStyle/>
          <a:p>
            <a:pPr eaLnBrk="1" hangingPunct="1"/>
            <a:r>
              <a:rPr lang="en-US" dirty="0" smtClean="0"/>
              <a:t>Scenario 2:</a:t>
            </a:r>
          </a:p>
          <a:p>
            <a:pPr lvl="1"/>
            <a:r>
              <a:rPr lang="en-US" dirty="0" smtClean="0"/>
              <a:t>Looking for high Hispanic populations around downtown Charlotte.</a:t>
            </a:r>
          </a:p>
        </p:txBody>
      </p:sp>
      <p:pic>
        <p:nvPicPr>
          <p:cNvPr id="26627" name="Picture 3"/>
          <p:cNvPicPr>
            <a:picLocks noChangeAspect="1" noChangeArrowheads="1"/>
          </p:cNvPicPr>
          <p:nvPr/>
        </p:nvPicPr>
        <p:blipFill>
          <a:blip r:embed="rId2" cstate="print"/>
          <a:srcRect/>
          <a:stretch>
            <a:fillRect/>
          </a:stretch>
        </p:blipFill>
        <p:spPr bwMode="auto">
          <a:xfrm>
            <a:off x="1371600" y="3733800"/>
            <a:ext cx="7372350" cy="2675309"/>
          </a:xfrm>
          <a:prstGeom prst="rect">
            <a:avLst/>
          </a:prstGeom>
          <a:noFill/>
          <a:ln w="9525">
            <a:noFill/>
            <a:miter lim="800000"/>
            <a:headEnd/>
            <a:tailEnd/>
          </a:ln>
          <a:effectLst/>
        </p:spPr>
      </p:pic>
      <p:pic>
        <p:nvPicPr>
          <p:cNvPr id="26628" name="Picture 4"/>
          <p:cNvPicPr>
            <a:picLocks noChangeAspect="1" noChangeArrowheads="1"/>
          </p:cNvPicPr>
          <p:nvPr/>
        </p:nvPicPr>
        <p:blipFill>
          <a:blip r:embed="rId3" cstate="print"/>
          <a:srcRect/>
          <a:stretch>
            <a:fillRect/>
          </a:stretch>
        </p:blipFill>
        <p:spPr bwMode="auto">
          <a:xfrm>
            <a:off x="6172200" y="1295400"/>
            <a:ext cx="2610556" cy="229953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fade">
                                      <p:cBhvr>
                                        <p:cTn id="7" dur="500"/>
                                        <p:tgtEl>
                                          <p:spTgt spid="266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7"/>
                                        </p:tgtEl>
                                        <p:attrNameLst>
                                          <p:attrName>style.visibility</p:attrName>
                                        </p:attrNameLst>
                                      </p:cBhvr>
                                      <p:to>
                                        <p:strVal val="visible"/>
                                      </p:to>
                                    </p:set>
                                    <p:animEffect transition="in" filter="fade">
                                      <p:cBhvr>
                                        <p:cTn id="12"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Values of Visualization</a:t>
            </a:r>
            <a:endParaRPr lang="en-US" dirty="0"/>
          </a:p>
        </p:txBody>
      </p:sp>
      <p:sp>
        <p:nvSpPr>
          <p:cNvPr id="3" name="Content Placeholder 2"/>
          <p:cNvSpPr>
            <a:spLocks noGrp="1"/>
          </p:cNvSpPr>
          <p:nvPr>
            <p:ph sz="quarter" idx="1"/>
          </p:nvPr>
        </p:nvSpPr>
        <p:spPr/>
        <p:txBody>
          <a:bodyPr/>
          <a:lstStyle/>
          <a:p>
            <a:r>
              <a:rPr lang="en-US" dirty="0" smtClean="0"/>
              <a:t>Presentation</a:t>
            </a:r>
          </a:p>
          <a:p>
            <a:endParaRPr lang="en-US" dirty="0" smtClean="0"/>
          </a:p>
          <a:p>
            <a:endParaRPr lang="en-US" dirty="0" smtClean="0"/>
          </a:p>
          <a:p>
            <a:endParaRPr lang="en-US" dirty="0" smtClean="0"/>
          </a:p>
          <a:p>
            <a:r>
              <a:rPr lang="en-US" dirty="0" smtClean="0">
                <a:solidFill>
                  <a:schemeClr val="bg1">
                    <a:lumMod val="85000"/>
                  </a:schemeClr>
                </a:solidFill>
              </a:rPr>
              <a:t>Analysis</a:t>
            </a:r>
            <a:endParaRPr lang="en-US" dirty="0">
              <a:solidFill>
                <a:schemeClr val="bg1">
                  <a:lumMod val="85000"/>
                </a:schemeClr>
              </a:solidFill>
            </a:endParaRPr>
          </a:p>
        </p:txBody>
      </p:sp>
      <p:pic>
        <p:nvPicPr>
          <p:cNvPr id="28674" name="Picture 2" descr="http://blogoscoped.com/files/gapminder-world-chart-large.png"/>
          <p:cNvPicPr>
            <a:picLocks noChangeAspect="1" noChangeArrowheads="1"/>
          </p:cNvPicPr>
          <p:nvPr/>
        </p:nvPicPr>
        <p:blipFill>
          <a:blip r:embed="rId3" cstate="print"/>
          <a:srcRect/>
          <a:stretch>
            <a:fillRect/>
          </a:stretch>
        </p:blipFill>
        <p:spPr bwMode="auto">
          <a:xfrm>
            <a:off x="2438399" y="2057400"/>
            <a:ext cx="6678651" cy="48006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152400" y="1676401"/>
            <a:ext cx="8763000" cy="1524000"/>
          </a:xfrm>
        </p:spPr>
        <p:txBody>
          <a:bodyPr>
            <a:normAutofit fontScale="77500" lnSpcReduction="20000"/>
          </a:bodyPr>
          <a:lstStyle/>
          <a:p>
            <a:r>
              <a:rPr lang="en-US" sz="2800" dirty="0" smtClean="0"/>
              <a:t>“Hearts </a:t>
            </a:r>
            <a:r>
              <a:rPr lang="en-US" sz="2800" dirty="0"/>
              <a:t>&amp; Minds” of Afghanistan population</a:t>
            </a:r>
          </a:p>
          <a:p>
            <a:r>
              <a:rPr lang="en-US" sz="2800" dirty="0"/>
              <a:t>Test Social </a:t>
            </a:r>
            <a:r>
              <a:rPr lang="en-US" sz="2800" dirty="0" smtClean="0"/>
              <a:t>Theories using agent-based simulations</a:t>
            </a:r>
            <a:endParaRPr lang="en-US" sz="2800" dirty="0"/>
          </a:p>
          <a:p>
            <a:r>
              <a:rPr lang="en-US" sz="2800" dirty="0" smtClean="0"/>
              <a:t>Single </a:t>
            </a:r>
            <a:r>
              <a:rPr lang="en-US" sz="2800" dirty="0"/>
              <a:t>Perspective: Visualization &amp; </a:t>
            </a:r>
            <a:r>
              <a:rPr lang="en-US" sz="2800" dirty="0" smtClean="0"/>
              <a:t>Controls (using </a:t>
            </a:r>
            <a:r>
              <a:rPr lang="en-US" sz="2800" dirty="0" err="1" smtClean="0"/>
              <a:t>NetLogo</a:t>
            </a:r>
            <a:r>
              <a:rPr lang="en-US" sz="2800" dirty="0" smtClean="0"/>
              <a:t>)</a:t>
            </a:r>
          </a:p>
          <a:p>
            <a:r>
              <a:rPr lang="en-US" sz="2800" dirty="0" smtClean="0"/>
              <a:t>Projected funded by DARPA (Sean O’Brien) through </a:t>
            </a:r>
            <a:r>
              <a:rPr lang="en-US" sz="2800" dirty="0" err="1" smtClean="0"/>
              <a:t>Mirsad</a:t>
            </a:r>
            <a:r>
              <a:rPr lang="en-US" sz="2800" dirty="0" smtClean="0"/>
              <a:t> </a:t>
            </a:r>
            <a:r>
              <a:rPr lang="en-US" sz="2800" dirty="0" err="1" smtClean="0"/>
              <a:t>Hadzikadic</a:t>
            </a:r>
            <a:endParaRPr lang="en-US" sz="2800" dirty="0"/>
          </a:p>
        </p:txBody>
      </p:sp>
      <p:sp>
        <p:nvSpPr>
          <p:cNvPr id="17413" name="Rectangle 5"/>
          <p:cNvSpPr>
            <a:spLocks noChangeArrowheads="1"/>
          </p:cNvSpPr>
          <p:nvPr/>
        </p:nvSpPr>
        <p:spPr bwMode="auto">
          <a:xfrm>
            <a:off x="4198938" y="3941763"/>
            <a:ext cx="9144000" cy="0"/>
          </a:xfrm>
          <a:prstGeom prst="rect">
            <a:avLst/>
          </a:prstGeom>
          <a:noFill/>
          <a:ln w="9525">
            <a:noFill/>
            <a:miter lim="800000"/>
            <a:headEnd/>
            <a:tailEnd/>
          </a:ln>
          <a:effectLst/>
        </p:spPr>
        <p:txBody>
          <a:bodyPr wrap="none" anchor="ctr">
            <a:spAutoFit/>
          </a:bodyPr>
          <a:lstStyle/>
          <a:p>
            <a:endParaRPr lang="en-US"/>
          </a:p>
        </p:txBody>
      </p:sp>
      <p:pic>
        <p:nvPicPr>
          <p:cNvPr id="17412" name="Picture 4" descr="netlogo"/>
          <p:cNvPicPr>
            <a:picLocks noChangeAspect="1" noChangeArrowheads="1"/>
          </p:cNvPicPr>
          <p:nvPr/>
        </p:nvPicPr>
        <p:blipFill>
          <a:blip r:embed="rId2" cstate="print"/>
          <a:srcRect/>
          <a:stretch>
            <a:fillRect/>
          </a:stretch>
        </p:blipFill>
        <p:spPr bwMode="auto">
          <a:xfrm>
            <a:off x="0" y="3344863"/>
            <a:ext cx="9144000" cy="3513137"/>
          </a:xfrm>
          <a:prstGeom prst="rect">
            <a:avLst/>
          </a:prstGeom>
          <a:noFill/>
        </p:spPr>
      </p:pic>
      <p:sp>
        <p:nvSpPr>
          <p:cNvPr id="6" name="Title 5"/>
          <p:cNvSpPr>
            <a:spLocks noGrp="1"/>
          </p:cNvSpPr>
          <p:nvPr>
            <p:ph type="title"/>
          </p:nvPr>
        </p:nvSpPr>
        <p:spPr/>
        <p:txBody>
          <a:bodyPr>
            <a:normAutofit/>
          </a:bodyPr>
          <a:lstStyle/>
          <a:p>
            <a:r>
              <a:rPr lang="en-US" dirty="0" smtClean="0"/>
              <a:t>(5) Social Simulation with Probes</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p:cNvPicPr>
            <a:picLocks noChangeAspect="1" noChangeArrowheads="1"/>
          </p:cNvPicPr>
          <p:nvPr/>
        </p:nvPicPr>
        <p:blipFill>
          <a:blip r:embed="rId2" cstate="print"/>
          <a:srcRect/>
          <a:stretch>
            <a:fillRect/>
          </a:stretch>
        </p:blipFill>
        <p:spPr bwMode="auto">
          <a:xfrm>
            <a:off x="609600" y="76200"/>
            <a:ext cx="7924800" cy="6156325"/>
          </a:xfrm>
          <a:prstGeom prst="rect">
            <a:avLst/>
          </a:prstGeom>
          <a:noFill/>
          <a:ln w="9525">
            <a:noFill/>
            <a:miter lim="800000"/>
            <a:headEnd/>
            <a:tailEnd/>
          </a:ln>
          <a:effectLst/>
        </p:spPr>
      </p:pic>
      <p:sp>
        <p:nvSpPr>
          <p:cNvPr id="4" name="TextBox 3"/>
          <p:cNvSpPr txBox="1"/>
          <p:nvPr/>
        </p:nvSpPr>
        <p:spPr>
          <a:xfrm>
            <a:off x="381000" y="6581001"/>
            <a:ext cx="8534400" cy="276999"/>
          </a:xfrm>
          <a:prstGeom prst="rect">
            <a:avLst/>
          </a:prstGeom>
          <a:noFill/>
        </p:spPr>
        <p:txBody>
          <a:bodyPr wrap="square" rtlCol="0">
            <a:spAutoFit/>
          </a:bodyPr>
          <a:lstStyle/>
          <a:p>
            <a:r>
              <a:rPr lang="en-US" sz="1200" dirty="0" smtClean="0"/>
              <a:t>R. Chang et al., Multi-Focused Geospatial Analysis Using Probes</a:t>
            </a:r>
            <a:r>
              <a:rPr lang="en-US" sz="1200" i="1" dirty="0" smtClean="0"/>
              <a:t>, </a:t>
            </a:r>
            <a:r>
              <a:rPr lang="en-US" sz="1200" dirty="0" smtClean="0"/>
              <a:t>IEEE </a:t>
            </a:r>
            <a:r>
              <a:rPr lang="en-US" sz="1200" dirty="0" err="1" smtClean="0"/>
              <a:t>InfoVis</a:t>
            </a:r>
            <a:r>
              <a:rPr lang="en-US" sz="1200" dirty="0" smtClean="0"/>
              <a:t> (TVCG) 2008.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a:blip r:embed="rId2" cstate="print"/>
          <a:srcRect/>
          <a:stretch>
            <a:fillRect/>
          </a:stretch>
        </p:blipFill>
        <p:spPr bwMode="auto">
          <a:xfrm>
            <a:off x="609600" y="76200"/>
            <a:ext cx="8001000" cy="62150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a:blip r:embed="rId2" cstate="print"/>
          <a:srcRect l="9607" t="9438" r="27989" b="54419"/>
          <a:stretch>
            <a:fillRect/>
          </a:stretch>
        </p:blipFill>
        <p:spPr bwMode="auto">
          <a:xfrm>
            <a:off x="3352800" y="1066800"/>
            <a:ext cx="5791200" cy="2606675"/>
          </a:xfrm>
          <a:prstGeom prst="rect">
            <a:avLst/>
          </a:prstGeom>
          <a:noFill/>
          <a:ln w="9525">
            <a:noFill/>
            <a:miter lim="800000"/>
            <a:headEnd/>
            <a:tailEnd/>
          </a:ln>
          <a:effectLst/>
        </p:spPr>
      </p:pic>
      <p:pic>
        <p:nvPicPr>
          <p:cNvPr id="22534" name="Picture 6"/>
          <p:cNvPicPr>
            <a:picLocks noChangeAspect="1" noChangeArrowheads="1"/>
          </p:cNvPicPr>
          <p:nvPr/>
        </p:nvPicPr>
        <p:blipFill>
          <a:blip r:embed="rId3" cstate="print"/>
          <a:srcRect l="3185" t="6995" r="37624" b="52443"/>
          <a:stretch>
            <a:fillRect/>
          </a:stretch>
        </p:blipFill>
        <p:spPr bwMode="auto">
          <a:xfrm>
            <a:off x="3352800" y="3775075"/>
            <a:ext cx="5791200" cy="3082925"/>
          </a:xfrm>
          <a:prstGeom prst="rect">
            <a:avLst/>
          </a:prstGeom>
          <a:noFill/>
          <a:ln w="9525">
            <a:noFill/>
            <a:miter lim="800000"/>
            <a:headEnd/>
            <a:tailEnd/>
          </a:ln>
          <a:effectLst/>
        </p:spPr>
      </p:pic>
      <p:sp>
        <p:nvSpPr>
          <p:cNvPr id="22535" name="Text Box 7"/>
          <p:cNvSpPr txBox="1">
            <a:spLocks noChangeArrowheads="1"/>
          </p:cNvSpPr>
          <p:nvPr/>
        </p:nvSpPr>
        <p:spPr bwMode="auto">
          <a:xfrm>
            <a:off x="76200" y="1600201"/>
            <a:ext cx="3276600" cy="5478423"/>
          </a:xfrm>
          <a:prstGeom prst="rect">
            <a:avLst/>
          </a:prstGeom>
          <a:noFill/>
          <a:ln w="9525">
            <a:noFill/>
            <a:miter lim="800000"/>
            <a:headEnd/>
            <a:tailEnd/>
          </a:ln>
          <a:effectLst/>
        </p:spPr>
        <p:txBody>
          <a:bodyPr wrap="square">
            <a:spAutoFit/>
          </a:bodyPr>
          <a:lstStyle/>
          <a:p>
            <a:pPr>
              <a:spcBef>
                <a:spcPct val="50000"/>
              </a:spcBef>
            </a:pPr>
            <a:r>
              <a:rPr lang="en-US" sz="2000" dirty="0"/>
              <a:t>Region-of-Interest:</a:t>
            </a:r>
          </a:p>
          <a:p>
            <a:pPr>
              <a:spcBef>
                <a:spcPct val="50000"/>
              </a:spcBef>
            </a:pPr>
            <a:endParaRPr lang="en-US" sz="2000" dirty="0"/>
          </a:p>
          <a:p>
            <a:pPr>
              <a:spcBef>
                <a:spcPct val="50000"/>
              </a:spcBef>
            </a:pPr>
            <a:r>
              <a:rPr lang="en-US" sz="2000" dirty="0"/>
              <a:t>Uniform:</a:t>
            </a:r>
          </a:p>
          <a:p>
            <a:pPr>
              <a:spcBef>
                <a:spcPct val="50000"/>
              </a:spcBef>
            </a:pPr>
            <a:r>
              <a:rPr lang="en-US" sz="2000" dirty="0"/>
              <a:t>	Focal Point +</a:t>
            </a:r>
          </a:p>
          <a:p>
            <a:pPr>
              <a:spcBef>
                <a:spcPct val="50000"/>
              </a:spcBef>
            </a:pPr>
            <a:r>
              <a:rPr lang="en-US" sz="2000" dirty="0"/>
              <a:t>	Extent (Radius)</a:t>
            </a:r>
          </a:p>
          <a:p>
            <a:pPr>
              <a:spcBef>
                <a:spcPct val="50000"/>
              </a:spcBef>
            </a:pPr>
            <a:endParaRPr lang="en-US" sz="2000" dirty="0"/>
          </a:p>
          <a:p>
            <a:pPr>
              <a:spcBef>
                <a:spcPct val="50000"/>
              </a:spcBef>
            </a:pPr>
            <a:endParaRPr lang="en-US" sz="2000" dirty="0"/>
          </a:p>
          <a:p>
            <a:pPr>
              <a:spcBef>
                <a:spcPct val="50000"/>
              </a:spcBef>
            </a:pPr>
            <a:r>
              <a:rPr lang="en-US" sz="2000" dirty="0"/>
              <a:t>Non-uniform:</a:t>
            </a:r>
          </a:p>
          <a:p>
            <a:pPr>
              <a:spcBef>
                <a:spcPct val="50000"/>
              </a:spcBef>
            </a:pPr>
            <a:r>
              <a:rPr lang="en-US" sz="2000" dirty="0"/>
              <a:t>	Manual selection</a:t>
            </a:r>
          </a:p>
          <a:p>
            <a:pPr>
              <a:spcBef>
                <a:spcPct val="50000"/>
              </a:spcBef>
            </a:pPr>
            <a:r>
              <a:rPr lang="en-US" sz="2000" dirty="0"/>
              <a:t>	(painting)</a:t>
            </a:r>
          </a:p>
          <a:p>
            <a:pPr>
              <a:spcBef>
                <a:spcPct val="50000"/>
              </a:spcBef>
            </a:pPr>
            <a:endParaRPr lang="en-US" sz="2000" dirty="0">
              <a:solidFill>
                <a:srgbClr val="FFFF66"/>
              </a:solidFill>
            </a:endParaRPr>
          </a:p>
          <a:p>
            <a:pPr>
              <a:spcBef>
                <a:spcPct val="50000"/>
              </a:spcBef>
            </a:pPr>
            <a:endParaRPr lang="en-US" sz="2000" dirty="0">
              <a:solidFill>
                <a:srgbClr val="FFFF66"/>
              </a:solidFill>
            </a:endParaRPr>
          </a:p>
        </p:txBody>
      </p:sp>
      <p:sp>
        <p:nvSpPr>
          <p:cNvPr id="6" name="Title 5"/>
          <p:cNvSpPr>
            <a:spLocks noGrp="1"/>
          </p:cNvSpPr>
          <p:nvPr>
            <p:ph type="title"/>
          </p:nvPr>
        </p:nvSpPr>
        <p:spPr>
          <a:xfrm>
            <a:off x="612648" y="228600"/>
            <a:ext cx="8153400" cy="990600"/>
          </a:xfrm>
        </p:spPr>
        <p:txBody>
          <a:bodyPr>
            <a:normAutofit/>
          </a:bodyPr>
          <a:lstStyle/>
          <a:p>
            <a:r>
              <a:rPr lang="en-US" dirty="0" smtClean="0"/>
              <a:t>(5) Social Simulation with Probes</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1066800" y="5791200"/>
            <a:ext cx="7162800" cy="396875"/>
          </a:xfrm>
          <a:prstGeom prst="rect">
            <a:avLst/>
          </a:prstGeom>
          <a:noFill/>
          <a:ln w="9525">
            <a:noFill/>
            <a:miter lim="800000"/>
            <a:headEnd/>
            <a:tailEnd/>
          </a:ln>
          <a:effectLst/>
        </p:spPr>
        <p:txBody>
          <a:bodyPr>
            <a:spAutoFit/>
          </a:bodyPr>
          <a:lstStyle/>
          <a:p>
            <a:pPr algn="ctr">
              <a:spcBef>
                <a:spcPct val="50000"/>
              </a:spcBef>
            </a:pPr>
            <a:r>
              <a:rPr lang="en-US" sz="2000" dirty="0"/>
              <a:t>Expandable Probe Interfaces</a:t>
            </a:r>
          </a:p>
        </p:txBody>
      </p:sp>
      <p:pic>
        <p:nvPicPr>
          <p:cNvPr id="23556" name="Picture 4"/>
          <p:cNvPicPr>
            <a:picLocks noChangeAspect="1" noChangeArrowheads="1"/>
          </p:cNvPicPr>
          <p:nvPr/>
        </p:nvPicPr>
        <p:blipFill>
          <a:blip r:embed="rId2" cstate="print"/>
          <a:srcRect l="3822" t="17068" r="11934" b="25903"/>
          <a:stretch>
            <a:fillRect/>
          </a:stretch>
        </p:blipFill>
        <p:spPr bwMode="auto">
          <a:xfrm>
            <a:off x="0" y="457200"/>
            <a:ext cx="9144000" cy="4810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3"/>
          <p:cNvSpPr txBox="1">
            <a:spLocks noChangeArrowheads="1"/>
          </p:cNvSpPr>
          <p:nvPr/>
        </p:nvSpPr>
        <p:spPr bwMode="auto">
          <a:xfrm>
            <a:off x="990600" y="6324600"/>
            <a:ext cx="7162800" cy="396875"/>
          </a:xfrm>
          <a:prstGeom prst="rect">
            <a:avLst/>
          </a:prstGeom>
          <a:noFill/>
          <a:ln w="9525">
            <a:noFill/>
            <a:miter lim="800000"/>
            <a:headEnd/>
            <a:tailEnd/>
          </a:ln>
          <a:effectLst/>
        </p:spPr>
        <p:txBody>
          <a:bodyPr>
            <a:spAutoFit/>
          </a:bodyPr>
          <a:lstStyle/>
          <a:p>
            <a:pPr algn="ctr">
              <a:spcBef>
                <a:spcPct val="50000"/>
              </a:spcBef>
            </a:pPr>
            <a:r>
              <a:rPr lang="en-US" sz="2000" dirty="0"/>
              <a:t>Direct Comparison</a:t>
            </a:r>
          </a:p>
        </p:txBody>
      </p:sp>
      <p:pic>
        <p:nvPicPr>
          <p:cNvPr id="24580" name="Picture 4"/>
          <p:cNvPicPr>
            <a:picLocks noChangeAspect="1" noChangeArrowheads="1"/>
          </p:cNvPicPr>
          <p:nvPr/>
        </p:nvPicPr>
        <p:blipFill>
          <a:blip r:embed="rId2" cstate="print"/>
          <a:srcRect l="21919" t="13855" r="10062" b="17871"/>
          <a:stretch>
            <a:fillRect/>
          </a:stretch>
        </p:blipFill>
        <p:spPr bwMode="auto">
          <a:xfrm>
            <a:off x="609600" y="76200"/>
            <a:ext cx="7696200" cy="60023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990600" y="6324600"/>
            <a:ext cx="7162800" cy="396875"/>
          </a:xfrm>
          <a:prstGeom prst="rect">
            <a:avLst/>
          </a:prstGeom>
          <a:noFill/>
          <a:ln w="9525">
            <a:noFill/>
            <a:miter lim="800000"/>
            <a:headEnd/>
            <a:tailEnd/>
          </a:ln>
          <a:effectLst/>
        </p:spPr>
        <p:txBody>
          <a:bodyPr>
            <a:spAutoFit/>
          </a:bodyPr>
          <a:lstStyle/>
          <a:p>
            <a:pPr algn="ctr">
              <a:spcBef>
                <a:spcPct val="50000"/>
              </a:spcBef>
            </a:pPr>
            <a:r>
              <a:rPr lang="en-US" sz="2000" dirty="0"/>
              <a:t>Local Control and Local Inspection on different ROIs</a:t>
            </a:r>
          </a:p>
        </p:txBody>
      </p:sp>
      <p:pic>
        <p:nvPicPr>
          <p:cNvPr id="27652" name="Picture 4"/>
          <p:cNvPicPr>
            <a:picLocks noChangeAspect="1" noChangeArrowheads="1"/>
          </p:cNvPicPr>
          <p:nvPr/>
        </p:nvPicPr>
        <p:blipFill>
          <a:blip r:embed="rId2" cstate="print"/>
          <a:srcRect l="7567" t="7430" r="20671" b="25903"/>
          <a:stretch>
            <a:fillRect/>
          </a:stretch>
        </p:blipFill>
        <p:spPr bwMode="auto">
          <a:xfrm>
            <a:off x="228600" y="55563"/>
            <a:ext cx="8686800" cy="62690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990600" y="6324600"/>
            <a:ext cx="7162800" cy="396875"/>
          </a:xfrm>
          <a:prstGeom prst="rect">
            <a:avLst/>
          </a:prstGeom>
          <a:noFill/>
          <a:ln w="9525">
            <a:noFill/>
            <a:miter lim="800000"/>
            <a:headEnd/>
            <a:tailEnd/>
          </a:ln>
          <a:effectLst/>
        </p:spPr>
        <p:txBody>
          <a:bodyPr>
            <a:spAutoFit/>
          </a:bodyPr>
          <a:lstStyle/>
          <a:p>
            <a:pPr algn="ctr">
              <a:spcBef>
                <a:spcPct val="50000"/>
              </a:spcBef>
            </a:pPr>
            <a:r>
              <a:rPr lang="en-US" sz="2000" dirty="0"/>
              <a:t>Complex inter-map and inter-region relationships possible</a:t>
            </a:r>
          </a:p>
        </p:txBody>
      </p:sp>
      <p:pic>
        <p:nvPicPr>
          <p:cNvPr id="28676" name="Picture 4"/>
          <p:cNvPicPr>
            <a:picLocks noChangeAspect="1" noChangeArrowheads="1"/>
          </p:cNvPicPr>
          <p:nvPr/>
        </p:nvPicPr>
        <p:blipFill>
          <a:blip r:embed="rId2" cstate="print"/>
          <a:srcRect l="30733" t="3716" r="3900" b="29317"/>
          <a:stretch>
            <a:fillRect/>
          </a:stretch>
        </p:blipFill>
        <p:spPr bwMode="auto">
          <a:xfrm>
            <a:off x="685800" y="76200"/>
            <a:ext cx="7772400" cy="61864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p:cNvPicPr>
            <a:picLocks noChangeAspect="1" noChangeArrowheads="1"/>
          </p:cNvPicPr>
          <p:nvPr/>
        </p:nvPicPr>
        <p:blipFill>
          <a:blip r:embed="rId2" cstate="print"/>
          <a:srcRect l="124" t="1715" r="529" b="505"/>
          <a:stretch>
            <a:fillRect/>
          </a:stretch>
        </p:blipFill>
        <p:spPr bwMode="auto">
          <a:xfrm>
            <a:off x="87313" y="76200"/>
            <a:ext cx="8932862" cy="6140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Discussions…</a:t>
            </a:r>
            <a:endParaRPr lang="en-US" dirty="0"/>
          </a:p>
        </p:txBody>
      </p:sp>
      <p:sp>
        <p:nvSpPr>
          <p:cNvPr id="3" name="Content Placeholder 2"/>
          <p:cNvSpPr>
            <a:spLocks noGrp="1"/>
          </p:cNvSpPr>
          <p:nvPr>
            <p:ph sz="quarter" idx="1"/>
          </p:nvPr>
        </p:nvSpPr>
        <p:spPr>
          <a:xfrm>
            <a:off x="457200" y="1600200"/>
            <a:ext cx="8308848" cy="4495800"/>
          </a:xfrm>
        </p:spPr>
        <p:txBody>
          <a:bodyPr/>
          <a:lstStyle/>
          <a:p>
            <a:r>
              <a:rPr lang="en-US" dirty="0" smtClean="0"/>
              <a:t>Visualizations do not have to be social networks</a:t>
            </a:r>
          </a:p>
          <a:p>
            <a:r>
              <a:rPr lang="en-US" dirty="0" smtClean="0"/>
              <a:t>Visualizations do not have to be 3D</a:t>
            </a:r>
          </a:p>
          <a:p>
            <a:r>
              <a:rPr lang="en-US" dirty="0" smtClean="0"/>
              <a:t>Visualizations do not have to be shiny</a:t>
            </a:r>
          </a:p>
          <a:p>
            <a:pPr>
              <a:buNone/>
            </a:pPr>
            <a:endParaRPr lang="en-US" dirty="0" smtClean="0"/>
          </a:p>
          <a:p>
            <a:r>
              <a:rPr lang="en-US" dirty="0" smtClean="0"/>
              <a:t>Visualizations should be intuitive</a:t>
            </a:r>
          </a:p>
          <a:p>
            <a:r>
              <a:rPr lang="en-US" dirty="0" smtClean="0"/>
              <a:t>Visualizations should be interactive</a:t>
            </a:r>
          </a:p>
          <a:p>
            <a:r>
              <a:rPr lang="en-US" dirty="0" smtClean="0"/>
              <a:t>Visualizations should be faithful to the data</a:t>
            </a:r>
          </a:p>
          <a:p>
            <a:r>
              <a:rPr lang="en-US" dirty="0" smtClean="0"/>
              <a:t>Visualizations should be insightful</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Values of Visualization</a:t>
            </a:r>
            <a:endParaRPr lang="en-US" dirty="0"/>
          </a:p>
        </p:txBody>
      </p:sp>
      <p:sp>
        <p:nvSpPr>
          <p:cNvPr id="3" name="Content Placeholder 2"/>
          <p:cNvSpPr>
            <a:spLocks noGrp="1"/>
          </p:cNvSpPr>
          <p:nvPr>
            <p:ph sz="quarter" idx="1"/>
          </p:nvPr>
        </p:nvSpPr>
        <p:spPr/>
        <p:txBody>
          <a:bodyPr/>
          <a:lstStyle/>
          <a:p>
            <a:r>
              <a:rPr lang="en-US" dirty="0" smtClean="0"/>
              <a:t>Presentation</a:t>
            </a:r>
          </a:p>
          <a:p>
            <a:endParaRPr lang="en-US" dirty="0" smtClean="0"/>
          </a:p>
          <a:p>
            <a:endParaRPr lang="en-US" dirty="0" smtClean="0"/>
          </a:p>
          <a:p>
            <a:endParaRPr lang="en-US" dirty="0" smtClean="0"/>
          </a:p>
          <a:p>
            <a:r>
              <a:rPr lang="en-US" dirty="0" smtClean="0"/>
              <a:t>Analysis</a:t>
            </a:r>
            <a:endParaRPr lang="en-US" dirty="0"/>
          </a:p>
        </p:txBody>
      </p:sp>
      <p:pic>
        <p:nvPicPr>
          <p:cNvPr id="32770" name="Picture 2" descr="http://upload.wikimedia.org/wikipedia/commons/2/27/Snow-cholera-map-1.jpg"/>
          <p:cNvPicPr>
            <a:picLocks noChangeAspect="1" noChangeArrowheads="1"/>
          </p:cNvPicPr>
          <p:nvPr/>
        </p:nvPicPr>
        <p:blipFill>
          <a:blip r:embed="rId3" cstate="print"/>
          <a:srcRect/>
          <a:stretch>
            <a:fillRect/>
          </a:stretch>
        </p:blipFill>
        <p:spPr bwMode="auto">
          <a:xfrm>
            <a:off x="3429000" y="1589940"/>
            <a:ext cx="5486400" cy="5117036"/>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p:txBody>
          <a:bodyPr/>
          <a:lstStyle/>
          <a:p>
            <a:pPr algn="l"/>
            <a:endParaRPr lang="en-US" smtClean="0"/>
          </a:p>
        </p:txBody>
      </p:sp>
      <p:sp>
        <p:nvSpPr>
          <p:cNvPr id="12291" name="Rectangle 3"/>
          <p:cNvSpPr>
            <a:spLocks noGrp="1"/>
          </p:cNvSpPr>
          <p:nvPr>
            <p:ph type="body" idx="1"/>
          </p:nvPr>
        </p:nvSpPr>
        <p:spPr/>
        <p:txBody>
          <a:bodyPr>
            <a:normAutofit lnSpcReduction="10000"/>
          </a:bodyPr>
          <a:lstStyle/>
          <a:p>
            <a:pPr algn="ctr">
              <a:lnSpc>
                <a:spcPct val="90000"/>
              </a:lnSpc>
              <a:buFont typeface="Arial" charset="0"/>
              <a:buNone/>
            </a:pPr>
            <a:r>
              <a:rPr lang="en-US" sz="4000" b="1" dirty="0" smtClean="0"/>
              <a:t>Thank you!</a:t>
            </a:r>
          </a:p>
          <a:p>
            <a:pPr algn="ctr">
              <a:lnSpc>
                <a:spcPct val="90000"/>
              </a:lnSpc>
              <a:buFont typeface="Arial" charset="0"/>
              <a:buNone/>
            </a:pPr>
            <a:endParaRPr lang="en-US" dirty="0" smtClean="0"/>
          </a:p>
          <a:p>
            <a:pPr algn="ctr">
              <a:lnSpc>
                <a:spcPct val="90000"/>
              </a:lnSpc>
              <a:buFont typeface="Arial" charset="0"/>
              <a:buNone/>
            </a:pPr>
            <a:endParaRPr lang="en-US" dirty="0" smtClean="0"/>
          </a:p>
          <a:p>
            <a:pPr algn="ctr">
              <a:lnSpc>
                <a:spcPct val="90000"/>
              </a:lnSpc>
              <a:buFont typeface="Arial" charset="0"/>
              <a:buNone/>
            </a:pPr>
            <a:endParaRPr lang="en-US" dirty="0" smtClean="0"/>
          </a:p>
          <a:p>
            <a:pPr algn="ctr">
              <a:lnSpc>
                <a:spcPct val="90000"/>
              </a:lnSpc>
              <a:buFont typeface="Arial" charset="0"/>
              <a:buNone/>
            </a:pPr>
            <a:endParaRPr lang="en-US" dirty="0" smtClean="0"/>
          </a:p>
          <a:p>
            <a:pPr algn="ctr">
              <a:lnSpc>
                <a:spcPct val="90000"/>
              </a:lnSpc>
              <a:buFont typeface="Arial" charset="0"/>
              <a:buNone/>
            </a:pPr>
            <a:endParaRPr lang="en-US" dirty="0" smtClean="0"/>
          </a:p>
          <a:p>
            <a:pPr algn="ctr">
              <a:lnSpc>
                <a:spcPct val="90000"/>
              </a:lnSpc>
              <a:buFont typeface="Arial" charset="0"/>
              <a:buNone/>
            </a:pPr>
            <a:endParaRPr lang="en-US" dirty="0" smtClean="0">
              <a:solidFill>
                <a:srgbClr val="FF0000"/>
              </a:solidFill>
            </a:endParaRPr>
          </a:p>
          <a:p>
            <a:pPr algn="ctr">
              <a:lnSpc>
                <a:spcPct val="90000"/>
              </a:lnSpc>
              <a:buFont typeface="Arial" charset="0"/>
              <a:buNone/>
            </a:pPr>
            <a:r>
              <a:rPr lang="en-US" dirty="0" smtClean="0"/>
              <a:t>rchang@uncc.edu</a:t>
            </a:r>
          </a:p>
          <a:p>
            <a:pPr algn="ctr">
              <a:lnSpc>
                <a:spcPct val="90000"/>
              </a:lnSpc>
              <a:buFont typeface="Arial" charset="0"/>
              <a:buNone/>
            </a:pPr>
            <a:r>
              <a:rPr lang="en-US" dirty="0" smtClean="0"/>
              <a:t>http://www.viscenter.uncc.edu/~rchang</a:t>
            </a:r>
          </a:p>
        </p:txBody>
      </p:sp>
      <p:pic>
        <p:nvPicPr>
          <p:cNvPr id="12292" name="Content Placeholder 4"/>
          <p:cNvPicPr>
            <a:picLocks noChangeAspect="1" noChangeArrowheads="1"/>
          </p:cNvPicPr>
          <p:nvPr/>
        </p:nvPicPr>
        <p:blipFill>
          <a:blip r:embed="rId2" cstate="print"/>
          <a:srcRect/>
          <a:stretch>
            <a:fillRect/>
          </a:stretch>
        </p:blipFill>
        <p:spPr bwMode="auto">
          <a:xfrm>
            <a:off x="838200" y="2743200"/>
            <a:ext cx="7583488" cy="188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685800"/>
          </a:xfrm>
        </p:spPr>
        <p:txBody>
          <a:bodyPr>
            <a:normAutofit fontScale="90000"/>
          </a:bodyPr>
          <a:lstStyle/>
          <a:p>
            <a:r>
              <a:rPr lang="en-US" dirty="0" smtClean="0"/>
              <a:t>Extending Visual Analytics Principles</a:t>
            </a:r>
            <a:endParaRPr lang="en-US" dirty="0"/>
          </a:p>
        </p:txBody>
      </p:sp>
      <p:pic>
        <p:nvPicPr>
          <p:cNvPr id="34818" name="Picture 2"/>
          <p:cNvPicPr>
            <a:picLocks noChangeAspect="1" noChangeArrowheads="1"/>
          </p:cNvPicPr>
          <p:nvPr/>
        </p:nvPicPr>
        <p:blipFill>
          <a:blip r:embed="rId2" cstate="screen"/>
          <a:srcRect/>
          <a:stretch>
            <a:fillRect/>
          </a:stretch>
        </p:blipFill>
        <p:spPr bwMode="auto">
          <a:xfrm>
            <a:off x="4038600" y="1295400"/>
            <a:ext cx="4845734" cy="3048000"/>
          </a:xfrm>
          <a:prstGeom prst="rect">
            <a:avLst/>
          </a:prstGeom>
          <a:noFill/>
          <a:ln w="9525">
            <a:noFill/>
            <a:miter lim="800000"/>
            <a:headEnd/>
            <a:tailEnd/>
          </a:ln>
        </p:spPr>
      </p:pic>
      <p:pic>
        <p:nvPicPr>
          <p:cNvPr id="34820" name="Picture 4"/>
          <p:cNvPicPr>
            <a:picLocks noChangeAspect="1" noChangeArrowheads="1"/>
          </p:cNvPicPr>
          <p:nvPr/>
        </p:nvPicPr>
        <p:blipFill>
          <a:blip r:embed="rId3" cstate="screen"/>
          <a:srcRect/>
          <a:stretch>
            <a:fillRect/>
          </a:stretch>
        </p:blipFill>
        <p:spPr bwMode="auto">
          <a:xfrm>
            <a:off x="3505200" y="4495800"/>
            <a:ext cx="3386864" cy="2119313"/>
          </a:xfrm>
          <a:prstGeom prst="rect">
            <a:avLst/>
          </a:prstGeom>
          <a:noFill/>
          <a:ln w="9525">
            <a:noFill/>
            <a:miter lim="800000"/>
            <a:headEnd/>
            <a:tailEnd/>
          </a:ln>
        </p:spPr>
      </p:pic>
      <p:pic>
        <p:nvPicPr>
          <p:cNvPr id="34821" name="Picture 5"/>
          <p:cNvPicPr>
            <a:picLocks noChangeAspect="1" noChangeArrowheads="1"/>
          </p:cNvPicPr>
          <p:nvPr/>
        </p:nvPicPr>
        <p:blipFill>
          <a:blip r:embed="rId4" cstate="screen"/>
          <a:srcRect/>
          <a:stretch>
            <a:fillRect/>
          </a:stretch>
        </p:blipFill>
        <p:spPr bwMode="auto">
          <a:xfrm>
            <a:off x="6934200" y="4495800"/>
            <a:ext cx="2053173" cy="2133600"/>
          </a:xfrm>
          <a:prstGeom prst="rect">
            <a:avLst/>
          </a:prstGeom>
          <a:noFill/>
          <a:ln w="9525">
            <a:noFill/>
            <a:miter lim="800000"/>
            <a:headEnd/>
            <a:tailEnd/>
          </a:ln>
        </p:spPr>
      </p:pic>
      <p:sp>
        <p:nvSpPr>
          <p:cNvPr id="30" name="TextBox 29"/>
          <p:cNvSpPr txBox="1"/>
          <p:nvPr/>
        </p:nvSpPr>
        <p:spPr>
          <a:xfrm>
            <a:off x="381000" y="6581001"/>
            <a:ext cx="8534400" cy="276999"/>
          </a:xfrm>
          <a:prstGeom prst="rect">
            <a:avLst/>
          </a:prstGeom>
          <a:noFill/>
        </p:spPr>
        <p:txBody>
          <a:bodyPr wrap="square" rtlCol="0">
            <a:spAutoFit/>
          </a:bodyPr>
          <a:lstStyle/>
          <a:p>
            <a:r>
              <a:rPr lang="en-US" sz="1200" dirty="0" smtClean="0"/>
              <a:t>R. Chang et al., An Interactive Visual Analytics  System for Bridge Management</a:t>
            </a:r>
            <a:r>
              <a:rPr lang="en-US" sz="1200" i="1" dirty="0" smtClean="0"/>
              <a:t>, </a:t>
            </a:r>
            <a:r>
              <a:rPr lang="en-US" sz="1200" dirty="0" smtClean="0"/>
              <a:t>Journal of Computer Graphics Forum,</a:t>
            </a:r>
            <a:r>
              <a:rPr lang="en-US" sz="1200" i="1" dirty="0" smtClean="0"/>
              <a:t> </a:t>
            </a:r>
            <a:r>
              <a:rPr lang="en-US" sz="1200" dirty="0" smtClean="0"/>
              <a:t>2010.  To Appear.</a:t>
            </a:r>
          </a:p>
        </p:txBody>
      </p:sp>
      <p:sp>
        <p:nvSpPr>
          <p:cNvPr id="10" name="Content Placeholder 2"/>
          <p:cNvSpPr txBox="1">
            <a:spLocks/>
          </p:cNvSpPr>
          <p:nvPr/>
        </p:nvSpPr>
        <p:spPr>
          <a:xfrm>
            <a:off x="457200" y="1600200"/>
            <a:ext cx="3200400" cy="5105400"/>
          </a:xfrm>
          <a:prstGeom prst="rect">
            <a:avLst/>
          </a:prstGeom>
        </p:spPr>
        <p:txBody>
          <a:bodyPr vert="horz" lIns="91440" tIns="45720" rIns="91440" bIns="45720" rtlCol="0">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rPr>
              <a:t>Global Terrorism Database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With University of Maryland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Application of the investigative 5 W’s</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effectLst/>
                <a:uLnTx/>
                <a:uFillTx/>
                <a:latin typeface="+mn-lt"/>
                <a:ea typeface="+mn-ea"/>
                <a:cs typeface="+mn-cs"/>
              </a:rPr>
              <a:t>Bridge Maintenance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effectLst/>
                <a:uLnTx/>
                <a:uFillTx/>
                <a:latin typeface="+mn-lt"/>
                <a:ea typeface="+mn-ea"/>
                <a:cs typeface="+mn-cs"/>
              </a:rPr>
              <a:t>With US DOT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effectLst/>
                <a:uLnTx/>
                <a:uFillTx/>
                <a:latin typeface="+mn-lt"/>
                <a:ea typeface="+mn-ea"/>
                <a:cs typeface="+mn-cs"/>
              </a:rPr>
              <a:t>Exploring subjective inspection reports</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rPr>
              <a:t>Biomechanical Motion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With U. Minnesota and Brown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Interactive motion comparison methods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Dimension Reduction using PCA</a:t>
            </a:r>
            <a:endParaRPr lang="en-US" dirty="0"/>
          </a:p>
        </p:txBody>
      </p:sp>
      <p:sp>
        <p:nvSpPr>
          <p:cNvPr id="3" name="Content Placeholder 2"/>
          <p:cNvSpPr>
            <a:spLocks noGrp="1"/>
          </p:cNvSpPr>
          <p:nvPr>
            <p:ph idx="1"/>
          </p:nvPr>
        </p:nvSpPr>
        <p:spPr>
          <a:xfrm>
            <a:off x="457200" y="1600200"/>
            <a:ext cx="8229600" cy="2819400"/>
          </a:xfrm>
        </p:spPr>
        <p:txBody>
          <a:bodyPr>
            <a:normAutofit fontScale="62500" lnSpcReduction="20000"/>
          </a:bodyPr>
          <a:lstStyle/>
          <a:p>
            <a:pPr lvl="0">
              <a:defRPr/>
            </a:pPr>
            <a:r>
              <a:rPr lang="en-US" dirty="0" smtClean="0">
                <a:solidFill>
                  <a:schemeClr val="bg1">
                    <a:lumMod val="75000"/>
                  </a:schemeClr>
                </a:solidFill>
              </a:rPr>
              <a:t>Dimension reduction using principle component analysis (PCA)</a:t>
            </a:r>
          </a:p>
          <a:p>
            <a:pPr lvl="4">
              <a:defRPr/>
            </a:pPr>
            <a:endParaRPr lang="en-US" dirty="0" smtClean="0">
              <a:solidFill>
                <a:schemeClr val="bg1">
                  <a:lumMod val="75000"/>
                </a:schemeClr>
              </a:solidFill>
            </a:endParaRPr>
          </a:p>
          <a:p>
            <a:pPr lvl="0">
              <a:defRPr/>
            </a:pPr>
            <a:r>
              <a:rPr lang="en-US" dirty="0" smtClean="0">
                <a:solidFill>
                  <a:schemeClr val="bg1">
                    <a:lumMod val="75000"/>
                  </a:schemeClr>
                </a:solidFill>
              </a:rPr>
              <a:t>Quick Refresher of PCA</a:t>
            </a:r>
          </a:p>
          <a:p>
            <a:pPr lvl="1">
              <a:defRPr/>
            </a:pPr>
            <a:r>
              <a:rPr lang="en-US" dirty="0" smtClean="0">
                <a:solidFill>
                  <a:schemeClr val="bg1">
                    <a:lumMod val="75000"/>
                  </a:schemeClr>
                </a:solidFill>
              </a:rPr>
              <a:t>Find most dominant eigenvectors as principle components</a:t>
            </a:r>
          </a:p>
          <a:p>
            <a:pPr lvl="1">
              <a:defRPr/>
            </a:pPr>
            <a:r>
              <a:rPr lang="en-US" dirty="0" smtClean="0">
                <a:solidFill>
                  <a:schemeClr val="bg1">
                    <a:lumMod val="75000"/>
                  </a:schemeClr>
                </a:solidFill>
              </a:rPr>
              <a:t>Data points are re-projected into the new coordinate system</a:t>
            </a:r>
          </a:p>
          <a:p>
            <a:pPr lvl="2"/>
            <a:r>
              <a:rPr lang="en-US" dirty="0" smtClean="0">
                <a:solidFill>
                  <a:schemeClr val="bg1">
                    <a:lumMod val="75000"/>
                  </a:schemeClr>
                </a:solidFill>
              </a:rPr>
              <a:t>For reducing dimensionality</a:t>
            </a:r>
          </a:p>
          <a:p>
            <a:pPr lvl="2"/>
            <a:r>
              <a:rPr lang="en-US" dirty="0" smtClean="0">
                <a:solidFill>
                  <a:schemeClr val="bg1">
                    <a:lumMod val="75000"/>
                  </a:schemeClr>
                </a:solidFill>
              </a:rPr>
              <a:t>For finding clusters</a:t>
            </a:r>
          </a:p>
          <a:p>
            <a:pPr lvl="2">
              <a:buNone/>
              <a:defRPr/>
            </a:pPr>
            <a:endParaRPr lang="en-US" dirty="0" smtClean="0"/>
          </a:p>
          <a:p>
            <a:pPr lvl="0">
              <a:defRPr/>
            </a:pPr>
            <a:r>
              <a:rPr lang="en-US" dirty="0" smtClean="0">
                <a:solidFill>
                  <a:schemeClr val="bg1">
                    <a:lumMod val="75000"/>
                  </a:schemeClr>
                </a:solidFill>
              </a:rPr>
              <a:t>For many (especially novices), PCA is easy to understand mathematically, but difficult to understand “semantically”.</a:t>
            </a:r>
          </a:p>
          <a:p>
            <a:endParaRPr lang="en-US" dirty="0" smtClean="0"/>
          </a:p>
        </p:txBody>
      </p:sp>
      <p:pic>
        <p:nvPicPr>
          <p:cNvPr id="5" name="Picture 4" descr="C:\Documents and Settings\Remco\My Documents\UNCC\Publications\2009\Eurovis09\iPCA\images\illustration02.png"/>
          <p:cNvPicPr>
            <a:picLocks noChangeAspect="1" noChangeArrowheads="1"/>
          </p:cNvPicPr>
          <p:nvPr/>
        </p:nvPicPr>
        <p:blipFill>
          <a:blip r:embed="rId2" cstate="print"/>
          <a:srcRect/>
          <a:stretch>
            <a:fillRect/>
          </a:stretch>
        </p:blipFill>
        <p:spPr bwMode="auto">
          <a:xfrm>
            <a:off x="3429000" y="4495800"/>
            <a:ext cx="2095243" cy="2070100"/>
          </a:xfrm>
          <a:prstGeom prst="rect">
            <a:avLst/>
          </a:prstGeom>
          <a:noFill/>
        </p:spPr>
      </p:pic>
      <p:pic>
        <p:nvPicPr>
          <p:cNvPr id="6" name="Picture 5" descr="C:\Documents and Settings\Remco\My Documents\UNCC\Publications\2009\Eurovis09\iPCA\images\illustration01.png"/>
          <p:cNvPicPr>
            <a:picLocks noChangeAspect="1" noChangeArrowheads="1"/>
          </p:cNvPicPr>
          <p:nvPr/>
        </p:nvPicPr>
        <p:blipFill>
          <a:blip r:embed="rId3" cstate="print"/>
          <a:srcRect/>
          <a:stretch>
            <a:fillRect/>
          </a:stretch>
        </p:blipFill>
        <p:spPr bwMode="auto">
          <a:xfrm>
            <a:off x="758298" y="4495800"/>
            <a:ext cx="2078481" cy="2070100"/>
          </a:xfrm>
          <a:prstGeom prst="rect">
            <a:avLst/>
          </a:prstGeom>
          <a:noFill/>
        </p:spPr>
      </p:pic>
      <p:pic>
        <p:nvPicPr>
          <p:cNvPr id="7" name="Picture 6" descr="C:\Documents and Settings\Remco\My Documents\UNCC\Publications\2009\Eurovis09\iPCA\images\illustration03.png"/>
          <p:cNvPicPr>
            <a:picLocks noChangeAspect="1" noChangeArrowheads="1"/>
          </p:cNvPicPr>
          <p:nvPr/>
        </p:nvPicPr>
        <p:blipFill>
          <a:blip r:embed="rId4" cstate="print"/>
          <a:srcRect/>
          <a:stretch>
            <a:fillRect/>
          </a:stretch>
        </p:blipFill>
        <p:spPr bwMode="auto">
          <a:xfrm>
            <a:off x="6324600" y="4495800"/>
            <a:ext cx="2070100" cy="2070100"/>
          </a:xfrm>
          <a:prstGeom prst="rect">
            <a:avLst/>
          </a:prstGeom>
          <a:noFill/>
        </p:spPr>
      </p:pic>
      <p:sp>
        <p:nvSpPr>
          <p:cNvPr id="9" name="TextBox 8"/>
          <p:cNvSpPr txBox="1"/>
          <p:nvPr/>
        </p:nvSpPr>
        <p:spPr>
          <a:xfrm>
            <a:off x="1295400" y="6488668"/>
            <a:ext cx="517770" cy="369332"/>
          </a:xfrm>
          <a:prstGeom prst="rect">
            <a:avLst/>
          </a:prstGeom>
          <a:noFill/>
        </p:spPr>
        <p:txBody>
          <a:bodyPr wrap="none" rtlCol="0">
            <a:spAutoFit/>
          </a:bodyPr>
          <a:lstStyle/>
          <a:p>
            <a:r>
              <a:rPr lang="en-US" dirty="0" smtClean="0"/>
              <a:t>age</a:t>
            </a:r>
            <a:endParaRPr lang="en-US" dirty="0"/>
          </a:p>
        </p:txBody>
      </p:sp>
      <p:sp>
        <p:nvSpPr>
          <p:cNvPr id="10" name="TextBox 9"/>
          <p:cNvSpPr txBox="1"/>
          <p:nvPr/>
        </p:nvSpPr>
        <p:spPr>
          <a:xfrm rot="16200000">
            <a:off x="251631" y="5539569"/>
            <a:ext cx="780470" cy="369332"/>
          </a:xfrm>
          <a:prstGeom prst="rect">
            <a:avLst/>
          </a:prstGeom>
          <a:noFill/>
        </p:spPr>
        <p:txBody>
          <a:bodyPr wrap="none" rtlCol="0">
            <a:spAutoFit/>
          </a:bodyPr>
          <a:lstStyle/>
          <a:p>
            <a:r>
              <a:rPr lang="en-US" dirty="0" smtClean="0"/>
              <a:t>height</a:t>
            </a:r>
            <a:endParaRPr lang="en-US" dirty="0"/>
          </a:p>
        </p:txBody>
      </p:sp>
      <p:sp>
        <p:nvSpPr>
          <p:cNvPr id="11" name="TextBox 10"/>
          <p:cNvSpPr txBox="1"/>
          <p:nvPr/>
        </p:nvSpPr>
        <p:spPr>
          <a:xfrm rot="19049960">
            <a:off x="2413146" y="6152650"/>
            <a:ext cx="523798" cy="338554"/>
          </a:xfrm>
          <a:prstGeom prst="rect">
            <a:avLst/>
          </a:prstGeom>
          <a:noFill/>
        </p:spPr>
        <p:txBody>
          <a:bodyPr wrap="none" rtlCol="0">
            <a:spAutoFit/>
          </a:bodyPr>
          <a:lstStyle/>
          <a:p>
            <a:r>
              <a:rPr lang="en-US" sz="1600" dirty="0" smtClean="0"/>
              <a:t>GPA</a:t>
            </a:r>
            <a:endParaRPr lang="en-US" dirty="0"/>
          </a:p>
        </p:txBody>
      </p:sp>
      <p:sp>
        <p:nvSpPr>
          <p:cNvPr id="12" name="TextBox 11"/>
          <p:cNvSpPr txBox="1"/>
          <p:nvPr/>
        </p:nvSpPr>
        <p:spPr>
          <a:xfrm>
            <a:off x="5908691" y="6172200"/>
            <a:ext cx="3113801" cy="338554"/>
          </a:xfrm>
          <a:prstGeom prst="rect">
            <a:avLst/>
          </a:prstGeom>
          <a:noFill/>
        </p:spPr>
        <p:txBody>
          <a:bodyPr wrap="none" rtlCol="0">
            <a:spAutoFit/>
          </a:bodyPr>
          <a:lstStyle/>
          <a:p>
            <a:r>
              <a:rPr lang="en-US" sz="1600" dirty="0" smtClean="0"/>
              <a:t>0.5*GPA + 0.2*age + 0.3*height = ?</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p:cBhvr override="childStyle">
                                        <p:cTn id="6" dur="500" fill="hold"/>
                                        <p:tgtEl>
                                          <p:spTgt spid="3">
                                            <p:txEl>
                                              <p:pRg st="0" end="0"/>
                                            </p:txEl>
                                          </p:spTgt>
                                        </p:tgtEl>
                                        <p:attrNameLst>
                                          <p:attrName>style.color</p:attrName>
                                        </p:attrNameLst>
                                      </p:cBhvr>
                                      <p:to>
                                        <a:schemeClr val="tx1"/>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p:cBhvr override="childStyle">
                                        <p:cTn id="10" dur="500" fill="hold"/>
                                        <p:tgtEl>
                                          <p:spTgt spid="3">
                                            <p:txEl>
                                              <p:pRg st="2" end="2"/>
                                            </p:txEl>
                                          </p:spTgt>
                                        </p:tgtEl>
                                        <p:attrNameLst>
                                          <p:attrName>style.color</p:attrName>
                                        </p:attrNameLst>
                                      </p:cBhvr>
                                      <p:to>
                                        <a:schemeClr val="tx1"/>
                                      </p:to>
                                    </p:animClr>
                                  </p:childTnLst>
                                </p:cTn>
                              </p:par>
                              <p:par>
                                <p:cTn id="11" presetID="3" presetClass="emph" presetSubtype="2" fill="hold" nodeType="withEffect">
                                  <p:stCondLst>
                                    <p:cond delay="0"/>
                                  </p:stCondLst>
                                  <p:childTnLst>
                                    <p:animClr clrSpc="rgb">
                                      <p:cBhvr override="childStyle">
                                        <p:cTn id="12" dur="500" fill="hold"/>
                                        <p:tgtEl>
                                          <p:spTgt spid="3">
                                            <p:txEl>
                                              <p:pRg st="3" end="3"/>
                                            </p:txEl>
                                          </p:spTgt>
                                        </p:tgtEl>
                                        <p:attrNameLst>
                                          <p:attrName>style.color</p:attrName>
                                        </p:attrNameLst>
                                      </p:cBhvr>
                                      <p:to>
                                        <a:schemeClr val="tx1"/>
                                      </p:to>
                                    </p:animClr>
                                  </p:childTnLst>
                                </p:cTn>
                              </p:par>
                              <p:par>
                                <p:cTn id="13" presetID="3" presetClass="emph" presetSubtype="2" fill="hold" nodeType="withEffect">
                                  <p:stCondLst>
                                    <p:cond delay="0"/>
                                  </p:stCondLst>
                                  <p:childTnLst>
                                    <p:animClr clrSpc="rgb">
                                      <p:cBhvr override="childStyle">
                                        <p:cTn id="14" dur="500" fill="hold"/>
                                        <p:tgtEl>
                                          <p:spTgt spid="3">
                                            <p:txEl>
                                              <p:pRg st="4" end="4"/>
                                            </p:txEl>
                                          </p:spTgt>
                                        </p:tgtEl>
                                        <p:attrNameLst>
                                          <p:attrName>style.color</p:attrName>
                                        </p:attrNameLst>
                                      </p:cBhvr>
                                      <p:to>
                                        <a:schemeClr val="tx1"/>
                                      </p:to>
                                    </p:animClr>
                                  </p:childTnLst>
                                </p:cTn>
                              </p:par>
                              <p:par>
                                <p:cTn id="15" presetID="3" presetClass="emph" presetSubtype="2" fill="hold" nodeType="withEffect">
                                  <p:stCondLst>
                                    <p:cond delay="0"/>
                                  </p:stCondLst>
                                  <p:childTnLst>
                                    <p:animClr clrSpc="rgb">
                                      <p:cBhvr override="childStyle">
                                        <p:cTn id="16" dur="500" fill="hold"/>
                                        <p:tgtEl>
                                          <p:spTgt spid="3">
                                            <p:txEl>
                                              <p:pRg st="5" end="5"/>
                                            </p:txEl>
                                          </p:spTgt>
                                        </p:tgtEl>
                                        <p:attrNameLst>
                                          <p:attrName>style.color</p:attrName>
                                        </p:attrNameLst>
                                      </p:cBhvr>
                                      <p:to>
                                        <a:schemeClr val="tx1"/>
                                      </p:to>
                                    </p:animClr>
                                  </p:childTnLst>
                                </p:cTn>
                              </p:par>
                              <p:par>
                                <p:cTn id="17" presetID="3" presetClass="emph" presetSubtype="2" fill="hold" nodeType="withEffect">
                                  <p:stCondLst>
                                    <p:cond delay="0"/>
                                  </p:stCondLst>
                                  <p:childTnLst>
                                    <p:animClr clrSpc="rgb">
                                      <p:cBhvr override="childStyle">
                                        <p:cTn id="18" dur="500" fill="hold"/>
                                        <p:tgtEl>
                                          <p:spTgt spid="3">
                                            <p:txEl>
                                              <p:pRg st="6" end="6"/>
                                            </p:txEl>
                                          </p:spTgt>
                                        </p:tgtEl>
                                        <p:attrNameLst>
                                          <p:attrName>style.color</p:attrName>
                                        </p:attrNameLst>
                                      </p:cBhvr>
                                      <p:to>
                                        <a:schemeClr val="tx1"/>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p:cBhvr override="childStyle">
                                        <p:cTn id="22" dur="500" fill="hold"/>
                                        <p:tgtEl>
                                          <p:spTgt spid="3">
                                            <p:txEl>
                                              <p:pRg st="8" end="8"/>
                                            </p:txEl>
                                          </p:spTgt>
                                        </p:tgtEl>
                                        <p:attrNameLst>
                                          <p:attrName>style.color</p:attrName>
                                        </p:attrNameLst>
                                      </p:cBhvr>
                                      <p:to>
                                        <a:schemeClr val="tx1"/>
                                      </p:to>
                                    </p:animClr>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Exploring Dimension Reduction: </a:t>
            </a:r>
            <a:r>
              <a:rPr lang="en-US" dirty="0" err="1" smtClean="0"/>
              <a:t>iPCA</a:t>
            </a:r>
            <a:endParaRPr lang="en-US" dirty="0"/>
          </a:p>
        </p:txBody>
      </p:sp>
      <p:pic>
        <p:nvPicPr>
          <p:cNvPr id="8194" name="Picture 2" descr="C:\Documents and Settings\Remco\My Documents\UNCC\Publications\2009\Eurovis09\iPCA\images\system-overview.png"/>
          <p:cNvPicPr>
            <a:picLocks noChangeAspect="1" noChangeArrowheads="1"/>
          </p:cNvPicPr>
          <p:nvPr/>
        </p:nvPicPr>
        <p:blipFill>
          <a:blip r:embed="rId2" cstate="print"/>
          <a:srcRect/>
          <a:stretch>
            <a:fillRect/>
          </a:stretch>
        </p:blipFill>
        <p:spPr bwMode="auto">
          <a:xfrm>
            <a:off x="1219200" y="1447800"/>
            <a:ext cx="6500813" cy="4733791"/>
          </a:xfrm>
          <a:prstGeom prst="rect">
            <a:avLst/>
          </a:prstGeom>
          <a:noFill/>
        </p:spPr>
      </p:pic>
      <p:sp>
        <p:nvSpPr>
          <p:cNvPr id="5" name="TextBox 4"/>
          <p:cNvSpPr txBox="1"/>
          <p:nvPr/>
        </p:nvSpPr>
        <p:spPr>
          <a:xfrm>
            <a:off x="381000" y="6581001"/>
            <a:ext cx="8534400" cy="276999"/>
          </a:xfrm>
          <a:prstGeom prst="rect">
            <a:avLst/>
          </a:prstGeom>
          <a:noFill/>
        </p:spPr>
        <p:txBody>
          <a:bodyPr wrap="square" rtlCol="0">
            <a:spAutoFit/>
          </a:bodyPr>
          <a:lstStyle/>
          <a:p>
            <a:r>
              <a:rPr lang="en-US" sz="1200" dirty="0" smtClean="0"/>
              <a:t>R. Chang et al., </a:t>
            </a:r>
            <a:r>
              <a:rPr lang="en-US" sz="1200" dirty="0" err="1"/>
              <a:t>iPCA</a:t>
            </a:r>
            <a:r>
              <a:rPr lang="en-US" sz="1200" dirty="0"/>
              <a:t>: An Interactive System for PCA-based Visual </a:t>
            </a:r>
            <a:r>
              <a:rPr lang="en-US" sz="1200" dirty="0" smtClean="0"/>
              <a:t>Analytics</a:t>
            </a:r>
            <a:r>
              <a:rPr lang="en-US" sz="1200" i="1" dirty="0" smtClean="0"/>
              <a:t>. </a:t>
            </a:r>
            <a:r>
              <a:rPr lang="en-US" sz="1200" dirty="0" smtClean="0"/>
              <a:t>Computer Graphics Forum (</a:t>
            </a:r>
            <a:r>
              <a:rPr lang="en-US" sz="1200" dirty="0" err="1" smtClean="0"/>
              <a:t>Eurovis</a:t>
            </a:r>
            <a:r>
              <a:rPr lang="en-US" sz="1200" dirty="0" smtClean="0"/>
              <a:t>),</a:t>
            </a:r>
            <a:r>
              <a:rPr lang="en-US" sz="1200" i="1" dirty="0" smtClean="0"/>
              <a:t> </a:t>
            </a:r>
            <a:r>
              <a:rPr lang="en-US" sz="1200" dirty="0" smtClean="0"/>
              <a:t>2009.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a:t>
            </a:r>
            <a:endParaRPr lang="en-US" dirty="0"/>
          </a:p>
        </p:txBody>
      </p:sp>
      <p:sp>
        <p:nvSpPr>
          <p:cNvPr id="3" name="Content Placeholder 2"/>
          <p:cNvSpPr>
            <a:spLocks noGrp="1"/>
          </p:cNvSpPr>
          <p:nvPr>
            <p:ph sz="quarter" idx="1"/>
          </p:nvPr>
        </p:nvSpPr>
        <p:spPr/>
        <p:txBody>
          <a:bodyPr>
            <a:normAutofit/>
          </a:bodyPr>
          <a:lstStyle/>
          <a:p>
            <a:r>
              <a:rPr lang="en-US" dirty="0" smtClean="0"/>
              <a:t>The probe interface is </a:t>
            </a:r>
            <a:r>
              <a:rPr lang="en-US" dirty="0" err="1" smtClean="0"/>
              <a:t>generalizable</a:t>
            </a:r>
            <a:r>
              <a:rPr lang="en-US" dirty="0" smtClean="0"/>
              <a:t> and immediately applicable to agent-based simulations</a:t>
            </a:r>
          </a:p>
          <a:p>
            <a:endParaRPr lang="en-US" dirty="0" smtClean="0"/>
          </a:p>
          <a:p>
            <a:r>
              <a:rPr lang="en-US" dirty="0" smtClean="0"/>
              <a:t>Bangladesh Dataset from Steve</a:t>
            </a:r>
          </a:p>
          <a:p>
            <a:pPr lvl="1"/>
            <a:r>
              <a:rPr lang="en-US" dirty="0" smtClean="0"/>
              <a:t>Showing causality</a:t>
            </a:r>
          </a:p>
          <a:p>
            <a:pPr lvl="2"/>
            <a:r>
              <a:rPr lang="en-US" dirty="0" smtClean="0"/>
              <a:t>Using the </a:t>
            </a:r>
            <a:r>
              <a:rPr lang="en-US" dirty="0" err="1" smtClean="0"/>
              <a:t>WireVis</a:t>
            </a:r>
            <a:r>
              <a:rPr lang="en-US" dirty="0" smtClean="0"/>
              <a:t> framework</a:t>
            </a:r>
          </a:p>
          <a:p>
            <a:pPr lvl="1"/>
            <a:r>
              <a:rPr lang="en-US" dirty="0" smtClean="0"/>
              <a:t>Considering temporal (trend) changes</a:t>
            </a:r>
          </a:p>
          <a:p>
            <a:pPr lvl="2"/>
            <a:r>
              <a:rPr lang="en-US" dirty="0" smtClean="0"/>
              <a:t>Handling dynamic social network</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Remco’s</a:t>
            </a:r>
            <a:r>
              <a:rPr lang="en-US" dirty="0" smtClean="0"/>
              <a:t> Rants:</a:t>
            </a:r>
            <a:endParaRPr lang="en-US" dirty="0"/>
          </a:p>
        </p:txBody>
      </p:sp>
      <p:sp>
        <p:nvSpPr>
          <p:cNvPr id="3" name="Content Placeholder 2"/>
          <p:cNvSpPr>
            <a:spLocks noGrp="1"/>
          </p:cNvSpPr>
          <p:nvPr>
            <p:ph sz="quarter" idx="1"/>
          </p:nvPr>
        </p:nvSpPr>
        <p:spPr/>
        <p:txBody>
          <a:bodyPr/>
          <a:lstStyle/>
          <a:p>
            <a:r>
              <a:rPr lang="en-US" dirty="0" smtClean="0"/>
              <a:t>Visualization != Social Networks</a:t>
            </a:r>
          </a:p>
          <a:p>
            <a:endParaRPr lang="en-US" dirty="0" smtClean="0"/>
          </a:p>
          <a:p>
            <a:r>
              <a:rPr lang="en-US" dirty="0" smtClean="0"/>
              <a:t>Visualization is not the end step to “pretty-up” your results</a:t>
            </a:r>
          </a:p>
          <a:p>
            <a:endParaRPr lang="en-US" dirty="0" smtClean="0"/>
          </a:p>
          <a:p>
            <a:r>
              <a:rPr lang="en-US" dirty="0" smtClean="0"/>
              <a:t>Visual analytics is an up-and-coming discipline in the scientific community (DHS, DOD, DOE, NSF, etc.), get it while it’s hot.</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Values of Visualization</a:t>
            </a:r>
            <a:endParaRPr lang="en-US" dirty="0"/>
          </a:p>
        </p:txBody>
      </p:sp>
      <p:sp>
        <p:nvSpPr>
          <p:cNvPr id="3" name="Content Placeholder 2"/>
          <p:cNvSpPr>
            <a:spLocks noGrp="1"/>
          </p:cNvSpPr>
          <p:nvPr>
            <p:ph sz="quarter" idx="1"/>
          </p:nvPr>
        </p:nvSpPr>
        <p:spPr/>
        <p:txBody>
          <a:bodyPr/>
          <a:lstStyle/>
          <a:p>
            <a:r>
              <a:rPr lang="en-US" dirty="0" smtClean="0">
                <a:solidFill>
                  <a:schemeClr val="bg1">
                    <a:lumMod val="85000"/>
                  </a:schemeClr>
                </a:solidFill>
              </a:rPr>
              <a:t>Presentation</a:t>
            </a:r>
          </a:p>
          <a:p>
            <a:endParaRPr lang="en-US" dirty="0" smtClean="0"/>
          </a:p>
          <a:p>
            <a:endParaRPr lang="en-US" dirty="0" smtClean="0"/>
          </a:p>
          <a:p>
            <a:endParaRPr lang="en-US" dirty="0" smtClean="0"/>
          </a:p>
          <a:p>
            <a:r>
              <a:rPr lang="en-US" dirty="0" smtClean="0"/>
              <a:t>Analysis</a:t>
            </a:r>
          </a:p>
        </p:txBody>
      </p:sp>
      <p:pic>
        <p:nvPicPr>
          <p:cNvPr id="12" name="Picture 2"/>
          <p:cNvPicPr>
            <a:picLocks noChangeAspect="1" noChangeArrowheads="1"/>
          </p:cNvPicPr>
          <p:nvPr/>
        </p:nvPicPr>
        <p:blipFill>
          <a:blip r:embed="rId3" cstate="print"/>
          <a:srcRect/>
          <a:stretch>
            <a:fillRect/>
          </a:stretch>
        </p:blipFill>
        <p:spPr bwMode="auto">
          <a:xfrm>
            <a:off x="3352800" y="2075627"/>
            <a:ext cx="5467350" cy="4096573"/>
          </a:xfrm>
          <a:prstGeom prst="rect">
            <a:avLst/>
          </a:prstGeom>
          <a:noFill/>
          <a:ln w="9525">
            <a:noFill/>
            <a:miter lim="800000"/>
            <a:headEnd/>
            <a:tailEnd/>
          </a:ln>
        </p:spPr>
      </p:pic>
      <p:sp>
        <p:nvSpPr>
          <p:cNvPr id="5" name="TextBox 4"/>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srcRect/>
          <a:stretch>
            <a:fillRect/>
          </a:stretch>
        </p:blipFill>
        <p:spPr bwMode="auto">
          <a:xfrm>
            <a:off x="3329544" y="2057400"/>
            <a:ext cx="5509655" cy="41243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Values of Visualization</a:t>
            </a:r>
            <a:endParaRPr lang="en-US" dirty="0"/>
          </a:p>
        </p:txBody>
      </p:sp>
      <p:sp>
        <p:nvSpPr>
          <p:cNvPr id="3" name="Content Placeholder 2"/>
          <p:cNvSpPr>
            <a:spLocks noGrp="1"/>
          </p:cNvSpPr>
          <p:nvPr>
            <p:ph sz="quarter" idx="1"/>
          </p:nvPr>
        </p:nvSpPr>
        <p:spPr/>
        <p:txBody>
          <a:bodyPr/>
          <a:lstStyle/>
          <a:p>
            <a:r>
              <a:rPr lang="en-US" dirty="0" smtClean="0">
                <a:solidFill>
                  <a:schemeClr val="bg1">
                    <a:lumMod val="85000"/>
                  </a:schemeClr>
                </a:solidFill>
              </a:rPr>
              <a:t>Presentation</a:t>
            </a:r>
          </a:p>
          <a:p>
            <a:endParaRPr lang="en-US" dirty="0" smtClean="0"/>
          </a:p>
          <a:p>
            <a:endParaRPr lang="en-US" dirty="0" smtClean="0"/>
          </a:p>
          <a:p>
            <a:endParaRPr lang="en-US" dirty="0" smtClean="0"/>
          </a:p>
          <a:p>
            <a:r>
              <a:rPr lang="en-US" dirty="0" smtClean="0"/>
              <a:t>Analysis</a:t>
            </a:r>
          </a:p>
        </p:txBody>
      </p:sp>
      <p:sp>
        <p:nvSpPr>
          <p:cNvPr id="5" name="TextBox 4"/>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3352800" y="2074808"/>
            <a:ext cx="5486400" cy="4106917"/>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Values of Visualization</a:t>
            </a:r>
            <a:endParaRPr lang="en-US" dirty="0"/>
          </a:p>
        </p:txBody>
      </p:sp>
      <p:sp>
        <p:nvSpPr>
          <p:cNvPr id="3" name="Content Placeholder 2"/>
          <p:cNvSpPr>
            <a:spLocks noGrp="1"/>
          </p:cNvSpPr>
          <p:nvPr>
            <p:ph sz="quarter" idx="1"/>
          </p:nvPr>
        </p:nvSpPr>
        <p:spPr/>
        <p:txBody>
          <a:bodyPr/>
          <a:lstStyle/>
          <a:p>
            <a:r>
              <a:rPr lang="en-US" dirty="0" smtClean="0">
                <a:solidFill>
                  <a:schemeClr val="bg1">
                    <a:lumMod val="85000"/>
                  </a:schemeClr>
                </a:solidFill>
              </a:rPr>
              <a:t>Presentation</a:t>
            </a:r>
          </a:p>
          <a:p>
            <a:endParaRPr lang="en-US" dirty="0" smtClean="0"/>
          </a:p>
          <a:p>
            <a:endParaRPr lang="en-US" dirty="0" smtClean="0"/>
          </a:p>
          <a:p>
            <a:endParaRPr lang="en-US" dirty="0" smtClean="0"/>
          </a:p>
          <a:p>
            <a:r>
              <a:rPr lang="en-US" dirty="0" smtClean="0"/>
              <a:t>Analysis</a:t>
            </a:r>
          </a:p>
        </p:txBody>
      </p:sp>
      <p:sp>
        <p:nvSpPr>
          <p:cNvPr id="5" name="TextBox 4"/>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3329546" y="2057400"/>
            <a:ext cx="5509654" cy="41243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Values of Visualization</a:t>
            </a:r>
            <a:endParaRPr lang="en-US" dirty="0"/>
          </a:p>
        </p:txBody>
      </p:sp>
      <p:sp>
        <p:nvSpPr>
          <p:cNvPr id="3" name="Content Placeholder 2"/>
          <p:cNvSpPr>
            <a:spLocks noGrp="1"/>
          </p:cNvSpPr>
          <p:nvPr>
            <p:ph sz="quarter" idx="1"/>
          </p:nvPr>
        </p:nvSpPr>
        <p:spPr/>
        <p:txBody>
          <a:bodyPr/>
          <a:lstStyle/>
          <a:p>
            <a:r>
              <a:rPr lang="en-US" dirty="0" smtClean="0">
                <a:solidFill>
                  <a:schemeClr val="bg1">
                    <a:lumMod val="85000"/>
                  </a:schemeClr>
                </a:solidFill>
              </a:rPr>
              <a:t>Presentation</a:t>
            </a:r>
          </a:p>
          <a:p>
            <a:endParaRPr lang="en-US" dirty="0" smtClean="0"/>
          </a:p>
          <a:p>
            <a:endParaRPr lang="en-US" dirty="0" smtClean="0"/>
          </a:p>
          <a:p>
            <a:endParaRPr lang="en-US" dirty="0" smtClean="0"/>
          </a:p>
          <a:p>
            <a:r>
              <a:rPr lang="en-US" dirty="0" smtClean="0"/>
              <a:t>Analysis</a:t>
            </a:r>
          </a:p>
        </p:txBody>
      </p:sp>
      <p:sp>
        <p:nvSpPr>
          <p:cNvPr id="5" name="TextBox 4"/>
          <p:cNvSpPr txBox="1"/>
          <p:nvPr/>
        </p:nvSpPr>
        <p:spPr>
          <a:xfrm>
            <a:off x="4794411" y="6488668"/>
            <a:ext cx="4272645"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
        <p:nvSpPr>
          <p:cNvPr id="6" name="Rectangle 5"/>
          <p:cNvSpPr/>
          <p:nvPr/>
        </p:nvSpPr>
        <p:spPr>
          <a:xfrm>
            <a:off x="5587409" y="5497033"/>
            <a:ext cx="381000" cy="457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&gt;</a:t>
            </a:r>
            <a:endParaRPr lang="en-US" dirty="0"/>
          </a:p>
        </p:txBody>
      </p:sp>
      <p:sp>
        <p:nvSpPr>
          <p:cNvPr id="7" name="Rectangle 6"/>
          <p:cNvSpPr/>
          <p:nvPr/>
        </p:nvSpPr>
        <p:spPr>
          <a:xfrm>
            <a:off x="6172200" y="5466907"/>
            <a:ext cx="304800" cy="457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&gt;</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emplate>
  <TotalTime>628</TotalTime>
  <Words>1602</Words>
  <Application>Microsoft Office PowerPoint</Application>
  <PresentationFormat>On-screen Show (4:3)</PresentationFormat>
  <Paragraphs>409</Paragraphs>
  <Slides>55</Slides>
  <Notes>26</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Median</vt:lpstr>
      <vt:lpstr>Visual Analytics:  Visual Exploration, Analysis, and presentation of large complex data</vt:lpstr>
      <vt:lpstr>Values of Visualization</vt:lpstr>
      <vt:lpstr>Values of Visualization</vt:lpstr>
      <vt:lpstr>Values of Visualization</vt:lpstr>
      <vt:lpstr>Values of Visualization</vt:lpstr>
      <vt:lpstr>Values of Visualization</vt:lpstr>
      <vt:lpstr>Values of Visualization</vt:lpstr>
      <vt:lpstr>Values of Visualization</vt:lpstr>
      <vt:lpstr>Values of Visualization</vt:lpstr>
      <vt:lpstr>Values of Visualization</vt:lpstr>
      <vt:lpstr>Values of Visualization</vt:lpstr>
      <vt:lpstr>Values of Visualization</vt:lpstr>
      <vt:lpstr>Values of Visualization</vt:lpstr>
      <vt:lpstr>Values of Visualization</vt:lpstr>
      <vt:lpstr>Values of Visualization</vt:lpstr>
      <vt:lpstr>Values of Visualization</vt:lpstr>
      <vt:lpstr>Values of Visualization</vt:lpstr>
      <vt:lpstr>Values of Visualization</vt:lpstr>
      <vt:lpstr>Values of Visualization</vt:lpstr>
      <vt:lpstr>Values of Visualization</vt:lpstr>
      <vt:lpstr>Values of Visualization</vt:lpstr>
      <vt:lpstr>Values of Visualization</vt:lpstr>
      <vt:lpstr>Values of Visualization</vt:lpstr>
      <vt:lpstr>Values of Visualization</vt:lpstr>
      <vt:lpstr>Using Visualizations To  Solve Real-World Problems…</vt:lpstr>
      <vt:lpstr>(1) WireVis: Financial Fraud Analysis</vt:lpstr>
      <vt:lpstr>(1) WireVis: Financial Fraud Analysis</vt:lpstr>
      <vt:lpstr>(1) Financial Risk Analysis</vt:lpstr>
      <vt:lpstr>(2) Investigative GTD</vt:lpstr>
      <vt:lpstr>(2) Investigative GTD</vt:lpstr>
      <vt:lpstr>(2) Investigative GTD:  Revealing Global Strategy</vt:lpstr>
      <vt:lpstr>(2) Investigative GTD: Discovering Unexpected Temporal Pattern</vt:lpstr>
      <vt:lpstr>(3) Analysis of Biomechanical Motion </vt:lpstr>
      <vt:lpstr>(3) Analysis of Biomechanical Motion </vt:lpstr>
      <vt:lpstr>(3) Analysis of Biomechanical Motion </vt:lpstr>
      <vt:lpstr>(4) Urban Visualization with Semantics</vt:lpstr>
      <vt:lpstr>(4) Urban Visualization with Semantics</vt:lpstr>
      <vt:lpstr>(4) Urban Visualization with Semantics</vt:lpstr>
      <vt:lpstr>(4) Urban Visualization with Semantics</vt:lpstr>
      <vt:lpstr>(5) Social Simulation with Probes</vt:lpstr>
      <vt:lpstr>Slide 41</vt:lpstr>
      <vt:lpstr>Slide 42</vt:lpstr>
      <vt:lpstr>(5) Social Simulation with Probes</vt:lpstr>
      <vt:lpstr>Slide 44</vt:lpstr>
      <vt:lpstr>Slide 45</vt:lpstr>
      <vt:lpstr>Slide 46</vt:lpstr>
      <vt:lpstr>Slide 47</vt:lpstr>
      <vt:lpstr>Slide 48</vt:lpstr>
      <vt:lpstr>Discussions…</vt:lpstr>
      <vt:lpstr>Slide 50</vt:lpstr>
      <vt:lpstr>Extending Visual Analytics Principles</vt:lpstr>
      <vt:lpstr>Dimension Reduction using PCA</vt:lpstr>
      <vt:lpstr>Exploring Dimension Reduction: iPCA</vt:lpstr>
      <vt:lpstr>What’s Next?</vt:lpstr>
      <vt:lpstr>Remco’s Rants:</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Sepsis: Artificial Intelligence, Knowledge Discovery, &amp; Visualization</dc:title>
  <dc:creator>Phillip Chang</dc:creator>
  <cp:lastModifiedBy>Remco Chang</cp:lastModifiedBy>
  <cp:revision>108</cp:revision>
  <dcterms:created xsi:type="dcterms:W3CDTF">2009-09-27T19:06:06Z</dcterms:created>
  <dcterms:modified xsi:type="dcterms:W3CDTF">2010-05-28T11:30:52Z</dcterms:modified>
</cp:coreProperties>
</file>