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gif" ContentType="image/gif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68" r:id="rId2"/>
    <p:sldId id="292" r:id="rId3"/>
    <p:sldId id="293" r:id="rId4"/>
    <p:sldId id="294" r:id="rId5"/>
    <p:sldId id="295" r:id="rId6"/>
    <p:sldId id="297" r:id="rId7"/>
    <p:sldId id="298" r:id="rId8"/>
    <p:sldId id="299" r:id="rId9"/>
    <p:sldId id="301" r:id="rId10"/>
    <p:sldId id="302" r:id="rId11"/>
    <p:sldId id="303" r:id="rId12"/>
    <p:sldId id="304" r:id="rId13"/>
    <p:sldId id="305" r:id="rId14"/>
    <p:sldId id="307" r:id="rId15"/>
    <p:sldId id="308" r:id="rId16"/>
    <p:sldId id="309" r:id="rId17"/>
    <p:sldId id="310" r:id="rId18"/>
    <p:sldId id="306" r:id="rId19"/>
    <p:sldId id="311" r:id="rId20"/>
    <p:sldId id="312" r:id="rId21"/>
    <p:sldId id="313" r:id="rId22"/>
    <p:sldId id="315" r:id="rId23"/>
    <p:sldId id="327" r:id="rId24"/>
    <p:sldId id="328" r:id="rId25"/>
    <p:sldId id="329" r:id="rId26"/>
    <p:sldId id="330" r:id="rId27"/>
    <p:sldId id="319" r:id="rId28"/>
    <p:sldId id="317" r:id="rId29"/>
    <p:sldId id="318" r:id="rId30"/>
    <p:sldId id="320" r:id="rId31"/>
    <p:sldId id="321" r:id="rId32"/>
    <p:sldId id="322" r:id="rId33"/>
    <p:sldId id="323" r:id="rId34"/>
    <p:sldId id="324" r:id="rId35"/>
    <p:sldId id="325" r:id="rId36"/>
    <p:sldId id="290" r:id="rId37"/>
    <p:sldId id="272" r:id="rId38"/>
    <p:sldId id="273" r:id="rId39"/>
    <p:sldId id="274" r:id="rId40"/>
    <p:sldId id="291" r:id="rId41"/>
    <p:sldId id="326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ill Ribarsky" initials="BR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59E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5620"/>
    <p:restoredTop sz="89085" autoAdjust="0"/>
  </p:normalViewPr>
  <p:slideViewPr>
    <p:cSldViewPr>
      <p:cViewPr>
        <p:scale>
          <a:sx n="70" d="100"/>
          <a:sy n="70" d="100"/>
        </p:scale>
        <p:origin x="-1314" y="-4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28AD1B-5344-FC4D-B621-5C9CDD23D4BC}" type="datetimeFigureOut">
              <a:rPr lang="en-US" smtClean="0"/>
              <a:pPr/>
              <a:t>12/17/2010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EFD45-981D-0542-807A-7D410A4FC58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9F4FA-CB67-427B-9EEB-596C062E9639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6 variables</a:t>
            </a:r>
          </a:p>
          <a:p>
            <a:r>
              <a:rPr lang="en-US" dirty="0" smtClean="0"/>
              <a:t>Date/time</a:t>
            </a:r>
          </a:p>
          <a:p>
            <a:r>
              <a:rPr lang="en-US" dirty="0" smtClean="0"/>
              <a:t>Troop</a:t>
            </a:r>
            <a:r>
              <a:rPr lang="en-US" baseline="0" dirty="0" smtClean="0"/>
              <a:t> location</a:t>
            </a:r>
          </a:p>
          <a:p>
            <a:r>
              <a:rPr lang="en-US" baseline="0" dirty="0" smtClean="0"/>
              <a:t>Troop direction</a:t>
            </a:r>
          </a:p>
          <a:p>
            <a:r>
              <a:rPr lang="en-US" baseline="0" dirty="0" smtClean="0"/>
              <a:t>Temperature</a:t>
            </a:r>
          </a:p>
          <a:p>
            <a:r>
              <a:rPr lang="en-US" baseline="0" dirty="0" smtClean="0"/>
              <a:t>Troop size</a:t>
            </a:r>
          </a:p>
          <a:p>
            <a:r>
              <a:rPr lang="en-US" baseline="0" dirty="0" smtClean="0"/>
              <a:t>Type of troop movement (attack/retreat)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EFD45-981D-0542-807A-7D410A4FC58E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7B6A28D-82D7-40AE-9917-1BE7654E1F8D}" type="slidenum">
              <a:rPr lang="en-US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30E305-617A-4A34-A5D0-2B9C7F834A5B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You might wonder</a:t>
            </a:r>
            <a:r>
              <a:rPr lang="en-US" baseline="0" dirty="0" smtClean="0"/>
              <a:t> what the topics are, let take a quick look at a few examples of the topics.</a:t>
            </a:r>
          </a:p>
          <a:p>
            <a:r>
              <a:rPr lang="en-US" baseline="0" dirty="0" smtClean="0"/>
              <a:t>NLP, Machine translation</a:t>
            </a:r>
          </a:p>
          <a:p>
            <a:r>
              <a:rPr lang="en-US" baseline="0" dirty="0" smtClean="0"/>
              <a:t>Creativity, creative thinking</a:t>
            </a:r>
          </a:p>
          <a:p>
            <a:r>
              <a:rPr lang="en-US" baseline="0" dirty="0" smtClean="0"/>
              <a:t>Bioinformatics</a:t>
            </a:r>
          </a:p>
          <a:p>
            <a:r>
              <a:rPr lang="en-US" baseline="0" dirty="0" smtClean="0"/>
              <a:t>With a better understanding of the topics, we now will be able to make sense of the visual patterns of the documents.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EFD45-981D-0542-807A-7D410A4FC58E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Education, societal impact</a:t>
            </a:r>
            <a:r>
              <a:rPr lang="en-US" baseline="0" dirty="0" smtClean="0"/>
              <a:t> of technology,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EFD45-981D-0542-807A-7D410A4FC58E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Design principles for Information Networks Supporting the Social Production</a:t>
            </a:r>
            <a:r>
              <a:rPr lang="en-US" baseline="0" dirty="0" smtClean="0"/>
              <a:t> of Knowledge</a:t>
            </a:r>
          </a:p>
          <a:p>
            <a:r>
              <a:rPr lang="en-US" baseline="0" dirty="0" smtClean="0"/>
              <a:t>Brings expertise from computing and information science with the social sciences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EFD45-981D-0542-807A-7D410A4FC58E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ED90D-2875-4F41-91C7-9F0DCA9C1780}" type="datetime1">
              <a:rPr lang="en-US" smtClean="0"/>
              <a:pPr/>
              <a:t>12/17/2010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49A51-E89F-4072-9EEC-0D1A3A1251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46204-04BC-4776-8882-D2F7F538BD4E}" type="datetime1">
              <a:rPr lang="en-US" smtClean="0"/>
              <a:pPr/>
              <a:t>12/17/2010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49A51-E89F-4072-9EEC-0D1A3A1251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1F318-3B4F-41E0-A1AC-92D5931BC64A}" type="datetime1">
              <a:rPr lang="en-US" smtClean="0"/>
              <a:pPr/>
              <a:t>12/17/2010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49A51-E89F-4072-9EEC-0D1A3A1251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70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99D14-7EFE-48F8-896F-2B202EAE1714}" type="datetime1">
              <a:rPr lang="en-US" smtClean="0"/>
              <a:pPr/>
              <a:t>12/17/2010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49A51-E89F-4072-9EEC-0D1A3A1251AE}" type="slidenum">
              <a:rPr lang="en-US" smtClean="0"/>
              <a:pPr/>
              <a:t>‹#›</a:t>
            </a:fld>
            <a:r>
              <a:rPr lang="en-US" dirty="0" smtClean="0"/>
              <a:t>/37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4800600" y="0"/>
            <a:ext cx="12954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CMV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2057400" y="0"/>
            <a:ext cx="12954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Vis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3429000" y="0"/>
            <a:ext cx="12954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Examples</a:t>
            </a:r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6172200" y="0"/>
            <a:ext cx="12954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 Topics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A1944-2B55-4EBF-A3D0-EF5122B23588}" type="datetime1">
              <a:rPr lang="en-US" smtClean="0"/>
              <a:pPr/>
              <a:t>12/17/2010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49A51-E89F-4072-9EEC-0D1A3A1251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38CDB-9519-4EB3-B1A7-548FC0610C15}" type="datetime1">
              <a:rPr lang="en-US" smtClean="0"/>
              <a:pPr/>
              <a:t>12/17/2010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49A51-E89F-4072-9EEC-0D1A3A1251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CA202-1732-4CBA-9FA6-D97D4D0B0220}" type="datetime1">
              <a:rPr lang="en-US" smtClean="0"/>
              <a:pPr/>
              <a:t>12/17/2010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49A51-E89F-4072-9EEC-0D1A3A1251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E2C34-F858-488C-A05D-F2667B5DBF68}" type="datetime1">
              <a:rPr lang="en-US" smtClean="0"/>
              <a:pPr/>
              <a:t>12/17/2010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49A51-E89F-4072-9EEC-0D1A3A1251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655CF-2C5C-498C-BC58-3498E225A7D6}" type="datetime1">
              <a:rPr lang="en-US" smtClean="0"/>
              <a:pPr/>
              <a:t>12/17/2010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49A51-E89F-4072-9EEC-0D1A3A1251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D0834-078A-4E49-A2F6-1B3A84F92BA1}" type="datetime1">
              <a:rPr lang="en-US" smtClean="0"/>
              <a:pPr/>
              <a:t>12/17/2010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49A51-E89F-4072-9EEC-0D1A3A1251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954BD-4DFD-4EE1-954E-AFDB42E5F8F3}" type="datetime1">
              <a:rPr lang="en-US" smtClean="0"/>
              <a:pPr/>
              <a:t>12/17/2010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49A51-E89F-4072-9EEC-0D1A3A1251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0164F7-F45E-4C5C-933E-19082F5F1BD8}" type="datetime1">
              <a:rPr lang="en-US" smtClean="0"/>
              <a:pPr/>
              <a:t>12/17/2010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E49A51-E89F-4072-9EEC-0D1A3A1251A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8363017" y="6488668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9F51B4E1-D945-4DBE-A1C1-896C095E82FB}" type="slidenum">
              <a:rPr lang="en-US" smtClean="0">
                <a:solidFill>
                  <a:schemeClr val="bg1">
                    <a:lumMod val="50000"/>
                  </a:schemeClr>
                </a:solidFill>
              </a:rPr>
              <a:pPr/>
              <a:t>‹#›</a:t>
            </a:fld>
            <a:r>
              <a:rPr lang="en-US" smtClean="0">
                <a:solidFill>
                  <a:schemeClr val="bg1">
                    <a:lumMod val="50000"/>
                  </a:schemeClr>
                </a:solidFill>
              </a:rPr>
              <a:t>/41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85800"/>
            <a:ext cx="7924800" cy="2535702"/>
          </a:xfrm>
        </p:spPr>
        <p:txBody>
          <a:bodyPr>
            <a:normAutofit/>
          </a:bodyPr>
          <a:lstStyle/>
          <a:p>
            <a:r>
              <a:rPr lang="en-US" dirty="0" smtClean="0"/>
              <a:t>Visualization and Analysis of Text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352800"/>
            <a:ext cx="7696200" cy="3200400"/>
          </a:xfrm>
        </p:spPr>
        <p:txBody>
          <a:bodyPr>
            <a:normAutofit fontScale="85000" lnSpcReduction="20000"/>
          </a:bodyPr>
          <a:lstStyle/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3300" b="1" dirty="0" err="1" smtClean="0"/>
              <a:t>Remco</a:t>
            </a:r>
            <a:r>
              <a:rPr lang="en-US" sz="3300" b="1" dirty="0" smtClean="0"/>
              <a:t> Chang, PhD</a:t>
            </a:r>
          </a:p>
          <a:p>
            <a:r>
              <a:rPr lang="en-US" sz="2800" dirty="0" smtClean="0"/>
              <a:t>Assistant Professor</a:t>
            </a:r>
          </a:p>
          <a:p>
            <a:r>
              <a:rPr lang="en-US" sz="2800" dirty="0" smtClean="0"/>
              <a:t>Department of Computer Science</a:t>
            </a:r>
          </a:p>
          <a:p>
            <a:r>
              <a:rPr lang="en-US" sz="2800" dirty="0" smtClean="0"/>
              <a:t>Tufts University</a:t>
            </a:r>
          </a:p>
          <a:p>
            <a:endParaRPr lang="en-US" sz="2800" dirty="0" smtClean="0"/>
          </a:p>
          <a:p>
            <a:r>
              <a:rPr lang="en-US" sz="2000" dirty="0" smtClean="0"/>
              <a:t>December 17, 2010</a:t>
            </a:r>
          </a:p>
          <a:p>
            <a:r>
              <a:rPr lang="en-US" sz="2000" dirty="0" smtClean="0"/>
              <a:t>Cologne, Germany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Arithmetic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824789"/>
            <a:ext cx="54483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57400" y="0"/>
            <a:ext cx="1295400" cy="228600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6550223"/>
            <a:ext cx="24162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/>
            <a:r>
              <a:rPr lang="en-US" sz="1400" dirty="0" smtClean="0"/>
              <a:t>Slide courtesy of Pat </a:t>
            </a:r>
            <a:r>
              <a:rPr lang="en-US" sz="1400" dirty="0" err="1" smtClean="0"/>
              <a:t>Hanrahan</a:t>
            </a: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xmlns="" val="241956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Arithmetic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8325" y="1752600"/>
            <a:ext cx="54673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57400" y="0"/>
            <a:ext cx="1295400" cy="228600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8449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Arithmetic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447800"/>
            <a:ext cx="5943600" cy="5286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057400" y="0"/>
            <a:ext cx="1295400" cy="228600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2816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Arithmetic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75924" y="1864895"/>
            <a:ext cx="5448300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57400" y="0"/>
            <a:ext cx="1295400" cy="228600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0676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of Text Visualization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Wordle</a:t>
            </a:r>
            <a:endParaRPr lang="en-US" dirty="0"/>
          </a:p>
        </p:txBody>
      </p:sp>
      <p:pic>
        <p:nvPicPr>
          <p:cNvPr id="48130" name="Picture 2" descr="Obama Word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2590799"/>
            <a:ext cx="6553200" cy="3446985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3429000" y="0"/>
            <a:ext cx="1295400" cy="228600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550223"/>
            <a:ext cx="2394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/>
            <a:r>
              <a:rPr lang="en-US" sz="1400" dirty="0" smtClean="0"/>
              <a:t>Images Courtesy of Many Eyes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of Text Visualization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WordTree</a:t>
            </a:r>
            <a:endParaRPr lang="en-US" dirty="0"/>
          </a:p>
        </p:txBody>
      </p:sp>
      <p:pic>
        <p:nvPicPr>
          <p:cNvPr id="59394" name="Picture 2" descr="http://hint.fm/projects/wordtree/drea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2362200"/>
            <a:ext cx="6553200" cy="434651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3429000" y="0"/>
            <a:ext cx="1295400" cy="228600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2209800"/>
            <a:ext cx="7593353" cy="43434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of Text Visualization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WordTree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429000" y="0"/>
            <a:ext cx="1295400" cy="228600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of Text Visualization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Phrase Net</a:t>
            </a:r>
            <a:endParaRPr lang="en-US" dirty="0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2590800"/>
            <a:ext cx="6705600" cy="4046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429000" y="0"/>
            <a:ext cx="1295400" cy="228600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of Text Visualization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4038600" cy="4525963"/>
          </a:xfrm>
        </p:spPr>
        <p:txBody>
          <a:bodyPr/>
          <a:lstStyle/>
          <a:p>
            <a:r>
              <a:rPr lang="en-US" dirty="0" smtClean="0"/>
              <a:t>Google Auto-Complete</a:t>
            </a:r>
            <a:endParaRPr lang="en-US" dirty="0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200" y="1676400"/>
            <a:ext cx="4191000" cy="4851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429000" y="0"/>
            <a:ext cx="1295400" cy="228600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of Text Visualization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Visualizing changes in Wikipedia</a:t>
            </a:r>
            <a:endParaRPr lang="en-US" dirty="0"/>
          </a:p>
        </p:txBody>
      </p:sp>
      <p:pic>
        <p:nvPicPr>
          <p:cNvPr id="62466" name="Picture 2" descr="image for abor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2354239"/>
            <a:ext cx="5943600" cy="4365759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429000" y="0"/>
            <a:ext cx="1295400" cy="228600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6550223"/>
            <a:ext cx="2139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/>
            <a:r>
              <a:rPr lang="en-US" sz="1400" dirty="0" smtClean="0"/>
              <a:t>Images Courtesy of Info.fm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Information Visualization</a:t>
            </a:r>
          </a:p>
          <a:p>
            <a:pPr lvl="1"/>
            <a:r>
              <a:rPr lang="en-US" dirty="0" smtClean="0"/>
              <a:t>Novel visual representations</a:t>
            </a:r>
          </a:p>
          <a:p>
            <a:pPr lvl="1"/>
            <a:r>
              <a:rPr lang="en-US" dirty="0" smtClean="0"/>
              <a:t>Storytelling</a:t>
            </a:r>
          </a:p>
          <a:p>
            <a:pPr lvl="1"/>
            <a:r>
              <a:rPr lang="en-US" dirty="0" smtClean="0"/>
              <a:t>User-Driven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Visual Analysis</a:t>
            </a:r>
          </a:p>
          <a:p>
            <a:pPr lvl="1"/>
            <a:r>
              <a:rPr lang="en-US" dirty="0" smtClean="0"/>
              <a:t>Data exploration</a:t>
            </a:r>
          </a:p>
          <a:p>
            <a:pPr lvl="1"/>
            <a:r>
              <a:rPr lang="en-US" dirty="0" smtClean="0"/>
              <a:t>Hypotheses generation</a:t>
            </a:r>
          </a:p>
          <a:p>
            <a:pPr lvl="1"/>
            <a:r>
              <a:rPr lang="en-US" dirty="0" smtClean="0"/>
              <a:t>Interactive visualization + Computation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of Text Visualization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ThemeRiver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49A51-E89F-4072-9EEC-0D1A3A1251AE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63490" name="Picture 2" descr="lastgrap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2743200"/>
            <a:ext cx="7162800" cy="35814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429000" y="0"/>
            <a:ext cx="1295400" cy="228600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 Exploration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Coordinated Multi-Views (CMV) 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2743200"/>
            <a:ext cx="4744178" cy="3684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6" name="Group 23"/>
          <p:cNvGrpSpPr/>
          <p:nvPr/>
        </p:nvGrpSpPr>
        <p:grpSpPr>
          <a:xfrm>
            <a:off x="7010400" y="3124200"/>
            <a:ext cx="1213510" cy="522552"/>
            <a:chOff x="7271979" y="1905000"/>
            <a:chExt cx="1624869" cy="663057"/>
          </a:xfrm>
        </p:grpSpPr>
        <p:sp>
          <p:nvSpPr>
            <p:cNvPr id="7" name="Left Arrow 6"/>
            <p:cNvSpPr/>
            <p:nvPr/>
          </p:nvSpPr>
          <p:spPr>
            <a:xfrm rot="19853117">
              <a:off x="7271979" y="2130940"/>
              <a:ext cx="729019" cy="437117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077200" y="1905000"/>
              <a:ext cx="8196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Where</a:t>
              </a:r>
              <a:endParaRPr lang="en-US" dirty="0"/>
            </a:p>
          </p:txBody>
        </p:sp>
      </p:grpSp>
      <p:grpSp>
        <p:nvGrpSpPr>
          <p:cNvPr id="9" name="Group 24"/>
          <p:cNvGrpSpPr/>
          <p:nvPr/>
        </p:nvGrpSpPr>
        <p:grpSpPr>
          <a:xfrm>
            <a:off x="7010400" y="5486400"/>
            <a:ext cx="1140297" cy="522553"/>
            <a:chOff x="7299285" y="4953000"/>
            <a:chExt cx="1526838" cy="663058"/>
          </a:xfrm>
        </p:grpSpPr>
        <p:sp>
          <p:nvSpPr>
            <p:cNvPr id="10" name="Left Arrow 9"/>
            <p:cNvSpPr/>
            <p:nvPr/>
          </p:nvSpPr>
          <p:spPr>
            <a:xfrm rot="19853117">
              <a:off x="7299285" y="5178941"/>
              <a:ext cx="729019" cy="437117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077200" y="4953000"/>
              <a:ext cx="7489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When</a:t>
              </a:r>
              <a:endParaRPr lang="en-US" dirty="0"/>
            </a:p>
          </p:txBody>
        </p:sp>
      </p:grpSp>
      <p:grpSp>
        <p:nvGrpSpPr>
          <p:cNvPr id="12" name="Group 19"/>
          <p:cNvGrpSpPr/>
          <p:nvPr/>
        </p:nvGrpSpPr>
        <p:grpSpPr>
          <a:xfrm>
            <a:off x="1066800" y="2743200"/>
            <a:ext cx="1271804" cy="449751"/>
            <a:chOff x="74908" y="1600200"/>
            <a:chExt cx="1702925" cy="570681"/>
          </a:xfrm>
        </p:grpSpPr>
        <p:sp>
          <p:nvSpPr>
            <p:cNvPr id="13" name="Left Arrow 12"/>
            <p:cNvSpPr/>
            <p:nvPr/>
          </p:nvSpPr>
          <p:spPr>
            <a:xfrm rot="12299897">
              <a:off x="1048814" y="1733764"/>
              <a:ext cx="729019" cy="437117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4908" y="1600200"/>
              <a:ext cx="6335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Who</a:t>
              </a:r>
              <a:endParaRPr lang="en-US" dirty="0"/>
            </a:p>
          </p:txBody>
        </p:sp>
      </p:grpSp>
      <p:grpSp>
        <p:nvGrpSpPr>
          <p:cNvPr id="15" name="Group 20"/>
          <p:cNvGrpSpPr/>
          <p:nvPr/>
        </p:nvGrpSpPr>
        <p:grpSpPr>
          <a:xfrm>
            <a:off x="1143000" y="3505200"/>
            <a:ext cx="1195604" cy="569856"/>
            <a:chOff x="24539" y="2438400"/>
            <a:chExt cx="1600894" cy="723080"/>
          </a:xfrm>
        </p:grpSpPr>
        <p:sp>
          <p:nvSpPr>
            <p:cNvPr id="16" name="Left Arrow 15"/>
            <p:cNvSpPr/>
            <p:nvPr/>
          </p:nvSpPr>
          <p:spPr>
            <a:xfrm rot="12299897">
              <a:off x="896414" y="2724363"/>
              <a:ext cx="729019" cy="437117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4539" y="2438400"/>
              <a:ext cx="6971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What</a:t>
              </a:r>
              <a:endParaRPr lang="en-US" dirty="0"/>
            </a:p>
          </p:txBody>
        </p:sp>
      </p:grpSp>
      <p:grpSp>
        <p:nvGrpSpPr>
          <p:cNvPr id="18" name="Group 22"/>
          <p:cNvGrpSpPr/>
          <p:nvPr/>
        </p:nvGrpSpPr>
        <p:grpSpPr>
          <a:xfrm>
            <a:off x="838200" y="5410200"/>
            <a:ext cx="1500404" cy="629910"/>
            <a:chOff x="-383583" y="4572000"/>
            <a:chExt cx="2009016" cy="799281"/>
          </a:xfrm>
        </p:grpSpPr>
        <p:sp>
          <p:nvSpPr>
            <p:cNvPr id="19" name="Left Arrow 18"/>
            <p:cNvSpPr/>
            <p:nvPr/>
          </p:nvSpPr>
          <p:spPr>
            <a:xfrm rot="12299897">
              <a:off x="896414" y="4934164"/>
              <a:ext cx="729019" cy="437117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-383583" y="4572000"/>
              <a:ext cx="97013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Original </a:t>
              </a:r>
            </a:p>
            <a:p>
              <a:r>
                <a:rPr lang="en-US" dirty="0" smtClean="0"/>
                <a:t>Data</a:t>
              </a:r>
              <a:endParaRPr lang="en-US" dirty="0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62000" y="4191000"/>
            <a:ext cx="1571133" cy="791278"/>
            <a:chOff x="228600" y="3505200"/>
            <a:chExt cx="2103721" cy="1004038"/>
          </a:xfrm>
        </p:grpSpPr>
        <p:sp>
          <p:nvSpPr>
            <p:cNvPr id="22" name="Left Arrow 21"/>
            <p:cNvSpPr/>
            <p:nvPr/>
          </p:nvSpPr>
          <p:spPr>
            <a:xfrm rot="12299897">
              <a:off x="1603302" y="4072121"/>
              <a:ext cx="729019" cy="437117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28600" y="3505200"/>
              <a:ext cx="102085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Evidence</a:t>
              </a:r>
            </a:p>
            <a:p>
              <a:r>
                <a:rPr lang="en-US" dirty="0" smtClean="0"/>
                <a:t>Box</a:t>
              </a:r>
              <a:endParaRPr lang="en-US" dirty="0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4800600" y="0"/>
            <a:ext cx="1295400" cy="228600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5562600"/>
            <a:ext cx="8839200" cy="1215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57200" y="1820065"/>
            <a:ext cx="5095875" cy="3675860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  <p:sp>
        <p:nvSpPr>
          <p:cNvPr id="5" name="Down Arrow 4"/>
          <p:cNvSpPr/>
          <p:nvPr/>
        </p:nvSpPr>
        <p:spPr>
          <a:xfrm rot="20013406">
            <a:off x="334332" y="3313651"/>
            <a:ext cx="1392814" cy="18288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WHY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15000" y="1752600"/>
            <a:ext cx="29718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Corbel" pitchFamily="34" charset="0"/>
              </a:rPr>
              <a:t>This group’s attacks are not bounded by geo-locations but instead, </a:t>
            </a:r>
            <a:r>
              <a:rPr lang="en-US" sz="2400" b="1" dirty="0">
                <a:latin typeface="Corbel" pitchFamily="34" charset="0"/>
              </a:rPr>
              <a:t>religious beliefs. </a:t>
            </a:r>
          </a:p>
          <a:p>
            <a:endParaRPr lang="en-US" sz="2400" b="1" dirty="0">
              <a:latin typeface="Corbel" pitchFamily="34" charset="0"/>
            </a:endParaRPr>
          </a:p>
          <a:p>
            <a:r>
              <a:rPr lang="en-US" sz="2400" dirty="0">
                <a:latin typeface="Corbel" pitchFamily="34" charset="0"/>
              </a:rPr>
              <a:t>Its attack patterns changed with its developments.</a:t>
            </a:r>
          </a:p>
        </p:txBody>
      </p:sp>
      <p:sp>
        <p:nvSpPr>
          <p:cNvPr id="19466" name="Title 1"/>
          <p:cNvSpPr>
            <a:spLocks/>
          </p:cNvSpPr>
          <p:nvPr/>
        </p:nvSpPr>
        <p:spPr bwMode="auto">
          <a:xfrm>
            <a:off x="457200" y="152400"/>
            <a:ext cx="8229600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 sz="3200" b="1" dirty="0">
              <a:solidFill>
                <a:srgbClr val="FFC800"/>
              </a:solidFill>
              <a:latin typeface="Corbel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r>
              <a:rPr lang="en-US" dirty="0" smtClean="0"/>
              <a:t>Coordinated Multi-Views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800600" y="0"/>
            <a:ext cx="1295400" cy="228600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LIDAR Linked Feature Space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49A51-E89F-4072-9EEC-0D1A3A1251AE}" type="slidenum">
              <a:rPr lang="en-US" smtClean="0"/>
              <a:pPr/>
              <a:t>23</a:t>
            </a:fld>
            <a:r>
              <a:rPr lang="en-US" smtClean="0"/>
              <a:t>/37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800600" y="0"/>
            <a:ext cx="1295400" cy="228600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752600"/>
            <a:ext cx="792480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LIDAR Change Detection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49A51-E89F-4072-9EEC-0D1A3A1251AE}" type="slidenum">
              <a:rPr lang="en-US" smtClean="0"/>
              <a:pPr/>
              <a:t>24</a:t>
            </a:fld>
            <a:r>
              <a:rPr lang="en-US" smtClean="0"/>
              <a:t>/37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2057400"/>
            <a:ext cx="5657850" cy="389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981200"/>
            <a:ext cx="2181225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4038600"/>
            <a:ext cx="2133600" cy="2090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4800600" y="0"/>
            <a:ext cx="1295400" cy="228600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Urban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49A51-E89F-4072-9EEC-0D1A3A1251AE}" type="slidenum">
              <a:rPr lang="en-US" smtClean="0"/>
              <a:pPr/>
              <a:t>25</a:t>
            </a:fld>
            <a:r>
              <a:rPr lang="en-US" smtClean="0"/>
              <a:t>/37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1676400"/>
            <a:ext cx="2676567" cy="247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1676400"/>
            <a:ext cx="26289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4191000"/>
            <a:ext cx="2637367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6400" y="4191000"/>
            <a:ext cx="2667000" cy="2471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4800600" y="0"/>
            <a:ext cx="1295400" cy="228600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Urban Visualization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49A51-E89F-4072-9EEC-0D1A3A1251AE}" type="slidenum">
              <a:rPr lang="en-US" smtClean="0"/>
              <a:pPr/>
              <a:t>26</a:t>
            </a:fld>
            <a:r>
              <a:rPr lang="en-US" smtClean="0"/>
              <a:t>/37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800600" y="0"/>
            <a:ext cx="1295400" cy="228600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057400"/>
            <a:ext cx="8072144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3200" y="4572000"/>
            <a:ext cx="2343150" cy="1920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Coordinated Multi-Views</a:t>
            </a: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1600200"/>
            <a:ext cx="3200400" cy="5105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Financial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Wire Fraud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With Bank of America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Discover suspicious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international wire transactions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Bridge Maintenance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With US DOT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Exploring subjective inspection reports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Biomechanical Motion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With U. Minnesota and Brown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Interactive motion comparison methods</a:t>
            </a: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267200" y="1600200"/>
            <a:ext cx="4617746" cy="2855136"/>
          </a:xfrm>
          <a:prstGeom prst="rect">
            <a:avLst/>
          </a:prstGeom>
          <a:noFill/>
        </p:spPr>
      </p:pic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4572000"/>
            <a:ext cx="2194208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4800600" y="0"/>
            <a:ext cx="1295400" cy="228600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Coordinated Multi-Views</a:t>
            </a:r>
            <a:endParaRPr lang="en-US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280886" y="1447800"/>
            <a:ext cx="4603447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505200" y="4495800"/>
            <a:ext cx="3386864" cy="211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934200" y="4495800"/>
            <a:ext cx="2053173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1600200"/>
            <a:ext cx="3200400" cy="5105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</a:rPr>
              <a:t>Financial Wire Fraud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With Bank of America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Discover suspicious international wire transactions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Bridge Maintenance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With US DOT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Exploring subjective inspection reports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Biomechanical Motion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With U. Minnesota and Brown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Interactive motion comparison methods</a:t>
            </a:r>
          </a:p>
        </p:txBody>
      </p:sp>
      <p:sp>
        <p:nvSpPr>
          <p:cNvPr id="9" name="Rectangle 8"/>
          <p:cNvSpPr/>
          <p:nvPr/>
        </p:nvSpPr>
        <p:spPr>
          <a:xfrm>
            <a:off x="4800600" y="0"/>
            <a:ext cx="1295400" cy="228600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Coordinated Multi-Views</a:t>
            </a:r>
            <a:endParaRPr lang="en-US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648200" y="1511920"/>
            <a:ext cx="4365308" cy="209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657600" y="3733800"/>
            <a:ext cx="3048000" cy="289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780810" y="3721925"/>
            <a:ext cx="2286000" cy="290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457200" y="1600200"/>
            <a:ext cx="3200400" cy="5105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</a:rPr>
              <a:t>Financial Wire Fraud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With Bank of America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Discover suspicious international wire transactions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Bridge Maintenance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With US DOT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Exploring subjective inspection reports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Biomechanical Motion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With U. Minnesota and Brown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Interactive motion comparison methods</a:t>
            </a:r>
          </a:p>
        </p:txBody>
      </p:sp>
      <p:sp>
        <p:nvSpPr>
          <p:cNvPr id="9" name="Rectangle 8"/>
          <p:cNvSpPr/>
          <p:nvPr/>
        </p:nvSpPr>
        <p:spPr>
          <a:xfrm>
            <a:off x="4800600" y="0"/>
            <a:ext cx="1295400" cy="228600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Pre-attentive Processing</a:t>
            </a:r>
            <a:endParaRPr lang="en-US" dirty="0"/>
          </a:p>
        </p:txBody>
      </p:sp>
      <p:pic>
        <p:nvPicPr>
          <p:cNvPr id="1026" name="Picture 2" descr="http://www.csc.ncsu.edu/faculty/healey/PP/figs/colour_P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895600"/>
            <a:ext cx="2791115" cy="2743200"/>
          </a:xfrm>
          <a:prstGeom prst="rect">
            <a:avLst/>
          </a:prstGeom>
          <a:noFill/>
        </p:spPr>
      </p:pic>
      <p:pic>
        <p:nvPicPr>
          <p:cNvPr id="1028" name="Picture 4" descr="http://www.csc.ncsu.edu/faculty/healey/PP/figs/shape_P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2895600"/>
            <a:ext cx="2819400" cy="2771000"/>
          </a:xfrm>
          <a:prstGeom prst="rect">
            <a:avLst/>
          </a:prstGeom>
          <a:noFill/>
        </p:spPr>
      </p:pic>
      <p:pic>
        <p:nvPicPr>
          <p:cNvPr id="1030" name="Picture 6" descr="http://www.csc.ncsu.edu/faculty/healey/PP/figs/conjoin_P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2895600"/>
            <a:ext cx="2791115" cy="274320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2057400" y="0"/>
            <a:ext cx="1295400" cy="228600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6550223"/>
            <a:ext cx="26726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Examples courtesy of Chris Healey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CMV + Text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828800"/>
            <a:ext cx="7381875" cy="4841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6172200" y="0"/>
            <a:ext cx="1295400" cy="228600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Parallel 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Task: Given the proposals submitted to the National Science Foundation (NSF), identify: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Proposals that are </a:t>
            </a:r>
            <a:r>
              <a:rPr lang="en-US" dirty="0" smtClean="0">
                <a:solidFill>
                  <a:srgbClr val="FF0000"/>
                </a:solidFill>
              </a:rPr>
              <a:t>interdisciplinary</a:t>
            </a:r>
          </a:p>
          <a:p>
            <a:pPr lvl="1"/>
            <a:r>
              <a:rPr lang="en-US" dirty="0" smtClean="0"/>
              <a:t>Proposals that are </a:t>
            </a:r>
            <a:r>
              <a:rPr lang="en-US" dirty="0" smtClean="0">
                <a:solidFill>
                  <a:srgbClr val="FF0000"/>
                </a:solidFill>
              </a:rPr>
              <a:t>potentially transformative</a:t>
            </a:r>
          </a:p>
          <a:p>
            <a:pPr lvl="1"/>
            <a:r>
              <a:rPr lang="en-US" dirty="0" smtClean="0"/>
              <a:t>Proposals that are </a:t>
            </a:r>
            <a:r>
              <a:rPr lang="en-US" dirty="0" smtClean="0">
                <a:solidFill>
                  <a:srgbClr val="FF0000"/>
                </a:solidFill>
              </a:rPr>
              <a:t>focused</a:t>
            </a:r>
          </a:p>
        </p:txBody>
      </p:sp>
      <p:sp>
        <p:nvSpPr>
          <p:cNvPr id="5" name="Rectangle 4"/>
          <p:cNvSpPr/>
          <p:nvPr/>
        </p:nvSpPr>
        <p:spPr>
          <a:xfrm>
            <a:off x="6172200" y="0"/>
            <a:ext cx="1295400" cy="228600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Parallel 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Approach:</a:t>
            </a:r>
          </a:p>
          <a:p>
            <a:pPr lvl="3"/>
            <a:endParaRPr lang="en-US" dirty="0" smtClean="0"/>
          </a:p>
          <a:p>
            <a:pPr lvl="1"/>
            <a:r>
              <a:rPr lang="en-US" dirty="0" smtClean="0"/>
              <a:t>Apply </a:t>
            </a:r>
            <a:r>
              <a:rPr lang="en-US" dirty="0" smtClean="0">
                <a:solidFill>
                  <a:srgbClr val="FF0000"/>
                </a:solidFill>
              </a:rPr>
              <a:t>topic modeling </a:t>
            </a:r>
            <a:r>
              <a:rPr lang="en-US" dirty="0" smtClean="0"/>
              <a:t>algorithms to identify latent topics (David </a:t>
            </a:r>
            <a:r>
              <a:rPr lang="en-US" dirty="0" err="1" smtClean="0"/>
              <a:t>Blei</a:t>
            </a:r>
            <a:r>
              <a:rPr lang="en-US" dirty="0" smtClean="0"/>
              <a:t>, “Latent </a:t>
            </a:r>
            <a:r>
              <a:rPr lang="en-US" dirty="0" err="1" smtClean="0"/>
              <a:t>dirichlet</a:t>
            </a:r>
            <a:r>
              <a:rPr lang="en-US" dirty="0" smtClean="0"/>
              <a:t> allocation”, 2003)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Visualize the </a:t>
            </a:r>
            <a:r>
              <a:rPr lang="en-US" dirty="0" smtClean="0">
                <a:solidFill>
                  <a:srgbClr val="FF0000"/>
                </a:solidFill>
              </a:rPr>
              <a:t>distribution</a:t>
            </a:r>
            <a:r>
              <a:rPr lang="en-US" dirty="0" smtClean="0"/>
              <a:t> of proposals based on the topics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172200" y="0"/>
            <a:ext cx="1295400" cy="228600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 Modeling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Given a set of </a:t>
            </a:r>
            <a:r>
              <a:rPr lang="en-US" b="1" i="1" dirty="0" smtClean="0">
                <a:solidFill>
                  <a:srgbClr val="FF0000"/>
                </a:solidFill>
              </a:rPr>
              <a:t>k</a:t>
            </a:r>
            <a:r>
              <a:rPr lang="en-US" dirty="0" smtClean="0"/>
              <a:t> documents, find </a:t>
            </a:r>
            <a:r>
              <a:rPr lang="en-US" b="1" i="1" dirty="0" smtClean="0">
                <a:solidFill>
                  <a:srgbClr val="FF0000"/>
                </a:solidFill>
              </a:rPr>
              <a:t>n</a:t>
            </a:r>
            <a:r>
              <a:rPr lang="en-US" dirty="0" smtClean="0"/>
              <a:t> number of topics</a:t>
            </a:r>
          </a:p>
          <a:p>
            <a:pPr lvl="1"/>
            <a:r>
              <a:rPr lang="en-US" dirty="0" smtClean="0"/>
              <a:t>Each document then is described as:</a:t>
            </a:r>
          </a:p>
          <a:p>
            <a:pPr lvl="2"/>
            <a:r>
              <a:rPr lang="en-US" dirty="0" smtClean="0"/>
              <a:t>(W</a:t>
            </a:r>
            <a:r>
              <a:rPr lang="en-US" baseline="-25000" dirty="0" smtClean="0"/>
              <a:t>1</a:t>
            </a:r>
            <a:r>
              <a:rPr lang="en-US" dirty="0" smtClean="0"/>
              <a:t> * Topic</a:t>
            </a:r>
            <a:r>
              <a:rPr lang="en-US" baseline="-25000" dirty="0" smtClean="0"/>
              <a:t>1</a:t>
            </a:r>
            <a:r>
              <a:rPr lang="en-US" dirty="0" smtClean="0"/>
              <a:t>, W</a:t>
            </a:r>
            <a:r>
              <a:rPr lang="en-US" baseline="-25000" dirty="0" smtClean="0"/>
              <a:t>2</a:t>
            </a:r>
            <a:r>
              <a:rPr lang="en-US" dirty="0" smtClean="0"/>
              <a:t> * Topic</a:t>
            </a:r>
            <a:r>
              <a:rPr lang="en-US" baseline="-25000" dirty="0" smtClean="0"/>
              <a:t>2</a:t>
            </a:r>
            <a:r>
              <a:rPr lang="en-US" dirty="0" smtClean="0"/>
              <a:t>, W</a:t>
            </a:r>
            <a:r>
              <a:rPr lang="en-US" baseline="-25000" dirty="0" smtClean="0"/>
              <a:t>3</a:t>
            </a:r>
            <a:r>
              <a:rPr lang="en-US" dirty="0" smtClean="0"/>
              <a:t> * Topic</a:t>
            </a:r>
            <a:r>
              <a:rPr lang="en-US" baseline="-25000" dirty="0" smtClean="0"/>
              <a:t>3</a:t>
            </a:r>
            <a:r>
              <a:rPr lang="en-US" dirty="0" smtClean="0"/>
              <a:t>, …, </a:t>
            </a:r>
            <a:r>
              <a:rPr lang="en-US" dirty="0" err="1" smtClean="0"/>
              <a:t>W</a:t>
            </a:r>
            <a:r>
              <a:rPr lang="en-US" baseline="-25000" dirty="0" err="1" smtClean="0"/>
              <a:t>n</a:t>
            </a:r>
            <a:r>
              <a:rPr lang="en-US" dirty="0" smtClean="0"/>
              <a:t> * </a:t>
            </a:r>
            <a:r>
              <a:rPr lang="en-US" dirty="0" err="1" smtClean="0"/>
              <a:t>Topic</a:t>
            </a:r>
            <a:r>
              <a:rPr lang="en-US" baseline="-25000" dirty="0" err="1" smtClean="0"/>
              <a:t>n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W</a:t>
            </a:r>
            <a:r>
              <a:rPr lang="en-US" baseline="-25000" dirty="0" smtClean="0"/>
              <a:t>1</a:t>
            </a:r>
            <a:r>
              <a:rPr lang="en-US" dirty="0" smtClean="0"/>
              <a:t> + W</a:t>
            </a:r>
            <a:r>
              <a:rPr lang="en-US" baseline="-25000" dirty="0" smtClean="0"/>
              <a:t>2</a:t>
            </a:r>
            <a:r>
              <a:rPr lang="en-US" dirty="0" smtClean="0"/>
              <a:t> + W</a:t>
            </a:r>
            <a:r>
              <a:rPr lang="en-US" baseline="-25000" dirty="0" smtClean="0"/>
              <a:t>3 </a:t>
            </a:r>
            <a:r>
              <a:rPr lang="en-US" dirty="0" smtClean="0"/>
              <a:t>+ … + </a:t>
            </a:r>
            <a:r>
              <a:rPr lang="en-US" dirty="0" err="1" smtClean="0"/>
              <a:t>W</a:t>
            </a:r>
            <a:r>
              <a:rPr lang="en-US" baseline="-25000" dirty="0" err="1" smtClean="0"/>
              <a:t>n</a:t>
            </a:r>
            <a:r>
              <a:rPr lang="en-US" dirty="0" smtClean="0"/>
              <a:t> = 1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914400" y="4572000"/>
          <a:ext cx="66294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5880"/>
                <a:gridCol w="1325880"/>
                <a:gridCol w="1325880"/>
                <a:gridCol w="1325880"/>
                <a:gridCol w="1325880"/>
              </a:tblGrid>
              <a:tr h="3200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Topic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Topic 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Topic N</a:t>
                      </a:r>
                      <a:endParaRPr lang="en-US" dirty="0"/>
                    </a:p>
                  </a:txBody>
                  <a:tcPr/>
                </a:tc>
              </a:tr>
              <a:tr h="320040">
                <a:tc>
                  <a:txBody>
                    <a:bodyPr/>
                    <a:lstStyle/>
                    <a:p>
                      <a:r>
                        <a:rPr lang="en-US" dirty="0" smtClean="0"/>
                        <a:t>Document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0.68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0.005</a:t>
                      </a:r>
                      <a:endParaRPr lang="en-US" dirty="0"/>
                    </a:p>
                  </a:txBody>
                  <a:tcPr/>
                </a:tc>
              </a:tr>
              <a:tr h="320040">
                <a:tc>
                  <a:txBody>
                    <a:bodyPr/>
                    <a:lstStyle/>
                    <a:p>
                      <a:r>
                        <a:rPr lang="en-US" dirty="0" smtClean="0"/>
                        <a:t>Document 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0.01</a:t>
                      </a:r>
                      <a:endParaRPr lang="en-US" dirty="0"/>
                    </a:p>
                  </a:txBody>
                  <a:tcPr/>
                </a:tc>
              </a:tr>
              <a:tr h="320040">
                <a:tc>
                  <a:txBody>
                    <a:bodyPr/>
                    <a:lstStyle/>
                    <a:p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20040">
                <a:tc>
                  <a:txBody>
                    <a:bodyPr/>
                    <a:lstStyle/>
                    <a:p>
                      <a:r>
                        <a:rPr lang="en-US" dirty="0" smtClean="0"/>
                        <a:t>Document 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620000" y="4876800"/>
            <a:ext cx="68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∑ = </a:t>
            </a:r>
            <a:r>
              <a:rPr lang="en-US" sz="2000" dirty="0" smtClean="0"/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00" y="5314890"/>
            <a:ext cx="68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∑ = </a:t>
            </a:r>
            <a:r>
              <a:rPr lang="en-US" sz="2000" dirty="0" smtClean="0"/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48600" y="5715000"/>
            <a:ext cx="22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...</a:t>
            </a:r>
          </a:p>
        </p:txBody>
      </p:sp>
      <p:sp>
        <p:nvSpPr>
          <p:cNvPr id="10" name="Rectangle 9"/>
          <p:cNvSpPr/>
          <p:nvPr/>
        </p:nvSpPr>
        <p:spPr>
          <a:xfrm>
            <a:off x="6172200" y="0"/>
            <a:ext cx="1295400" cy="228600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 Modeling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topic is a combination of </a:t>
            </a:r>
            <a:r>
              <a:rPr lang="en-US" dirty="0" smtClean="0">
                <a:solidFill>
                  <a:srgbClr val="FF0000"/>
                </a:solidFill>
              </a:rPr>
              <a:t>keywords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971800"/>
            <a:ext cx="8503478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6172200" y="0"/>
            <a:ext cx="1295400" cy="228600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Parallel 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Based on “Parallel Coordinates”</a:t>
            </a:r>
          </a:p>
          <a:p>
            <a:pPr lvl="1"/>
            <a:r>
              <a:rPr lang="en-US" dirty="0" smtClean="0"/>
              <a:t>Each </a:t>
            </a:r>
            <a:r>
              <a:rPr lang="en-US" dirty="0" smtClean="0">
                <a:solidFill>
                  <a:srgbClr val="FF0000"/>
                </a:solidFill>
              </a:rPr>
              <a:t>vertical axis</a:t>
            </a:r>
            <a:r>
              <a:rPr lang="en-US" dirty="0" smtClean="0"/>
              <a:t> is a topic</a:t>
            </a:r>
          </a:p>
          <a:p>
            <a:pPr lvl="1"/>
            <a:r>
              <a:rPr lang="en-US" dirty="0" smtClean="0"/>
              <a:t>Each set of </a:t>
            </a:r>
            <a:r>
              <a:rPr lang="en-US" dirty="0" smtClean="0">
                <a:solidFill>
                  <a:srgbClr val="FF0000"/>
                </a:solidFill>
              </a:rPr>
              <a:t>horizontal connected lines </a:t>
            </a:r>
            <a:r>
              <a:rPr lang="en-US" dirty="0" smtClean="0"/>
              <a:t>is a document</a:t>
            </a:r>
            <a:endParaRPr lang="en-US" dirty="0"/>
          </a:p>
        </p:txBody>
      </p:sp>
      <p:pic>
        <p:nvPicPr>
          <p:cNvPr id="5" name="Picture 2" descr="C:\Users\UNCC\Documents\Workspace\Projects\NSF SciSIP\Demos\Screenshots\Parallel coordinat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3886200"/>
            <a:ext cx="5791200" cy="2786675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6172200" y="0"/>
            <a:ext cx="1295400" cy="228600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 Signatures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19600" y="4191000"/>
            <a:ext cx="4572000" cy="13499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4191000"/>
            <a:ext cx="4114800" cy="136417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362200" y="43434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Single topic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81600" y="43434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Bi-topic</a:t>
            </a:r>
            <a:endParaRPr lang="en-US" dirty="0">
              <a:solidFill>
                <a:srgbClr val="800000"/>
              </a:solidFill>
            </a:endParaRPr>
          </a:p>
        </p:txBody>
      </p:sp>
      <p:pic>
        <p:nvPicPr>
          <p:cNvPr id="16" name="Picture 15" descr="Screen shot 2010-09-22 at 8.24.03 PM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" y="5715000"/>
            <a:ext cx="8305800" cy="9144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352800" y="57912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No salient topic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525963"/>
          </a:xfrm>
        </p:spPr>
        <p:txBody>
          <a:bodyPr/>
          <a:lstStyle/>
          <a:p>
            <a:r>
              <a:rPr lang="en-US" dirty="0" smtClean="0"/>
              <a:t>We identify different signatures for proposals:</a:t>
            </a:r>
          </a:p>
          <a:p>
            <a:pPr lvl="1"/>
            <a:r>
              <a:rPr lang="en-US" b="1" i="1" dirty="0" smtClean="0"/>
              <a:t>Single Topic </a:t>
            </a:r>
            <a:r>
              <a:rPr lang="en-US" dirty="0" smtClean="0"/>
              <a:t>– </a:t>
            </a:r>
            <a:r>
              <a:rPr lang="en-US" dirty="0" smtClean="0">
                <a:solidFill>
                  <a:srgbClr val="FF0000"/>
                </a:solidFill>
              </a:rPr>
              <a:t>focused</a:t>
            </a:r>
            <a:r>
              <a:rPr lang="en-US" dirty="0" smtClean="0"/>
              <a:t> research</a:t>
            </a:r>
          </a:p>
          <a:p>
            <a:pPr lvl="1"/>
            <a:r>
              <a:rPr lang="en-US" b="1" i="1" dirty="0" smtClean="0"/>
              <a:t>Bi-Topic</a:t>
            </a:r>
            <a:r>
              <a:rPr lang="en-US" dirty="0" smtClean="0"/>
              <a:t> – </a:t>
            </a:r>
            <a:r>
              <a:rPr lang="en-US" dirty="0" smtClean="0">
                <a:solidFill>
                  <a:srgbClr val="FF0000"/>
                </a:solidFill>
              </a:rPr>
              <a:t>Interdisciplinary</a:t>
            </a:r>
            <a:r>
              <a:rPr lang="en-US" dirty="0" smtClean="0"/>
              <a:t> research</a:t>
            </a:r>
          </a:p>
          <a:p>
            <a:pPr lvl="1"/>
            <a:r>
              <a:rPr lang="en-US" b="1" i="1" dirty="0" smtClean="0"/>
              <a:t>No-Topic </a:t>
            </a:r>
            <a:r>
              <a:rPr lang="en-US" dirty="0" smtClean="0"/>
              <a:t>– Potentially </a:t>
            </a:r>
            <a:r>
              <a:rPr lang="en-US" dirty="0" smtClean="0">
                <a:solidFill>
                  <a:srgbClr val="FF0000"/>
                </a:solidFill>
              </a:rPr>
              <a:t>transformative</a:t>
            </a:r>
            <a:r>
              <a:rPr lang="en-US" dirty="0" smtClean="0"/>
              <a:t> research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6172200" y="0"/>
            <a:ext cx="1295400" cy="228600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Selecting Single Topic Proposals</a:t>
            </a:r>
            <a:endParaRPr lang="en-US" dirty="0"/>
          </a:p>
        </p:txBody>
      </p:sp>
      <p:pic>
        <p:nvPicPr>
          <p:cNvPr id="4" name="Content Placeholder 3" descr="Single topic selection from SP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-18745" b="-18745"/>
          <a:stretch>
            <a:fillRect/>
          </a:stretch>
        </p:blipFill>
        <p:spPr>
          <a:xfrm>
            <a:off x="457200" y="1219200"/>
            <a:ext cx="8229600" cy="4525963"/>
          </a:xfrm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371600" y="5257800"/>
          <a:ext cx="5638800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7760"/>
                <a:gridCol w="1127760"/>
                <a:gridCol w="1127760"/>
                <a:gridCol w="1127760"/>
                <a:gridCol w="1127760"/>
              </a:tblGrid>
              <a:tr h="159155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Topic 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Topic 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…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Topic N</a:t>
                      </a:r>
                      <a:endParaRPr lang="en-US" sz="1200" dirty="0"/>
                    </a:p>
                  </a:txBody>
                  <a:tcPr/>
                </a:tc>
              </a:tr>
              <a:tr h="224097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Document 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0.12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0.68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…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0.005</a:t>
                      </a:r>
                      <a:endParaRPr lang="en-US" sz="1200" dirty="0"/>
                    </a:p>
                  </a:txBody>
                  <a:tcPr/>
                </a:tc>
              </a:tr>
              <a:tr h="224097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Document 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0.06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…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0.01</a:t>
                      </a:r>
                      <a:endParaRPr lang="en-US" sz="1200" dirty="0"/>
                    </a:p>
                  </a:txBody>
                  <a:tcPr/>
                </a:tc>
              </a:tr>
              <a:tr h="15915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…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</a:tr>
              <a:tr h="224097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Document K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086600" y="5562600"/>
            <a:ext cx="83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SD = 0.14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7086600" y="5791200"/>
            <a:ext cx="83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SD = 0.06</a:t>
            </a:r>
            <a:endParaRPr lang="en-US" sz="1200" dirty="0"/>
          </a:p>
        </p:txBody>
      </p:sp>
      <p:cxnSp>
        <p:nvCxnSpPr>
          <p:cNvPr id="9" name="Straight Arrow Connector 8"/>
          <p:cNvCxnSpPr/>
          <p:nvPr/>
        </p:nvCxnSpPr>
        <p:spPr>
          <a:xfrm rot="5400000" flipH="1" flipV="1">
            <a:off x="7277100" y="5295900"/>
            <a:ext cx="533400" cy="1588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0800000">
            <a:off x="1524000" y="4114800"/>
            <a:ext cx="2286000" cy="1524000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143000" y="3810000"/>
            <a:ext cx="457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2"/>
                </a:solidFill>
              </a:rPr>
              <a:t>Max</a:t>
            </a:r>
            <a:endParaRPr lang="en-US" sz="1200" dirty="0">
              <a:solidFill>
                <a:schemeClr val="accent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43800" y="4724400"/>
            <a:ext cx="457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2"/>
                </a:solidFill>
              </a:rPr>
              <a:t>SD</a:t>
            </a:r>
            <a:endParaRPr lang="en-US" sz="1200" dirty="0">
              <a:solidFill>
                <a:schemeClr val="accent2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72200" y="0"/>
            <a:ext cx="1295400" cy="228600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4525963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3" name="Group 8"/>
          <p:cNvGrpSpPr/>
          <p:nvPr/>
        </p:nvGrpSpPr>
        <p:grpSpPr>
          <a:xfrm>
            <a:off x="457200" y="5715000"/>
            <a:ext cx="8229600" cy="914400"/>
            <a:chOff x="457200" y="5334000"/>
            <a:chExt cx="8229600" cy="91440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0831" y="5334000"/>
              <a:ext cx="8185969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7"/>
            <p:cNvSpPr/>
            <p:nvPr/>
          </p:nvSpPr>
          <p:spPr>
            <a:xfrm>
              <a:off x="457200" y="5334000"/>
              <a:ext cx="8229600" cy="914400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Selecting Multi-Topic Proposals</a:t>
            </a:r>
            <a:endParaRPr lang="en-US" dirty="0"/>
          </a:p>
        </p:txBody>
      </p:sp>
      <p:pic>
        <p:nvPicPr>
          <p:cNvPr id="1026" name="Picture 2" descr="C:\Users\UNCC\Documents\Workspace\Projects\NSF SciSIP\Demos\Screenshots\Multiple topics selection from SP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2209800"/>
            <a:ext cx="8382000" cy="33528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4648200" y="3505200"/>
            <a:ext cx="41148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514600" y="1688068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education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rot="5400000">
            <a:off x="2095500" y="2324100"/>
            <a:ext cx="1066800" cy="53340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5400000">
            <a:off x="1028699" y="2400300"/>
            <a:ext cx="1066800" cy="53340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524000" y="1752600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technology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457200" y="1752600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Interactive environment</a:t>
            </a:r>
            <a:endParaRPr lang="en-US" sz="1200" dirty="0"/>
          </a:p>
        </p:txBody>
      </p:sp>
      <p:cxnSp>
        <p:nvCxnSpPr>
          <p:cNvPr id="16" name="Straight Arrow Connector 15"/>
          <p:cNvCxnSpPr/>
          <p:nvPr/>
        </p:nvCxnSpPr>
        <p:spPr>
          <a:xfrm rot="5400000">
            <a:off x="343694" y="2704306"/>
            <a:ext cx="1143000" cy="1588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6172200" y="0"/>
            <a:ext cx="1295400" cy="228600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5486400"/>
            <a:ext cx="8243454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UNCC\Documents\Workspace\Projects\NSF SciSIP\Demos\Screenshots\No hom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2057400"/>
            <a:ext cx="8229600" cy="329184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Selecting No-Topic Proposals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72000" y="3124200"/>
            <a:ext cx="41148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57200" y="5410200"/>
            <a:ext cx="8305800" cy="1371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172200" y="0"/>
            <a:ext cx="1295400" cy="228600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://csharp.net-informations.com/excel/img/csharp-excel-create-char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1371600"/>
            <a:ext cx="4770568" cy="52578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3962400" cy="4648200"/>
          </a:xfrm>
        </p:spPr>
        <p:txBody>
          <a:bodyPr>
            <a:normAutofit/>
          </a:bodyPr>
          <a:lstStyle/>
          <a:p>
            <a:r>
              <a:rPr lang="en-US" dirty="0" smtClean="0"/>
              <a:t>This is helpful because:</a:t>
            </a:r>
          </a:p>
          <a:p>
            <a:pPr lvl="3"/>
            <a:endParaRPr lang="en-US" dirty="0" smtClean="0"/>
          </a:p>
          <a:p>
            <a:pPr lvl="1"/>
            <a:r>
              <a:rPr lang="en-US" dirty="0" smtClean="0"/>
              <a:t>It allows us to process more information quickly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We can see trends and patterns</a:t>
            </a:r>
          </a:p>
        </p:txBody>
      </p:sp>
      <p:sp>
        <p:nvSpPr>
          <p:cNvPr id="6" name="Rectangle 5"/>
          <p:cNvSpPr/>
          <p:nvPr/>
        </p:nvSpPr>
        <p:spPr>
          <a:xfrm>
            <a:off x="2057400" y="0"/>
            <a:ext cx="1295400" cy="228600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Objective</a:t>
            </a:r>
            <a:r>
              <a:rPr lang="en-US" dirty="0" smtClean="0"/>
              <a:t>: To discover interdisciplinary and potentially innovative research proposals</a:t>
            </a:r>
          </a:p>
          <a:p>
            <a:pPr lvl="3"/>
            <a:endParaRPr lang="en-US" dirty="0" smtClean="0"/>
          </a:p>
          <a:p>
            <a:r>
              <a:rPr lang="en-US" dirty="0" smtClean="0">
                <a:solidFill>
                  <a:srgbClr val="1F497D"/>
                </a:solidFill>
              </a:rPr>
              <a:t>Parallel Topics </a:t>
            </a:r>
            <a:r>
              <a:rPr lang="en-US" dirty="0" smtClean="0"/>
              <a:t>– </a:t>
            </a:r>
            <a:r>
              <a:rPr lang="en-US" smtClean="0"/>
              <a:t>data-centric approach</a:t>
            </a:r>
          </a:p>
          <a:p>
            <a:pPr lvl="3"/>
            <a:endParaRPr lang="en-US" dirty="0" smtClean="0"/>
          </a:p>
          <a:p>
            <a:r>
              <a:rPr lang="en-US" dirty="0" smtClean="0">
                <a:solidFill>
                  <a:srgbClr val="1F497D"/>
                </a:solidFill>
              </a:rPr>
              <a:t>Approach</a:t>
            </a:r>
            <a:r>
              <a:rPr lang="en-US" dirty="0" smtClean="0"/>
              <a:t>: To support interactive selection of proposals based on their number of topics 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172200" y="0"/>
            <a:ext cx="1295400" cy="228600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Questions and Comments?</a:t>
            </a:r>
          </a:p>
        </p:txBody>
      </p:sp>
      <p:sp>
        <p:nvSpPr>
          <p:cNvPr id="12291" name="Rectangle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>
              <a:lnSpc>
                <a:spcPct val="90000"/>
              </a:lnSpc>
              <a:buFont typeface="Arial" charset="0"/>
              <a:buNone/>
            </a:pPr>
            <a:endParaRPr lang="en-US" dirty="0" smtClean="0"/>
          </a:p>
          <a:p>
            <a:pPr algn="ctr">
              <a:lnSpc>
                <a:spcPct val="90000"/>
              </a:lnSpc>
              <a:buFont typeface="Arial" charset="0"/>
              <a:buNone/>
            </a:pPr>
            <a:endParaRPr lang="en-US" dirty="0" smtClean="0"/>
          </a:p>
          <a:p>
            <a:pPr algn="ctr">
              <a:lnSpc>
                <a:spcPct val="90000"/>
              </a:lnSpc>
              <a:buFont typeface="Arial" charset="0"/>
              <a:buNone/>
            </a:pPr>
            <a:r>
              <a:rPr lang="en-US" b="1" dirty="0" smtClean="0"/>
              <a:t>Thank you!!</a:t>
            </a:r>
          </a:p>
          <a:p>
            <a:pPr algn="ctr">
              <a:lnSpc>
                <a:spcPct val="90000"/>
              </a:lnSpc>
              <a:buFont typeface="Arial" charset="0"/>
              <a:buNone/>
            </a:pPr>
            <a:endParaRPr lang="en-US" dirty="0" smtClean="0"/>
          </a:p>
          <a:p>
            <a:pPr algn="ctr">
              <a:lnSpc>
                <a:spcPct val="90000"/>
              </a:lnSpc>
              <a:buFont typeface="Arial" charset="0"/>
              <a:buNone/>
            </a:pPr>
            <a:endParaRPr lang="en-US" dirty="0" smtClean="0"/>
          </a:p>
          <a:p>
            <a:pPr algn="ctr">
              <a:lnSpc>
                <a:spcPct val="90000"/>
              </a:lnSpc>
              <a:buFont typeface="Arial" charset="0"/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pPr algn="ctr">
              <a:lnSpc>
                <a:spcPct val="90000"/>
              </a:lnSpc>
              <a:buFont typeface="Arial" charset="0"/>
              <a:buNone/>
            </a:pPr>
            <a:r>
              <a:rPr lang="en-US" dirty="0" smtClean="0"/>
              <a:t>remco@cs.tufts.edu</a:t>
            </a:r>
          </a:p>
          <a:p>
            <a:pPr algn="ctr">
              <a:lnSpc>
                <a:spcPct val="90000"/>
              </a:lnSpc>
              <a:buFont typeface="Arial" charset="0"/>
              <a:buNone/>
            </a:pPr>
            <a:r>
              <a:rPr lang="en-US" dirty="0" smtClean="0"/>
              <a:t>http://www.cs.tufts.edu/~remco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Storytelling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 Budget from 1961 - 2008</a:t>
            </a:r>
            <a:endParaRPr lang="en-US" dirty="0"/>
          </a:p>
        </p:txBody>
      </p:sp>
      <p:pic>
        <p:nvPicPr>
          <p:cNvPr id="5" name="Picture 2" descr="http://blackandwhiteprogram.com/wp-content/yearly-us-budge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2514600"/>
            <a:ext cx="4800600" cy="4051943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057400" y="0"/>
            <a:ext cx="1295400" cy="228600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Storytelling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2667000" cy="4525963"/>
          </a:xfrm>
        </p:spPr>
        <p:txBody>
          <a:bodyPr/>
          <a:lstStyle/>
          <a:p>
            <a:r>
              <a:rPr lang="en-US" dirty="0" err="1" smtClean="0"/>
              <a:t>Minard’s</a:t>
            </a:r>
            <a:r>
              <a:rPr lang="en-US" dirty="0" smtClean="0"/>
              <a:t> Map:</a:t>
            </a:r>
          </a:p>
          <a:p>
            <a:endParaRPr lang="en-US" dirty="0" smtClean="0"/>
          </a:p>
          <a:p>
            <a:r>
              <a:rPr lang="en-US" dirty="0" err="1" smtClean="0"/>
              <a:t>Napolean’s</a:t>
            </a:r>
            <a:r>
              <a:rPr lang="en-US" dirty="0" smtClean="0"/>
              <a:t> March to Moscow</a:t>
            </a:r>
            <a:endParaRPr lang="en-US" dirty="0"/>
          </a:p>
        </p:txBody>
      </p:sp>
      <p:pic>
        <p:nvPicPr>
          <p:cNvPr id="6" name="Picture 2" descr="Tufte map of Napoleonâ€™s Marc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981200"/>
            <a:ext cx="605307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057400" y="0"/>
            <a:ext cx="1295400" cy="228600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Influences the thought…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1" y="2895600"/>
            <a:ext cx="4473819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95600"/>
            <a:ext cx="4379303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2057400" y="0"/>
            <a:ext cx="1295400" cy="228600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6550223"/>
            <a:ext cx="27969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Images courtesy of Barbara </a:t>
            </a:r>
            <a:r>
              <a:rPr lang="en-US" sz="1400" dirty="0" err="1" smtClean="0"/>
              <a:t>Tversky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 Encoding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3657600" cy="4525963"/>
          </a:xfrm>
        </p:spPr>
        <p:txBody>
          <a:bodyPr/>
          <a:lstStyle/>
          <a:p>
            <a:r>
              <a:rPr lang="en-US" dirty="0" smtClean="0"/>
              <a:t>Affects the: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Types of possible operations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The user’s thinking process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295400"/>
            <a:ext cx="4572000" cy="5312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57400" y="0"/>
            <a:ext cx="1295400" cy="228600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6550223"/>
            <a:ext cx="5484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/>
            <a:r>
              <a:rPr lang="en-US" sz="1400" dirty="0" smtClean="0"/>
              <a:t>Zhang and Norman.  The Representation Of Numbers.  Cognition. (1995)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Classifying Numeric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3925" y="1828800"/>
            <a:ext cx="729615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057400" y="0"/>
            <a:ext cx="1295400" cy="228600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72675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584</TotalTime>
  <Words>754</Words>
  <Application>Microsoft Office PowerPoint</Application>
  <PresentationFormat>On-screen Show (4:3)</PresentationFormat>
  <Paragraphs>242</Paragraphs>
  <Slides>41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Visualization and Analysis of Text</vt:lpstr>
      <vt:lpstr>Introduction</vt:lpstr>
      <vt:lpstr>Visualization</vt:lpstr>
      <vt:lpstr>Visualization</vt:lpstr>
      <vt:lpstr>Storytelling</vt:lpstr>
      <vt:lpstr>Storytelling</vt:lpstr>
      <vt:lpstr>Visualization</vt:lpstr>
      <vt:lpstr>Visual Encoding</vt:lpstr>
      <vt:lpstr>Classifying Numeric Systems</vt:lpstr>
      <vt:lpstr>Example: Arithmetic</vt:lpstr>
      <vt:lpstr>Example: Arithmetic</vt:lpstr>
      <vt:lpstr>Example: Arithmetic</vt:lpstr>
      <vt:lpstr>Example: Arithmetic</vt:lpstr>
      <vt:lpstr>Examples of Text Visualization</vt:lpstr>
      <vt:lpstr>Examples of Text Visualization</vt:lpstr>
      <vt:lpstr>Examples of Text Visualization</vt:lpstr>
      <vt:lpstr>Examples of Text Visualization</vt:lpstr>
      <vt:lpstr>Examples of Text Visualization</vt:lpstr>
      <vt:lpstr>Examples of Text Visualization</vt:lpstr>
      <vt:lpstr>Examples of Text Visualization</vt:lpstr>
      <vt:lpstr>Visual Exploration</vt:lpstr>
      <vt:lpstr>Coordinated Multi-Views</vt:lpstr>
      <vt:lpstr>LIDAR Linked Feature Space</vt:lpstr>
      <vt:lpstr>LIDAR Change Detection</vt:lpstr>
      <vt:lpstr>Urban Model</vt:lpstr>
      <vt:lpstr>Urban Visualization</vt:lpstr>
      <vt:lpstr>Coordinated Multi-Views</vt:lpstr>
      <vt:lpstr>Coordinated Multi-Views</vt:lpstr>
      <vt:lpstr>Coordinated Multi-Views</vt:lpstr>
      <vt:lpstr>CMV + Text Analysis</vt:lpstr>
      <vt:lpstr>Parallel Topics</vt:lpstr>
      <vt:lpstr>Parallel Topics</vt:lpstr>
      <vt:lpstr>Topic Modeling</vt:lpstr>
      <vt:lpstr>Topic Modeling</vt:lpstr>
      <vt:lpstr>Parallel Topics</vt:lpstr>
      <vt:lpstr>Visual Signatures</vt:lpstr>
      <vt:lpstr>Selecting Single Topic Proposals</vt:lpstr>
      <vt:lpstr>Selecting Multi-Topic Proposals</vt:lpstr>
      <vt:lpstr>Selecting No-Topic Proposals</vt:lpstr>
      <vt:lpstr>Recap</vt:lpstr>
      <vt:lpstr>Questions and Comments?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UNCC</dc:creator>
  <cp:lastModifiedBy>Remco Chang</cp:lastModifiedBy>
  <cp:revision>210</cp:revision>
  <dcterms:created xsi:type="dcterms:W3CDTF">2010-09-23T00:55:38Z</dcterms:created>
  <dcterms:modified xsi:type="dcterms:W3CDTF">2010-12-17T11:01:02Z</dcterms:modified>
</cp:coreProperties>
</file>