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theme/theme4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Default Extension="wmf" ContentType="image/x-wmf"/>
  <Override PartName="/ppt/notesSlides/notesSlide1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Default Extension="doc" ContentType="application/msword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9.xml" ContentType="application/vnd.openxmlformats-officedocument.presentationml.slideLayout+xml"/>
  <Default Extension="rels" ContentType="application/vnd.openxmlformats-package.relationships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Default Extension="gif" ContentType="image/gi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256" r:id="rId3"/>
    <p:sldId id="270" r:id="rId4"/>
    <p:sldId id="283" r:id="rId5"/>
    <p:sldId id="287" r:id="rId6"/>
    <p:sldId id="284" r:id="rId7"/>
    <p:sldId id="285" r:id="rId8"/>
    <p:sldId id="286" r:id="rId9"/>
    <p:sldId id="271" r:id="rId10"/>
    <p:sldId id="288" r:id="rId11"/>
    <p:sldId id="292" r:id="rId12"/>
    <p:sldId id="289" r:id="rId13"/>
    <p:sldId id="293" r:id="rId14"/>
    <p:sldId id="273" r:id="rId15"/>
    <p:sldId id="272" r:id="rId16"/>
    <p:sldId id="295" r:id="rId17"/>
    <p:sldId id="274" r:id="rId18"/>
    <p:sldId id="277" r:id="rId19"/>
    <p:sldId id="296" r:id="rId20"/>
    <p:sldId id="281" r:id="rId21"/>
    <p:sldId id="279" r:id="rId22"/>
    <p:sldId id="280" r:id="rId23"/>
    <p:sldId id="278" r:id="rId24"/>
    <p:sldId id="282" r:id="rId25"/>
    <p:sldId id="265" r:id="rId26"/>
    <p:sldId id="25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266" autoAdjust="0"/>
    <p:restoredTop sz="94591" autoAdjust="0"/>
  </p:normalViewPr>
  <p:slideViewPr>
    <p:cSldViewPr>
      <p:cViewPr varScale="1">
        <p:scale>
          <a:sx n="67" d="100"/>
          <a:sy n="67" d="100"/>
        </p:scale>
        <p:origin x="-6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presProps" Target="presProps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0" Type="http://schemas.openxmlformats.org/officeDocument/2006/relationships/slide" Target="slides/slide8.xml"/><Relationship Id="rId32" Type="http://schemas.openxmlformats.org/officeDocument/2006/relationships/viewProps" Target="viewProps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9" Type="http://schemas.openxmlformats.org/officeDocument/2006/relationships/slide" Target="slides/slide7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7" Type="http://schemas.openxmlformats.org/officeDocument/2006/relationships/slide" Target="slides/slide25.xml"/><Relationship Id="rId14" Type="http://schemas.openxmlformats.org/officeDocument/2006/relationships/slide" Target="slides/slide12.xml"/><Relationship Id="rId23" Type="http://schemas.openxmlformats.org/officeDocument/2006/relationships/slide" Target="slides/slide21.xml"/><Relationship Id="rId4" Type="http://schemas.openxmlformats.org/officeDocument/2006/relationships/slide" Target="slides/slide2.xml"/><Relationship Id="rId28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30" Type="http://schemas.openxmlformats.org/officeDocument/2006/relationships/printerSettings" Target="printerSettings/printerSettings1.bin"/><Relationship Id="rId11" Type="http://schemas.openxmlformats.org/officeDocument/2006/relationships/slide" Target="slides/slide9.xml"/><Relationship Id="rId29" Type="http://schemas.openxmlformats.org/officeDocument/2006/relationships/handoutMaster" Target="handoutMasters/handoutMaster1.xml"/><Relationship Id="rId6" Type="http://schemas.openxmlformats.org/officeDocument/2006/relationships/slide" Target="slides/slide4.xml"/><Relationship Id="rId16" Type="http://schemas.openxmlformats.org/officeDocument/2006/relationships/slide" Target="slides/slide14.xml"/><Relationship Id="rId3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" Type="http://schemas.openxmlformats.org/officeDocument/2006/relationships/slideMaster" Target="slideMasters/slideMaster2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49.wmf"/><Relationship Id="rId1" Type="http://schemas.openxmlformats.org/officeDocument/2006/relationships/image" Target="../media/image46.wmf"/><Relationship Id="rId2" Type="http://schemas.openxmlformats.org/officeDocument/2006/relationships/image" Target="../media/image47.wmf"/><Relationship Id="rId3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37514-A4CF-D744-89C3-48CEDDB5FD69}" type="datetimeFigureOut">
              <a:rPr lang="en-US" smtClean="0"/>
              <a:pPr/>
              <a:t>1/21/10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B9149-5527-9B48-80D6-A194A6DD1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03E76-0D81-4EF0-8483-BF6A7C58D678}" type="datetimeFigureOut">
              <a:rPr lang="en-US" smtClean="0"/>
              <a:pPr/>
              <a:t>1/21/10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4DEC6-A0E6-4638-8646-61D8B8942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4DEC6-A0E6-4638-8646-61D8B89426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4DEC6-A0E6-4638-8646-61D8B894262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4DEC6-A0E6-4638-8646-61D8B894262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4DEC6-A0E6-4638-8646-61D8B894262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4DEC6-A0E6-4638-8646-61D8B894262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4DEC6-A0E6-4638-8646-61D8B894262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4DEC6-A0E6-4638-8646-61D8B894262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4DEC6-A0E6-4638-8646-61D8B894262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4DEC6-A0E6-4638-8646-61D8B894262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4DEC6-A0E6-4638-8646-61D8B894262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4DEC6-A0E6-4638-8646-61D8B894262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4DEC6-A0E6-4638-8646-61D8B894262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4DEC6-A0E6-4638-8646-61D8B894262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4DEC6-A0E6-4638-8646-61D8B894262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4DEC6-A0E6-4638-8646-61D8B894262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4DEC6-A0E6-4638-8646-61D8B894262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4DEC6-A0E6-4638-8646-61D8B894262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4DEC6-A0E6-4638-8646-61D8B894262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4DEC6-A0E6-4638-8646-61D8B894262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4DEC6-A0E6-4638-8646-61D8B894262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4DEC6-A0E6-4638-8646-61D8B894262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4DEC6-A0E6-4638-8646-61D8B894262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4DEC6-A0E6-4638-8646-61D8B894262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4DEC6-A0E6-4638-8646-61D8B894262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4DEC6-A0E6-4638-8646-61D8B894262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A116-0912-4F43-A86F-74169FFACAD0}" type="datetime1">
              <a:rPr lang="en-US" smtClean="0"/>
              <a:pPr/>
              <a:t>1/21/10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UrbanVis research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39C0-3F70-4720-B63F-D221F67ABF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9850" y="6578600"/>
            <a:ext cx="990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 group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228600" y="6391870"/>
            <a:ext cx="16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>UrbanVis</a:t>
            </a: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endParaRPr lang="en-US" dirty="0">
              <a:solidFill>
                <a:prstClr val="white">
                  <a:lumMod val="65000"/>
                </a:prstClr>
              </a:solidFill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1FA0-40EF-D64A-8E31-17739851A8BF}" type="datetime1">
              <a:rPr lang="en-US" smtClean="0"/>
              <a:pPr/>
              <a:t>1/21/10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UrbanVis research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39C0-3F70-4720-B63F-D221F67AB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AF6C-2B79-B149-96BD-1BC1C744762A}" type="datetime1">
              <a:rPr lang="en-US" smtClean="0"/>
              <a:pPr/>
              <a:t>1/21/10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UrbanVis research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39C0-3F70-4720-B63F-D221F67AB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F162-52C7-2346-8E67-DDE8E083088F}" type="datetimeFigureOut">
              <a:rPr lang="en-US" smtClean="0"/>
              <a:pPr/>
              <a:t>1/21/10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61F1-0EBC-6D4F-A3F7-5F83897B8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F162-52C7-2346-8E67-DDE8E083088F}" type="datetimeFigureOut">
              <a:rPr lang="en-US" smtClean="0"/>
              <a:pPr/>
              <a:t>1/21/10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61F1-0EBC-6D4F-A3F7-5F83897B8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F162-52C7-2346-8E67-DDE8E083088F}" type="datetimeFigureOut">
              <a:rPr lang="en-US" smtClean="0"/>
              <a:pPr/>
              <a:t>1/21/10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61F1-0EBC-6D4F-A3F7-5F83897B8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F162-52C7-2346-8E67-DDE8E083088F}" type="datetimeFigureOut">
              <a:rPr lang="en-US" smtClean="0"/>
              <a:pPr/>
              <a:t>1/21/10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61F1-0EBC-6D4F-A3F7-5F83897B8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F162-52C7-2346-8E67-DDE8E083088F}" type="datetimeFigureOut">
              <a:rPr lang="en-US" smtClean="0"/>
              <a:pPr/>
              <a:t>1/21/10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61F1-0EBC-6D4F-A3F7-5F83897B8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F162-52C7-2346-8E67-DDE8E083088F}" type="datetimeFigureOut">
              <a:rPr lang="en-US" smtClean="0"/>
              <a:pPr/>
              <a:t>1/21/10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61F1-0EBC-6D4F-A3F7-5F83897B8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F162-52C7-2346-8E67-DDE8E083088F}" type="datetimeFigureOut">
              <a:rPr lang="en-US" smtClean="0"/>
              <a:pPr/>
              <a:t>1/21/10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61F1-0EBC-6D4F-A3F7-5F83897B8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F162-52C7-2346-8E67-DDE8E083088F}" type="datetimeFigureOut">
              <a:rPr lang="en-US" smtClean="0"/>
              <a:pPr/>
              <a:t>1/21/10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61F1-0EBC-6D4F-A3F7-5F83897B8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E9E4-A5EF-3849-9203-A88D3D53B405}" type="datetime1">
              <a:rPr lang="en-US" smtClean="0"/>
              <a:pPr/>
              <a:t>1/21/10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UrbanVis research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39C0-3F70-4720-B63F-D221F67AB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F162-52C7-2346-8E67-DDE8E083088F}" type="datetimeFigureOut">
              <a:rPr lang="en-US" smtClean="0"/>
              <a:pPr/>
              <a:t>1/21/10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61F1-0EBC-6D4F-A3F7-5F83897B8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F162-52C7-2346-8E67-DDE8E083088F}" type="datetimeFigureOut">
              <a:rPr lang="en-US" smtClean="0"/>
              <a:pPr/>
              <a:t>1/21/10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61F1-0EBC-6D4F-A3F7-5F83897B8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3F162-52C7-2346-8E67-DDE8E083088F}" type="datetimeFigureOut">
              <a:rPr lang="en-US" smtClean="0"/>
              <a:pPr/>
              <a:t>1/21/10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061F1-0EBC-6D4F-A3F7-5F83897B8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29AED-59DE-6741-A5E9-D9E17F9E6D0D}" type="datetime1">
              <a:rPr lang="en-US" smtClean="0"/>
              <a:pPr/>
              <a:t>1/21/10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UrbanVis research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39C0-3F70-4720-B63F-D221F67AB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07A0-29D3-8D46-ACA9-35B607534259}" type="datetime1">
              <a:rPr lang="en-US" smtClean="0"/>
              <a:pPr/>
              <a:t>1/21/10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UrbanVis research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39C0-3F70-4720-B63F-D221F67AB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E6EF-07DA-394D-A66E-44FF97A38B65}" type="datetime1">
              <a:rPr lang="en-US" smtClean="0"/>
              <a:pPr/>
              <a:t>1/21/10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UrbanVis research group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39C0-3F70-4720-B63F-D221F67AB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20CD-EF7A-FF4F-B227-A5DD7E679E03}" type="datetime1">
              <a:rPr lang="en-US" smtClean="0"/>
              <a:pPr/>
              <a:t>1/21/10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UrbanVis research group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39C0-3F70-4720-B63F-D221F67AB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1DBD-21F5-3C4D-9D66-F5D1882E9F25}" type="datetime1">
              <a:rPr lang="en-US" smtClean="0"/>
              <a:pPr/>
              <a:t>1/21/10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UrbanVis research group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39C0-3F70-4720-B63F-D221F67AB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D53F4-FDE6-C241-B6EE-DA65B0256DA6}" type="datetime1">
              <a:rPr lang="en-US" smtClean="0"/>
              <a:pPr/>
              <a:t>1/21/10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UrbanVis research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39C0-3F70-4720-B63F-D221F67AB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D4EA-21FC-C24B-8EAC-D48F03FDDC8E}" type="datetime1">
              <a:rPr lang="en-US" smtClean="0"/>
              <a:pPr/>
              <a:t>1/21/10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UrbanVis research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539C0-3F70-4720-B63F-D221F67AB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8C438-380E-D74E-BA0E-D02E5A43C8C2}" type="datetime1">
              <a:rPr lang="en-US" smtClean="0"/>
              <a:pPr/>
              <a:t>1/21/10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UrbanVis research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539C0-3F70-4720-B63F-D221F67AB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3F162-52C7-2346-8E67-DDE8E083088F}" type="datetimeFigureOut">
              <a:rPr lang="en-US" smtClean="0"/>
              <a:pPr/>
              <a:t>1/21/10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061F1-0EBC-6D4F-A3F7-5F83897B87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6578600"/>
            <a:ext cx="990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 group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28600" y="6391870"/>
            <a:ext cx="16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>UrbanVis</a:t>
            </a: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endParaRPr lang="en-US" dirty="0">
              <a:solidFill>
                <a:prstClr val="white">
                  <a:lumMod val="65000"/>
                </a:prstClr>
              </a:solidFill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4" Type="http://schemas.openxmlformats.org/officeDocument/2006/relationships/image" Target="../media/image2.png"/><Relationship Id="rId5" Type="http://schemas.openxmlformats.org/officeDocument/2006/relationships/image" Target="../media/image2.jpe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9" Type="http://schemas.openxmlformats.org/officeDocument/2006/relationships/image" Target="../media/image6.jpeg"/><Relationship Id="rId3" Type="http://schemas.openxmlformats.org/officeDocument/2006/relationships/image" Target="../media/image1.pdf"/><Relationship Id="rId6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1" Type="http://schemas.openxmlformats.org/officeDocument/2006/relationships/video" Target="file://localhost/acsaWest2009/wikicityrome.mov" TargetMode="Externa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Relationship Id="rId5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gif"/><Relationship Id="rId5" Type="http://schemas.openxmlformats.org/officeDocument/2006/relationships/image" Target="../media/image32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9" Type="http://schemas.openxmlformats.org/officeDocument/2006/relationships/image" Target="../media/image39.png"/><Relationship Id="rId3" Type="http://schemas.openxmlformats.org/officeDocument/2006/relationships/image" Target="../media/image33.png"/><Relationship Id="rId6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image" Target="../media/image43.pn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0.jpeg"/><Relationship Id="rId5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Word_97_-_2004_Document1.doc"/><Relationship Id="rId5" Type="http://schemas.openxmlformats.org/officeDocument/2006/relationships/oleObject" Target="../embeddings/Microsoft_Word_97_-_2004_Document2.doc"/><Relationship Id="rId7" Type="http://schemas.openxmlformats.org/officeDocument/2006/relationships/oleObject" Target="../embeddings/Microsoft_Word_97_-_2004_Document4.doc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4.xml"/><Relationship Id="rId6" Type="http://schemas.openxmlformats.org/officeDocument/2006/relationships/oleObject" Target="../embeddings/Microsoft_Word_97_-_2004_Document3.doc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1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0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eg"/><Relationship Id="rId5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UrbanVis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28800" y="41148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</a:rPr>
              <a:t>Dr. Jean-Claude </a:t>
            </a:r>
            <a:r>
              <a:rPr lang="en-US" dirty="0" err="1" smtClean="0">
                <a:solidFill>
                  <a:schemeClr val="bg1"/>
                </a:solidFill>
              </a:rPr>
              <a:t>Thill</a:t>
            </a:r>
            <a:r>
              <a:rPr lang="en-US" dirty="0" smtClean="0">
                <a:solidFill>
                  <a:schemeClr val="bg1"/>
                </a:solidFill>
              </a:rPr>
              <a:t>, Knight Distinguished Professor, Geography, UNCC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Dr. </a:t>
            </a:r>
            <a:r>
              <a:rPr lang="en-US" sz="1800" dirty="0" err="1" smtClean="0">
                <a:solidFill>
                  <a:schemeClr val="bg1"/>
                </a:solidFill>
              </a:rPr>
              <a:t>Remco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Chang, Research Scientist, Vis </a:t>
            </a:r>
            <a:r>
              <a:rPr lang="en-US" sz="1800" dirty="0" smtClean="0">
                <a:solidFill>
                  <a:schemeClr val="bg1"/>
                </a:solidFill>
              </a:rPr>
              <a:t>Center</a:t>
            </a:r>
            <a:r>
              <a:rPr lang="en-US" dirty="0" smtClean="0">
                <a:solidFill>
                  <a:schemeClr val="bg1"/>
                </a:solidFill>
              </a:rPr>
              <a:t>, UNCC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</a:rPr>
              <a:t>Eric Sauda, Professor, DDC, School of Architecture, UNCC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US" sz="1800" dirty="0" smtClean="0">
              <a:solidFill>
                <a:schemeClr val="bg1"/>
              </a:solidFill>
              <a:latin typeface="Helvetica Neue UltraLight"/>
              <a:cs typeface="Helvetica Neue UltraLigh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dirty="0" err="1" smtClean="0">
                <a:solidFill>
                  <a:schemeClr val="bg1"/>
                </a:solidFill>
              </a:rPr>
              <a:t>Ginette</a:t>
            </a:r>
            <a:r>
              <a:rPr lang="en-US" dirty="0" smtClean="0">
                <a:solidFill>
                  <a:schemeClr val="bg1"/>
                </a:solidFill>
              </a:rPr>
              <a:t> Wessel, Doctoral Student, Architecture, Berkeley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</a:rPr>
              <a:t>Elizabeth Unruh, Research Assistant, DDC, School of Architecture, UNCC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US" sz="1800" dirty="0" smtClean="0">
              <a:solidFill>
                <a:schemeClr val="bg1"/>
              </a:solidFill>
              <a:latin typeface="Helvetica Neue UltraLight"/>
              <a:cs typeface="Helvetica Neue UltraLigh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US" sz="1800" dirty="0">
              <a:solidFill>
                <a:schemeClr val="bg1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US" sz="1800" dirty="0">
              <a:solidFill>
                <a:schemeClr val="bg1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US" sz="1800" dirty="0">
              <a:solidFill>
                <a:schemeClr val="bg1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US" sz="1800" dirty="0">
              <a:solidFill>
                <a:schemeClr val="bg1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US" sz="1800" dirty="0">
              <a:solidFill>
                <a:schemeClr val="bg1"/>
              </a:solidFill>
            </a:endParaRPr>
          </a:p>
          <a:p>
            <a:pPr marL="342900" indent="-342900" algn="ctr" eaLnBrk="1" hangingPunct="1">
              <a:lnSpc>
                <a:spcPct val="150000"/>
              </a:lnSpc>
            </a:pPr>
            <a:endParaRPr lang="en-US" baseline="30000" dirty="0">
              <a:solidFill>
                <a:schemeClr val="bg1"/>
              </a:solidFill>
            </a:endParaRPr>
          </a:p>
          <a:p>
            <a:pPr marL="342900" indent="-342900" algn="ctr" eaLnBrk="1" hangingPunct="1">
              <a:lnSpc>
                <a:spcPct val="150000"/>
              </a:lnSpc>
            </a:pPr>
            <a:endParaRPr lang="en-US" baseline="30000" dirty="0">
              <a:solidFill>
                <a:schemeClr val="bg1"/>
              </a:solidFill>
            </a:endParaRPr>
          </a:p>
          <a:p>
            <a:pPr marL="342900" indent="-342900" algn="ctr" eaLnBrk="1" hangingPunct="1">
              <a:lnSpc>
                <a:spcPct val="150000"/>
              </a:lnSpc>
              <a:spcBef>
                <a:spcPct val="20000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rcRect l="31358" t="23932" r="43555" b="55556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/>
              <a:srcRect l="31358" t="23932" r="43555" b="55556"/>
              <a:stretch>
                <a:fillRect/>
              </a:stretch>
            </p:blipFill>
          </mc:Fallback>
        </mc:AlternateContent>
        <p:spPr bwMode="auto">
          <a:xfrm>
            <a:off x="2971800" y="3200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sau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3200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3"/>
          <p:cNvPicPr>
            <a:picLocks noChangeAspect="1" noChangeArrowheads="1"/>
          </p:cNvPicPr>
          <p:nvPr/>
        </p:nvPicPr>
        <p:blipFill>
          <a:blip r:embed="rId6"/>
          <a:srcRect t="6795" b="39600"/>
          <a:stretch>
            <a:fillRect/>
          </a:stretch>
        </p:blipFill>
        <p:spPr bwMode="auto">
          <a:xfrm>
            <a:off x="1981200" y="5105400"/>
            <a:ext cx="89058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576622" y="2349372"/>
            <a:ext cx="205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 group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rcRect l="28400" t="11702" r="26000" b="24468"/>
          <a:stretch>
            <a:fillRect/>
          </a:stretch>
        </p:blipFill>
        <p:spPr>
          <a:xfrm>
            <a:off x="1905000" y="3200400"/>
            <a:ext cx="868680" cy="914400"/>
          </a:xfrm>
          <a:prstGeom prst="rect">
            <a:avLst/>
          </a:prstGeom>
        </p:spPr>
      </p:pic>
      <p:pic>
        <p:nvPicPr>
          <p:cNvPr id="11" name="Picture 10" descr="hand_drawn_map_Yumi_Roth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0400" y="152400"/>
            <a:ext cx="2743200" cy="1767838"/>
          </a:xfrm>
          <a:prstGeom prst="rect">
            <a:avLst/>
          </a:prstGeom>
        </p:spPr>
      </p:pic>
      <p:pic>
        <p:nvPicPr>
          <p:cNvPr id="12" name="Picture 11" descr="Unruh.jpg"/>
          <p:cNvPicPr>
            <a:picLocks noChangeAspect="1"/>
          </p:cNvPicPr>
          <p:nvPr/>
        </p:nvPicPr>
        <p:blipFill>
          <a:blip r:embed="rId9" cstate="print"/>
          <a:srcRect t="6443" b="16237"/>
          <a:stretch>
            <a:fillRect/>
          </a:stretch>
        </p:blipFill>
        <p:spPr>
          <a:xfrm>
            <a:off x="3048000" y="51054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850" y="6578600"/>
            <a:ext cx="990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 group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28600" y="6391870"/>
            <a:ext cx="16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>UrbanVis</a:t>
            </a: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endParaRPr lang="en-US" dirty="0">
              <a:solidFill>
                <a:prstClr val="white">
                  <a:lumMod val="65000"/>
                </a:prstClr>
              </a:solidFill>
              <a:ea typeface="+mj-ea"/>
              <a:cs typeface="+mj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 smtClean="0"/>
              <a:t>Problem</a:t>
            </a:r>
            <a:br>
              <a:rPr lang="en-US" smtClean="0"/>
            </a:br>
            <a:endParaRPr lang="en-US" dirty="0"/>
          </a:p>
        </p:txBody>
      </p:sp>
      <p:sp>
        <p:nvSpPr>
          <p:cNvPr id="17" name="Vertical Text Placeholder 16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complexity and heterogeneity of information </a:t>
            </a:r>
          </a:p>
          <a:p>
            <a:r>
              <a:rPr lang="en-US" dirty="0" smtClean="0"/>
              <a:t>new city forms</a:t>
            </a:r>
          </a:p>
          <a:p>
            <a:r>
              <a:rPr lang="en-US" dirty="0" smtClean="0"/>
              <a:t>gateway visualization through space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0" y="7620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+mj-lt"/>
                <a:cs typeface="Calibri (Body)"/>
              </a:rPr>
              <a:t>Urban Theory</a:t>
            </a:r>
            <a:endParaRPr lang="en-US" sz="2800" dirty="0">
              <a:solidFill>
                <a:srgbClr val="FFFFFF"/>
              </a:solidFill>
              <a:latin typeface="+mj-lt"/>
              <a:cs typeface="Calibri (Body)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95400"/>
            <a:ext cx="4372769" cy="4267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810000"/>
            <a:ext cx="2291651" cy="17653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524000" y="1828800"/>
            <a:ext cx="609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Camillo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Sitte</a:t>
            </a:r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(Rob </a:t>
            </a:r>
            <a:r>
              <a:rPr lang="en-US" dirty="0" err="1" smtClean="0">
                <a:solidFill>
                  <a:srgbClr val="FFFFFF"/>
                </a:solidFill>
              </a:rPr>
              <a:t>Krier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Aldo Rossi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New Urbanism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……………)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850" y="6578600"/>
            <a:ext cx="990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 group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28600" y="6391870"/>
            <a:ext cx="16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>UrbanVis</a:t>
            </a: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endParaRPr lang="en-US" dirty="0">
              <a:solidFill>
                <a:prstClr val="white">
                  <a:lumMod val="65000"/>
                </a:prstClr>
              </a:solidFill>
              <a:ea typeface="+mj-ea"/>
              <a:cs typeface="+mj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 smtClean="0"/>
              <a:t>Problem</a:t>
            </a:r>
            <a:br>
              <a:rPr lang="en-US" smtClean="0"/>
            </a:br>
            <a:endParaRPr lang="en-US" dirty="0"/>
          </a:p>
        </p:txBody>
      </p:sp>
      <p:sp>
        <p:nvSpPr>
          <p:cNvPr id="17" name="Vertical Text Placeholder 16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complexity and heterogeneity of information </a:t>
            </a:r>
          </a:p>
          <a:p>
            <a:r>
              <a:rPr lang="en-US" dirty="0" smtClean="0"/>
              <a:t>new city forms</a:t>
            </a:r>
          </a:p>
          <a:p>
            <a:r>
              <a:rPr lang="en-US" dirty="0" smtClean="0"/>
              <a:t>gateway visualization through space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0" y="7620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+mj-lt"/>
                <a:cs typeface="Calibri (Body)"/>
              </a:rPr>
              <a:t>Urban Theory</a:t>
            </a:r>
            <a:endParaRPr lang="en-US" sz="2800" dirty="0">
              <a:solidFill>
                <a:srgbClr val="FFFFFF"/>
              </a:solidFill>
              <a:latin typeface="+mj-lt"/>
              <a:cs typeface="Calibri (Body)"/>
            </a:endParaRPr>
          </a:p>
        </p:txBody>
      </p:sp>
      <p:pic>
        <p:nvPicPr>
          <p:cNvPr id="9" name="Content Placeholder 5" descr="UrbanUserInterface-UrbanLegibilityReconsidered.Imag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1202" y="3733799"/>
            <a:ext cx="3310797" cy="2209801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676400" y="6019800"/>
            <a:ext cx="2895600" cy="23639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Shibuya, Tokyo,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2009.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aseline="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1549400"/>
            <a:ext cx="2872644" cy="4318000"/>
          </a:xfrm>
          <a:prstGeom prst="rect">
            <a:avLst/>
          </a:prstGeom>
          <a:effectLst>
            <a:outerShdw blurRad="355600" dist="190500" dir="12660000">
              <a:schemeClr val="bg1">
                <a:alpha val="43000"/>
              </a:scheme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5334000" y="5867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Robotvision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0" y="1600200"/>
            <a:ext cx="609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Multinodal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Overlay of new media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Information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Urban-Rural gone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View dependent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Wicked City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850" y="6578600"/>
            <a:ext cx="990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 group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28600" y="6391870"/>
            <a:ext cx="16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>UrbanVis</a:t>
            </a: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endParaRPr lang="en-US" dirty="0">
              <a:solidFill>
                <a:prstClr val="white">
                  <a:lumMod val="65000"/>
                </a:prstClr>
              </a:solidFill>
              <a:ea typeface="+mj-ea"/>
              <a:cs typeface="+mj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 smtClean="0"/>
              <a:t>Problem</a:t>
            </a:r>
            <a:br>
              <a:rPr lang="en-US" smtClean="0"/>
            </a:br>
            <a:endParaRPr lang="en-US" dirty="0"/>
          </a:p>
        </p:txBody>
      </p:sp>
      <p:sp>
        <p:nvSpPr>
          <p:cNvPr id="17" name="Vertical Text Placeholder 16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complexity and heterogeneity of information </a:t>
            </a:r>
          </a:p>
          <a:p>
            <a:r>
              <a:rPr lang="en-US" dirty="0" smtClean="0"/>
              <a:t>new city forms</a:t>
            </a:r>
          </a:p>
          <a:p>
            <a:r>
              <a:rPr lang="en-US" dirty="0" smtClean="0"/>
              <a:t>gateway visualization through space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0" y="7620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+mj-lt"/>
                <a:cs typeface="Calibri (Body)"/>
              </a:rPr>
              <a:t>Urban Theory</a:t>
            </a:r>
            <a:endParaRPr lang="en-US" sz="2800" dirty="0">
              <a:solidFill>
                <a:srgbClr val="FFFFFF"/>
              </a:solidFill>
              <a:latin typeface="+mj-lt"/>
              <a:cs typeface="Calibri (Body)"/>
            </a:endParaRPr>
          </a:p>
        </p:txBody>
      </p:sp>
      <p:pic>
        <p:nvPicPr>
          <p:cNvPr id="10" name="wikicityrome.mov">
            <a:hlinkClick r:id="" action="ppaction://media"/>
          </p:cNvPr>
          <p:cNvPicPr/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05200" y="2514600"/>
            <a:ext cx="5638800" cy="36652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86900" y="6172200"/>
            <a:ext cx="34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Carlo </a:t>
            </a:r>
            <a:r>
              <a:rPr lang="en-US" dirty="0" err="1" smtClean="0">
                <a:solidFill>
                  <a:srgbClr val="FFFFFF"/>
                </a:solidFill>
              </a:rPr>
              <a:t>Ratti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</a:rPr>
              <a:t>Senseable</a:t>
            </a:r>
            <a:r>
              <a:rPr lang="en-US" i="1" dirty="0" smtClean="0">
                <a:solidFill>
                  <a:srgbClr val="FFFFFF"/>
                </a:solidFill>
              </a:rPr>
              <a:t> Cities</a:t>
            </a:r>
            <a:endParaRPr lang="en-US" i="1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0" y="1828800"/>
            <a:ext cx="609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Carlo </a:t>
            </a:r>
            <a:r>
              <a:rPr lang="en-US" dirty="0" err="1" smtClean="0">
                <a:solidFill>
                  <a:srgbClr val="FFFFFF"/>
                </a:solidFill>
              </a:rPr>
              <a:t>Ratti</a:t>
            </a:r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(</a:t>
            </a:r>
            <a:r>
              <a:rPr lang="en-US" dirty="0" err="1" smtClean="0">
                <a:solidFill>
                  <a:srgbClr val="FFFFFF"/>
                </a:solidFill>
              </a:rPr>
              <a:t>Rem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Koolhaas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Bernard </a:t>
            </a:r>
            <a:r>
              <a:rPr lang="en-US" dirty="0" err="1" smtClean="0">
                <a:solidFill>
                  <a:srgbClr val="FFFFFF"/>
                </a:solidFill>
              </a:rPr>
              <a:t>Tschumi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Landscape Urbanism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Henri </a:t>
            </a:r>
            <a:r>
              <a:rPr lang="en-US" dirty="0" err="1" smtClean="0">
                <a:solidFill>
                  <a:schemeClr val="bg1"/>
                </a:solidFill>
              </a:rPr>
              <a:t>LeLefebvre</a:t>
            </a:r>
            <a:endParaRPr lang="en-US" smtClean="0">
              <a:solidFill>
                <a:schemeClr val="bg1"/>
              </a:solidFill>
            </a:endParaRPr>
          </a:p>
          <a:p>
            <a:r>
              <a:rPr lang="en-US" smtClean="0">
                <a:solidFill>
                  <a:srgbClr val="FFFFFF"/>
                </a:solidFill>
              </a:rPr>
              <a:t>…</a:t>
            </a:r>
            <a:r>
              <a:rPr lang="en-US" dirty="0" smtClean="0">
                <a:solidFill>
                  <a:srgbClr val="FFFFFF"/>
                </a:solidFill>
              </a:rPr>
              <a:t>…………)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850" y="6578600"/>
            <a:ext cx="990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 group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28600" y="6391870"/>
            <a:ext cx="16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>UrbanVis</a:t>
            </a: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endParaRPr lang="en-US" dirty="0">
              <a:solidFill>
                <a:prstClr val="white">
                  <a:lumMod val="65000"/>
                </a:prstClr>
              </a:solidFill>
              <a:ea typeface="+mj-ea"/>
              <a:cs typeface="+mj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 dirty="0" smtClean="0"/>
              <a:t>Problem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7" name="Vertical Text Placeholder 16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complexity and heterogeneity of information </a:t>
            </a:r>
          </a:p>
          <a:p>
            <a:r>
              <a:rPr lang="en-US" dirty="0" smtClean="0"/>
              <a:t>new city forms</a:t>
            </a:r>
          </a:p>
          <a:p>
            <a:r>
              <a:rPr lang="en-US" dirty="0" smtClean="0"/>
              <a:t>gateway visualization through space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0" y="7620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Geography &amp; Geographic Information Sciences</a:t>
            </a:r>
            <a:endParaRPr lang="en-US" sz="2800" dirty="0">
              <a:solidFill>
                <a:srgbClr val="FFFFFF"/>
              </a:solidFill>
              <a:latin typeface="+mj-lt"/>
              <a:cs typeface="Calibri (Body)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914400" y="1905000"/>
            <a:ext cx="6477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Study of phenomena from the perspective of their spatial relations: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Location, scale, place, and space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371600"/>
            <a:ext cx="18430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914400" y="3505200"/>
            <a:ext cx="8229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Semantic generalization of the City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FFFFFF"/>
                </a:solidFill>
                <a:ea typeface="ＭＳ Ｐゴシック" charset="-128"/>
              </a:rPr>
              <a:t>Defining socially coherent and homogeneous neighborhoods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FFFFFF"/>
                </a:solidFill>
                <a:ea typeface="ＭＳ Ｐゴシック" charset="-128"/>
              </a:rPr>
              <a:t>Use of factor analysis and cluster analysis to reduce the data matrix to a few latent dimensions and a few regions: Typology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FFFFFF"/>
                </a:solidFill>
                <a:ea typeface="ＭＳ Ｐゴシック" charset="-128"/>
              </a:rPr>
              <a:t>More recently, use of data mining techniques such as self-organizing maps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 err="1">
                <a:solidFill>
                  <a:srgbClr val="FFFFFF"/>
                </a:solidFill>
                <a:ea typeface="ＭＳ Ｐゴシック" charset="-128"/>
              </a:rPr>
              <a:t>Geodemographics</a:t>
            </a:r>
            <a:endParaRPr lang="en-US" sz="2000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850" y="6578600"/>
            <a:ext cx="990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 group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28600" y="6391870"/>
            <a:ext cx="16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>UrbanVis</a:t>
            </a: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endParaRPr lang="en-US" dirty="0">
              <a:solidFill>
                <a:prstClr val="white">
                  <a:lumMod val="65000"/>
                </a:prstClr>
              </a:solidFill>
              <a:ea typeface="+mj-ea"/>
              <a:cs typeface="+mj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 dirty="0" smtClean="0"/>
              <a:t>Problem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7" name="Vertical Text Placeholder 16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complexity and heterogeneity of information </a:t>
            </a:r>
          </a:p>
          <a:p>
            <a:r>
              <a:rPr lang="en-US" dirty="0" smtClean="0"/>
              <a:t>new city forms</a:t>
            </a:r>
          </a:p>
          <a:p>
            <a:r>
              <a:rPr lang="en-US" dirty="0" smtClean="0"/>
              <a:t>gateway visualization through space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0" y="762000"/>
            <a:ext cx="5791200" cy="875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Fuzzy SOM regional classification of Athens, Greece (</a:t>
            </a:r>
            <a:r>
              <a:rPr lang="en-US" sz="2800" dirty="0" err="1" smtClean="0">
                <a:solidFill>
                  <a:srgbClr val="FFFFFF"/>
                </a:solidFill>
              </a:rPr>
              <a:t>Hatzichristos</a:t>
            </a:r>
            <a:r>
              <a:rPr lang="en-US" sz="2800" dirty="0" smtClean="0">
                <a:solidFill>
                  <a:srgbClr val="FFFFFF"/>
                </a:solidFill>
              </a:rPr>
              <a:t>, 2004)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752600"/>
            <a:ext cx="5235575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850" y="6578600"/>
            <a:ext cx="990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 group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28600" y="6391870"/>
            <a:ext cx="16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>UrbanVis</a:t>
            </a: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endParaRPr lang="en-US" dirty="0">
              <a:solidFill>
                <a:prstClr val="white">
                  <a:lumMod val="65000"/>
                </a:prstClr>
              </a:solidFill>
              <a:ea typeface="+mj-ea"/>
              <a:cs typeface="+mj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 dirty="0" smtClean="0"/>
              <a:t>Problem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7" name="Vertical Text Placeholder 16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complexity and heterogeneity of information </a:t>
            </a:r>
          </a:p>
          <a:p>
            <a:r>
              <a:rPr lang="en-US" dirty="0" smtClean="0"/>
              <a:t>new city forms</a:t>
            </a:r>
          </a:p>
          <a:p>
            <a:r>
              <a:rPr lang="en-US" dirty="0" smtClean="0"/>
              <a:t>gateway visualization through space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0" y="7620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Quality of life, Charlotte, NC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7262" y="1371600"/>
            <a:ext cx="43005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000250"/>
            <a:ext cx="26638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3810000" y="3200400"/>
            <a:ext cx="914400" cy="533400"/>
          </a:xfrm>
          <a:prstGeom prst="rightArrow">
            <a:avLst>
              <a:gd name="adj1" fmla="val 50000"/>
              <a:gd name="adj2" fmla="val 428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850" y="6578600"/>
            <a:ext cx="990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 group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28600" y="6391870"/>
            <a:ext cx="16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>UrbanVis</a:t>
            </a: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endParaRPr lang="en-US" dirty="0">
              <a:solidFill>
                <a:prstClr val="white">
                  <a:lumMod val="65000"/>
                </a:prstClr>
              </a:solidFill>
              <a:ea typeface="+mj-ea"/>
              <a:cs typeface="+mj-cs"/>
            </a:endParaRPr>
          </a:p>
        </p:txBody>
      </p:sp>
      <p:sp>
        <p:nvSpPr>
          <p:cNvPr id="17" name="Vertical Text Placeholder 16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complexity and heterogeneity of information </a:t>
            </a:r>
          </a:p>
          <a:p>
            <a:r>
              <a:rPr lang="en-US" dirty="0" smtClean="0"/>
              <a:t>new city forms</a:t>
            </a:r>
          </a:p>
          <a:p>
            <a:r>
              <a:rPr lang="en-US" dirty="0" smtClean="0"/>
              <a:t>gateway visualization through space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0" y="7620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Scale-dependence and generalization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143000" y="17224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Cartographic representation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Algorithms that preserve spatial property of data: topology, density, geometry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Multiple scale-dependent representations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Allowing for queries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Preserving consistency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343400"/>
            <a:ext cx="69945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850" y="6578600"/>
            <a:ext cx="990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800" dirty="0" smtClean="0">
                <a:solidFill>
                  <a:srgbClr val="FFFFFF"/>
                </a:solidFill>
              </a:rPr>
              <a:t>research group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28600" y="6391870"/>
            <a:ext cx="16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FFFF"/>
                </a:solidFill>
                <a:ea typeface="+mj-ea"/>
                <a:cs typeface="+mj-cs"/>
              </a:rPr>
              <a:t>UrbanVis</a:t>
            </a:r>
            <a:r>
              <a:rPr lang="en-US" dirty="0" smtClean="0">
                <a:solidFill>
                  <a:srgbClr val="FFFFFF"/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srgbClr val="FFFFFF"/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srgbClr val="FFFFFF"/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srgbClr val="FFFFFF"/>
                </a:solidFill>
                <a:ea typeface="+mj-ea"/>
                <a:cs typeface="+mj-cs"/>
              </a:rPr>
            </a:br>
            <a:endParaRPr lang="en-US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0" y="762000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Urban Analytics: 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Data Integration</a:t>
            </a:r>
            <a:endParaRPr lang="en-US" sz="2800" dirty="0">
              <a:solidFill>
                <a:srgbClr val="FFFFFF"/>
              </a:solidFill>
              <a:latin typeface="+mj-lt"/>
              <a:cs typeface="Calibri (Body)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219200" y="1866900"/>
            <a:ext cx="7315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integration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Heterogeneity of semantic data layers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Points, lines, polygons, volumes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Common data structure: data raster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Approaches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Geospatial overlays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1600" kern="0" dirty="0" smtClean="0">
              <a:solidFill>
                <a:srgbClr val="FFFFFF"/>
              </a:solidFill>
              <a:ea typeface="ＭＳ Ｐゴシック" charset="-128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1600" kern="0" dirty="0" smtClean="0">
              <a:solidFill>
                <a:srgbClr val="FFFFFF"/>
              </a:solidFill>
              <a:ea typeface="ＭＳ Ｐゴシック" charset="-128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Kernel density estimation for point and line data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Dasymetric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methods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817687"/>
            <a:ext cx="1858963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5297487"/>
            <a:ext cx="16002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3962400"/>
            <a:ext cx="308292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850" y="6578600"/>
            <a:ext cx="990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 group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28600" y="6391870"/>
            <a:ext cx="16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>UrbanVis</a:t>
            </a: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endParaRPr lang="en-US" dirty="0">
              <a:solidFill>
                <a:prstClr val="white">
                  <a:lumMod val="65000"/>
                </a:prstClr>
              </a:solidFill>
              <a:ea typeface="+mj-ea"/>
              <a:cs typeface="+mj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 dirty="0" smtClean="0"/>
              <a:t>Problem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7" name="Vertical Text Placeholder 16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complexity and heterogeneity of information </a:t>
            </a:r>
          </a:p>
          <a:p>
            <a:r>
              <a:rPr lang="en-US" dirty="0" smtClean="0"/>
              <a:t>new city forms</a:t>
            </a:r>
          </a:p>
          <a:p>
            <a:r>
              <a:rPr lang="en-US" dirty="0" smtClean="0"/>
              <a:t>gateway visualization through space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0" y="762000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Urban Analytics: 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Information Theory</a:t>
            </a:r>
            <a:endParaRPr lang="en-US" sz="2800" dirty="0">
              <a:solidFill>
                <a:srgbClr val="FFFFFF"/>
              </a:solidFill>
              <a:latin typeface="+mj-lt"/>
              <a:cs typeface="Calibri (Body)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791200" y="1600200"/>
            <a:ext cx="32004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Shannon’s Information Theory: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number of houses in a cluster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number of houses that fit a specific criteria</a:t>
            </a:r>
          </a:p>
        </p:txBody>
      </p:sp>
      <p:pic>
        <p:nvPicPr>
          <p:cNvPr id="11" name="Picture 2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752600"/>
            <a:ext cx="4572000" cy="4498150"/>
          </a:xfrm>
          <a:prstGeom prst="rect">
            <a:avLst/>
          </a:prstGeom>
          <a:noFill/>
        </p:spPr>
      </p:pic>
      <p:pic>
        <p:nvPicPr>
          <p:cNvPr id="14" name="Picture 4" descr="Image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00800" y="2362200"/>
            <a:ext cx="1905000" cy="724216"/>
          </a:xfrm>
          <a:prstGeom prst="rect">
            <a:avLst/>
          </a:prstGeom>
          <a:noFill/>
        </p:spPr>
      </p:pic>
      <p:pic>
        <p:nvPicPr>
          <p:cNvPr id="15" name="Picture 6" descr="Image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58000" y="3886200"/>
            <a:ext cx="90516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850" y="6578600"/>
            <a:ext cx="990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 group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28600" y="6391870"/>
            <a:ext cx="16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>UrbanVis</a:t>
            </a: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endParaRPr lang="en-US" dirty="0">
              <a:solidFill>
                <a:prstClr val="white">
                  <a:lumMod val="65000"/>
                </a:prstClr>
              </a:solidFill>
              <a:ea typeface="+mj-ea"/>
              <a:cs typeface="+mj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 dirty="0" smtClean="0"/>
              <a:t>Problem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7" name="Vertical Text Placeholder 16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complexity and heterogeneity of information </a:t>
            </a:r>
          </a:p>
          <a:p>
            <a:r>
              <a:rPr lang="en-US" dirty="0" smtClean="0"/>
              <a:t>new city forms</a:t>
            </a:r>
          </a:p>
          <a:p>
            <a:r>
              <a:rPr lang="en-US" dirty="0" smtClean="0"/>
              <a:t>gateway visualization through space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0" y="7620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Urban Analytics: 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Applying Information Theory Hierarchically</a:t>
            </a:r>
            <a:endParaRPr lang="en-US" sz="2800" dirty="0">
              <a:solidFill>
                <a:srgbClr val="FFFFFF"/>
              </a:solidFill>
              <a:latin typeface="+mj-lt"/>
              <a:cs typeface="Calibri (Body)"/>
            </a:endParaRPr>
          </a:p>
        </p:txBody>
      </p:sp>
      <p:grpSp>
        <p:nvGrpSpPr>
          <p:cNvPr id="47" name="Group 35"/>
          <p:cNvGrpSpPr>
            <a:grpSpLocks/>
          </p:cNvGrpSpPr>
          <p:nvPr/>
        </p:nvGrpSpPr>
        <p:grpSpPr bwMode="auto">
          <a:xfrm>
            <a:off x="6324600" y="2714625"/>
            <a:ext cx="2209800" cy="304800"/>
            <a:chOff x="4128" y="1392"/>
            <a:chExt cx="1392" cy="192"/>
          </a:xfrm>
        </p:grpSpPr>
        <p:sp>
          <p:nvSpPr>
            <p:cNvPr id="48" name="Oval 6"/>
            <p:cNvSpPr>
              <a:spLocks noChangeArrowheads="1"/>
            </p:cNvSpPr>
            <p:nvPr/>
          </p:nvSpPr>
          <p:spPr bwMode="auto">
            <a:xfrm>
              <a:off x="4128" y="1392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49" name="Oval 7"/>
            <p:cNvSpPr>
              <a:spLocks noChangeArrowheads="1"/>
            </p:cNvSpPr>
            <p:nvPr/>
          </p:nvSpPr>
          <p:spPr bwMode="auto">
            <a:xfrm>
              <a:off x="4368" y="1392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50" name="Oval 8"/>
            <p:cNvSpPr>
              <a:spLocks noChangeArrowheads="1"/>
            </p:cNvSpPr>
            <p:nvPr/>
          </p:nvSpPr>
          <p:spPr bwMode="auto">
            <a:xfrm>
              <a:off x="4608" y="1392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51" name="Oval 9"/>
            <p:cNvSpPr>
              <a:spLocks noChangeArrowheads="1"/>
            </p:cNvSpPr>
            <p:nvPr/>
          </p:nvSpPr>
          <p:spPr bwMode="auto">
            <a:xfrm>
              <a:off x="4848" y="1392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5088" y="1392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53" name="Oval 11"/>
            <p:cNvSpPr>
              <a:spLocks noChangeArrowheads="1"/>
            </p:cNvSpPr>
            <p:nvPr/>
          </p:nvSpPr>
          <p:spPr bwMode="auto">
            <a:xfrm>
              <a:off x="5328" y="1392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</p:grpSp>
      <p:sp>
        <p:nvSpPr>
          <p:cNvPr id="54" name="Oval 12"/>
          <p:cNvSpPr>
            <a:spLocks noChangeArrowheads="1"/>
          </p:cNvSpPr>
          <p:nvPr/>
        </p:nvSpPr>
        <p:spPr bwMode="auto">
          <a:xfrm>
            <a:off x="6934200" y="3324225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bc</a:t>
            </a:r>
          </a:p>
        </p:txBody>
      </p:sp>
      <p:sp>
        <p:nvSpPr>
          <p:cNvPr id="55" name="Oval 13"/>
          <p:cNvSpPr>
            <a:spLocks noChangeArrowheads="1"/>
          </p:cNvSpPr>
          <p:nvPr/>
        </p:nvSpPr>
        <p:spPr bwMode="auto">
          <a:xfrm>
            <a:off x="7696200" y="3324225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de</a:t>
            </a:r>
          </a:p>
        </p:txBody>
      </p:sp>
      <p:sp>
        <p:nvSpPr>
          <p:cNvPr id="56" name="Oval 14"/>
          <p:cNvSpPr>
            <a:spLocks noChangeArrowheads="1"/>
          </p:cNvSpPr>
          <p:nvPr/>
        </p:nvSpPr>
        <p:spPr bwMode="auto">
          <a:xfrm>
            <a:off x="7772400" y="3781425"/>
            <a:ext cx="3810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def</a:t>
            </a:r>
          </a:p>
        </p:txBody>
      </p:sp>
      <p:sp>
        <p:nvSpPr>
          <p:cNvPr id="57" name="Oval 15"/>
          <p:cNvSpPr>
            <a:spLocks noChangeArrowheads="1"/>
          </p:cNvSpPr>
          <p:nvPr/>
        </p:nvSpPr>
        <p:spPr bwMode="auto">
          <a:xfrm>
            <a:off x="7086600" y="4391025"/>
            <a:ext cx="685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bcdef</a:t>
            </a:r>
          </a:p>
        </p:txBody>
      </p:sp>
      <p:sp>
        <p:nvSpPr>
          <p:cNvPr id="58" name="Oval 16"/>
          <p:cNvSpPr>
            <a:spLocks noChangeArrowheads="1"/>
          </p:cNvSpPr>
          <p:nvPr/>
        </p:nvSpPr>
        <p:spPr bwMode="auto">
          <a:xfrm>
            <a:off x="6400800" y="5153025"/>
            <a:ext cx="9144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abcdef</a:t>
            </a:r>
          </a:p>
        </p:txBody>
      </p:sp>
      <p:sp>
        <p:nvSpPr>
          <p:cNvPr id="59" name="Line 17"/>
          <p:cNvSpPr>
            <a:spLocks noChangeShapeType="1"/>
          </p:cNvSpPr>
          <p:nvPr/>
        </p:nvSpPr>
        <p:spPr bwMode="auto">
          <a:xfrm>
            <a:off x="6858000" y="3019425"/>
            <a:ext cx="1524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Line 18"/>
          <p:cNvSpPr>
            <a:spLocks noChangeShapeType="1"/>
          </p:cNvSpPr>
          <p:nvPr/>
        </p:nvSpPr>
        <p:spPr bwMode="auto">
          <a:xfrm flipH="1">
            <a:off x="7162800" y="3019425"/>
            <a:ext cx="762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Line 19"/>
          <p:cNvSpPr>
            <a:spLocks noChangeShapeType="1"/>
          </p:cNvSpPr>
          <p:nvPr/>
        </p:nvSpPr>
        <p:spPr bwMode="auto">
          <a:xfrm>
            <a:off x="7620000" y="3019425"/>
            <a:ext cx="1524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" name="Line 20"/>
          <p:cNvSpPr>
            <a:spLocks noChangeShapeType="1"/>
          </p:cNvSpPr>
          <p:nvPr/>
        </p:nvSpPr>
        <p:spPr bwMode="auto">
          <a:xfrm flipH="1">
            <a:off x="7924800" y="3019425"/>
            <a:ext cx="762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" name="Line 21"/>
          <p:cNvSpPr>
            <a:spLocks noChangeShapeType="1"/>
          </p:cNvSpPr>
          <p:nvPr/>
        </p:nvSpPr>
        <p:spPr bwMode="auto">
          <a:xfrm>
            <a:off x="7924800" y="3629025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Line 22"/>
          <p:cNvSpPr>
            <a:spLocks noChangeShapeType="1"/>
          </p:cNvSpPr>
          <p:nvPr/>
        </p:nvSpPr>
        <p:spPr bwMode="auto">
          <a:xfrm flipH="1">
            <a:off x="8077200" y="3019425"/>
            <a:ext cx="30480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" name="Line 23"/>
          <p:cNvSpPr>
            <a:spLocks noChangeShapeType="1"/>
          </p:cNvSpPr>
          <p:nvPr/>
        </p:nvSpPr>
        <p:spPr bwMode="auto">
          <a:xfrm>
            <a:off x="7086600" y="3629025"/>
            <a:ext cx="30480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" name="Line 24"/>
          <p:cNvSpPr>
            <a:spLocks noChangeShapeType="1"/>
          </p:cNvSpPr>
          <p:nvPr/>
        </p:nvSpPr>
        <p:spPr bwMode="auto">
          <a:xfrm flipH="1">
            <a:off x="7543800" y="4086225"/>
            <a:ext cx="3810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Line 25"/>
          <p:cNvSpPr>
            <a:spLocks noChangeShapeType="1"/>
          </p:cNvSpPr>
          <p:nvPr/>
        </p:nvSpPr>
        <p:spPr bwMode="auto">
          <a:xfrm>
            <a:off x="6477000" y="3019425"/>
            <a:ext cx="304800" cy="2133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" name="Line 26"/>
          <p:cNvSpPr>
            <a:spLocks noChangeShapeType="1"/>
          </p:cNvSpPr>
          <p:nvPr/>
        </p:nvSpPr>
        <p:spPr bwMode="auto">
          <a:xfrm flipH="1">
            <a:off x="6934200" y="4695825"/>
            <a:ext cx="509588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Oval 27"/>
          <p:cNvSpPr>
            <a:spLocks noChangeArrowheads="1"/>
          </p:cNvSpPr>
          <p:nvPr/>
        </p:nvSpPr>
        <p:spPr bwMode="auto">
          <a:xfrm>
            <a:off x="6629400" y="4010025"/>
            <a:ext cx="3810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abc</a:t>
            </a:r>
          </a:p>
        </p:txBody>
      </p:sp>
      <p:sp>
        <p:nvSpPr>
          <p:cNvPr id="70" name="Line 28"/>
          <p:cNvSpPr>
            <a:spLocks noChangeShapeType="1"/>
          </p:cNvSpPr>
          <p:nvPr/>
        </p:nvSpPr>
        <p:spPr bwMode="auto">
          <a:xfrm>
            <a:off x="6477000" y="3019425"/>
            <a:ext cx="3048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" name="Line 29"/>
          <p:cNvSpPr>
            <a:spLocks noChangeShapeType="1"/>
          </p:cNvSpPr>
          <p:nvPr/>
        </p:nvSpPr>
        <p:spPr bwMode="auto">
          <a:xfrm flipH="1">
            <a:off x="6858000" y="3629025"/>
            <a:ext cx="22860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" name="Line 30"/>
          <p:cNvSpPr>
            <a:spLocks noChangeShapeType="1"/>
          </p:cNvSpPr>
          <p:nvPr/>
        </p:nvSpPr>
        <p:spPr bwMode="auto">
          <a:xfrm flipH="1">
            <a:off x="7010400" y="4086225"/>
            <a:ext cx="9144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Line 31"/>
          <p:cNvSpPr>
            <a:spLocks noChangeShapeType="1"/>
          </p:cNvSpPr>
          <p:nvPr/>
        </p:nvSpPr>
        <p:spPr bwMode="auto">
          <a:xfrm>
            <a:off x="6858000" y="4314825"/>
            <a:ext cx="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" name="Oval 39"/>
          <p:cNvSpPr>
            <a:spLocks noChangeArrowheads="1"/>
          </p:cNvSpPr>
          <p:nvPr/>
        </p:nvSpPr>
        <p:spPr bwMode="auto">
          <a:xfrm>
            <a:off x="6096000" y="2486025"/>
            <a:ext cx="68580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Oval 40"/>
          <p:cNvSpPr>
            <a:spLocks noChangeArrowheads="1"/>
          </p:cNvSpPr>
          <p:nvPr/>
        </p:nvSpPr>
        <p:spPr bwMode="auto">
          <a:xfrm>
            <a:off x="6553200" y="2257425"/>
            <a:ext cx="2209800" cy="2590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6" name="Picture 39" descr="cluster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81225"/>
            <a:ext cx="5486400" cy="4676775"/>
          </a:xfrm>
          <a:prstGeom prst="rect">
            <a:avLst/>
          </a:prstGeom>
          <a:noFill/>
        </p:spPr>
      </p:pic>
      <p:pic>
        <p:nvPicPr>
          <p:cNvPr id="77" name="Picture 38" descr="cluster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181225"/>
            <a:ext cx="5486400" cy="4676775"/>
          </a:xfrm>
          <a:prstGeom prst="rect">
            <a:avLst/>
          </a:prstGeom>
          <a:noFill/>
        </p:spPr>
      </p:pic>
      <p:pic>
        <p:nvPicPr>
          <p:cNvPr id="78" name="Picture 37" descr="cluster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181225"/>
            <a:ext cx="5486400" cy="4676775"/>
          </a:xfrm>
          <a:prstGeom prst="rect">
            <a:avLst/>
          </a:prstGeom>
          <a:noFill/>
        </p:spPr>
      </p:pic>
      <p:pic>
        <p:nvPicPr>
          <p:cNvPr id="79" name="Picture 36" descr="cluster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181225"/>
            <a:ext cx="5486400" cy="4676775"/>
          </a:xfrm>
          <a:prstGeom prst="rect">
            <a:avLst/>
          </a:prstGeom>
          <a:noFill/>
        </p:spPr>
      </p:pic>
      <p:pic>
        <p:nvPicPr>
          <p:cNvPr id="80" name="Picture 35" descr="cluster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181225"/>
            <a:ext cx="5486400" cy="4676775"/>
          </a:xfrm>
          <a:prstGeom prst="rect">
            <a:avLst/>
          </a:prstGeom>
          <a:noFill/>
        </p:spPr>
      </p:pic>
      <p:pic>
        <p:nvPicPr>
          <p:cNvPr id="81" name="Picture 34" descr="cluster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2181225"/>
            <a:ext cx="5486400" cy="4676775"/>
          </a:xfrm>
          <a:prstGeom prst="rect">
            <a:avLst/>
          </a:prstGeom>
          <a:noFill/>
        </p:spPr>
      </p:pic>
      <p:pic>
        <p:nvPicPr>
          <p:cNvPr id="82" name="Picture 33" descr="cluster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2181225"/>
            <a:ext cx="5486400" cy="467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7" grpId="1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4" grpId="1" animBg="1"/>
      <p:bldP spid="75" grpId="0" animBg="1"/>
      <p:bldP spid="7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850" y="6578600"/>
            <a:ext cx="990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 group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28600" y="6391870"/>
            <a:ext cx="16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>UrbanVis</a:t>
            </a: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endParaRPr lang="en-US" dirty="0">
              <a:solidFill>
                <a:prstClr val="white">
                  <a:lumMod val="65000"/>
                </a:prstClr>
              </a:solidFill>
              <a:ea typeface="+mj-ea"/>
              <a:cs typeface="+mj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 smtClean="0"/>
              <a:t>Problem</a:t>
            </a:r>
            <a:br>
              <a:rPr lang="en-US" smtClean="0"/>
            </a:br>
            <a:endParaRPr lang="en-US" dirty="0"/>
          </a:p>
        </p:txBody>
      </p:sp>
      <p:sp>
        <p:nvSpPr>
          <p:cNvPr id="17" name="Vertical Text Placeholder 16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complexity and heterogeneity of information </a:t>
            </a:r>
          </a:p>
          <a:p>
            <a:r>
              <a:rPr lang="en-US" dirty="0" smtClean="0"/>
              <a:t>new city forms</a:t>
            </a:r>
          </a:p>
          <a:p>
            <a:r>
              <a:rPr lang="en-US" dirty="0" smtClean="0"/>
              <a:t>gateway visualization through space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0" y="7620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+mj-lt"/>
                <a:cs typeface="Calibri (Body)"/>
              </a:rPr>
              <a:t>Problem</a:t>
            </a:r>
            <a:endParaRPr lang="en-US" sz="2800" dirty="0">
              <a:solidFill>
                <a:srgbClr val="FFFFFF"/>
              </a:solidFill>
              <a:latin typeface="+mj-lt"/>
              <a:cs typeface="Calibri (Body)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0" y="18288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Rapid growth of Urbanism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Layers of Information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Spatial and Semantic Information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Ill defined (or even Wicked) Urbanism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850" y="6578600"/>
            <a:ext cx="990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 group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28600" y="6391870"/>
            <a:ext cx="16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>UrbanVis</a:t>
            </a: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endParaRPr lang="en-US" dirty="0">
              <a:solidFill>
                <a:prstClr val="white">
                  <a:lumMod val="65000"/>
                </a:prstClr>
              </a:solidFill>
              <a:ea typeface="+mj-ea"/>
              <a:cs typeface="+mj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 dirty="0" smtClean="0"/>
              <a:t>Problem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7" name="Vertical Text Placeholder 16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complexity and heterogeneity of information </a:t>
            </a:r>
          </a:p>
          <a:p>
            <a:r>
              <a:rPr lang="en-US" dirty="0" smtClean="0"/>
              <a:t>new city forms</a:t>
            </a:r>
          </a:p>
          <a:p>
            <a:r>
              <a:rPr lang="en-US" dirty="0" smtClean="0"/>
              <a:t>gateway visualization through space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295400" y="533400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Urban Analytics: 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Information Theory Applied</a:t>
            </a:r>
            <a:endParaRPr lang="en-US" sz="2800" dirty="0">
              <a:solidFill>
                <a:srgbClr val="FFFFFF"/>
              </a:solidFill>
              <a:latin typeface="+mj-lt"/>
              <a:cs typeface="Calibri (Body)"/>
            </a:endParaRPr>
          </a:p>
        </p:txBody>
      </p:sp>
      <p:sp>
        <p:nvSpPr>
          <p:cNvPr id="16" name="Content Placeholder 2"/>
          <p:cNvSpPr>
            <a:spLocks noGrp="1"/>
          </p:cNvSpPr>
          <p:nvPr/>
        </p:nvSpPr>
        <p:spPr>
          <a:xfrm>
            <a:off x="838200" y="18748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</a:rPr>
              <a:t>Information Theory has been used and applied to clustering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In particular, it has been applied to categorical data clustering where the distance measurement between clusters is difficult to define.</a:t>
            </a:r>
          </a:p>
          <a:p>
            <a:pPr lvl="1"/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In visualization, as well as in urban computing, when information theory is applied hierarchically,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The hierarchy is mostly applied to a grid structure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While generalizable, it defeats the purpose of creating “legible cities”</a:t>
            </a:r>
          </a:p>
          <a:p>
            <a:pPr lvl="1"/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We propose to merge the work on urban legibility with information theory to: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Create hierarchies based on both spatial (geometric) information, as well as semantic information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Traverse the hierarchy to determine “neighborhoods” in a city based on both geometric and semantic information.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850" y="6578600"/>
            <a:ext cx="990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 group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28600" y="6391870"/>
            <a:ext cx="16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>UrbanVis</a:t>
            </a: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endParaRPr lang="en-US" dirty="0">
              <a:solidFill>
                <a:prstClr val="white">
                  <a:lumMod val="65000"/>
                </a:prstClr>
              </a:solidFill>
              <a:ea typeface="+mj-ea"/>
              <a:cs typeface="+mj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 dirty="0" smtClean="0"/>
              <a:t>Problem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7" name="Vertical Text Placeholder 16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complexity and heterogeneity of information </a:t>
            </a:r>
          </a:p>
          <a:p>
            <a:r>
              <a:rPr lang="en-US" dirty="0" smtClean="0"/>
              <a:t>new city forms</a:t>
            </a:r>
          </a:p>
          <a:p>
            <a:r>
              <a:rPr lang="en-US" dirty="0" smtClean="0"/>
              <a:t>gateway visualization through space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295400" y="533400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Urban Analytics: 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Geometric + Semantic</a:t>
            </a:r>
            <a:endParaRPr lang="en-US" sz="2800" dirty="0">
              <a:solidFill>
                <a:srgbClr val="FFFFFF"/>
              </a:solidFill>
              <a:latin typeface="+mj-lt"/>
              <a:cs typeface="Calibri (Body)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17526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Currently, our algorithm works only on geometric information for creating the clusters.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Clusters are created based on the geometric distances between buildings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integrate geometric and semantic information, the naïve method would be to add weights to the two variables, for example: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Distance between clusters = (</a:t>
            </a:r>
            <a:r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</a:t>
            </a: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* geometric distance) + (</a:t>
            </a:r>
            <a:r>
              <a:rPr kumimoji="0" lang="el-GR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</a:t>
            </a: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* semantic similarities)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However, it’s clear that if this equation is applied to clustering buildings in a city, there will be clusters that are not geometrically contiguous (and therefore not legible)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Our proposed approach is a two-staged approach: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find geometric neighbors.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cluster them if their semantic similarities are within an acceptable range.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850" y="6578600"/>
            <a:ext cx="990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 group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28600" y="6391870"/>
            <a:ext cx="16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>UrbanVis</a:t>
            </a: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endParaRPr lang="en-US" dirty="0">
              <a:solidFill>
                <a:prstClr val="white">
                  <a:lumMod val="65000"/>
                </a:prstClr>
              </a:solidFill>
              <a:ea typeface="+mj-ea"/>
              <a:cs typeface="+mj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 dirty="0" smtClean="0"/>
              <a:t>Problem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7" name="Vertical Text Placeholder 16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new city forms</a:t>
            </a:r>
          </a:p>
          <a:p>
            <a:r>
              <a:rPr lang="en-US" dirty="0" smtClean="0"/>
              <a:t>gateway visualization through space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0" y="228600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Urban Analytics: 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Sketch Mapping Study</a:t>
            </a:r>
            <a:endParaRPr lang="en-US" sz="2800" dirty="0">
              <a:solidFill>
                <a:srgbClr val="FFFFFF"/>
              </a:solidFill>
              <a:latin typeface="+mj-lt"/>
              <a:cs typeface="Calibri (Body)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6019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</a:rPr>
              <a:t>More segments, less neighborhoods</a:t>
            </a:r>
            <a:endParaRPr lang="en-US" i="1" dirty="0">
              <a:solidFill>
                <a:srgbClr val="FFFFFF"/>
              </a:solidFill>
            </a:endParaRPr>
          </a:p>
        </p:txBody>
      </p:sp>
      <p:pic>
        <p:nvPicPr>
          <p:cNvPr id="10" name="Picture 9" descr="14 - more segments, less neighborhoods.jpg"/>
          <p:cNvPicPr>
            <a:picLocks noChangeAspect="1"/>
          </p:cNvPicPr>
          <p:nvPr/>
        </p:nvPicPr>
        <p:blipFill>
          <a:blip r:embed="rId3" cstate="print"/>
          <a:srcRect b="8466"/>
          <a:stretch>
            <a:fillRect/>
          </a:stretch>
        </p:blipFill>
        <p:spPr>
          <a:xfrm>
            <a:off x="730470" y="4038601"/>
            <a:ext cx="3689130" cy="1981199"/>
          </a:xfrm>
          <a:prstGeom prst="rect">
            <a:avLst/>
          </a:prstGeom>
        </p:spPr>
      </p:pic>
      <p:pic>
        <p:nvPicPr>
          <p:cNvPr id="11" name="Picture 10" descr="37 - more segments, less landmark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4038600"/>
            <a:ext cx="3612777" cy="1981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24400" y="6019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</a:rPr>
              <a:t>More segments, less landmarks</a:t>
            </a:r>
            <a:endParaRPr lang="en-US" i="1" dirty="0">
              <a:solidFill>
                <a:srgbClr val="FFFFFF"/>
              </a:solidFill>
            </a:endParaRPr>
          </a:p>
        </p:txBody>
      </p:sp>
      <p:pic>
        <p:nvPicPr>
          <p:cNvPr id="15" name="Picture 14" descr="41 - local.jpg"/>
          <p:cNvPicPr>
            <a:picLocks noChangeAspect="1"/>
          </p:cNvPicPr>
          <p:nvPr/>
        </p:nvPicPr>
        <p:blipFill>
          <a:blip r:embed="rId5" cstate="print"/>
          <a:srcRect t="34631" b="15897"/>
          <a:stretch>
            <a:fillRect/>
          </a:stretch>
        </p:blipFill>
        <p:spPr>
          <a:xfrm>
            <a:off x="716280" y="1371600"/>
            <a:ext cx="3703320" cy="2057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5800" y="3429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</a:rPr>
              <a:t>Local Scale</a:t>
            </a:r>
            <a:endParaRPr lang="en-US" i="1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0600" y="3429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</a:rPr>
              <a:t>Citywide Scale</a:t>
            </a:r>
            <a:endParaRPr lang="en-US" i="1" dirty="0">
              <a:solidFill>
                <a:srgbClr val="FFFFFF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/>
          <a:srcRect t="5539" b="8169"/>
          <a:stretch>
            <a:fillRect/>
          </a:stretch>
        </p:blipFill>
        <p:spPr bwMode="auto">
          <a:xfrm>
            <a:off x="4724400" y="1371600"/>
            <a:ext cx="3733800" cy="207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850" y="6578600"/>
            <a:ext cx="990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 group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28600" y="6391870"/>
            <a:ext cx="16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>UrbanVis</a:t>
            </a: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endParaRPr lang="en-US" dirty="0">
              <a:solidFill>
                <a:prstClr val="white">
                  <a:lumMod val="65000"/>
                </a:prstClr>
              </a:solidFill>
              <a:ea typeface="+mj-ea"/>
              <a:cs typeface="+mj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 dirty="0" smtClean="0"/>
              <a:t>Problem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7" name="Vertical Text Placeholder 16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new city forms</a:t>
            </a:r>
          </a:p>
          <a:p>
            <a:r>
              <a:rPr lang="en-US" dirty="0" smtClean="0"/>
              <a:t>gateway visualization through space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0" y="228600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Urban Analytics: 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Sketch Mapping Study</a:t>
            </a:r>
            <a:endParaRPr lang="en-US" sz="2800" dirty="0">
              <a:solidFill>
                <a:srgbClr val="FFFFFF"/>
              </a:solidFill>
              <a:latin typeface="+mj-lt"/>
              <a:cs typeface="Calibri (Body)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511706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</a:rPr>
              <a:t>Rated Most Effective</a:t>
            </a:r>
            <a:endParaRPr lang="en-US" i="1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24400" y="511706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</a:rPr>
              <a:t>Rated Least Effective</a:t>
            </a:r>
            <a:endParaRPr lang="en-US" i="1" dirty="0">
              <a:solidFill>
                <a:srgbClr val="FFFFFF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 t="4800"/>
          <a:stretch>
            <a:fillRect/>
          </a:stretch>
        </p:blipFill>
        <p:spPr bwMode="auto">
          <a:xfrm>
            <a:off x="304800" y="1981200"/>
            <a:ext cx="4114800" cy="302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/>
          <a:srcRect l="7407" t="7407" r="9259" b="9259"/>
          <a:stretch>
            <a:fillRect/>
          </a:stretch>
        </p:blipFill>
        <p:spPr bwMode="auto">
          <a:xfrm>
            <a:off x="4724400" y="1989858"/>
            <a:ext cx="4114800" cy="303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850" y="6578600"/>
            <a:ext cx="990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 group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28600" y="6391870"/>
            <a:ext cx="16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>UrbanVis</a:t>
            </a: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endParaRPr lang="en-US" dirty="0">
              <a:solidFill>
                <a:prstClr val="white">
                  <a:lumMod val="65000"/>
                </a:prstClr>
              </a:solidFill>
              <a:ea typeface="+mj-ea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00200" y="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Evaluation of Method through Urban Morphology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447800"/>
            <a:ext cx="4038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have claimed that our algorithm creates legible clusters. 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Validation through expert-user evaluation.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However, a computational approach could be helpful and more informative.</a:t>
            </a:r>
            <a:endParaRPr kumimoji="0" lang="en-US" sz="10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“structured” is a city?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Plot the distance used in each step of the single-link clustering onto  a graph.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“Grid-like” structures will have slower rises in the graphs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6934200" y="1219200"/>
          <a:ext cx="1905000" cy="1905000"/>
        </p:xfrm>
        <a:graphic>
          <a:graphicData uri="http://schemas.openxmlformats.org/presentationml/2006/ole">
            <p:oleObj spid="_x0000_s70658" name="Document" r:id="rId4" imgW="5410200" imgH="3752088" progId="Word.Document.8">
              <p:embed/>
            </p:oleObj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6934200" y="3810000"/>
          <a:ext cx="1905000" cy="1905000"/>
        </p:xfrm>
        <a:graphic>
          <a:graphicData uri="http://schemas.openxmlformats.org/presentationml/2006/ole">
            <p:oleObj spid="_x0000_s70659" name="Document" r:id="rId5" imgW="5434584" imgH="3867912" progId="Word.Document.8">
              <p:embed/>
            </p:oleObj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4800600" y="1295400"/>
          <a:ext cx="1981200" cy="1828800"/>
        </p:xfrm>
        <a:graphic>
          <a:graphicData uri="http://schemas.openxmlformats.org/presentationml/2006/ole">
            <p:oleObj spid="_x0000_s70660" name="Document" r:id="rId6" imgW="5486400" imgH="5166360" progId="Word.Document.8">
              <p:embed/>
            </p:oleObj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4800600" y="3821113"/>
          <a:ext cx="1905000" cy="1809750"/>
        </p:xfrm>
        <a:graphic>
          <a:graphicData uri="http://schemas.openxmlformats.org/presentationml/2006/ole">
            <p:oleObj spid="_x0000_s70661" name="Document" r:id="rId7" imgW="5486400" imgH="5166360" progId="Word.Document.8">
              <p:embed/>
            </p:oleObj>
          </a:graphicData>
        </a:graphic>
      </p:graphicFrame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800600" y="3124200"/>
            <a:ext cx="1836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Atlanta, Georgia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800600" y="5715000"/>
            <a:ext cx="1785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Xinxiang, China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9850" y="6578600"/>
            <a:ext cx="990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 group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28600" y="6391870"/>
            <a:ext cx="16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>UrbanVis</a:t>
            </a: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endParaRPr lang="en-US" dirty="0">
              <a:solidFill>
                <a:prstClr val="white">
                  <a:lumMod val="65000"/>
                </a:prstClr>
              </a:solidFill>
              <a:ea typeface="+mj-ea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00200" y="-762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Evaluation of Method through Urban Morphology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447800"/>
            <a:ext cx="4876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Concept similar to that of “Space Syntax”, which is a method to compute the “intelligibility” of a city.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Converts a city into a graph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Computes “integration” and “connectivity”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AlphaWorld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Axial lines depicting roads </a:t>
            </a: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[7]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Color indicates “integration”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419600"/>
            <a:ext cx="320040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4953000"/>
            <a:ext cx="48768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AU" sz="1400" b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600200"/>
            <a:ext cx="3281363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09600" y="4724400"/>
            <a:ext cx="46640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1" dirty="0">
                <a:solidFill>
                  <a:schemeClr val="bg1"/>
                </a:solidFill>
              </a:rPr>
              <a:t>“An intelligible system is one in which well-connected spaces also tend to be well-integrated spaces. An unintelligible system is one where well-connected spaces are not well integrated” – Hillier 1996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6272213" y="5029200"/>
            <a:ext cx="1576387" cy="3460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850" y="6578600"/>
            <a:ext cx="990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 group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28600" y="6391870"/>
            <a:ext cx="16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>UrbanVis</a:t>
            </a: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endParaRPr lang="en-US" dirty="0">
              <a:solidFill>
                <a:prstClr val="white">
                  <a:lumMod val="65000"/>
                </a:prstClr>
              </a:solidFill>
              <a:ea typeface="+mj-ea"/>
              <a:cs typeface="+mj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 smtClean="0"/>
              <a:t>Problem</a:t>
            </a:r>
            <a:br>
              <a:rPr lang="en-US" smtClean="0"/>
            </a:br>
            <a:endParaRPr lang="en-US" dirty="0"/>
          </a:p>
        </p:txBody>
      </p:sp>
      <p:sp>
        <p:nvSpPr>
          <p:cNvPr id="17" name="Vertical Text Placeholder 16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complexity and heterogeneity of information </a:t>
            </a:r>
          </a:p>
          <a:p>
            <a:r>
              <a:rPr lang="en-US" dirty="0" smtClean="0"/>
              <a:t>new city forms</a:t>
            </a:r>
          </a:p>
          <a:p>
            <a:r>
              <a:rPr lang="en-US" dirty="0" smtClean="0"/>
              <a:t>gateway visualization through space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0" y="762000"/>
            <a:ext cx="579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F7F7F"/>
                </a:solidFill>
                <a:latin typeface="+mj-lt"/>
                <a:cs typeface="Calibri (Body)"/>
              </a:rPr>
              <a:t>Problem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Rapid growth of Urbanism</a:t>
            </a:r>
          </a:p>
          <a:p>
            <a:endParaRPr lang="en-US" sz="2800" dirty="0">
              <a:solidFill>
                <a:srgbClr val="FFFFFF"/>
              </a:solidFill>
              <a:latin typeface="+mj-lt"/>
              <a:cs typeface="Calibri (Body)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0" y="18288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828800"/>
            <a:ext cx="442528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850" y="6578600"/>
            <a:ext cx="990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 group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28600" y="6391870"/>
            <a:ext cx="16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>UrbanVis</a:t>
            </a: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endParaRPr lang="en-US" dirty="0">
              <a:solidFill>
                <a:prstClr val="white">
                  <a:lumMod val="65000"/>
                </a:prstClr>
              </a:solidFill>
              <a:ea typeface="+mj-ea"/>
              <a:cs typeface="+mj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 smtClean="0"/>
              <a:t>Problem</a:t>
            </a:r>
            <a:br>
              <a:rPr lang="en-US" smtClean="0"/>
            </a:br>
            <a:endParaRPr lang="en-US" dirty="0"/>
          </a:p>
        </p:txBody>
      </p:sp>
      <p:sp>
        <p:nvSpPr>
          <p:cNvPr id="17" name="Vertical Text Placeholder 16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complexity and heterogeneity of information </a:t>
            </a:r>
          </a:p>
          <a:p>
            <a:r>
              <a:rPr lang="en-US" dirty="0" smtClean="0"/>
              <a:t>new city forms</a:t>
            </a:r>
          </a:p>
          <a:p>
            <a:r>
              <a:rPr lang="en-US" dirty="0" smtClean="0"/>
              <a:t>gateway visualization through space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0" y="762000"/>
            <a:ext cx="579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F7F7F"/>
                </a:solidFill>
                <a:latin typeface="+mj-lt"/>
                <a:cs typeface="Calibri (Body)"/>
              </a:rPr>
              <a:t>Problem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Rapid growth of Urbanism</a:t>
            </a:r>
          </a:p>
          <a:p>
            <a:endParaRPr lang="en-US" sz="2800" dirty="0">
              <a:solidFill>
                <a:srgbClr val="FFFFFF"/>
              </a:solidFill>
              <a:latin typeface="+mj-lt"/>
              <a:cs typeface="Calibri (Body)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0" y="18288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525" y="1903638"/>
            <a:ext cx="5988950" cy="4420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850" y="6578600"/>
            <a:ext cx="990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 group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28600" y="6391870"/>
            <a:ext cx="16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>UrbanVis</a:t>
            </a: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endParaRPr lang="en-US" dirty="0">
              <a:solidFill>
                <a:prstClr val="white">
                  <a:lumMod val="65000"/>
                </a:prstClr>
              </a:solidFill>
              <a:ea typeface="+mj-ea"/>
              <a:cs typeface="+mj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 dirty="0" smtClean="0"/>
              <a:t>Problem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7" name="Vertical Text Placeholder 16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complexity and heterogeneity of information </a:t>
            </a:r>
          </a:p>
          <a:p>
            <a:r>
              <a:rPr lang="en-US" dirty="0" smtClean="0"/>
              <a:t>new city forms</a:t>
            </a:r>
          </a:p>
          <a:p>
            <a:r>
              <a:rPr lang="en-US" dirty="0" smtClean="0"/>
              <a:t>gateway visualization through space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0" y="762000"/>
            <a:ext cx="579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F7F7F"/>
                </a:solidFill>
                <a:latin typeface="+mj-lt"/>
                <a:cs typeface="Calibri (Body)"/>
              </a:rPr>
              <a:t>Problem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Layers of Information</a:t>
            </a:r>
          </a:p>
          <a:p>
            <a:endParaRPr lang="en-US" sz="2800" dirty="0">
              <a:solidFill>
                <a:srgbClr val="FFFFFF"/>
              </a:solidFill>
              <a:latin typeface="+mj-lt"/>
              <a:cs typeface="Calibri (Body)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l="59231" t="4348" r="-256"/>
          <a:stretch>
            <a:fillRect/>
          </a:stretch>
        </p:blipFill>
        <p:spPr>
          <a:xfrm>
            <a:off x="5257800" y="1041400"/>
            <a:ext cx="3048000" cy="558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0" y="18288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Not just more information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But </a:t>
            </a:r>
            <a:r>
              <a:rPr lang="en-US" dirty="0" err="1" smtClean="0">
                <a:solidFill>
                  <a:srgbClr val="FFFFFF"/>
                </a:solidFill>
              </a:rPr>
              <a:t>heterogenous</a:t>
            </a:r>
            <a:r>
              <a:rPr lang="en-US" dirty="0" smtClean="0">
                <a:solidFill>
                  <a:srgbClr val="FFFFFF"/>
                </a:solidFill>
              </a:rPr>
              <a:t> information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850" y="6578600"/>
            <a:ext cx="990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 group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28600" y="6391870"/>
            <a:ext cx="16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>UrbanVis</a:t>
            </a: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endParaRPr lang="en-US" dirty="0">
              <a:solidFill>
                <a:prstClr val="white">
                  <a:lumMod val="65000"/>
                </a:prstClr>
              </a:solidFill>
              <a:ea typeface="+mj-ea"/>
              <a:cs typeface="+mj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 smtClean="0"/>
              <a:t>Problem</a:t>
            </a:r>
            <a:br>
              <a:rPr lang="en-US" smtClean="0"/>
            </a:br>
            <a:endParaRPr lang="en-US" dirty="0"/>
          </a:p>
        </p:txBody>
      </p:sp>
      <p:sp>
        <p:nvSpPr>
          <p:cNvPr id="17" name="Vertical Text Placeholder 16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complexity and heterogeneity of information </a:t>
            </a:r>
          </a:p>
          <a:p>
            <a:r>
              <a:rPr lang="en-US" dirty="0" smtClean="0"/>
              <a:t>new city forms</a:t>
            </a:r>
          </a:p>
          <a:p>
            <a:r>
              <a:rPr lang="en-US" dirty="0" smtClean="0"/>
              <a:t>gateway visualization through space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0" y="762000"/>
            <a:ext cx="579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F7F7F"/>
                </a:solidFill>
                <a:latin typeface="+mj-lt"/>
                <a:cs typeface="Calibri (Body)"/>
              </a:rPr>
              <a:t>Problem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Spatial and Semantic Information</a:t>
            </a:r>
          </a:p>
          <a:p>
            <a:endParaRPr lang="en-US" sz="2800" dirty="0">
              <a:solidFill>
                <a:srgbClr val="FFFFFF"/>
              </a:solidFill>
              <a:latin typeface="+mj-lt"/>
              <a:cs typeface="Calibri (Body)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0" y="1828800"/>
            <a:ext cx="609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Two forms of information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Semantic  (what)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Spatial (where)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Neurological basis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3"/>
          <a:srcRect l="31430"/>
          <a:stretch>
            <a:fillRect/>
          </a:stretch>
        </p:blipFill>
        <p:spPr>
          <a:xfrm>
            <a:off x="5410200" y="2211387"/>
            <a:ext cx="3352800" cy="41894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3962400"/>
            <a:ext cx="3184148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850" y="6578600"/>
            <a:ext cx="990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 group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28600" y="6391870"/>
            <a:ext cx="16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>UrbanVis</a:t>
            </a: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endParaRPr lang="en-US" dirty="0">
              <a:solidFill>
                <a:prstClr val="white">
                  <a:lumMod val="65000"/>
                </a:prstClr>
              </a:solidFill>
              <a:ea typeface="+mj-ea"/>
              <a:cs typeface="+mj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 dirty="0" smtClean="0"/>
              <a:t>Problem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7" name="Vertical Text Placeholder 16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complexity and heterogeneity of information </a:t>
            </a:r>
          </a:p>
          <a:p>
            <a:r>
              <a:rPr lang="en-US" dirty="0" smtClean="0"/>
              <a:t>new city forms</a:t>
            </a:r>
          </a:p>
          <a:p>
            <a:r>
              <a:rPr lang="en-US" dirty="0" smtClean="0"/>
              <a:t>gateway visualization through space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0" y="762000"/>
            <a:ext cx="579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F7F7F"/>
                </a:solidFill>
                <a:latin typeface="+mj-lt"/>
                <a:cs typeface="Calibri (Body)"/>
              </a:rPr>
              <a:t>Problem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Ill defined (or even Wicked) Urbanism</a:t>
            </a:r>
          </a:p>
          <a:p>
            <a:endParaRPr lang="en-US" sz="2800" dirty="0">
              <a:solidFill>
                <a:srgbClr val="FFFFFF"/>
              </a:solidFill>
              <a:latin typeface="+mj-lt"/>
              <a:cs typeface="Calibri (Body)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1828800"/>
            <a:ext cx="609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Relationship of form of the city to its content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Evidence from Urban Theory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Well defined</a:t>
            </a:r>
          </a:p>
          <a:p>
            <a:pPr>
              <a:buFont typeface="Arial"/>
              <a:buChar char="•"/>
            </a:pPr>
            <a:endParaRPr lang="en-US" dirty="0" smtClean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Ill Defined</a:t>
            </a:r>
          </a:p>
          <a:p>
            <a:pPr>
              <a:buFont typeface="Arial"/>
              <a:buChar char="•"/>
            </a:pPr>
            <a:endParaRPr lang="en-US" dirty="0" smtClean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Wicked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850" y="6578600"/>
            <a:ext cx="990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 group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28600" y="6391870"/>
            <a:ext cx="16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>UrbanVis</a:t>
            </a: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endParaRPr lang="en-US" dirty="0">
              <a:solidFill>
                <a:prstClr val="white">
                  <a:lumMod val="65000"/>
                </a:prstClr>
              </a:solidFill>
              <a:ea typeface="+mj-ea"/>
              <a:cs typeface="+mj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 dirty="0" smtClean="0"/>
              <a:t>Problem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7" name="Vertical Text Placeholder 16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complexity and heterogeneity of information </a:t>
            </a:r>
          </a:p>
          <a:p>
            <a:r>
              <a:rPr lang="en-US" dirty="0" smtClean="0"/>
              <a:t>new city forms</a:t>
            </a:r>
          </a:p>
          <a:p>
            <a:r>
              <a:rPr lang="en-US" dirty="0" smtClean="0"/>
              <a:t>gateway visualization through space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0" y="5334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+mj-lt"/>
                <a:cs typeface="Calibri (Body)"/>
              </a:rPr>
              <a:t>Urban Theory</a:t>
            </a:r>
            <a:endParaRPr lang="en-US" sz="2800" dirty="0">
              <a:solidFill>
                <a:srgbClr val="FFFFFF"/>
              </a:solidFill>
              <a:latin typeface="+mj-lt"/>
              <a:cs typeface="Calibri (Body)"/>
            </a:endParaRPr>
          </a:p>
        </p:txBody>
      </p:sp>
      <p:pic>
        <p:nvPicPr>
          <p:cNvPr id="10" name="Content Placeholder 4" descr="UrbanUserInterface-UrbanLegibilityReconsidered.Image1.jpg"/>
          <p:cNvPicPr>
            <a:picLocks noChangeAspect="1"/>
          </p:cNvPicPr>
          <p:nvPr/>
        </p:nvPicPr>
        <p:blipFill>
          <a:blip r:embed="rId3" cstate="print"/>
          <a:srcRect l="-38399" r="-38399"/>
          <a:stretch>
            <a:fillRect/>
          </a:stretch>
        </p:blipFill>
        <p:spPr>
          <a:xfrm>
            <a:off x="609600" y="3962400"/>
            <a:ext cx="4433987" cy="24384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524000" y="6400800"/>
            <a:ext cx="2895600" cy="533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Ideal plan of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Sforzinda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1464.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371601"/>
            <a:ext cx="3200400" cy="23721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4191000"/>
            <a:ext cx="3405909" cy="22479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4876800" y="3733800"/>
            <a:ext cx="2895600" cy="533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Monteriggioni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876800" y="6400800"/>
            <a:ext cx="2895600" cy="533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Diocaesarea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0" y="1828800"/>
            <a:ext cx="6096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Limited Size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Local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Clear Boundaries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Honored positions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Well defined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850" y="6578600"/>
            <a:ext cx="990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 group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28600" y="6391870"/>
            <a:ext cx="16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>UrbanVis</a:t>
            </a: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prstClr val="white">
                    <a:lumMod val="65000"/>
                  </a:prstClr>
                </a:solidFill>
                <a:ea typeface="+mj-ea"/>
                <a:cs typeface="+mj-cs"/>
              </a:rPr>
            </a:br>
            <a:endParaRPr lang="en-US" dirty="0">
              <a:solidFill>
                <a:prstClr val="white">
                  <a:lumMod val="65000"/>
                </a:prstClr>
              </a:solidFill>
              <a:ea typeface="+mj-ea"/>
              <a:cs typeface="+mj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 smtClean="0"/>
              <a:t>Problem</a:t>
            </a:r>
            <a:br>
              <a:rPr lang="en-US" smtClean="0"/>
            </a:br>
            <a:endParaRPr lang="en-US" dirty="0"/>
          </a:p>
        </p:txBody>
      </p:sp>
      <p:sp>
        <p:nvSpPr>
          <p:cNvPr id="17" name="Vertical Text Placeholder 16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complexity and heterogeneity of information </a:t>
            </a:r>
          </a:p>
          <a:p>
            <a:r>
              <a:rPr lang="en-US" dirty="0" smtClean="0"/>
              <a:t>new city forms</a:t>
            </a:r>
          </a:p>
          <a:p>
            <a:r>
              <a:rPr lang="en-US" dirty="0" smtClean="0"/>
              <a:t>gateway visualization through space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0" y="7620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+mj-lt"/>
                <a:cs typeface="Calibri (Body)"/>
              </a:rPr>
              <a:t>Urban Theory</a:t>
            </a:r>
            <a:endParaRPr lang="en-US" sz="2800" dirty="0">
              <a:solidFill>
                <a:srgbClr val="FFFFFF"/>
              </a:solidFill>
              <a:latin typeface="+mj-lt"/>
              <a:cs typeface="Calibri (Body)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181600" y="6018076"/>
            <a:ext cx="2895600" cy="23639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Growth of Dhaka City 1600-1980</a:t>
            </a:r>
            <a:endParaRPr lang="en-US" sz="1600" baseline="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143000"/>
            <a:ext cx="2667000" cy="483731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24000" y="1828800"/>
            <a:ext cx="609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Explosive growth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Transportations Technology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Regional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Blurred edges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Honored positions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Ill defined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888" y="4191000"/>
            <a:ext cx="3964512" cy="167640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1143000" y="6018076"/>
            <a:ext cx="2895600" cy="23639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Satellite view of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BosWash</a:t>
            </a:r>
            <a:endParaRPr lang="en-US" sz="1600" baseline="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vanV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urvanVis.potx</Template>
  <TotalTime>611</TotalTime>
  <Words>1382</Words>
  <Application>Microsoft Macintosh PowerPoint</Application>
  <PresentationFormat>On-screen Show (4:3)</PresentationFormat>
  <Paragraphs>364</Paragraphs>
  <Slides>25</Slides>
  <Notes>25</Notes>
  <HiddenSlides>0</HiddenSlides>
  <MMClips>1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urvanVis</vt:lpstr>
      <vt:lpstr>Office Theme</vt:lpstr>
      <vt:lpstr>Document</vt:lpstr>
      <vt:lpstr>UrbanVis  </vt:lpstr>
      <vt:lpstr>Problem </vt:lpstr>
      <vt:lpstr>Problem </vt:lpstr>
      <vt:lpstr>Problem </vt:lpstr>
      <vt:lpstr>Problem </vt:lpstr>
      <vt:lpstr>Problem </vt:lpstr>
      <vt:lpstr>Problem </vt:lpstr>
      <vt:lpstr>Problem </vt:lpstr>
      <vt:lpstr>Problem </vt:lpstr>
      <vt:lpstr>Problem </vt:lpstr>
      <vt:lpstr>Problem </vt:lpstr>
      <vt:lpstr>Problem </vt:lpstr>
      <vt:lpstr>Problem </vt:lpstr>
      <vt:lpstr>Problem </vt:lpstr>
      <vt:lpstr>Problem </vt:lpstr>
      <vt:lpstr>Slide 16</vt:lpstr>
      <vt:lpstr>Slide 17</vt:lpstr>
      <vt:lpstr>Problem </vt:lpstr>
      <vt:lpstr>Problem </vt:lpstr>
      <vt:lpstr>Problem </vt:lpstr>
      <vt:lpstr>Problem </vt:lpstr>
      <vt:lpstr>Problem </vt:lpstr>
      <vt:lpstr>Problem </vt:lpstr>
      <vt:lpstr>Slide 24</vt:lpstr>
      <vt:lpstr>Slide 25</vt:lpstr>
    </vt:vector>
  </TitlesOfParts>
  <Company>UNC Charlotte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UrbanVis  </dc:title>
  <dc:creator>Eric Sauda</dc:creator>
  <cp:lastModifiedBy>Eric Sauda</cp:lastModifiedBy>
  <cp:revision>7</cp:revision>
  <dcterms:created xsi:type="dcterms:W3CDTF">2010-01-22T02:28:11Z</dcterms:created>
  <dcterms:modified xsi:type="dcterms:W3CDTF">2010-01-22T02:28:15Z</dcterms:modified>
</cp:coreProperties>
</file>