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70" r:id="rId14"/>
    <p:sldId id="274" r:id="rId15"/>
    <p:sldId id="275" r:id="rId16"/>
    <p:sldId id="276" r:id="rId17"/>
    <p:sldId id="278" r:id="rId18"/>
    <p:sldId id="277" r:id="rId19"/>
    <p:sldId id="268" r:id="rId20"/>
    <p:sldId id="269" r:id="rId21"/>
    <p:sldId id="281" r:id="rId22"/>
    <p:sldId id="280" r:id="rId23"/>
    <p:sldId id="282" r:id="rId24"/>
    <p:sldId id="283" r:id="rId25"/>
    <p:sldId id="279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67" autoAdjust="0"/>
  </p:normalViewPr>
  <p:slideViewPr>
    <p:cSldViewPr>
      <p:cViewPr varScale="1">
        <p:scale>
          <a:sx n="63" d="100"/>
          <a:sy n="63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8/9/2011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locus of control, the degree to which a person attributes outcomes to themselves (internal locus of control) or to outside forces (external locus of control)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FA03-E6EE-4AD9-92F7-542DA5A37324}" type="datetime1">
              <a:rPr lang="en-US" smtClean="0"/>
              <a:pPr/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1706-59DD-4BAF-AEAC-C1C9E8A82DBA}" type="datetime1">
              <a:rPr lang="en-US" smtClean="0"/>
              <a:pPr/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FEA1-F1FA-4443-9A52-168AEC59FF84}" type="datetime1">
              <a:rPr lang="en-US" smtClean="0"/>
              <a:pPr/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491538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93350C-3BAA-4B32-9251-CE1F0C95BBB5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306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6BBF1-317A-4CA8-A988-810C8167F64B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3053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CAE3CD-1FED-447E-95C5-2D019DE05502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0F1-2924-4341-9DBC-091EB3C36CC6}" type="datetime1">
              <a:rPr lang="en-US" smtClean="0"/>
              <a:pPr/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 descr="C:\Documents and Settings\rchang\My Documents\Dropbox\VALT Web and Print Graphics\logo-black-and-gre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305226"/>
            <a:ext cx="1219200" cy="55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91C-616D-4957-AE84-5F6C5A6E65F1}" type="datetime1">
              <a:rPr lang="en-US" smtClean="0"/>
              <a:pPr/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889-FA88-4722-8986-FEC57F1EF579}" type="datetime1">
              <a:rPr lang="en-US" smtClean="0"/>
              <a:pPr/>
              <a:t>8/9/2011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7171-ECE5-4E2B-B90D-ED1F7CC6F09F}" type="datetime1">
              <a:rPr lang="en-US" smtClean="0"/>
              <a:pPr/>
              <a:t>8/9/2011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9BE6-6564-436E-8E7C-097F6899C4BB}" type="datetime1">
              <a:rPr lang="en-US" smtClean="0"/>
              <a:pPr/>
              <a:t>8/9/2011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A092-A719-4FE8-9495-6FEB70241E2B}" type="datetime1">
              <a:rPr lang="en-US" smtClean="0"/>
              <a:pPr/>
              <a:t>8/9/2011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19E0-E03B-4430-A094-0181015E297E}" type="datetime1">
              <a:rPr lang="en-US" smtClean="0"/>
              <a:pPr/>
              <a:t>8/9/2011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8BF7-9E9D-4882-8F49-10251FBAC35E}" type="datetime1">
              <a:rPr lang="en-US" smtClean="0"/>
              <a:pPr/>
              <a:t>8/9/2011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512A-341A-4218-BFA9-9278D49EACEF}" type="datetime1">
              <a:rPr lang="en-US" smtClean="0"/>
              <a:pPr/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8006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Dist </a:t>
            </a:r>
            <a:r>
              <a:rPr lang="en-US" dirty="0" err="1" smtClean="0"/>
              <a:t>Func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858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0574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Personality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4290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Provenance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1722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5438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77A077-4F6D-4196-8E7F-EB8A3FD2472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/40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User-Centric Visual Analytics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Remco</a:t>
            </a:r>
            <a:r>
              <a:rPr lang="en-US" dirty="0" smtClean="0"/>
              <a:t> Chang</a:t>
            </a:r>
          </a:p>
          <a:p>
            <a:r>
              <a:rPr lang="en-US" dirty="0" smtClean="0"/>
              <a:t>Tufts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250 participants using Amazon’s Mechanical Turk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Questionnaire on “locus of control” (LOC)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4 visualizations on hierarchical visualization</a:t>
            </a:r>
          </a:p>
          <a:p>
            <a:pPr lvl="1"/>
            <a:r>
              <a:rPr lang="en-US" dirty="0" smtClean="0"/>
              <a:t>From list-like view to containment 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8715375" cy="210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60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Internal LOC users are significantly </a:t>
            </a:r>
            <a:r>
              <a:rPr lang="en-US" b="1" u="sng" dirty="0" smtClean="0"/>
              <a:t>faster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u="sng" dirty="0" smtClean="0"/>
              <a:t>more accurate </a:t>
            </a:r>
            <a:r>
              <a:rPr lang="en-US" dirty="0" smtClean="0"/>
              <a:t>with list view than containment view in complex information retrieval tasks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4191000" cy="337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200"/>
            <a:ext cx="399084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Cognitive factors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can affect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a user perceives and understands information from a visualization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effect could be significant in terms of both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efficiency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accuracy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Personalized displays should take into account a user’s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cognitive profile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Full paper to be presented at VAST 2011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2. What’s In a User’s Interactions?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+ Computer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29200" y="1066800"/>
            <a:ext cx="3886200" cy="3276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Visualizing data</a:t>
            </a:r>
          </a:p>
          <a:p>
            <a:pPr lvl="2"/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Human perceptual system</a:t>
            </a:r>
          </a:p>
          <a:p>
            <a:pPr lvl="2"/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Capture a user’s interactions in a visual analytics system</a:t>
            </a:r>
          </a:p>
          <a:p>
            <a:pPr lvl="4"/>
            <a:endParaRPr lang="en-US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Translate the interactions into something that would affect the computation in a meaningful way</a:t>
            </a:r>
          </a:p>
          <a:p>
            <a:pPr lvl="3"/>
            <a:endParaRPr lang="en-US" sz="1200" dirty="0"/>
          </a:p>
        </p:txBody>
      </p:sp>
      <p:grpSp>
        <p:nvGrpSpPr>
          <p:cNvPr id="3" name="Group 12"/>
          <p:cNvGrpSpPr/>
          <p:nvPr/>
        </p:nvGrpSpPr>
        <p:grpSpPr>
          <a:xfrm>
            <a:off x="685800" y="1981200"/>
            <a:ext cx="3962400" cy="838200"/>
            <a:chOff x="5181600" y="5486400"/>
            <a:chExt cx="3962400" cy="838200"/>
          </a:xfrm>
        </p:grpSpPr>
        <p:sp>
          <p:nvSpPr>
            <p:cNvPr id="14" name="Oval 13"/>
            <p:cNvSpPr/>
            <p:nvPr/>
          </p:nvSpPr>
          <p:spPr>
            <a:xfrm>
              <a:off x="5181600" y="5486400"/>
              <a:ext cx="14478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Computer</a:t>
              </a:r>
              <a:endParaRPr lang="en-US" sz="1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400800" y="5486400"/>
              <a:ext cx="14478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Process</a:t>
              </a:r>
            </a:p>
            <a:p>
              <a:pPr algn="ctr"/>
              <a:r>
                <a:rPr lang="en-US" sz="1400" dirty="0" smtClean="0"/>
                <a:t>(Translate)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7696200" y="5486400"/>
              <a:ext cx="14478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Human</a:t>
              </a:r>
              <a:endParaRPr lang="en-US" sz="1400" dirty="0"/>
            </a:p>
          </p:txBody>
        </p:sp>
      </p:grpSp>
      <p:sp>
        <p:nvSpPr>
          <p:cNvPr id="18" name="Circular Arrow 17"/>
          <p:cNvSpPr/>
          <p:nvPr/>
        </p:nvSpPr>
        <p:spPr>
          <a:xfrm rot="10800000">
            <a:off x="2819400" y="2286000"/>
            <a:ext cx="1066800" cy="106680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ircular Arrow 18"/>
          <p:cNvSpPr/>
          <p:nvPr/>
        </p:nvSpPr>
        <p:spPr>
          <a:xfrm rot="10800000">
            <a:off x="1447800" y="2286000"/>
            <a:ext cx="1066800" cy="106680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33400" y="3810000"/>
            <a:ext cx="8229600" cy="2590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noProof="0" dirty="0" smtClean="0">
                <a:solidFill>
                  <a:schemeClr val="bg1">
                    <a:lumMod val="75000"/>
                  </a:schemeClr>
                </a:solidFill>
              </a:rPr>
              <a:t>Can we capture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and extract </a:t>
            </a:r>
            <a:r>
              <a:rPr lang="en-US" sz="3200" noProof="0" dirty="0" smtClean="0">
                <a:solidFill>
                  <a:schemeClr val="bg1">
                    <a:lumMod val="75000"/>
                  </a:schemeClr>
                </a:solidFill>
              </a:rPr>
              <a:t>a user’s reasoning and intent through capturing a user’s interactions?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ircular Arrow 12"/>
          <p:cNvSpPr/>
          <p:nvPr/>
        </p:nvSpPr>
        <p:spPr>
          <a:xfrm>
            <a:off x="1524000" y="1447800"/>
            <a:ext cx="1066800" cy="106680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ircular Arrow 16"/>
          <p:cNvSpPr/>
          <p:nvPr/>
        </p:nvSpPr>
        <p:spPr>
          <a:xfrm>
            <a:off x="2743200" y="1447800"/>
            <a:ext cx="1066800" cy="106680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3" grpId="0" animBg="1"/>
      <p:bldP spid="13" grpId="1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User’s Interactions?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Goal: determine if a user’s reasoning and intent are reflected in a user’s interactions.</a:t>
            </a:r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5800" y="27432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Analysts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7086600" y="25146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Grad</a:t>
            </a:r>
          </a:p>
          <a:p>
            <a:pPr algn="ctr"/>
            <a:r>
              <a:rPr lang="en-US" sz="1600" dirty="0" smtClean="0"/>
              <a:t>Students</a:t>
            </a:r>
          </a:p>
          <a:p>
            <a:pPr algn="ctr"/>
            <a:r>
              <a:rPr lang="en-US" sz="1600" dirty="0" smtClean="0"/>
              <a:t>(Coders)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81400" y="5334000"/>
            <a:ext cx="1905000" cy="1066800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Logged</a:t>
            </a:r>
          </a:p>
          <a:p>
            <a:pPr algn="ctr"/>
            <a:r>
              <a:rPr lang="en-US" dirty="0" smtClean="0"/>
              <a:t>(semantic) </a:t>
            </a:r>
          </a:p>
          <a:p>
            <a:pPr algn="ctr"/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657600" y="2667000"/>
            <a:ext cx="1524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Compare!</a:t>
            </a:r>
          </a:p>
          <a:p>
            <a:pPr algn="ctr"/>
            <a:r>
              <a:rPr lang="en-US" sz="1600" dirty="0" smtClean="0"/>
              <a:t>(manually)</a:t>
            </a:r>
          </a:p>
        </p:txBody>
      </p:sp>
      <p:cxnSp>
        <p:nvCxnSpPr>
          <p:cNvPr id="21" name="Straight Arrow Connector 20"/>
          <p:cNvCxnSpPr>
            <a:stCxn id="10" idx="4"/>
            <a:endCxn id="73" idx="0"/>
          </p:cNvCxnSpPr>
          <p:nvPr/>
        </p:nvCxnSpPr>
        <p:spPr>
          <a:xfrm rot="16200000" flipH="1">
            <a:off x="865187" y="4506912"/>
            <a:ext cx="990600" cy="539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3" idx="3"/>
            <a:endCxn id="13" idx="1"/>
          </p:cNvCxnSpPr>
          <p:nvPr/>
        </p:nvCxnSpPr>
        <p:spPr>
          <a:xfrm>
            <a:off x="2470150" y="5698615"/>
            <a:ext cx="1111250" cy="16878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3"/>
            <a:endCxn id="10243" idx="1"/>
          </p:cNvCxnSpPr>
          <p:nvPr/>
        </p:nvCxnSpPr>
        <p:spPr>
          <a:xfrm flipV="1">
            <a:off x="5486400" y="5721045"/>
            <a:ext cx="1066800" cy="14635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4"/>
            <a:endCxn id="10243" idx="0"/>
          </p:cNvCxnSpPr>
          <p:nvPr/>
        </p:nvCxnSpPr>
        <p:spPr>
          <a:xfrm rot="16200000" flipH="1">
            <a:off x="7130988" y="4413312"/>
            <a:ext cx="1219200" cy="1257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2286000" y="3962400"/>
            <a:ext cx="1447800" cy="990600"/>
          </a:xfrm>
          <a:prstGeom prst="round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Strategies</a:t>
            </a:r>
          </a:p>
          <a:p>
            <a:pPr algn="ctr"/>
            <a:r>
              <a:rPr lang="en-US" dirty="0" smtClean="0"/>
              <a:t>Methods</a:t>
            </a:r>
          </a:p>
          <a:p>
            <a:pPr algn="ctr"/>
            <a:r>
              <a:rPr lang="en-US" dirty="0" smtClean="0"/>
              <a:t>Findings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029200" y="3962400"/>
            <a:ext cx="1524000" cy="990600"/>
          </a:xfrm>
          <a:prstGeom prst="round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Guesses of</a:t>
            </a:r>
          </a:p>
          <a:p>
            <a:pPr algn="ctr"/>
            <a:r>
              <a:rPr lang="en-US" dirty="0" smtClean="0"/>
              <a:t>Analysts’ thinking</a:t>
            </a:r>
          </a:p>
        </p:txBody>
      </p:sp>
      <p:cxnSp>
        <p:nvCxnSpPr>
          <p:cNvPr id="63" name="Straight Arrow Connector 62"/>
          <p:cNvCxnSpPr>
            <a:stCxn id="10" idx="5"/>
            <a:endCxn id="60" idx="1"/>
          </p:cNvCxnSpPr>
          <p:nvPr/>
        </p:nvCxnSpPr>
        <p:spPr>
          <a:xfrm rot="16200000" flipH="1">
            <a:off x="1734343" y="3906042"/>
            <a:ext cx="608807" cy="49450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1" idx="2"/>
            <a:endCxn id="61" idx="3"/>
          </p:cNvCxnSpPr>
          <p:nvPr/>
        </p:nvCxnSpPr>
        <p:spPr>
          <a:xfrm rot="10800000" flipV="1">
            <a:off x="6553200" y="3162300"/>
            <a:ext cx="533400" cy="1295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0" idx="0"/>
            <a:endCxn id="18" idx="2"/>
          </p:cNvCxnSpPr>
          <p:nvPr/>
        </p:nvCxnSpPr>
        <p:spPr>
          <a:xfrm rot="5400000" flipH="1" flipV="1">
            <a:off x="3028950" y="3333750"/>
            <a:ext cx="609600" cy="6477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1" idx="0"/>
            <a:endCxn id="18" idx="6"/>
          </p:cNvCxnSpPr>
          <p:nvPr/>
        </p:nvCxnSpPr>
        <p:spPr>
          <a:xfrm rot="16200000" flipV="1">
            <a:off x="5181600" y="3352800"/>
            <a:ext cx="609600" cy="609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5029200"/>
            <a:ext cx="2165350" cy="1338829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3200" y="5029200"/>
            <a:ext cx="2387352" cy="138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" name="TextBox 112"/>
          <p:cNvSpPr txBox="1"/>
          <p:nvPr/>
        </p:nvSpPr>
        <p:spPr>
          <a:xfrm>
            <a:off x="838200" y="6324600"/>
            <a:ext cx="90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WireVis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6750755" y="6387068"/>
            <a:ext cx="191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Interaction-Log Vis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8" grpId="0" animBg="1"/>
      <p:bldP spid="60" grpId="0" animBg="1"/>
      <p:bldP spid="61" grpId="0" animBg="1"/>
      <p:bldP spid="113" grpId="0"/>
      <p:bldP spid="1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User’s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401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From this experiment, we find that interactions contains at least:</a:t>
            </a:r>
          </a:p>
          <a:p>
            <a:pPr lvl="1"/>
            <a:r>
              <a:rPr lang="en-US" dirty="0" smtClean="0"/>
              <a:t>60% of the (high level) strategies</a:t>
            </a:r>
          </a:p>
          <a:p>
            <a:pPr lvl="1"/>
            <a:r>
              <a:rPr lang="en-US" dirty="0" smtClean="0"/>
              <a:t>60% of the (mid level) methods</a:t>
            </a:r>
          </a:p>
          <a:p>
            <a:pPr lvl="1"/>
            <a:r>
              <a:rPr lang="en-US" dirty="0" smtClean="0"/>
              <a:t>79% of the (low level) findings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286375" cy="318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Recovering Reasoning  Process From User Interactions.  CG&amp;A, 2009.</a:t>
            </a:r>
          </a:p>
          <a:p>
            <a:r>
              <a:rPr lang="en-US" sz="1200" dirty="0" smtClean="0"/>
              <a:t>R. Chang et al., Evaluating the Relationship Between User Interaction and Financial Visual Analysis. VAST, 2009.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User’s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are these so much lower than others?</a:t>
            </a:r>
          </a:p>
          <a:p>
            <a:pPr lvl="1"/>
            <a:r>
              <a:rPr lang="en-US" sz="2000" dirty="0" smtClean="0"/>
              <a:t>(recovering “methods” at about 15%)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Only capturing a user’s interaction in this case is insufficient.</a:t>
            </a:r>
            <a:endParaRPr lang="en-US" sz="2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324350" cy="302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4362450" cy="152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 rot="2441470">
            <a:off x="604280" y="3152932"/>
            <a:ext cx="838200" cy="762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227603">
            <a:off x="2052266" y="3078969"/>
            <a:ext cx="838200" cy="7620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high percentage of a user’s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reasoning and intent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are reflected in a user’s interactions.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Raises lots of question: (a) what is the upper-bound, (b) how to automated the process, (c) how to utilize the captured results, etc.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This study is </a:t>
            </a:r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not exhaustive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  It merely provides a sample point of what is possible.</a:t>
            </a:r>
          </a:p>
          <a:p>
            <a:pPr lvl="3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VisWeek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Panel on Analytic Provenance at VAST 2011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3. Can a User Express Their </a:t>
            </a:r>
          </a:p>
          <a:p>
            <a:pPr algn="ctr">
              <a:buNone/>
            </a:pPr>
            <a:r>
              <a:rPr lang="en-US" dirty="0" smtClean="0"/>
              <a:t>Domain Knowledge Through Interaction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Human vs. Artificial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Garry Kasparov vs. Deep Blue (1997)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Computer takes a “brute force” approach without analysis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“As for how many moves ahead a grandmaster sees,” Kasparov concludes: “Just one, the best one”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Artificial vs. Augmented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Hydra vs.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Cyborgs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(2005)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Grandmaster + 1 chess program &gt; Hydra (equiv. of Deep Blue)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Amateur + 3 chess programs  &gt; Grandmaster + 1 chess program</a:t>
            </a:r>
            <a:r>
              <a:rPr lang="en-US" sz="2600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http://www.collisiondetection.net/mt/archives/2010/02/why_cyborgs_are.php</a:t>
            </a:r>
          </a:p>
        </p:txBody>
      </p:sp>
      <p:pic>
        <p:nvPicPr>
          <p:cNvPr id="1026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990600"/>
            <a:ext cx="2657475" cy="17240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819400"/>
            <a:ext cx="2438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Find Distance Function, Hide Model Inference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50292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Problem Statement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Given a high dimensional dataset from a domain expert, how does the domain expert create a good distance function?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Assumption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The domain expert knows about the data, but cannot express it mathematically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7890" name="Picture 2" descr="http://www.smartcorp.com/images/solutions/Multidimensional_Data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124200" cy="2343150"/>
          </a:xfrm>
          <a:prstGeom prst="rect">
            <a:avLst/>
          </a:prstGeom>
          <a:noFill/>
        </p:spPr>
      </p:pic>
      <p:pic>
        <p:nvPicPr>
          <p:cNvPr id="37894" name="Picture 6" descr="http://t3.gstatic.com/images?q=tbn:ANd9GcTVwaNaahaaUabedZ-Q2Ow8Qicn0eiL9De8EUl9nV1zW5mW56H-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267200"/>
            <a:ext cx="3159705" cy="2286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An Ideal World…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505200" cy="4525963"/>
          </a:xfrm>
        </p:spPr>
        <p:txBody>
          <a:bodyPr/>
          <a:lstStyle/>
          <a:p>
            <a:r>
              <a:rPr lang="en-US" dirty="0" smtClean="0"/>
              <a:t>The domain expert “guesses” a distance function, and produces the following scatter plot: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828800"/>
            <a:ext cx="4888952" cy="387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An Ideal World…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4038600" cy="3916363"/>
          </a:xfrm>
        </p:spPr>
        <p:txBody>
          <a:bodyPr/>
          <a:lstStyle/>
          <a:p>
            <a:r>
              <a:rPr lang="en-US" dirty="0" smtClean="0"/>
              <a:t>The domain expert than interactively “moves” the “bad” data points towards the right direction: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43332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An Ideal World…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process is repeated a few times until the layout looks about right.</a:t>
            </a:r>
          </a:p>
          <a:p>
            <a:pPr lvl="3"/>
            <a:endParaRPr lang="en-US" dirty="0" smtClean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The system outputs a new distance function!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828800"/>
            <a:ext cx="492485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It Turns 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This can be done.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Need to make a few assumptions: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type of distance function (linear, quadratic, etc.)</a:t>
            </a:r>
          </a:p>
          <a:p>
            <a:pPr marL="2228850" lvl="4" indent="-514350"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it means to move a point from one location to another (is it moving closer to a cluster?  Or away from some other points?)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199"/>
            <a:ext cx="6400800" cy="495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25146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Used the “Wine” dataset (13 dimensions, 3 clusters)</a:t>
            </a:r>
          </a:p>
          <a:p>
            <a:pPr lvl="1"/>
            <a:r>
              <a:rPr lang="en-US" dirty="0" smtClean="0"/>
              <a:t>Assume a linear (sum of squares) distance function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Added 10 extra dimensions, and filled them with random values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Interactively moved the “bad” points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3638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4953000"/>
            <a:ext cx="4307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Blue: original data dimension</a:t>
            </a:r>
          </a:p>
          <a:p>
            <a:r>
              <a:rPr lang="en-US" dirty="0" smtClean="0"/>
              <a:t>Red: randomly added dimensions</a:t>
            </a:r>
          </a:p>
          <a:p>
            <a:r>
              <a:rPr lang="en-US" dirty="0" smtClean="0"/>
              <a:t>X-axis: dimension number</a:t>
            </a:r>
          </a:p>
          <a:p>
            <a:r>
              <a:rPr lang="en-US" dirty="0" smtClean="0"/>
              <a:t>Y-axis: final weights of the distance function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With an appropriate projection model, it is possible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to quantify a user’s interactions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our system, we let the domain expert interact with a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familiar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representation of the data (scatter plot),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hides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the ugly math (distance function)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system “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reveals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” the domain knowledge of the user.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Poster to be presented at VAST 2011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4. How to Aggregate Multiple Analysis</a:t>
            </a:r>
          </a:p>
          <a:p>
            <a:pPr algn="ctr">
              <a:buNone/>
            </a:pPr>
            <a:r>
              <a:rPr lang="en-US" dirty="0" smtClean="0"/>
              <a:t>To Perform Group Analytics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Human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334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Problem Statement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Computing can be scaled (by adding more CPUs).  Visualizations can be scaled (by adding more monitors).  Can analysis be scaled by adding more humans?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Assumption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Conventional wisdom says that humans cannot be scaled because of difficulty in communicating analytical reasoning efficiently.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178" name="AutoShape 2" descr="data:image/jpg;base64,/9j/4AAQSkZJRgABAQAAAQABAAD/2wCEAAkGBhQSERUUExQUFRUWGBcXGBcYFxcYHBgXFBgVFxQXHBwYHCcfGB0jGhUXHy8gJCcpLCwsFx4xNTAqNSYrLCkBCQoKDgwOGg8PGiwkHyQsLCwsLCksLCwsLCwsLCwsLCwsLCwsLCksLCwsLCwsLCwsLCwsLCwsLCwsLCwsLCwsLP/AABEIAOIA3wMBIgACEQEDEQH/xAAcAAACAgMBAQAAAAAAAAAAAAAEBQIDAAEGBwj/xABREAACAAMEBAgJCAcGBAcAAAABAgADEQQSITEFQVFhEyIycYGRobEGI1JicqKywfAUM0JzgpLC0QcVJEOjw+GDs9LT4/FTVGOTJUR0hJSk4v/EABsBAAMBAQEBAQAAAAAAAAAAAAECAwQABQYH/8QALhEAAgIBAwIDBwQDAAAAAAAAAAECEQMSITEEQRNRYSIygZGxwfAFFHGhI0LR/9oADAMBAAIRAxEAPwDxRxiMM4OlimUDS5dX5gINEuNmNcsYb6I0iQaMcI6JrYt2tR/SOKXDVFa2tixoTdGJ5h/WKSdKiWncO03OLtdBxxoooTfN2gIzACmgO0GFiIagAA3xdoAGbl0pSlVYsBSmOO+KJk8mpOBJNMNuZrn8GJpMYYA4ghidYIxrUYinf0RnbsdbB1htzIUKO0vGjGpZcW5VwCoCrqFa030h7o/wuN2s1MAQpZdrVK4Z4hSctW+OWW0ChFABUEVAJqobC9SoBvEkc2wQSwU3yKjAFAeOTUqCt5QADyjUjIUzIMPCco8MSUEz0Gx6TlzRxGB3Vx6oLBjzhma8xJqxVWL3qkVu3TVDQHJaN5WIBpTpvB60T5hqSTKFKFwL2QriNVaxtw5dbqvkZskNKuzohEgIhQ8/YfyjYmDXhz/GMbFEzORKFmkNJG9wcoXph6lG0/lmY1ara0xjLk/afUu4bW7teyCrFYFlLQZ5knMk5knXC057Lg69O7KdH6LEurE3nObHM/kN0GERMiNGLRhSpE3Oyp5YPPtiBJGeI2j8ovpGXYdQEeQoBjIm0nZgfjriBJGY6R8YQ/hi+IRIiBiwmIMIdYicspUxgeZJ2dUFFY1dh/CsmsrTFE9LoLKMsWXUdpHknsPbFTykmrXt1jnhtMQHLPdFXyLHZEXgbe3Bth1CS32YhXQ5JoaU251g2TowLkOk4w3EiMEmKY+jhE6XWtnA2OXix2kwYFjtWsQmCpCONtAfWFYGm+DUs5Xl5jUdv5x8xizR4aaPblB9jlbsZwAOqH03wYccllb1T24dsBTtGzE5SMN9MOsYRqi4y4ZFpoWHRwJB2ZVxgaZopgMNZxI2c0OVSLFlw7wxkDWzm2lEHEVAwAOZ+M4wYYVIY5k6h0dsdObODmAYrOi0OrnG2FfSvsw+Ku4Douys/K+bwGGBehrjTMVGvZ0x2dityBQo4oEJlWmrq1AZCNs4HxsxPMKDMxtxY1jRkyPWdMZygVqKQsM9rQaIbsvW/lbl/Pq2wo400UNRL2Ygv7wvaddBhBkpiuRpFlBzfoQa0r1HkiyhAAmAGrVE7x1jpGP9YWSdJMM8YMlaQU54RdQM0m1yEA1jdI1QHEdYjKEb+w/l3Q6iQeQ3SMpGBxzc/wAYxukNRJ5CBERIiy7GFYZEJZQYytmERK7Ytv15Irv1RsWYnlGu7VDpk3OveBi2oCsZ8nJz6oOFnplhEuCgfyL+4S90DEmkZwMHCRE1s0HWkRfUi7gI38nhoLLFi2PdA8ZIm+ro51LeGFZiBvPFARl9OgHrxhtbDFWqvnn8TKVP3xAqjHzvW/mTPZiymPndTdt+Z1AR8U23yfoq2G1ndmFQFYbmp/iU/eiU9zdNAVbVeBA+8t4CArNVQ5yYLXfr8olj00jaaXcEglWoBqpjjspsg3SG5JtZVmMo4IMDmwummBPKQ1zpnHP6ds0yUx4OU1wEm9QkUptHeY7aXZ1YBiKk4jIkYkZ5jKIaRlUkzPQbfqO3GLQyTjFk5xTZ57YdKX2CXDeJoAMcemGcxLuDAofOBXvwMdNpezC9KYKL3DIK0FSCGNK84HVBDAEtxmG1WAdRhlxa0z1kRox9XOPO5GWFPucfNmBRU/Gz/bMxCXZ7xvONlF5sr3fdyG84x1UzwekTMQi1zvSmunn4uFeeBZngw4+bm182YoPrLQ9hjVDrYSlU0QlgklaYpCRMLBf6qnCt5BhrU3q9gPZFRlUwIpHq45wmrizz8mqDqRUFiQWL5NnLCqiorTpw/ONtJIzBHOIeE4S91pkp6o8ohLYjIwVKth14wOFjbMAMTTnitLuZpe0MEngxPIVrQdnxzQqWaW5Iw8o4dQzMFylAxYljvy6oWvIzZIaeX8C/5QTyV6TWkSSzVxY3u7qiywHhnEuVdZjkCyqNmbEV5hU7oaydDgFhNcS5o5KspVCQwpVqVdSDSh4PPdGbJ1GOG17+gFhyy4Vfz+X8hcsuJiXDG3WMJjcZQTgVIdTnSmOwDInE0FYGCVrSjUzpmOcZr0iOjmjJWjBlxThdopEuLFkxINExNEM2zI2aWzxdLkdB+OuKv1iurjc2PbkIi1tY4cVR94/kO2EakznB9xitnAjQtCfRqx80V7coVPM2kt6Rr/TsjR0hq7IHgtnaPJHNqppru/au/wAuX3xOWMMMR5tSOqWFTrYwf+oH5S3TvpT1irn1og+jJmtC2/iv2u7HqSPl6Z+okLKBcmUpyTgLuw6kw6yTAcpMX+PKhiCyVvA0IobwelOdzLUdAjJaK2QbL6Jv7di0GflwGgpjyQmAyyXu5vzirSSeKmeg/smLLFbUYhRWtMqg5DzSQIt0lL8TN9B/ZMW7Ci/TKfN/XL3PAwmGuBOHM1OvirDLTCYJ9an4uuAJiY0O00B9yL74n3CywW8kUZUcAEVoMDtvkYHmiMu1GuZC6szs8ut7XkBESmOOequJ6FGUYUx39bf0jrbE4GMsEiousOZkPUa+6BGsxvAMKrU3gVLYGtMiwHUIptSUWWd9Otlhro1SZYrUmrCpNcicMYdSbaQGlQnkaJmS5bqrLfJvKRlQUOsHUCNcD8HaJRN6RfGNShOdcTQFhXoWOnaTj0HuMFtJxP1n4WiqpOibujihpOQ3KVkOuoy6VJHXSLJei5b8ZHD76huqmUdXO0csyl9VbF8wDkRTE4johLbfB+zAgnxTMKgiZdNca4t0YVGcaI9VPHvq+ZllhhLlfIXPo9xqrzRqz8GLwmyuFB2u6FcMgVw34qTvhqmgrSrKsqdfvBmAmqDgpAIrW9XHyoHt8mdLI+VWRioNeEl1ZVOo1IqmPnxsf6hGUdORfb6GJ9FJO8bN2jSl4UJE1dSWmWJhHKIAmy6TPJz5oHTTTqAsszAB9BmWfK1DAtRkFF1UzivSCiXaJ0nHxSg1Ouqg0B6YAsE0zrxGAFMRQnG8TnuXvi0YdO0n+f8AF9TK5ZIqWpcc/H6/EaSre11spdcDcLbsaHDoN4CIfLFJBFWYYA505jkOiAplloAa3wcian+nVG6EZ4dPwY1xjBbmZ43k3v7Bwntqoo+9/QRov5VW5zUdWUCLNG0ns74mbcg2d/8ASKOcF3JrpJPhfn1C1n1yx5vjCMM0won6cXVjzY+zlAU3S7Hm3kDur2xCXU40Wj+mt9h7NtlNcCTbZWER0nU0LAHYKd5/pEGti68efHviT66P+psx/pyjydkJ0kDjSLpzvAJL58aSyYtW2AjxbzssBfaYK89JoEL5MsfRp9kD+VKJ9aLnTyvW/wBaZ+GPmm2z6VbDWwWiY2F4Xq8kqrH+GUPWsFzbEx5cqS+81B9dG74WWFeJMpSl05EUyPkIq98Rs1qcFgrOKAfSPnQNTQ1WNZEhVaolTAR5LhwK4ckTPwxfpBayJhxHi3zBB5DajiINsqkqCakkA1IGNanA5xHSkvxM36uZ7DQ8b07gddhZpuTVZf18sdd+KpuiJqk8Q0qeSVUdhLmDPCCWCiVxHDyqjaKthzRBZihjdV1FfoM4A9ZR2Qm1gYumWcrmrKPRKDrbExBUqMMRuwHSczD+Ra1yE6aDTWqONw4qlu2KmtIZqMJTec6XeipdiD9kRzaQlWKZkkOqAEVU1piBmCMSKatsNdFyhcpUVq2AIOZJGUXNo0MK8DXfLm1HQHuiNWexKjhqThSuDLeGOGcsEDOHWzsDLHk49DdxgsysT6dOi6x+DFjSsehu4wRwWfpCvPdOHVjXdHTlUhK2B1s2I53HURXtxiubYFYYkcmlGFRm3RXOGQXHpftIqOilIpnWAtShcUBxU01n41xKWRoRohYrLS0SRgfFzcRkeMsMPCSy/sc/0PeI1ZZdLRJ+qm+0sGeEi/sk70D3iMObNJySGjE47SujgLXJdQLzWiarVqKhGl3asAcAMIc2rwYs8wETLPnSrywKkitCTKoxzOa64H0uPHyP/Uz/AMEOjHfuckaplJYYyW6OU0l4FSjLpJnMLoqEIDE54U4ra9kcHpOwT5cxUSXfvhSjCpDXsAOMBQ1wpHs14XbtARjQEAjBWbI7aaoQeFdjAm2WlRScMRSuCk4AgjVsj08HW5JKmzA8EMb2R45pFp6tdmq6HK6yFeq8MeiLJGhL4JaaFIIGKswqQx24ZbI9nmaOJF3iMtMmWgr9mo9SE1o8EkmPcCS5YILFkatHUG6aAjChoQVGcehiyYpP23ZhyZ5r2YqvVV9zyLTFkmyUBvS3Uki8j7qgEEVGAMVWHQcyaKvMEuovCoZjSozu8++HWlrDhcmI3LBoQwyVhXac4lZ3oy1wGIPosCp7+yNP7aGt3uuxpjml4drk5/Svg7MlHivLnCoF6UScSCReUgEZHMaopkaCtDarvpMO4VjttG6EefeeWZYwEujNdLPUOtMKHAMOmL7T4PWmVy5L02gXh6taQuPpsMpNSf8AYZdZJKlV+pcw8r1iP5k490XyQK8Wn2afypXvgtdCzVyAHM132ZS98WDRczWpP2r3tTx3R42lnsG7LLN2ZUGt1qVv7DrmNXqECSZfHfeB+KGEmwzF5KEVzosvHqD1iwSX1y/4b/hlLAaOHNjHFX0U9nm/PojNKL4mb9XM9hoHsFscsqkUHolcgaZvXVsg3SS+Jm/VzPYaHvYDANOS6om6bLPUTAE5AWORNT5Tnqyhlp00ly/rpQ62MDzlxNTrObgdixKT3OBuDNMa03kKOoRips9Ue8wQksaqfZUntaJGXtr9o07oSwEbRMZUShIxINGOsqMYaaMJZATUmrCppkDgNsAz5F5ECkYEkgEbVORNdUNNFyiExFMW7TFNnVgexc0vPmPcYIMvPA8oH1ad8au9x7jFpGfpfhiM5LV8Ce9ESOMPSftYQNN4QBbl3BdZYbaYrlrzEHa+luwikUvaKAYVwxopNNuWURnJJbsV8Ekm0nSmz8XN9pBF2nLaGs00YjiH3QO2MxMP3czAekn5RDSo8RMw+gfdEpRTaHQs0zOAnyKkD9pnZ4ZmXDpHDclkY+a6nsrWEWkplJ0ogn5+ac98vGGjzrw411tzKrd4gzhwHU6C6U5StuNDrBB58DCvwoIMyxnVw6nouPBEpkVcqHGlxnSuDNTiEDIbIA8K8HsgqcJy41DZK1eVn0xbHFozyVyHL0+PjfCPTblbNaWBIa4wUg4gVFKaxrhk9owzStcijrvzV6Z+bCTwjtg+TTxReQRxZhalSCKq0tSMjr2xs6ZPUjFmgjzV2rnFTGNsYrZo+i1UCMQi0W+ZKsZMoXvHreBS+LvBPmCDrAxhx+jrwhmWp5qkmUJcu94piATfRaFWvIMG1LBPgJPpfNaUZddPokR2TqhV2CqHIAvBReIvLhUCpy2x52WEnPVezEbjbi0r8znZaWeh4pU6rkxlp92f7oky5cHMmAa6zrV2XXIjFVvP/i/mIuWWd/re+ZHnNXue8tgyzSL3760LTMlsN+M2WcN5gpbKdVqb/wCq38uBLIgF7AZHYNR88mE2j7UXnWhTSktkVabGRXNccTVjA3OfJ1MuzTtU6vpSVI9RhF1tlngJl4gng5lSBdB4jaqmnWYnYU4i5ZA5Y444xPSI8TM+rmew0IrS3dgk12FmnlPBJQAnhpNATT6e2hp1GCTLapBkS6+bMcZ7+BAPXENMpWUlP+LJPQGFeyNvKxOAz8g++BJ7nFvyUnOznbhPBy3M6xTdlhqcHMVqZB7OT1GYTqiwId/QoEbAPndg7om77ANGzL5NoH2VPsViVmkKrBvGYVzkzdYIzpGWm0sipQnEkHEHWoGfPB+jnLLU4mpGQyEF2laFLyvce4xh1+lTppWsTIx6D3GMIzy5VezviUm7J9iIz6W7CKxByuFa5YZZdUWAc2bdpiifYQ4F5VYAa8cd1dXNCt+RxZLA4SXsuzOfNNkT0yv7PMz5J+kT3mNSU8ZL9GZ3pFml18RM9EwsuUL3Oa0p87L+um/y4ND/AB7oD0l87LzFJ0w4Gn/Dwhh8q2tM+8p9tTFZDkM9dCDUZ41Vl1DDlQB4WzqvZiMuGU9F2ZBs22KBUs3Skk6q+QNkJfCl6NIFcpi6hqWZXAUisOBGtwy1W4ARzelbU3Az86MAd27vMF222g+SPsP7pnujndKWiquMOTXCozI2k/Aj1uniluYcltiVmil3iDTIrZ40uRVI6nwMmCkytc1y5jHXS2F049lNYjiPBCbQTOde4x1YtPENBQ4UxrrG2Hv2DDkj/kZGVKGxeqX/AJcEpLHm+p/lRdKsEzYes/58FytHzNh62/zY8WmfQlUhcGofots8k7EHfCuy6O4ObNeteFKscMiqhNuwCOhTR0zf95v8cELYpvnfef8AOFuuQWTsa8VfRTuiWkF8VM+rf2WjUqyuCCa09JvfFttHipnoP7LRNsDF+lzSSvpyh0lgB3xJ6VOWe1or04QLOpOp5B/iS4ImTZYOM+UOeco74m2dZWAPN9aN3B5vbG/lkkZ2mR/3kMa+XyP+YlHmZT3QLQGzVrkFlWgrQ6gTkVPuMMdGyyFxB5R90BLa5J/eg8yMe4RdJtUsMCC55pE7vCxzltQjYypjGtvp/hjeuMI9qnRdrEJe8L2NL739qAbXIZrt1ylF1KrV2coZjdtg0ZjnfsOEB221OoFxC5piLyr7WfRHM4Jk8uX6Mz2lizS58RM9EwMWxQ67szvSKNIP4qZ6Dd0GroFWKdJnxifWzP5cWF/jCBtJzPGJl86+bXc7m490ETGXbK/73+nF2hkwW2IzKKAmhrtzVl98LPC6dx5W6YvdMhnOC+YeZnbuURznhFN40kDy1GTbH1ZxZKoit7g1stMJbSjBZjHJgKGo2UyrXVDW1ru9Rve8JrctEc0phsp3sY9DGmtzLLcUF4iXiotEb0NqKUdP4IuaTKbV7jHU32uGuWGreN0cd4KNhMxpivvjqEGBoRzY7YtF3GjJkXtDRJtk/wCbnNzWm0N7LRegsh+nam5mt7d0M5VptJ/cyhz2hz7MmLkFrOqzDpnP7ljy3Xl/R7AtWz2U/urU3OltPtRYmj7N/wAnObnlH+Y4hmLNatbyF/sZh75wiDs68u1yl/s5S+25iLYAZdHSdWjz0pZvxTYZtLAs7AJwYuPROKLuDYcQld+B1wD8ul67fX0TZfdLJhgSDIYhi4uPRjSpwbYBzZQgGL9NCtlFAG+awOR4ybj3QekiZqkWdftn3SIXaaobIKgn5nAGh5SZYjLPPVBRsyH/AMvPb0nH458LI5hgWeNUlemYfwrEGtUwcqdIXnDe+cIHWwLqskr7Rl+5WglLI65SbOnSfdKWFFK/1httUjoA980xtbVX9+x9GUD+Bok1tK5z7OnX75o7o0LZX9/e9CVX3PCijAZxhHPyu2ndGVxEbb8QPRTOEl7wCAGWebd+MB263S5QUzGC1FBVru+m+DQe9u0wLOIFKmmHXvGOUHfscYMWTDC7M171ivSkqkmYfNbXu5olJYXkoai6+PSI1plvETPRMUSBe5zekH8amfzr5Le1y4NmTn2zf4I78YUaRmeMT6x/pEeSa8XmiM+1r5nSl49ZMaIhL7ZaqZsftTKeyI5TT8+ryvSGtjqbXmYY2vSgUZsKmnFCiEGnZ/HTEmjbTjSuyKN7CrkutDbvUP4jCu3N4t9WHmjWNmMbn2rcOkV74BnWklZgwoANQGeMaYyJVuLi0arFZaMrBsrR0Xgq3zldq++OmlzBTXHK+CzfOfZ98dHwmBwEWg9jLkW52KT7J9LSExjsW0jukgReqWRhh8rm/wDzpg/ww2s1utNKJY5aenaVXslS374LEu2tn8kljmnTe8y48Keanv8AY9IQCxWf6NgmtvaSg/vnBgiVKu8iwonOZCexehk9hnfStiDXSXJlr/eM8BtIl/StdobmZV/upa98PCWrgDZbLmWjVLkr/au3Ysod8ETr3BNfpeutWlaZHbjlAyaHlMAaTHBxF+bNbPcz+6CHkqksqoAAVqAb6mGYrE+mnpYwSSuEnEZjjS9x5stcFfKEOU60v6CNTrlSQO2BdKH9kX/2/wDeSoPecSxOvdTVuaOaGIhFP7q1P6TsOyZOHdFiWIarLKHpsvuR++ME07T1lf6Rv4x/OEaELUDrlwCcwY9xSLEDt++BGXFRfxFoAt5NEpWt7nrlh0wVog+LNfKPuguO1iNhuuJ7fSHcIq1iMvfn05bIlJPUDsSBy537zCu3yrxUVNLuokdBoYOZ4qd4ZRvZnFNnJDJXOkztIMQ03M8RN9ExCbPo6nzX/BC3S+kS0qYKAcRu6LKlydW4it83jj0ph9n84BnzozSE7jL6bjXu2RROl+keintEQ0dxmLtJEtSmNCDq98LtMzqunOffDCcBu6y3YoHfCXSr0eXzjdtitbAs21TkDA9oWkuYdoqTWuXdnrg1sf8Ab3tAek3rJm414p112bMIutkS7iUTIkHhKQYks1hkTEvF9DTR2vgzNpwhqBycSQNu2HEzTEoA1mL14deXbHnXyiZdzIBNd9Rhz64ruEnGpiizNcIk8Op2fUci0M30mPMWP9259mLr4rjSu+7X1grdsL0meV63+ov4oJWaaa6fap2F1jDKBpsKeaaHMYHygO2o7Y5pJxGGdaasqdEO1fOlMjkF71I7RCSzoxHFDEGlaAmtMRWgi+KNIRnU6PPik9FYy0ninmPviixWgCWiEgNQAiorWJz2wMT07iii1t+yL6MnvlwWTXm6x15iFekG/YF9Cz+1JhmqEnAHq94wMGSDexYp6usfmIkG+MxEJi3MZjIm92Ve3XEUtCHkl5n1ctj69LnbE2K2TtEu8oxAoa6/cIvsHEF3OprWlBkN+6K1VzyZNN8yYB2Sg3aRFHywA0M+UD5MlAzd7n1RAvahHuNq8YRo88RU8YdEVjGA0BEmcfHwIHmz6QNadKSkwMxa7Abx6krHO6V8OJErM4+cyp2cZvVh0kgoc2mYSw1m649iEmmJ1yW4ZlBKsApYVNRhQVjkNLfpFkzCBVwAGPEvAE3ciSbxqQBlTGtMI5C0eFBc1RFQgimutdpMEbSd5bp3HWleW2RA8nbFNrtKjlFeklz1HKOWmeG6FBellplSTjdXGmyp1QotPhXObBLkseYMes1MNF0FqzrrTb8PpU2sQg90JNIaUlVBviq5XRXb0RzU6Y7mrMSdpJPfGLYzsMUWp8I7QNJ/hBU8VSd7GvYMInJtbOjBjndyoAOVUUHRnsgCVo8wXKs90GKwjK7ZzjFAsyQOeKTKgtljVyHcSqZXZrLWGUmwAao1Y5UHy1hoxoz5Jvsex2ad5Pq/6Zr1pBCTMdVeivZcfsMLpWkGPIshOwz5igdQMxuwQV8otNMZsmSv/TllqfamMF9SIOL7FrDxLc4gNXaf/wBhW9aIWqiCs10Qf9Rx3PXsaEzWuSxo1pn2g61R3YfdsqgdcW2ZFU1k2MKfLmcHLPXx5nWIXSANk6TlVFxnm0NaSpbuuG+hXtEMEnFlBKstdTUr03SR2wvmTJ1KzJsmUu0KW9eawX1IKsUwFAVfhBXl8XHHzQBTmEGhWKLef/DRWvzUjLPOVlByWmWwwa0z/QvhetBLl9ZgC046OFMPEyd//C1a4eykcgXplMBgigatrXj1UiclbFsps8hxjKs0mV5zst7pEpWr0vFhd2PGtNT5MmWtes8I3dF4sia1vnzyX9okDojdrtySVrNmS5S+eyoOip7om4iNg36uRs5TTN89yw+6xan3RBiS2AoCqDyUXLrw9WEmlvDazSJRmlmmAAEBRyg1KULUBrWuGqOC0r+muaQRIs6SwcAzkudmQujvgNUcrZ6L4R+EUuypV2IdlmcGACSzS1vEAgUGrE0GMeZ+FXh/MCq0p1mK5e6XvMbqEAEqTRSccKYQltWnptvWa1onA8HLJl3hLUK5ZSQigCtQgBzOMcvOkEqvThBSseMa5CLd4VWibg016bAbo6loIVM5MFpYSdUFStGViigUtIUqhJgyyBlFLoNWVqkA8gkjvxGuHEnRQEX/ACOkFRQrkJP1cWJNAKk5YAVxw3RamiYccFqpGzJiiSFc2LFsI2RbMlYiDCIrm5iLJCamyPAxB1gjhIpcYQ6QEwFliKiLSI2FjqL2XWeC1MCSli4gwSEt2emzXC/P2sr5qmXJ6gKzD0NE5KSCapZpk46mdSfXtTDsjdjlJL+bRU9EBT0kYmDBNOeQ2/1MZyzLVmz2FAJUoby0wjoW4o6zFi2Ynlz5rblIlj+GA3W0BS9KS2rRw5Gd03qVyqch1wp8JfDUWRFKy1ZmNAGelBQm8QBWmFM9cG9rYt9kdXZrDKU1WWt7yiLzfeardsGS7VyixChWpUmgpRTUk4DOPD9IfpQtczBZglDZLUA/eNW7Y5u16TmzTWa7vr4zM1a0xxMSc/IOls9qbw3sUiyyg09WcJJ4kurtVDLJGGAPFOZEJNJfpuUYWez186a34U/xR5MuW/ZTV7tUbSSTE/aYdCOs0n+lK3TqjhjLU6pQCdo43bHMT7Y7teZizHWSSes4xbK0cTDGzaH2iO0ruHZC9lmTDeYsx2kk9pi6To1sNUdDJ0dBsmw0jrS4BbOfs2iyMxnBS6NqY6QWMRWLJ0R2pgoTJo/dBUmwQx4Kn5xasuBbDQAbGIi1lzhwtmrujU2zYQyAIHs0ReXDGbJOuKuA+PjKLRJsWvKimbKho9niiZJAyEaVGyV0wQJXdFcwUgrg90VTpR/3imkKYuekRAicwUzERrCF0Wy1gmkDIaRdegomzLZ+kq0tggSWNwvHrb8oR27wgnzvnJjtzkwtjYEeZbZpoMs+mJyKypMZVY1YAkVIFMaY5QM7k4mp3xfZbNXVWDvkFdgg6fM7gVCUTBEqxkw6s+ixrhjZ7GAIOyBYkkaLJxhpZtFjXBpkUWvXBkmWKAwHIAPJsYGQgtJJGWEXpSJ3oU6jSSttTzmsXIkV3otlmOAXgRpLNeNACx2AEnqiV+LrDNIY4KQVKkM4QFSRWjVFDl1a8o44qWysa0Vjd5VFJpz7IgLE5rdVjTEgKSMcdWXPDO0S1ZAqTFCo0yt5qE1NValKtVaDAE8XIReZqsjgFKngKXnucmSVJGIrQmlDDUAV2fE0IINK0OsbQdY3wXOsDkAhG43JN1sdeGGPRDKxvLdfGEMUloBX6QIl30GwhgSOdoJtEsrNdzMSYrcLTji9Rke7U6swKNRhXXFEK35HK/qtyaXXJ1gK2rHHXl3xMaMJlhlBNS4oFJoECGuGrjdkO5LHguLMVBw9T4zDBFOdcaZ0z3Rgt630Ie6vyl3IrSikyypIG692xojEm5HKzLKSCwViBmQDQc5GAgW12B0CsVajCq4HWSAMs8DhsjppM1QJLX1Cyw99a4kksTRfpXlKr0Y5QvE4eJJmKKS3TlGqueGusRqAvLjvFMsNcEQkzn50llJBUgjUQQabccopMhjkpNa0oCa0zyzh4zC4qF1LCVNFb4oL7Aol4mmonOnGgSzzAFVSVqBaBS8AKsihRerhUg0NYpQ8Tn5tlbHithnxThz7IHMrXTDbTLZ3HqjqXtaBzxhjMl43jRPFFSfPVWwqc6a4Wy2QSuCLYsrMThdD5ywTXMBKf2hiTiXTFyWVhiVYVFRxTlrOXbG2H9MOj84az9IgCqEVVpZONQw4K6cDqHGUgZ3t0A6RmhpjUpdBKpTIIpotOjGu87YFAZxiwRJEZGR5cTShvZFgxI3GQWIEy4MTKMjIVhNnkxZZMjznvjIyFAXrEtUZGRxxJIIkRkZBATJiQjIyOOZKz5V3mMJx64yMhhQuzGDJ5wjUZFEKATzQJTW7130RaV2xkZGRbEJMGnQttMZGRuRnYI8UTs4yMig8QaZFT5RkZCMuiqNxkZEx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0" name="Picture 4" descr="http://www.sciencephoto.com/image/350032/large/T4500159-Mainframe_computers_used_by_a_water_company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95400"/>
            <a:ext cx="2792801" cy="2819400"/>
          </a:xfrm>
          <a:prstGeom prst="rect">
            <a:avLst/>
          </a:prstGeom>
          <a:noFill/>
        </p:spPr>
      </p:pic>
      <p:pic>
        <p:nvPicPr>
          <p:cNvPr id="50182" name="Picture 6" descr="http://t0.gstatic.com/images?q=tbn:ANd9GcSwNWZvegBcgfozQ1n2_MUp9QD23c3UgCkt4H4RjQt1Y-5nLER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343400"/>
            <a:ext cx="3187148" cy="1905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Analytics = 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 analytics is "the science of analytical reasoning facilitated by visual interactive interfaces.“ </a:t>
            </a:r>
            <a:r>
              <a:rPr lang="en-US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definition, it is a collaboration between human and computer to solve problems.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3124200" cy="3124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dirty="0"/>
              <a:t> </a:t>
            </a:r>
            <a:r>
              <a:rPr lang="en-US" sz="1200" dirty="0" smtClean="0"/>
              <a:t>Thomas and Cook, “Illuminating the Path”,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Research Proposal</a:t>
            </a:r>
            <a:r>
              <a:rPr lang="en-US" dirty="0" smtClean="0"/>
              <a:t>: We propose a Temporal Graph approach to model analytical trails.  In a temporal graph,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Node = a unique state in the visual analysis trail.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Edge = a (temporal) transition from one state to another.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09799"/>
            <a:ext cx="3278760" cy="336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analysts, A and B, each performed an analysis on the same data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04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196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388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77200" y="3124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A5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>
            <a:off x="28956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>
          <a:xfrm>
            <a:off x="41148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>
          <a:xfrm>
            <a:off x="53340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>
            <a:off x="65532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6"/>
            <a:endCxn id="9" idx="2"/>
          </p:cNvCxnSpPr>
          <p:nvPr/>
        </p:nvCxnSpPr>
        <p:spPr>
          <a:xfrm>
            <a:off x="77724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8" name="Picture 2" descr="http://t0.gstatic.com/images?q=tbn:ANd9GcQirsdIgck9DEixBJP_v0vO94wGOC99UhvtMQrB65leXTV8vo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1512938" cy="106680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19812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B0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2004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4196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6388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58000" y="5029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B4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9" idx="6"/>
            <a:endCxn id="30" idx="2"/>
          </p:cNvCxnSpPr>
          <p:nvPr/>
        </p:nvCxnSpPr>
        <p:spPr>
          <a:xfrm>
            <a:off x="28956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6"/>
            <a:endCxn id="31" idx="2"/>
          </p:cNvCxnSpPr>
          <p:nvPr/>
        </p:nvCxnSpPr>
        <p:spPr>
          <a:xfrm>
            <a:off x="41148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6"/>
            <a:endCxn id="32" idx="2"/>
          </p:cNvCxnSpPr>
          <p:nvPr/>
        </p:nvCxnSpPr>
        <p:spPr>
          <a:xfrm>
            <a:off x="53340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3" idx="2"/>
          </p:cNvCxnSpPr>
          <p:nvPr/>
        </p:nvCxnSpPr>
        <p:spPr>
          <a:xfrm>
            <a:off x="65532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0" name="Picture 4" descr="http://t2.gstatic.com/images?q=tbn:ANd9GcQudpvfyjEEkAb6rJxAnws1IIqM_FZPpMAofvt3I1T4s4Kim4C6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1371600" cy="1066800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A2 is the same as B1 (in that they represent the same analysis step)…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04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19600" y="38100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388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77200" y="3124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A5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>
            <a:off x="28956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>
          <a:xfrm>
            <a:off x="41148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>
          <a:xfrm flipV="1">
            <a:off x="53340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>
            <a:off x="65532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6"/>
            <a:endCxn id="9" idx="2"/>
          </p:cNvCxnSpPr>
          <p:nvPr/>
        </p:nvCxnSpPr>
        <p:spPr>
          <a:xfrm>
            <a:off x="77724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8" name="Picture 2" descr="http://t0.gstatic.com/images?q=tbn:ANd9GcQirsdIgck9DEixBJP_v0vO94wGOC99UhvtMQrB65leXTV8vo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1512938" cy="106680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19812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B0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200400" y="43434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4196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6388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858000" y="5029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B4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9" idx="6"/>
            <a:endCxn id="30" idx="2"/>
          </p:cNvCxnSpPr>
          <p:nvPr/>
        </p:nvCxnSpPr>
        <p:spPr>
          <a:xfrm flipV="1">
            <a:off x="2895600" y="48006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6"/>
            <a:endCxn id="31" idx="2"/>
          </p:cNvCxnSpPr>
          <p:nvPr/>
        </p:nvCxnSpPr>
        <p:spPr>
          <a:xfrm>
            <a:off x="4114800" y="48006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6"/>
            <a:endCxn id="32" idx="2"/>
          </p:cNvCxnSpPr>
          <p:nvPr/>
        </p:nvCxnSpPr>
        <p:spPr>
          <a:xfrm>
            <a:off x="53340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3" idx="2"/>
          </p:cNvCxnSpPr>
          <p:nvPr/>
        </p:nvCxnSpPr>
        <p:spPr>
          <a:xfrm>
            <a:off x="65532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0" name="Picture 4" descr="http://t2.gstatic.com/images?q=tbn:ANd9GcQudpvfyjEEkAb6rJxAnws1IIqM_FZPpMAofvt3I1T4s4Kim4C6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1371600" cy="10668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merge the two nodes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A0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004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19600" y="38100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</a:p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388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0" y="3124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77200" y="3124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A5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6"/>
            <a:endCxn id="5" idx="2"/>
          </p:cNvCxnSpPr>
          <p:nvPr/>
        </p:nvCxnSpPr>
        <p:spPr>
          <a:xfrm>
            <a:off x="28956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>
          <a:xfrm>
            <a:off x="41148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>
          <a:xfrm flipV="1">
            <a:off x="5334000" y="3581400"/>
            <a:ext cx="304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>
            <a:off x="65532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6"/>
            <a:endCxn id="9" idx="2"/>
          </p:cNvCxnSpPr>
          <p:nvPr/>
        </p:nvCxnSpPr>
        <p:spPr>
          <a:xfrm>
            <a:off x="7772400" y="3581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298" name="Picture 2" descr="http://t0.gstatic.com/images?q=tbn:ANd9GcQirsdIgck9DEixBJP_v0vO94wGOC99UhvtMQrB65leXTV8vo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1512938" cy="106680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19812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B0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6388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858000" y="5029200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8077200" y="5029200"/>
            <a:ext cx="914400" cy="91440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B4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9" idx="6"/>
            <a:endCxn id="6" idx="2"/>
          </p:cNvCxnSpPr>
          <p:nvPr/>
        </p:nvCxnSpPr>
        <p:spPr>
          <a:xfrm flipV="1">
            <a:off x="2895600" y="4267200"/>
            <a:ext cx="152400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6"/>
            <a:endCxn id="31" idx="2"/>
          </p:cNvCxnSpPr>
          <p:nvPr/>
        </p:nvCxnSpPr>
        <p:spPr>
          <a:xfrm>
            <a:off x="5334000" y="4267200"/>
            <a:ext cx="30480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6"/>
            <a:endCxn id="32" idx="2"/>
          </p:cNvCxnSpPr>
          <p:nvPr/>
        </p:nvCxnSpPr>
        <p:spPr>
          <a:xfrm>
            <a:off x="65532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6"/>
            <a:endCxn id="33" idx="2"/>
          </p:cNvCxnSpPr>
          <p:nvPr/>
        </p:nvCxnSpPr>
        <p:spPr>
          <a:xfrm>
            <a:off x="7772400" y="54864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0" name="Picture 4" descr="http://t2.gstatic.com/images?q=tbn:ANd9GcQudpvfyjEEkAb6rJxAnws1IIqM_FZPpMAofvt3I1T4s4Kim4C6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1371600" cy="10668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718" y="3124200"/>
            <a:ext cx="408248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process is repeated for all analysis trails across all analysts, and we could get a temporal graph that look like: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 Temporal Graph…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can answer many questions.  For example: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Given a particular outcome (a </a:t>
            </a:r>
            <a:r>
              <a:rPr lang="en-US" dirty="0" smtClean="0"/>
              <a:t>yellow</a:t>
            </a:r>
            <a:r>
              <a:rPr lang="en-US" dirty="0" smtClean="0"/>
              <a:t> states), </a:t>
            </a:r>
            <a:r>
              <a:rPr lang="en-US" dirty="0" smtClean="0"/>
              <a:t>is there a state that is the catalyst in which every subsequent analysis trail start from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the answer is yes:</a:t>
            </a:r>
          </a:p>
          <a:p>
            <a:pPr lvl="2"/>
            <a:r>
              <a:rPr lang="en-US" dirty="0" smtClean="0"/>
              <a:t>The red states are “points of no return”</a:t>
            </a:r>
          </a:p>
          <a:p>
            <a:pPr lvl="2"/>
            <a:r>
              <a:rPr lang="en-US" dirty="0" smtClean="0"/>
              <a:t>The green states are the “last decision points”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41719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There are many benefits to posing analysis trails as a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temporal graph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Mostly, the benefit comes from our ability to apply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known graph algorithms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Incidentally, this temporal graph formulation can be applied to visualize and analyze other problems involving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large state space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Poster to be presented at VAST 2011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5626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While Visual Analytics have grown and is slowly finding its identity,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There is still many open problems that need to be addressed.</a:t>
            </a:r>
          </a:p>
          <a:p>
            <a:pPr lvl="3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8" name="Picture 2" descr="http://t2.gstatic.com/images?q=tbn:ANd9GcRDiVm6ykQMBaCKjeNqtlkf64lJDp9N__Sucno-1YWgXuuCLl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67200"/>
            <a:ext cx="2393978" cy="2362200"/>
          </a:xfrm>
          <a:prstGeom prst="rect">
            <a:avLst/>
          </a:prstGeom>
          <a:noFill/>
        </p:spPr>
      </p:pic>
      <p:pic>
        <p:nvPicPr>
          <p:cNvPr id="1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2743200" cy="2743201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3962400"/>
            <a:ext cx="5562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00400" y="4267200"/>
            <a:ext cx="5715000" cy="1935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propose that one research area that has largely been unexplored is in the understanding and supporting of the human user.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Visual Analytics Lab at Tufts (VALT) have been pursuing problems in this area.</a:t>
            </a:r>
          </a:p>
          <a:p>
            <a:endParaRPr lang="en-US" dirty="0" smtClean="0"/>
          </a:p>
          <a:p>
            <a:r>
              <a:rPr lang="en-US" dirty="0" smtClean="0"/>
              <a:t>The four projects represent a select subset of the problems that we’ve been working on.</a:t>
            </a:r>
          </a:p>
          <a:p>
            <a:endParaRPr lang="en-US" dirty="0" smtClean="0"/>
          </a:p>
          <a:p>
            <a:r>
              <a:rPr lang="en-US" dirty="0" smtClean="0"/>
              <a:t>For other projects, please feel free to talk to us, or check out our papers and posters at </a:t>
            </a:r>
            <a:r>
              <a:rPr lang="en-US" dirty="0" err="1" smtClean="0"/>
              <a:t>VisWeek</a:t>
            </a:r>
            <a:r>
              <a:rPr lang="en-US" dirty="0" smtClean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VAST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64770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VAST 2010, 4 out of 5 paper sessions were devoted to (a) visual analytic systems, (b) visualization techniques.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few papers on systems that combine human analysis and automated computing (e.g., Machine Learning) through visual interfaces.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Only 3 papers on studying the human user (and I’m on 2 of the papers)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There were no papers on understanding how humans and computers could work together.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124200"/>
            <a:ext cx="5929313" cy="291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Discuss 4 Visual Analytics problems from a User-Centric perspective:</a:t>
            </a:r>
          </a:p>
          <a:p>
            <a:pPr lvl="1"/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One optimal visualization for every user?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a user’s reasoning process be recorded and stored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a user express their domain knowledge quantitatively?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Can we scale human computation with more analysts?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1. How Personality Influences </a:t>
            </a:r>
          </a:p>
          <a:p>
            <a:pPr algn="ctr">
              <a:buNone/>
            </a:pPr>
            <a:r>
              <a:rPr lang="en-US" dirty="0" smtClean="0"/>
              <a:t>Compatibility with Visualization Style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Best Visualization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553200" cy="520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Jürgensmann</a:t>
            </a:r>
            <a:r>
              <a:rPr lang="en-US" sz="1200" dirty="0" smtClean="0"/>
              <a:t> and Schulz, “Poster</a:t>
            </a:r>
            <a:r>
              <a:rPr lang="en-US" sz="1200" dirty="0"/>
              <a:t>: A Visual Survey of Tree </a:t>
            </a:r>
            <a:r>
              <a:rPr lang="en-US" sz="1200" dirty="0" smtClean="0"/>
              <a:t>Visualization”.  </a:t>
            </a:r>
            <a:r>
              <a:rPr lang="en-US" sz="1200" dirty="0" err="1" smtClean="0"/>
              <a:t>InfoVis</a:t>
            </a:r>
            <a:r>
              <a:rPr lang="en-US" sz="1200" dirty="0" smtClean="0"/>
              <a:t>, 2010.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2.gstatic.com/images?q=tbn:ANd9GcRzIH6rYskn6cLam4OBzby4LGarXZgJZcqCHm3VDmKVgke6Qw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2932545" cy="228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Best Visualization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1722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Intuitively, not everyone is created equal.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Our background, experience, and personality should affect how we perceive and understand information.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 why should our visualizations be the same for all users?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1816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Objective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to create personalized information visualizations based on individual differences</a:t>
            </a:r>
          </a:p>
          <a:p>
            <a:pPr lvl="2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Hypothesis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cognitive factors affect a person’s ability (speed and accuracy) in using different visualizations.</a:t>
            </a:r>
          </a:p>
          <a:p>
            <a:pPr lvl="3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http://t0.gstatic.com/images?q=tbn:ANd9GcQ4UnhTsQZvyd13tSqnXN6hSjaX_SMuxP-Dq3kHtObbLa-XRfjs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140364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1506</Words>
  <Application>Microsoft Office PowerPoint</Application>
  <PresentationFormat>On-screen Show (4:3)</PresentationFormat>
  <Paragraphs>268</Paragraphs>
  <Slides>40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1_Office Theme</vt:lpstr>
      <vt:lpstr>User-Centric Visual Analytics</vt:lpstr>
      <vt:lpstr>Human + Computer</vt:lpstr>
      <vt:lpstr>Visual Analytics = Human + Computer</vt:lpstr>
      <vt:lpstr>Survey of VAST 2010</vt:lpstr>
      <vt:lpstr>Talk Outline</vt:lpstr>
      <vt:lpstr>Slide 6</vt:lpstr>
      <vt:lpstr>What’s the Best Visualization for You?</vt:lpstr>
      <vt:lpstr>What’s the Best Visualization for You?</vt:lpstr>
      <vt:lpstr>Cognitive Profile</vt:lpstr>
      <vt:lpstr>Experiment Procedure</vt:lpstr>
      <vt:lpstr>Results</vt:lpstr>
      <vt:lpstr>Conclusion</vt:lpstr>
      <vt:lpstr>Slide 13</vt:lpstr>
      <vt:lpstr>Human + Computer</vt:lpstr>
      <vt:lpstr>What is in a User’s Interactions?</vt:lpstr>
      <vt:lpstr>What’s in a User’s Interactions</vt:lpstr>
      <vt:lpstr>What’s in a User’s Interactions</vt:lpstr>
      <vt:lpstr>Conclusion</vt:lpstr>
      <vt:lpstr>Slide 19</vt:lpstr>
      <vt:lpstr>Find Distance Function, Hide Model Inference</vt:lpstr>
      <vt:lpstr>In An Ideal World…</vt:lpstr>
      <vt:lpstr>In An Ideal World…</vt:lpstr>
      <vt:lpstr>In An Ideal World…</vt:lpstr>
      <vt:lpstr>As It Turns Out…</vt:lpstr>
      <vt:lpstr>System Overview</vt:lpstr>
      <vt:lpstr>Results</vt:lpstr>
      <vt:lpstr>Conclusion</vt:lpstr>
      <vt:lpstr>Slide 28</vt:lpstr>
      <vt:lpstr>Scaling Human Computation</vt:lpstr>
      <vt:lpstr>Temporal Graph</vt:lpstr>
      <vt:lpstr>For Example:</vt:lpstr>
      <vt:lpstr>For Example:</vt:lpstr>
      <vt:lpstr>For Example:</vt:lpstr>
      <vt:lpstr>For Example</vt:lpstr>
      <vt:lpstr>With a Temporal Graph…</vt:lpstr>
      <vt:lpstr>Conclusion</vt:lpstr>
      <vt:lpstr>Slide 37</vt:lpstr>
      <vt:lpstr>Summary</vt:lpstr>
      <vt:lpstr>Summary</vt:lpstr>
      <vt:lpstr>Thank you!</vt:lpstr>
    </vt:vector>
  </TitlesOfParts>
  <Company>UNC Charlotte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 Chang</cp:lastModifiedBy>
  <cp:revision>243</cp:revision>
  <dcterms:created xsi:type="dcterms:W3CDTF">2011-08-03T02:14:01Z</dcterms:created>
  <dcterms:modified xsi:type="dcterms:W3CDTF">2011-08-09T15:35:35Z</dcterms:modified>
</cp:coreProperties>
</file>