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568" r:id="rId4"/>
    <p:sldId id="569" r:id="rId5"/>
    <p:sldId id="570" r:id="rId6"/>
    <p:sldId id="305" r:id="rId7"/>
    <p:sldId id="306" r:id="rId8"/>
    <p:sldId id="307" r:id="rId9"/>
    <p:sldId id="308" r:id="rId10"/>
    <p:sldId id="260" r:id="rId11"/>
    <p:sldId id="263" r:id="rId12"/>
    <p:sldId id="466" r:id="rId13"/>
    <p:sldId id="465" r:id="rId14"/>
    <p:sldId id="467" r:id="rId15"/>
    <p:sldId id="468" r:id="rId16"/>
    <p:sldId id="470" r:id="rId17"/>
    <p:sldId id="469" r:id="rId18"/>
    <p:sldId id="471" r:id="rId19"/>
    <p:sldId id="472" r:id="rId20"/>
    <p:sldId id="473" r:id="rId21"/>
    <p:sldId id="474" r:id="rId22"/>
    <p:sldId id="475" r:id="rId23"/>
    <p:sldId id="477" r:id="rId24"/>
    <p:sldId id="476" r:id="rId25"/>
    <p:sldId id="479" r:id="rId26"/>
    <p:sldId id="483" r:id="rId27"/>
    <p:sldId id="481" r:id="rId28"/>
    <p:sldId id="482" r:id="rId29"/>
    <p:sldId id="480" r:id="rId30"/>
    <p:sldId id="484" r:id="rId31"/>
    <p:sldId id="485" r:id="rId32"/>
    <p:sldId id="495" r:id="rId33"/>
    <p:sldId id="490" r:id="rId34"/>
    <p:sldId id="492" r:id="rId35"/>
    <p:sldId id="493" r:id="rId36"/>
    <p:sldId id="494" r:id="rId37"/>
    <p:sldId id="496" r:id="rId38"/>
    <p:sldId id="497" r:id="rId39"/>
    <p:sldId id="499" r:id="rId40"/>
    <p:sldId id="505" r:id="rId41"/>
    <p:sldId id="500" r:id="rId42"/>
    <p:sldId id="504" r:id="rId43"/>
    <p:sldId id="503" r:id="rId44"/>
    <p:sldId id="506" r:id="rId45"/>
    <p:sldId id="507" r:id="rId46"/>
    <p:sldId id="508" r:id="rId47"/>
    <p:sldId id="518" r:id="rId48"/>
    <p:sldId id="520" r:id="rId49"/>
    <p:sldId id="521" r:id="rId50"/>
    <p:sldId id="563" r:id="rId51"/>
    <p:sldId id="564" r:id="rId52"/>
    <p:sldId id="567" r:id="rId53"/>
    <p:sldId id="56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67" autoAdjust="0"/>
  </p:normalViewPr>
  <p:slideViewPr>
    <p:cSldViewPr>
      <p:cViewPr>
        <p:scale>
          <a:sx n="70" d="100"/>
          <a:sy n="70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85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Tufts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543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/54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4800" y="6305226"/>
            <a:ext cx="1219200" cy="55277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62.jpeg"/><Relationship Id="rId5" Type="http://schemas.openxmlformats.org/officeDocument/2006/relationships/image" Target="../media/image9.png"/><Relationship Id="rId10" Type="http://schemas.openxmlformats.org/officeDocument/2006/relationships/image" Target="../media/image61.png"/><Relationship Id="rId4" Type="http://schemas.openxmlformats.org/officeDocument/2006/relationships/image" Target="../media/image12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Big Data Visual Analytics: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Challenges </a:t>
            </a:r>
            <a:r>
              <a:rPr lang="en-US" dirty="0"/>
              <a:t>and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Remco</a:t>
            </a:r>
            <a:r>
              <a:rPr lang="en-US" dirty="0" smtClean="0"/>
              <a:t> Chang</a:t>
            </a:r>
          </a:p>
          <a:p>
            <a:r>
              <a:rPr lang="en-US" dirty="0" smtClean="0"/>
              <a:t>Tufts University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82436"/>
            <a:ext cx="16437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Visual Analytics + Big Data: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Big Data Visual Analytics?  Definition and Problem Statement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Visualize High Dimensional Data?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Visualize Large Amounts of Data?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Research at Tufts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57475" cy="17240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5698" y="2389909"/>
            <a:ext cx="2698750" cy="16686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96000" y="4191001"/>
            <a:ext cx="2667000" cy="1904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 What is Big Data Visual Analytics?</a:t>
            </a:r>
          </a:p>
          <a:p>
            <a:pPr algn="ctr">
              <a:buNone/>
            </a:pPr>
            <a:r>
              <a:rPr lang="en-US" b="1" dirty="0" smtClean="0"/>
              <a:t>A Definition and Problem Statement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Bank of America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Data size: approximately 200,000 transactions per day (</a:t>
            </a:r>
            <a:r>
              <a:rPr lang="en-US" dirty="0" smtClean="0">
                <a:solidFill>
                  <a:srgbClr val="C00000"/>
                </a:solidFill>
              </a:rPr>
              <a:t>73 million transactions per year</a:t>
            </a:r>
            <a:r>
              <a:rPr lang="en-US" dirty="0" smtClean="0"/>
              <a:t>)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Question: How many people think this is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Big Data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3.gstatic.com/images?q=tbn:ANd9GcQ0Xi7omXiVG9slml20K4VzhfLPrMdduXspYjKJNZsBB_52z9KCk_Th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6" y="1524000"/>
            <a:ext cx="3429000" cy="221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Big Data for Visual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Let’s say that I have a billion data items, is that Big Data?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if: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These data items only have two attributes (e.g., latitude, longitude)?</a:t>
            </a:r>
          </a:p>
          <a:p>
            <a:pPr lvl="4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If I transpose this dataset such that I have two rows of data, but with a billion attributes?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encrypted-tbn3.gstatic.com/images?q=tbn:ANd9GcT8YiFth_s09dEogBAF1KKNMSi0dS02mR4phMPqL-SYL7sfb4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42" y="4114983"/>
            <a:ext cx="274673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Big Data for Visual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Big Data is NOT </a:t>
            </a:r>
            <a:r>
              <a:rPr lang="en-US" dirty="0" smtClean="0"/>
              <a:t>just about </a:t>
            </a:r>
            <a:r>
              <a:rPr lang="en-US" dirty="0"/>
              <a:t>the size of your </a:t>
            </a:r>
            <a:r>
              <a:rPr lang="en-US" dirty="0" smtClean="0"/>
              <a:t>data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For the purpose of this talk, let’s talk about Big Data in the following way:</a:t>
            </a:r>
          </a:p>
          <a:p>
            <a:pPr marL="2743200" lvl="6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Complexity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 The number of attributes (k) 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Assume (k &gt; 2)</a:t>
            </a:r>
          </a:p>
          <a:p>
            <a:pPr lvl="1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Size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 The number of rows (n)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Assume the amount of data cannot fit into a desktop computer’s memory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s://encrypted-tbn0.gstatic.com/images?q=tbn:ANd9GcT7cNWAzWkVqFozRyogLQw58-AKYBG4mhbarQ3EOsQKj1eB7I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657475" cy="27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phillips.blogs.com/photos/uncategorized/2008/04/12/4171_to_5_dimensionssv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://phillips.blogs.com/photos/uncategorized/2008/04/12/4171_to_5_dimensionssvg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35376"/>
            <a:ext cx="2657475" cy="2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2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257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Considering the two together is too difficult, so we’ll tackle the two issues independently for now</a:t>
            </a:r>
          </a:p>
          <a:p>
            <a:pPr lvl="3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Our goal is to visualize (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complex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|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large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data sets while: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Maintaining interactivity: rendering at 10 fps 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Allowing for operations on the data (zoom, pivot,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etc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encrypted-tbn0.gstatic.com/images?q=tbn:ANd9GcTsSSykACHz4BLqvM7fhv-oBN0S3HPRpBbjOPgOUz5-CwCBBM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87" y="1600200"/>
            <a:ext cx="322977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encrypted-tbn3.gstatic.com/images?q=tbn:ANd9GcTD4U2NncAQUiK7YUrvD8-g9oVtUiUCR_29kKcIz8pW0XpW6epkLug76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s://encrypted-tbn3.gstatic.com/images?q=tbn:ANd9GcTD4U2NncAQUiK7YUrvD8-g9oVtUiUCR_29kKcIz8pW0XpW6epkLug76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65" y="4114800"/>
            <a:ext cx="379801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2</a:t>
            </a:r>
            <a:r>
              <a:rPr lang="en-US" dirty="0" smtClean="0"/>
              <a:t>. How to Visualize Complex </a:t>
            </a:r>
          </a:p>
          <a:p>
            <a:pPr algn="ctr">
              <a:buNone/>
            </a:pPr>
            <a:r>
              <a:rPr lang="en-US" dirty="0" smtClean="0"/>
              <a:t>(High-Dimensional) Data?</a:t>
            </a: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Problem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You can only see 2D because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Your monitor is 2D</a:t>
            </a:r>
          </a:p>
          <a:p>
            <a:pPr marL="0" indent="0" algn="ctr">
              <a:buNone/>
            </a:pP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 other words: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you can show at most 2 dimensional data. 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Everything else is a hack.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79120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primary ways to do this “hack”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Divide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up the 2D screen into multiple 2D regions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Showing no correlation between dimensions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Showing k-1 correlations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Showing all pair-wise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correlations</a:t>
            </a:r>
          </a:p>
          <a:p>
            <a:pPr lvl="7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Project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k-Dimensional Data into 2D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3D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to 2D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k-D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projection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encrypted-tbn1.gstatic.com/images?q=tbn:ANd9GcTykerr3PHsiEV8O5WPsBICe2HlBiz7AHvVj2Ss9cfavH_KIHF8eCHX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447320" cy="24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0.gstatic.com/images?q=tbn:ANd9GcRz2pEUke518KZUCcy6wzRMdEdO2ec-Z6ZLM3Yjf9_sj2ZQWAzU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16" y="3994245"/>
            <a:ext cx="247120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5900" b="1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dirty="0"/>
              <a:t>3D </a:t>
            </a:r>
            <a:r>
              <a:rPr lang="en-US" dirty="0" smtClean="0"/>
              <a:t>to 2D</a:t>
            </a:r>
            <a:endParaRPr lang="en-US" dirty="0"/>
          </a:p>
          <a:p>
            <a:pPr lvl="1"/>
            <a:r>
              <a:rPr lang="en-US" dirty="0"/>
              <a:t>k-D </a:t>
            </a:r>
            <a:r>
              <a:rPr lang="en-US" dirty="0" smtClean="0"/>
              <a:t>projection</a:t>
            </a:r>
            <a:endParaRPr lang="en-US" dirty="0"/>
          </a:p>
        </p:txBody>
      </p:sp>
      <p:pic>
        <p:nvPicPr>
          <p:cNvPr id="5122" name="Picture 2" descr="http://brucegary.net/XO1/Exce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6848942" cy="32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9368" y="3657600"/>
            <a:ext cx="609031" cy="29891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analytics is "the science of analytical reasoning facilitated by visual interactive interfaces.“ </a:t>
            </a:r>
            <a:r>
              <a:rPr lang="en-US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definition, it is a collaboration between human and computer to solve problems.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sz="5900" b="1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dirty="0"/>
              <a:t>3D to 2D</a:t>
            </a:r>
            <a:endParaRPr lang="en-US" dirty="0" smtClean="0"/>
          </a:p>
          <a:p>
            <a:pPr lvl="1"/>
            <a:r>
              <a:rPr lang="en-US" dirty="0" smtClean="0"/>
              <a:t>k-D projection</a:t>
            </a:r>
            <a:endParaRPr lang="en-US" dirty="0"/>
          </a:p>
        </p:txBody>
      </p:sp>
      <p:pic>
        <p:nvPicPr>
          <p:cNvPr id="10242" name="Picture 2" descr="https://encrypted-tbn3.gstatic.com/images?q=tbn:ANd9GcRsVQKRoHRVsPqYJflwKRlMJPpUe92oOd3WxcJOkBNfplOBgA_9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0054"/>
            <a:ext cx="6324600" cy="34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6278" y="4195465"/>
            <a:ext cx="273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Parallel Coordinates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sz="5900" b="1" dirty="0"/>
              <a:t>Showing all pair-wise </a:t>
            </a:r>
            <a:r>
              <a:rPr lang="en-US" sz="5900" b="1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dirty="0"/>
              <a:t>3D to 2D</a:t>
            </a:r>
          </a:p>
          <a:p>
            <a:pPr lvl="1"/>
            <a:r>
              <a:rPr lang="en-US" dirty="0"/>
              <a:t>k-D </a:t>
            </a:r>
            <a:r>
              <a:rPr lang="en-US" dirty="0" smtClean="0"/>
              <a:t>projection</a:t>
            </a:r>
            <a:endParaRPr lang="en-US" dirty="0"/>
          </a:p>
        </p:txBody>
      </p:sp>
      <p:pic>
        <p:nvPicPr>
          <p:cNvPr id="9218" name="Picture 2" descr="http://www.datamology.com/images/sample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4009030" cy="40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3200" y="4201067"/>
            <a:ext cx="2511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Scatterplot Matrix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sz="5900" b="1" dirty="0" smtClean="0"/>
              <a:t>3D to 2D</a:t>
            </a:r>
          </a:p>
          <a:p>
            <a:pPr lvl="1"/>
            <a:r>
              <a:rPr lang="en-US" dirty="0" smtClean="0"/>
              <a:t>k-D projection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276600"/>
            <a:ext cx="48089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3276600"/>
            <a:ext cx="4800600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48469" y="4910066"/>
            <a:ext cx="3542731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sz="5900" b="1" dirty="0" smtClean="0"/>
              <a:t>3D to 2D</a:t>
            </a:r>
          </a:p>
          <a:p>
            <a:pPr lvl="1"/>
            <a:r>
              <a:rPr lang="en-US" dirty="0" smtClean="0"/>
              <a:t>k-D projection</a:t>
            </a:r>
            <a:endParaRPr lang="en-US" dirty="0"/>
          </a:p>
        </p:txBody>
      </p:sp>
      <p:pic>
        <p:nvPicPr>
          <p:cNvPr id="11268" name="Picture 4" descr="https://encrypted-tbn3.gstatic.com/images?q=tbn:ANd9GcR2CNOLTCEI7yI4B9i5NJg-Z3fed3-cfh0lFMRdwswB1phCagq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01" y="3341729"/>
            <a:ext cx="3413158" cy="33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3.gstatic.com/images?q=tbn:ANd9GcQi5_wN04iDczBIIPvQlunnbUJntjA0WQ_W_82s7eUNefxUq4bX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41729"/>
            <a:ext cx="4495800" cy="33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dirty="0"/>
              <a:t>3D to 2D</a:t>
            </a:r>
          </a:p>
          <a:p>
            <a:pPr lvl="1"/>
            <a:r>
              <a:rPr lang="en-US" sz="5900" b="1" dirty="0"/>
              <a:t>k-D </a:t>
            </a:r>
            <a:r>
              <a:rPr lang="en-US" sz="5900" b="1" dirty="0" smtClean="0"/>
              <a:t>projection</a:t>
            </a:r>
            <a:endParaRPr lang="en-US" sz="5900" b="1" dirty="0"/>
          </a:p>
        </p:txBody>
      </p:sp>
      <p:pic>
        <p:nvPicPr>
          <p:cNvPr id="7170" name="Picture 2" descr="http://3.bp.blogspot.com/-AB2DAxcCrDg/UG861SfmN6I/AAAAAAAAAJE/xjJJgZN1lKI/s1600/digits_p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70829"/>
            <a:ext cx="4768757" cy="36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09783" y="2895600"/>
            <a:ext cx="41466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Projection Methods:</a:t>
            </a:r>
          </a:p>
          <a:p>
            <a:r>
              <a:rPr lang="en-US" sz="2400" b="1" dirty="0" smtClean="0"/>
              <a:t>(</a:t>
            </a:r>
            <a:r>
              <a:rPr lang="en-US" sz="2400" b="1" dirty="0"/>
              <a:t>Dimension Reduction</a:t>
            </a:r>
            <a:r>
              <a:rPr lang="en-US" sz="2400" b="1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PCA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MDS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LDA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LLE</a:t>
            </a:r>
          </a:p>
          <a:p>
            <a:pPr marL="2171700" lvl="4" indent="-342900">
              <a:buFont typeface="Arial" pitchFamily="34" charset="0"/>
              <a:buChar char="•"/>
            </a:pPr>
            <a:endParaRPr lang="en-US" sz="2400" b="1" dirty="0" smtClean="0"/>
          </a:p>
          <a:p>
            <a:r>
              <a:rPr lang="en-US" sz="2400" b="1" dirty="0" smtClean="0"/>
              <a:t>Many others!  Usually, try to preserve distances in 2D as they exist in k-D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 (at Tufts)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like projection methods because it is more scalable than the “divide the screen” methods</a:t>
            </a:r>
          </a:p>
          <a:p>
            <a:pPr lvl="3"/>
            <a:endParaRPr lang="en-US" dirty="0" smtClean="0"/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iPCA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– does interaction help understanding high dimensional data?	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Demo</a:t>
            </a:r>
          </a:p>
          <a:p>
            <a:pPr lvl="3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Dis-Function – are interactions in 2D meaningful (recoverable) in k-D?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Dis-Function: Direct </a:t>
            </a:r>
            <a:r>
              <a:rPr lang="en-US" dirty="0"/>
              <a:t>Manipulation of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user directly moves points on the 2D plane that don’t “look right”…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ntil 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learns the weights (importance) of each of the original k dimensions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04950"/>
            <a:ext cx="2400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289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50" y="375284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737457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Dis-Function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1" y="4800600"/>
            <a:ext cx="8839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iterative metric learning process finds the weights of the k-dimensions over a series of 2D interactions </a:t>
            </a:r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619875" cy="35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Find Distance Function, Hide Model Inference.  IEEE VAST Poster 2011</a:t>
            </a:r>
          </a:p>
          <a:p>
            <a:r>
              <a:rPr lang="en-US" sz="1200" dirty="0" smtClean="0"/>
              <a:t>R. Chang et al., </a:t>
            </a:r>
            <a:r>
              <a:rPr lang="en-US" sz="1200" dirty="0" err="1" smtClean="0"/>
              <a:t>Dis</a:t>
            </a:r>
            <a:r>
              <a:rPr lang="en-US" sz="1200" dirty="0" smtClean="0"/>
              <a:t>-function: Learning Distance Functions Interactively, IEEE VAST 2012. To Appear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Dis-Function: Implementation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42386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1473" y="4625071"/>
            <a:ext cx="165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distance </a:t>
            </a:r>
          </a:p>
          <a:p>
            <a:r>
              <a:rPr lang="en-US" dirty="0" smtClean="0"/>
              <a:t>function: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473" y="5805291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4552950" cy="293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562600"/>
            <a:ext cx="5761264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Questions in </a:t>
            </a:r>
            <a:br>
              <a:rPr lang="en-US" dirty="0" smtClean="0"/>
            </a:br>
            <a:r>
              <a:rPr lang="en-US" dirty="0" smtClean="0"/>
              <a:t>High-Dimensional 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When to use what?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Projection methods scale better, but are harder to understand</a:t>
            </a:r>
          </a:p>
          <a:p>
            <a:pPr lvl="4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happens when the data attributes are not all numeric, but contains categorical or text data?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Use multiple coordinated views</a:t>
            </a:r>
          </a:p>
          <a:p>
            <a:pPr lvl="4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But what if k gets to be really large and the types are mixed?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Uh…  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What Does (Wire) Fraud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size: approximately 200,000 transactions per day (73 million transactions per year)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approach can only detect known patterns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Bad guys are smart: patterns are constantly changing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is messy:  lack of international standards resulting in ambiguous data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Current methods: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 analysts monitoring and analyzing all transactions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SQL queries and spreadsheet-like interfaces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time scale (2 weeks)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3. How to Visualize Large Amount of Data?</a:t>
            </a: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479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16573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057400" y="4019550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4343400" y="4129090"/>
            <a:ext cx="304800" cy="1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1543" y="5091112"/>
            <a:ext cx="2996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Visualization on a</a:t>
            </a:r>
          </a:p>
          <a:p>
            <a:r>
              <a:rPr lang="en-US" sz="2400" b="1" dirty="0" smtClean="0"/>
              <a:t>Commodity Hardware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78439" y="5078457"/>
            <a:ext cx="230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 Data in a</a:t>
            </a:r>
          </a:p>
          <a:p>
            <a:r>
              <a:rPr lang="en-US" sz="2400" b="1" dirty="0" smtClean="0"/>
              <a:t>Data Warehouse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Constraint: Data is too big to fit into the memory or hard drive of the personal computer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Note: Ignoring various database technologies (OLAP, Column-Store, No-SQL, Array-Based,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etc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4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Classic Computer Science Problem…</a:t>
            </a:r>
          </a:p>
          <a:p>
            <a:pPr lvl="3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are some previous techniques?</a:t>
            </a:r>
          </a:p>
          <a:p>
            <a:pPr lvl="1"/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Truncate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(sample, filter)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Resolution reduction (“blurring”, image zooming)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Stream (think Netflix,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Hulu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Pre-fetch (think open world 3D video games)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Truncate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Truncate (sample, filter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Pros: Easy to implement; efficient; scalable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Cons: Sampling is often data- or task-dependent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57283" y="3563202"/>
            <a:ext cx="1926609" cy="2288845"/>
            <a:chOff x="557283" y="3563202"/>
            <a:chExt cx="1926609" cy="2288845"/>
          </a:xfrm>
        </p:grpSpPr>
        <p:sp>
          <p:nvSpPr>
            <p:cNvPr id="4" name="Rectangle 3"/>
            <p:cNvSpPr/>
            <p:nvPr/>
          </p:nvSpPr>
          <p:spPr>
            <a:xfrm>
              <a:off x="557852" y="357230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51931" y="357230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32931" y="3563202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13931" y="357230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94931" y="3563202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7852" y="3928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1931" y="3928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32931" y="391975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13931" y="3928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94931" y="391975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813" y="4309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59892" y="4309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40892" y="430075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21892" y="4309849"/>
              <a:ext cx="381000" cy="381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02892" y="430075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7852" y="4699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1931" y="4699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32931" y="4690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13931" y="4699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94931" y="4690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5813" y="5080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9892" y="5080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40892" y="5071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21892" y="5080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02892" y="5071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7283" y="547104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51362" y="547104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32362" y="5461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13362" y="547104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94362" y="5461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ight Arrow 35"/>
          <p:cNvSpPr/>
          <p:nvPr/>
        </p:nvSpPr>
        <p:spPr>
          <a:xfrm>
            <a:off x="2742631" y="4309849"/>
            <a:ext cx="6858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44467" y="4275350"/>
            <a:ext cx="1460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Sampling</a:t>
            </a:r>
          </a:p>
          <a:p>
            <a:r>
              <a:rPr lang="en-US" sz="2400" b="1" dirty="0" smtClean="0"/>
              <a:t>Algorithm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6096569" y="3588791"/>
            <a:ext cx="1926040" cy="2288845"/>
            <a:chOff x="6096569" y="3588791"/>
            <a:chExt cx="1926040" cy="2288845"/>
          </a:xfrm>
        </p:grpSpPr>
        <p:sp>
          <p:nvSpPr>
            <p:cNvPr id="39" name="Rectangle 38"/>
            <p:cNvSpPr/>
            <p:nvPr/>
          </p:nvSpPr>
          <p:spPr>
            <a:xfrm>
              <a:off x="6096569" y="359789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71648" y="358879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52648" y="359789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3648" y="358879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871648" y="394533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52648" y="3954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633648" y="394533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04530" y="4335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98609" y="4335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641609" y="432633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096569" y="4725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71648" y="4716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52648" y="4725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104530" y="5106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98609" y="5106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60609" y="5106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41609" y="5097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90079" y="5496636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71079" y="5487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633079" y="5487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ight Arrow 68"/>
          <p:cNvSpPr/>
          <p:nvPr/>
        </p:nvSpPr>
        <p:spPr>
          <a:xfrm>
            <a:off x="5181600" y="4309848"/>
            <a:ext cx="6858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Resolution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Resolution </a:t>
            </a:r>
            <a:r>
              <a:rPr lang="en-US" dirty="0"/>
              <a:t>reduction (“blurring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Pros: Allows hierarchical navigations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Cons: 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Fine details are often lost, 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 all data types can be easily blurred (order-invariant data)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3314" name="Picture 2" descr="https://encrypted-tbn3.gstatic.com/images?q=tbn:ANd9GcQTAQuiqs2VumhwtWIwzcMfe6SAWz5ey6aI9nd4206Un90AzQWt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3378980" cy="29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rucegary.net/XO1/Exce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733800" cy="293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encrypted-tbn3.gstatic.com/images?q=tbn:ANd9GcQTAQuiqs2VumhwtWIwzcMfe6SAWz5ey6aI9nd4206Un90AzQWt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14" y="4438638"/>
            <a:ext cx="1689491" cy="14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Stream [Fisher et al. CHI 2012]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Pros: Query can be terminated at any time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Cons: It is inefficient on the database end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727885" y="3200400"/>
            <a:ext cx="3200400" cy="2924602"/>
            <a:chOff x="727885" y="3200400"/>
            <a:chExt cx="3200400" cy="292460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27885" y="3200400"/>
              <a:ext cx="0" cy="2895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727885" y="6121021"/>
              <a:ext cx="3200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880285" y="5094596"/>
              <a:ext cx="381000" cy="1028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13685" y="4294496"/>
              <a:ext cx="3810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05657" y="3850944"/>
              <a:ext cx="381000" cy="22740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32885" y="4841544"/>
              <a:ext cx="381000" cy="1283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91389" y="5608946"/>
              <a:ext cx="3810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52500" y="3288115"/>
            <a:ext cx="2645682" cy="2832906"/>
            <a:chOff x="952500" y="3288115"/>
            <a:chExt cx="2645682" cy="2832906"/>
          </a:xfrm>
        </p:grpSpPr>
        <p:grpSp>
          <p:nvGrpSpPr>
            <p:cNvPr id="22" name="Group 21"/>
            <p:cNvGrpSpPr/>
            <p:nvPr/>
          </p:nvGrpSpPr>
          <p:grpSpPr>
            <a:xfrm>
              <a:off x="952500" y="4031279"/>
              <a:ext cx="240556" cy="1842163"/>
              <a:chOff x="605615" y="4031279"/>
              <a:chExt cx="240556" cy="1842163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1483907" y="3288115"/>
              <a:ext cx="240556" cy="1842163"/>
              <a:chOff x="605615" y="4031279"/>
              <a:chExt cx="240556" cy="1842163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075879" y="3331475"/>
              <a:ext cx="240556" cy="1842163"/>
              <a:chOff x="605615" y="4031279"/>
              <a:chExt cx="240556" cy="184216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2703107" y="4201875"/>
              <a:ext cx="240556" cy="1842163"/>
              <a:chOff x="605615" y="4031279"/>
              <a:chExt cx="240556" cy="1842163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357626" y="4278858"/>
              <a:ext cx="240556" cy="1842163"/>
              <a:chOff x="605615" y="4031279"/>
              <a:chExt cx="240556" cy="1842163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4918885" y="3229402"/>
            <a:ext cx="3200400" cy="2924602"/>
            <a:chOff x="4918885" y="3229402"/>
            <a:chExt cx="3200400" cy="2924602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4918885" y="3229402"/>
              <a:ext cx="0" cy="2895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918885" y="6150023"/>
              <a:ext cx="3200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5071285" y="4971198"/>
              <a:ext cx="381000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04685" y="4078477"/>
              <a:ext cx="381000" cy="20738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96657" y="3929988"/>
              <a:ext cx="373607" cy="222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23885" y="5042918"/>
              <a:ext cx="381000" cy="11110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82389" y="5512275"/>
              <a:ext cx="381000" cy="640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43500" y="3694702"/>
            <a:ext cx="2649667" cy="2068845"/>
            <a:chOff x="5143500" y="3694702"/>
            <a:chExt cx="2649667" cy="2068845"/>
          </a:xfrm>
        </p:grpSpPr>
        <p:grpSp>
          <p:nvGrpSpPr>
            <p:cNvPr id="46" name="Group 45"/>
            <p:cNvGrpSpPr/>
            <p:nvPr/>
          </p:nvGrpSpPr>
          <p:grpSpPr>
            <a:xfrm>
              <a:off x="5143500" y="4760862"/>
              <a:ext cx="240556" cy="441000"/>
              <a:chOff x="605615" y="4031279"/>
              <a:chExt cx="240556" cy="1842163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5670922" y="3899418"/>
              <a:ext cx="240556" cy="441000"/>
              <a:chOff x="605615" y="4031279"/>
              <a:chExt cx="240556" cy="18421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6266879" y="3694702"/>
              <a:ext cx="240556" cy="441000"/>
              <a:chOff x="605615" y="4031279"/>
              <a:chExt cx="240556" cy="1842163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890122" y="4856041"/>
              <a:ext cx="240556" cy="441000"/>
              <a:chOff x="605615" y="4031279"/>
              <a:chExt cx="240556" cy="1842163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552611" y="5322547"/>
              <a:ext cx="240556" cy="441000"/>
              <a:chOff x="605615" y="4031279"/>
              <a:chExt cx="240556" cy="1842163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/>
          <p:cNvSpPr txBox="1"/>
          <p:nvPr/>
        </p:nvSpPr>
        <p:spPr>
          <a:xfrm>
            <a:off x="1343524" y="6178856"/>
            <a:ext cx="170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</a:t>
            </a:r>
            <a:r>
              <a:rPr lang="en-US" sz="2400" b="1" dirty="0" smtClean="0"/>
              <a:t> = 1 second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54929" y="6204846"/>
            <a:ext cx="1722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</a:t>
            </a:r>
            <a:r>
              <a:rPr lang="en-US" sz="2400" b="1" dirty="0" smtClean="0"/>
              <a:t> = 5 minute</a:t>
            </a:r>
            <a:endParaRPr lang="en-US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Fisher et al. </a:t>
            </a:r>
            <a:r>
              <a:rPr lang="en-US" sz="1200" dirty="0"/>
              <a:t>, Trust Me, I'm Partially Right: Incremental Visualization Lets Analysts Explore Large Datasets </a:t>
            </a:r>
            <a:r>
              <a:rPr lang="en-US" sz="1200" dirty="0" smtClean="0"/>
              <a:t>Faster. CHI 2012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5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Pre-Fetch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42" y="1371600"/>
            <a:ext cx="8229600" cy="23114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Pre-fetch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Pros: Seamless to the user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Cons: Predicting the future is kind of hard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Possible in 3D games because of limited degrees of freedom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http://www.youtube.com/watch?v=n27NLuc44Lk</a:t>
            </a:r>
          </a:p>
        </p:txBody>
      </p:sp>
      <p:pic>
        <p:nvPicPr>
          <p:cNvPr id="6" name="Picture 5" descr="U.S. Capitol, via 'Fallout 3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7254"/>
            <a:ext cx="440060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063479"/>
            <a:ext cx="35718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Pre-Fetch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Pre-fetch in Visual Analytics [Chan, </a:t>
            </a:r>
            <a:r>
              <a:rPr lang="en-US" dirty="0" err="1" smtClean="0"/>
              <a:t>Hanrahan</a:t>
            </a:r>
            <a:r>
              <a:rPr lang="en-US" dirty="0" smtClean="0"/>
              <a:t>, 2008 VAST]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Limit the types of operations a user can do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Allows interactive analysis of over a billion data points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610099" cy="289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03" y="3733800"/>
            <a:ext cx="3897800" cy="222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Chan et al. </a:t>
            </a:r>
            <a:r>
              <a:rPr lang="en-US" sz="1200" dirty="0"/>
              <a:t>,. Maintaining Interactivity While Exploring Massive Time </a:t>
            </a:r>
            <a:r>
              <a:rPr lang="en-US" sz="1200" dirty="0" smtClean="0"/>
              <a:t>Series. IEEE VAST 2008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of the time, a combination of techniques is used in a given system.  For example, streaming and sampling.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Pre-fetching is very interesting because: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success metric is quantitative (cache misses)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Multiple approaches for prediction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Feature-based (what data features is the user interested in?)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Momentum-based (has the user been panning to the right?)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Probabilistic models (what is the user likely going to do?)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Profile-based (what type of user is it?)</a:t>
            </a:r>
          </a:p>
          <a:p>
            <a:pPr lvl="2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etc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4</a:t>
            </a:r>
            <a:r>
              <a:rPr lang="en-US" dirty="0" smtClean="0"/>
              <a:t>. Research at Tufts:</a:t>
            </a:r>
          </a:p>
          <a:p>
            <a:pPr algn="ctr">
              <a:buNone/>
            </a:pPr>
            <a:r>
              <a:rPr lang="en-US" dirty="0" smtClean="0"/>
              <a:t>Visual Analytics of Large Amounts of Data</a:t>
            </a: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Joint work with </a:t>
            </a:r>
            <a:r>
              <a:rPr lang="en-US" sz="1200" b="1" dirty="0" smtClean="0"/>
              <a:t>Caroline </a:t>
            </a:r>
            <a:r>
              <a:rPr lang="en-US" sz="1200" b="1" dirty="0" err="1" smtClean="0"/>
              <a:t>Ziemkiewicz</a:t>
            </a:r>
            <a:r>
              <a:rPr lang="en-US" sz="1200" b="1" dirty="0" smtClean="0"/>
              <a:t> , </a:t>
            </a:r>
            <a:r>
              <a:rPr lang="en-US" sz="1200" b="1" dirty="0" err="1" smtClean="0"/>
              <a:t>Alvitta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Ottley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7806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Financial Fraud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collaboration with Bank of America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 a visual analytical tool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WireVis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Visualizes 7 million transactions over 1 year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eta-deployed at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WireWatch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great problem for visual analytics: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Ill-defined problem (how does one define fraud?)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or no training data (patterns keep changing)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Requires human judgment in the end (involves law enforcement agencies)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philosophy: “combating human intelligence requires better (augmented) human intelligence”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Scalable and interactive </a:t>
            </a:r>
            <a:r>
              <a:rPr lang="en-US" sz="1200" dirty="0" smtClean="0"/>
              <a:t>visual analysis </a:t>
            </a:r>
            <a:r>
              <a:rPr lang="en-US" sz="1200" dirty="0"/>
              <a:t>of financial wire transactions for fraud detection. </a:t>
            </a:r>
            <a:r>
              <a:rPr lang="en-US" sz="1200" i="1" dirty="0"/>
              <a:t>Information </a:t>
            </a:r>
            <a:r>
              <a:rPr lang="en-US" sz="1200" i="1" dirty="0" smtClean="0"/>
              <a:t>Visualization,</a:t>
            </a:r>
            <a:r>
              <a:rPr lang="en-US" sz="1200" dirty="0" smtClean="0"/>
              <a:t>2008.</a:t>
            </a:r>
          </a:p>
          <a:p>
            <a:r>
              <a:rPr lang="en-US" sz="1200" dirty="0"/>
              <a:t>R. </a:t>
            </a:r>
            <a:r>
              <a:rPr lang="en-US" sz="1200" dirty="0" smtClean="0"/>
              <a:t>Chang et al., </a:t>
            </a:r>
            <a:r>
              <a:rPr lang="en-US" sz="1200" dirty="0" err="1" smtClean="0"/>
              <a:t>Wirevis</a:t>
            </a:r>
            <a:r>
              <a:rPr lang="en-US" sz="1200" dirty="0"/>
              <a:t>: Visualization of categorical, time-varying data from financial </a:t>
            </a:r>
            <a:r>
              <a:rPr lang="en-US" sz="1200" dirty="0" smtClean="0"/>
              <a:t>transactions.  IEEE VAST, 2007.</a:t>
            </a:r>
          </a:p>
        </p:txBody>
      </p:sp>
    </p:spTree>
    <p:extLst>
      <p:ext uri="{BB962C8B-B14F-4D97-AF65-F5344CB8AC3E}">
        <p14:creationId xmlns:p14="http://schemas.microsoft.com/office/powerpoint/2010/main" val="3297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543050"/>
            <a:ext cx="44577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Differences and Interaction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Existing research shows that all the following factors affect how someone uses a visualization:</a:t>
            </a:r>
          </a:p>
          <a:p>
            <a:pPr lvl="5"/>
            <a:endParaRPr lang="en-US" dirty="0" smtClean="0"/>
          </a:p>
          <a:p>
            <a:pPr lvl="1"/>
            <a:r>
              <a:rPr lang="en-US" dirty="0"/>
              <a:t>Spatial Ability</a:t>
            </a:r>
          </a:p>
          <a:p>
            <a:pPr lvl="1"/>
            <a:r>
              <a:rPr lang="en-US" dirty="0"/>
              <a:t>Cognitive Workload/Mental Demand</a:t>
            </a:r>
          </a:p>
          <a:p>
            <a:pPr lvl="1"/>
            <a:r>
              <a:rPr lang="en-US" dirty="0"/>
              <a:t>Personality</a:t>
            </a:r>
          </a:p>
          <a:p>
            <a:pPr lvl="1"/>
            <a:r>
              <a:rPr lang="en-US" dirty="0" smtClean="0"/>
              <a:t>Experience (novice vs. expert)</a:t>
            </a:r>
            <a:endParaRPr lang="en-US" dirty="0"/>
          </a:p>
          <a:p>
            <a:pPr lvl="1"/>
            <a:r>
              <a:rPr lang="en-US" dirty="0"/>
              <a:t>Emotional State</a:t>
            </a:r>
          </a:p>
          <a:p>
            <a:pPr lvl="1"/>
            <a:r>
              <a:rPr lang="en-US" dirty="0"/>
              <a:t>Perceptual Speed</a:t>
            </a:r>
          </a:p>
          <a:p>
            <a:pPr lvl="1"/>
            <a:r>
              <a:rPr lang="en-US" dirty="0"/>
              <a:t>… and more 	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Study – Novice v. 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Novice vs. Expert financial experts use of the </a:t>
            </a:r>
            <a:r>
              <a:rPr lang="en-US" dirty="0" err="1" smtClean="0"/>
              <a:t>WireVis</a:t>
            </a:r>
            <a:r>
              <a:rPr lang="en-US" dirty="0" smtClean="0"/>
              <a:t> system when searching for fraud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Novice exhibited “breadth-first-search” behaviors</a:t>
            </a:r>
          </a:p>
          <a:p>
            <a:pPr marL="2286000" lvl="5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Experts exhibited “depth-first-search” behaviors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Our next step is to use Machine Learning methods to distinguish a user by </a:t>
            </a:r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</a:rPr>
              <a:t>analyzing their interactions in real-time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Study – Locus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Identified the personality factor, </a:t>
            </a:r>
            <a:r>
              <a:rPr lang="en-US" b="1" dirty="0" smtClean="0"/>
              <a:t>Locus of Control (LOC)</a:t>
            </a:r>
            <a:r>
              <a:rPr lang="en-US" dirty="0" smtClean="0"/>
              <a:t>, as a predictor for how a user interacts with the following visualizations: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07" y="3810000"/>
            <a:ext cx="8509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8229600" cy="23609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with list view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compared to containment view, internal LOC users are:</a:t>
            </a:r>
          </a:p>
          <a:p>
            <a:pPr lvl="1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faster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(by 70%)</a:t>
            </a:r>
          </a:p>
          <a:p>
            <a:pPr lvl="1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more accurate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(by 34%)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for complex (inferential) tasks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speed improvement is about 2 minutes (116 seconds)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37" y="990599"/>
            <a:ext cx="39779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3787981" cy="296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304327">
            <a:off x="3085254" y="1189170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6707511">
            <a:off x="7971017" y="3466483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4008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How Locus of Control Influences Compatibility with Visualization Style</a:t>
            </a:r>
            <a:r>
              <a:rPr lang="en-US" sz="1200" i="1" dirty="0" smtClean="0"/>
              <a:t>, </a:t>
            </a:r>
            <a:r>
              <a:rPr lang="en-US" sz="1200" dirty="0" smtClean="0"/>
              <a:t>IEEE VAST 2011. </a:t>
            </a:r>
          </a:p>
          <a:p>
            <a:r>
              <a:rPr lang="en-US" sz="1200" dirty="0" smtClean="0"/>
              <a:t>R. Chang et al., How Visualization Layout Relates to Locus of Control and Other Personality Factors. TVCG 2012. To Appear.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Study – </a:t>
            </a:r>
            <a:r>
              <a:rPr lang="en-US" dirty="0" smtClean="0"/>
              <a:t>Cognitive Priming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7136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Averages Primed More Internal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38373" y="5458521"/>
            <a:ext cx="10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7800" y="5453262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 </a:t>
            </a: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895600" y="2639464"/>
            <a:ext cx="5448899" cy="2401684"/>
            <a:chOff x="2895600" y="2639464"/>
            <a:chExt cx="5448899" cy="240168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895600" y="2639464"/>
              <a:ext cx="3810000" cy="173620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70853" y="2454798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918749" y="2440608"/>
            <a:ext cx="3863051" cy="22639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Up Arrow 31"/>
          <p:cNvSpPr/>
          <p:nvPr/>
        </p:nvSpPr>
        <p:spPr>
          <a:xfrm rot="10800000">
            <a:off x="7391400" y="3581399"/>
            <a:ext cx="457200" cy="1143000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77763" y="4007562"/>
            <a:ext cx="191090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-&gt;Internal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54633" y="3288268"/>
            <a:ext cx="1360629" cy="36933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LOC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895600" y="2209800"/>
            <a:ext cx="3886200" cy="154608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18749" y="2440608"/>
            <a:ext cx="3863051" cy="22639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LOC </a:t>
            </a:r>
            <a:r>
              <a:rPr lang="en-US" sz="1200" dirty="0"/>
              <a:t>it Down: Manipulating and Controlling for Personality Effects on Visualization </a:t>
            </a:r>
            <a:r>
              <a:rPr lang="en-US" sz="1200" dirty="0" smtClean="0"/>
              <a:t>Tasks. (In </a:t>
            </a:r>
            <a:r>
              <a:rPr lang="en-US" sz="1200" dirty="0"/>
              <a:t>Submission to CHI)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00295 0.16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Study – </a:t>
            </a:r>
            <a:r>
              <a:rPr lang="en-US" dirty="0" smtClean="0"/>
              <a:t>Using Brain Sensing (</a:t>
            </a:r>
            <a:r>
              <a:rPr lang="en-US" dirty="0" err="1" smtClean="0"/>
              <a:t>fNIRS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Functional Near-Infrared Spectroscopy </a:t>
            </a:r>
            <a:endParaRPr lang="en-US" dirty="0"/>
          </a:p>
          <a:p>
            <a:r>
              <a:rPr lang="en-US" dirty="0" smtClean="0"/>
              <a:t>a lightweight brain sensing technique </a:t>
            </a:r>
          </a:p>
          <a:p>
            <a:r>
              <a:rPr lang="en-US" dirty="0" smtClean="0"/>
              <a:t>measures mental demand (working memory)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Alvitta\Dropbox\fNIRS\VisWeekRewrite\CHI-paper-format-LaTeX\figures\fNIR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99" y="3810000"/>
            <a:ext cx="32004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vitta\Dropbox\fNIRS\VisWeekRewrite\CHI-paper-format-LaTeX\figures\fNI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99" y="3810000"/>
            <a:ext cx="31242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93894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Using </a:t>
            </a:r>
            <a:r>
              <a:rPr lang="en-US" sz="1200" dirty="0" err="1"/>
              <a:t>fNIRS</a:t>
            </a:r>
            <a:r>
              <a:rPr lang="en-US" sz="1200" dirty="0"/>
              <a:t> Brain Sensing to Evaluate Information Visualization </a:t>
            </a:r>
            <a:r>
              <a:rPr lang="en-US" sz="1200" dirty="0" smtClean="0"/>
              <a:t>Interfaces (</a:t>
            </a:r>
            <a:r>
              <a:rPr lang="en-US" sz="1200" dirty="0"/>
              <a:t>In submission at CHI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Your Brain on Bar graphs and Pie Charts</a:t>
            </a:r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73" y="3886200"/>
            <a:ext cx="809017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alvittao.ALVITTA-196BA\My Documents\Dropbox\fNIRS\VisWeekRewrite\CHI-paper-format-LaTeX\figures\barp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580122" cy="18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sSSykACHz4BLqvM7fhv-oBN0S3HPRpBbjOPgOUz5-CwCBBM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59" y="2581275"/>
            <a:ext cx="418674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Computer Aware of the User!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4577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A Visual  Analytics Approach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71600"/>
            <a:ext cx="757555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4338" y="2502711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/>
              <a:t>Heatmap</a:t>
            </a:r>
            <a:r>
              <a:rPr lang="en-US" sz="1800" b="1" dirty="0"/>
              <a:t> View</a:t>
            </a:r>
          </a:p>
          <a:p>
            <a:r>
              <a:rPr lang="en-US" sz="1800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0100" y="5139548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Strings and Beads</a:t>
            </a:r>
          </a:p>
          <a:p>
            <a:r>
              <a:rPr lang="en-US" sz="1800" b="1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89638" y="2172511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35725" y="4099736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Keyword Network</a:t>
            </a:r>
          </a:p>
          <a:p>
            <a:r>
              <a:rPr lang="en-US" sz="1800" b="1"/>
              <a:t>(Keyword Relationships)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Visual Analytics + Big Data is a critically important problem that isn’t going to go away</a:t>
            </a:r>
          </a:p>
          <a:p>
            <a:pPr lvl="4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Thinking of Big Data as problems of data </a:t>
            </a:r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</a:rPr>
              <a:t>complexity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</a:rPr>
              <a:t>size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can lead to clearer research paths</a:t>
            </a:r>
          </a:p>
          <a:p>
            <a:pPr lvl="3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393978" cy="2362200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743200" cy="2743201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0400" y="4267200"/>
            <a:ext cx="57150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propose that one research area that has largely been unexplored is in the understanding of the human 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41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Visual Analytics + Big Data: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Big Data Visual Analytics?  Definition and Problem Statement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Visualize High Dimensional Data?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Visualize Large Amounts of Data?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Research at Tufts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2030" y="-1706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57475" cy="17240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5698" y="2389909"/>
            <a:ext cx="2698750" cy="16686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96000" y="4191001"/>
            <a:ext cx="2667000" cy="1904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928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1600199" cy="16002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4534715"/>
            <a:ext cx="1828800" cy="23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05600" y="2819400"/>
            <a:ext cx="2209800" cy="13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2800" y="990600"/>
            <a:ext cx="1981200" cy="14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7543800" y="-3412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685800"/>
            <a:ext cx="2362200" cy="157190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914400"/>
            <a:ext cx="1845178" cy="17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8600" y="2895600"/>
            <a:ext cx="2464837" cy="1524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7890" y="5105400"/>
            <a:ext cx="2613310" cy="15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2667000"/>
            <a:ext cx="3352800" cy="164909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4800600"/>
            <a:ext cx="234696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535" y="3962400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Two Visualization Tools for Analysis of Agent-Based Simulations in Political Science.  IEEE CG&amp;A,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3628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35" y="1343628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33834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371600"/>
            <a:ext cx="2627136" cy="20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543800" y="1295400"/>
            <a:ext cx="914400" cy="341803"/>
            <a:chOff x="7271979" y="1714773"/>
            <a:chExt cx="2095248" cy="853284"/>
          </a:xfrm>
        </p:grpSpPr>
        <p:sp>
          <p:nvSpPr>
            <p:cNvPr id="6" name="Left Arrow 5"/>
            <p:cNvSpPr/>
            <p:nvPr/>
          </p:nvSpPr>
          <p:spPr>
            <a:xfrm rot="19853117">
              <a:off x="7271979" y="2130940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79086" y="1714773"/>
              <a:ext cx="1388141" cy="69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Where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3801" y="2743200"/>
            <a:ext cx="914399" cy="418003"/>
            <a:chOff x="7299285" y="4572548"/>
            <a:chExt cx="2095248" cy="1043510"/>
          </a:xfrm>
        </p:grpSpPr>
        <p:sp>
          <p:nvSpPr>
            <p:cNvPr id="9" name="Left Arrow 8"/>
            <p:cNvSpPr/>
            <p:nvPr/>
          </p:nvSpPr>
          <p:spPr>
            <a:xfrm rot="19853117">
              <a:off x="7299285" y="5178941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5555" y="4572548"/>
              <a:ext cx="1278978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When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1295400"/>
            <a:ext cx="914400" cy="276999"/>
            <a:chOff x="-317416" y="1600198"/>
            <a:chExt cx="2095249" cy="691504"/>
          </a:xfrm>
        </p:grpSpPr>
        <p:sp>
          <p:nvSpPr>
            <p:cNvPr id="12" name="Left Arrow 11"/>
            <p:cNvSpPr/>
            <p:nvPr/>
          </p:nvSpPr>
          <p:spPr>
            <a:xfrm rot="12299897">
              <a:off x="1048815" y="1733761"/>
              <a:ext cx="729018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17416" y="1600198"/>
              <a:ext cx="1106339" cy="69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Who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1828800"/>
            <a:ext cx="914400" cy="289647"/>
            <a:chOff x="-469817" y="2438400"/>
            <a:chExt cx="2095250" cy="723080"/>
          </a:xfrm>
        </p:grpSpPr>
        <p:sp>
          <p:nvSpPr>
            <p:cNvPr id="15" name="Left Arrow 14"/>
            <p:cNvSpPr/>
            <p:nvPr/>
          </p:nvSpPr>
          <p:spPr>
            <a:xfrm rot="12299897">
              <a:off x="896414" y="2724363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69817" y="2438400"/>
              <a:ext cx="1202283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What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2819400"/>
            <a:ext cx="838200" cy="472571"/>
            <a:chOff x="-295213" y="4191546"/>
            <a:chExt cx="1920646" cy="1179735"/>
          </a:xfrm>
        </p:grpSpPr>
        <p:sp>
          <p:nvSpPr>
            <p:cNvPr id="18" name="Left Arrow 17"/>
            <p:cNvSpPr/>
            <p:nvPr/>
          </p:nvSpPr>
          <p:spPr>
            <a:xfrm rot="12299897">
              <a:off x="896414" y="49341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95213" y="4191546"/>
              <a:ext cx="1620576" cy="115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Original </a:t>
              </a:r>
            </a:p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1000" y="2209800"/>
            <a:ext cx="980910" cy="461665"/>
            <a:chOff x="-469816" y="3314973"/>
            <a:chExt cx="2247649" cy="1152508"/>
          </a:xfrm>
        </p:grpSpPr>
        <p:sp>
          <p:nvSpPr>
            <p:cNvPr id="21" name="Left Arrow 20"/>
            <p:cNvSpPr/>
            <p:nvPr/>
          </p:nvSpPr>
          <p:spPr>
            <a:xfrm rot="12299897">
              <a:off x="1048814" y="39435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69816" y="3314973"/>
              <a:ext cx="1696831" cy="115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Evidence</a:t>
              </a:r>
            </a:p>
            <a:p>
              <a:r>
                <a:rPr lang="en-US" sz="1200" dirty="0" smtClean="0"/>
                <a:t>Box</a:t>
              </a:r>
              <a:endParaRPr lang="en-US" sz="120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3505200"/>
            <a:ext cx="2971032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5791200"/>
            <a:ext cx="5153487" cy="7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Investigative Visual Analysis of Global Terrorism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An Interactive Visual Analytics  System for Bridge Management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2010.  To Appear.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219200"/>
            <a:ext cx="4974908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733800"/>
            <a:ext cx="3048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0810" y="3721925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Interactive Coordinated Multiple-View Visualization of Biomechanical Motion Data</a:t>
            </a:r>
            <a:r>
              <a:rPr lang="en-US" sz="1200" i="1" dirty="0" smtClean="0"/>
              <a:t>, </a:t>
            </a:r>
            <a:r>
              <a:rPr lang="en-US" sz="12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2222</Words>
  <Application>Microsoft Office PowerPoint</Application>
  <PresentationFormat>On-screen Show (4:3)</PresentationFormat>
  <Paragraphs>416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1_Office Theme</vt:lpstr>
      <vt:lpstr>Big Data Visual Analytics:  Challenges and Opportunities</vt:lpstr>
      <vt:lpstr>Visual Analytics = Human + Computer</vt:lpstr>
      <vt:lpstr>Example: What Does (Wire) Fraud Look Like?</vt:lpstr>
      <vt:lpstr>WireVis: Financial Fraud Analysis</vt:lpstr>
      <vt:lpstr>WireVis: A Visual  Analytics Approach</vt:lpstr>
      <vt:lpstr>Applications of Visual Analytics</vt:lpstr>
      <vt:lpstr>Applications of Visual Analytics</vt:lpstr>
      <vt:lpstr>Applications of Visual Analytics</vt:lpstr>
      <vt:lpstr>Applications of Visual Analytics</vt:lpstr>
      <vt:lpstr>Talk Outline</vt:lpstr>
      <vt:lpstr>PowerPoint Presentation</vt:lpstr>
      <vt:lpstr>Recall Bank of America Project</vt:lpstr>
      <vt:lpstr>Defining Big Data for Visual Analytics</vt:lpstr>
      <vt:lpstr>Defining Big Data for Visual Analytics</vt:lpstr>
      <vt:lpstr>Problem Statements</vt:lpstr>
      <vt:lpstr>PowerPoint Presentation</vt:lpstr>
      <vt:lpstr>Why is This Problem Hard?</vt:lpstr>
      <vt:lpstr>Ways to Visualize k-Dimensional Data</vt:lpstr>
      <vt:lpstr>Ways to Visualize k-Dimensional Data</vt:lpstr>
      <vt:lpstr>Ways to Visualize k-Dimensional Data</vt:lpstr>
      <vt:lpstr>Ways to Visualize k-Dimensional Data</vt:lpstr>
      <vt:lpstr>Ways to Visualize k-Dimensional Data</vt:lpstr>
      <vt:lpstr>Ways to Visualize k-Dimensional Data</vt:lpstr>
      <vt:lpstr>Ways to Visualize k-Dimensional Data</vt:lpstr>
      <vt:lpstr>What We Have Done (at Tufts)</vt:lpstr>
      <vt:lpstr>Dis-Function: Direct Manipulation of Visualization</vt:lpstr>
      <vt:lpstr>Dis-Function</vt:lpstr>
      <vt:lpstr>Dis-Function: Implementation</vt:lpstr>
      <vt:lpstr>Open Questions in  High-Dimensional Data Visualization</vt:lpstr>
      <vt:lpstr>PowerPoint Presentation</vt:lpstr>
      <vt:lpstr>Problem Statement</vt:lpstr>
      <vt:lpstr>Problem Statement</vt:lpstr>
      <vt:lpstr>Pros and Cons: Truncate</vt:lpstr>
      <vt:lpstr>Pros and Cons: Resolution Reduction</vt:lpstr>
      <vt:lpstr>Pros and Cons: Streaming</vt:lpstr>
      <vt:lpstr>Pros and Cons: Pre-Fetch</vt:lpstr>
      <vt:lpstr>Pros and Cons: Pre-Fetch</vt:lpstr>
      <vt:lpstr>Quick Summary</vt:lpstr>
      <vt:lpstr>PowerPoint Presentation</vt:lpstr>
      <vt:lpstr>Motivation</vt:lpstr>
      <vt:lpstr>Individual Differences and Interaction Pattern</vt:lpstr>
      <vt:lpstr>Preliminary Study – Novice v. Expert</vt:lpstr>
      <vt:lpstr>Preliminary Study – Locus of Control</vt:lpstr>
      <vt:lpstr>Results</vt:lpstr>
      <vt:lpstr>Preliminary Study – Cognitive Priming</vt:lpstr>
      <vt:lpstr>Results: Averages Primed More Internal</vt:lpstr>
      <vt:lpstr>Preliminary Study – Using Brain Sensing (fNIRS)</vt:lpstr>
      <vt:lpstr>This is Your Brain on Bar graphs and Pie Charts</vt:lpstr>
      <vt:lpstr>Make the Computer Aware of the User!</vt:lpstr>
      <vt:lpstr>PowerPoint Presentation</vt:lpstr>
      <vt:lpstr>Summary</vt:lpstr>
      <vt:lpstr>Summary</vt:lpstr>
      <vt:lpstr>PowerPoint Presentation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</cp:lastModifiedBy>
  <cp:revision>534</cp:revision>
  <dcterms:created xsi:type="dcterms:W3CDTF">2011-08-03T02:14:01Z</dcterms:created>
  <dcterms:modified xsi:type="dcterms:W3CDTF">2012-11-02T13:15:38Z</dcterms:modified>
</cp:coreProperties>
</file>