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67" r:id="rId19"/>
    <p:sldId id="310" r:id="rId20"/>
    <p:sldId id="311" r:id="rId21"/>
    <p:sldId id="312" r:id="rId22"/>
    <p:sldId id="313" r:id="rId23"/>
    <p:sldId id="314" r:id="rId24"/>
    <p:sldId id="316" r:id="rId25"/>
    <p:sldId id="315" r:id="rId26"/>
    <p:sldId id="317" r:id="rId27"/>
    <p:sldId id="318" r:id="rId28"/>
    <p:sldId id="319" r:id="rId29"/>
    <p:sldId id="320" r:id="rId30"/>
    <p:sldId id="322" r:id="rId31"/>
    <p:sldId id="323" r:id="rId32"/>
    <p:sldId id="270" r:id="rId33"/>
    <p:sldId id="309" r:id="rId34"/>
    <p:sldId id="275" r:id="rId35"/>
    <p:sldId id="276" r:id="rId36"/>
    <p:sldId id="278" r:id="rId37"/>
    <p:sldId id="277" r:id="rId38"/>
    <p:sldId id="268" r:id="rId39"/>
    <p:sldId id="269" r:id="rId40"/>
    <p:sldId id="281" r:id="rId41"/>
    <p:sldId id="280" r:id="rId42"/>
    <p:sldId id="282" r:id="rId43"/>
    <p:sldId id="283" r:id="rId44"/>
    <p:sldId id="279" r:id="rId45"/>
    <p:sldId id="284" r:id="rId46"/>
    <p:sldId id="285" r:id="rId47"/>
    <p:sldId id="296" r:id="rId48"/>
    <p:sldId id="297" r:id="rId49"/>
    <p:sldId id="298" r:id="rId50"/>
    <p:sldId id="299" r:id="rId51"/>
    <p:sldId id="333" r:id="rId52"/>
    <p:sldId id="334" r:id="rId53"/>
    <p:sldId id="335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 varScale="1">
        <p:scale>
          <a:sx n="57" d="100"/>
          <a:sy n="5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locus of control, the degree to which a person attributes outcomes to themselves (internal locus of control) or to outside forces (external locus of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/40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Discuss 4 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we subtly manipulate a user’s behavior without the user realizing?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 express their domain knowledge quantitatively?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How Personality Influences </a:t>
            </a:r>
          </a:p>
          <a:p>
            <a:pPr algn="ctr">
              <a:buNone/>
            </a:pPr>
            <a:r>
              <a:rPr lang="en-US" dirty="0" smtClean="0"/>
              <a:t>Compatibility with Visualization Style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250 participants using Amazon’s Mechanical Turk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Questionnaire on “locus of control” (LOC)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4 visualizations on hierarchical visualization</a:t>
            </a:r>
          </a:p>
          <a:p>
            <a:pPr lvl="1"/>
            <a:r>
              <a:rPr lang="en-US" dirty="0" smtClean="0"/>
              <a:t>From list-like view to containment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8715375" cy="21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Internal LOC users are significantly </a:t>
            </a:r>
            <a:r>
              <a:rPr lang="en-US" b="1" u="sng" dirty="0" smtClean="0"/>
              <a:t>faster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more accurate </a:t>
            </a:r>
            <a:r>
              <a:rPr lang="en-US" dirty="0" smtClean="0"/>
              <a:t>with list view (V1) than containment view (V2) in complex information retrieval (inferential) tasks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191000" cy="33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908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304327">
            <a:off x="3237655" y="1417769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6707511">
            <a:off x="7885853" y="4248715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profile</a:t>
            </a:r>
            <a:endParaRPr lang="en-US" b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</a:t>
            </a:r>
            <a:r>
              <a:rPr lang="en-US" sz="1200" dirty="0" smtClean="0"/>
              <a:t>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</a:t>
            </a:r>
            <a:r>
              <a:rPr lang="en-US" sz="1200" dirty="0" smtClean="0"/>
              <a:t>VAST 2011.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Manipulating a User’s Ability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About LOC 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use of visualization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Research Question:</a:t>
            </a:r>
          </a:p>
          <a:p>
            <a:pPr marL="971550" lvl="1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If we can affect the user’s LOC, will that affect their use of visualization?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8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3:</a:t>
            </a:r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Speed (not accuracy)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tasks (inferential tasks)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354585" cy="283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12881"/>
            <a:ext cx="3495675" cy="26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976459" y="2416217"/>
            <a:ext cx="3760007" cy="18741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1271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76459" y="2754775"/>
            <a:ext cx="3690559" cy="113142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15200" y="2362200"/>
            <a:ext cx="457200" cy="8542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72940" y="2634733"/>
            <a:ext cx="199868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 External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40934" y="2408499"/>
            <a:ext cx="3806142" cy="189294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76459" y="3597968"/>
            <a:ext cx="3652941" cy="21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34180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 in efficiency and accuracy.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relationship appears to be a directly correlation:  by priming a user’s locus of control, we an alter their behavior in a controlled manner.</a:t>
            </a:r>
          </a:p>
          <a:p>
            <a:pPr lvl="4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Future work: determine if the interaction patterns 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different between the groups.  We care about interaction patterns because they infer user reasoning…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</a:t>
            </a:r>
            <a:r>
              <a:rPr lang="en-US" sz="1200" dirty="0" smtClean="0"/>
              <a:t>., Locus of Control and Visualization Layout</a:t>
            </a:r>
            <a:r>
              <a:rPr lang="en-US" sz="1200" i="1" dirty="0" smtClean="0"/>
              <a:t>, </a:t>
            </a:r>
            <a:r>
              <a:rPr lang="en-US" sz="1200" dirty="0" smtClean="0"/>
              <a:t>IEEE </a:t>
            </a:r>
            <a:r>
              <a:rPr lang="en-US" sz="1200" dirty="0" smtClean="0"/>
              <a:t>TVCG 2012.  In submission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571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What’s In a User’s Interactions?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automated the process, (c) how to utilize the captured results, etc.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</a:t>
            </a:r>
            <a:r>
              <a:rPr lang="en-US" sz="1200" dirty="0" smtClean="0"/>
              <a:t>. Chang et al., </a:t>
            </a:r>
            <a:r>
              <a:rPr lang="en-US" sz="1200" dirty="0" smtClean="0"/>
              <a:t> </a:t>
            </a:r>
            <a:r>
              <a:rPr lang="en-US" sz="1200" dirty="0" smtClean="0"/>
              <a:t>Analytic Provenance Panel at IEEE </a:t>
            </a:r>
            <a:r>
              <a:rPr lang="en-US" sz="1200" dirty="0" err="1" smtClean="0"/>
              <a:t>VisWeek</a:t>
            </a:r>
            <a:r>
              <a:rPr lang="en-US" sz="1200" dirty="0" smtClean="0"/>
              <a:t>.  2011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Is Domain Knowledge Quantifiable?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0292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Given a high dimensional dataset from a domain expert, how does the domain expert create a good distance function?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domain expert knows about the data, but cannot express it mathematically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124200" cy="2343150"/>
          </a:xfrm>
          <a:prstGeom prst="rect">
            <a:avLst/>
          </a:prstGeom>
          <a:noFill/>
        </p:spPr>
      </p:pic>
      <p:pic>
        <p:nvPicPr>
          <p:cNvPr id="37894" name="Picture 6" descr="http://t3.gstatic.com/images?q=tbn:ANd9GcTVwaNaahaaUabedZ-Q2Ow8Qicn0eiL9De8EUl9nV1zW5mW56H-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159705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Domain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Observation: a visualization expert doesn’t know how to visualize their own data (what is the appropriate way to visualize it)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However, when they see a visualization, they can tell what’s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WRONG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with the data (and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we start by making a “guess visualization” (that is, we guess a distance function and produce a visualization)</a:t>
            </a: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3013"/>
            <a:ext cx="46603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dirty="0" smtClean="0"/>
              <a:t>Our approach allows the expert to directly move the elements of the visualization to what they think is “right”.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process is repeated a few times until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903" y="1828800"/>
            <a:ext cx="52145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weighted distance function (linear, quadratic, 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it means to move a point from one location to another (is it moving closer to a cluster?  Or away from some other points?)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iteratively solve for the best weights to the distance function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27" y="3975964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181435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199"/>
            <a:ext cx="6400800" cy="49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2514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Interactively moved the “bad” points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953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“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reveals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the domain knowledge of the user.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</a:t>
            </a:r>
            <a:r>
              <a:rPr lang="en-US" sz="1200" dirty="0" smtClean="0"/>
              <a:t>. Chang et al., </a:t>
            </a:r>
            <a:r>
              <a:rPr lang="en-US" sz="1200" dirty="0" smtClean="0"/>
              <a:t> </a:t>
            </a:r>
            <a:r>
              <a:rPr lang="en-US" sz="1200" dirty="0" smtClean="0"/>
              <a:t>Find Distance Function, Hide Model Inference.  IEEE VAST Poster 2011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410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best visualization for each user?</a:t>
            </a:r>
          </a:p>
          <a:p>
            <a:pPr marL="914400" lvl="1" indent="-514350"/>
            <a:r>
              <a:rPr lang="en-US" dirty="0" smtClean="0"/>
              <a:t>Possibly, through understanding individual differences</a:t>
            </a:r>
          </a:p>
          <a:p>
            <a:pPr marL="4057650" lvl="8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the user’s behavior with a visualization be altered?</a:t>
            </a:r>
          </a:p>
          <a:p>
            <a:pPr marL="914400" lvl="1" indent="-514350"/>
            <a:r>
              <a:rPr lang="en-US" dirty="0" smtClean="0"/>
              <a:t>Yes, priming LOC affects a user’s behavior with a visualization</a:t>
            </a:r>
          </a:p>
          <a:p>
            <a:pPr marL="3143250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in a user’s interactions?</a:t>
            </a:r>
          </a:p>
          <a:p>
            <a:pPr marL="914400" lvl="1" indent="-514350"/>
            <a:r>
              <a:rPr lang="en-US" dirty="0" smtClean="0"/>
              <a:t>A great deal of a user’s reasoning process can be recovered through analyzing a user’s interactions</a:t>
            </a:r>
          </a:p>
          <a:p>
            <a:pPr marL="2686050" lvl="5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domain knowledge be externalized quantitatively?</a:t>
            </a:r>
          </a:p>
          <a:p>
            <a:pPr marL="914400" lvl="1" indent="-514350"/>
            <a:r>
              <a:rPr lang="en-US" dirty="0" smtClean="0"/>
              <a:t>Yes, given some assumptions about the visualization, a user can interactively externalize their knowledge quantitatively.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8264"/>
            <a:ext cx="1959239" cy="1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641" y="1676400"/>
            <a:ext cx="1912446" cy="16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cs.tufts.edu/~remco/img/prove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3202"/>
            <a:ext cx="2164568" cy="15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466" y="4800600"/>
            <a:ext cx="1953054" cy="15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Uses interaction to coordinate four perspectives: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Keywords to Accounts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Keywords to Keywords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Keywords/Accounts over Time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Account similarities (search by example)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xmlns="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929313" cy="29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Dimension Reduction –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 using principle component analysis (PCA)</a:t>
            </a:r>
          </a:p>
          <a:p>
            <a:pPr lvl="4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Quick Refresher of PCA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most dominant eigenvectors as principle components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points are re-projected into the new coordinate system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reducing dimensionality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finding clusters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many (especially novices), PCA is easy to understand mathematically, but difficult to understand “semantically”.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Remco\My Documents\UNCC\Publications\2009\Eurovis09\iPCA\images\illustration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095243" cy="2070100"/>
          </a:xfrm>
          <a:prstGeom prst="rect">
            <a:avLst/>
          </a:prstGeom>
          <a:noFill/>
        </p:spPr>
      </p:pic>
      <p:pic>
        <p:nvPicPr>
          <p:cNvPr id="6" name="Picture 5" descr="C:\Documents and Settings\Remco\My Documents\UNCC\Publications\2009\Eurovis09\iPCA\images\illustration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98" y="4495800"/>
            <a:ext cx="2078481" cy="2070100"/>
          </a:xfrm>
          <a:prstGeom prst="rect">
            <a:avLst/>
          </a:prstGeom>
          <a:noFill/>
        </p:spPr>
      </p:pic>
      <p:pic>
        <p:nvPicPr>
          <p:cNvPr id="7" name="Picture 6" descr="C:\Documents and Settings\Remco\My Documents\UNCC\Publications\2009\Eurovis09\iPCA\images\illustration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070100" cy="207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6488668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1631" y="5539569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049960">
            <a:off x="2413146" y="6152650"/>
            <a:ext cx="52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491" y="5943600"/>
            <a:ext cx="311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0.5*GPA + 0.2*age + 0.3*height = ?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Exploring Dimension Reduction: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smtClean="0"/>
              <a:t>Computer Graphics Forum (</a:t>
            </a:r>
            <a:r>
              <a:rPr lang="en-US" sz="1200" dirty="0" err="1" smtClean="0"/>
              <a:t>Eurovis</a:t>
            </a:r>
            <a:r>
              <a:rPr lang="en-US" sz="1200" dirty="0" smtClean="0"/>
              <a:t>),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4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yellow states), is there a state that is the catalyst in which every subsequent analysis trail start from?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5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2709</Words>
  <Application>Microsoft Office PowerPoint</Application>
  <PresentationFormat>On-screen Show (4:3)</PresentationFormat>
  <Paragraphs>508</Paragraphs>
  <Slides>62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Slide 12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19</vt:lpstr>
      <vt:lpstr>What We Know About LOC and Visualization:</vt:lpstr>
      <vt:lpstr>We Also Know:</vt:lpstr>
      <vt:lpstr>Research Question</vt:lpstr>
      <vt:lpstr>LOC and Visualization</vt:lpstr>
      <vt:lpstr>LOC and Visualization</vt:lpstr>
      <vt:lpstr>LOC and Visualization</vt:lpstr>
      <vt:lpstr>Result</vt:lpstr>
      <vt:lpstr>Effects of Priming (Condition 2) </vt:lpstr>
      <vt:lpstr>Effects of Priming (Condition 3)</vt:lpstr>
      <vt:lpstr>Effects of Priming (Condition 4)</vt:lpstr>
      <vt:lpstr>Effects of Priming (Condition 1)</vt:lpstr>
      <vt:lpstr>Conclusion</vt:lpstr>
      <vt:lpstr>Slide 32</vt:lpstr>
      <vt:lpstr>What is in a User’s Interactions?</vt:lpstr>
      <vt:lpstr>What is in a User’s Interactions?</vt:lpstr>
      <vt:lpstr>What’s in a User’s Interactions</vt:lpstr>
      <vt:lpstr>What’s in a User’s Interactions</vt:lpstr>
      <vt:lpstr>Conclusion</vt:lpstr>
      <vt:lpstr>Slide 38</vt:lpstr>
      <vt:lpstr>Find Distance Function, Hide Model Inference</vt:lpstr>
      <vt:lpstr>Working with Domain Experts</vt:lpstr>
      <vt:lpstr>Direct Manipulation of Visualization</vt:lpstr>
      <vt:lpstr>Direct Manipulation of Visualization</vt:lpstr>
      <vt:lpstr>Our Approach</vt:lpstr>
      <vt:lpstr>System Overview</vt:lpstr>
      <vt:lpstr>Results</vt:lpstr>
      <vt:lpstr>Conclusion</vt:lpstr>
      <vt:lpstr>Slide 47</vt:lpstr>
      <vt:lpstr>Summary</vt:lpstr>
      <vt:lpstr>Summary</vt:lpstr>
      <vt:lpstr>Thank you!</vt:lpstr>
      <vt:lpstr>Backup Slides…</vt:lpstr>
      <vt:lpstr>Human + Computer: Dimension Reduction – Lost in Translation</vt:lpstr>
      <vt:lpstr>Human + Computer: Exploring Dimension Reduction: iPCA</vt:lpstr>
      <vt:lpstr>Slide 54</vt:lpstr>
      <vt:lpstr>Scaling Human Computation</vt:lpstr>
      <vt:lpstr>Temporal Graph</vt:lpstr>
      <vt:lpstr>For Example:</vt:lpstr>
      <vt:lpstr>For Example:</vt:lpstr>
      <vt:lpstr>For Example:</vt:lpstr>
      <vt:lpstr>For Example</vt:lpstr>
      <vt:lpstr>With a Temporal Graph…</vt:lpstr>
      <vt:lpstr>Conclusion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284</cp:revision>
  <dcterms:created xsi:type="dcterms:W3CDTF">2011-08-03T02:14:01Z</dcterms:created>
  <dcterms:modified xsi:type="dcterms:W3CDTF">2012-03-01T15:27:59Z</dcterms:modified>
</cp:coreProperties>
</file>