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8" r:id="rId3"/>
    <p:sldId id="463" r:id="rId4"/>
    <p:sldId id="25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60" r:id="rId13"/>
    <p:sldId id="263" r:id="rId14"/>
    <p:sldId id="261" r:id="rId15"/>
    <p:sldId id="262" r:id="rId16"/>
    <p:sldId id="264" r:id="rId17"/>
    <p:sldId id="265" r:id="rId18"/>
    <p:sldId id="266" r:id="rId19"/>
    <p:sldId id="267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31" r:id="rId33"/>
    <p:sldId id="460" r:id="rId34"/>
    <p:sldId id="461" r:id="rId35"/>
    <p:sldId id="462" r:id="rId36"/>
    <p:sldId id="459" r:id="rId37"/>
    <p:sldId id="270" r:id="rId38"/>
    <p:sldId id="309" r:id="rId39"/>
    <p:sldId id="275" r:id="rId40"/>
    <p:sldId id="276" r:id="rId41"/>
    <p:sldId id="278" r:id="rId42"/>
    <p:sldId id="277" r:id="rId43"/>
    <p:sldId id="268" r:id="rId44"/>
    <p:sldId id="269" r:id="rId45"/>
    <p:sldId id="281" r:id="rId46"/>
    <p:sldId id="280" r:id="rId47"/>
    <p:sldId id="427" r:id="rId48"/>
    <p:sldId id="282" r:id="rId49"/>
    <p:sldId id="284" r:id="rId50"/>
    <p:sldId id="283" r:id="rId51"/>
    <p:sldId id="285" r:id="rId52"/>
    <p:sldId id="296" r:id="rId53"/>
    <p:sldId id="297" r:id="rId54"/>
    <p:sldId id="298" r:id="rId55"/>
    <p:sldId id="33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>
        <p:scale>
          <a:sx n="70" d="100"/>
          <a:sy n="70" d="100"/>
        </p:scale>
        <p:origin x="-11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 State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jpe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9.png"/><Relationship Id="rId5" Type="http://schemas.openxmlformats.org/officeDocument/2006/relationships/image" Target="../media/image12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Discuss Visual Analytics problems from a User-Centric perspective: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Does the </a:t>
            </a:r>
            <a:r>
              <a:rPr lang="en-US" dirty="0"/>
              <a:t>user always behave </a:t>
            </a:r>
            <a:r>
              <a:rPr lang="en-US" dirty="0" smtClean="0"/>
              <a:t>the same with a visualization?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such reasoning processes and knowledge be expressed quantitatively?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Is there an optimal visualization?</a:t>
            </a:r>
          </a:p>
          <a:p>
            <a:pPr algn="ctr">
              <a:buNone/>
            </a:pPr>
            <a:r>
              <a:rPr lang="en-US" b="1" dirty="0" smtClean="0"/>
              <a:t>How personality </a:t>
            </a:r>
            <a:r>
              <a:rPr lang="en-US" b="1" dirty="0"/>
              <a:t>i</a:t>
            </a:r>
            <a:r>
              <a:rPr lang="en-US" b="1" dirty="0" smtClean="0"/>
              <a:t>nfluences </a:t>
            </a:r>
          </a:p>
          <a:p>
            <a:pPr algn="ctr">
              <a:buNone/>
            </a:pPr>
            <a:r>
              <a:rPr lang="en-US" b="1" dirty="0"/>
              <a:t>c</a:t>
            </a:r>
            <a:r>
              <a:rPr lang="en-US" b="1" dirty="0" smtClean="0"/>
              <a:t>ompatibility with visualization </a:t>
            </a:r>
            <a:r>
              <a:rPr lang="en-US" b="1" dirty="0"/>
              <a:t>s</a:t>
            </a:r>
            <a:r>
              <a:rPr lang="en-US" b="1" dirty="0" smtClean="0"/>
              <a:t>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Caroline </a:t>
            </a:r>
            <a:r>
              <a:rPr lang="en-US" sz="1200" b="1" dirty="0" err="1" smtClean="0"/>
              <a:t>Ziemkiewicz</a:t>
            </a:r>
            <a:r>
              <a:rPr lang="en-US" sz="1200" b="1" dirty="0" smtClean="0"/>
              <a:t> , </a:t>
            </a:r>
            <a:r>
              <a:rPr lang="en-US" sz="1200" b="1" dirty="0" err="1" smtClean="0"/>
              <a:t>Alvitta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Ottley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70%)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7" y="9905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4008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  <a:p>
            <a:r>
              <a:rPr lang="en-US" sz="1200" dirty="0" smtClean="0"/>
              <a:t>R. Chang et al., How Visualization Layout Relates to Locus of Control and Other Personality Factors. TVCG 2012. To Appear.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using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Design Implications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(cognitive traits)</a:t>
            </a:r>
            <a:endParaRPr lang="en-US" b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WHAT??</a:t>
            </a:r>
          </a:p>
          <a:p>
            <a:pPr algn="ctr">
              <a:buNone/>
            </a:pPr>
            <a:r>
              <a:rPr lang="en-US" b="1" dirty="0" smtClean="0"/>
              <a:t>Is the relationship between LOC </a:t>
            </a:r>
          </a:p>
          <a:p>
            <a:pPr algn="ctr">
              <a:buNone/>
            </a:pPr>
            <a:r>
              <a:rPr lang="en-US" b="1" dirty="0" smtClean="0"/>
              <a:t>and visual </a:t>
            </a:r>
            <a:r>
              <a:rPr lang="en-US" b="1" dirty="0"/>
              <a:t>s</a:t>
            </a:r>
            <a:r>
              <a:rPr lang="en-US" b="1" dirty="0" smtClean="0"/>
              <a:t>tyle </a:t>
            </a:r>
            <a:r>
              <a:rPr lang="en-US" b="1" u="sng" dirty="0"/>
              <a:t>c</a:t>
            </a:r>
            <a:r>
              <a:rPr lang="en-US" b="1" u="sng" dirty="0" smtClean="0"/>
              <a:t>oincidental</a:t>
            </a:r>
            <a:r>
              <a:rPr lang="en-US" b="1" dirty="0" smtClean="0"/>
              <a:t> or </a:t>
            </a:r>
            <a:r>
              <a:rPr lang="en-US" b="1" u="sng" dirty="0" smtClean="0"/>
              <a:t>dependent</a:t>
            </a:r>
            <a:r>
              <a:rPr lang="en-US" b="1" dirty="0" smtClean="0"/>
              <a:t>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err="1" smtClean="0"/>
              <a:t>Alvitta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Ottley</a:t>
            </a:r>
            <a:r>
              <a:rPr lang="en-US" sz="1200" b="1" dirty="0" smtClean="0"/>
              <a:t>, Caroline </a:t>
            </a:r>
            <a:r>
              <a:rPr lang="en-US" sz="1200" b="1" dirty="0" err="1" smtClean="0"/>
              <a:t>Ziemkiewicz</a:t>
            </a:r>
            <a:r>
              <a:rPr lang="en-US" sz="1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About LOC 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895600" y="2454798"/>
            <a:ext cx="5448899" cy="1279002"/>
            <a:chOff x="2895600" y="2454798"/>
            <a:chExt cx="54488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4201"/>
              <a:ext cx="3810000" cy="6095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use of visualization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Research Question: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we can affect the user’s LOC, will that affect their use of visualization?</a:t>
            </a:r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Hypothesis: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yes, then the relationship between LOC and visualization style is dependent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no, then we claim that LOC is a stable indicator of a user’s visualization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5181600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5812598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=&gt;Publication!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59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524000" y="2737551"/>
            <a:ext cx="4686584" cy="1224849"/>
            <a:chOff x="2932002" y="2559062"/>
            <a:chExt cx="4686584" cy="122484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32002" y="3326712"/>
              <a:ext cx="3048000" cy="4571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8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3:</a:t>
            </a:r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Speed (less so for accuracy)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tasks (inferential tasks)</a:t>
            </a:r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495675" cy="26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276600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124" y="2070997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18749" y="3365821"/>
            <a:ext cx="3748269" cy="11430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15200" y="2362200"/>
            <a:ext cx="457200" cy="8542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72940" y="2634733"/>
            <a:ext cx="199868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 External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40934" y="3390899"/>
            <a:ext cx="3764666" cy="8922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143000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1,200+ papers from CHI, IUI, KDD, Vis,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InfoVis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>
                    <a:lumMod val="75000"/>
                  </a:schemeClr>
                </a:solidFill>
              </a:rPr>
              <a:t>Found 49 relating to human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+ computer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model of human and computer affordances, examined each of the projects to identify what “works” and what could be missing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Human Complexity</a:t>
            </a:r>
            <a:endParaRPr lang="en-US" dirty="0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953000" cy="48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82025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1295400"/>
            <a:ext cx="3962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Jordan </a:t>
            </a:r>
            <a:r>
              <a:rPr lang="en-US" sz="1200" b="1" dirty="0" err="1" smtClean="0"/>
              <a:t>Couser</a:t>
            </a:r>
            <a:r>
              <a:rPr lang="en-US" sz="1200" dirty="0" smtClean="0"/>
              <a:t>.  An affordance-based framework for human computation and human-computer collaboration.</a:t>
            </a:r>
          </a:p>
          <a:p>
            <a:r>
              <a:rPr lang="en-US" sz="1200" dirty="0" smtClean="0"/>
              <a:t>IEEE VAST 2012.  To 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124" y="2070997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18749" y="2450939"/>
            <a:ext cx="3786851" cy="1924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80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3048000" y="2454798"/>
            <a:ext cx="5296499" cy="1279002"/>
            <a:chOff x="3048000" y="2454798"/>
            <a:chExt cx="52964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048000" y="3124201"/>
              <a:ext cx="3505200" cy="609599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1271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States and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does cognitive states and traits affect a user’s ability with a visualization?</a:t>
            </a:r>
          </a:p>
          <a:p>
            <a:pPr lvl="4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Cognitive Priming with LOC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Affective State and Visual Judgment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Brain Sensing (</a:t>
            </a:r>
            <a:r>
              <a:rPr lang="en-US" dirty="0" err="1" smtClean="0"/>
              <a:t>fNIRS</a:t>
            </a:r>
            <a:r>
              <a:rPr lang="en-US" dirty="0" smtClean="0"/>
              <a:t>) with Visualizations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0985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254163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019800" y="2895600"/>
            <a:ext cx="2801112" cy="1447800"/>
            <a:chOff x="6019800" y="4876800"/>
            <a:chExt cx="2801112" cy="1447800"/>
          </a:xfrm>
        </p:grpSpPr>
        <p:pic>
          <p:nvPicPr>
            <p:cNvPr id="140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4876800"/>
              <a:ext cx="1505712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2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5105400"/>
              <a:ext cx="13687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Judgment</a:t>
            </a:r>
            <a:endParaRPr lang="en-US" dirty="0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177754" cy="23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519487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1676400"/>
            <a:ext cx="3352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Cleveland and McGill study on perception of angle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position in statistical charts.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(1984)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Indicates that humans are better at judging length (in bar graph) than angles (in pie chart)</a:t>
            </a:r>
          </a:p>
          <a:p>
            <a:pPr marL="2628900" lvl="5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Heer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 and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Bostock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extension to using Amazon’s Mechanical Turk (2010)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Replicated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Cleveland-McGill and show that Turk is feasible for perceptual experiments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Lane Harrison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Judgment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10200"/>
            <a:ext cx="710240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00799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447800"/>
            <a:ext cx="4038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introduced affective-priming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Heer-Bostock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found significance in how positively-primed subjects perform better in visual judgment.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baseline="0" dirty="0" smtClean="0">
                <a:solidFill>
                  <a:schemeClr val="bg1">
                    <a:lumMod val="75000"/>
                  </a:schemeClr>
                </a:solidFill>
              </a:rPr>
              <a:t>Priming was introduced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 through text (verbal priming).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Uplifting and discouraging stories found on NY Times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fNIRS</a:t>
            </a:r>
            <a:r>
              <a:rPr lang="en-US" dirty="0" smtClean="0"/>
              <a:t> with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4495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Bar graphs have been shown to be better than pie charts for visual judgment.  Why are pie charts everywhere?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Increasing workload in n-back tests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Mental workload  difference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886200" cy="232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Evan Peck, Rob Jacob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relationship between Locus of Control and visualization style appears to be dependent:  by priming a user’s LOC, we an alter their behavior with a visualization in a deterministic manner.</a:t>
            </a:r>
          </a:p>
          <a:p>
            <a:pPr marL="3200400" lvl="7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Future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examine if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interaction patterns 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different between the LOC groups.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train machine learning models to learn a personality profile based on interaction pattern.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Sell the software to Google!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LOC is not the end.  As we are discovering, affective state is also a factor.  While some of these cognitive factors can be measured using questionnaires, some simply cannot.  The use of brain sensing technology can be a game-changer in visualization research.</a:t>
            </a: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3963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Funding from NSF HCC: “Toward Objective, In-Situ, and </a:t>
            </a:r>
            <a:r>
              <a:rPr lang="en-US" sz="1200" dirty="0" err="1" smtClean="0"/>
              <a:t>Generalizable</a:t>
            </a:r>
            <a:r>
              <a:rPr lang="en-US" sz="1200" dirty="0" smtClean="0"/>
              <a:t> Evaluation of Visual Analytics by Integrating Brain Imaging with Cognitive Factors Analysis”</a:t>
            </a:r>
          </a:p>
        </p:txBody>
      </p:sp>
    </p:spTree>
    <p:extLst>
      <p:ext uri="{BB962C8B-B14F-4D97-AF65-F5344CB8AC3E}">
        <p14:creationId xmlns:p14="http://schemas.microsoft.com/office/powerpoint/2010/main" xmlns="" val="571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What’s In a User’s Interactions?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How much of a user’s reasoning can be recovered from the interaction log?</a:t>
            </a:r>
            <a:endParaRPr lang="en-US" b="1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err="1" smtClean="0"/>
              <a:t>Wenwen</a:t>
            </a:r>
            <a:r>
              <a:rPr lang="en-US" sz="1200" b="1" dirty="0" smtClean="0"/>
              <a:t> 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 the process, (c) how to utilize the captured results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Analytic Provenance Panel at IEEE </a:t>
            </a:r>
            <a:r>
              <a:rPr lang="en-US" sz="1200" dirty="0" err="1" smtClean="0"/>
              <a:t>VisWeek</a:t>
            </a:r>
            <a:r>
              <a:rPr lang="en-US" sz="1200" dirty="0" smtClean="0"/>
              <a:t>.  2011</a:t>
            </a:r>
          </a:p>
          <a:p>
            <a:r>
              <a:rPr lang="en-US" sz="1200" dirty="0"/>
              <a:t>R. Chang et al.,  Analytic Provenance </a:t>
            </a:r>
            <a:r>
              <a:rPr lang="en-US" sz="1200" dirty="0" smtClean="0"/>
              <a:t>Workshop at CHI. 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If Interaction Logs Contain Knowledge…</a:t>
            </a:r>
          </a:p>
          <a:p>
            <a:pPr algn="ctr">
              <a:buNone/>
            </a:pPr>
            <a:r>
              <a:rPr lang="en-US" b="1" dirty="0" smtClean="0"/>
              <a:t>Can domain knowledge be captured and represented quantitatively</a:t>
            </a:r>
            <a:r>
              <a:rPr lang="en-US" dirty="0" smtClean="0"/>
              <a:t>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Eli Brown, </a:t>
            </a:r>
            <a:r>
              <a:rPr lang="en-US" sz="1200" b="1" dirty="0" err="1" smtClean="0"/>
              <a:t>Jingjing</a:t>
            </a:r>
            <a:r>
              <a:rPr lang="en-US" sz="1200" b="1" dirty="0" smtClean="0"/>
              <a:t> Liu, Carla </a:t>
            </a:r>
            <a:r>
              <a:rPr lang="en-US" sz="1200" b="1" dirty="0" err="1" smtClean="0"/>
              <a:t>Brodley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22" y="3810000"/>
            <a:ext cx="8562278" cy="2667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Observation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Domain experts do not know how to visualize their own data, but knows it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visualization looks “wrong”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More importantly, they often know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it looks wrong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14474"/>
            <a:ext cx="2857500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encrypted-tbn0.google.com/images?q=tbn:ANd9GcSwnQlR34Wh1exMhpfNmkWfg18MSNBUbaqDd-LnCaXqt1Qi7DO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0084"/>
            <a:ext cx="2869977" cy="19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Domain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 practice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visualization expert modifies the visualization and asks for the domain expert’s opinion.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Repeat cycle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…Find result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why can’t the domain expert “fix” the visualization themselves by interacting with the visualization directly?</a:t>
            </a: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3013"/>
            <a:ext cx="46603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have developed a system that allows the expert to directly move the elements of the visualization to what they think is “right”.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These interactions by the domain user is rich in semantic meaning. If the user drags two groups of points together, the user is indicating that these points are similar.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goal of this project is to extract these interactions into a quantifiable form – as the weights of a distance function.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Distance function: d(x, y) &gt;= 0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Given two data points, x, y, return a non negative value describing how similar the two points are.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the distance between the two points P1 and P2?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answer is ambiguous because it depends on how important the dimensions (D1, D2) are.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the user drags P1 and P2 close to each other, the weight (importance) of D1 would be higher than D2.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Whereas if the user drags P1 and P2 further apart from each other, D2 would be very important, and D1 would not.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Extend the problem to higher dimensions. The problem gets much more complicated.  The goal of this project is to “learn” the relative importance of these data dimensions.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685800"/>
          <a:ext cx="403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/>
                <a:gridCol w="1704974"/>
                <a:gridCol w="18288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process is repeated a few times…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dimensions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4459" y="4800600"/>
            <a:ext cx="82695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Tells the domain expert what dimension of data they care about, and what dimensions are not useful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  <a:p>
            <a:r>
              <a:rPr lang="en-US" sz="1200" dirty="0" smtClean="0"/>
              <a:t>R. Chang et al., </a:t>
            </a:r>
            <a:r>
              <a:rPr lang="en-US" sz="1200" dirty="0" err="1" smtClean="0"/>
              <a:t>Dis</a:t>
            </a:r>
            <a:r>
              <a:rPr lang="en-US" sz="1200" dirty="0" smtClean="0"/>
              <a:t>-function: Learning Distance Functions Interactively, IEEE VAST 2012. To 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473" y="4625071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73" y="5805291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552950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576126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41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6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6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learns the weights of the distance function.  The resulting function reflects the expert’s mental model of the dataset.</a:t>
            </a:r>
          </a:p>
          <a:p>
            <a:pPr lvl="7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Future Work: (a) investigating the use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Mahalanobis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distance function, (b) integrate the system into a complete system, (c) evaluate with domain experts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41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best visualization for each user?</a:t>
            </a:r>
          </a:p>
          <a:p>
            <a:pPr marL="914400" lvl="1" indent="-514350"/>
            <a:r>
              <a:rPr lang="en-US" dirty="0" smtClean="0"/>
              <a:t>Possibly, through understanding individual differences</a:t>
            </a:r>
          </a:p>
          <a:p>
            <a:pPr marL="4057650" lvl="8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the user’s behavior with a visualization be altered?</a:t>
            </a:r>
          </a:p>
          <a:p>
            <a:pPr marL="914400" lvl="1" indent="-514350"/>
            <a:r>
              <a:rPr lang="en-US" dirty="0" smtClean="0"/>
              <a:t>Yes, priming LOC affects a user’s behavior with a visualization</a:t>
            </a:r>
          </a:p>
          <a:p>
            <a:pPr marL="3143250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in a user’s interactions?</a:t>
            </a:r>
          </a:p>
          <a:p>
            <a:pPr marL="914400" lvl="1" indent="-514350"/>
            <a:r>
              <a:rPr lang="en-US" dirty="0" smtClean="0"/>
              <a:t>A great deal of a user’s reasoning process can be recovered through analyzing a user’s interactions</a:t>
            </a:r>
          </a:p>
          <a:p>
            <a:pPr marL="2686050" lvl="5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domain knowledge be externalized quantitatively?</a:t>
            </a:r>
          </a:p>
          <a:p>
            <a:pPr marL="914400" lvl="1" indent="-514350"/>
            <a:r>
              <a:rPr lang="en-US" dirty="0" smtClean="0"/>
              <a:t>Yes, given some assumptions about the visualization, a user can interactively externalize their knowledge quantitatively.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8264"/>
            <a:ext cx="1959239" cy="1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12446" cy="16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38400"/>
            <a:ext cx="2084439" cy="13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cs.tufts.edu/~remco/img/proven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164568" cy="15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800600"/>
            <a:ext cx="2369615" cy="15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0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great problem for visual analytics: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xmlns="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2826</Words>
  <Application>Microsoft Office PowerPoint</Application>
  <PresentationFormat>On-screen Show (4:3)</PresentationFormat>
  <Paragraphs>482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1_Office Theme</vt:lpstr>
      <vt:lpstr>User-Centric Visual Analytics</vt:lpstr>
      <vt:lpstr>Human + Computer</vt:lpstr>
      <vt:lpstr>Understanding Human Complexity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Slide 13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20</vt:lpstr>
      <vt:lpstr>What We Know About LOC and Visualization:</vt:lpstr>
      <vt:lpstr>We Also Know:</vt:lpstr>
      <vt:lpstr>Research Question</vt:lpstr>
      <vt:lpstr>LOC and Visualization</vt:lpstr>
      <vt:lpstr>LOC and Visualization</vt:lpstr>
      <vt:lpstr>LOC and Visualization</vt:lpstr>
      <vt:lpstr>Result</vt:lpstr>
      <vt:lpstr>Effects of Priming (Condition 3)</vt:lpstr>
      <vt:lpstr>Effects of Priming (Condition 4)</vt:lpstr>
      <vt:lpstr>Effects of Priming (Condition 1)</vt:lpstr>
      <vt:lpstr>Effects of Priming (Condition 2) </vt:lpstr>
      <vt:lpstr>Cognitive States and Traits</vt:lpstr>
      <vt:lpstr>Visual Judgment</vt:lpstr>
      <vt:lpstr>Visual Judgment</vt:lpstr>
      <vt:lpstr>fNIRS with Visualizations</vt:lpstr>
      <vt:lpstr>Conclusion</vt:lpstr>
      <vt:lpstr>Slide 37</vt:lpstr>
      <vt:lpstr>What is in a User’s Interactions?</vt:lpstr>
      <vt:lpstr>What is in a User’s Interactions?</vt:lpstr>
      <vt:lpstr>What’s in a User’s Interactions</vt:lpstr>
      <vt:lpstr>What’s in a User’s Interactions</vt:lpstr>
      <vt:lpstr>Conclusion</vt:lpstr>
      <vt:lpstr>Slide 43</vt:lpstr>
      <vt:lpstr>Find Distance Function, Hide Model Inference</vt:lpstr>
      <vt:lpstr>Working with Domain Experts</vt:lpstr>
      <vt:lpstr>Direct Manipulation of Visualization</vt:lpstr>
      <vt:lpstr>Distance Function</vt:lpstr>
      <vt:lpstr>Direct Manipulation of Visualization</vt:lpstr>
      <vt:lpstr>Results</vt:lpstr>
      <vt:lpstr>Our Current Implementation</vt:lpstr>
      <vt:lpstr>Conclusion</vt:lpstr>
      <vt:lpstr>Slide 52</vt:lpstr>
      <vt:lpstr>Summary</vt:lpstr>
      <vt:lpstr>Summary</vt:lpstr>
      <vt:lpstr>Slide 55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376</cp:revision>
  <dcterms:created xsi:type="dcterms:W3CDTF">2011-08-03T02:14:01Z</dcterms:created>
  <dcterms:modified xsi:type="dcterms:W3CDTF">2012-06-12T14:14:58Z</dcterms:modified>
</cp:coreProperties>
</file>