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67" r:id="rId19"/>
    <p:sldId id="310" r:id="rId20"/>
    <p:sldId id="311" r:id="rId21"/>
    <p:sldId id="312" r:id="rId22"/>
    <p:sldId id="313" r:id="rId23"/>
    <p:sldId id="314" r:id="rId24"/>
    <p:sldId id="316" r:id="rId25"/>
    <p:sldId id="315" r:id="rId26"/>
    <p:sldId id="317" r:id="rId27"/>
    <p:sldId id="319" r:id="rId28"/>
    <p:sldId id="320" r:id="rId29"/>
    <p:sldId id="322" r:id="rId30"/>
    <p:sldId id="418" r:id="rId31"/>
    <p:sldId id="323" r:id="rId32"/>
    <p:sldId id="270" r:id="rId33"/>
    <p:sldId id="309" r:id="rId34"/>
    <p:sldId id="275" r:id="rId35"/>
    <p:sldId id="276" r:id="rId36"/>
    <p:sldId id="278" r:id="rId37"/>
    <p:sldId id="277" r:id="rId38"/>
    <p:sldId id="268" r:id="rId39"/>
    <p:sldId id="269" r:id="rId40"/>
    <p:sldId id="281" r:id="rId41"/>
    <p:sldId id="280" r:id="rId42"/>
    <p:sldId id="282" r:id="rId43"/>
    <p:sldId id="419" r:id="rId44"/>
    <p:sldId id="421" r:id="rId45"/>
    <p:sldId id="422" r:id="rId46"/>
    <p:sldId id="284" r:id="rId47"/>
    <p:sldId id="283" r:id="rId48"/>
    <p:sldId id="285" r:id="rId49"/>
    <p:sldId id="296" r:id="rId50"/>
    <p:sldId id="297" r:id="rId51"/>
    <p:sldId id="298" r:id="rId52"/>
    <p:sldId id="336" r:id="rId53"/>
    <p:sldId id="333" r:id="rId54"/>
    <p:sldId id="423" r:id="rId55"/>
    <p:sldId id="425" r:id="rId56"/>
    <p:sldId id="424" r:id="rId57"/>
    <p:sldId id="426" r:id="rId58"/>
    <p:sldId id="334" r:id="rId59"/>
    <p:sldId id="335" r:id="rId60"/>
    <p:sldId id="417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>
        <p:scale>
          <a:sx n="70" d="100"/>
          <a:sy n="70" d="100"/>
        </p:scale>
        <p:origin x="-49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Discuss 4 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Does the </a:t>
            </a:r>
            <a:r>
              <a:rPr lang="en-US" dirty="0"/>
              <a:t>user always behave </a:t>
            </a:r>
            <a:r>
              <a:rPr lang="en-US" dirty="0" smtClean="0"/>
              <a:t>the same with a visualization?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such reasoning processes and knowledge be expressed quantitatively?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Is there an optimal visualization?</a:t>
            </a:r>
          </a:p>
          <a:p>
            <a:pPr algn="ctr">
              <a:buNone/>
            </a:pPr>
            <a:r>
              <a:rPr lang="en-US" b="1" dirty="0" smtClean="0"/>
              <a:t>How personality </a:t>
            </a:r>
            <a:r>
              <a:rPr lang="en-US" b="1" dirty="0"/>
              <a:t>i</a:t>
            </a:r>
            <a:r>
              <a:rPr lang="en-US" b="1" dirty="0" smtClean="0"/>
              <a:t>nfluences </a:t>
            </a:r>
          </a:p>
          <a:p>
            <a:pPr algn="ctr">
              <a:buNone/>
            </a:pPr>
            <a:r>
              <a:rPr lang="en-US" b="1" dirty="0"/>
              <a:t>c</a:t>
            </a:r>
            <a:r>
              <a:rPr lang="en-US" b="1" dirty="0" smtClean="0"/>
              <a:t>ompatibility with visualization </a:t>
            </a:r>
            <a:r>
              <a:rPr lang="en-US" b="1" dirty="0"/>
              <a:t>s</a:t>
            </a:r>
            <a:r>
              <a:rPr lang="en-US" b="1" dirty="0" smtClean="0"/>
              <a:t>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0" y="4277722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70%)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29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63" y="12954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using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Design Implications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WHAT??</a:t>
            </a:r>
          </a:p>
          <a:p>
            <a:pPr algn="ctr">
              <a:buNone/>
            </a:pPr>
            <a:r>
              <a:rPr lang="en-US" b="1" dirty="0" smtClean="0"/>
              <a:t>Is the relationship between LOC </a:t>
            </a:r>
          </a:p>
          <a:p>
            <a:pPr algn="ctr">
              <a:buNone/>
            </a:pPr>
            <a:r>
              <a:rPr lang="en-US" b="1" dirty="0" smtClean="0"/>
              <a:t>and visual </a:t>
            </a:r>
            <a:r>
              <a:rPr lang="en-US" b="1" dirty="0"/>
              <a:t>s</a:t>
            </a:r>
            <a:r>
              <a:rPr lang="en-US" b="1" dirty="0" smtClean="0"/>
              <a:t>tyle </a:t>
            </a:r>
            <a:r>
              <a:rPr lang="en-US" b="1" u="sng" dirty="0"/>
              <a:t>c</a:t>
            </a:r>
            <a:r>
              <a:rPr lang="en-US" b="1" u="sng" dirty="0" smtClean="0"/>
              <a:t>oincidental</a:t>
            </a:r>
            <a:r>
              <a:rPr lang="en-US" b="1" dirty="0" smtClean="0"/>
              <a:t> or </a:t>
            </a:r>
            <a:r>
              <a:rPr lang="en-US" b="1" u="sng" dirty="0" smtClean="0"/>
              <a:t>dependent</a:t>
            </a:r>
            <a:r>
              <a:rPr lang="en-US" b="1" dirty="0" smtClean="0"/>
              <a:t>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About LOC 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95600" y="2454798"/>
            <a:ext cx="5448899" cy="1279002"/>
            <a:chOff x="2895600" y="2454798"/>
            <a:chExt cx="54488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4201"/>
              <a:ext cx="3810000" cy="6095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use of visualization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Research Question: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we can affect the user’s LOC, will that affect their use of visualization?</a:t>
            </a:r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yes, then the relationship between LOC and visualization style is dependent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no, then we claim that LOC is a stable indicator of a user’s visualization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5181600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5812598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59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0" y="2737551"/>
            <a:ext cx="4686584" cy="1224849"/>
            <a:chOff x="2932002" y="2559062"/>
            <a:chExt cx="4686584" cy="122484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32002" y="3326712"/>
              <a:ext cx="3048000" cy="4571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8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3:</a:t>
            </a:r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Speed (less so for accuracy)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tasks (inferential tasks)</a:t>
            </a:r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495675" cy="26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276600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124" y="2070997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18749" y="3365821"/>
            <a:ext cx="3748269" cy="11430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15200" y="2362200"/>
            <a:ext cx="457200" cy="8542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72940" y="2634733"/>
            <a:ext cx="199868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 External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40934" y="3390899"/>
            <a:ext cx="3764666" cy="8922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124" y="2070997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18749" y="2450939"/>
            <a:ext cx="3786851" cy="1924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80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3048000" y="2454798"/>
            <a:ext cx="5296499" cy="1279002"/>
            <a:chOff x="3048000" y="2454798"/>
            <a:chExt cx="52964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048000" y="3124201"/>
              <a:ext cx="3505200" cy="609599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1271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relationship between Locus of Control and visualization style appears to be causal:  by priming a user’s LOC, we an alter their behavior with a visualization in a deterministic manner.</a:t>
            </a:r>
          </a:p>
          <a:p>
            <a:pPr marL="3200400" lvl="7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Future work: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examine if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interaction patterns 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different between the LOC groups.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train machine learning models to learn a personality profile based on interaction pattern.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Sell the software to Google!</a:t>
            </a: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Implications to (a) evaluations of visualizations, and (b) designing visual interfaces.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1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What’s In a User’s Interactions?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How much of a user’s reasoning can be recovered from the interaction log?</a:t>
            </a:r>
            <a:endParaRPr lang="en-US" b="1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 the process, (c) how to utilize the captured results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Analytic Provenance Panel at IEEE </a:t>
            </a:r>
            <a:r>
              <a:rPr lang="en-US" sz="1200" dirty="0" err="1" smtClean="0"/>
              <a:t>VisWeek</a:t>
            </a:r>
            <a:r>
              <a:rPr lang="en-US" sz="1200" dirty="0" smtClean="0"/>
              <a:t>.  2011</a:t>
            </a:r>
          </a:p>
          <a:p>
            <a:r>
              <a:rPr lang="en-US" sz="1200" dirty="0"/>
              <a:t>R. Chang et al.,  Analytic Provenance </a:t>
            </a:r>
            <a:r>
              <a:rPr lang="en-US" sz="1200" dirty="0" smtClean="0"/>
              <a:t>Workshop at CHI. 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If Interaction Logs Contain Knowledge…</a:t>
            </a:r>
          </a:p>
          <a:p>
            <a:pPr algn="ctr">
              <a:buNone/>
            </a:pPr>
            <a:r>
              <a:rPr lang="en-US" b="1" dirty="0" smtClean="0"/>
              <a:t>Can domain knowledge be captured and represented quantitatively</a:t>
            </a:r>
            <a:r>
              <a:rPr lang="en-US" dirty="0" smtClean="0"/>
              <a:t>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22" y="3810000"/>
            <a:ext cx="8562278" cy="2667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Observation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Domain experts do not know how to visualize their own data, but knows it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visualization looks “wrong”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More importantly, they often know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it looks wrong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14474"/>
            <a:ext cx="2857500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encrypted-tbn0.google.com/images?q=tbn:ANd9GcSwnQlR34Wh1exMhpfNmkWfg18MSNBUbaqDd-LnCaXqt1Qi7DO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0084"/>
            <a:ext cx="2869977" cy="1995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Domain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 practice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visualization expert modifies the visualization and asks for the domain expert’s opinion.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Repeat cycle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…Publish results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why can’t the domain expert “fix” the visualization themselves by interacting with the visualization directly?</a:t>
            </a: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3013"/>
            <a:ext cx="46603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developed a system that allows the expert to directly move the elements of the visualization to what they think is “right”.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start by “guessing” a distance function, and ask the user to move the points to the “right” place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is repeated a few times…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09600" y="1371600"/>
            <a:ext cx="1676400" cy="1905000"/>
            <a:chOff x="609600" y="1371600"/>
            <a:chExt cx="1676400" cy="1905000"/>
          </a:xfrm>
        </p:grpSpPr>
        <p:pic>
          <p:nvPicPr>
            <p:cNvPr id="12" name="Picture 2" descr="http://www.smartcorp.com/images/solutions/Multidimensional_Data_thum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371600"/>
              <a:ext cx="1676400" cy="12573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685800" y="26670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362200" y="19050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71800" y="1905000"/>
            <a:ext cx="2443893" cy="1371600"/>
            <a:chOff x="2971800" y="1905000"/>
            <a:chExt cx="2443893" cy="1371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905000"/>
              <a:ext cx="2443893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276600" y="26670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Distance Function (</a:t>
              </a:r>
              <a:r>
                <a:rPr lang="el-GR" b="1" dirty="0" smtClean="0"/>
                <a:t>Θ</a:t>
              </a:r>
              <a:r>
                <a:rPr lang="en-US" b="1" baseline="30000" dirty="0" smtClean="0"/>
                <a:t> 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 rot="10800000">
            <a:off x="2514600" y="4800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276600" y="4114800"/>
            <a:ext cx="1676400" cy="2438400"/>
            <a:chOff x="3276600" y="4114800"/>
            <a:chExt cx="1676400" cy="2438400"/>
          </a:xfrm>
        </p:grpSpPr>
        <p:pic>
          <p:nvPicPr>
            <p:cNvPr id="134146" name="Picture 2" descr="https://encrypted-tbn0.google.com/images?q=tbn:ANd9GcQ6LcSvz6Z5dw8x8zqWcQn9-2a-WW0jBQZr6PxhQus_FqD4YqZ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4114800"/>
              <a:ext cx="1506637" cy="16764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3429000" y="5715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Principal Component Analysis</a:t>
              </a:r>
              <a:endParaRPr lang="en-US" dirty="0"/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3848100" y="34671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s://encrypted-tbn0.google.com/images?q=tbn:ANd9GcSwnQlR34Wh1exMhpfNmkWfg18MSNBUbaqDd-LnCaXqt1Qi7DO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031777" cy="1412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410200" y="762000"/>
            <a:ext cx="3505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start with a standard high-D to 2D visualization method using Principal Component Analysis (PCA).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Input to PCA is a distance matrix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Meaning that we need to assume a distance function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t=0, the system assumes the weights to the distance function.  We call these weights (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). The system creates a visualization</a:t>
            </a:r>
            <a:endParaRPr lang="en-US" b="1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Then the user updates the visualization…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5638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Visualization</a:t>
            </a:r>
          </a:p>
          <a:p>
            <a:pPr algn="ctr"/>
            <a:r>
              <a:rPr lang="en-US" dirty="0" smtClean="0"/>
              <a:t>(t=0)</a:t>
            </a:r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962400"/>
            <a:ext cx="1752600" cy="16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09600" y="1371600"/>
            <a:ext cx="1676400" cy="1905000"/>
            <a:chOff x="609600" y="1371600"/>
            <a:chExt cx="1676400" cy="1905000"/>
          </a:xfrm>
        </p:grpSpPr>
        <p:pic>
          <p:nvPicPr>
            <p:cNvPr id="12" name="Picture 2" descr="http://www.smartcorp.com/images/solutions/Multidimensional_Data_thum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371600"/>
              <a:ext cx="1676400" cy="12573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685800" y="26670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4438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76600" y="2667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Distance Function (</a:t>
            </a:r>
            <a:r>
              <a:rPr lang="el-GR" b="1" dirty="0" smtClean="0"/>
              <a:t>Θ</a:t>
            </a:r>
            <a:r>
              <a:rPr lang="en-US" b="1" baseline="30000" dirty="0" smtClean="0"/>
              <a:t>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514600" y="4800600"/>
            <a:ext cx="533400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146" name="Picture 2" descr="https://encrypted-tbn0.google.com/images?q=tbn:ANd9GcQ6LcSvz6Z5dw8x8zqWcQn9-2a-WW0jBQZr6PxhQus_FqD4YqZ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14800"/>
            <a:ext cx="1506637" cy="16764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429000" y="57150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6200000">
            <a:off x="3848100" y="3467100"/>
            <a:ext cx="533400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410200" y="762000"/>
            <a:ext cx="3581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t=1, we look to update our model to (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based on the layout that the user created.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notice that the data is immutable, the PCA cannot be inverted. But we could update the weights to the distance function.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use a standard gradient descent method to find a set of weights (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that best satisfies the layout</a:t>
            </a:r>
          </a:p>
          <a:p>
            <a:pPr lvl="6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Then we repeat the process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1752600" cy="16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33400" y="5638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Visualization</a:t>
            </a:r>
          </a:p>
          <a:p>
            <a:pPr algn="ctr"/>
            <a:r>
              <a:rPr lang="en-US" dirty="0" smtClean="0"/>
              <a:t>(t=1)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8979155">
            <a:off x="2010580" y="3505260"/>
            <a:ext cx="1240187" cy="6096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2286000" y="4495800"/>
            <a:ext cx="914400" cy="1219200"/>
          </a:xfrm>
          <a:prstGeom prst="mathMultiply">
            <a:avLst>
              <a:gd name="adj1" fmla="val 38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3657600" y="3200400"/>
            <a:ext cx="914400" cy="1219200"/>
          </a:xfrm>
          <a:prstGeom prst="mathMultiply">
            <a:avLst>
              <a:gd name="adj1" fmla="val 38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457200" y="1143000"/>
            <a:ext cx="1981200" cy="2362200"/>
          </a:xfrm>
          <a:prstGeom prst="mathMultiply">
            <a:avLst>
              <a:gd name="adj1" fmla="val 38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7" grpId="0" animBg="1"/>
      <p:bldP spid="28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9600" y="1371600"/>
            <a:ext cx="1676400" cy="1905000"/>
            <a:chOff x="609600" y="1371600"/>
            <a:chExt cx="1676400" cy="1905000"/>
          </a:xfrm>
        </p:grpSpPr>
        <p:pic>
          <p:nvPicPr>
            <p:cNvPr id="12" name="Picture 2" descr="http://www.smartcorp.com/images/solutions/Multidimensional_Data_thum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371600"/>
              <a:ext cx="1676400" cy="12573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685800" y="26670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362200" y="19050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71800" y="1905000"/>
            <a:ext cx="2443893" cy="1371600"/>
            <a:chOff x="2971800" y="1905000"/>
            <a:chExt cx="2443893" cy="1371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905000"/>
              <a:ext cx="2443893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276600" y="26670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Distance Function (</a:t>
              </a:r>
              <a:r>
                <a:rPr lang="el-GR" b="1" dirty="0" smtClean="0"/>
                <a:t>Θ</a:t>
              </a:r>
              <a:r>
                <a:rPr lang="en-US" b="1" baseline="30000" dirty="0" smtClean="0"/>
                <a:t> 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 rot="10800000">
            <a:off x="2514600" y="4800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276600" y="4114800"/>
            <a:ext cx="1676400" cy="2438400"/>
            <a:chOff x="3276600" y="4114800"/>
            <a:chExt cx="1676400" cy="2438400"/>
          </a:xfrm>
        </p:grpSpPr>
        <p:pic>
          <p:nvPicPr>
            <p:cNvPr id="134146" name="Picture 2" descr="https://encrypted-tbn0.google.com/images?q=tbn:ANd9GcQ6LcSvz6Z5dw8x8zqWcQn9-2a-WW0jBQZr6PxhQus_FqD4YqZ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4114800"/>
              <a:ext cx="1506637" cy="16764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3429000" y="5715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Principal Component Analysis</a:t>
              </a:r>
              <a:endParaRPr lang="en-US" dirty="0"/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3848100" y="34671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410200" y="1143000"/>
            <a:ext cx="35052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t=2, we want to use the newly-found set of weights (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to create a new visualization.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do that by using (</a:t>
            </a:r>
            <a:r>
              <a:rPr lang="el-GR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to compute the distance matrix, which feeds into PCA, and results in a new visualization layout.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process is iterated until the user finds a satisfactory layout, or the system cannot improve its answer any further.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0380" y="3962400"/>
            <a:ext cx="2178020" cy="2438400"/>
            <a:chOff x="260380" y="3962400"/>
            <a:chExt cx="2178020" cy="2438400"/>
          </a:xfrm>
        </p:grpSpPr>
        <p:sp>
          <p:nvSpPr>
            <p:cNvPr id="22" name="Rectangle 21"/>
            <p:cNvSpPr/>
            <p:nvPr/>
          </p:nvSpPr>
          <p:spPr>
            <a:xfrm>
              <a:off x="533400" y="5638800"/>
              <a:ext cx="1752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2D Visualization</a:t>
              </a:r>
            </a:p>
            <a:p>
              <a:pPr algn="ctr"/>
              <a:r>
                <a:rPr lang="en-US" dirty="0" smtClean="0"/>
                <a:t>(t=2)</a:t>
              </a:r>
              <a:endParaRPr lang="en-US" dirty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0" y="3962400"/>
              <a:ext cx="217802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4459" y="4800600"/>
            <a:ext cx="82695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Tells the domain expert what dimension of data they care about, and what dimensions are not useful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473" y="4625071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73" y="5805291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552950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576126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41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learns the weights of the distance function.  The resulting function reflects the expert’s mental model of the dataset.</a:t>
            </a:r>
          </a:p>
          <a:p>
            <a:pPr lvl="6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Many machine learning algorithms require a valid distance function.  We see our system being the “first step” to many visual analytics systems.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great problem for visual analytics: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41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best visualization for each user?</a:t>
            </a:r>
          </a:p>
          <a:p>
            <a:pPr marL="914400" lvl="1" indent="-514350"/>
            <a:r>
              <a:rPr lang="en-US" dirty="0" smtClean="0"/>
              <a:t>Possibly, through understanding individual differences</a:t>
            </a:r>
          </a:p>
          <a:p>
            <a:pPr marL="4057650" lvl="8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the user’s behavior with a visualization be altered?</a:t>
            </a:r>
          </a:p>
          <a:p>
            <a:pPr marL="914400" lvl="1" indent="-514350"/>
            <a:r>
              <a:rPr lang="en-US" dirty="0" smtClean="0"/>
              <a:t>Yes, priming LOC affects a user’s behavior with a visualization</a:t>
            </a:r>
          </a:p>
          <a:p>
            <a:pPr marL="3143250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in a user’s interactions?</a:t>
            </a:r>
          </a:p>
          <a:p>
            <a:pPr marL="914400" lvl="1" indent="-514350"/>
            <a:r>
              <a:rPr lang="en-US" dirty="0" smtClean="0"/>
              <a:t>A great deal of a user’s reasoning process can be recovered through analyzing a user’s interactions</a:t>
            </a:r>
          </a:p>
          <a:p>
            <a:pPr marL="2686050" lvl="5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domain knowledge be externalized quantitatively?</a:t>
            </a:r>
          </a:p>
          <a:p>
            <a:pPr marL="914400" lvl="1" indent="-514350"/>
            <a:r>
              <a:rPr lang="en-US" dirty="0" smtClean="0"/>
              <a:t>Yes, given some assumptions about the visualization, a user can interactively externalize their knowledge quantitatively.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8264"/>
            <a:ext cx="1959239" cy="1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41" y="1676400"/>
            <a:ext cx="1912446" cy="16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cs.tufts.edu/~remco/img/prove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3202"/>
            <a:ext cx="2164568" cy="154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2369615" cy="15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0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143000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1,200+ papers from CHI, IUI, KDD, Vis,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InfoVis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>
                    <a:lumMod val="75000"/>
                  </a:schemeClr>
                </a:solidFill>
              </a:rPr>
              <a:t>Found 49 relating to human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+ computer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model of human and computer affordances, examined each of the projects to identify what “works” and what could be missing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Complexity</a:t>
            </a:r>
            <a:endParaRPr lang="en-US" dirty="0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9969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82025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1295400"/>
            <a:ext cx="3962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Judgment</a:t>
            </a:r>
            <a:endParaRPr lang="en-US" dirty="0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177754" cy="23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519487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1676400"/>
            <a:ext cx="3352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Cleveland and McGill study on perception of angle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position in statistical charts.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(1984)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Indicates that humans are better at judging length (in bar graph) than angles (in pie chart)</a:t>
            </a:r>
          </a:p>
          <a:p>
            <a:pPr marL="2628900" lvl="5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Heer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 and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Bostock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extension to using Amazon’s Mechanical Turk (2010)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Replicated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Cleveland-McGill and show that Turk is feasible for perceptual experiments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Judgment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10200"/>
            <a:ext cx="710240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00799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447800"/>
            <a:ext cx="4038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introduced affective-priming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Heer-Bostock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found significance in how positively-primed subjects perform better in visual judgment.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baseline="0" dirty="0" smtClean="0">
                <a:solidFill>
                  <a:schemeClr val="bg1">
                    <a:lumMod val="75000"/>
                  </a:schemeClr>
                </a:solidFill>
              </a:rPr>
              <a:t>Priming was introduced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 through text (verbal priming).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Uplifting and discouraging stories found on NY Times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fNIRS</a:t>
            </a:r>
            <a:r>
              <a:rPr lang="en-US" dirty="0" smtClean="0"/>
              <a:t> with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4495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Bar graphs have been shown to be better than pie charts for visual judgment.  Why are pie charts everywhere?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Increasing workload in n-back tests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Mental workload  difference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886200" cy="232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Dimension Reduction –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 using principle component analysis (PCA)</a:t>
            </a:r>
          </a:p>
          <a:p>
            <a:pPr lvl="4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Quick Refresher of PCA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most dominant eigenvectors as principle components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points are re-projected into the new coordinate system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reducing dimensionality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finding clusters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many (especially novices), PCA is easy to understand mathematically, but difficult to understand “semantically”.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Remco\My Documents\UNCC\Publications\2009\Eurovis09\iPCA\images\illustration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095243" cy="2070100"/>
          </a:xfrm>
          <a:prstGeom prst="rect">
            <a:avLst/>
          </a:prstGeom>
          <a:noFill/>
        </p:spPr>
      </p:pic>
      <p:pic>
        <p:nvPicPr>
          <p:cNvPr id="6" name="Picture 5" descr="C:\Documents and Settings\Remco\My Documents\UNCC\Publications\2009\Eurovis09\iPCA\images\illustration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98" y="4495800"/>
            <a:ext cx="2078481" cy="2070100"/>
          </a:xfrm>
          <a:prstGeom prst="rect">
            <a:avLst/>
          </a:prstGeom>
          <a:noFill/>
        </p:spPr>
      </p:pic>
      <p:pic>
        <p:nvPicPr>
          <p:cNvPr id="7" name="Picture 6" descr="C:\Documents and Settings\Remco\My Documents\UNCC\Publications\2009\Eurovis09\iPCA\images\illustration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070100" cy="207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6488668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1631" y="5539569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049960">
            <a:off x="2413146" y="6152650"/>
            <a:ext cx="52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491" y="5943600"/>
            <a:ext cx="311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0.5*GPA + 0.2*age + 0.3*height = ?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Exploring Dimension Reduction: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smtClean="0"/>
              <a:t>Computer Graphics Forum (</a:t>
            </a:r>
            <a:r>
              <a:rPr lang="en-US" sz="1200" dirty="0" err="1" smtClean="0"/>
              <a:t>Eurovis</a:t>
            </a:r>
            <a:r>
              <a:rPr lang="en-US" sz="1200" dirty="0" smtClean="0"/>
              <a:t>),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 Comparing </a:t>
            </a:r>
            <a:r>
              <a:rPr lang="en-US" dirty="0" err="1" smtClean="0"/>
              <a:t>iPCA</a:t>
            </a:r>
            <a:r>
              <a:rPr lang="en-US" dirty="0" smtClean="0"/>
              <a:t> to SAS/INSIGHT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1"/>
            <a:ext cx="43434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Users seem to understand the intuition behind PCA better</a:t>
            </a:r>
          </a:p>
          <a:p>
            <a:pPr lvl="1"/>
            <a:r>
              <a:rPr lang="en-US" dirty="0" smtClean="0"/>
              <a:t>A bit more accurate</a:t>
            </a:r>
          </a:p>
          <a:p>
            <a:pPr lvl="1"/>
            <a:r>
              <a:rPr lang="en-US" dirty="0" smtClean="0"/>
              <a:t>Not faster</a:t>
            </a:r>
          </a:p>
          <a:p>
            <a:pPr lvl="1"/>
            <a:r>
              <a:rPr lang="en-US" dirty="0" smtClean="0"/>
              <a:t>People don’t “give up”</a:t>
            </a:r>
          </a:p>
        </p:txBody>
      </p:sp>
      <p:pic>
        <p:nvPicPr>
          <p:cNvPr id="9219" name="Picture 3" descr="C:\Documents and Settings\Remco\My Documents\UNCC\Publications\2009\Eurovis09\iPCA\images\accur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31131" cy="236220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832578" cy="23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3886200"/>
            <a:ext cx="4343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preference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noProof="0" dirty="0" smtClean="0"/>
              <a:t>Using letter grades (A through F) with “</a:t>
            </a:r>
            <a:r>
              <a:rPr lang="en-US" sz="2800" dirty="0" smtClean="0"/>
              <a:t>A” representing excellent and F a failing grade.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19600" y="53340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Problem is worse with non-linear dimension reduction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 lot more work needs to be done…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4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yellow states), is there a state that is the catalyst in which every subsequent analysis trail start from?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15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3220</Words>
  <Application>Microsoft Office PowerPoint</Application>
  <PresentationFormat>On-screen Show (4:3)</PresentationFormat>
  <Paragraphs>583</Paragraphs>
  <Slides>69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Slide 12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19</vt:lpstr>
      <vt:lpstr>What We Know About LOC and Visualization:</vt:lpstr>
      <vt:lpstr>We Also Know:</vt:lpstr>
      <vt:lpstr>Research Question</vt:lpstr>
      <vt:lpstr>LOC and Visualization</vt:lpstr>
      <vt:lpstr>LOC and Visualization</vt:lpstr>
      <vt:lpstr>LOC and Visualization</vt:lpstr>
      <vt:lpstr>Result</vt:lpstr>
      <vt:lpstr>Effects of Priming (Condition 3)</vt:lpstr>
      <vt:lpstr>Effects of Priming (Condition 4)</vt:lpstr>
      <vt:lpstr>Effects of Priming (Condition 1)</vt:lpstr>
      <vt:lpstr>Effects of Priming (Condition 2) </vt:lpstr>
      <vt:lpstr>Conclusion</vt:lpstr>
      <vt:lpstr>Slide 32</vt:lpstr>
      <vt:lpstr>What is in a User’s Interactions?</vt:lpstr>
      <vt:lpstr>What is in a User’s Interactions?</vt:lpstr>
      <vt:lpstr>What’s in a User’s Interactions</vt:lpstr>
      <vt:lpstr>What’s in a User’s Interactions</vt:lpstr>
      <vt:lpstr>Conclusion</vt:lpstr>
      <vt:lpstr>Slide 38</vt:lpstr>
      <vt:lpstr>Find Distance Function, Hide Model Inference</vt:lpstr>
      <vt:lpstr>Working with Domain Experts</vt:lpstr>
      <vt:lpstr>Direct Manipulation of Visualization</vt:lpstr>
      <vt:lpstr>Direct Manipulation of Visualization</vt:lpstr>
      <vt:lpstr>Our Approach</vt:lpstr>
      <vt:lpstr>Our Approach</vt:lpstr>
      <vt:lpstr>Our Approach</vt:lpstr>
      <vt:lpstr>Results</vt:lpstr>
      <vt:lpstr>Our Current Implementation</vt:lpstr>
      <vt:lpstr>Conclusion</vt:lpstr>
      <vt:lpstr>Slide 49</vt:lpstr>
      <vt:lpstr>Summary</vt:lpstr>
      <vt:lpstr>Summary</vt:lpstr>
      <vt:lpstr>Slide 52</vt:lpstr>
      <vt:lpstr>Backup Slides…</vt:lpstr>
      <vt:lpstr>Human Complexity</vt:lpstr>
      <vt:lpstr>Visual Judgment</vt:lpstr>
      <vt:lpstr>Visual Judgment</vt:lpstr>
      <vt:lpstr>fNIRS with Visualizations</vt:lpstr>
      <vt:lpstr>Human + Computer: Dimension Reduction – Lost in Translation</vt:lpstr>
      <vt:lpstr>Human + Computer: Exploring Dimension Reduction: iPCA</vt:lpstr>
      <vt:lpstr>Human + Computer:  Comparing iPCA to SAS/INSIGHT</vt:lpstr>
      <vt:lpstr>Slide 61</vt:lpstr>
      <vt:lpstr>Scaling Human Computation</vt:lpstr>
      <vt:lpstr>Temporal Graph</vt:lpstr>
      <vt:lpstr>For Example:</vt:lpstr>
      <vt:lpstr>For Example:</vt:lpstr>
      <vt:lpstr>For Example:</vt:lpstr>
      <vt:lpstr>For Example</vt:lpstr>
      <vt:lpstr>With a Temporal Graph…</vt:lpstr>
      <vt:lpstr>Conclusion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348</cp:revision>
  <dcterms:created xsi:type="dcterms:W3CDTF">2011-08-03T02:14:01Z</dcterms:created>
  <dcterms:modified xsi:type="dcterms:W3CDTF">2012-04-06T17:48:46Z</dcterms:modified>
</cp:coreProperties>
</file>