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404" r:id="rId12"/>
    <p:sldId id="405" r:id="rId13"/>
    <p:sldId id="406" r:id="rId14"/>
    <p:sldId id="263" r:id="rId15"/>
    <p:sldId id="261" r:id="rId16"/>
    <p:sldId id="413" r:id="rId17"/>
    <p:sldId id="414" r:id="rId18"/>
    <p:sldId id="408" r:id="rId19"/>
    <p:sldId id="409" r:id="rId20"/>
    <p:sldId id="410" r:id="rId21"/>
    <p:sldId id="411" r:id="rId22"/>
    <p:sldId id="407" r:id="rId23"/>
    <p:sldId id="399" r:id="rId24"/>
    <p:sldId id="395" r:id="rId25"/>
    <p:sldId id="415" r:id="rId26"/>
    <p:sldId id="412" r:id="rId27"/>
    <p:sldId id="417" r:id="rId28"/>
    <p:sldId id="416" r:id="rId29"/>
    <p:sldId id="345" r:id="rId30"/>
    <p:sldId id="346" r:id="rId31"/>
    <p:sldId id="396" r:id="rId32"/>
    <p:sldId id="401" r:id="rId33"/>
    <p:sldId id="402" r:id="rId34"/>
    <p:sldId id="4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>
        <p:scale>
          <a:sx n="86" d="100"/>
          <a:sy n="86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 Intro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15340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/34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endParaRPr lang="en-US" dirty="0" smtClean="0"/>
          </a:p>
          <a:p>
            <a:r>
              <a:rPr lang="en-US" dirty="0" smtClean="0"/>
              <a:t>Tufts University</a:t>
            </a:r>
          </a:p>
          <a:p>
            <a:r>
              <a:rPr lang="en-US" dirty="0" smtClean="0"/>
              <a:t>Department of Computer Science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274638"/>
            <a:ext cx="8148119" cy="1143000"/>
          </a:xfrm>
        </p:spPr>
        <p:txBody>
          <a:bodyPr/>
          <a:lstStyle/>
          <a:p>
            <a:r>
              <a:rPr lang="en-US" dirty="0" smtClean="0"/>
              <a:t>VALT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2" y="1600200"/>
            <a:ext cx="7212218" cy="4724400"/>
          </a:xfrm>
        </p:spPr>
        <p:txBody>
          <a:bodyPr>
            <a:normAutofit fontScale="70000" lnSpcReduction="20000"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Analysis</a:t>
            </a:r>
            <a:r>
              <a:rPr lang="en-US" b="1" dirty="0"/>
              <a:t> </a:t>
            </a:r>
            <a:r>
              <a:rPr lang="en-US" b="1" dirty="0" smtClean="0"/>
              <a:t>-- Jordan </a:t>
            </a:r>
            <a:r>
              <a:rPr lang="en-US" b="1" dirty="0" err="1" smtClean="0"/>
              <a:t>Crouser</a:t>
            </a:r>
            <a:r>
              <a:rPr lang="en-US" b="1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Human + Computer computation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Network (political science)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Visualization Design -- </a:t>
            </a:r>
            <a:r>
              <a:rPr lang="en-US" b="1" dirty="0" smtClean="0"/>
              <a:t>Samuel Li &amp; </a:t>
            </a:r>
            <a:r>
              <a:rPr lang="en-US" b="1" dirty="0" err="1" smtClean="0"/>
              <a:t>Orkun</a:t>
            </a:r>
            <a:r>
              <a:rPr lang="en-US" b="1" dirty="0" smtClean="0"/>
              <a:t> </a:t>
            </a:r>
            <a:r>
              <a:rPr lang="en-US" b="1" dirty="0" err="1" smtClean="0"/>
              <a:t>Ozbek</a:t>
            </a:r>
            <a:r>
              <a:rPr lang="en-US" b="1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Generative visual designs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Phylogenetic analysis of </a:t>
            </a:r>
            <a:r>
              <a:rPr lang="en-US" dirty="0" smtClean="0"/>
              <a:t>visualizations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Interactive Machine Learning </a:t>
            </a:r>
            <a:r>
              <a:rPr lang="en-US" b="1" dirty="0" smtClean="0"/>
              <a:t>-- Eli Brown &amp; Helen Zhao: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odel learning from user interactions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Analytic provenance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Individual Differences </a:t>
            </a:r>
            <a:r>
              <a:rPr lang="en-US" b="1" dirty="0" smtClean="0"/>
              <a:t>-- </a:t>
            </a:r>
            <a:r>
              <a:rPr lang="en-US" b="1" dirty="0" err="1" smtClean="0"/>
              <a:t>Alvitta</a:t>
            </a:r>
            <a:r>
              <a:rPr lang="en-US" b="1" dirty="0" smtClean="0"/>
              <a:t> </a:t>
            </a:r>
            <a:r>
              <a:rPr lang="en-US" b="1" dirty="0" err="1" smtClean="0"/>
              <a:t>Ottley</a:t>
            </a:r>
            <a:r>
              <a:rPr lang="en-US" b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Personality factors and Brain Sensing with </a:t>
            </a:r>
            <a:r>
              <a:rPr lang="en-US" dirty="0" err="1" smtClean="0"/>
              <a:t>fNIRS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ncertainty visualization (medical)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Big Data </a:t>
            </a:r>
            <a:r>
              <a:rPr lang="en-US" b="1" dirty="0" smtClean="0"/>
              <a:t>-- </a:t>
            </a:r>
            <a:r>
              <a:rPr lang="en-US" b="1" dirty="0" err="1" smtClean="0"/>
              <a:t>Leilani</a:t>
            </a:r>
            <a:r>
              <a:rPr lang="en-US" b="1" dirty="0" smtClean="0"/>
              <a:t> Battle (MIT) &amp; Liz </a:t>
            </a:r>
            <a:r>
              <a:rPr lang="en-US" b="1" dirty="0" err="1" smtClean="0"/>
              <a:t>Salowitz</a:t>
            </a:r>
            <a:r>
              <a:rPr lang="en-US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Interactive DB Visualization &amp; Exploration (collaboration with MIT)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99" y="685801"/>
            <a:ext cx="2851073" cy="140231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(Jordan </a:t>
            </a:r>
            <a:r>
              <a:rPr lang="en-US" dirty="0" err="1" smtClean="0"/>
              <a:t>Crouser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Human + Computer Computation:</a:t>
            </a:r>
          </a:p>
          <a:p>
            <a:pPr algn="ctr">
              <a:buNone/>
            </a:pPr>
            <a:r>
              <a:rPr lang="en-US" b="1" dirty="0" smtClean="0"/>
              <a:t>Can The Two Complement Each Other?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1295400"/>
            <a:ext cx="335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1,200+ papers from CHI, IUI, KDD, Vis,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InfoVis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bg1">
                    <a:lumMod val="75000"/>
                  </a:schemeClr>
                </a:solidFill>
              </a:rPr>
              <a:t>Found 49 relating to human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+ computer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model of human and computer affordances, examined each of the projects to identify what “works” and what could be missing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Human Complexity</a:t>
            </a:r>
            <a:endParaRPr lang="en-US" dirty="0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953000" cy="48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582025" cy="144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0" y="1295400"/>
            <a:ext cx="3962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Jordan </a:t>
            </a:r>
            <a:r>
              <a:rPr lang="en-US" sz="1200" b="1" dirty="0" err="1" smtClean="0"/>
              <a:t>Couser</a:t>
            </a:r>
            <a:r>
              <a:rPr lang="en-US" sz="1200" dirty="0" smtClean="0"/>
              <a:t>.  An affordance-based framework for human computation and human-computer collaboration.</a:t>
            </a:r>
          </a:p>
          <a:p>
            <a:r>
              <a:rPr lang="en-US" sz="1200" dirty="0" smtClean="0"/>
              <a:t>IEEE VAST 2012.  To Appear</a:t>
            </a:r>
          </a:p>
        </p:txBody>
      </p:sp>
    </p:spTree>
    <p:extLst>
      <p:ext uri="{BB962C8B-B14F-4D97-AF65-F5344CB8AC3E}">
        <p14:creationId xmlns:p14="http://schemas.microsoft.com/office/powerpoint/2010/main" val="37834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Design (Samuel Li / </a:t>
            </a:r>
            <a:r>
              <a:rPr lang="en-US" dirty="0" err="1" smtClean="0"/>
              <a:t>Orkun</a:t>
            </a:r>
            <a:r>
              <a:rPr lang="en-US" dirty="0" smtClean="0"/>
              <a:t> </a:t>
            </a:r>
            <a:r>
              <a:rPr lang="en-US" dirty="0" err="1" smtClean="0"/>
              <a:t>Ozbek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Space of Visualization Designs:</a:t>
            </a:r>
          </a:p>
          <a:p>
            <a:pPr algn="ctr">
              <a:buNone/>
            </a:pPr>
            <a:r>
              <a:rPr lang="en-US" b="1" dirty="0" smtClean="0"/>
              <a:t>How Novel Is Your Visualization?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Similar Are These Visualizations?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080"/>
            <a:ext cx="6781800" cy="636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Transforms?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4933"/>
            <a:ext cx="3125289" cy="25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599"/>
            <a:ext cx="2971800" cy="303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23" y="1113908"/>
            <a:ext cx="3005311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599028">
            <a:off x="1879841" y="3749228"/>
            <a:ext cx="1220289" cy="1077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409500">
            <a:off x="5932550" y="3763749"/>
            <a:ext cx="1220289" cy="10776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Machine Learning (Eli Brown)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Interactive Model Learning:</a:t>
            </a:r>
          </a:p>
          <a:p>
            <a:pPr algn="ctr">
              <a:buNone/>
            </a:pPr>
            <a:r>
              <a:rPr lang="en-US" b="1" dirty="0" smtClean="0"/>
              <a:t>Can Knowledge be Represented Quantitatively?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Interactive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380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 of Visualization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29000" cy="32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353180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5791200" cy="7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20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Linear distance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Optimization: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20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Tells the users what dimension of data they care about, and what dimensions are not useful!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524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819400"/>
            <a:ext cx="426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“Wine” dataset (13 dimensions, 3 clusters)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 linear (sum of squares) distance function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Added 10 extra dimensions, and filled them with random values</a:t>
            </a:r>
          </a:p>
        </p:txBody>
      </p:sp>
    </p:spTree>
    <p:extLst>
      <p:ext uri="{BB962C8B-B14F-4D97-AF65-F5344CB8AC3E}">
        <p14:creationId xmlns:p14="http://schemas.microsoft.com/office/powerpoint/2010/main" val="40794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Differences (</a:t>
            </a:r>
            <a:r>
              <a:rPr lang="en-US" dirty="0" err="1" smtClean="0"/>
              <a:t>Alvitta</a:t>
            </a:r>
            <a:r>
              <a:rPr lang="en-US" dirty="0" smtClean="0"/>
              <a:t> </a:t>
            </a:r>
            <a:r>
              <a:rPr lang="en-US" dirty="0" err="1" smtClean="0"/>
              <a:t>Ottley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A User’s </a:t>
            </a:r>
            <a:r>
              <a:rPr lang="en-US" u="sng" dirty="0" smtClean="0"/>
              <a:t>Cognitive Traits</a:t>
            </a:r>
            <a:r>
              <a:rPr lang="en-US" dirty="0" smtClean="0"/>
              <a:t> &amp; </a:t>
            </a:r>
            <a:r>
              <a:rPr lang="en-US" u="sng" dirty="0" smtClean="0"/>
              <a:t>States</a:t>
            </a:r>
            <a:r>
              <a:rPr lang="en-US" dirty="0" smtClean="0"/>
              <a:t>, </a:t>
            </a:r>
          </a:p>
          <a:p>
            <a:pPr algn="ctr">
              <a:buNone/>
            </a:pPr>
            <a:r>
              <a:rPr lang="en-US" u="sng" dirty="0" smtClean="0"/>
              <a:t>Experiences &amp; Biases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b="1" dirty="0" smtClean="0"/>
              <a:t>How To Identify The End User’s Needs?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" y="46621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 visualizations on hierarchical visualization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list-like view to containment view</a:t>
            </a:r>
          </a:p>
          <a:p>
            <a:pPr lvl="4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250 participants using Amazon’s Mechanical Turk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Questionnaire on “locus of control” (LOC)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Definition of LOC: the degree to which a person attributes outcomes to themselves (internal LOC) or to outside forces (external LOC)</a:t>
            </a:r>
          </a:p>
          <a:p>
            <a:pPr lvl="5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44" y="438834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370006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2934" y="439048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3700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81600"/>
            <a:ext cx="68580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Personality Factor: Locus of Control</a:t>
            </a:r>
          </a:p>
          <a:p>
            <a:pPr lvl="1"/>
            <a:r>
              <a:rPr lang="en-US" dirty="0" smtClean="0"/>
              <a:t>(internal =&gt; faster/better with containment)</a:t>
            </a:r>
          </a:p>
          <a:p>
            <a:pPr lvl="1"/>
            <a:r>
              <a:rPr lang="en-US" dirty="0" smtClean="0"/>
              <a:t>(external =&gt; faster/better with list)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321172" cy="34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199"/>
            <a:ext cx="4114800" cy="32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Brain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0"/>
            <a:ext cx="2895600" cy="19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99" y="1544356"/>
            <a:ext cx="2834262" cy="188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78" y="1552620"/>
            <a:ext cx="2837600" cy="188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86200"/>
            <a:ext cx="8658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(</a:t>
            </a:r>
            <a:r>
              <a:rPr lang="en-US" dirty="0" err="1" smtClean="0"/>
              <a:t>Leilani</a:t>
            </a:r>
            <a:r>
              <a:rPr lang="en-US" dirty="0" smtClean="0"/>
              <a:t> Battle (MIT) &amp; Liz </a:t>
            </a:r>
            <a:r>
              <a:rPr lang="en-US" dirty="0" err="1" smtClean="0"/>
              <a:t>Salowitz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5. Interactive Exploration of Large Databases:</a:t>
            </a:r>
          </a:p>
          <a:p>
            <a:pPr algn="ctr">
              <a:buNone/>
            </a:pPr>
            <a:r>
              <a:rPr lang="en-US" b="1" dirty="0" smtClean="0"/>
              <a:t>Big Database, Small Laptop, </a:t>
            </a:r>
          </a:p>
          <a:p>
            <a:pPr algn="ctr">
              <a:buNone/>
            </a:pPr>
            <a:r>
              <a:rPr lang="en-US" b="1" dirty="0" smtClean="0"/>
              <a:t>Can a User Interact with Big Data in Real Time?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Real Time DB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6837"/>
            <a:ext cx="753296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4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5000"/>
            <a:ext cx="83931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Provenance (??)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6</a:t>
            </a:r>
            <a:r>
              <a:rPr lang="en-US" dirty="0" smtClean="0"/>
              <a:t>. Analyzing User’s Interactions:</a:t>
            </a:r>
          </a:p>
          <a:p>
            <a:pPr algn="ctr">
              <a:buNone/>
            </a:pPr>
            <a:r>
              <a:rPr lang="en-US" b="1" dirty="0" smtClean="0"/>
              <a:t>Do Interaction Logs Contain Knowledge?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304800" y="2514600"/>
            <a:ext cx="8635752" cy="4241800"/>
            <a:chOff x="304800" y="2514600"/>
            <a:chExt cx="8635752" cy="4241800"/>
          </a:xfrm>
        </p:grpSpPr>
        <p:sp>
          <p:nvSpPr>
            <p:cNvPr id="10" name="Oval 9"/>
            <p:cNvSpPr/>
            <p:nvPr/>
          </p:nvSpPr>
          <p:spPr>
            <a:xfrm>
              <a:off x="685800" y="27432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Analysts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25146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Grad</a:t>
              </a:r>
            </a:p>
            <a:p>
              <a:pPr algn="ctr"/>
              <a:r>
                <a:rPr lang="en-US" sz="1600" dirty="0" smtClean="0"/>
                <a:t>Students</a:t>
              </a:r>
            </a:p>
            <a:p>
              <a:pPr algn="ctr"/>
              <a:r>
                <a:rPr lang="en-US" sz="1600" dirty="0" smtClean="0"/>
                <a:t>(Coders)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81400" y="5334000"/>
              <a:ext cx="1905000" cy="106680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Logged</a:t>
              </a:r>
            </a:p>
            <a:p>
              <a:pPr algn="ctr"/>
              <a:r>
                <a:rPr lang="en-US" dirty="0" smtClean="0"/>
                <a:t>(semantic) </a:t>
              </a:r>
            </a:p>
            <a:p>
              <a:pPr algn="ctr"/>
              <a:r>
                <a:rPr lang="en-US" dirty="0" smtClean="0"/>
                <a:t>Interactions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2667000"/>
              <a:ext cx="15240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Compare!</a:t>
              </a:r>
            </a:p>
            <a:p>
              <a:pPr algn="ctr"/>
              <a:r>
                <a:rPr lang="en-US" sz="1600" dirty="0" smtClean="0"/>
                <a:t>(manually)</a:t>
              </a:r>
            </a:p>
          </p:txBody>
        </p:sp>
        <p:cxnSp>
          <p:nvCxnSpPr>
            <p:cNvPr id="21" name="Straight Arrow Connector 20"/>
            <p:cNvCxnSpPr>
              <a:stCxn id="10" idx="4"/>
              <a:endCxn id="73" idx="0"/>
            </p:cNvCxnSpPr>
            <p:nvPr/>
          </p:nvCxnSpPr>
          <p:spPr>
            <a:xfrm rot="16200000" flipH="1">
              <a:off x="865187" y="4506912"/>
              <a:ext cx="990600" cy="5397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3" idx="3"/>
              <a:endCxn id="13" idx="1"/>
            </p:cNvCxnSpPr>
            <p:nvPr/>
          </p:nvCxnSpPr>
          <p:spPr>
            <a:xfrm>
              <a:off x="2470150" y="5698615"/>
              <a:ext cx="1111250" cy="16878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3" idx="3"/>
              <a:endCxn id="10243" idx="1"/>
            </p:cNvCxnSpPr>
            <p:nvPr/>
          </p:nvCxnSpPr>
          <p:spPr>
            <a:xfrm flipV="1">
              <a:off x="5486400" y="5721045"/>
              <a:ext cx="1066800" cy="14635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4"/>
              <a:endCxn id="10243" idx="0"/>
            </p:cNvCxnSpPr>
            <p:nvPr/>
          </p:nvCxnSpPr>
          <p:spPr>
            <a:xfrm rot="16200000" flipH="1">
              <a:off x="7130988" y="4413312"/>
              <a:ext cx="1219200" cy="125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286000" y="3962400"/>
              <a:ext cx="14478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Strategies</a:t>
              </a:r>
            </a:p>
            <a:p>
              <a:pPr algn="ctr"/>
              <a:r>
                <a:rPr lang="en-US" dirty="0" smtClean="0"/>
                <a:t>Methods</a:t>
              </a:r>
            </a:p>
            <a:p>
              <a:pPr algn="ctr"/>
              <a:r>
                <a:rPr lang="en-US" dirty="0" smtClean="0"/>
                <a:t>Findings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029200" y="3962400"/>
              <a:ext cx="1524000" cy="990600"/>
            </a:xfrm>
            <a:prstGeom prst="roundRect">
              <a:avLst/>
            </a:prstGeom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Guesses of</a:t>
              </a:r>
            </a:p>
            <a:p>
              <a:pPr algn="ctr"/>
              <a:r>
                <a:rPr lang="en-US" dirty="0" smtClean="0"/>
                <a:t>Analysts’ thinking</a:t>
              </a:r>
            </a:p>
          </p:txBody>
        </p:sp>
        <p:cxnSp>
          <p:nvCxnSpPr>
            <p:cNvPr id="63" name="Straight Arrow Connector 62"/>
            <p:cNvCxnSpPr>
              <a:stCxn id="10" idx="5"/>
              <a:endCxn id="60" idx="1"/>
            </p:cNvCxnSpPr>
            <p:nvPr/>
          </p:nvCxnSpPr>
          <p:spPr>
            <a:xfrm rot="16200000" flipH="1">
              <a:off x="1734343" y="3906042"/>
              <a:ext cx="608807" cy="4945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1" idx="2"/>
              <a:endCxn id="61" idx="3"/>
            </p:cNvCxnSpPr>
            <p:nvPr/>
          </p:nvCxnSpPr>
          <p:spPr>
            <a:xfrm rot="10800000" flipV="1">
              <a:off x="6553200" y="3162300"/>
              <a:ext cx="533400" cy="12954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0"/>
              <a:endCxn id="18" idx="2"/>
            </p:cNvCxnSpPr>
            <p:nvPr/>
          </p:nvCxnSpPr>
          <p:spPr>
            <a:xfrm rot="5400000" flipH="1" flipV="1">
              <a:off x="3028950" y="3333750"/>
              <a:ext cx="609600" cy="6477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1" idx="0"/>
              <a:endCxn id="18" idx="6"/>
            </p:cNvCxnSpPr>
            <p:nvPr/>
          </p:nvCxnSpPr>
          <p:spPr>
            <a:xfrm rot="16200000" flipV="1">
              <a:off x="5181600" y="3352800"/>
              <a:ext cx="609600" cy="6096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04800" y="5029200"/>
              <a:ext cx="2165350" cy="1338829"/>
            </a:xfrm>
            <a:prstGeom prst="rect">
              <a:avLst/>
            </a:prstGeom>
            <a:noFill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53200" y="5029200"/>
              <a:ext cx="2387352" cy="138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TextBox 112"/>
            <p:cNvSpPr txBox="1"/>
            <p:nvPr/>
          </p:nvSpPr>
          <p:spPr>
            <a:xfrm>
              <a:off x="838200" y="6324600"/>
              <a:ext cx="909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WireVis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50755" y="6387068"/>
              <a:ext cx="1917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Interaction-Log Vis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724400"/>
            <a:ext cx="2199112" cy="16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class of computer science problem: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Little or no data to train 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data is messy and requires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human intelligence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406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1251</Words>
  <Application>Microsoft Office PowerPoint</Application>
  <PresentationFormat>On-screen Show (4:3)</PresentationFormat>
  <Paragraphs>256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Theme</vt:lpstr>
      <vt:lpstr>User-Centric Visual Analytics</vt:lpstr>
      <vt:lpstr>Human + Computer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VALT Research Projects</vt:lpstr>
      <vt:lpstr>Analysis (Jordan Crouser)</vt:lpstr>
      <vt:lpstr>Understanding Human Complexity</vt:lpstr>
      <vt:lpstr>Visualization Design (Samuel Li / Orkun Ozbek)</vt:lpstr>
      <vt:lpstr>How Similar Are These Visualizations?</vt:lpstr>
      <vt:lpstr>PowerPoint Presentation</vt:lpstr>
      <vt:lpstr>Visualization Transforms?</vt:lpstr>
      <vt:lpstr>Interactive Machine Learning (Eli Brown)</vt:lpstr>
      <vt:lpstr>Iterative Interactive Analysis</vt:lpstr>
      <vt:lpstr>Direct Manipulation of Visualization</vt:lpstr>
      <vt:lpstr>Results</vt:lpstr>
      <vt:lpstr>Individual Differences (Alvitta Ottley)</vt:lpstr>
      <vt:lpstr>Experiment Procedure</vt:lpstr>
      <vt:lpstr>Results</vt:lpstr>
      <vt:lpstr>Using Brain Sensing</vt:lpstr>
      <vt:lpstr>Big Data (Leilani Battle (MIT) &amp; Liz Salowitz)</vt:lpstr>
      <vt:lpstr>Strategies for Real Time DB Visualization</vt:lpstr>
      <vt:lpstr>Using SciDB</vt:lpstr>
      <vt:lpstr>Analytic Provenance (??)</vt:lpstr>
      <vt:lpstr>What is in a User’s Interactions?</vt:lpstr>
      <vt:lpstr>What’s in a User’s Interactions</vt:lpstr>
      <vt:lpstr>PowerPoint Presentation</vt:lpstr>
      <vt:lpstr>Summary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377</cp:revision>
  <dcterms:created xsi:type="dcterms:W3CDTF">2011-08-03T02:14:01Z</dcterms:created>
  <dcterms:modified xsi:type="dcterms:W3CDTF">2012-09-01T18:49:25Z</dcterms:modified>
</cp:coreProperties>
</file>