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404" r:id="rId12"/>
    <p:sldId id="263" r:id="rId13"/>
    <p:sldId id="261" r:id="rId14"/>
    <p:sldId id="399" r:id="rId15"/>
    <p:sldId id="395" r:id="rId16"/>
    <p:sldId id="345" r:id="rId17"/>
    <p:sldId id="346" r:id="rId18"/>
    <p:sldId id="396" r:id="rId19"/>
    <p:sldId id="268" r:id="rId20"/>
    <p:sldId id="400" r:id="rId21"/>
    <p:sldId id="347" r:id="rId22"/>
    <p:sldId id="397" r:id="rId23"/>
    <p:sldId id="401" r:id="rId24"/>
    <p:sldId id="402" r:id="rId25"/>
    <p:sldId id="4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VALT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Chess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Intro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340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endParaRPr lang="en-US" dirty="0" smtClean="0"/>
          </a:p>
          <a:p>
            <a:r>
              <a:rPr lang="en-US" dirty="0" smtClean="0"/>
              <a:t>Tufts University</a:t>
            </a:r>
          </a:p>
          <a:p>
            <a:r>
              <a:rPr lang="en-US" dirty="0" smtClean="0"/>
              <a:t>Department of Computer Science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 3 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2286000" lvl="4" indent="-51435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such reasoning processes and knowledge be expressed quantitatively?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Analysis of Visualization Designs:</a:t>
            </a:r>
          </a:p>
          <a:p>
            <a:pPr algn="ctr">
              <a:buNone/>
            </a:pPr>
            <a:r>
              <a:rPr lang="en-US" b="1" dirty="0" smtClean="0"/>
              <a:t>Is there an optimal visualization?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81600"/>
            <a:ext cx="68580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Personality Factor: Locus of Control</a:t>
            </a:r>
          </a:p>
          <a:p>
            <a:pPr lvl="1"/>
            <a:r>
              <a:rPr lang="en-US" dirty="0" smtClean="0"/>
              <a:t>(internal =&gt; faster/better with containment)</a:t>
            </a:r>
          </a:p>
          <a:p>
            <a:pPr lvl="1"/>
            <a:r>
              <a:rPr lang="en-US" dirty="0" smtClean="0"/>
              <a:t>(external =&gt; faster/better with list)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321172" cy="34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199"/>
            <a:ext cx="4114800" cy="32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Study of Expert Users’ Interactions:</a:t>
            </a:r>
          </a:p>
          <a:p>
            <a:pPr algn="ctr">
              <a:buNone/>
            </a:pPr>
            <a:r>
              <a:rPr lang="en-US" b="1" dirty="0" smtClean="0"/>
              <a:t>Does Interaction Logs Contain Knowledge?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304800" y="2514600"/>
            <a:ext cx="8635752" cy="4241800"/>
            <a:chOff x="304800" y="2514600"/>
            <a:chExt cx="8635752" cy="4241800"/>
          </a:xfrm>
        </p:grpSpPr>
        <p:sp>
          <p:nvSpPr>
            <p:cNvPr id="10" name="Oval 9"/>
            <p:cNvSpPr/>
            <p:nvPr/>
          </p:nvSpPr>
          <p:spPr>
            <a:xfrm>
              <a:off x="685800" y="27432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Analysts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25146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Grad</a:t>
              </a:r>
            </a:p>
            <a:p>
              <a:pPr algn="ctr"/>
              <a:r>
                <a:rPr lang="en-US" sz="1600" dirty="0" smtClean="0"/>
                <a:t>Students</a:t>
              </a:r>
            </a:p>
            <a:p>
              <a:pPr algn="ctr"/>
              <a:r>
                <a:rPr lang="en-US" sz="1600" dirty="0" smtClean="0"/>
                <a:t>(Coders)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81400" y="5334000"/>
              <a:ext cx="1905000" cy="106680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Logged</a:t>
              </a:r>
            </a:p>
            <a:p>
              <a:pPr algn="ctr"/>
              <a:r>
                <a:rPr lang="en-US" dirty="0" smtClean="0"/>
                <a:t>(semantic) </a:t>
              </a:r>
            </a:p>
            <a:p>
              <a:pPr algn="ctr"/>
              <a:r>
                <a:rPr lang="en-US" dirty="0" smtClean="0"/>
                <a:t>Interactions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2667000"/>
              <a:ext cx="15240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Compare!</a:t>
              </a:r>
            </a:p>
            <a:p>
              <a:pPr algn="ctr"/>
              <a:r>
                <a:rPr lang="en-US" sz="1600" dirty="0" smtClean="0"/>
                <a:t>(manually)</a:t>
              </a:r>
            </a:p>
          </p:txBody>
        </p:sp>
        <p:cxnSp>
          <p:nvCxnSpPr>
            <p:cNvPr id="21" name="Straight Arrow Connector 20"/>
            <p:cNvCxnSpPr>
              <a:stCxn id="10" idx="4"/>
              <a:endCxn id="73" idx="0"/>
            </p:cNvCxnSpPr>
            <p:nvPr/>
          </p:nvCxnSpPr>
          <p:spPr>
            <a:xfrm rot="16200000" flipH="1">
              <a:off x="865187" y="4506912"/>
              <a:ext cx="990600" cy="5397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3" idx="3"/>
              <a:endCxn id="13" idx="1"/>
            </p:cNvCxnSpPr>
            <p:nvPr/>
          </p:nvCxnSpPr>
          <p:spPr>
            <a:xfrm>
              <a:off x="2470150" y="5698615"/>
              <a:ext cx="1111250" cy="16878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0243" idx="1"/>
            </p:cNvCxnSpPr>
            <p:nvPr/>
          </p:nvCxnSpPr>
          <p:spPr>
            <a:xfrm flipV="1">
              <a:off x="5486400" y="5721045"/>
              <a:ext cx="1066800" cy="14635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4"/>
              <a:endCxn id="10243" idx="0"/>
            </p:cNvCxnSpPr>
            <p:nvPr/>
          </p:nvCxnSpPr>
          <p:spPr>
            <a:xfrm rot="16200000" flipH="1">
              <a:off x="7130988" y="4413312"/>
              <a:ext cx="1219200" cy="125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286000" y="3962400"/>
              <a:ext cx="14478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Strategies</a:t>
              </a:r>
            </a:p>
            <a:p>
              <a:pPr algn="ctr"/>
              <a:r>
                <a:rPr lang="en-US" dirty="0" smtClean="0"/>
                <a:t>Methods</a:t>
              </a:r>
            </a:p>
            <a:p>
              <a:pPr algn="ctr"/>
              <a:r>
                <a:rPr lang="en-US" dirty="0" smtClean="0"/>
                <a:t>Findings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029200" y="3962400"/>
              <a:ext cx="15240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Guesses of</a:t>
              </a:r>
            </a:p>
            <a:p>
              <a:pPr algn="ctr"/>
              <a:r>
                <a:rPr lang="en-US" dirty="0" smtClean="0"/>
                <a:t>Analysts’ thinking</a:t>
              </a:r>
            </a:p>
          </p:txBody>
        </p:sp>
        <p:cxnSp>
          <p:nvCxnSpPr>
            <p:cNvPr id="63" name="Straight Arrow Connector 62"/>
            <p:cNvCxnSpPr>
              <a:stCxn id="10" idx="5"/>
              <a:endCxn id="60" idx="1"/>
            </p:cNvCxnSpPr>
            <p:nvPr/>
          </p:nvCxnSpPr>
          <p:spPr>
            <a:xfrm rot="16200000" flipH="1">
              <a:off x="1734343" y="3906042"/>
              <a:ext cx="608807" cy="4945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2"/>
              <a:endCxn id="61" idx="3"/>
            </p:cNvCxnSpPr>
            <p:nvPr/>
          </p:nvCxnSpPr>
          <p:spPr>
            <a:xfrm rot="10800000" flipV="1">
              <a:off x="6553200" y="3162300"/>
              <a:ext cx="533400" cy="12954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0"/>
              <a:endCxn id="18" idx="2"/>
            </p:cNvCxnSpPr>
            <p:nvPr/>
          </p:nvCxnSpPr>
          <p:spPr>
            <a:xfrm rot="5400000" flipH="1" flipV="1">
              <a:off x="3028950" y="3333750"/>
              <a:ext cx="60960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1" idx="0"/>
              <a:endCxn id="18" idx="6"/>
            </p:cNvCxnSpPr>
            <p:nvPr/>
          </p:nvCxnSpPr>
          <p:spPr>
            <a:xfrm rot="16200000" flipV="1">
              <a:off x="5181600" y="33528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04800" y="5029200"/>
              <a:ext cx="2165350" cy="1338829"/>
            </a:xfrm>
            <a:prstGeom prst="rect">
              <a:avLst/>
            </a:prstGeom>
            <a:noFill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53200" y="5029200"/>
              <a:ext cx="2387352" cy="138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TextBox 112"/>
            <p:cNvSpPr txBox="1"/>
            <p:nvPr/>
          </p:nvSpPr>
          <p:spPr>
            <a:xfrm>
              <a:off x="838200" y="6324600"/>
              <a:ext cx="909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WireVis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50755" y="6387068"/>
              <a:ext cx="1917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Interaction-Log Vis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Quantifying Domain Knowledge:</a:t>
            </a:r>
          </a:p>
          <a:p>
            <a:pPr algn="ctr">
              <a:buNone/>
            </a:pPr>
            <a:r>
              <a:rPr lang="en-US" b="1" dirty="0" smtClean="0"/>
              <a:t>Can Knowledge be Represented Quantitatively?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Interactive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380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29000" cy="32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353180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5791200" cy="7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20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distance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Tells the users what dimension of data they care about, and what dimensions are not useful!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524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819400"/>
            <a:ext cx="426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“Wine” dataset (13 dimensions, 3 clusters)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 linear (sum of squares) distance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Added 10 extra dimensions, and filled them with random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class of computer science problem: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Little or no data to train 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data is messy and requires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human intelligence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1013</Words>
  <Application>Microsoft Office PowerPoint</Application>
  <PresentationFormat>On-screen Show (4:3)</PresentationFormat>
  <Paragraphs>216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Slide 12</vt:lpstr>
      <vt:lpstr>What’s the Best Visualization for You?</vt:lpstr>
      <vt:lpstr>Experiment Procedure</vt:lpstr>
      <vt:lpstr>Results</vt:lpstr>
      <vt:lpstr>Slide 16</vt:lpstr>
      <vt:lpstr>What is in a User’s Interactions?</vt:lpstr>
      <vt:lpstr>What’s in a User’s Interactions</vt:lpstr>
      <vt:lpstr>Slide 19</vt:lpstr>
      <vt:lpstr>Iterative Interactive Analysis</vt:lpstr>
      <vt:lpstr>Direct Manipulation of Visualization</vt:lpstr>
      <vt:lpstr>Results</vt:lpstr>
      <vt:lpstr>Slide 23</vt:lpstr>
      <vt:lpstr>Summary</vt:lpstr>
      <vt:lpstr>Slide 25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306</cp:revision>
  <dcterms:created xsi:type="dcterms:W3CDTF">2011-08-03T02:14:01Z</dcterms:created>
  <dcterms:modified xsi:type="dcterms:W3CDTF">2012-07-23T11:40:05Z</dcterms:modified>
</cp:coreProperties>
</file>