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0" r:id="rId12"/>
    <p:sldId id="344" r:id="rId13"/>
    <p:sldId id="263" r:id="rId14"/>
    <p:sldId id="261" r:id="rId15"/>
    <p:sldId id="395" r:id="rId16"/>
    <p:sldId id="345" r:id="rId17"/>
    <p:sldId id="346" r:id="rId18"/>
    <p:sldId id="396" r:id="rId19"/>
    <p:sldId id="268" r:id="rId20"/>
    <p:sldId id="347" r:id="rId21"/>
    <p:sldId id="397" r:id="rId22"/>
    <p:sldId id="336" r:id="rId23"/>
    <p:sldId id="339" r:id="rId24"/>
    <p:sldId id="340" r:id="rId25"/>
    <p:sldId id="341" r:id="rId26"/>
    <p:sldId id="342" r:id="rId27"/>
    <p:sldId id="296" r:id="rId28"/>
    <p:sldId id="297" r:id="rId29"/>
    <p:sldId id="348" r:id="rId30"/>
    <p:sldId id="333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93" r:id="rId72"/>
    <p:sldId id="39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63" d="100"/>
          <a:sy n="63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locus of control, the degree to which a person attributes outcomes to themselves (internal locus of control) or to outside forces (external locus of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VALT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Chess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Intro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340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5034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Applied research with individual domains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Psychology / Cognitive and Brain Sciences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Biology and Health Care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Geospatial Information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Political Science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Transportation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etc.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Nearly every discipline that requires human judgment and decision-making based on large amounts of data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at the VALT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Visual Analytics problems from a User-Centric perspective:</a:t>
            </a:r>
          </a:p>
          <a:p>
            <a:pPr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1828800" lvl="3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stored?</a:t>
            </a:r>
          </a:p>
          <a:p>
            <a:pPr marL="2743200" lvl="5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 express their domain knowledge quantitatively?</a:t>
            </a:r>
          </a:p>
          <a:p>
            <a:pPr marL="2743200" lvl="5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analysis between multiple people be aggregated?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580112" cy="19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2819400" cy="18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2120646" cy="217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Analysis of Visualization Designs:</a:t>
            </a:r>
          </a:p>
          <a:p>
            <a:pPr algn="ctr">
              <a:buNone/>
            </a:pPr>
            <a:r>
              <a:rPr lang="en-US" b="1" dirty="0" smtClean="0"/>
              <a:t>Is there an optimal visualization?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81600"/>
            <a:ext cx="68580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Personality Factor: Locus of Control</a:t>
            </a:r>
          </a:p>
          <a:p>
            <a:pPr lvl="1"/>
            <a:r>
              <a:rPr lang="en-US" dirty="0" smtClean="0"/>
              <a:t>(internal =&gt; faster/better with containment)</a:t>
            </a:r>
          </a:p>
          <a:p>
            <a:pPr lvl="1"/>
            <a:r>
              <a:rPr lang="en-US" dirty="0" smtClean="0"/>
              <a:t>(external =&gt; faster/better with list)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321172" cy="34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199"/>
            <a:ext cx="4114800" cy="32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Study of Expert Users’ Interactions:</a:t>
            </a:r>
          </a:p>
          <a:p>
            <a:pPr algn="ctr">
              <a:buNone/>
            </a:pPr>
            <a:r>
              <a:rPr lang="en-US" b="1" dirty="0" smtClean="0"/>
              <a:t>Does Interaction Logs Contain Knowledge?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304800" y="2514600"/>
            <a:ext cx="8635752" cy="4241800"/>
            <a:chOff x="304800" y="2514600"/>
            <a:chExt cx="8635752" cy="4241800"/>
          </a:xfrm>
        </p:grpSpPr>
        <p:sp>
          <p:nvSpPr>
            <p:cNvPr id="10" name="Oval 9"/>
            <p:cNvSpPr/>
            <p:nvPr/>
          </p:nvSpPr>
          <p:spPr>
            <a:xfrm>
              <a:off x="685800" y="27432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Analysts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25146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Grad</a:t>
              </a:r>
            </a:p>
            <a:p>
              <a:pPr algn="ctr"/>
              <a:r>
                <a:rPr lang="en-US" sz="1600" dirty="0" smtClean="0"/>
                <a:t>Students</a:t>
              </a:r>
            </a:p>
            <a:p>
              <a:pPr algn="ctr"/>
              <a:r>
                <a:rPr lang="en-US" sz="1600" dirty="0" smtClean="0"/>
                <a:t>(Coders)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81400" y="5334000"/>
              <a:ext cx="1905000" cy="106680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Logged</a:t>
              </a:r>
            </a:p>
            <a:p>
              <a:pPr algn="ctr"/>
              <a:r>
                <a:rPr lang="en-US" dirty="0" smtClean="0"/>
                <a:t>(semantic) </a:t>
              </a:r>
            </a:p>
            <a:p>
              <a:pPr algn="ctr"/>
              <a:r>
                <a:rPr lang="en-US" dirty="0" smtClean="0"/>
                <a:t>Interactions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2667000"/>
              <a:ext cx="15240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Compare!</a:t>
              </a:r>
            </a:p>
            <a:p>
              <a:pPr algn="ctr"/>
              <a:r>
                <a:rPr lang="en-US" sz="1600" dirty="0" smtClean="0"/>
                <a:t>(manually)</a:t>
              </a:r>
            </a:p>
          </p:txBody>
        </p:sp>
        <p:cxnSp>
          <p:nvCxnSpPr>
            <p:cNvPr id="21" name="Straight Arrow Connector 20"/>
            <p:cNvCxnSpPr>
              <a:stCxn id="10" idx="4"/>
              <a:endCxn id="73" idx="0"/>
            </p:cNvCxnSpPr>
            <p:nvPr/>
          </p:nvCxnSpPr>
          <p:spPr>
            <a:xfrm rot="16200000" flipH="1">
              <a:off x="865187" y="4506912"/>
              <a:ext cx="990600" cy="5397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3" idx="3"/>
              <a:endCxn id="13" idx="1"/>
            </p:cNvCxnSpPr>
            <p:nvPr/>
          </p:nvCxnSpPr>
          <p:spPr>
            <a:xfrm>
              <a:off x="2470150" y="5698615"/>
              <a:ext cx="1111250" cy="16878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0243" idx="1"/>
            </p:cNvCxnSpPr>
            <p:nvPr/>
          </p:nvCxnSpPr>
          <p:spPr>
            <a:xfrm flipV="1">
              <a:off x="5486400" y="5721045"/>
              <a:ext cx="1066800" cy="14635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4"/>
              <a:endCxn id="10243" idx="0"/>
            </p:cNvCxnSpPr>
            <p:nvPr/>
          </p:nvCxnSpPr>
          <p:spPr>
            <a:xfrm rot="16200000" flipH="1">
              <a:off x="7130988" y="4413312"/>
              <a:ext cx="1219200" cy="125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286000" y="3962400"/>
              <a:ext cx="14478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Strategies</a:t>
              </a:r>
            </a:p>
            <a:p>
              <a:pPr algn="ctr"/>
              <a:r>
                <a:rPr lang="en-US" dirty="0" smtClean="0"/>
                <a:t>Methods</a:t>
              </a:r>
            </a:p>
            <a:p>
              <a:pPr algn="ctr"/>
              <a:r>
                <a:rPr lang="en-US" dirty="0" smtClean="0"/>
                <a:t>Findings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029200" y="3962400"/>
              <a:ext cx="15240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Guesses of</a:t>
              </a:r>
            </a:p>
            <a:p>
              <a:pPr algn="ctr"/>
              <a:r>
                <a:rPr lang="en-US" dirty="0" smtClean="0"/>
                <a:t>Analysts’ thinking</a:t>
              </a:r>
            </a:p>
          </p:txBody>
        </p:sp>
        <p:cxnSp>
          <p:nvCxnSpPr>
            <p:cNvPr id="63" name="Straight Arrow Connector 62"/>
            <p:cNvCxnSpPr>
              <a:stCxn id="10" idx="5"/>
              <a:endCxn id="60" idx="1"/>
            </p:cNvCxnSpPr>
            <p:nvPr/>
          </p:nvCxnSpPr>
          <p:spPr>
            <a:xfrm rot="16200000" flipH="1">
              <a:off x="1734343" y="3906042"/>
              <a:ext cx="608807" cy="4945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2"/>
              <a:endCxn id="61" idx="3"/>
            </p:cNvCxnSpPr>
            <p:nvPr/>
          </p:nvCxnSpPr>
          <p:spPr>
            <a:xfrm rot="10800000" flipV="1">
              <a:off x="6553200" y="3162300"/>
              <a:ext cx="533400" cy="12954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0"/>
              <a:endCxn id="18" idx="2"/>
            </p:cNvCxnSpPr>
            <p:nvPr/>
          </p:nvCxnSpPr>
          <p:spPr>
            <a:xfrm rot="5400000" flipH="1" flipV="1">
              <a:off x="3028950" y="3333750"/>
              <a:ext cx="60960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1" idx="0"/>
              <a:endCxn id="18" idx="6"/>
            </p:cNvCxnSpPr>
            <p:nvPr/>
          </p:nvCxnSpPr>
          <p:spPr>
            <a:xfrm rot="16200000" flipV="1">
              <a:off x="5181600" y="33528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04800" y="5029200"/>
              <a:ext cx="2165350" cy="1338829"/>
            </a:xfrm>
            <a:prstGeom prst="rect">
              <a:avLst/>
            </a:prstGeom>
            <a:noFill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53200" y="5029200"/>
              <a:ext cx="2387352" cy="138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TextBox 112"/>
            <p:cNvSpPr txBox="1"/>
            <p:nvPr/>
          </p:nvSpPr>
          <p:spPr>
            <a:xfrm>
              <a:off x="838200" y="6324600"/>
              <a:ext cx="909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WireVis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50755" y="6387068"/>
              <a:ext cx="1917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Interaction-Log Vis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Quantifying Domain Knowledge:</a:t>
            </a:r>
          </a:p>
          <a:p>
            <a:pPr algn="ctr">
              <a:buNone/>
            </a:pPr>
            <a:r>
              <a:rPr lang="en-US" b="1" dirty="0" smtClean="0"/>
              <a:t>Can Knowledge be Represented Quantitatively?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29000" cy="32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353180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5791200" cy="7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20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distance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Tells the domain expert what dimension of data they care about, and what dimensions are not useful!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524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819400"/>
            <a:ext cx="426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“Wine” dataset (13 dimensions, 3 clusters)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 linear (sum of squares) distance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Added 10 extra dimensions, and filled them with random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Examining Collaborative Analysis:</a:t>
            </a:r>
          </a:p>
          <a:p>
            <a:pPr algn="ctr">
              <a:buNone/>
            </a:pPr>
            <a:r>
              <a:rPr lang="en-US" b="1" dirty="0" smtClean="0"/>
              <a:t>Can Individual Analysis be Aggregated</a:t>
            </a:r>
            <a:r>
              <a:rPr lang="en-US" dirty="0" smtClean="0"/>
              <a:t>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4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How Personality Influences </a:t>
            </a:r>
          </a:p>
          <a:p>
            <a:pPr algn="ctr">
              <a:buNone/>
            </a:pPr>
            <a:r>
              <a:rPr lang="en-US" dirty="0" smtClean="0"/>
              <a:t>Compatibility with Visualization Style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250 participants using Amazon’s Mechanical Turk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Questionnaire on “locus of control” (LOC)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4 visualizations on hierarchical visualization</a:t>
            </a:r>
          </a:p>
          <a:p>
            <a:pPr lvl="1"/>
            <a:r>
              <a:rPr lang="en-US" dirty="0" smtClean="0"/>
              <a:t>From list-like view to containment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8715375" cy="21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Internal LOC users are significantly </a:t>
            </a:r>
            <a:r>
              <a:rPr lang="en-US" b="1" u="sng" dirty="0" smtClean="0"/>
              <a:t>faster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more accurate </a:t>
            </a:r>
            <a:r>
              <a:rPr lang="en-US" dirty="0" smtClean="0"/>
              <a:t>with list view (V1) than containment view (V2) in complex information retrieval (inferential) tasks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191000" cy="33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908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304327">
            <a:off x="3237655" y="1417769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6707511">
            <a:off x="7885853" y="4248715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Manipulating a User’s Ability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6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About LOC and Visualization: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31458" cy="2135437"/>
            <a:chOff x="2895600" y="2450939"/>
            <a:chExt cx="5431458" cy="21354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88294" y="4217044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5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Psychology research, we know that locus of control can be temporarily affected through priming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 example, to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Facts: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There is a relationship between LOC and use of visualization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 can be primed 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Research Question:</a:t>
            </a:r>
          </a:p>
          <a:p>
            <a:pPr marL="971550" lvl="1" indent="-514350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If we can affect the user’s LOC, will that affect their use of visualization?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3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3009418"/>
            <a:ext cx="457200" cy="1527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2221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1:</a:t>
            </a:r>
          </a:p>
          <a:p>
            <a:pPr marL="0" indent="0">
              <a:buNone/>
            </a:pPr>
            <a:r>
              <a:rPr lang="en-US" sz="2800" dirty="0" smtClean="0"/>
              <a:t>Make Internal LOC more like External LOC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8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 rot="10800000">
            <a:off x="5277720" y="3106883"/>
            <a:ext cx="457200" cy="1492464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955397"/>
            <a:ext cx="2438400" cy="19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Condition 2:</a:t>
            </a:r>
          </a:p>
          <a:p>
            <a:pPr marL="0" indent="0">
              <a:buNone/>
            </a:pPr>
            <a:r>
              <a:rPr lang="en-US" sz="2800" dirty="0" smtClean="0"/>
              <a:t>Make External LOC more like Internal LOC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 and Visualization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7974" y="2163548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7974" y="5440148"/>
            <a:ext cx="35788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8041" y="5242240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892" y="563434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2920" y="5629090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04065" y="5813756"/>
            <a:ext cx="1007280" cy="5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7" y="1642687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97" y="505812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97" y="217742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1487598" y="2961575"/>
            <a:ext cx="4688104" cy="1944405"/>
            <a:chOff x="2895600" y="2450939"/>
            <a:chExt cx="4688104" cy="19444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174849" cy="1637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4940" y="4026012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487598" y="2737551"/>
            <a:ext cx="4722986" cy="1430656"/>
            <a:chOff x="2895600" y="2559062"/>
            <a:chExt cx="4722986" cy="143065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895600" y="3125428"/>
              <a:ext cx="2923100" cy="86429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44940" y="2559062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1499394" y="3511033"/>
            <a:ext cx="4703474" cy="369332"/>
            <a:chOff x="2895600" y="3228636"/>
            <a:chExt cx="4703474" cy="36933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95600" y="3480123"/>
              <a:ext cx="3098649" cy="0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8445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sp>
        <p:nvSpPr>
          <p:cNvPr id="6" name="Up Arrow 5"/>
          <p:cNvSpPr/>
          <p:nvPr/>
        </p:nvSpPr>
        <p:spPr>
          <a:xfrm>
            <a:off x="5277720" y="2961576"/>
            <a:ext cx="457200" cy="5494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0" y="2177425"/>
            <a:ext cx="2438400" cy="3641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Condition 3:</a:t>
            </a:r>
          </a:p>
          <a:p>
            <a:pPr marL="0" indent="0">
              <a:buNone/>
            </a:pPr>
            <a:r>
              <a:rPr lang="en-US" sz="2800" dirty="0" smtClean="0"/>
              <a:t>Make 50% of the Average LOC more like Internal LOC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Condition 4: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 50% of the Average LOC more like </a:t>
            </a:r>
            <a:r>
              <a:rPr lang="en-US" sz="2800" dirty="0" smtClean="0"/>
              <a:t>External LOC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277720" y="3880363"/>
            <a:ext cx="457200" cy="718983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Yes, users behaviors can be altered by priming their LOC!  However, this is only true for: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Speed (not accuracy)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tasks (inferential tasks)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354585" cy="283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12881"/>
            <a:ext cx="3495675" cy="265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Priming (Condition 2)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976459" y="2416217"/>
            <a:ext cx="3760007" cy="18741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391400" y="2819400"/>
            <a:ext cx="457200" cy="198120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6462" y="4105685"/>
            <a:ext cx="215753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External -&gt; Internal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1271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3)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76459" y="2754775"/>
            <a:ext cx="3690559" cy="1131426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15200" y="2362200"/>
            <a:ext cx="457200" cy="854258"/>
          </a:xfrm>
          <a:prstGeom prst="upArrow">
            <a:avLst/>
          </a:prstGeom>
          <a:gradFill>
            <a:gsLst>
              <a:gs pos="0">
                <a:schemeClr val="accent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72940" y="2634733"/>
            <a:ext cx="199868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 External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4)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918749" y="2454798"/>
            <a:ext cx="5425750" cy="1507602"/>
            <a:chOff x="2918749" y="2454798"/>
            <a:chExt cx="5425750" cy="150760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70853" y="2454798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228636"/>
            <a:ext cx="5419662" cy="369332"/>
            <a:chOff x="2895600" y="3228636"/>
            <a:chExt cx="5419662" cy="369332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228636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940934" y="2408499"/>
            <a:ext cx="3806142" cy="189294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677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Priming (Condition </a:t>
            </a:r>
            <a:r>
              <a:rPr lang="en-US" dirty="0" smtClean="0"/>
              <a:t>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8373" y="545852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(V1)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453262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(V4) 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895600" y="2450939"/>
            <a:ext cx="5448899" cy="2590209"/>
            <a:chOff x="2895600" y="2450939"/>
            <a:chExt cx="5448899" cy="25902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895600" y="2450939"/>
              <a:ext cx="3810000" cy="1924727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918749" y="2070997"/>
            <a:ext cx="5403021" cy="1891403"/>
            <a:chOff x="2918749" y="2070997"/>
            <a:chExt cx="5403021" cy="189140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918749" y="2819399"/>
              <a:ext cx="3810000" cy="114300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948124" y="2070997"/>
              <a:ext cx="1373646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2895600" y="3081877"/>
            <a:ext cx="5419662" cy="398246"/>
            <a:chOff x="2895600" y="3081877"/>
            <a:chExt cx="5419662" cy="398246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895600" y="3365821"/>
              <a:ext cx="3810000" cy="114302"/>
            </a:xfrm>
            <a:prstGeom prst="line">
              <a:avLst/>
            </a:prstGeom>
            <a:ln w="31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4633" y="3081877"/>
              <a:ext cx="1360629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Average LOC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2976459" y="3597968"/>
            <a:ext cx="3652941" cy="21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391400" y="2362200"/>
            <a:ext cx="457200" cy="2289230"/>
          </a:xfrm>
          <a:prstGeom prst="upArrow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54633" y="3619500"/>
            <a:ext cx="187102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Internal-&gt;External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34180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class of computer science problem: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Little or no data to train 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data is messy and requires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human intelligence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xmlns="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 in efficiency and accuracy.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relationship appears to be a directly correlation:  by priming a user’s locus of control, we an alter their behavior in a controlled manner.</a:t>
            </a:r>
          </a:p>
          <a:p>
            <a:pPr lvl="4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Future work: determine if the interaction patterns 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different between the groups.  We care about interaction patterns because they infer user reasoning…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Locus of Control and Visualization Layout</a:t>
            </a:r>
            <a:r>
              <a:rPr lang="en-US" sz="1200" i="1" dirty="0" smtClean="0"/>
              <a:t>, </a:t>
            </a:r>
            <a:r>
              <a:rPr lang="en-US" sz="1200" dirty="0" smtClean="0"/>
              <a:t>IEEE TVCG 2012.  In submission</a:t>
            </a:r>
          </a:p>
        </p:txBody>
      </p:sp>
    </p:spTree>
    <p:extLst>
      <p:ext uri="{BB962C8B-B14F-4D97-AF65-F5344CB8AC3E}">
        <p14:creationId xmlns="" xmlns:p14="http://schemas.microsoft.com/office/powerpoint/2010/main" val="571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What’s In a User’s Interactions?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305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Types of Human-Visualization Interactions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editing (input heavy, little output)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Browsing, watching a movie (output heavy, little input)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Analysis (closer to 50-50)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Challenge: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Can we capture and extract a user’s reasoning and intent through capturing a user’s interactions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819400" cy="170983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810000" y="21336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2133600"/>
            <a:ext cx="121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562600" y="2743200"/>
            <a:ext cx="1143000" cy="685800"/>
          </a:xfrm>
          <a:prstGeom prst="rightArrow">
            <a:avLst>
              <a:gd name="adj1" fmla="val 50000"/>
              <a:gd name="adj2" fmla="val 76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486400" y="2057400"/>
            <a:ext cx="1143000" cy="609600"/>
          </a:xfrm>
          <a:prstGeom prst="leftArrow">
            <a:avLst>
              <a:gd name="adj1" fmla="val 50000"/>
              <a:gd name="adj2" fmla="val 814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5240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Keyboard, Mouse, etc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3581400"/>
            <a:ext cx="18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(monitor)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371600" y="2514600"/>
            <a:ext cx="1143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1752600"/>
            <a:ext cx="1295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  <p:bldP spid="15" grpId="0"/>
      <p:bldP spid="19" grpId="0" animBg="1"/>
      <p:bldP spid="19" grpId="1" animBg="1"/>
      <p:bldP spid="20" grpId="0" animBg="1"/>
      <p:bldP spid="2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automated the process, (c) how to utilize the captured results, etc.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Analytic Provenance Panel at IEEE </a:t>
            </a:r>
            <a:r>
              <a:rPr lang="en-US" sz="1200" dirty="0" err="1" smtClean="0"/>
              <a:t>VisWeek</a:t>
            </a:r>
            <a:r>
              <a:rPr lang="en-US" sz="1200" dirty="0" smtClean="0"/>
              <a:t>.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Is Domain Knowledge Quantifiable?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0292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Given a high dimensional dataset from a domain expert, how does the domain expert create a good distance function?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domain expert knows about the data, but cannot express it mathematically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124200" cy="2343150"/>
          </a:xfrm>
          <a:prstGeom prst="rect">
            <a:avLst/>
          </a:prstGeom>
          <a:noFill/>
        </p:spPr>
      </p:pic>
      <p:pic>
        <p:nvPicPr>
          <p:cNvPr id="37894" name="Picture 6" descr="http://t3.gstatic.com/images?q=tbn:ANd9GcTVwaNaahaaUabedZ-Q2Ow8Qicn0eiL9De8EUl9nV1zW5mW56H-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159705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Domain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Observation: a visualization expert doesn’t know how to visualize their own data (what is the appropriate way to visualize it)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However, when they see a visualization, they can tell what’s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WRONG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with the data (and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why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we start by making a “guess visualization” (that is, we guess a distance function and produce a visualization)</a:t>
            </a:r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3013"/>
            <a:ext cx="46603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dirty="0" smtClean="0"/>
              <a:t>Our approach allows the expert to directly move the elements of the visualization to what they think is “right”.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process is repeated a few times until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903" y="1828800"/>
            <a:ext cx="52145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weighted distance function (linear, quadratic, etc.)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it means to move a point from one location to another (is it moving closer to a cluster?  Or away from some other points?)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iteratively solve for the best weights to the distance function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7" y="3975964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181435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199"/>
            <a:ext cx="6400800" cy="49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2514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Interactively moved the “bad” points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953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“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reveals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the domain knowledge of the user.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581001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Dimension Reduction – Lost in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Dimension reduction using principle component analysis (PCA)</a:t>
            </a:r>
          </a:p>
          <a:p>
            <a:pPr lvl="4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Quick Refresher of PCA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most dominant eigenvectors as principle components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points are re-projected into the new coordinate system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reducing dimensionality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finding clusters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many (especially novices), PCA is easy to understand mathematically, but difficult to understand “semantically”.</a:t>
            </a:r>
          </a:p>
          <a:p>
            <a:endParaRPr lang="en-US" dirty="0" smtClean="0"/>
          </a:p>
        </p:txBody>
      </p:sp>
      <p:pic>
        <p:nvPicPr>
          <p:cNvPr id="5" name="Picture 4" descr="C:\Documents and Settings\Remco\My Documents\UNCC\Publications\2009\Eurovis09\iPCA\images\illustration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095243" cy="2070100"/>
          </a:xfrm>
          <a:prstGeom prst="rect">
            <a:avLst/>
          </a:prstGeom>
          <a:noFill/>
        </p:spPr>
      </p:pic>
      <p:pic>
        <p:nvPicPr>
          <p:cNvPr id="6" name="Picture 5" descr="C:\Documents and Settings\Remco\My Documents\UNCC\Publications\2009\Eurovis09\iPCA\images\illustration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98" y="4495800"/>
            <a:ext cx="2078481" cy="2070100"/>
          </a:xfrm>
          <a:prstGeom prst="rect">
            <a:avLst/>
          </a:prstGeom>
          <a:noFill/>
        </p:spPr>
      </p:pic>
      <p:pic>
        <p:nvPicPr>
          <p:cNvPr id="7" name="Picture 6" descr="C:\Documents and Settings\Remco\My Documents\UNCC\Publications\2009\Eurovis09\iPCA\images\illustration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070100" cy="207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6488668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1631" y="5539569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049960">
            <a:off x="2413146" y="6152650"/>
            <a:ext cx="523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491" y="5943600"/>
            <a:ext cx="311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0.5*GPA + 0.2*age + 0.3*height = ?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+ Computer:</a:t>
            </a:r>
            <a:br>
              <a:rPr lang="en-US" dirty="0" smtClean="0"/>
            </a:br>
            <a:r>
              <a:rPr lang="en-US" dirty="0" smtClean="0"/>
              <a:t>Exploring Dimension Reduction: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smtClean="0"/>
              <a:t>Computer Graphics Forum (</a:t>
            </a:r>
            <a:r>
              <a:rPr lang="en-US" sz="1200" dirty="0" err="1" smtClean="0"/>
              <a:t>Eurovis</a:t>
            </a:r>
            <a:r>
              <a:rPr lang="en-US" sz="1200" dirty="0" smtClean="0"/>
              <a:t>),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9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7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yellow states), is there a state that is the catalyst in which every subsequent analysis trail start from?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4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15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2973</Words>
  <Application>Microsoft Office PowerPoint</Application>
  <PresentationFormat>On-screen Show (4:3)</PresentationFormat>
  <Paragraphs>564</Paragraphs>
  <Slides>72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Interdisciplinary Research</vt:lpstr>
      <vt:lpstr>Research at the VALT</vt:lpstr>
      <vt:lpstr>Slide 13</vt:lpstr>
      <vt:lpstr>What’s the Best Visualization for You?</vt:lpstr>
      <vt:lpstr>Results</vt:lpstr>
      <vt:lpstr>Slide 16</vt:lpstr>
      <vt:lpstr>What is in a User’s Interactions?</vt:lpstr>
      <vt:lpstr>What’s in a User’s Interactions</vt:lpstr>
      <vt:lpstr>Slide 19</vt:lpstr>
      <vt:lpstr>Direct Manipulation of Visualization</vt:lpstr>
      <vt:lpstr>Results</vt:lpstr>
      <vt:lpstr>Slide 22</vt:lpstr>
      <vt:lpstr>For Example:</vt:lpstr>
      <vt:lpstr>For Example:</vt:lpstr>
      <vt:lpstr>For Example:</vt:lpstr>
      <vt:lpstr>Example Results:</vt:lpstr>
      <vt:lpstr>Slide 27</vt:lpstr>
      <vt:lpstr>Summary</vt:lpstr>
      <vt:lpstr>Slide 29</vt:lpstr>
      <vt:lpstr>Backup Slides…</vt:lpstr>
      <vt:lpstr>Slide 31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38</vt:lpstr>
      <vt:lpstr>What We Know About LOC and Visualization:</vt:lpstr>
      <vt:lpstr>We Also Know:</vt:lpstr>
      <vt:lpstr>Research Question</vt:lpstr>
      <vt:lpstr>LOC and Visualization</vt:lpstr>
      <vt:lpstr>LOC and Visualization</vt:lpstr>
      <vt:lpstr>LOC and Visualization</vt:lpstr>
      <vt:lpstr>Result</vt:lpstr>
      <vt:lpstr>Effects of Priming (Condition 2) </vt:lpstr>
      <vt:lpstr>Effects of Priming (Condition 3)</vt:lpstr>
      <vt:lpstr>Effects of Priming (Condition 4)</vt:lpstr>
      <vt:lpstr>Effects of Priming (Condition 1)</vt:lpstr>
      <vt:lpstr>Conclusion</vt:lpstr>
      <vt:lpstr>Slide 51</vt:lpstr>
      <vt:lpstr>What is in a User’s Interactions?</vt:lpstr>
      <vt:lpstr>What is in a User’s Interactions?</vt:lpstr>
      <vt:lpstr>What’s in a User’s Interactions</vt:lpstr>
      <vt:lpstr>What’s in a User’s Interactions</vt:lpstr>
      <vt:lpstr>Conclusion</vt:lpstr>
      <vt:lpstr>Slide 57</vt:lpstr>
      <vt:lpstr>Find Distance Function, Hide Model Inference</vt:lpstr>
      <vt:lpstr>Working with Domain Experts</vt:lpstr>
      <vt:lpstr>Direct Manipulation of Visualization</vt:lpstr>
      <vt:lpstr>Direct Manipulation of Visualization</vt:lpstr>
      <vt:lpstr>Our Approach</vt:lpstr>
      <vt:lpstr>System Overview</vt:lpstr>
      <vt:lpstr>Results</vt:lpstr>
      <vt:lpstr>Conclusion</vt:lpstr>
      <vt:lpstr>Human + Computer: Dimension Reduction – Lost in Translation</vt:lpstr>
      <vt:lpstr>Human + Computer: Exploring Dimension Reduction: iPCA</vt:lpstr>
      <vt:lpstr>Slide 68</vt:lpstr>
      <vt:lpstr>Scaling Human Computation</vt:lpstr>
      <vt:lpstr>Temporal Graph</vt:lpstr>
      <vt:lpstr>With a Temporal Graph…</vt:lpstr>
      <vt:lpstr>Conclusion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294</cp:revision>
  <dcterms:created xsi:type="dcterms:W3CDTF">2011-08-03T02:14:01Z</dcterms:created>
  <dcterms:modified xsi:type="dcterms:W3CDTF">2012-03-15T20:04:38Z</dcterms:modified>
</cp:coreProperties>
</file>