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440" r:id="rId12"/>
    <p:sldId id="428" r:id="rId13"/>
    <p:sldId id="439" r:id="rId14"/>
    <p:sldId id="430" r:id="rId15"/>
    <p:sldId id="448" r:id="rId16"/>
    <p:sldId id="446" r:id="rId17"/>
    <p:sldId id="443" r:id="rId18"/>
    <p:sldId id="445" r:id="rId19"/>
    <p:sldId id="447" r:id="rId20"/>
    <p:sldId id="442" r:id="rId21"/>
    <p:sldId id="405" r:id="rId22"/>
    <p:sldId id="431" r:id="rId23"/>
    <p:sldId id="432" r:id="rId24"/>
    <p:sldId id="406" r:id="rId25"/>
    <p:sldId id="433" r:id="rId26"/>
    <p:sldId id="408" r:id="rId27"/>
    <p:sldId id="409" r:id="rId28"/>
    <p:sldId id="410" r:id="rId29"/>
    <p:sldId id="411" r:id="rId30"/>
    <p:sldId id="407" r:id="rId31"/>
    <p:sldId id="399" r:id="rId32"/>
    <p:sldId id="395" r:id="rId33"/>
    <p:sldId id="423" r:id="rId34"/>
    <p:sldId id="424" r:id="rId35"/>
    <p:sldId id="425" r:id="rId36"/>
    <p:sldId id="412" r:id="rId37"/>
    <p:sldId id="426" r:id="rId38"/>
    <p:sldId id="427" r:id="rId39"/>
    <p:sldId id="417" r:id="rId40"/>
    <p:sldId id="41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0" autoAdjust="0"/>
  </p:normalViewPr>
  <p:slideViewPr>
    <p:cSldViewPr>
      <p:cViewPr>
        <p:scale>
          <a:sx n="86" d="100"/>
          <a:sy n="86" d="100"/>
        </p:scale>
        <p:origin x="-25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3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ADCD-ED78-4AB1-94F6-8AB20ADE8E6B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1C4C-BD53-4B10-B3C1-63B3F9C6F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Intro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340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/16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3.jpe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Interactive Data Analysis and Model Exploration: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Visual Analytics Approach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endParaRPr lang="en-US" dirty="0" smtClean="0"/>
          </a:p>
          <a:p>
            <a:r>
              <a:rPr lang="en-US" dirty="0" smtClean="0"/>
              <a:t>Tufts University</a:t>
            </a:r>
          </a:p>
          <a:p>
            <a:r>
              <a:rPr lang="en-US" dirty="0" smtClean="0"/>
              <a:t>Department of Computer Science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274638"/>
            <a:ext cx="8148119" cy="1143000"/>
          </a:xfrm>
        </p:spPr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2" y="1447800"/>
            <a:ext cx="8202818" cy="5105400"/>
          </a:xfrm>
        </p:spPr>
        <p:txBody>
          <a:bodyPr>
            <a:normAutofit fontScale="85000" lnSpcReduction="10000"/>
          </a:bodyPr>
          <a:lstStyle/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these examples, one of the keys to making these systems effective is the use of high interactivity</a:t>
            </a:r>
          </a:p>
          <a:p>
            <a:pPr marL="2286000" lvl="4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Technically, this means about 12 frames pe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 second (fps)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Perceptually, our eyes perceive 12+ fps as “responsive” and “smoothly animated”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Cognitively, 0.2 seconds is the amount of time our brain can hold sensory memory (the “after image effect”)</a:t>
            </a:r>
          </a:p>
          <a:p>
            <a:pPr marL="2743200" lvl="5" indent="-514350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building VA systems, interactivity allows a user to: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“Externalize” memory </a:t>
            </a:r>
          </a:p>
          <a:p>
            <a:pPr marL="971550" lvl="1" indent="-51435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 analysis in an uninterrupted manner</a:t>
            </a:r>
          </a:p>
          <a:p>
            <a:pPr marL="971550" lvl="1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Express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domain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knowledge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Analyzing </a:t>
            </a:r>
            <a:r>
              <a:rPr lang="en-US" dirty="0" smtClean="0"/>
              <a:t>User’s Interactions:</a:t>
            </a:r>
          </a:p>
          <a:p>
            <a:pPr algn="ctr">
              <a:buNone/>
            </a:pPr>
            <a:r>
              <a:rPr lang="en-US" b="1" dirty="0" smtClean="0"/>
              <a:t>Do </a:t>
            </a:r>
            <a:r>
              <a:rPr lang="en-US" b="1" dirty="0" smtClean="0"/>
              <a:t>Interactions Contain </a:t>
            </a:r>
            <a:r>
              <a:rPr lang="en-US" b="1" dirty="0" smtClean="0"/>
              <a:t>Knowledge?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+ Computer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Interaction allows the human to express domain knowledge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 of the purpose of this panel is to demonstrate to you that statistics (computing) + humans is much more powerful than statistics alone or human alone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can be achieved through well-designed Visual Analytics systems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Thought…</a:t>
            </a:r>
            <a:endParaRPr lang="en-US" dirty="0" smtClean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895600" y="1295399"/>
            <a:ext cx="6019800" cy="50292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</a:t>
            </a:r>
            <a:r>
              <a:rPr lang="en-US" b="1" u="sng" dirty="0" smtClean="0"/>
              <a:t>The sexy job in the next 10 years will be statisticians</a:t>
            </a:r>
            <a:r>
              <a:rPr lang="en-US" dirty="0" smtClean="0"/>
              <a:t>,” said Hal Varian, chief economist at Google. “And I’m not kidding.”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Yet data is merely the raw material of knowledge. “We’re rapidly entering a world where everything can be monitored and measured,” said Erik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Brynjolfsson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an economist and director of the Massachusetts Institute of Technology’s Center for Digital Business. “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But the big problem is going to be the ability of humans to use, analyze and make sense of the data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.”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“The key is to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let computers do what they are good at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which is trawling these massive data sets for something that is mathematically odd,” said Daniel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Gruhl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an I.B.M. researcher whose recent work includes mining medical data to improve treatment. “And that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makes it easier for humans to do what they are good at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— explain those anomalies.”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New York Times.  “For Today’s Graduate, Just One Word: Statistics “, August 5, 2009.</a:t>
            </a:r>
          </a:p>
        </p:txBody>
      </p:sp>
      <p:grpSp>
        <p:nvGrpSpPr>
          <p:cNvPr id="26" name="Group 6"/>
          <p:cNvGrpSpPr/>
          <p:nvPr/>
        </p:nvGrpSpPr>
        <p:grpSpPr>
          <a:xfrm>
            <a:off x="381000" y="2590800"/>
            <a:ext cx="2590799" cy="2362200"/>
            <a:chOff x="5257800" y="3048000"/>
            <a:chExt cx="3581400" cy="3124200"/>
          </a:xfrm>
        </p:grpSpPr>
        <p:sp>
          <p:nvSpPr>
            <p:cNvPr id="27" name="Oval 26"/>
            <p:cNvSpPr/>
            <p:nvPr/>
          </p:nvSpPr>
          <p:spPr>
            <a:xfrm>
              <a:off x="6096000" y="3048000"/>
              <a:ext cx="1981200" cy="1828800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Graphics &amp;</a:t>
              </a:r>
            </a:p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Visualization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858000" y="4343400"/>
              <a:ext cx="1981200" cy="182880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Computing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257800" y="4343400"/>
              <a:ext cx="1905000" cy="182880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Interaction &amp;</a:t>
              </a:r>
            </a:p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Reasoning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800600"/>
            <a:ext cx="234696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274638"/>
            <a:ext cx="8148119" cy="1143000"/>
          </a:xfrm>
        </p:spPr>
        <p:txBody>
          <a:bodyPr/>
          <a:lstStyle/>
          <a:p>
            <a:r>
              <a:rPr lang="en-US" dirty="0" smtClean="0"/>
              <a:t>VALT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2" y="1600200"/>
            <a:ext cx="7212218" cy="4724400"/>
          </a:xfrm>
        </p:spPr>
        <p:txBody>
          <a:bodyPr>
            <a:normAutofit fontScale="85000" lnSpcReduction="1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Theory</a:t>
            </a:r>
            <a:r>
              <a:rPr lang="en-US" b="1" dirty="0" smtClean="0"/>
              <a:t> -- Jordan </a:t>
            </a:r>
            <a:r>
              <a:rPr lang="en-US" b="1" dirty="0" err="1" smtClean="0"/>
              <a:t>Crouser</a:t>
            </a:r>
            <a:r>
              <a:rPr lang="en-US" b="1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Complexity classes of </a:t>
            </a:r>
            <a:r>
              <a:rPr lang="en-US" dirty="0" err="1" smtClean="0"/>
              <a:t>Human+Computer</a:t>
            </a: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Interactive Machine Learning </a:t>
            </a:r>
            <a:r>
              <a:rPr lang="en-US" b="1" dirty="0" smtClean="0"/>
              <a:t>-- Eli Brown: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odel learning from user interactions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Analytic provenance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Psych / Cog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r>
              <a:rPr lang="en-US" b="1" dirty="0" smtClean="0"/>
              <a:t>-- </a:t>
            </a:r>
            <a:r>
              <a:rPr lang="en-US" b="1" dirty="0" err="1" smtClean="0"/>
              <a:t>Alvitta</a:t>
            </a:r>
            <a:r>
              <a:rPr lang="en-US" b="1" dirty="0" smtClean="0"/>
              <a:t> </a:t>
            </a:r>
            <a:r>
              <a:rPr lang="en-US" b="1" dirty="0" err="1" smtClean="0"/>
              <a:t>Ottley</a:t>
            </a:r>
            <a:r>
              <a:rPr lang="en-US" b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Personality factors and Brain Sensing with </a:t>
            </a:r>
            <a:r>
              <a:rPr lang="en-US" dirty="0" err="1" smtClean="0"/>
              <a:t>fNIRS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ncertainty visualization (medical)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Big Data </a:t>
            </a:r>
            <a:r>
              <a:rPr lang="en-US" b="1" dirty="0" smtClean="0"/>
              <a:t>-- </a:t>
            </a:r>
            <a:r>
              <a:rPr lang="en-US" b="1" dirty="0" err="1" smtClean="0"/>
              <a:t>Leilani</a:t>
            </a:r>
            <a:r>
              <a:rPr lang="en-US" b="1" dirty="0" smtClean="0"/>
              <a:t> Battle (MIT):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Interactive DB Visualization &amp; Exploration (collaboration with MIT)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99" y="685801"/>
            <a:ext cx="2851073" cy="140231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(Jordan </a:t>
            </a:r>
            <a:r>
              <a:rPr lang="en-US" dirty="0" err="1" smtClean="0"/>
              <a:t>Crouser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Human + Computer Computation:</a:t>
            </a:r>
          </a:p>
          <a:p>
            <a:pPr algn="ctr">
              <a:buNone/>
            </a:pPr>
            <a:r>
              <a:rPr lang="en-US" b="1" dirty="0" smtClean="0"/>
              <a:t>Can The Two Complement Each Other?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</a:t>
            </a:r>
            <a:r>
              <a:rPr lang="en-US" dirty="0" err="1" smtClean="0"/>
              <a:t>Human+Computer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02" y="1638300"/>
            <a:ext cx="6005006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</a:t>
            </a:r>
            <a:r>
              <a:rPr lang="en-US" dirty="0" err="1"/>
              <a:t>Human+Computer</a:t>
            </a:r>
            <a:r>
              <a:rPr lang="en-US" dirty="0"/>
              <a:t>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2672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9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295400"/>
            <a:ext cx="335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1,200+ papers from CHI, IUI, KDD, Vis,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InfoVis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>
                    <a:lumMod val="75000"/>
                  </a:schemeClr>
                </a:solidFill>
              </a:rPr>
              <a:t>Found 49 relating to human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+ computer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model of human and computer affordances, examined each of the projects to identify what “works” and what could be missing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Human Complexity</a:t>
            </a:r>
            <a:endParaRPr lang="en-US" dirty="0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953000" cy="48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82025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1295400"/>
            <a:ext cx="3962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Jordan </a:t>
            </a:r>
            <a:r>
              <a:rPr lang="en-US" sz="1200" b="1" dirty="0" err="1" smtClean="0"/>
              <a:t>Couser</a:t>
            </a:r>
            <a:r>
              <a:rPr lang="en-US" sz="1200" dirty="0" smtClean="0"/>
              <a:t>.  An affordance-based framework for human computation and human-computer collaboration.</a:t>
            </a:r>
          </a:p>
          <a:p>
            <a:r>
              <a:rPr lang="en-US" sz="1200" dirty="0" smtClean="0"/>
              <a:t>IEEE VAST 2012. </a:t>
            </a:r>
          </a:p>
        </p:txBody>
      </p:sp>
    </p:spTree>
    <p:extLst>
      <p:ext uri="{BB962C8B-B14F-4D97-AF65-F5344CB8AC3E}">
        <p14:creationId xmlns:p14="http://schemas.microsoft.com/office/powerpoint/2010/main" val="37834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</a:t>
            </a:r>
            <a:r>
              <a:rPr lang="en-US" dirty="0" err="1"/>
              <a:t>Human+Computer</a:t>
            </a:r>
            <a:r>
              <a:rPr lang="en-US" dirty="0"/>
              <a:t>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00550" cy="381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3242852" cy="12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Machine Learning (Eli Brown)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Interactive Model Learning:</a:t>
            </a:r>
          </a:p>
          <a:p>
            <a:pPr algn="ctr">
              <a:buNone/>
            </a:pPr>
            <a:r>
              <a:rPr lang="en-US" b="1" dirty="0" smtClean="0"/>
              <a:t>Can Knowledge be Represented Quantitatively?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Interactive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380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29000" cy="32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353180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5791200" cy="7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20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distance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20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Tells the users what dimension of data they care about, and what dimensions are not useful!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524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819400"/>
            <a:ext cx="426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“Wine” dataset (13 dimensions, 3 clusters)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 linear (sum of squares) distance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Added 10 extra dimensions, and filled them with random values</a:t>
            </a:r>
          </a:p>
        </p:txBody>
      </p:sp>
    </p:spTree>
    <p:extLst>
      <p:ext uri="{BB962C8B-B14F-4D97-AF65-F5344CB8AC3E}">
        <p14:creationId xmlns:p14="http://schemas.microsoft.com/office/powerpoint/2010/main" val="40794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“the science of analytical reasoning facilitated by visual interactive interfaces.”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Differences (</a:t>
            </a:r>
            <a:r>
              <a:rPr lang="en-US" dirty="0" err="1" smtClean="0"/>
              <a:t>Alvitta</a:t>
            </a:r>
            <a:r>
              <a:rPr lang="en-US" dirty="0" smtClean="0"/>
              <a:t> </a:t>
            </a:r>
            <a:r>
              <a:rPr lang="en-US" dirty="0" err="1" smtClean="0"/>
              <a:t>Ottley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A User’s </a:t>
            </a:r>
            <a:r>
              <a:rPr lang="en-US" u="sng" dirty="0" smtClean="0"/>
              <a:t>Cognitive Traits</a:t>
            </a:r>
            <a:r>
              <a:rPr lang="en-US" dirty="0" smtClean="0"/>
              <a:t> &amp; </a:t>
            </a:r>
            <a:r>
              <a:rPr lang="en-US" u="sng" dirty="0" smtClean="0"/>
              <a:t>States</a:t>
            </a:r>
            <a:r>
              <a:rPr lang="en-US" dirty="0" smtClean="0"/>
              <a:t>, </a:t>
            </a:r>
          </a:p>
          <a:p>
            <a:pPr algn="ctr">
              <a:buNone/>
            </a:pPr>
            <a:r>
              <a:rPr lang="en-US" u="sng" dirty="0" smtClean="0"/>
              <a:t>Experiences &amp; Biases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b="1" dirty="0" smtClean="0"/>
              <a:t>How To Identify The End User’s Needs?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81600"/>
            <a:ext cx="68580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Personality Factor: Locus of Control</a:t>
            </a:r>
          </a:p>
          <a:p>
            <a:pPr lvl="1"/>
            <a:r>
              <a:rPr lang="en-US" dirty="0" smtClean="0"/>
              <a:t>(internal =&gt; faster/better with containment)</a:t>
            </a:r>
          </a:p>
          <a:p>
            <a:pPr lvl="1"/>
            <a:r>
              <a:rPr lang="en-US" dirty="0" smtClean="0"/>
              <a:t>(external =&gt; faster/better with list)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321172" cy="34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199"/>
            <a:ext cx="4114800" cy="32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Priming on Visual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5439" y="1531391"/>
            <a:ext cx="2714625" cy="4667676"/>
            <a:chOff x="525439" y="1695167"/>
            <a:chExt cx="2714625" cy="4667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1885"/>
            <a:ext cx="5638800" cy="50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7782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Using Brain Sensing (</a:t>
            </a:r>
            <a:r>
              <a:rPr lang="en-US" dirty="0" err="1" smtClean="0"/>
              <a:t>fNIRS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9" y="381000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9" y="3810000"/>
            <a:ext cx="31242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Your Brain on Bar graphs and Pie Charts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9437"/>
            <a:ext cx="6568803" cy="239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599" y="2371809"/>
            <a:ext cx="123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3-back test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(</a:t>
            </a:r>
            <a:r>
              <a:rPr lang="en-US" dirty="0" err="1" smtClean="0"/>
              <a:t>Leilani</a:t>
            </a:r>
            <a:r>
              <a:rPr lang="en-US" dirty="0" smtClean="0"/>
              <a:t> Battle (MIT) &amp; Liz </a:t>
            </a:r>
            <a:r>
              <a:rPr lang="en-US" dirty="0" err="1" smtClean="0"/>
              <a:t>Salowitz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Interactive Exploration of Large Databases:</a:t>
            </a:r>
          </a:p>
          <a:p>
            <a:pPr algn="ctr">
              <a:buNone/>
            </a:pPr>
            <a:r>
              <a:rPr lang="en-US" b="1" dirty="0" smtClean="0"/>
              <a:t>Big Database, Small Laptop, </a:t>
            </a:r>
          </a:p>
          <a:p>
            <a:pPr algn="ctr">
              <a:buNone/>
            </a:pPr>
            <a:r>
              <a:rPr lang="en-US" b="1" dirty="0" smtClean="0"/>
              <a:t>Can a User Interact with Big Data in Real Time?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Constraint: Data is too big to fit into the memory or hard drive of the personal computer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Note: Ignoring various database technologies (OLAP, Column-Store, No-SQL, Array-Based,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Classic Computer Science Problem…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some previous techniques?</a:t>
            </a:r>
          </a:p>
          <a:p>
            <a:pPr lvl="1"/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Truncate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(sample, filter)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Resolution reduction (“blurring”, image zooming)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Stream (think Netflix,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Hulu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 (think open world 3D video games)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Real Time DB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6837"/>
            <a:ext cx="753296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3931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5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Integrates an interactive visual interface with computation: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User-defined hierarchical clustering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“Search by example”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Etc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6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1636</Words>
  <Application>Microsoft Office PowerPoint</Application>
  <PresentationFormat>On-screen Show (4:3)</PresentationFormat>
  <Paragraphs>299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Interactive Data Analysis and Model Exploration:  A Visual Analytics Approach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Interaction</vt:lpstr>
      <vt:lpstr>PowerPoint Presentation</vt:lpstr>
      <vt:lpstr>What is in a User’s Interactions?</vt:lpstr>
      <vt:lpstr>What’s in a User’s Interactions</vt:lpstr>
      <vt:lpstr>Human + Computer </vt:lpstr>
      <vt:lpstr>Final Thought…</vt:lpstr>
      <vt:lpstr>Thank you!</vt:lpstr>
      <vt:lpstr>PowerPoint Presentation</vt:lpstr>
      <vt:lpstr>PowerPoint Presentation</vt:lpstr>
      <vt:lpstr>VALT Research Projects</vt:lpstr>
      <vt:lpstr>Analysis (Jordan Crouser)</vt:lpstr>
      <vt:lpstr>Quantifying Human+Computer Collaboration</vt:lpstr>
      <vt:lpstr>Quantifying Human+Computer Collaboration</vt:lpstr>
      <vt:lpstr>Understanding Human Complexity</vt:lpstr>
      <vt:lpstr>Quantifying Human+Computer Collaboration</vt:lpstr>
      <vt:lpstr>Interactive Machine Learning (Eli Brown)</vt:lpstr>
      <vt:lpstr>Iterative Interactive Analysis</vt:lpstr>
      <vt:lpstr>Direct Manipulation of Visualization</vt:lpstr>
      <vt:lpstr>Results</vt:lpstr>
      <vt:lpstr>Individual Differences (Alvitta Ottley)</vt:lpstr>
      <vt:lpstr>Experiment Procedure</vt:lpstr>
      <vt:lpstr>Results</vt:lpstr>
      <vt:lpstr>Affective Priming on Visual Judgment</vt:lpstr>
      <vt:lpstr>Preliminary Study – Using Brain Sensing (fNIRS)</vt:lpstr>
      <vt:lpstr>This is Your Brain on Bar graphs and Pie Charts</vt:lpstr>
      <vt:lpstr>Big Data (Leilani Battle (MIT) &amp; Liz Salowitz)</vt:lpstr>
      <vt:lpstr>Problem Statement</vt:lpstr>
      <vt:lpstr>Problem Statement</vt:lpstr>
      <vt:lpstr>Strategies for Real Time DB Visualization</vt:lpstr>
      <vt:lpstr>Using SciDB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485</cp:revision>
  <dcterms:created xsi:type="dcterms:W3CDTF">2011-08-03T02:14:01Z</dcterms:created>
  <dcterms:modified xsi:type="dcterms:W3CDTF">2013-08-07T04:11:42Z</dcterms:modified>
</cp:coreProperties>
</file>