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701" r:id="rId3"/>
    <p:sldId id="703" r:id="rId4"/>
    <p:sldId id="705" r:id="rId5"/>
    <p:sldId id="706" r:id="rId6"/>
    <p:sldId id="708" r:id="rId7"/>
    <p:sldId id="709" r:id="rId8"/>
    <p:sldId id="710" r:id="rId9"/>
    <p:sldId id="723" r:id="rId10"/>
    <p:sldId id="732" r:id="rId11"/>
    <p:sldId id="733" r:id="rId12"/>
    <p:sldId id="726" r:id="rId13"/>
    <p:sldId id="734" r:id="rId14"/>
    <p:sldId id="735" r:id="rId15"/>
    <p:sldId id="736" r:id="rId16"/>
    <p:sldId id="737" r:id="rId17"/>
    <p:sldId id="675" r:id="rId18"/>
    <p:sldId id="739" r:id="rId19"/>
    <p:sldId id="698" r:id="rId20"/>
    <p:sldId id="741" r:id="rId21"/>
    <p:sldId id="740" r:id="rId22"/>
    <p:sldId id="743" r:id="rId23"/>
    <p:sldId id="744" r:id="rId24"/>
    <p:sldId id="745" r:id="rId25"/>
    <p:sldId id="746" r:id="rId26"/>
    <p:sldId id="747" r:id="rId27"/>
    <p:sldId id="74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83" autoAdjust="0"/>
  </p:normalViewPr>
  <p:slideViewPr>
    <p:cSldViewPr>
      <p:cViewPr varScale="1">
        <p:scale>
          <a:sx n="54" d="100"/>
          <a:sy n="54" d="100"/>
        </p:scale>
        <p:origin x="128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83FB7-BC4F-47B9-85AE-C3C42101F3EA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A8EB-0405-439B-93A5-E83A109A3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6A8EB-0405-439B-93A5-E83A109A3FA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6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AFA03-E6EE-4AD9-92F7-542DA5A37324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1706-59DD-4BAF-AEAC-C1C9E8A82DBA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FEA1-F1FA-4443-9A52-168AEC59FF84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457200"/>
            <a:ext cx="8491538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93350C-3BAA-4B32-9251-CE1F0C95BBB5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1306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6D6BBF1-317A-4CA8-A988-810C8167F64B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457200"/>
            <a:ext cx="8458200" cy="1098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4075" y="19050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305300"/>
            <a:ext cx="4130675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4305300"/>
            <a:ext cx="4132263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858000" y="152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1CAE3CD-1FED-447E-95C5-2D019DE05502}" type="slidenum">
              <a:rPr lang="en-US"/>
              <a:pPr/>
              <a:t>‹#›</a:t>
            </a:fld>
            <a:r>
              <a:rPr lang="en-US"/>
              <a:t>/43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9B0F1-2924-4341-9DBC-091EB3C36CC6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4091C-616D-4957-AE84-5F6C5A6E65F1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7889-FA88-4722-8986-FEC57F1EF579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7171-ECE5-4E2B-B90D-ED1F7CC6F09F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9BE6-6564-436E-8E7C-097F6899C4BB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A092-A719-4FE8-9495-6FEB70241E2B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19E0-E03B-4430-A094-0181015E297E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8BF7-9E9D-4882-8F49-10251FBAC35E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DFB37-4A14-460F-A1B4-9EFB6C6C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C512A-341A-4218-BFA9-9278D49EACEF}" type="datetime1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DFB37-4A14-460F-A1B4-9EFB6C6CA6E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0"/>
            <a:ext cx="583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B77A077-4F6D-4196-8E7F-EB8A3FD24728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/26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257" y="6248400"/>
            <a:ext cx="164374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7239000" y="0"/>
            <a:ext cx="1921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Remco Chang –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50000"/>
                  </a:schemeClr>
                </a:solidFill>
              </a:rPr>
              <a:t>Dagstuhl</a:t>
            </a:r>
            <a:r>
              <a:rPr lang="en-US" sz="1200" baseline="0" dirty="0" smtClean="0">
                <a:solidFill>
                  <a:schemeClr val="bg1">
                    <a:lumMod val="50000"/>
                  </a:schemeClr>
                </a:solidFill>
              </a:rPr>
              <a:t> 14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Analyzing User Interactions for</a:t>
            </a:r>
            <a:br>
              <a:rPr lang="en-US" dirty="0" smtClean="0"/>
            </a:br>
            <a:r>
              <a:rPr lang="en-US" dirty="0" smtClean="0"/>
              <a:t>Data and User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Remco Chang</a:t>
            </a:r>
          </a:p>
          <a:p>
            <a:endParaRPr lang="en-US" dirty="0"/>
          </a:p>
          <a:p>
            <a:r>
              <a:rPr lang="en-US" dirty="0"/>
              <a:t>Assistant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Tufts University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Question at a Time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</p:cNvCxnSpPr>
          <p:nvPr/>
        </p:nvCxnSpPr>
        <p:spPr>
          <a:xfrm>
            <a:off x="3138235" y="2544573"/>
            <a:ext cx="193284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4" idx="6"/>
          </p:cNvCxnSpPr>
          <p:nvPr/>
        </p:nvCxnSpPr>
        <p:spPr>
          <a:xfrm flipH="1" flipV="1">
            <a:off x="3433561" y="3884796"/>
            <a:ext cx="1637523" cy="140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/>
          <p:cNvSpPr/>
          <p:nvPr/>
        </p:nvSpPr>
        <p:spPr>
          <a:xfrm>
            <a:off x="527415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Novice or </a:t>
            </a:r>
          </a:p>
          <a:p>
            <a:pPr algn="ctr"/>
            <a:r>
              <a:rPr lang="en-US" dirty="0" smtClean="0"/>
              <a:t>Expert?</a:t>
            </a:r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5285430" y="2049800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Introvert or </a:t>
            </a:r>
          </a:p>
          <a:p>
            <a:pPr algn="ctr"/>
            <a:r>
              <a:rPr lang="en-US" dirty="0" smtClean="0"/>
              <a:t>Extrovert?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5296430" y="2038914"/>
            <a:ext cx="1728107" cy="2349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Fast </a:t>
            </a:r>
          </a:p>
          <a:p>
            <a:pPr algn="ctr"/>
            <a:r>
              <a:rPr lang="en-US" dirty="0" smtClean="0"/>
              <a:t>or</a:t>
            </a:r>
          </a:p>
          <a:p>
            <a:pPr algn="ctr"/>
            <a:r>
              <a:rPr lang="en-US" dirty="0" smtClean="0"/>
              <a:t>Slow?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Finding Waldo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543800" cy="38851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6700" y="2290764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114800" y="366042"/>
            <a:ext cx="2259894" cy="191995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7700" y="2337471"/>
            <a:ext cx="4059851" cy="22793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133600" y="4953000"/>
            <a:ext cx="381000" cy="27463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457201" y="3276600"/>
            <a:ext cx="1676399" cy="1676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514600" y="3276600"/>
            <a:ext cx="228460" cy="167640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1351756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Google-Maps style interface</a:t>
            </a:r>
          </a:p>
          <a:p>
            <a:pPr lvl="1"/>
            <a:r>
              <a:rPr lang="en-US" dirty="0" smtClean="0"/>
              <a:t>Left, Right, Up, Down, Zoom In, Zoom Out, Found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3445"/>
            <a:ext cx="2285860" cy="1763155"/>
          </a:xfrm>
          <a:prstGeom prst="rect">
            <a:avLst/>
          </a:prstGeom>
          <a:noFill/>
          <a:ln w="508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94" y="366042"/>
            <a:ext cx="2142857" cy="1971429"/>
          </a:xfrm>
          <a:prstGeom prst="rect">
            <a:avLst/>
          </a:prstGeom>
          <a:ln w="508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5759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94" y="2455223"/>
            <a:ext cx="4062570" cy="20922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794" y="2455223"/>
            <a:ext cx="3238005" cy="2445327"/>
            <a:chOff x="833764" y="1805353"/>
            <a:chExt cx="3403489" cy="39108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64" y="1805353"/>
              <a:ext cx="3403489" cy="334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56077" y="5346890"/>
              <a:ext cx="2158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 completion time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Visualization – Completion Time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05400" y="2455223"/>
            <a:ext cx="3238005" cy="2421577"/>
            <a:chOff x="4968855" y="1785068"/>
            <a:chExt cx="3413145" cy="393115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8855" y="1785068"/>
              <a:ext cx="3413145" cy="3396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595996" y="5346890"/>
              <a:ext cx="2229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 completion time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6396335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Helen Zhao et al., Modeling </a:t>
            </a:r>
            <a:r>
              <a:rPr lang="en-US" sz="1200" dirty="0"/>
              <a:t>user interactions </a:t>
            </a:r>
            <a:r>
              <a:rPr lang="en-US" sz="1200" dirty="0" smtClean="0"/>
              <a:t>for complex </a:t>
            </a:r>
            <a:r>
              <a:rPr lang="en-US" sz="1200" dirty="0"/>
              <a:t>visual search tasks. Poster, </a:t>
            </a:r>
            <a:r>
              <a:rPr lang="en-US" sz="1200" dirty="0" smtClean="0"/>
              <a:t>IEEE VAST , </a:t>
            </a:r>
            <a:r>
              <a:rPr lang="en-US" sz="1200" dirty="0"/>
              <a:t>2013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Eli Brown et al., Where’s Waldo. IEEE VAST, In Submission.</a:t>
            </a:r>
          </a:p>
        </p:txBody>
      </p:sp>
    </p:spTree>
    <p:extLst>
      <p:ext uri="{BB962C8B-B14F-4D97-AF65-F5344CB8AC3E}">
        <p14:creationId xmlns:p14="http://schemas.microsoft.com/office/powerpoint/2010/main" val="10775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Fast and Slow Performers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4038600" cy="245365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State-Based (data exploration statistics)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Linear SVM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Accuracy: ~70%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1447800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33" y="4054773"/>
            <a:ext cx="4083756" cy="24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409955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Interaction pattern (high-level button clicks)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N-Gram + Decision Tree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~80%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a </a:t>
            </a:r>
            <a:r>
              <a:rPr lang="en-US" dirty="0" smtClean="0"/>
              <a:t>User’s Personality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885526" y="2591026"/>
            <a:ext cx="3299961" cy="2820506"/>
            <a:chOff x="885526" y="1859321"/>
            <a:chExt cx="3299961" cy="3856901"/>
          </a:xfrm>
        </p:grpSpPr>
        <p:sp>
          <p:nvSpPr>
            <p:cNvPr id="4" name="TextBox 3"/>
            <p:cNvSpPr txBox="1"/>
            <p:nvPr/>
          </p:nvSpPr>
          <p:spPr>
            <a:xfrm>
              <a:off x="1272788" y="5346890"/>
              <a:ext cx="2525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External Locus of Control</a:t>
              </a:r>
              <a:endParaRPr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526" y="1859321"/>
              <a:ext cx="3299961" cy="324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5135395" y="2590800"/>
            <a:ext cx="3282245" cy="2819891"/>
            <a:chOff x="5135395" y="1859322"/>
            <a:chExt cx="3282245" cy="3856060"/>
          </a:xfrm>
        </p:grpSpPr>
        <p:sp>
          <p:nvSpPr>
            <p:cNvPr id="7" name="TextBox 6"/>
            <p:cNvSpPr txBox="1"/>
            <p:nvPr/>
          </p:nvSpPr>
          <p:spPr>
            <a:xfrm>
              <a:off x="5531240" y="5346050"/>
              <a:ext cx="2490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Internal Locus of Control</a:t>
              </a:r>
              <a:endParaRPr lang="en-US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395" y="1859322"/>
              <a:ext cx="3282245" cy="3294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0" y="645789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Ottley</a:t>
            </a:r>
            <a:r>
              <a:rPr lang="en-US" sz="1000" dirty="0" smtClean="0"/>
              <a:t> et al., </a:t>
            </a:r>
            <a:r>
              <a:rPr lang="en-US" sz="1000" dirty="0"/>
              <a:t>How locus of control inﬂuences compatibility with visualization </a:t>
            </a:r>
            <a:r>
              <a:rPr lang="en-US" sz="1000" dirty="0" smtClean="0"/>
              <a:t>style. IEEE VAST , 2011.</a:t>
            </a:r>
          </a:p>
          <a:p>
            <a:r>
              <a:rPr lang="en-US" sz="1000" dirty="0" err="1"/>
              <a:t>Ottley</a:t>
            </a:r>
            <a:r>
              <a:rPr lang="en-US" sz="1000" dirty="0"/>
              <a:t> et al., Understanding visualization by understanding individual users. </a:t>
            </a:r>
            <a:r>
              <a:rPr lang="en-US" sz="1000" dirty="0" smtClean="0"/>
              <a:t>IEEE CG&amp;A, 2012.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055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Predicting Users’ Personality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Noisy data, but can detect the users’ individual traits “Extraversion”, “Neuroticism”, and “Locus of Control” at ~60% accuracy by analyzing the user’s interactions alone.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8" y="1684947"/>
            <a:ext cx="407422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67956" y="1676400"/>
            <a:ext cx="4038600" cy="24536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Predicting user’s “Extraversion”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r>
              <a:rPr lang="en-US" dirty="0" smtClean="0"/>
              <a:t>Accuracy: ~60%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States and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3</a:t>
            </a:r>
            <a:r>
              <a:rPr lang="en-US" dirty="0" smtClean="0"/>
              <a:t>. What are the Cognitive Factors that </a:t>
            </a:r>
          </a:p>
          <a:p>
            <a:pPr algn="ctr">
              <a:buNone/>
            </a:pPr>
            <a:r>
              <a:rPr lang="en-US" b="1" dirty="0" smtClean="0"/>
              <a:t>Correlate with a User’s Performance?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 and Visual Judgment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25439" y="1531391"/>
            <a:ext cx="2714625" cy="4667676"/>
            <a:chOff x="525439" y="1695167"/>
            <a:chExt cx="2714625" cy="4667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1695167"/>
              <a:ext cx="2714625" cy="2362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39" y="3972068"/>
              <a:ext cx="17716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1885"/>
            <a:ext cx="5638800" cy="500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Harrison et al., </a:t>
            </a:r>
            <a:r>
              <a:rPr lang="en-US" sz="1200" dirty="0"/>
              <a:t>Influencing Visual Judgment Through Affective Priming</a:t>
            </a:r>
            <a:r>
              <a:rPr lang="en-US" sz="1200" i="1" dirty="0" smtClean="0"/>
              <a:t>, </a:t>
            </a:r>
            <a:r>
              <a:rPr lang="en-US" sz="1200" dirty="0" smtClean="0"/>
              <a:t>CHI 2013</a:t>
            </a:r>
          </a:p>
        </p:txBody>
      </p:sp>
    </p:spTree>
    <p:extLst>
      <p:ext uri="{BB962C8B-B14F-4D97-AF65-F5344CB8AC3E}">
        <p14:creationId xmlns:p14="http://schemas.microsoft.com/office/powerpoint/2010/main" val="41709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Cognitive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05400" cy="22097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Functional Near-Infrared Spectroscopy </a:t>
            </a:r>
            <a:endParaRPr lang="en-US" dirty="0"/>
          </a:p>
          <a:p>
            <a:r>
              <a:rPr lang="en-US" dirty="0" smtClean="0"/>
              <a:t>a lightweight brain sensing technique </a:t>
            </a:r>
          </a:p>
          <a:p>
            <a:r>
              <a:rPr lang="en-US" dirty="0" smtClean="0"/>
              <a:t>measures mental demand (working memory)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Users\Alvitta\Dropbox\fNIRS\VisWeekRewrite\CHI-paper-format-LaTeX\figures\fNIR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600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lvitta\Dropbox\fNIRS\VisWeekRewrite\CHI-paper-format-LaTeX\figures\fNIR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978960"/>
            <a:ext cx="3200400" cy="186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Evan Peck et al., Using </a:t>
            </a:r>
            <a:r>
              <a:rPr lang="en-US" sz="1200" dirty="0" err="1"/>
              <a:t>fNIRS</a:t>
            </a:r>
            <a:r>
              <a:rPr lang="en-US" sz="1200" dirty="0"/>
              <a:t> Brain Sensing to Evaluate Information Visualization </a:t>
            </a:r>
            <a:r>
              <a:rPr lang="en-US" sz="1200" dirty="0" smtClean="0"/>
              <a:t>Interfaces. CHI 2013.</a:t>
            </a:r>
            <a:endParaRPr lang="en-US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73" y="3886200"/>
            <a:ext cx="8090176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69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Ability: Bayes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The </a:t>
            </a:r>
            <a:r>
              <a:rPr lang="en-US" sz="4000" dirty="0"/>
              <a:t>probability that a woman over age 40 has breast cancer is 1%. </a:t>
            </a:r>
            <a:r>
              <a:rPr lang="en-US" sz="4000" dirty="0" smtClean="0"/>
              <a:t>However</a:t>
            </a:r>
            <a:r>
              <a:rPr lang="en-US" sz="4000" dirty="0"/>
              <a:t>, the probability that </a:t>
            </a:r>
            <a:r>
              <a:rPr lang="en-US" sz="4000" dirty="0" smtClean="0"/>
              <a:t>mammography accurately </a:t>
            </a:r>
            <a:r>
              <a:rPr lang="en-US" sz="4000" dirty="0"/>
              <a:t>detects the disease is 80% with a false positive rate of 9.6%. </a:t>
            </a:r>
          </a:p>
          <a:p>
            <a:pPr marL="0" indent="0">
              <a:buNone/>
            </a:pPr>
            <a:r>
              <a:rPr lang="en-US" sz="4000" dirty="0" smtClean="0"/>
              <a:t>	</a:t>
            </a:r>
          </a:p>
          <a:p>
            <a:pPr marL="0" indent="0">
              <a:buNone/>
            </a:pPr>
            <a:r>
              <a:rPr lang="en-US" sz="4000" dirty="0" smtClean="0"/>
              <a:t>If </a:t>
            </a:r>
            <a:r>
              <a:rPr lang="en-US" sz="4000" dirty="0"/>
              <a:t>a 40-year old woman </a:t>
            </a:r>
            <a:r>
              <a:rPr lang="en-US" sz="4000" dirty="0" smtClean="0"/>
              <a:t>tests positive </a:t>
            </a:r>
            <a:r>
              <a:rPr lang="en-US" sz="4000" dirty="0"/>
              <a:t>in a mammography exam, what is the probability that she indeed has breast </a:t>
            </a:r>
            <a:r>
              <a:rPr lang="en-US" sz="4000" dirty="0" smtClean="0"/>
              <a:t>cancer?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Answer: Bayes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’ theorem states that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P(B|A) * P(A) / 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). In this case, A is having breast cancer, B is testing positive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with mammography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the probability of a person having breast cancer given that the person is tested positive with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mammography. P(B|A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given as 80%, or 0.8, P(A) is given as 1%, or 0.01. P(B) is not explicitly stated, but can be computed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as P(B,A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)+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˜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A), or the probability of testing positive and the patient having cancer plus the probability of testing positive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and the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patient not having cancer. Since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P(B,A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equal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0.8*0.01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0.008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˜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A) is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0.093 * (1-0.01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0.09207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, P(B) can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be computed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0.008+0.09207 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0.1007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. Finally, </a:t>
            </a:r>
            <a:r>
              <a:rPr lang="en-US" sz="1700" dirty="0" smtClean="0">
                <a:solidFill>
                  <a:schemeClr val="bg1">
                    <a:lumMod val="50000"/>
                  </a:schemeClr>
                </a:solidFill>
              </a:rPr>
              <a:t>P(A|B</a:t>
            </a:r>
            <a:r>
              <a:rPr lang="en-US" sz="1700" dirty="0">
                <a:solidFill>
                  <a:schemeClr val="bg1">
                    <a:lumMod val="50000"/>
                  </a:schemeClr>
                </a:solidFill>
              </a:rPr>
              <a:t>) is therefore 0.8 * 0.01 / 0.1007, which is equal to 0.07944.</a:t>
            </a:r>
          </a:p>
        </p:txBody>
      </p:sp>
    </p:spTree>
    <p:extLst>
      <p:ext uri="{BB962C8B-B14F-4D97-AF65-F5344CB8AC3E}">
        <p14:creationId xmlns:p14="http://schemas.microsoft.com/office/powerpoint/2010/main" val="58566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(Modified) Van </a:t>
            </a:r>
            <a:r>
              <a:rPr lang="en-US" dirty="0" err="1" smtClean="0"/>
              <a:t>Wijk’s</a:t>
            </a:r>
            <a:r>
              <a:rPr lang="en-US" dirty="0" smtClean="0"/>
              <a:t> Model of Visualization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08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36" grpId="0" animBg="1"/>
      <p:bldP spid="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Aids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27668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32866"/>
            <a:ext cx="3617791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42521"/>
            <a:ext cx="4724400" cy="270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Ottley</a:t>
            </a:r>
            <a:r>
              <a:rPr lang="en-US" sz="1200" dirty="0" smtClean="0"/>
              <a:t> et al., </a:t>
            </a:r>
            <a:r>
              <a:rPr lang="en-US" sz="1200" dirty="0"/>
              <a:t>Visually Communicating Bayesian Statistics </a:t>
            </a:r>
            <a:r>
              <a:rPr lang="en-US" sz="1200" dirty="0" smtClean="0"/>
              <a:t>to Laypersons. Tufts CS Tech Report, 2012.</a:t>
            </a:r>
          </a:p>
        </p:txBody>
      </p:sp>
    </p:spTree>
    <p:extLst>
      <p:ext uri="{BB962C8B-B14F-4D97-AF65-F5344CB8AC3E}">
        <p14:creationId xmlns:p14="http://schemas.microsoft.com/office/powerpoint/2010/main" val="98064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" y="2133600"/>
            <a:ext cx="799710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81001"/>
            <a:ext cx="769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Ottley et al., </a:t>
            </a:r>
            <a:r>
              <a:rPr lang="en-US" sz="1200" dirty="0" err="1" smtClean="0"/>
              <a:t>InfoVis</a:t>
            </a:r>
            <a:r>
              <a:rPr lang="en-US" sz="1200" dirty="0" smtClean="0"/>
              <a:t> 2014, In Submission</a:t>
            </a:r>
          </a:p>
        </p:txBody>
      </p:sp>
    </p:spTree>
    <p:extLst>
      <p:ext uri="{BB962C8B-B14F-4D97-AF65-F5344CB8AC3E}">
        <p14:creationId xmlns:p14="http://schemas.microsoft.com/office/powerpoint/2010/main" val="66734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Initiative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4</a:t>
            </a:r>
            <a:r>
              <a:rPr lang="en-US" dirty="0" smtClean="0"/>
              <a:t>. What Can a Visualization System Do</a:t>
            </a:r>
          </a:p>
          <a:p>
            <a:pPr algn="ctr">
              <a:buNone/>
            </a:pPr>
            <a:r>
              <a:rPr lang="en-US" b="1" dirty="0" smtClean="0"/>
              <a:t>If It Knows Everything About Its User?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“The </a:t>
            </a:r>
            <a:r>
              <a:rPr lang="en-US" i="1" dirty="0"/>
              <a:t>computer is incredibly fast, accurate, and stupid. Man is unbelievably slow, inaccurate, and brilliant. The marriage of the two is a force beyond calculation</a:t>
            </a:r>
            <a:r>
              <a:rPr lang="en-US" i="1" dirty="0" smtClean="0"/>
              <a:t>.” </a:t>
            </a:r>
          </a:p>
          <a:p>
            <a:pPr marL="0" indent="0" algn="r">
              <a:buNone/>
            </a:pPr>
            <a:r>
              <a:rPr lang="en-US" dirty="0" smtClean="0"/>
              <a:t>-Leo </a:t>
            </a:r>
            <a:r>
              <a:rPr lang="en-US" dirty="0" err="1" smtClean="0"/>
              <a:t>Cherne</a:t>
            </a:r>
            <a:r>
              <a:rPr lang="en-US" dirty="0" smtClean="0"/>
              <a:t>, 1977</a:t>
            </a:r>
            <a:r>
              <a:rPr lang="en-US" dirty="0"/>
              <a:t> </a:t>
            </a:r>
            <a:endParaRPr lang="en-US" dirty="0" smtClean="0"/>
          </a:p>
          <a:p>
            <a:pPr marL="0" indent="0" algn="r">
              <a:buNone/>
            </a:pPr>
            <a:r>
              <a:rPr lang="en-US" sz="2400" dirty="0" smtClean="0"/>
              <a:t>(often attributed to Albert Einstein)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1676400" cy="53340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5911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4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Marriage?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hy don't you love me cartoon by nakedpastor david hay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417638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Remco’s</a:t>
            </a:r>
            <a:r>
              <a:rPr lang="en-US" smtClean="0"/>
              <a:t>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endParaRPr lang="en-US" dirty="0" smtClean="0"/>
          </a:p>
          <a:p>
            <a:pPr marL="514350" indent="-457200"/>
            <a:r>
              <a:rPr lang="en-US" dirty="0" smtClean="0"/>
              <a:t>The </a:t>
            </a:r>
            <a:r>
              <a:rPr lang="en-US" dirty="0"/>
              <a:t>future of visual analytics lies in better human-computer collaboration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That future starts by enabling the computer to better understand the </a:t>
            </a:r>
            <a:r>
              <a:rPr lang="en-US" dirty="0" smtClean="0"/>
              <a:t>user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7658"/>
            <a:ext cx="2438400" cy="119934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8915400" cy="315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267200" y="1295400"/>
            <a:ext cx="45720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dirty="0" smtClean="0"/>
              <a:t>remco@cs.tufts.edu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the Analyst </a:t>
            </a:r>
            <a:r>
              <a:rPr lang="en-US" smtClean="0"/>
              <a:t>is Successful….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067" y="1616725"/>
            <a:ext cx="133350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52267" y="2607325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92098" y="1616725"/>
            <a:ext cx="1651568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Visualization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12451" y="2132196"/>
            <a:ext cx="825784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017126" y="3472419"/>
            <a:ext cx="1416435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Params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071084" y="1600200"/>
            <a:ext cx="2074780" cy="350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285764" y="2132196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Perceive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66714" y="3472419"/>
            <a:ext cx="1714500" cy="824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Explore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7499973" y="2667000"/>
            <a:ext cx="1540936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1" idx="6"/>
            <a:endCxn id="17" idx="2"/>
          </p:cNvCxnSpPr>
          <p:nvPr/>
        </p:nvCxnSpPr>
        <p:spPr>
          <a:xfrm>
            <a:off x="3138235" y="2544573"/>
            <a:ext cx="2147529" cy="0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2"/>
            <a:endCxn id="14" idx="6"/>
          </p:cNvCxnSpPr>
          <p:nvPr/>
        </p:nvCxnSpPr>
        <p:spPr>
          <a:xfrm flipH="1">
            <a:off x="3433561" y="3884796"/>
            <a:ext cx="1833153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4" idx="0"/>
            <a:endCxn id="11" idx="4"/>
          </p:cNvCxnSpPr>
          <p:nvPr/>
        </p:nvCxnSpPr>
        <p:spPr>
          <a:xfrm flipH="1" flipV="1">
            <a:off x="2725343" y="2956949"/>
            <a:ext cx="1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7" idx="4"/>
            <a:endCxn id="18" idx="0"/>
          </p:cNvCxnSpPr>
          <p:nvPr/>
        </p:nvCxnSpPr>
        <p:spPr>
          <a:xfrm flipH="1">
            <a:off x="6123964" y="2956949"/>
            <a:ext cx="19050" cy="51547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810000" y="2132653"/>
            <a:ext cx="1025361" cy="3227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679634" y="3457651"/>
            <a:ext cx="1240687" cy="3227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Interaction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9" idx="6"/>
            <a:endCxn id="11" idx="2"/>
          </p:cNvCxnSpPr>
          <p:nvPr/>
        </p:nvCxnSpPr>
        <p:spPr>
          <a:xfrm flipV="1">
            <a:off x="1495267" y="2544573"/>
            <a:ext cx="817184" cy="36755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  <a:endCxn id="20" idx="2"/>
          </p:cNvCxnSpPr>
          <p:nvPr/>
        </p:nvCxnSpPr>
        <p:spPr>
          <a:xfrm>
            <a:off x="7145864" y="3352800"/>
            <a:ext cx="3541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5743201"/>
            <a:ext cx="8229600" cy="5800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Data + Vis + Interaction + User = Discovery</a:t>
            </a:r>
            <a:endParaRPr lang="en-US" dirty="0"/>
          </a:p>
        </p:txBody>
      </p:sp>
      <p:pic>
        <p:nvPicPr>
          <p:cNvPr id="1026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27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90" y="5003360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80" y="500225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T2i-9TlL0QhZofc1x19BS1Wmb3fNoPCvdx2XJO9Tg1ApAp9XcfM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18" y="4988114"/>
            <a:ext cx="746125" cy="8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SDp73YA-fz_uP_BW2s1XjGIKWPUIpwYHz5Xidnz_uB2zjGf16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1" y="4978501"/>
            <a:ext cx="814141" cy="88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Remco’s</a:t>
            </a:r>
            <a:r>
              <a:rPr lang="en-US" dirty="0" smtClean="0"/>
              <a:t> Research Goal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1"/>
            <a:ext cx="6045818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b="1" dirty="0" smtClean="0"/>
              <a:t>“</a:t>
            </a:r>
            <a:r>
              <a:rPr lang="en-US" sz="4600" b="1" i="1" dirty="0" smtClean="0"/>
              <a:t>Reverse engineer</a:t>
            </a:r>
            <a:r>
              <a:rPr lang="en-US" sz="4600" b="1" dirty="0" smtClean="0"/>
              <a:t>” the human cognitive black box (by analyzing user interactions)</a:t>
            </a:r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Data Modeling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Interactive Metric Learning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User Modeling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Predict Analysis Behavior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Cognitive States and Traits</a:t>
            </a:r>
          </a:p>
          <a:p>
            <a:pPr marL="571500" indent="-514350">
              <a:buFont typeface="+mj-lt"/>
              <a:buAutoNum type="alphaUcPeriod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Mixed-Initiative Visual Analytics</a:t>
            </a:r>
          </a:p>
        </p:txBody>
      </p:sp>
      <p:pic>
        <p:nvPicPr>
          <p:cNvPr id="5" name="Picture 2" descr="http://fusiongrowthpartners.com/wp-content/uploads/2012/03/ProblemSolvingTe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32" y="539751"/>
            <a:ext cx="2127239" cy="20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R. Chang et al., Science of Interaction</a:t>
            </a:r>
            <a:r>
              <a:rPr lang="en-US" sz="1200" i="1" dirty="0" smtClean="0"/>
              <a:t>, </a:t>
            </a:r>
            <a:r>
              <a:rPr lang="en-US" sz="1200" dirty="0" smtClean="0"/>
              <a:t>Information Visualization, 2009. </a:t>
            </a:r>
          </a:p>
        </p:txBody>
      </p:sp>
      <p:pic>
        <p:nvPicPr>
          <p:cNvPr id="8" name="Picture 2" descr="http://t0.gstatic.com/images?q=tbn:ANd9GcQ4UnhTsQZvyd13tSqnXN6hSjaX_SMuxP-Dq3kHtObbLa-XRfjs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3548" y="4837250"/>
            <a:ext cx="2453409" cy="1905000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DiVm6ykQMBaCKjeNqtlkf64lJDp9N__Sucno-1YWgXuuCLlt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95159" y="2819401"/>
            <a:ext cx="2091641" cy="2063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2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marL="514350" indent="-514350" algn="ctr">
              <a:buAutoNum type="arabicPeriod"/>
            </a:pPr>
            <a:r>
              <a:rPr lang="en-US" dirty="0" smtClean="0"/>
              <a:t>Interactive Metric Learning</a:t>
            </a:r>
            <a:endParaRPr lang="en-US" dirty="0"/>
          </a:p>
          <a:p>
            <a:pPr marL="0" indent="0" algn="ctr">
              <a:buNone/>
            </a:pPr>
            <a:r>
              <a:rPr lang="en-US" b="1" smtClean="0"/>
              <a:t>Quantifying </a:t>
            </a:r>
            <a:r>
              <a:rPr lang="en-US" b="1" dirty="0" smtClean="0"/>
              <a:t>a User’s Knowledge about Data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Finding the weights to a linear distance function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Instead of a user manually give the weights, can we learn them implicitly through their interactions?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460571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4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Metric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 a projection space (e.g., MDS), the user directly moves points on the 2D plane that don’t “look right”…</a:t>
            </a:r>
          </a:p>
          <a:p>
            <a:pPr lvl="3"/>
            <a:endParaRPr lang="en-US" dirty="0" smtClean="0"/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U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ntil the expert is happy (or the visualization can not be improved further)</a:t>
            </a:r>
          </a:p>
          <a:p>
            <a:pPr lvl="3"/>
            <a:endParaRPr lang="en-US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The system learns the weights (importance) of each of the original k dimensions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504950"/>
            <a:ext cx="24003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289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50" y="3752849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3737457"/>
            <a:ext cx="28194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7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Dis-Function</a:t>
            </a:r>
            <a:endParaRPr lang="en-US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Brown et al., Find Distance Function, Hide Model Inference.  IEEE VAST Poster 2011</a:t>
            </a:r>
          </a:p>
          <a:p>
            <a:r>
              <a:rPr lang="en-US" sz="1200" dirty="0" smtClean="0"/>
              <a:t>Brown et al., Dis-function: Learning Distance Functions Interactively. IEEE VAST 2012.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7" y="5160559"/>
            <a:ext cx="563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2000" y="5361655"/>
            <a:ext cx="1443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Optimization: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51974"/>
            <a:ext cx="7010400" cy="37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54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/>
              <a:t>2</a:t>
            </a:r>
            <a:r>
              <a:rPr lang="en-US" dirty="0" smtClean="0"/>
              <a:t>. Learning about a User in Real-Time</a:t>
            </a:r>
            <a:endParaRPr lang="en-US" dirty="0"/>
          </a:p>
          <a:p>
            <a:pPr algn="ctr">
              <a:buNone/>
            </a:pPr>
            <a:r>
              <a:rPr lang="en-US" b="1" dirty="0" smtClean="0"/>
              <a:t>Who is the user, </a:t>
            </a:r>
          </a:p>
          <a:p>
            <a:pPr algn="ctr">
              <a:buNone/>
            </a:pPr>
            <a:r>
              <a:rPr lang="en-US" b="1" dirty="0" smtClean="0"/>
              <a:t>and what is she doing?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706</Words>
  <Application>Microsoft Office PowerPoint</Application>
  <PresentationFormat>On-screen Show (4:3)</PresentationFormat>
  <Paragraphs>259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Analyzing User Interactions for Data and User Modeling</vt:lpstr>
      <vt:lpstr>(Modified) Van Wijk’s Model of Visualization</vt:lpstr>
      <vt:lpstr>When the Analyst is Successful….</vt:lpstr>
      <vt:lpstr>Remco’s Research Goal</vt:lpstr>
      <vt:lpstr>Data Modeling</vt:lpstr>
      <vt:lpstr>Metric Learning</vt:lpstr>
      <vt:lpstr>Metric Learning</vt:lpstr>
      <vt:lpstr>Dis-Function</vt:lpstr>
      <vt:lpstr>User Modeling</vt:lpstr>
      <vt:lpstr>One Question at a Time</vt:lpstr>
      <vt:lpstr>Experiment: Finding Waldo</vt:lpstr>
      <vt:lpstr>Pilot Visualization – Completion Time</vt:lpstr>
      <vt:lpstr>Predicting Fast and Slow Performers</vt:lpstr>
      <vt:lpstr>Predicting a User’s Personality</vt:lpstr>
      <vt:lpstr>Predicting Users’ Personality Traits</vt:lpstr>
      <vt:lpstr>Cognitive States and Traits</vt:lpstr>
      <vt:lpstr>Emotion and Visual Judgment</vt:lpstr>
      <vt:lpstr>Cognitive Load</vt:lpstr>
      <vt:lpstr>Spatial Ability: Bayes Reasoning</vt:lpstr>
      <vt:lpstr>Visualization Aids</vt:lpstr>
      <vt:lpstr>Spatial Ability</vt:lpstr>
      <vt:lpstr>Mixed Initiative Systems</vt:lpstr>
      <vt:lpstr>PowerPoint Presentation</vt:lpstr>
      <vt:lpstr>Which Marriage?</vt:lpstr>
      <vt:lpstr>Which Marriage?</vt:lpstr>
      <vt:lpstr>Remco’s Prediction</vt:lpstr>
      <vt:lpstr>Questions?  remco@cs.tufts.edu</vt:lpstr>
    </vt:vector>
  </TitlesOfParts>
  <Company>UNC Charlotte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rchang</dc:creator>
  <cp:lastModifiedBy>Remco Chang</cp:lastModifiedBy>
  <cp:revision>1056</cp:revision>
  <dcterms:created xsi:type="dcterms:W3CDTF">2011-08-03T02:14:01Z</dcterms:created>
  <dcterms:modified xsi:type="dcterms:W3CDTF">2014-06-05T08:39:55Z</dcterms:modified>
</cp:coreProperties>
</file>