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8"/>
  </p:notesMasterIdLst>
  <p:sldIdLst>
    <p:sldId id="764" r:id="rId2"/>
    <p:sldId id="765" r:id="rId3"/>
    <p:sldId id="766" r:id="rId4"/>
    <p:sldId id="767" r:id="rId5"/>
    <p:sldId id="768" r:id="rId6"/>
    <p:sldId id="769" r:id="rId7"/>
    <p:sldId id="770" r:id="rId8"/>
    <p:sldId id="771" r:id="rId9"/>
    <p:sldId id="772" r:id="rId10"/>
    <p:sldId id="773" r:id="rId11"/>
    <p:sldId id="775" r:id="rId12"/>
    <p:sldId id="776" r:id="rId13"/>
    <p:sldId id="777" r:id="rId14"/>
    <p:sldId id="778" r:id="rId15"/>
    <p:sldId id="779" r:id="rId16"/>
    <p:sldId id="781" r:id="rId17"/>
    <p:sldId id="782" r:id="rId18"/>
    <p:sldId id="783" r:id="rId19"/>
    <p:sldId id="784" r:id="rId20"/>
    <p:sldId id="785" r:id="rId21"/>
    <p:sldId id="786" r:id="rId22"/>
    <p:sldId id="787" r:id="rId23"/>
    <p:sldId id="788" r:id="rId24"/>
    <p:sldId id="789" r:id="rId25"/>
    <p:sldId id="790" r:id="rId26"/>
    <p:sldId id="791" r:id="rId27"/>
    <p:sldId id="792" r:id="rId28"/>
    <p:sldId id="725" r:id="rId29"/>
    <p:sldId id="761" r:id="rId30"/>
    <p:sldId id="762" r:id="rId31"/>
    <p:sldId id="763" r:id="rId32"/>
    <p:sldId id="732" r:id="rId33"/>
    <p:sldId id="760" r:id="rId34"/>
    <p:sldId id="733" r:id="rId35"/>
    <p:sldId id="726" r:id="rId36"/>
    <p:sldId id="738" r:id="rId37"/>
    <p:sldId id="739" r:id="rId38"/>
    <p:sldId id="740" r:id="rId39"/>
    <p:sldId id="741" r:id="rId40"/>
    <p:sldId id="742" r:id="rId41"/>
    <p:sldId id="745" r:id="rId42"/>
    <p:sldId id="743" r:id="rId43"/>
    <p:sldId id="746" r:id="rId44"/>
    <p:sldId id="747" r:id="rId45"/>
    <p:sldId id="749" r:id="rId46"/>
    <p:sldId id="752" r:id="rId47"/>
    <p:sldId id="753" r:id="rId48"/>
    <p:sldId id="691" r:id="rId49"/>
    <p:sldId id="693" r:id="rId50"/>
    <p:sldId id="694" r:id="rId51"/>
    <p:sldId id="754" r:id="rId52"/>
    <p:sldId id="756" r:id="rId53"/>
    <p:sldId id="757" r:id="rId54"/>
    <p:sldId id="758" r:id="rId55"/>
    <p:sldId id="759" r:id="rId56"/>
    <p:sldId id="734" r:id="rId5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F81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6567" autoAdjust="0"/>
  </p:normalViewPr>
  <p:slideViewPr>
    <p:cSldViewPr>
      <p:cViewPr varScale="1">
        <p:scale>
          <a:sx n="58" d="100"/>
          <a:sy n="58" d="100"/>
        </p:scale>
        <p:origin x="1520" y="5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F83FB7-BC4F-47B9-85AE-C3C42101F3EA}" type="datetimeFigureOut">
              <a:rPr lang="en-US" smtClean="0"/>
              <a:pPr/>
              <a:t>8/8/2014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86A8EB-0405-439B-93A5-E83A109A3FA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6584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86A8EB-0405-439B-93A5-E83A109A3FA3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49472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30E305-617A-4A34-A5D0-2B9C7F834A5B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33943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86A8EB-0405-439B-93A5-E83A109A3FA3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71923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86A8EB-0405-439B-93A5-E83A109A3FA3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7913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86A8EB-0405-439B-93A5-E83A109A3FA3}" type="slidenum">
              <a:rPr lang="en-US" smtClean="0"/>
              <a:pPr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32070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86A8EB-0405-439B-93A5-E83A109A3FA3}" type="slidenum">
              <a:rPr lang="en-US" smtClean="0"/>
              <a:pPr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7762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5AFA03-E6EE-4AD9-92F7-542DA5A37324}" type="datetime1">
              <a:rPr lang="en-US" smtClean="0"/>
              <a:pPr/>
              <a:t>8/8/2014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DFB37-4A14-460F-A1B4-9EFB6C6CA6E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91706-59DD-4BAF-AEAC-C1C9E8A82DBA}" type="datetime1">
              <a:rPr lang="en-US" smtClean="0"/>
              <a:pPr/>
              <a:t>8/8/2014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DFB37-4A14-460F-A1B4-9EFB6C6CA6E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CFEA1-F1FA-4443-9A52-168AEC59FF84}" type="datetime1">
              <a:rPr lang="en-US" smtClean="0"/>
              <a:pPr/>
              <a:t>8/8/2014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DFB37-4A14-460F-A1B4-9EFB6C6CA6E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304800" y="457200"/>
            <a:ext cx="8491538" cy="6096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6858000" y="15240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FD93350C-3BAA-4B32-9251-CE1F0C95BBB5}" type="slidenum">
              <a:rPr lang="en-US"/>
              <a:pPr/>
              <a:t>‹#›</a:t>
            </a:fld>
            <a:r>
              <a:rPr lang="en-US"/>
              <a:t>/43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457200"/>
            <a:ext cx="8458200" cy="10985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1905000"/>
            <a:ext cx="4130675" cy="464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64075" y="1905000"/>
            <a:ext cx="4132263" cy="2247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64075" y="4305300"/>
            <a:ext cx="4132263" cy="2247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6858000" y="15240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26D6BBF1-317A-4CA8-A988-810C8167F64B}" type="slidenum">
              <a:rPr lang="en-US"/>
              <a:pPr/>
              <a:t>‹#›</a:t>
            </a:fld>
            <a:r>
              <a:rPr lang="en-US"/>
              <a:t>/43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304800" y="457200"/>
            <a:ext cx="8458200" cy="10985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81000" y="1905000"/>
            <a:ext cx="4130675" cy="2247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64075" y="1905000"/>
            <a:ext cx="4132263" cy="2247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381000" y="4305300"/>
            <a:ext cx="4130675" cy="2247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4075" y="4305300"/>
            <a:ext cx="4132263" cy="2247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>
          <a:xfrm>
            <a:off x="6858000" y="15240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F1CAE3CD-1FED-447E-95C5-2D019DE05502}" type="slidenum">
              <a:rPr lang="en-US"/>
              <a:pPr/>
              <a:t>‹#›</a:t>
            </a:fld>
            <a:r>
              <a:rPr lang="en-US"/>
              <a:t>/43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9B0F1-2924-4341-9DBC-091EB3C36CC6}" type="datetime1">
              <a:rPr lang="en-US" smtClean="0"/>
              <a:pPr/>
              <a:t>8/8/2014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DFB37-4A14-460F-A1B4-9EFB6C6CA6E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4091C-616D-4957-AE84-5F6C5A6E65F1}" type="datetime1">
              <a:rPr lang="en-US" smtClean="0"/>
              <a:pPr/>
              <a:t>8/8/2014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DFB37-4A14-460F-A1B4-9EFB6C6CA6E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97889-FA88-4722-8986-FEC57F1EF579}" type="datetime1">
              <a:rPr lang="en-US" smtClean="0"/>
              <a:pPr/>
              <a:t>8/8/2014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DFB37-4A14-460F-A1B4-9EFB6C6CA6E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937171-ECE5-4E2B-B90D-ED1F7CC6F09F}" type="datetime1">
              <a:rPr lang="en-US" smtClean="0"/>
              <a:pPr/>
              <a:t>8/8/2014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DFB37-4A14-460F-A1B4-9EFB6C6CA6E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5D9BE6-6564-436E-8E7C-097F6899C4BB}" type="datetime1">
              <a:rPr lang="en-US" smtClean="0"/>
              <a:pPr/>
              <a:t>8/8/2014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DFB37-4A14-460F-A1B4-9EFB6C6CA6E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EA092-A719-4FE8-9495-6FEB70241E2B}" type="datetime1">
              <a:rPr lang="en-US" smtClean="0"/>
              <a:pPr/>
              <a:t>8/8/2014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DFB37-4A14-460F-A1B4-9EFB6C6CA6E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319E0-E03B-4430-A094-0181015E297E}" type="datetime1">
              <a:rPr lang="en-US" smtClean="0"/>
              <a:pPr/>
              <a:t>8/8/2014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DFB37-4A14-460F-A1B4-9EFB6C6CA6E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0E8BF7-9E9D-4882-8F49-10251FBAC35E}" type="datetime1">
              <a:rPr lang="en-US" smtClean="0"/>
              <a:pPr/>
              <a:t>8/8/2014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DFB37-4A14-460F-A1B4-9EFB6C6CA6E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1C512A-341A-4218-BFA9-9278D49EACEF}" type="datetime1">
              <a:rPr lang="en-US" smtClean="0"/>
              <a:pPr/>
              <a:t>8/8/2014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4DFB37-4A14-460F-A1B4-9EFB6C6CA6E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0" y="0"/>
            <a:ext cx="5838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4B77A077-4F6D-4196-8E7F-EB8A3FD24728}" type="slidenum">
              <a:rPr lang="en-US" sz="1200" smtClean="0">
                <a:solidFill>
                  <a:schemeClr val="bg1">
                    <a:lumMod val="50000"/>
                  </a:schemeClr>
                </a:solidFill>
              </a:rPr>
              <a:pPr/>
              <a:t>‹#›</a:t>
            </a:fld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/50</a:t>
            </a: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0" name="Picture 19"/>
          <p:cNvPicPr>
            <a:picLocks noChangeAspect="1" noChangeArrowheads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0257" y="6248400"/>
            <a:ext cx="1643743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TextBox 20"/>
          <p:cNvSpPr txBox="1"/>
          <p:nvPr userDrawn="1"/>
        </p:nvSpPr>
        <p:spPr>
          <a:xfrm>
            <a:off x="6803359" y="0"/>
            <a:ext cx="23406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Chang and Harrison–</a:t>
            </a:r>
            <a:r>
              <a:rPr lang="en-US" sz="1200" baseline="0" dirty="0" smtClean="0">
                <a:solidFill>
                  <a:schemeClr val="bg1">
                    <a:lumMod val="50000"/>
                  </a:schemeClr>
                </a:solidFill>
              </a:rPr>
              <a:t> MIT-SEAri-14</a:t>
            </a: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3600" kern="12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1.w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hyperlink" Target="file:///C:\Users\Remco\Dropbox\Tufts%20CS\Admin\2014\RemcoPerformanceEval\Talk\dfv4.avi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gi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65.png"/><Relationship Id="rId7" Type="http://schemas.openxmlformats.org/officeDocument/2006/relationships/image" Target="../media/image69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10" Type="http://schemas.openxmlformats.org/officeDocument/2006/relationships/image" Target="../media/image72.png"/><Relationship Id="rId4" Type="http://schemas.openxmlformats.org/officeDocument/2006/relationships/image" Target="../media/image66.png"/><Relationship Id="rId9" Type="http://schemas.openxmlformats.org/officeDocument/2006/relationships/image" Target="../media/image71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jpeg"/><Relationship Id="rId4" Type="http://schemas.openxmlformats.org/officeDocument/2006/relationships/image" Target="../media/image76.jpe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jpe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3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8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1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dirty="0" smtClean="0"/>
              <a:t>Debugging and Hacking the User </a:t>
            </a:r>
            <a:br>
              <a:rPr lang="en-US" dirty="0" smtClean="0"/>
            </a:br>
            <a:r>
              <a:rPr lang="en-US" dirty="0" smtClean="0"/>
              <a:t>in Visual Analytics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800600"/>
            <a:ext cx="2819400" cy="1447800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Remco Chang</a:t>
            </a:r>
          </a:p>
          <a:p>
            <a:endParaRPr lang="en-US" dirty="0"/>
          </a:p>
          <a:p>
            <a:r>
              <a:rPr lang="en-US" dirty="0"/>
              <a:t>Assistant </a:t>
            </a:r>
            <a:r>
              <a:rPr lang="en-US" dirty="0" smtClean="0"/>
              <a:t>Professor</a:t>
            </a:r>
          </a:p>
          <a:p>
            <a:r>
              <a:rPr lang="en-US" dirty="0" smtClean="0"/>
              <a:t>Tufts University</a:t>
            </a:r>
          </a:p>
          <a:p>
            <a:endParaRPr lang="en-US" dirty="0"/>
          </a:p>
          <a:p>
            <a:endParaRPr lang="en-US" dirty="0"/>
          </a:p>
          <a:p>
            <a:endParaRPr lang="en-US" dirty="0" smtClean="0"/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4953000" y="4800600"/>
            <a:ext cx="2819400" cy="1447800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Lane Harrison</a:t>
            </a:r>
          </a:p>
          <a:p>
            <a:endParaRPr lang="en-US" dirty="0" smtClean="0"/>
          </a:p>
          <a:p>
            <a:r>
              <a:rPr lang="en-US" dirty="0" err="1" smtClean="0"/>
              <a:t>PostDoc</a:t>
            </a:r>
            <a:endParaRPr lang="en-US" dirty="0" smtClean="0"/>
          </a:p>
          <a:p>
            <a:r>
              <a:rPr lang="en-US" dirty="0" smtClean="0"/>
              <a:t>Tufts University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314754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Visual Analytics Systems</a:t>
            </a:r>
          </a:p>
        </p:txBody>
      </p:sp>
      <p:pic>
        <p:nvPicPr>
          <p:cNvPr id="35844" name="Picture 4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3657600" y="4078111"/>
            <a:ext cx="1930190" cy="2452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0" y="6581001"/>
            <a:ext cx="8534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R. Chang et al., Interactive Coordinated Multiple-View Visualization of Biomechanical Motion Data</a:t>
            </a:r>
            <a:r>
              <a:rPr lang="en-US" sz="1200" i="1" dirty="0" smtClean="0"/>
              <a:t>, </a:t>
            </a:r>
            <a:r>
              <a:rPr lang="en-US" sz="1200" dirty="0" smtClean="0"/>
              <a:t>IEEE Vis (TVCG) 2009. </a:t>
            </a: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152400" y="1524000"/>
            <a:ext cx="3505200" cy="5181600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/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3200" dirty="0">
                <a:solidFill>
                  <a:schemeClr val="bg1">
                    <a:lumMod val="75000"/>
                  </a:schemeClr>
                </a:solidFill>
              </a:rPr>
              <a:t>Political </a:t>
            </a:r>
            <a:r>
              <a:rPr lang="en-US" sz="3200" dirty="0" smtClean="0">
                <a:solidFill>
                  <a:schemeClr val="bg1">
                    <a:lumMod val="75000"/>
                  </a:schemeClr>
                </a:solidFill>
              </a:rPr>
              <a:t>Simulation</a:t>
            </a:r>
            <a:endParaRPr lang="en-US" sz="3200" dirty="0">
              <a:solidFill>
                <a:schemeClr val="bg1">
                  <a:lumMod val="75000"/>
                </a:schemeClr>
              </a:solidFill>
            </a:endParaRPr>
          </a:p>
          <a:p>
            <a:pPr marL="742950" lvl="1" indent="-285750">
              <a:spcBef>
                <a:spcPct val="20000"/>
              </a:spcBef>
              <a:buFont typeface="Arial" pitchFamily="34" charset="0"/>
              <a:buChar char="–"/>
              <a:defRPr/>
            </a:pPr>
            <a:r>
              <a:rPr lang="en-US" sz="2800" dirty="0">
                <a:solidFill>
                  <a:schemeClr val="bg1">
                    <a:lumMod val="75000"/>
                  </a:schemeClr>
                </a:solidFill>
              </a:rPr>
              <a:t>Agent-based analysis</a:t>
            </a:r>
          </a:p>
          <a:p>
            <a:pPr marL="742950" lvl="1" indent="-285750">
              <a:spcBef>
                <a:spcPct val="20000"/>
              </a:spcBef>
              <a:buFont typeface="Arial" pitchFamily="34" charset="0"/>
              <a:buChar char="–"/>
              <a:defRPr/>
            </a:pPr>
            <a:r>
              <a:rPr lang="en-US" sz="2800" dirty="0">
                <a:solidFill>
                  <a:schemeClr val="bg1">
                    <a:lumMod val="75000"/>
                  </a:schemeClr>
                </a:solidFill>
              </a:rPr>
              <a:t>With DARPA</a:t>
            </a:r>
          </a:p>
          <a:p>
            <a:pPr marL="742950" lvl="1" indent="-285750">
              <a:spcBef>
                <a:spcPct val="20000"/>
              </a:spcBef>
              <a:buFont typeface="Arial" pitchFamily="34" charset="0"/>
              <a:buChar char="–"/>
              <a:defRPr/>
            </a:pP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>
                  <a:lumMod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3200" dirty="0">
                <a:solidFill>
                  <a:schemeClr val="bg1">
                    <a:lumMod val="75000"/>
                  </a:schemeClr>
                </a:solidFill>
              </a:rPr>
              <a:t>Wire Fraud Detection</a:t>
            </a:r>
          </a:p>
          <a:p>
            <a:pPr marL="742950" lvl="1" indent="-285750">
              <a:spcBef>
                <a:spcPct val="20000"/>
              </a:spcBef>
              <a:buFont typeface="Arial" pitchFamily="34" charset="0"/>
              <a:buChar char="–"/>
              <a:defRPr/>
            </a:pPr>
            <a:r>
              <a:rPr lang="en-US" sz="2800" dirty="0">
                <a:solidFill>
                  <a:schemeClr val="bg1">
                    <a:lumMod val="75000"/>
                  </a:schemeClr>
                </a:solidFill>
              </a:rPr>
              <a:t>With Bank of America</a:t>
            </a:r>
          </a:p>
          <a:p>
            <a:pPr marL="1600200" marR="0" lvl="3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Bridge Maintenance 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With US DOT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Exploring inspection reports</a:t>
            </a:r>
          </a:p>
          <a:p>
            <a:pPr marL="1600200" marR="0" lvl="3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bg1">
                  <a:lumMod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Biomechanical Motion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Interactive motion comparison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228" y="4248855"/>
            <a:ext cx="3352800" cy="2110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3651956" y="1447800"/>
            <a:ext cx="5353072" cy="25704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6551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Research Statement</a:t>
            </a:r>
            <a:endParaRPr lang="en-US" baseline="30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76401"/>
            <a:ext cx="5638800" cy="4572000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sz="4600" b="1" dirty="0" smtClean="0"/>
              <a:t>“</a:t>
            </a:r>
            <a:r>
              <a:rPr lang="en-US" sz="4600" b="1" i="1" dirty="0" smtClean="0"/>
              <a:t>Reverse engineer</a:t>
            </a:r>
            <a:r>
              <a:rPr lang="en-US" sz="4600" b="1" dirty="0" smtClean="0"/>
              <a:t>” the human </a:t>
            </a:r>
            <a:r>
              <a:rPr lang="en-US" sz="4600" b="1" dirty="0" smtClean="0"/>
              <a:t>black </a:t>
            </a:r>
            <a:r>
              <a:rPr lang="en-US" sz="4600" b="1" dirty="0" smtClean="0"/>
              <a:t>box</a:t>
            </a:r>
          </a:p>
          <a:p>
            <a:pPr marL="0" indent="0">
              <a:buNone/>
            </a:pPr>
            <a:r>
              <a:rPr lang="en-US" b="1" dirty="0" smtClean="0"/>
              <a:t>	</a:t>
            </a:r>
          </a:p>
          <a:p>
            <a:pPr marL="571500" indent="-514350">
              <a:buFont typeface="+mj-lt"/>
              <a:buAutoNum type="alphaUcPeriod"/>
            </a:pP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Computational Methods: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  <a:p>
            <a:pPr marL="971550" lvl="1" indent="-514350">
              <a:buFont typeface="+mj-lt"/>
              <a:buAutoNum type="arabicPeriod"/>
            </a:pP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Debugging User’s Reasoning 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and intent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Extract 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user’s 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knowledge</a:t>
            </a:r>
            <a:endParaRPr lang="en-US" dirty="0" smtClean="0">
              <a:solidFill>
                <a:schemeClr val="bg1">
                  <a:lumMod val="75000"/>
                </a:schemeClr>
              </a:solidFill>
            </a:endParaRPr>
          </a:p>
          <a:p>
            <a:pPr marL="571500" indent="-514350">
              <a:buFont typeface="+mj-lt"/>
              <a:buAutoNum type="alphaUcPeriod"/>
            </a:pP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Cognitive and Perceptual:</a:t>
            </a:r>
            <a:endParaRPr lang="en-US" dirty="0" smtClean="0">
              <a:solidFill>
                <a:schemeClr val="bg1">
                  <a:lumMod val="75000"/>
                </a:schemeClr>
              </a:solidFill>
            </a:endParaRPr>
          </a:p>
          <a:p>
            <a:pPr marL="971550" lvl="1" indent="-514350">
              <a:buFont typeface="+mj-lt"/>
              <a:buAutoNum type="arabicPeriod" startAt="3"/>
            </a:pP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Debugging/Hacking: Understanding and Influencing 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a user’s 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behavior</a:t>
            </a:r>
          </a:p>
          <a:p>
            <a:pPr marL="571500" indent="-514350">
              <a:buFont typeface="+mj-lt"/>
              <a:buAutoNum type="alphaUcPeriod"/>
            </a:pP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Use these techniques for “good”</a:t>
            </a:r>
          </a:p>
          <a:p>
            <a:pPr marL="457200" lvl="1" indent="0">
              <a:buNone/>
            </a:pP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4.     Adaptive visualizations</a:t>
            </a:r>
            <a:endParaRPr lang="en-US" dirty="0" smtClean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5" name="Picture 2" descr="http://fusiongrowthpartners.com/wp-content/uploads/2012/03/ProblemSolvingTeam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6634" y="2938463"/>
            <a:ext cx="2127239" cy="2014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0" y="6581001"/>
            <a:ext cx="8534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R. Chang et al., Science of Interaction</a:t>
            </a:r>
            <a:r>
              <a:rPr lang="en-US" sz="1200" i="1" dirty="0" smtClean="0"/>
              <a:t>, </a:t>
            </a:r>
            <a:r>
              <a:rPr lang="en-US" sz="1200" dirty="0" smtClean="0"/>
              <a:t>Information Visualization, 2009. </a:t>
            </a:r>
          </a:p>
        </p:txBody>
      </p:sp>
      <p:pic>
        <p:nvPicPr>
          <p:cNvPr id="8" name="Picture 2" descr="http://t0.gstatic.com/images?q=tbn:ANd9GcQ4UnhTsQZvyd13tSqnXN6hSjaX_SMuxP-Dq3kHtObbLa-XRfjsY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73548" y="4837250"/>
            <a:ext cx="2453409" cy="1905000"/>
          </a:xfrm>
          <a:prstGeom prst="rect">
            <a:avLst/>
          </a:prstGeom>
          <a:noFill/>
        </p:spPr>
      </p:pic>
      <p:pic>
        <p:nvPicPr>
          <p:cNvPr id="9" name="Picture 2" descr="http://t2.gstatic.com/images?q=tbn:ANd9GcRDiVm6ykQMBaCKjeNqtlkf64lJDp9N__Sucno-1YWgXuuCLltz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53200" y="679324"/>
            <a:ext cx="2091641" cy="206387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71630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pPr>
              <a:buNone/>
            </a:pPr>
            <a:endParaRPr lang="en-US" dirty="0"/>
          </a:p>
          <a:p>
            <a:pPr>
              <a:buNone/>
            </a:pPr>
            <a:endParaRPr lang="en-US" dirty="0" smtClean="0"/>
          </a:p>
          <a:p>
            <a:pPr algn="ctr">
              <a:buNone/>
            </a:pPr>
            <a:r>
              <a:rPr lang="en-US" dirty="0"/>
              <a:t>1</a:t>
            </a:r>
            <a:r>
              <a:rPr lang="en-US" dirty="0" smtClean="0"/>
              <a:t>. Debugging the User</a:t>
            </a:r>
            <a:endParaRPr lang="en-US" dirty="0"/>
          </a:p>
          <a:p>
            <a:pPr algn="ctr">
              <a:buNone/>
            </a:pPr>
            <a:r>
              <a:rPr lang="en-US" b="1" dirty="0" smtClean="0"/>
              <a:t>What is in a User’s Interactions?</a:t>
            </a:r>
          </a:p>
          <a:p>
            <a:pPr algn="ctr">
              <a:buNone/>
            </a:pPr>
            <a:endParaRPr lang="en-US" dirty="0" smtClean="0"/>
          </a:p>
          <a:p>
            <a:pPr algn="ctr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3010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in a User’s Interactions?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1447800"/>
            <a:ext cx="8305800" cy="91440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Goal: determine if a user’s reasoning and intent are reflected in a user’s interactions.</a:t>
            </a:r>
          </a:p>
          <a:p>
            <a:endParaRPr lang="en-US" dirty="0"/>
          </a:p>
        </p:txBody>
      </p:sp>
      <p:sp>
        <p:nvSpPr>
          <p:cNvPr id="10" name="Oval 9"/>
          <p:cNvSpPr/>
          <p:nvPr/>
        </p:nvSpPr>
        <p:spPr>
          <a:xfrm>
            <a:off x="685800" y="2743200"/>
            <a:ext cx="1295400" cy="1295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Analysts</a:t>
            </a:r>
            <a:endParaRPr lang="en-US" sz="1600" dirty="0"/>
          </a:p>
        </p:txBody>
      </p:sp>
      <p:sp>
        <p:nvSpPr>
          <p:cNvPr id="11" name="Oval 10"/>
          <p:cNvSpPr/>
          <p:nvPr/>
        </p:nvSpPr>
        <p:spPr>
          <a:xfrm>
            <a:off x="7086600" y="2514600"/>
            <a:ext cx="1295400" cy="1295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Grad</a:t>
            </a:r>
          </a:p>
          <a:p>
            <a:pPr algn="ctr"/>
            <a:r>
              <a:rPr lang="en-US" sz="1600" dirty="0" smtClean="0"/>
              <a:t>Students</a:t>
            </a:r>
          </a:p>
          <a:p>
            <a:pPr algn="ctr"/>
            <a:r>
              <a:rPr lang="en-US" sz="1600" dirty="0" smtClean="0"/>
              <a:t>(Coders)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3581400" y="5334000"/>
            <a:ext cx="1905000" cy="1066800"/>
          </a:xfrm>
          <a:prstGeom prst="roundRect">
            <a:avLst/>
          </a:prstGeom>
          <a:ln>
            <a:solidFill>
              <a:srgbClr val="FF0000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Logged</a:t>
            </a:r>
          </a:p>
          <a:p>
            <a:pPr algn="ctr"/>
            <a:r>
              <a:rPr lang="en-US" dirty="0" smtClean="0"/>
              <a:t>(semantic) </a:t>
            </a:r>
          </a:p>
          <a:p>
            <a:pPr algn="ctr"/>
            <a:r>
              <a:rPr lang="en-US" dirty="0" smtClean="0"/>
              <a:t>Interactions</a:t>
            </a:r>
            <a:endParaRPr lang="en-US" dirty="0"/>
          </a:p>
        </p:txBody>
      </p:sp>
      <p:sp>
        <p:nvSpPr>
          <p:cNvPr id="18" name="Oval 17"/>
          <p:cNvSpPr/>
          <p:nvPr/>
        </p:nvSpPr>
        <p:spPr>
          <a:xfrm>
            <a:off x="3657600" y="2667000"/>
            <a:ext cx="1524000" cy="1371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Compare!</a:t>
            </a:r>
          </a:p>
          <a:p>
            <a:pPr algn="ctr"/>
            <a:r>
              <a:rPr lang="en-US" sz="1600" dirty="0" smtClean="0"/>
              <a:t>(manually)</a:t>
            </a:r>
          </a:p>
        </p:txBody>
      </p:sp>
      <p:cxnSp>
        <p:nvCxnSpPr>
          <p:cNvPr id="21" name="Straight Arrow Connector 20"/>
          <p:cNvCxnSpPr>
            <a:stCxn id="10" idx="4"/>
            <a:endCxn id="73" idx="0"/>
          </p:cNvCxnSpPr>
          <p:nvPr/>
        </p:nvCxnSpPr>
        <p:spPr>
          <a:xfrm rot="16200000" flipH="1">
            <a:off x="865187" y="4506912"/>
            <a:ext cx="990600" cy="53975"/>
          </a:xfrm>
          <a:prstGeom prst="straightConnector1">
            <a:avLst/>
          </a:prstGeom>
          <a:ln w="762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>
            <a:stCxn id="73" idx="3"/>
            <a:endCxn id="13" idx="1"/>
          </p:cNvCxnSpPr>
          <p:nvPr/>
        </p:nvCxnSpPr>
        <p:spPr>
          <a:xfrm>
            <a:off x="2470150" y="5698615"/>
            <a:ext cx="1111250" cy="168785"/>
          </a:xfrm>
          <a:prstGeom prst="straightConnector1">
            <a:avLst/>
          </a:prstGeom>
          <a:ln w="762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>
            <a:stCxn id="13" idx="3"/>
            <a:endCxn id="10243" idx="1"/>
          </p:cNvCxnSpPr>
          <p:nvPr/>
        </p:nvCxnSpPr>
        <p:spPr>
          <a:xfrm flipV="1">
            <a:off x="5486400" y="5721045"/>
            <a:ext cx="1066800" cy="146355"/>
          </a:xfrm>
          <a:prstGeom prst="straightConnector1">
            <a:avLst/>
          </a:prstGeom>
          <a:ln w="762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>
            <a:stCxn id="11" idx="4"/>
            <a:endCxn id="10243" idx="0"/>
          </p:cNvCxnSpPr>
          <p:nvPr/>
        </p:nvCxnSpPr>
        <p:spPr>
          <a:xfrm rot="16200000" flipH="1">
            <a:off x="7130988" y="4413312"/>
            <a:ext cx="1219200" cy="12576"/>
          </a:xfrm>
          <a:prstGeom prst="straightConnector1">
            <a:avLst/>
          </a:prstGeom>
          <a:ln w="762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Rounded Rectangle 59"/>
          <p:cNvSpPr/>
          <p:nvPr/>
        </p:nvSpPr>
        <p:spPr>
          <a:xfrm>
            <a:off x="2286000" y="3962400"/>
            <a:ext cx="1447800" cy="990600"/>
          </a:xfrm>
          <a:prstGeom prst="roundRect">
            <a:avLst/>
          </a:prstGeom>
          <a:ln>
            <a:solidFill>
              <a:srgbClr val="FFC000"/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Strategies</a:t>
            </a:r>
          </a:p>
          <a:p>
            <a:pPr algn="ctr"/>
            <a:r>
              <a:rPr lang="en-US" dirty="0" smtClean="0"/>
              <a:t>Methods</a:t>
            </a:r>
          </a:p>
          <a:p>
            <a:pPr algn="ctr"/>
            <a:r>
              <a:rPr lang="en-US" dirty="0" smtClean="0"/>
              <a:t>Findings</a:t>
            </a:r>
          </a:p>
        </p:txBody>
      </p:sp>
      <p:sp>
        <p:nvSpPr>
          <p:cNvPr id="61" name="Rounded Rectangle 60"/>
          <p:cNvSpPr/>
          <p:nvPr/>
        </p:nvSpPr>
        <p:spPr>
          <a:xfrm>
            <a:off x="5029200" y="3962400"/>
            <a:ext cx="1524000" cy="990600"/>
          </a:xfrm>
          <a:prstGeom prst="roundRect">
            <a:avLst/>
          </a:prstGeom>
          <a:ln>
            <a:solidFill>
              <a:srgbClr val="FFC000"/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Guesses of</a:t>
            </a:r>
          </a:p>
          <a:p>
            <a:pPr algn="ctr"/>
            <a:r>
              <a:rPr lang="en-US" dirty="0" smtClean="0"/>
              <a:t>Analysts’ thinking</a:t>
            </a:r>
          </a:p>
        </p:txBody>
      </p:sp>
      <p:cxnSp>
        <p:nvCxnSpPr>
          <p:cNvPr id="63" name="Straight Arrow Connector 62"/>
          <p:cNvCxnSpPr>
            <a:stCxn id="10" idx="5"/>
            <a:endCxn id="60" idx="1"/>
          </p:cNvCxnSpPr>
          <p:nvPr/>
        </p:nvCxnSpPr>
        <p:spPr>
          <a:xfrm rot="16200000" flipH="1">
            <a:off x="1734343" y="3906042"/>
            <a:ext cx="608807" cy="494507"/>
          </a:xfrm>
          <a:prstGeom prst="straightConnector1">
            <a:avLst/>
          </a:prstGeom>
          <a:ln w="762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/>
          <p:cNvCxnSpPr>
            <a:stCxn id="11" idx="2"/>
            <a:endCxn id="61" idx="3"/>
          </p:cNvCxnSpPr>
          <p:nvPr/>
        </p:nvCxnSpPr>
        <p:spPr>
          <a:xfrm rot="10800000" flipV="1">
            <a:off x="6553200" y="3162300"/>
            <a:ext cx="533400" cy="1295400"/>
          </a:xfrm>
          <a:prstGeom prst="straightConnector1">
            <a:avLst/>
          </a:prstGeom>
          <a:ln w="762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/>
          <p:cNvCxnSpPr>
            <a:stCxn id="60" idx="0"/>
            <a:endCxn id="18" idx="2"/>
          </p:cNvCxnSpPr>
          <p:nvPr/>
        </p:nvCxnSpPr>
        <p:spPr>
          <a:xfrm rot="5400000" flipH="1" flipV="1">
            <a:off x="3028950" y="3333750"/>
            <a:ext cx="609600" cy="647700"/>
          </a:xfrm>
          <a:prstGeom prst="straightConnector1">
            <a:avLst/>
          </a:prstGeom>
          <a:ln w="762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/>
          <p:cNvCxnSpPr>
            <a:stCxn id="61" idx="0"/>
            <a:endCxn id="18" idx="6"/>
          </p:cNvCxnSpPr>
          <p:nvPr/>
        </p:nvCxnSpPr>
        <p:spPr>
          <a:xfrm rot="16200000" flipV="1">
            <a:off x="5181600" y="3352800"/>
            <a:ext cx="609600" cy="609600"/>
          </a:xfrm>
          <a:prstGeom prst="straightConnector1">
            <a:avLst/>
          </a:prstGeom>
          <a:ln w="762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3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304800" y="5029200"/>
            <a:ext cx="2165350" cy="1338829"/>
          </a:xfrm>
          <a:prstGeom prst="rect">
            <a:avLst/>
          </a:prstGeom>
          <a:noFill/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6553200" y="5029200"/>
            <a:ext cx="2387352" cy="13836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3" name="TextBox 112"/>
          <p:cNvSpPr txBox="1"/>
          <p:nvPr/>
        </p:nvSpPr>
        <p:spPr>
          <a:xfrm>
            <a:off x="838200" y="6324600"/>
            <a:ext cx="9094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WireVis</a:t>
            </a:r>
            <a:endParaRPr lang="en-US" dirty="0"/>
          </a:p>
        </p:txBody>
      </p:sp>
      <p:sp>
        <p:nvSpPr>
          <p:cNvPr id="116" name="TextBox 115"/>
          <p:cNvSpPr txBox="1"/>
          <p:nvPr/>
        </p:nvSpPr>
        <p:spPr>
          <a:xfrm>
            <a:off x="6750755" y="6387068"/>
            <a:ext cx="19177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Interaction-Log Vis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2421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3" grpId="0" animBg="1"/>
      <p:bldP spid="18" grpId="0" animBg="1"/>
      <p:bldP spid="60" grpId="0" animBg="1"/>
      <p:bldP spid="61" grpId="0" animBg="1"/>
      <p:bldP spid="113" grpId="0"/>
      <p:bldP spid="11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What’s in a User’s Interactions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800600"/>
            <a:ext cx="8229600" cy="1401763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From this experiment, we find that interactions contains at least:</a:t>
            </a:r>
          </a:p>
          <a:p>
            <a:pPr lvl="1"/>
            <a:r>
              <a:rPr lang="en-US" dirty="0" smtClean="0"/>
              <a:t>60% of the (high level) strategies</a:t>
            </a:r>
          </a:p>
          <a:p>
            <a:pPr lvl="1"/>
            <a:r>
              <a:rPr lang="en-US" dirty="0" smtClean="0"/>
              <a:t>60% of the (mid level) methods</a:t>
            </a:r>
          </a:p>
          <a:p>
            <a:pPr lvl="1"/>
            <a:r>
              <a:rPr lang="en-US" dirty="0" smtClean="0"/>
              <a:t>79% of the (low level) findings</a:t>
            </a:r>
            <a:endParaRPr lang="en-US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52600" y="1524000"/>
            <a:ext cx="5286375" cy="31863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0" y="6396335"/>
            <a:ext cx="701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R. Chang et al., Recovering Reasoning  Process From User Interactions.  CG&amp;A, 2009.</a:t>
            </a:r>
          </a:p>
          <a:p>
            <a:r>
              <a:rPr lang="en-US" sz="1200" dirty="0" smtClean="0"/>
              <a:t>R. Chang et al., Evaluating the Relationship Between User Interaction and Financial Visual Analysis. VAST, 2009.</a:t>
            </a:r>
          </a:p>
        </p:txBody>
      </p:sp>
    </p:spTree>
    <p:extLst>
      <p:ext uri="{BB962C8B-B14F-4D97-AF65-F5344CB8AC3E}">
        <p14:creationId xmlns:p14="http://schemas.microsoft.com/office/powerpoint/2010/main" val="1069172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What’s in a User’s Interactions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76800" y="1600200"/>
            <a:ext cx="3886200" cy="4525963"/>
          </a:xfrm>
        </p:spPr>
        <p:txBody>
          <a:bodyPr>
            <a:normAutofit lnSpcReduction="10000"/>
          </a:bodyPr>
          <a:lstStyle/>
          <a:p>
            <a:r>
              <a:rPr lang="en-US" sz="2800" dirty="0" smtClean="0"/>
              <a:t>Why are these so much lower than others?</a:t>
            </a:r>
          </a:p>
          <a:p>
            <a:r>
              <a:rPr lang="en-US" sz="2400" dirty="0" smtClean="0"/>
              <a:t>(recovering “methods” at about 15%)</a:t>
            </a:r>
          </a:p>
          <a:p>
            <a:endParaRPr lang="en-US" sz="2800" dirty="0" smtClean="0"/>
          </a:p>
          <a:p>
            <a:pPr>
              <a:buNone/>
            </a:pPr>
            <a:endParaRPr lang="en-US" sz="2800" dirty="0" smtClean="0"/>
          </a:p>
          <a:p>
            <a:r>
              <a:rPr lang="en-US" sz="2800" dirty="0" smtClean="0"/>
              <a:t>Only capturing a user’s interaction in this case is insufficient.</a:t>
            </a:r>
            <a:endParaRPr lang="en-US" sz="2800" dirty="0"/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1600200"/>
            <a:ext cx="4324350" cy="3021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4648200"/>
            <a:ext cx="4362450" cy="15257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Right Arrow 6"/>
          <p:cNvSpPr/>
          <p:nvPr/>
        </p:nvSpPr>
        <p:spPr>
          <a:xfrm rot="2441470">
            <a:off x="604280" y="3152932"/>
            <a:ext cx="838200" cy="762000"/>
          </a:xfrm>
          <a:prstGeom prst="rightArrow">
            <a:avLst/>
          </a:prstGeom>
          <a:solidFill>
            <a:srgbClr val="FFFF00"/>
          </a:solidFill>
          <a:ln>
            <a:solidFill>
              <a:schemeClr val="tx1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Arrow 7"/>
          <p:cNvSpPr/>
          <p:nvPr/>
        </p:nvSpPr>
        <p:spPr>
          <a:xfrm rot="8227603">
            <a:off x="2052266" y="3078969"/>
            <a:ext cx="838200" cy="762000"/>
          </a:xfrm>
          <a:prstGeom prst="rightArrow">
            <a:avLst/>
          </a:prstGeom>
          <a:solidFill>
            <a:srgbClr val="FFFF00"/>
          </a:solidFill>
          <a:ln>
            <a:solidFill>
              <a:schemeClr val="tx1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5421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96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Experiment: Finding Waldo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2286000"/>
            <a:ext cx="7543800" cy="388511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076700" y="2290764"/>
            <a:ext cx="381000" cy="274636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4114800" y="366042"/>
            <a:ext cx="2259894" cy="1919958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4457700" y="2337471"/>
            <a:ext cx="4059851" cy="22793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2133600" y="4953000"/>
            <a:ext cx="381000" cy="274636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Connector 18"/>
          <p:cNvCxnSpPr/>
          <p:nvPr/>
        </p:nvCxnSpPr>
        <p:spPr>
          <a:xfrm flipH="1" flipV="1">
            <a:off x="457201" y="3276600"/>
            <a:ext cx="1676399" cy="167640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V="1">
            <a:off x="2514600" y="3276600"/>
            <a:ext cx="228460" cy="1676401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419100" y="1351756"/>
            <a:ext cx="8229600" cy="106680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Google-Maps style interface</a:t>
            </a:r>
          </a:p>
          <a:p>
            <a:pPr lvl="1"/>
            <a:r>
              <a:rPr lang="en-US" dirty="0" smtClean="0"/>
              <a:t>Left, Right, Up, Down, Zoom In, Zoom Out, Found</a:t>
            </a:r>
            <a:endParaRPr lang="en-US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513445"/>
            <a:ext cx="2285860" cy="1763155"/>
          </a:xfrm>
          <a:prstGeom prst="rect">
            <a:avLst/>
          </a:prstGeom>
          <a:noFill/>
          <a:ln w="50800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74694" y="366042"/>
            <a:ext cx="2142857" cy="1971429"/>
          </a:xfrm>
          <a:prstGeom prst="rect">
            <a:avLst/>
          </a:prstGeom>
          <a:ln w="50800"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3424695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1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6794" y="2455223"/>
            <a:ext cx="4062570" cy="2092252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876794" y="2455223"/>
            <a:ext cx="3238005" cy="2445327"/>
            <a:chOff x="833764" y="1805353"/>
            <a:chExt cx="3403489" cy="3910869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3764" y="1805353"/>
              <a:ext cx="3403489" cy="33499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1456077" y="5346890"/>
              <a:ext cx="215886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Fast completion time</a:t>
              </a:r>
              <a:endParaRPr lang="en-US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Pilot Visualization – Completion Time</a:t>
            </a:r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5105400" y="2455223"/>
            <a:ext cx="3238005" cy="2421577"/>
            <a:chOff x="4968855" y="1785068"/>
            <a:chExt cx="3413145" cy="3931154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68855" y="1785068"/>
              <a:ext cx="3413145" cy="33965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TextBox 6"/>
            <p:cNvSpPr txBox="1"/>
            <p:nvPr/>
          </p:nvSpPr>
          <p:spPr>
            <a:xfrm>
              <a:off x="5595996" y="5346890"/>
              <a:ext cx="222926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Slow completion time</a:t>
              </a:r>
              <a:endParaRPr lang="en-US" dirty="0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0" y="6553200"/>
            <a:ext cx="7696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Eli Brown et al., Where’s Waldo. IEEE VAST 2014, Conditionally Accepted.</a:t>
            </a:r>
          </a:p>
        </p:txBody>
      </p:sp>
    </p:spTree>
    <p:extLst>
      <p:ext uri="{BB962C8B-B14F-4D97-AF65-F5344CB8AC3E}">
        <p14:creationId xmlns:p14="http://schemas.microsoft.com/office/powerpoint/2010/main" val="1448273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Post-hoc Analysis Results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/>
          </p:nvPr>
        </p:nvGraphicFramePr>
        <p:xfrm>
          <a:off x="457200" y="1524000"/>
          <a:ext cx="8153400" cy="222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17800"/>
                <a:gridCol w="2717800"/>
                <a:gridCol w="2717800"/>
              </a:tblGrid>
              <a:tr h="370840">
                <a:tc gridSpan="3">
                  <a:txBody>
                    <a:bodyPr/>
                    <a:lstStyle/>
                    <a:p>
                      <a:pPr algn="ctr"/>
                      <a:r>
                        <a:rPr lang="en-US" baseline="0" dirty="0" smtClean="0"/>
                        <a:t>Mean Split (50% Fast, 50% Slow)</a:t>
                      </a:r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 smtClean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Data Representation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Classification Accuracy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Method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State Space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72%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SVM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Edge Space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63%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SVM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Action Sequence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77%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Decision</a:t>
                      </a:r>
                      <a:r>
                        <a:rPr lang="en-US" baseline="0" dirty="0" smtClean="0"/>
                        <a:t> Tree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Mouse Event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62%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SVM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6" name="Content Placeholder 3"/>
          <p:cNvGraphicFramePr>
            <a:graphicFrameLocks/>
          </p:cNvGraphicFramePr>
          <p:nvPr>
            <p:extLst/>
          </p:nvPr>
        </p:nvGraphicFramePr>
        <p:xfrm>
          <a:off x="457200" y="3962400"/>
          <a:ext cx="8153400" cy="222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17800"/>
                <a:gridCol w="2717800"/>
                <a:gridCol w="2717800"/>
              </a:tblGrid>
              <a:tr h="370840">
                <a:tc gridSpan="3">
                  <a:txBody>
                    <a:bodyPr/>
                    <a:lstStyle/>
                    <a:p>
                      <a:pPr algn="ctr"/>
                      <a:r>
                        <a:rPr lang="en-US" baseline="0" dirty="0" smtClean="0"/>
                        <a:t>Fast vs. Slow Split (Mean+0.5</a:t>
                      </a:r>
                      <a:r>
                        <a:rPr lang="el-GR" baseline="0" dirty="0" smtClean="0"/>
                        <a:t>σ</a:t>
                      </a:r>
                      <a:r>
                        <a:rPr lang="en-US" baseline="0" dirty="0" smtClean="0"/>
                        <a:t>=Fast, Mean-0.5</a:t>
                      </a:r>
                      <a:r>
                        <a:rPr lang="el-GR" baseline="0" dirty="0" smtClean="0"/>
                        <a:t>σ</a:t>
                      </a:r>
                      <a:r>
                        <a:rPr lang="en-US" baseline="0" dirty="0" smtClean="0"/>
                        <a:t>=Slow)</a:t>
                      </a:r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 smtClean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Data Representation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Classification Accuracy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Method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State Space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96%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SVM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Edge Space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83%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SVM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Action Sequence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79%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Decision</a:t>
                      </a:r>
                      <a:r>
                        <a:rPr lang="en-US" baseline="0" dirty="0" smtClean="0"/>
                        <a:t> Tree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Mouse Event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79%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SVM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62312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“Real-Time” Prediction </a:t>
            </a:r>
            <a:br>
              <a:rPr lang="en-US" dirty="0" smtClean="0"/>
            </a:br>
            <a:r>
              <a:rPr lang="en-US" dirty="0" smtClean="0"/>
              <a:t>(Limited Time Observation)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8200" y="1447800"/>
            <a:ext cx="4038600" cy="2453650"/>
          </a:xfrm>
          <a:ln>
            <a:solidFill>
              <a:schemeClr val="tx1"/>
            </a:solidFill>
          </a:ln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 smtClean="0"/>
              <a:t>State-Based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Linear SVM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Accuracy: ~70%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933" y="1447800"/>
            <a:ext cx="4083756" cy="245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933" y="4054773"/>
            <a:ext cx="4083756" cy="245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4648200" y="4099550"/>
            <a:ext cx="4038600" cy="245365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dirty="0" smtClean="0"/>
              <a:t>Interaction Sequences</a:t>
            </a:r>
          </a:p>
          <a:p>
            <a:pPr marL="0" indent="0">
              <a:buFont typeface="Arial" pitchFamily="34" charset="0"/>
              <a:buNone/>
            </a:pPr>
            <a:endParaRPr lang="en-US" dirty="0"/>
          </a:p>
          <a:p>
            <a:pPr marL="0" indent="0">
              <a:buFont typeface="Arial" pitchFamily="34" charset="0"/>
              <a:buNone/>
            </a:pPr>
            <a:r>
              <a:rPr lang="en-US" dirty="0" smtClean="0"/>
              <a:t>N-Gram + Decision Tree</a:t>
            </a:r>
          </a:p>
          <a:p>
            <a:pPr marL="0" indent="0">
              <a:buFont typeface="Arial" pitchFamily="34" charset="0"/>
              <a:buNone/>
            </a:pPr>
            <a:endParaRPr lang="en-US" dirty="0" smtClean="0"/>
          </a:p>
          <a:p>
            <a:pPr marL="0" indent="0">
              <a:buFont typeface="Arial" pitchFamily="34" charset="0"/>
              <a:buNone/>
            </a:pPr>
            <a:r>
              <a:rPr lang="en-US" dirty="0" smtClean="0"/>
              <a:t>Accuracy: ~80%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2013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en-US" dirty="0" smtClean="0"/>
          </a:p>
          <a:p>
            <a:pPr marL="0" indent="0" algn="ctr">
              <a:buNone/>
            </a:pPr>
            <a:endParaRPr lang="en-US" dirty="0" smtClean="0"/>
          </a:p>
          <a:p>
            <a:pPr marL="0" indent="0" algn="ctr">
              <a:buNone/>
            </a:pPr>
            <a:r>
              <a:rPr lang="en-US" i="1" dirty="0" smtClean="0"/>
              <a:t>“The </a:t>
            </a:r>
            <a:r>
              <a:rPr lang="en-US" i="1" dirty="0"/>
              <a:t>computer is incredibly fast, accurate, and stupid. Man is unbelievably slow, inaccurate, and brilliant. The marriage of the two is a force beyond calculation</a:t>
            </a:r>
            <a:r>
              <a:rPr lang="en-US" i="1" dirty="0" smtClean="0"/>
              <a:t>.” </a:t>
            </a:r>
          </a:p>
          <a:p>
            <a:pPr marL="0" indent="0" algn="r">
              <a:buNone/>
            </a:pPr>
            <a:r>
              <a:rPr lang="en-US" dirty="0" smtClean="0"/>
              <a:t>-Leo </a:t>
            </a:r>
            <a:r>
              <a:rPr lang="en-US" dirty="0" err="1" smtClean="0"/>
              <a:t>Cherne</a:t>
            </a:r>
            <a:r>
              <a:rPr lang="en-US" dirty="0" smtClean="0"/>
              <a:t>, 1977</a:t>
            </a:r>
            <a:r>
              <a:rPr lang="en-US" dirty="0"/>
              <a:t> </a:t>
            </a:r>
            <a:endParaRPr lang="en-US" dirty="0" smtClean="0"/>
          </a:p>
          <a:p>
            <a:pPr marL="0" indent="0" algn="r">
              <a:buNone/>
            </a:pPr>
            <a:r>
              <a:rPr lang="en-US" sz="2400" dirty="0" smtClean="0"/>
              <a:t>(often attributed to Albert Einstein)</a:t>
            </a:r>
            <a:endParaRPr lang="en-US" sz="2400" dirty="0"/>
          </a:p>
        </p:txBody>
      </p:sp>
      <p:sp>
        <p:nvSpPr>
          <p:cNvPr id="5" name="Rectangle 4"/>
          <p:cNvSpPr/>
          <p:nvPr/>
        </p:nvSpPr>
        <p:spPr>
          <a:xfrm>
            <a:off x="3505200" y="3810000"/>
            <a:ext cx="1676400" cy="533400"/>
          </a:xfrm>
          <a:prstGeom prst="rect">
            <a:avLst/>
          </a:prstGeom>
          <a:noFill/>
          <a:ln>
            <a:solidFill>
              <a:schemeClr val="accent2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3549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Predicting a </a:t>
            </a:r>
            <a:r>
              <a:rPr lang="en-US" dirty="0" smtClean="0"/>
              <a:t>User’s Personality</a:t>
            </a:r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885526" y="2591026"/>
            <a:ext cx="3299961" cy="2820506"/>
            <a:chOff x="885526" y="1859321"/>
            <a:chExt cx="3299961" cy="3856901"/>
          </a:xfrm>
        </p:grpSpPr>
        <p:sp>
          <p:nvSpPr>
            <p:cNvPr id="4" name="TextBox 3"/>
            <p:cNvSpPr txBox="1"/>
            <p:nvPr/>
          </p:nvSpPr>
          <p:spPr>
            <a:xfrm>
              <a:off x="1272788" y="5346890"/>
              <a:ext cx="252543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External Locus of Control</a:t>
              </a:r>
              <a:endParaRPr lang="en-US" dirty="0"/>
            </a:p>
          </p:txBody>
        </p:sp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5526" y="1859321"/>
              <a:ext cx="3299961" cy="3248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" name="Group 4"/>
          <p:cNvGrpSpPr/>
          <p:nvPr/>
        </p:nvGrpSpPr>
        <p:grpSpPr>
          <a:xfrm>
            <a:off x="5135395" y="2590800"/>
            <a:ext cx="3282245" cy="2819891"/>
            <a:chOff x="5135395" y="1859322"/>
            <a:chExt cx="3282245" cy="3856060"/>
          </a:xfrm>
        </p:grpSpPr>
        <p:sp>
          <p:nvSpPr>
            <p:cNvPr id="7" name="TextBox 6"/>
            <p:cNvSpPr txBox="1"/>
            <p:nvPr/>
          </p:nvSpPr>
          <p:spPr>
            <a:xfrm>
              <a:off x="5531240" y="5346050"/>
              <a:ext cx="249055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Internal Locus of Control</a:t>
              </a:r>
              <a:endParaRPr lang="en-US" dirty="0"/>
            </a:p>
          </p:txBody>
        </p:sp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35395" y="1859322"/>
              <a:ext cx="3282245" cy="32944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" name="TextBox 7"/>
          <p:cNvSpPr txBox="1"/>
          <p:nvPr/>
        </p:nvSpPr>
        <p:spPr>
          <a:xfrm>
            <a:off x="0" y="6457890"/>
            <a:ext cx="7696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err="1" smtClean="0"/>
              <a:t>Ottley</a:t>
            </a:r>
            <a:r>
              <a:rPr lang="en-US" sz="1000" dirty="0" smtClean="0"/>
              <a:t> et al., </a:t>
            </a:r>
            <a:r>
              <a:rPr lang="en-US" sz="1000" dirty="0"/>
              <a:t>How locus of control inﬂuences compatibility with visualization </a:t>
            </a:r>
            <a:r>
              <a:rPr lang="en-US" sz="1000" dirty="0" smtClean="0"/>
              <a:t>style. IEEE VAST , 2011.</a:t>
            </a:r>
          </a:p>
          <a:p>
            <a:r>
              <a:rPr lang="en-US" sz="1000" dirty="0" err="1"/>
              <a:t>Ottley</a:t>
            </a:r>
            <a:r>
              <a:rPr lang="en-US" sz="1000" dirty="0"/>
              <a:t> et al., Understanding visualization by understanding individual users. </a:t>
            </a:r>
            <a:r>
              <a:rPr lang="en-US" sz="1000" dirty="0" smtClean="0"/>
              <a:t>IEEE CG&amp;A, 2012.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084719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Predicting Users’ Personality Traits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572000"/>
            <a:ext cx="8229600" cy="1554163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Noisy data, but can detect the users’ individual traits “Extraversion”, “Neuroticism”, and “Locus of Control” at ~60% accuracy by analyzing the user’s interactions alone.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268" y="1684947"/>
            <a:ext cx="4074228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4667956" y="1676400"/>
            <a:ext cx="4038600" cy="245365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 fontScale="8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dirty="0" smtClean="0"/>
              <a:t>Predicting user’s “Extraversion”</a:t>
            </a:r>
          </a:p>
          <a:p>
            <a:pPr marL="0" indent="0">
              <a:buFont typeface="Arial" pitchFamily="34" charset="0"/>
              <a:buNone/>
            </a:pPr>
            <a:endParaRPr lang="en-US" dirty="0"/>
          </a:p>
          <a:p>
            <a:pPr marL="0" indent="0">
              <a:buFont typeface="Arial" pitchFamily="34" charset="0"/>
              <a:buNone/>
            </a:pPr>
            <a:r>
              <a:rPr lang="en-US" dirty="0" smtClean="0"/>
              <a:t>Linear SVM</a:t>
            </a:r>
          </a:p>
          <a:p>
            <a:pPr marL="0" indent="0">
              <a:buFont typeface="Arial" pitchFamily="34" charset="0"/>
              <a:buNone/>
            </a:pPr>
            <a:endParaRPr lang="en-US" dirty="0" smtClean="0"/>
          </a:p>
          <a:p>
            <a:pPr marL="0" indent="0">
              <a:buFont typeface="Arial" pitchFamily="34" charset="0"/>
              <a:buNone/>
            </a:pPr>
            <a:r>
              <a:rPr lang="en-US" dirty="0" smtClean="0"/>
              <a:t>Accuracy: ~60%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599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pPr>
              <a:buNone/>
            </a:pPr>
            <a:endParaRPr lang="en-US" dirty="0"/>
          </a:p>
          <a:p>
            <a:pPr>
              <a:buNone/>
            </a:pPr>
            <a:endParaRPr lang="en-US" dirty="0" smtClean="0"/>
          </a:p>
          <a:p>
            <a:pPr algn="ctr">
              <a:buNone/>
            </a:pPr>
            <a:r>
              <a:rPr lang="en-US" dirty="0"/>
              <a:t>2</a:t>
            </a:r>
            <a:r>
              <a:rPr lang="en-US" dirty="0" smtClean="0"/>
              <a:t>. </a:t>
            </a:r>
            <a:r>
              <a:rPr lang="en-US" dirty="0" smtClean="0"/>
              <a:t>Hacking the User</a:t>
            </a:r>
            <a:endParaRPr lang="en-US" dirty="0"/>
          </a:p>
          <a:p>
            <a:pPr algn="ctr">
              <a:buNone/>
            </a:pPr>
            <a:r>
              <a:rPr lang="en-US" b="1" dirty="0" smtClean="0"/>
              <a:t>What information can I </a:t>
            </a:r>
          </a:p>
          <a:p>
            <a:pPr algn="ctr">
              <a:buNone/>
            </a:pPr>
            <a:r>
              <a:rPr lang="en-US" b="1" dirty="0" smtClean="0"/>
              <a:t>extract out of the user’s brain?</a:t>
            </a:r>
          </a:p>
          <a:p>
            <a:pPr algn="ctr">
              <a:buNone/>
            </a:pPr>
            <a:endParaRPr lang="en-US" dirty="0" smtClean="0"/>
          </a:p>
          <a:p>
            <a:pPr algn="ctr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7508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2" name="Picture 4" descr="http://betting-strategy.org/wp-content/uploads/2013/08/Horse-racing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468775"/>
            <a:ext cx="6934200" cy="4622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://www.nwracing.co.uk/resources/NWR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175" y="5163309"/>
            <a:ext cx="7896225" cy="1392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0" y="6629400"/>
            <a:ext cx="7696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1. Richard </a:t>
            </a:r>
            <a:r>
              <a:rPr lang="en-US" sz="1200" dirty="0" err="1" smtClean="0"/>
              <a:t>Heuer</a:t>
            </a:r>
            <a:r>
              <a:rPr lang="en-US" sz="1200" dirty="0" smtClean="0"/>
              <a:t>. Psychology of Intelligence Analysis, 1999. (pp 53-57)</a:t>
            </a:r>
          </a:p>
        </p:txBody>
      </p:sp>
    </p:spTree>
    <p:extLst>
      <p:ext uri="{BB962C8B-B14F-4D97-AF65-F5344CB8AC3E}">
        <p14:creationId xmlns:p14="http://schemas.microsoft.com/office/powerpoint/2010/main" val="3353576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Metric Learning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276600"/>
            <a:ext cx="8229600" cy="2849563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Finding the weights to a linear distance function</a:t>
            </a:r>
          </a:p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Instead of a user manually give the weights, can we learn them implicitly through their interactions?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676400"/>
            <a:ext cx="5460571" cy="1362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25494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Metric Learning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00200"/>
            <a:ext cx="3581400" cy="4953000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In a projection space (e.g., MDS), the user directly moves points on the 2D plane that don’t “look right”…</a:t>
            </a:r>
          </a:p>
          <a:p>
            <a:pPr lvl="3"/>
            <a:endParaRPr lang="en-US" dirty="0" smtClean="0"/>
          </a:p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U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ntil the expert is happy (or the visualization can not be improved further)</a:t>
            </a:r>
          </a:p>
          <a:p>
            <a:pPr lvl="3"/>
            <a:endParaRPr lang="en-US" dirty="0" smtClean="0"/>
          </a:p>
          <a:p>
            <a:r>
              <a:rPr lang="en-US" b="1" dirty="0" smtClean="0">
                <a:solidFill>
                  <a:schemeClr val="bg1">
                    <a:lumMod val="75000"/>
                  </a:schemeClr>
                </a:solidFill>
              </a:rPr>
              <a:t>The system learns the weights (importance) of each of the original k dimensions</a:t>
            </a:r>
          </a:p>
          <a:p>
            <a:endParaRPr lang="en-US" b="1" dirty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Short Video (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  <a:hlinkClick r:id="rId2" action="ppaction://hlinkfile"/>
              </a:rPr>
              <a:t>play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)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1900" y="1504950"/>
            <a:ext cx="2400300" cy="2200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1504950"/>
            <a:ext cx="2828925" cy="2105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3850" y="3752849"/>
            <a:ext cx="2390775" cy="1914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1725" y="3737457"/>
            <a:ext cx="2819400" cy="2009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39422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Dis-Function</a:t>
            </a:r>
            <a:endParaRPr lang="en-US" baseline="30000" dirty="0"/>
          </a:p>
        </p:txBody>
      </p:sp>
      <p:sp>
        <p:nvSpPr>
          <p:cNvPr id="6" name="TextBox 5"/>
          <p:cNvSpPr txBox="1"/>
          <p:nvPr/>
        </p:nvSpPr>
        <p:spPr>
          <a:xfrm>
            <a:off x="0" y="6396335"/>
            <a:ext cx="701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Brown et al., Find Distance Function, Hide Model Inference.  IEEE VAST Poster 2011</a:t>
            </a:r>
          </a:p>
          <a:p>
            <a:r>
              <a:rPr lang="en-US" sz="1200" dirty="0" smtClean="0"/>
              <a:t>Brown et al., Dis-function: Learning Distance Functions Interactively. IEEE VAST 2012.</a:t>
            </a: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9067" y="5160559"/>
            <a:ext cx="5638800" cy="771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762000" y="5361655"/>
            <a:ext cx="14435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Optimization:</a:t>
            </a:r>
            <a:endParaRPr lang="en-US" dirty="0"/>
          </a:p>
        </p:txBody>
      </p:sp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1251974"/>
            <a:ext cx="7010400" cy="3741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79313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66329" y="1206046"/>
            <a:ext cx="3962400" cy="1676401"/>
          </a:xfrm>
        </p:spPr>
        <p:txBody>
          <a:bodyPr>
            <a:normAutofit fontScale="55000" lnSpcReduction="20000"/>
          </a:bodyPr>
          <a:lstStyle/>
          <a:p>
            <a:r>
              <a:rPr lang="en-US" dirty="0" smtClean="0"/>
              <a:t>Used the “Wine” dataset (13 dimensions, 3 clusters)</a:t>
            </a:r>
          </a:p>
          <a:p>
            <a:pPr lvl="1"/>
            <a:r>
              <a:rPr lang="en-US" dirty="0" smtClean="0"/>
              <a:t>Assume a linear (sum of squares) distance function</a:t>
            </a:r>
          </a:p>
          <a:p>
            <a:pPr lvl="2"/>
            <a:endParaRPr lang="en-US" dirty="0" smtClean="0"/>
          </a:p>
          <a:p>
            <a:r>
              <a:rPr lang="en-US" dirty="0" smtClean="0"/>
              <a:t>Added 10 extra dimensions, and filled them with random values</a:t>
            </a:r>
          </a:p>
          <a:p>
            <a:pPr lvl="3"/>
            <a:endParaRPr lang="en-US" dirty="0" smtClean="0"/>
          </a:p>
        </p:txBody>
      </p:sp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1473676"/>
            <a:ext cx="363855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4666329" y="3016547"/>
            <a:ext cx="430714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Blue: original data dimension</a:t>
            </a:r>
          </a:p>
          <a:p>
            <a:r>
              <a:rPr lang="en-US" dirty="0" smtClean="0"/>
              <a:t>Red: randomly added dimensions</a:t>
            </a:r>
          </a:p>
          <a:p>
            <a:r>
              <a:rPr lang="en-US" dirty="0" smtClean="0"/>
              <a:t>X-axis: dimension number</a:t>
            </a:r>
          </a:p>
          <a:p>
            <a:r>
              <a:rPr lang="en-US" dirty="0" smtClean="0"/>
              <a:t>Y-axis: final weights of the distance function</a:t>
            </a:r>
            <a:endParaRPr lang="en-US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703928" y="4572000"/>
            <a:ext cx="8269541" cy="1676400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Shows that the user doesn’t care about many of the features (in this case, only 5 dimensions matter)</a:t>
            </a:r>
          </a:p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Reveals the user’s knowledge about the data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(often in a way that the user isn’t even aware)</a:t>
            </a:r>
          </a:p>
        </p:txBody>
      </p:sp>
    </p:spTree>
    <p:extLst>
      <p:ext uri="{BB962C8B-B14F-4D97-AF65-F5344CB8AC3E}">
        <p14:creationId xmlns:p14="http://schemas.microsoft.com/office/powerpoint/2010/main" val="3165451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Perception and Cognition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pPr>
              <a:buNone/>
            </a:pPr>
            <a:endParaRPr lang="en-US" dirty="0"/>
          </a:p>
          <a:p>
            <a:pPr>
              <a:buNone/>
            </a:pPr>
            <a:endParaRPr lang="en-US" dirty="0" smtClean="0"/>
          </a:p>
          <a:p>
            <a:pPr algn="ctr">
              <a:buNone/>
            </a:pPr>
            <a:r>
              <a:rPr lang="en-US" dirty="0"/>
              <a:t>3</a:t>
            </a:r>
            <a:r>
              <a:rPr lang="en-US" dirty="0" smtClean="0"/>
              <a:t>. How does user variability impact performance? </a:t>
            </a:r>
          </a:p>
          <a:p>
            <a:pPr algn="ctr">
              <a:buNone/>
            </a:pPr>
            <a:r>
              <a:rPr lang="en-US" dirty="0" smtClean="0"/>
              <a:t>Can we debug the user?</a:t>
            </a:r>
          </a:p>
          <a:p>
            <a:pPr algn="ctr">
              <a:buNone/>
            </a:pPr>
            <a:r>
              <a:rPr lang="en-US" b="1" dirty="0" smtClean="0"/>
              <a:t>Can we hack the user?</a:t>
            </a:r>
          </a:p>
          <a:p>
            <a:pPr algn="ctr">
              <a:buNone/>
            </a:pPr>
            <a:endParaRPr lang="en-US" dirty="0" smtClean="0"/>
          </a:p>
          <a:p>
            <a:pPr algn="ctr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3758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Debugging the User: Bayes Reasoning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105400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sz="4000" dirty="0" smtClean="0"/>
              <a:t>The </a:t>
            </a:r>
            <a:r>
              <a:rPr lang="en-US" sz="4000" dirty="0"/>
              <a:t>probability that a woman over age 40 has breast cancer is 1%. </a:t>
            </a:r>
            <a:r>
              <a:rPr lang="en-US" sz="4000" dirty="0" smtClean="0"/>
              <a:t>However</a:t>
            </a:r>
            <a:r>
              <a:rPr lang="en-US" sz="4000" dirty="0"/>
              <a:t>, the probability that </a:t>
            </a:r>
            <a:r>
              <a:rPr lang="en-US" sz="4000" dirty="0" smtClean="0"/>
              <a:t>mammography accurately </a:t>
            </a:r>
            <a:r>
              <a:rPr lang="en-US" sz="4000" dirty="0"/>
              <a:t>detects the disease is 80% with a false positive rate of 9.6%. </a:t>
            </a:r>
          </a:p>
          <a:p>
            <a:pPr marL="0" indent="0">
              <a:buNone/>
            </a:pPr>
            <a:r>
              <a:rPr lang="en-US" sz="4000" dirty="0" smtClean="0"/>
              <a:t>	</a:t>
            </a:r>
          </a:p>
          <a:p>
            <a:pPr marL="0" indent="0">
              <a:buNone/>
            </a:pPr>
            <a:r>
              <a:rPr lang="en-US" sz="4000" dirty="0" smtClean="0"/>
              <a:t>If </a:t>
            </a:r>
            <a:r>
              <a:rPr lang="en-US" sz="4000" dirty="0"/>
              <a:t>a 40-year old woman </a:t>
            </a:r>
            <a:r>
              <a:rPr lang="en-US" sz="4000" dirty="0" smtClean="0"/>
              <a:t>tests positive </a:t>
            </a:r>
            <a:r>
              <a:rPr lang="en-US" sz="4000" dirty="0"/>
              <a:t>in a mammography exam, what is the probability that she indeed has breast </a:t>
            </a:r>
            <a:r>
              <a:rPr lang="en-US" sz="4000" dirty="0" smtClean="0"/>
              <a:t>cancer?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sz="1700" dirty="0" smtClean="0">
                <a:solidFill>
                  <a:schemeClr val="bg1">
                    <a:lumMod val="50000"/>
                  </a:schemeClr>
                </a:solidFill>
              </a:rPr>
              <a:t>Answer: Bayes</a:t>
            </a:r>
            <a:r>
              <a:rPr lang="en-US" sz="1700" dirty="0">
                <a:solidFill>
                  <a:schemeClr val="bg1">
                    <a:lumMod val="50000"/>
                  </a:schemeClr>
                </a:solidFill>
              </a:rPr>
              <a:t>’ theorem states that </a:t>
            </a:r>
            <a:r>
              <a:rPr lang="en-US" sz="1700" dirty="0" smtClean="0">
                <a:solidFill>
                  <a:schemeClr val="bg1">
                    <a:lumMod val="50000"/>
                  </a:schemeClr>
                </a:solidFill>
              </a:rPr>
              <a:t>P(A|B</a:t>
            </a:r>
            <a:r>
              <a:rPr lang="en-US" sz="1700" dirty="0">
                <a:solidFill>
                  <a:schemeClr val="bg1">
                    <a:lumMod val="50000"/>
                  </a:schemeClr>
                </a:solidFill>
              </a:rPr>
              <a:t>) = </a:t>
            </a:r>
            <a:r>
              <a:rPr lang="en-US" sz="1700" dirty="0" smtClean="0">
                <a:solidFill>
                  <a:schemeClr val="bg1">
                    <a:lumMod val="50000"/>
                  </a:schemeClr>
                </a:solidFill>
              </a:rPr>
              <a:t>P(B|A) * P(A) / P(B</a:t>
            </a:r>
            <a:r>
              <a:rPr lang="en-US" sz="1700" dirty="0">
                <a:solidFill>
                  <a:schemeClr val="bg1">
                    <a:lumMod val="50000"/>
                  </a:schemeClr>
                </a:solidFill>
              </a:rPr>
              <a:t>). In this case, A is having breast cancer, B is testing positive </a:t>
            </a:r>
            <a:r>
              <a:rPr lang="en-US" sz="1700" dirty="0" smtClean="0">
                <a:solidFill>
                  <a:schemeClr val="bg1">
                    <a:lumMod val="50000"/>
                  </a:schemeClr>
                </a:solidFill>
              </a:rPr>
              <a:t>with mammography</a:t>
            </a:r>
            <a:r>
              <a:rPr lang="en-US" sz="1700" dirty="0">
                <a:solidFill>
                  <a:schemeClr val="bg1">
                    <a:lumMod val="50000"/>
                  </a:schemeClr>
                </a:solidFill>
              </a:rPr>
              <a:t>. </a:t>
            </a:r>
            <a:r>
              <a:rPr lang="en-US" sz="1700" dirty="0" smtClean="0">
                <a:solidFill>
                  <a:schemeClr val="bg1">
                    <a:lumMod val="50000"/>
                  </a:schemeClr>
                </a:solidFill>
              </a:rPr>
              <a:t>P(A|B</a:t>
            </a:r>
            <a:r>
              <a:rPr lang="en-US" sz="1700" dirty="0">
                <a:solidFill>
                  <a:schemeClr val="bg1">
                    <a:lumMod val="50000"/>
                  </a:schemeClr>
                </a:solidFill>
              </a:rPr>
              <a:t>) is the probability of a person having breast cancer given that the person is tested positive with </a:t>
            </a:r>
            <a:r>
              <a:rPr lang="en-US" sz="1700" dirty="0" smtClean="0">
                <a:solidFill>
                  <a:schemeClr val="bg1">
                    <a:lumMod val="50000"/>
                  </a:schemeClr>
                </a:solidFill>
              </a:rPr>
              <a:t>mammography. P(B|A</a:t>
            </a:r>
            <a:r>
              <a:rPr lang="en-US" sz="1700" dirty="0">
                <a:solidFill>
                  <a:schemeClr val="bg1">
                    <a:lumMod val="50000"/>
                  </a:schemeClr>
                </a:solidFill>
              </a:rPr>
              <a:t>) is given as 80%, or 0.8, P(A) is given as 1%, or 0.01. P(B) is not explicitly stated, but can be computed </a:t>
            </a:r>
            <a:r>
              <a:rPr lang="en-US" sz="1700" dirty="0" smtClean="0">
                <a:solidFill>
                  <a:schemeClr val="bg1">
                    <a:lumMod val="50000"/>
                  </a:schemeClr>
                </a:solidFill>
              </a:rPr>
              <a:t>as P(B,A</a:t>
            </a:r>
            <a:r>
              <a:rPr lang="en-US" sz="1700" dirty="0">
                <a:solidFill>
                  <a:schemeClr val="bg1">
                    <a:lumMod val="50000"/>
                  </a:schemeClr>
                </a:solidFill>
              </a:rPr>
              <a:t>)+</a:t>
            </a:r>
            <a:r>
              <a:rPr lang="en-US" sz="1700" dirty="0" smtClean="0">
                <a:solidFill>
                  <a:schemeClr val="bg1">
                    <a:lumMod val="50000"/>
                  </a:schemeClr>
                </a:solidFill>
              </a:rPr>
              <a:t>P(B</a:t>
            </a:r>
            <a:r>
              <a:rPr lang="en-US" sz="1700" dirty="0">
                <a:solidFill>
                  <a:schemeClr val="bg1">
                    <a:lumMod val="50000"/>
                  </a:schemeClr>
                </a:solidFill>
              </a:rPr>
              <a:t>,</a:t>
            </a:r>
            <a:r>
              <a:rPr lang="en-US" sz="1700" dirty="0" smtClean="0">
                <a:solidFill>
                  <a:schemeClr val="bg1">
                    <a:lumMod val="50000"/>
                  </a:schemeClr>
                </a:solidFill>
              </a:rPr>
              <a:t>˜</a:t>
            </a:r>
            <a:r>
              <a:rPr lang="en-US" sz="1700" dirty="0">
                <a:solidFill>
                  <a:schemeClr val="bg1">
                    <a:lumMod val="50000"/>
                  </a:schemeClr>
                </a:solidFill>
              </a:rPr>
              <a:t>A), or the probability of testing positive and the patient having cancer plus the probability of testing positive </a:t>
            </a:r>
            <a:r>
              <a:rPr lang="en-US" sz="1700" dirty="0" smtClean="0">
                <a:solidFill>
                  <a:schemeClr val="bg1">
                    <a:lumMod val="50000"/>
                  </a:schemeClr>
                </a:solidFill>
              </a:rPr>
              <a:t>and the </a:t>
            </a:r>
            <a:r>
              <a:rPr lang="en-US" sz="1700" dirty="0">
                <a:solidFill>
                  <a:schemeClr val="bg1">
                    <a:lumMod val="50000"/>
                  </a:schemeClr>
                </a:solidFill>
              </a:rPr>
              <a:t>patient not having cancer. Since </a:t>
            </a:r>
            <a:r>
              <a:rPr lang="en-US" sz="1700" dirty="0" smtClean="0">
                <a:solidFill>
                  <a:schemeClr val="bg1">
                    <a:lumMod val="50000"/>
                  </a:schemeClr>
                </a:solidFill>
              </a:rPr>
              <a:t>P(B,A</a:t>
            </a:r>
            <a:r>
              <a:rPr lang="en-US" sz="1700" dirty="0">
                <a:solidFill>
                  <a:schemeClr val="bg1">
                    <a:lumMod val="50000"/>
                  </a:schemeClr>
                </a:solidFill>
              </a:rPr>
              <a:t>) is equal </a:t>
            </a:r>
            <a:r>
              <a:rPr lang="en-US" sz="1700" dirty="0" smtClean="0">
                <a:solidFill>
                  <a:schemeClr val="bg1">
                    <a:lumMod val="50000"/>
                  </a:schemeClr>
                </a:solidFill>
              </a:rPr>
              <a:t>0.8*0.01 </a:t>
            </a:r>
            <a:r>
              <a:rPr lang="en-US" sz="1700" dirty="0">
                <a:solidFill>
                  <a:schemeClr val="bg1">
                    <a:lumMod val="50000"/>
                  </a:schemeClr>
                </a:solidFill>
              </a:rPr>
              <a:t>= </a:t>
            </a:r>
            <a:r>
              <a:rPr lang="en-US" sz="1700" dirty="0" smtClean="0">
                <a:solidFill>
                  <a:schemeClr val="bg1">
                    <a:lumMod val="50000"/>
                  </a:schemeClr>
                </a:solidFill>
              </a:rPr>
              <a:t>0.008</a:t>
            </a:r>
            <a:r>
              <a:rPr lang="en-US" sz="1700" dirty="0">
                <a:solidFill>
                  <a:schemeClr val="bg1">
                    <a:lumMod val="50000"/>
                  </a:schemeClr>
                </a:solidFill>
              </a:rPr>
              <a:t>, and </a:t>
            </a:r>
            <a:r>
              <a:rPr lang="en-US" sz="1700" dirty="0" smtClean="0">
                <a:solidFill>
                  <a:schemeClr val="bg1">
                    <a:lumMod val="50000"/>
                  </a:schemeClr>
                </a:solidFill>
              </a:rPr>
              <a:t>P(B</a:t>
            </a:r>
            <a:r>
              <a:rPr lang="en-US" sz="1700" dirty="0">
                <a:solidFill>
                  <a:schemeClr val="bg1">
                    <a:lumMod val="50000"/>
                  </a:schemeClr>
                </a:solidFill>
              </a:rPr>
              <a:t>,</a:t>
            </a:r>
            <a:r>
              <a:rPr lang="en-US" sz="1700" dirty="0" smtClean="0">
                <a:solidFill>
                  <a:schemeClr val="bg1">
                    <a:lumMod val="50000"/>
                  </a:schemeClr>
                </a:solidFill>
              </a:rPr>
              <a:t>˜</a:t>
            </a:r>
            <a:r>
              <a:rPr lang="en-US" sz="1700" dirty="0">
                <a:solidFill>
                  <a:schemeClr val="bg1">
                    <a:lumMod val="50000"/>
                  </a:schemeClr>
                </a:solidFill>
              </a:rPr>
              <a:t>A) is </a:t>
            </a:r>
            <a:r>
              <a:rPr lang="en-US" sz="1700" dirty="0" smtClean="0">
                <a:solidFill>
                  <a:schemeClr val="bg1">
                    <a:lumMod val="50000"/>
                  </a:schemeClr>
                </a:solidFill>
              </a:rPr>
              <a:t>0.093 * (1-0.01</a:t>
            </a:r>
            <a:r>
              <a:rPr lang="en-US" sz="1700" dirty="0">
                <a:solidFill>
                  <a:schemeClr val="bg1">
                    <a:lumMod val="50000"/>
                  </a:schemeClr>
                </a:solidFill>
              </a:rPr>
              <a:t>) = </a:t>
            </a:r>
            <a:r>
              <a:rPr lang="en-US" sz="1700" dirty="0" smtClean="0">
                <a:solidFill>
                  <a:schemeClr val="bg1">
                    <a:lumMod val="50000"/>
                  </a:schemeClr>
                </a:solidFill>
              </a:rPr>
              <a:t>0.09207</a:t>
            </a:r>
            <a:r>
              <a:rPr lang="en-US" sz="1700" dirty="0">
                <a:solidFill>
                  <a:schemeClr val="bg1">
                    <a:lumMod val="50000"/>
                  </a:schemeClr>
                </a:solidFill>
              </a:rPr>
              <a:t>, P(B) can </a:t>
            </a:r>
            <a:r>
              <a:rPr lang="en-US" sz="1700" dirty="0" smtClean="0">
                <a:solidFill>
                  <a:schemeClr val="bg1">
                    <a:lumMod val="50000"/>
                  </a:schemeClr>
                </a:solidFill>
              </a:rPr>
              <a:t>be computed </a:t>
            </a:r>
            <a:r>
              <a:rPr lang="en-US" sz="1700" dirty="0">
                <a:solidFill>
                  <a:schemeClr val="bg1">
                    <a:lumMod val="50000"/>
                  </a:schemeClr>
                </a:solidFill>
              </a:rPr>
              <a:t>as </a:t>
            </a:r>
            <a:r>
              <a:rPr lang="en-US" sz="1700" dirty="0" smtClean="0">
                <a:solidFill>
                  <a:schemeClr val="bg1">
                    <a:lumMod val="50000"/>
                  </a:schemeClr>
                </a:solidFill>
              </a:rPr>
              <a:t>0.008+0.09207 </a:t>
            </a:r>
            <a:r>
              <a:rPr lang="en-US" sz="1700" dirty="0">
                <a:solidFill>
                  <a:schemeClr val="bg1">
                    <a:lumMod val="50000"/>
                  </a:schemeClr>
                </a:solidFill>
              </a:rPr>
              <a:t>= </a:t>
            </a:r>
            <a:r>
              <a:rPr lang="en-US" sz="1700" dirty="0" smtClean="0">
                <a:solidFill>
                  <a:schemeClr val="bg1">
                    <a:lumMod val="50000"/>
                  </a:schemeClr>
                </a:solidFill>
              </a:rPr>
              <a:t>0.1007</a:t>
            </a:r>
            <a:r>
              <a:rPr lang="en-US" sz="1700" dirty="0">
                <a:solidFill>
                  <a:schemeClr val="bg1">
                    <a:lumMod val="50000"/>
                  </a:schemeClr>
                </a:solidFill>
              </a:rPr>
              <a:t>. Finally, </a:t>
            </a:r>
            <a:r>
              <a:rPr lang="en-US" sz="1700" dirty="0" smtClean="0">
                <a:solidFill>
                  <a:schemeClr val="bg1">
                    <a:lumMod val="50000"/>
                  </a:schemeClr>
                </a:solidFill>
              </a:rPr>
              <a:t>P(A|B</a:t>
            </a:r>
            <a:r>
              <a:rPr lang="en-US" sz="1700" dirty="0">
                <a:solidFill>
                  <a:schemeClr val="bg1">
                    <a:lumMod val="50000"/>
                  </a:schemeClr>
                </a:solidFill>
              </a:rPr>
              <a:t>) is therefore 0.8 * 0.01 / 0.1007, which is equal to 0.07944.</a:t>
            </a:r>
          </a:p>
        </p:txBody>
      </p:sp>
    </p:spTree>
    <p:extLst>
      <p:ext uri="{BB962C8B-B14F-4D97-AF65-F5344CB8AC3E}">
        <p14:creationId xmlns:p14="http://schemas.microsoft.com/office/powerpoint/2010/main" val="3930644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Which Marriage?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524000"/>
            <a:ext cx="5591175" cy="513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0892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Visualization Aids</a:t>
            </a:r>
            <a:endParaRPr lang="en-US" baseline="30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524000"/>
            <a:ext cx="3527668" cy="260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232866"/>
            <a:ext cx="3617791" cy="267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3942521"/>
            <a:ext cx="4724400" cy="2709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0" y="6581001"/>
            <a:ext cx="7696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/>
              <a:t>Ottley</a:t>
            </a:r>
            <a:r>
              <a:rPr lang="en-US" sz="1200" dirty="0" smtClean="0"/>
              <a:t> et al., </a:t>
            </a:r>
            <a:r>
              <a:rPr lang="en-US" sz="1200" dirty="0"/>
              <a:t>Visually Communicating Bayesian Statistics </a:t>
            </a:r>
            <a:r>
              <a:rPr lang="en-US" sz="1200" dirty="0" smtClean="0"/>
              <a:t>to Laypersons. Tufts CS Tech Report, 2012.</a:t>
            </a:r>
          </a:p>
        </p:txBody>
      </p:sp>
    </p:spTree>
    <p:extLst>
      <p:ext uri="{BB962C8B-B14F-4D97-AF65-F5344CB8AC3E}">
        <p14:creationId xmlns:p14="http://schemas.microsoft.com/office/powerpoint/2010/main" val="3947373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Spatial Ability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876800"/>
            <a:ext cx="8229600" cy="152400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High spatial aptitude -&gt; higher accuracy in solving Bayes problems (with visualization)</a:t>
            </a:r>
          </a:p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What individual differences impact performance?</a:t>
            </a:r>
          </a:p>
        </p:txBody>
      </p:sp>
      <p:pic>
        <p:nvPicPr>
          <p:cNvPr id="3074" name="Picture 2" descr="http://www.psychometric-success.com/images/clip_image001_0048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9287" y="1447800"/>
            <a:ext cx="5588848" cy="327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0" y="6581001"/>
            <a:ext cx="7696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/>
              <a:t>Ottley</a:t>
            </a:r>
            <a:r>
              <a:rPr lang="en-US" sz="1200" dirty="0" smtClean="0"/>
              <a:t> et al., Improving </a:t>
            </a:r>
            <a:r>
              <a:rPr lang="en-US" sz="1200" dirty="0"/>
              <a:t>Bayesian Reasoning: </a:t>
            </a:r>
            <a:r>
              <a:rPr lang="en-US" sz="1200" dirty="0" smtClean="0"/>
              <a:t>Designing </a:t>
            </a:r>
            <a:r>
              <a:rPr lang="en-US" sz="1200" dirty="0"/>
              <a:t>Visualizations for Spatial </a:t>
            </a:r>
            <a:r>
              <a:rPr lang="en-US" sz="1200" dirty="0" smtClean="0"/>
              <a:t>Ability., IEEE TVCG, </a:t>
            </a:r>
            <a:r>
              <a:rPr lang="en-US" sz="1200" dirty="0"/>
              <a:t>In </a:t>
            </a:r>
            <a:r>
              <a:rPr lang="en-US" sz="1200" dirty="0" smtClean="0"/>
              <a:t>Preparation </a:t>
            </a:r>
          </a:p>
        </p:txBody>
      </p:sp>
    </p:spTree>
    <p:extLst>
      <p:ext uri="{BB962C8B-B14F-4D97-AF65-F5344CB8AC3E}">
        <p14:creationId xmlns:p14="http://schemas.microsoft.com/office/powerpoint/2010/main" val="94503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Individual Differences and Vis Performance</a:t>
            </a:r>
            <a:endParaRPr lang="en-US" baseline="30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066799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Existing research shows that all the following factors affect how someone uses a visualization: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6400800"/>
            <a:ext cx="853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Peck et al., ICD</a:t>
            </a:r>
            <a:r>
              <a:rPr lang="en-US" sz="1200" baseline="30000" dirty="0" smtClean="0"/>
              <a:t>3</a:t>
            </a:r>
            <a:r>
              <a:rPr lang="en-US" sz="1200" dirty="0" smtClean="0"/>
              <a:t>: </a:t>
            </a:r>
            <a:r>
              <a:rPr lang="en-US" sz="1200" dirty="0"/>
              <a:t>Towards a 3-Dimensional Model of Individual Cognitive </a:t>
            </a:r>
            <a:r>
              <a:rPr lang="en-US" sz="1200" dirty="0" smtClean="0"/>
              <a:t>Differences. BELIV 2012</a:t>
            </a:r>
          </a:p>
          <a:p>
            <a:r>
              <a:rPr lang="en-US" sz="1200" dirty="0"/>
              <a:t>Peck et al., Using </a:t>
            </a:r>
            <a:r>
              <a:rPr lang="en-US" sz="1200" dirty="0" err="1"/>
              <a:t>fNIRS</a:t>
            </a:r>
            <a:r>
              <a:rPr lang="en-US" sz="1200" dirty="0"/>
              <a:t> Brain Sensing To Evaluate Information Visualization </a:t>
            </a:r>
            <a:r>
              <a:rPr lang="en-US" sz="1200" dirty="0" smtClean="0"/>
              <a:t>Interfaces. CHI 2013</a:t>
            </a:r>
          </a:p>
        </p:txBody>
      </p:sp>
      <p:pic>
        <p:nvPicPr>
          <p:cNvPr id="3074" name="Picture 2" descr="cognition The Relationship Between Cognition And Nutrit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5321" y="3048000"/>
            <a:ext cx="3841145" cy="281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457200" y="2849563"/>
            <a:ext cx="5562600" cy="347503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b="1" dirty="0" smtClean="0"/>
              <a:t>Spatial Ability</a:t>
            </a:r>
          </a:p>
          <a:p>
            <a:pPr lvl="1"/>
            <a:r>
              <a:rPr lang="en-US" dirty="0" smtClean="0"/>
              <a:t>Experience (novice vs. expert)</a:t>
            </a:r>
          </a:p>
          <a:p>
            <a:pPr lvl="1"/>
            <a:r>
              <a:rPr lang="en-US" b="1" i="1" dirty="0"/>
              <a:t>Cognitive Workload/Mental </a:t>
            </a:r>
            <a:r>
              <a:rPr lang="en-US" b="1" i="1" dirty="0" smtClean="0"/>
              <a:t>Demand</a:t>
            </a:r>
          </a:p>
          <a:p>
            <a:pPr lvl="1"/>
            <a:r>
              <a:rPr lang="en-US" b="1" i="1" dirty="0" smtClean="0"/>
              <a:t>Emotional State</a:t>
            </a:r>
            <a:endParaRPr lang="en-US" b="1" i="1" baseline="30000" dirty="0" smtClean="0"/>
          </a:p>
          <a:p>
            <a:pPr lvl="1"/>
            <a:r>
              <a:rPr lang="en-US" b="1" i="1" dirty="0" smtClean="0"/>
              <a:t>Perception</a:t>
            </a:r>
          </a:p>
          <a:p>
            <a:pPr lvl="1"/>
            <a:r>
              <a:rPr lang="en-US" b="1" i="1" dirty="0" smtClean="0"/>
              <a:t>Personality</a:t>
            </a:r>
          </a:p>
          <a:p>
            <a:pPr lvl="1"/>
            <a:r>
              <a:rPr lang="en-US" dirty="0" smtClean="0"/>
              <a:t>… and more 	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4821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Cognitive Load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5257800" cy="2209799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b="1" dirty="0" smtClean="0"/>
              <a:t>Functional Near-Infrared Spectroscopy </a:t>
            </a:r>
            <a:endParaRPr lang="en-US" dirty="0"/>
          </a:p>
          <a:p>
            <a:r>
              <a:rPr lang="en-US" dirty="0" err="1" smtClean="0"/>
              <a:t>fNIRS</a:t>
            </a:r>
            <a:endParaRPr lang="en-US" dirty="0" smtClean="0"/>
          </a:p>
          <a:p>
            <a:r>
              <a:rPr lang="en-US" dirty="0" smtClean="0"/>
              <a:t>a lightweight brain sensing technique </a:t>
            </a:r>
          </a:p>
          <a:p>
            <a:r>
              <a:rPr lang="en-US" dirty="0" smtClean="0"/>
              <a:t>measures mental demand (working memory)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098" name="Picture 2" descr="C:\Users\Alvitta\Dropbox\fNIRS\VisWeekRewrite\CHI-paper-format-LaTeX\figures\fNIRS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0900" y="60060"/>
            <a:ext cx="3200400" cy="1869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Alvitta\Dropbox\fNIRS\VisWeekRewrite\CHI-paper-format-LaTeX\figures\fNIRS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5500" y="1978960"/>
            <a:ext cx="3200400" cy="1869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0" y="6581001"/>
            <a:ext cx="8534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Evan Peck et al., Using </a:t>
            </a:r>
            <a:r>
              <a:rPr lang="en-US" sz="1200" dirty="0" err="1"/>
              <a:t>fNIRS</a:t>
            </a:r>
            <a:r>
              <a:rPr lang="en-US" sz="1200" dirty="0"/>
              <a:t> Brain Sensing to Evaluate Information Visualization </a:t>
            </a:r>
            <a:r>
              <a:rPr lang="en-US" sz="1200" dirty="0" smtClean="0"/>
              <a:t>Interfaces. CHI 2013.</a:t>
            </a:r>
            <a:endParaRPr lang="en-US" sz="1200" dirty="0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8173" y="3886200"/>
            <a:ext cx="8090176" cy="267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71368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Emotion (Affective Priming)</a:t>
            </a:r>
            <a:endParaRPr lang="en-US" dirty="0"/>
          </a:p>
        </p:txBody>
      </p:sp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428750"/>
            <a:ext cx="8686800" cy="5429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6514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Emotion and Visual Judgment</a:t>
            </a:r>
            <a:endParaRPr lang="en-US" baseline="30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525439" y="1531391"/>
            <a:ext cx="2714625" cy="4667676"/>
            <a:chOff x="525439" y="1695167"/>
            <a:chExt cx="2714625" cy="4667676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5439" y="1695167"/>
              <a:ext cx="2714625" cy="23622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5439" y="3972068"/>
              <a:ext cx="1771650" cy="23907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1451885"/>
            <a:ext cx="5638800" cy="5000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0" y="6581001"/>
            <a:ext cx="8534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Harrison et al., </a:t>
            </a:r>
            <a:r>
              <a:rPr lang="en-US" sz="1200" dirty="0"/>
              <a:t>Influencing Visual Judgment Through Affective Priming</a:t>
            </a:r>
            <a:r>
              <a:rPr lang="en-US" sz="1200" i="1" dirty="0" smtClean="0"/>
              <a:t>, </a:t>
            </a:r>
            <a:r>
              <a:rPr lang="en-US" sz="1200" dirty="0" smtClean="0"/>
              <a:t>CHI 2013</a:t>
            </a:r>
          </a:p>
        </p:txBody>
      </p:sp>
    </p:spTree>
    <p:extLst>
      <p:ext uri="{BB962C8B-B14F-4D97-AF65-F5344CB8AC3E}">
        <p14:creationId xmlns:p14="http://schemas.microsoft.com/office/powerpoint/2010/main" val="1090586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Modeling User Perception with Weber’s Law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2" descr="http://www.brookstone.com/webassets/product_images/700x700/850730p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594691"/>
            <a:ext cx="4094143" cy="4819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616725"/>
            <a:ext cx="4124325" cy="481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85192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Weber’s Law &amp; Just Noticeable Difference (JND)</a:t>
            </a:r>
            <a:endParaRPr lang="en-US" dirty="0"/>
          </a:p>
        </p:txBody>
      </p:sp>
      <p:grpSp>
        <p:nvGrpSpPr>
          <p:cNvPr id="11" name="Group 10"/>
          <p:cNvGrpSpPr/>
          <p:nvPr/>
        </p:nvGrpSpPr>
        <p:grpSpPr>
          <a:xfrm>
            <a:off x="876300" y="1951362"/>
            <a:ext cx="3352800" cy="3276600"/>
            <a:chOff x="1371600" y="2438400"/>
            <a:chExt cx="3352800" cy="3276600"/>
          </a:xfrm>
        </p:grpSpPr>
        <p:cxnSp>
          <p:nvCxnSpPr>
            <p:cNvPr id="5" name="Straight Arrow Connector 4"/>
            <p:cNvCxnSpPr/>
            <p:nvPr/>
          </p:nvCxnSpPr>
          <p:spPr>
            <a:xfrm>
              <a:off x="1371600" y="5715000"/>
              <a:ext cx="3352800" cy="0"/>
            </a:xfrm>
            <a:prstGeom prst="straightConnector1">
              <a:avLst/>
            </a:prstGeom>
            <a:ln w="381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Arrow Connector 6"/>
            <p:cNvCxnSpPr/>
            <p:nvPr/>
          </p:nvCxnSpPr>
          <p:spPr>
            <a:xfrm flipV="1">
              <a:off x="1371600" y="2438400"/>
              <a:ext cx="0" cy="3276600"/>
            </a:xfrm>
            <a:prstGeom prst="straightConnector1">
              <a:avLst/>
            </a:prstGeom>
            <a:ln w="381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TextBox 11"/>
          <p:cNvSpPr txBox="1"/>
          <p:nvPr/>
        </p:nvSpPr>
        <p:spPr>
          <a:xfrm>
            <a:off x="2263148" y="5288421"/>
            <a:ext cx="19329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Objective Stimulus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 rot="16200000">
            <a:off x="-346350" y="2745360"/>
            <a:ext cx="19553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Perceived Stimulus</a:t>
            </a:r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 flipV="1">
            <a:off x="876300" y="2103762"/>
            <a:ext cx="3124200" cy="3124200"/>
          </a:xfrm>
          <a:prstGeom prst="line">
            <a:avLst/>
          </a:prstGeom>
          <a:ln w="3810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Freeform 19"/>
          <p:cNvSpPr/>
          <p:nvPr/>
        </p:nvSpPr>
        <p:spPr>
          <a:xfrm>
            <a:off x="888235" y="2123960"/>
            <a:ext cx="3029638" cy="3106756"/>
          </a:xfrm>
          <a:custGeom>
            <a:avLst/>
            <a:gdLst>
              <a:gd name="connsiteX0" fmla="*/ 0 w 3029638"/>
              <a:gd name="connsiteY0" fmla="*/ 3106756 h 3106756"/>
              <a:gd name="connsiteX1" fmla="*/ 848299 w 3029638"/>
              <a:gd name="connsiteY1" fmla="*/ 583894 h 3106756"/>
              <a:gd name="connsiteX2" fmla="*/ 3029638 w 3029638"/>
              <a:gd name="connsiteY2" fmla="*/ 0 h 31067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029638" h="3106756">
                <a:moveTo>
                  <a:pt x="0" y="3106756"/>
                </a:moveTo>
                <a:cubicBezTo>
                  <a:pt x="171679" y="2104221"/>
                  <a:pt x="343359" y="1101687"/>
                  <a:pt x="848299" y="583894"/>
                </a:cubicBezTo>
                <a:cubicBezTo>
                  <a:pt x="1353239" y="66101"/>
                  <a:pt x="2191438" y="33050"/>
                  <a:pt x="3029638" y="0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1" name="Group 20"/>
          <p:cNvGrpSpPr/>
          <p:nvPr/>
        </p:nvGrpSpPr>
        <p:grpSpPr>
          <a:xfrm>
            <a:off x="5219700" y="1981200"/>
            <a:ext cx="3352800" cy="3276600"/>
            <a:chOff x="1371600" y="2438400"/>
            <a:chExt cx="3352800" cy="3276600"/>
          </a:xfrm>
        </p:grpSpPr>
        <p:cxnSp>
          <p:nvCxnSpPr>
            <p:cNvPr id="22" name="Straight Arrow Connector 21"/>
            <p:cNvCxnSpPr/>
            <p:nvPr/>
          </p:nvCxnSpPr>
          <p:spPr>
            <a:xfrm>
              <a:off x="1371600" y="5715000"/>
              <a:ext cx="3352800" cy="0"/>
            </a:xfrm>
            <a:prstGeom prst="straightConnector1">
              <a:avLst/>
            </a:prstGeom>
            <a:ln w="381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/>
            <p:nvPr/>
          </p:nvCxnSpPr>
          <p:spPr>
            <a:xfrm flipV="1">
              <a:off x="1371600" y="2438400"/>
              <a:ext cx="0" cy="3276600"/>
            </a:xfrm>
            <a:prstGeom prst="straightConnector1">
              <a:avLst/>
            </a:prstGeom>
            <a:ln w="381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TextBox 23"/>
          <p:cNvSpPr txBox="1"/>
          <p:nvPr/>
        </p:nvSpPr>
        <p:spPr>
          <a:xfrm>
            <a:off x="6606548" y="5318259"/>
            <a:ext cx="19329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Objective Stimulus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 rot="16200000">
            <a:off x="3656482" y="3145288"/>
            <a:ext cx="26364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Just Noticeable Difference</a:t>
            </a:r>
            <a:endParaRPr lang="en-US" dirty="0"/>
          </a:p>
        </p:txBody>
      </p:sp>
      <p:cxnSp>
        <p:nvCxnSpPr>
          <p:cNvPr id="29" name="Straight Connector 28"/>
          <p:cNvCxnSpPr/>
          <p:nvPr/>
        </p:nvCxnSpPr>
        <p:spPr>
          <a:xfrm flipV="1">
            <a:off x="5219700" y="2720841"/>
            <a:ext cx="3162300" cy="169875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3200400" y="2930026"/>
            <a:ext cx="6431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Ideal</a:t>
            </a:r>
            <a:endParaRPr lang="en-US" dirty="0"/>
          </a:p>
        </p:txBody>
      </p:sp>
      <p:sp>
        <p:nvSpPr>
          <p:cNvPr id="31" name="TextBox 30"/>
          <p:cNvSpPr txBox="1"/>
          <p:nvPr/>
        </p:nvSpPr>
        <p:spPr>
          <a:xfrm>
            <a:off x="2010724" y="1763348"/>
            <a:ext cx="11983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Perception</a:t>
            </a:r>
            <a:endParaRPr lang="en-US" dirty="0"/>
          </a:p>
        </p:txBody>
      </p:sp>
      <p:cxnSp>
        <p:nvCxnSpPr>
          <p:cNvPr id="37" name="Straight Connector 36"/>
          <p:cNvCxnSpPr/>
          <p:nvPr/>
        </p:nvCxnSpPr>
        <p:spPr>
          <a:xfrm>
            <a:off x="5219700" y="4419600"/>
            <a:ext cx="3162300" cy="0"/>
          </a:xfrm>
          <a:prstGeom prst="line">
            <a:avLst/>
          </a:prstGeom>
          <a:ln w="3810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7738875" y="3943882"/>
            <a:ext cx="6431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Ideal</a:t>
            </a:r>
            <a:endParaRPr lang="en-US" dirty="0"/>
          </a:p>
        </p:txBody>
      </p:sp>
      <p:sp>
        <p:nvSpPr>
          <p:cNvPr id="39" name="TextBox 38"/>
          <p:cNvSpPr txBox="1"/>
          <p:nvPr/>
        </p:nvSpPr>
        <p:spPr>
          <a:xfrm>
            <a:off x="6973827" y="2360554"/>
            <a:ext cx="11983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Perception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6438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20" grpId="0" animBg="1"/>
      <p:bldP spid="24" grpId="0"/>
      <p:bldP spid="25" grpId="0"/>
      <p:bldP spid="30" grpId="0"/>
      <p:bldP spid="31" grpId="0"/>
      <p:bldP spid="38" grpId="0"/>
      <p:bldP spid="39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12" name="Picture 1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453" y="1600200"/>
            <a:ext cx="3705225" cy="423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3" name="Picture 1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8150" y="1575988"/>
            <a:ext cx="3829050" cy="423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Perception of Correlation and Weber’s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0" y="6581001"/>
            <a:ext cx="8534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/>
              <a:t>Rensink</a:t>
            </a:r>
            <a:r>
              <a:rPr lang="en-US" sz="1200" dirty="0" smtClean="0"/>
              <a:t> and </a:t>
            </a:r>
            <a:r>
              <a:rPr lang="en-US" sz="1200" dirty="0" err="1" smtClean="0"/>
              <a:t>Baldridge</a:t>
            </a:r>
            <a:r>
              <a:rPr lang="en-US" sz="1200" dirty="0"/>
              <a:t>, The </a:t>
            </a:r>
            <a:r>
              <a:rPr lang="en-US" sz="1200" dirty="0" smtClean="0"/>
              <a:t>Perception </a:t>
            </a:r>
            <a:r>
              <a:rPr lang="en-US" sz="1200" dirty="0"/>
              <a:t>of </a:t>
            </a:r>
            <a:r>
              <a:rPr lang="en-US" sz="1200" dirty="0" smtClean="0"/>
              <a:t>Correlation </a:t>
            </a:r>
            <a:r>
              <a:rPr lang="en-US" sz="1200" dirty="0"/>
              <a:t>in </a:t>
            </a:r>
            <a:r>
              <a:rPr lang="en-US" sz="1200" dirty="0" smtClean="0"/>
              <a:t>Scatterplots</a:t>
            </a:r>
            <a:r>
              <a:rPr lang="en-US" sz="1200" dirty="0"/>
              <a:t>. </a:t>
            </a:r>
            <a:r>
              <a:rPr lang="en-US" sz="1200" dirty="0" err="1" smtClean="0"/>
              <a:t>EuroVis</a:t>
            </a:r>
            <a:r>
              <a:rPr lang="en-US" sz="1200" dirty="0" smtClean="0"/>
              <a:t> 2010.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504052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Perception of Correlation and Weber’s</a:t>
            </a:r>
            <a:endParaRPr lang="en-US" dirty="0"/>
          </a:p>
        </p:txBody>
      </p:sp>
      <p:pic>
        <p:nvPicPr>
          <p:cNvPr id="7" name="Picture 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670208"/>
            <a:ext cx="7467600" cy="41655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990600" y="1600201"/>
            <a:ext cx="7315200" cy="60959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331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Which Marriage?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why don't you love me cartoon by nakedpastor david haywar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2625" y="1417638"/>
            <a:ext cx="5238750" cy="523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3630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Ranking Visualizations</a:t>
            </a:r>
            <a:endParaRPr lang="en-US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4751" y="1590360"/>
            <a:ext cx="5762625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548379" y="1351711"/>
            <a:ext cx="2652021" cy="5201489"/>
            <a:chOff x="548379" y="1351711"/>
            <a:chExt cx="2652021" cy="5201489"/>
          </a:xfrm>
        </p:grpSpPr>
        <p:pic>
          <p:nvPicPr>
            <p:cNvPr id="7" name="Picture 6" descr="Screen Shot 2014-06-30 at 7.05.48 PM.pn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65089" y="2702563"/>
              <a:ext cx="1114949" cy="1136812"/>
            </a:xfrm>
            <a:prstGeom prst="rect">
              <a:avLst/>
            </a:prstGeom>
          </p:spPr>
        </p:pic>
        <p:pic>
          <p:nvPicPr>
            <p:cNvPr id="8" name="Picture 7" descr="Screen Shot 2014-06-30 at 7.05.42 PM.pn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67233" y="5416389"/>
              <a:ext cx="1133167" cy="1136811"/>
            </a:xfrm>
            <a:prstGeom prst="rect">
              <a:avLst/>
            </a:prstGeom>
          </p:spPr>
        </p:pic>
        <p:pic>
          <p:nvPicPr>
            <p:cNvPr id="9" name="Picture 8" descr="Screen Shot 2014-06-30 at 7.05.35 PM.png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8379" y="5394527"/>
              <a:ext cx="1176891" cy="1158673"/>
            </a:xfrm>
            <a:prstGeom prst="rect">
              <a:avLst/>
            </a:prstGeom>
          </p:spPr>
        </p:pic>
        <p:pic>
          <p:nvPicPr>
            <p:cNvPr id="10" name="Picture 9" descr="Screen Shot 2014-06-30 at 7.05.27 PM.png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4095" y="4026001"/>
              <a:ext cx="1144098" cy="1187822"/>
            </a:xfrm>
            <a:prstGeom prst="rect">
              <a:avLst/>
            </a:prstGeom>
          </p:spPr>
        </p:pic>
        <p:pic>
          <p:nvPicPr>
            <p:cNvPr id="12" name="Picture 11" descr="Screen Shot 2014-06-30 at 7.05.06 PM.png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66376" y="4072877"/>
              <a:ext cx="1125880" cy="1125880"/>
            </a:xfrm>
            <a:prstGeom prst="rect">
              <a:avLst/>
            </a:prstGeom>
          </p:spPr>
        </p:pic>
        <p:pic>
          <p:nvPicPr>
            <p:cNvPr id="13" name="Picture 12" descr="Screen Shot 2014-06-30 at 7.04.58 PM.png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6887" y="2691406"/>
              <a:ext cx="1111306" cy="1118593"/>
            </a:xfrm>
            <a:prstGeom prst="rect">
              <a:avLst/>
            </a:prstGeom>
          </p:spPr>
        </p:pic>
        <p:pic>
          <p:nvPicPr>
            <p:cNvPr id="14" name="Picture 13" descr="Screen Shot 2014-06-30 at 7.04.46 PM.png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52577" y="1373466"/>
              <a:ext cx="1114949" cy="1129524"/>
            </a:xfrm>
            <a:prstGeom prst="rect">
              <a:avLst/>
            </a:prstGeom>
          </p:spPr>
        </p:pic>
        <p:pic>
          <p:nvPicPr>
            <p:cNvPr id="15" name="Picture 14" descr="Screen Shot 2014-06-30 at 7.04.39 PM.png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599" y="1351711"/>
              <a:ext cx="1118593" cy="1125880"/>
            </a:xfrm>
            <a:prstGeom prst="rect">
              <a:avLst/>
            </a:prstGeom>
          </p:spPr>
        </p:pic>
      </p:grpSp>
      <p:sp>
        <p:nvSpPr>
          <p:cNvPr id="5" name="TextBox 4"/>
          <p:cNvSpPr txBox="1"/>
          <p:nvPr/>
        </p:nvSpPr>
        <p:spPr>
          <a:xfrm>
            <a:off x="-35805" y="6581001"/>
            <a:ext cx="8534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Harrison et al., Ranking Visualization of Correlation with Weber’s Law. </a:t>
            </a:r>
            <a:r>
              <a:rPr lang="en-US" sz="1200" dirty="0" err="1" smtClean="0"/>
              <a:t>InfoVis</a:t>
            </a:r>
            <a:r>
              <a:rPr lang="en-US" sz="1200" dirty="0" smtClean="0"/>
              <a:t> 2014 (Conditional)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789513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Ranking Visualizations of Correlation</a:t>
            </a:r>
            <a:endParaRPr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52600"/>
            <a:ext cx="9133962" cy="410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52027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Mixed Initiative (Adaptive) Systems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pPr>
              <a:buNone/>
            </a:pPr>
            <a:endParaRPr lang="en-US" dirty="0"/>
          </a:p>
          <a:p>
            <a:pPr>
              <a:buNone/>
            </a:pPr>
            <a:endParaRPr lang="en-US" dirty="0" smtClean="0"/>
          </a:p>
          <a:p>
            <a:pPr algn="ctr">
              <a:buNone/>
            </a:pPr>
            <a:r>
              <a:rPr lang="en-US" dirty="0"/>
              <a:t>4</a:t>
            </a:r>
            <a:r>
              <a:rPr lang="en-US" dirty="0" smtClean="0"/>
              <a:t>. </a:t>
            </a:r>
            <a:r>
              <a:rPr lang="en-US" dirty="0" smtClean="0"/>
              <a:t>What Can a System Do</a:t>
            </a:r>
          </a:p>
          <a:p>
            <a:pPr algn="ctr">
              <a:buNone/>
            </a:pPr>
            <a:r>
              <a:rPr lang="en-US" b="1" dirty="0" smtClean="0"/>
              <a:t>If It Knows Everything About Its User?</a:t>
            </a:r>
          </a:p>
          <a:p>
            <a:pPr algn="ctr">
              <a:buNone/>
            </a:pPr>
            <a:endParaRPr lang="en-US" dirty="0" smtClean="0"/>
          </a:p>
          <a:p>
            <a:pPr algn="ctr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7220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Adaptive Visualization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990599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Color-Blindness, Cultural Differences, Personality, etc.</a:t>
            </a:r>
          </a:p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Cognitive Workload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8194" name="Picture 2" descr="colorbli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067" y="2971800"/>
            <a:ext cx="3503133" cy="2866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202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8287" y="3881133"/>
            <a:ext cx="4533060" cy="2672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4" name="Picture 12" descr="http://www.shephardmedia.com/static/images/article/Talarion_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399" y="2519666"/>
            <a:ext cx="2281947" cy="1290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-35805" y="6581001"/>
            <a:ext cx="8534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/>
              <a:t>Afergan</a:t>
            </a:r>
            <a:r>
              <a:rPr lang="en-US" sz="1200" dirty="0" smtClean="0"/>
              <a:t> et al.</a:t>
            </a:r>
            <a:r>
              <a:rPr lang="en-US" sz="1200" dirty="0"/>
              <a:t>, Dynamic Difficulty Using Brain Metrics of </a:t>
            </a:r>
            <a:r>
              <a:rPr lang="en-US" sz="1200" dirty="0" smtClean="0"/>
              <a:t>Workload. CHI 2014</a:t>
            </a:r>
            <a:endParaRPr lang="en-US" sz="1200" dirty="0"/>
          </a:p>
        </p:txBody>
      </p:sp>
      <p:pic>
        <p:nvPicPr>
          <p:cNvPr id="16" name="Picture 3" descr="C:\Users\Alvitta\Dropbox\fNIRS\VisWeekRewrite\CHI-paper-format-LaTeX\figures\fNIRS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8287" y="2514599"/>
            <a:ext cx="2053347" cy="1290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209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Adaptive Computation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A new approach for Big Data visualization</a:t>
            </a:r>
          </a:p>
          <a:p>
            <a:endParaRPr lang="en-US" dirty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Observation: 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Data is so large 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that… </a:t>
            </a:r>
          </a:p>
          <a:p>
            <a:pPr lvl="1"/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There are more data items than there are pixels</a:t>
            </a:r>
          </a:p>
          <a:p>
            <a:pPr lvl="1"/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Each computation (across all data items) takes tremendous amount of </a:t>
            </a:r>
            <a:r>
              <a:rPr lang="en-US" b="1" dirty="0" smtClean="0">
                <a:solidFill>
                  <a:schemeClr val="bg1">
                    <a:lumMod val="75000"/>
                  </a:schemeClr>
                </a:solidFill>
              </a:rPr>
              <a:t>time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US" b="1" dirty="0" smtClean="0">
                <a:solidFill>
                  <a:schemeClr val="bg1">
                    <a:lumMod val="75000"/>
                  </a:schemeClr>
                </a:solidFill>
              </a:rPr>
              <a:t>space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, and </a:t>
            </a:r>
            <a:r>
              <a:rPr lang="en-US" b="1" dirty="0" smtClean="0">
                <a:solidFill>
                  <a:schemeClr val="bg1">
                    <a:lumMod val="75000"/>
                  </a:schemeClr>
                </a:solidFill>
              </a:rPr>
              <a:t>energy</a:t>
            </a:r>
          </a:p>
          <a:p>
            <a:endParaRPr lang="en-US" b="1" dirty="0" smtClean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Solution: User-Driven Computation</a:t>
            </a:r>
          </a:p>
          <a:p>
            <a:pPr lvl="1"/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Conserve these precious resources by computing </a:t>
            </a:r>
            <a:r>
              <a:rPr lang="en-US" b="1" i="1" dirty="0" smtClean="0">
                <a:solidFill>
                  <a:schemeClr val="bg1">
                    <a:lumMod val="75000"/>
                  </a:schemeClr>
                </a:solidFill>
              </a:rPr>
              <a:t>“partial”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 information based on </a:t>
            </a:r>
            <a:r>
              <a:rPr lang="en-US" b="1" dirty="0" smtClean="0">
                <a:solidFill>
                  <a:schemeClr val="bg1">
                    <a:lumMod val="75000"/>
                  </a:schemeClr>
                </a:solidFill>
              </a:rPr>
              <a:t>User and Data Models</a:t>
            </a:r>
          </a:p>
        </p:txBody>
      </p:sp>
    </p:spTree>
    <p:extLst>
      <p:ext uri="{BB962C8B-B14F-4D97-AF65-F5344CB8AC3E}">
        <p14:creationId xmlns:p14="http://schemas.microsoft.com/office/powerpoint/2010/main" val="2142526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4" descr="https://encrypted-tbn2.gstatic.com/images?q=tbn:ANd9GcT9yHlq_30feFvpEwL-AdD2jkEKjLLLa24M3_01HLuPs6DWtJItM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2947987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 Problem: Big Data Exploration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290" name="Picture 2" descr="https://encrypted-tbn2.gstatic.com/images?q=tbn:ANd9GcR78QBafr7ozpeLwQnTg95U7k723qV_uIJMD73jNmshu02ToZj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3048000"/>
            <a:ext cx="1943100" cy="1943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https://encrypted-tbn2.gstatic.com/images?q=tbn:ANd9GcQmYX-r7w6lY9KxdFV1BlsYS2MSDDLbS8KullTgg0G5_ese9Yum1Q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3581400"/>
            <a:ext cx="1657350" cy="1095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Curved Connector 4"/>
          <p:cNvCxnSpPr/>
          <p:nvPr/>
        </p:nvCxnSpPr>
        <p:spPr>
          <a:xfrm>
            <a:off x="2057400" y="4019550"/>
            <a:ext cx="1028700" cy="109538"/>
          </a:xfrm>
          <a:prstGeom prst="curvedConnector3">
            <a:avLst/>
          </a:prstGeom>
          <a:ln w="76200"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urved Connector 12"/>
          <p:cNvCxnSpPr/>
          <p:nvPr/>
        </p:nvCxnSpPr>
        <p:spPr>
          <a:xfrm flipV="1">
            <a:off x="4343400" y="4129090"/>
            <a:ext cx="304800" cy="1"/>
          </a:xfrm>
          <a:prstGeom prst="curvedConnector3">
            <a:avLst/>
          </a:prstGeom>
          <a:ln w="76200"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801543" y="5091112"/>
            <a:ext cx="299697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Visualization on a</a:t>
            </a:r>
          </a:p>
          <a:p>
            <a:r>
              <a:rPr lang="en-US" sz="2400" b="1" dirty="0" smtClean="0"/>
              <a:t>Commodity Hardware</a:t>
            </a:r>
            <a:endParaRPr lang="en-US" sz="2400" b="1" dirty="0"/>
          </a:p>
        </p:txBody>
      </p:sp>
      <p:sp>
        <p:nvSpPr>
          <p:cNvPr id="21" name="TextBox 20"/>
          <p:cNvSpPr txBox="1"/>
          <p:nvPr/>
        </p:nvSpPr>
        <p:spPr>
          <a:xfrm>
            <a:off x="5478439" y="5078457"/>
            <a:ext cx="230903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Large Data in a</a:t>
            </a:r>
          </a:p>
          <a:p>
            <a:r>
              <a:rPr lang="en-US" sz="2400" b="1" dirty="0" smtClean="0"/>
              <a:t>Data Warehouse</a:t>
            </a:r>
          </a:p>
        </p:txBody>
      </p:sp>
    </p:spTree>
    <p:extLst>
      <p:ext uri="{BB962C8B-B14F-4D97-AF65-F5344CB8AC3E}">
        <p14:creationId xmlns:p14="http://schemas.microsoft.com/office/powerpoint/2010/main" val="500392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2290"/>
                                        </p:tgtEl>
                                      </p:cBhvr>
                                      <p:by x="10000" y="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2292"/>
                                        </p:tgtEl>
                                      </p:cBhvr>
                                      <p:by x="250000" y="2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Example 1: </a:t>
            </a:r>
            <a:br>
              <a:rPr lang="en-US" dirty="0" smtClean="0"/>
            </a:br>
            <a:r>
              <a:rPr lang="en-US" dirty="0" smtClean="0"/>
              <a:t>JND + Streaming Data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600200"/>
            <a:ext cx="3962400" cy="1089267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Streaming visualization (Fisher et al., CHI 2012)</a:t>
            </a:r>
          </a:p>
          <a:p>
            <a:endParaRPr lang="en-US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381000" y="3200400"/>
            <a:ext cx="3962400" cy="3428999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JND-based streaming data and visualization</a:t>
            </a:r>
          </a:p>
          <a:p>
            <a:pPr lvl="1"/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Stop the computation and streaming at JND</a:t>
            </a:r>
          </a:p>
          <a:p>
            <a:pPr lvl="1"/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Similar to audio (mp3), image (jpg2000), graphics (progressive meshing)</a:t>
            </a:r>
          </a:p>
          <a:p>
            <a:pPr lvl="1"/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Differ in that the JND will be based on </a:t>
            </a:r>
            <a:r>
              <a:rPr lang="en-US" b="1" i="1" dirty="0" smtClean="0">
                <a:solidFill>
                  <a:schemeClr val="bg1">
                    <a:lumMod val="75000"/>
                  </a:schemeClr>
                </a:solidFill>
              </a:rPr>
              <a:t>semantic 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information (e.g. correlation)</a:t>
            </a:r>
            <a:endParaRPr lang="en-US" b="1" dirty="0" smtClean="0">
              <a:solidFill>
                <a:schemeClr val="bg1">
                  <a:lumMod val="75000"/>
                </a:schemeClr>
              </a:solidFill>
            </a:endParaRP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3886200"/>
            <a:ext cx="4295423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1" name="Group 40"/>
          <p:cNvGrpSpPr/>
          <p:nvPr/>
        </p:nvGrpSpPr>
        <p:grpSpPr>
          <a:xfrm>
            <a:off x="4495800" y="1464108"/>
            <a:ext cx="1988000" cy="2093798"/>
            <a:chOff x="727885" y="3200400"/>
            <a:chExt cx="3200400" cy="3552946"/>
          </a:xfrm>
        </p:grpSpPr>
        <p:grpSp>
          <p:nvGrpSpPr>
            <p:cNvPr id="42" name="Group 41"/>
            <p:cNvGrpSpPr/>
            <p:nvPr/>
          </p:nvGrpSpPr>
          <p:grpSpPr>
            <a:xfrm>
              <a:off x="727885" y="3200400"/>
              <a:ext cx="3200400" cy="2924602"/>
              <a:chOff x="727885" y="3200400"/>
              <a:chExt cx="3200400" cy="2924602"/>
            </a:xfrm>
          </p:grpSpPr>
          <p:cxnSp>
            <p:nvCxnSpPr>
              <p:cNvPr id="65" name="Straight Arrow Connector 64"/>
              <p:cNvCxnSpPr/>
              <p:nvPr/>
            </p:nvCxnSpPr>
            <p:spPr>
              <a:xfrm flipV="1">
                <a:off x="727885" y="3200400"/>
                <a:ext cx="0" cy="2895600"/>
              </a:xfrm>
              <a:prstGeom prst="straightConnector1">
                <a:avLst/>
              </a:prstGeom>
              <a:ln w="38100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Arrow Connector 65"/>
              <p:cNvCxnSpPr/>
              <p:nvPr/>
            </p:nvCxnSpPr>
            <p:spPr>
              <a:xfrm>
                <a:off x="727885" y="6121021"/>
                <a:ext cx="3200400" cy="0"/>
              </a:xfrm>
              <a:prstGeom prst="straightConnector1">
                <a:avLst/>
              </a:prstGeom>
              <a:ln w="38100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7" name="Rectangle 66"/>
              <p:cNvSpPr/>
              <p:nvPr/>
            </p:nvSpPr>
            <p:spPr>
              <a:xfrm>
                <a:off x="880285" y="5094596"/>
                <a:ext cx="381000" cy="10287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" name="Rectangle 67"/>
              <p:cNvSpPr/>
              <p:nvPr/>
            </p:nvSpPr>
            <p:spPr>
              <a:xfrm>
                <a:off x="1413685" y="4294496"/>
                <a:ext cx="381000" cy="18288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" name="Rectangle 68"/>
              <p:cNvSpPr/>
              <p:nvPr/>
            </p:nvSpPr>
            <p:spPr>
              <a:xfrm>
                <a:off x="2005657" y="3850944"/>
                <a:ext cx="381000" cy="2274058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" name="Rectangle 69"/>
              <p:cNvSpPr/>
              <p:nvPr/>
            </p:nvSpPr>
            <p:spPr>
              <a:xfrm>
                <a:off x="2632885" y="4841544"/>
                <a:ext cx="381000" cy="1283458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" name="Rectangle 70"/>
              <p:cNvSpPr/>
              <p:nvPr/>
            </p:nvSpPr>
            <p:spPr>
              <a:xfrm>
                <a:off x="3291389" y="5608946"/>
                <a:ext cx="381000" cy="51435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3" name="Group 42"/>
            <p:cNvGrpSpPr/>
            <p:nvPr/>
          </p:nvGrpSpPr>
          <p:grpSpPr>
            <a:xfrm>
              <a:off x="952500" y="3288115"/>
              <a:ext cx="2645682" cy="2832906"/>
              <a:chOff x="952500" y="3288115"/>
              <a:chExt cx="2645682" cy="2832906"/>
            </a:xfrm>
          </p:grpSpPr>
          <p:grpSp>
            <p:nvGrpSpPr>
              <p:cNvPr id="45" name="Group 44"/>
              <p:cNvGrpSpPr/>
              <p:nvPr/>
            </p:nvGrpSpPr>
            <p:grpSpPr>
              <a:xfrm>
                <a:off x="952500" y="4031279"/>
                <a:ext cx="240556" cy="1842163"/>
                <a:chOff x="605615" y="4031279"/>
                <a:chExt cx="240556" cy="1842163"/>
              </a:xfrm>
            </p:grpSpPr>
            <p:cxnSp>
              <p:nvCxnSpPr>
                <p:cNvPr id="62" name="Straight Connector 61"/>
                <p:cNvCxnSpPr/>
                <p:nvPr/>
              </p:nvCxnSpPr>
              <p:spPr>
                <a:xfrm>
                  <a:off x="723900" y="4038600"/>
                  <a:ext cx="0" cy="1827521"/>
                </a:xfrm>
                <a:prstGeom prst="line">
                  <a:avLst/>
                </a:prstGeom>
                <a:ln w="5715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Straight Connector 62"/>
                <p:cNvCxnSpPr/>
                <p:nvPr/>
              </p:nvCxnSpPr>
              <p:spPr>
                <a:xfrm flipH="1">
                  <a:off x="605615" y="5866121"/>
                  <a:ext cx="236571" cy="7321"/>
                </a:xfrm>
                <a:prstGeom prst="line">
                  <a:avLst/>
                </a:prstGeom>
                <a:ln w="5715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Connector 63"/>
                <p:cNvCxnSpPr/>
                <p:nvPr/>
              </p:nvCxnSpPr>
              <p:spPr>
                <a:xfrm flipH="1">
                  <a:off x="609600" y="4031279"/>
                  <a:ext cx="236571" cy="7321"/>
                </a:xfrm>
                <a:prstGeom prst="line">
                  <a:avLst/>
                </a:prstGeom>
                <a:ln w="5715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6" name="Group 45"/>
              <p:cNvGrpSpPr/>
              <p:nvPr/>
            </p:nvGrpSpPr>
            <p:grpSpPr>
              <a:xfrm>
                <a:off x="1483907" y="3288115"/>
                <a:ext cx="240556" cy="1842163"/>
                <a:chOff x="605615" y="4031279"/>
                <a:chExt cx="240556" cy="1842163"/>
              </a:xfrm>
            </p:grpSpPr>
            <p:cxnSp>
              <p:nvCxnSpPr>
                <p:cNvPr id="59" name="Straight Connector 58"/>
                <p:cNvCxnSpPr/>
                <p:nvPr/>
              </p:nvCxnSpPr>
              <p:spPr>
                <a:xfrm>
                  <a:off x="723900" y="4038600"/>
                  <a:ext cx="0" cy="1827521"/>
                </a:xfrm>
                <a:prstGeom prst="line">
                  <a:avLst/>
                </a:prstGeom>
                <a:ln w="5715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Straight Connector 59"/>
                <p:cNvCxnSpPr/>
                <p:nvPr/>
              </p:nvCxnSpPr>
              <p:spPr>
                <a:xfrm flipH="1">
                  <a:off x="605615" y="5866121"/>
                  <a:ext cx="236571" cy="7321"/>
                </a:xfrm>
                <a:prstGeom prst="line">
                  <a:avLst/>
                </a:prstGeom>
                <a:ln w="5715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Straight Connector 60"/>
                <p:cNvCxnSpPr/>
                <p:nvPr/>
              </p:nvCxnSpPr>
              <p:spPr>
                <a:xfrm flipH="1">
                  <a:off x="609600" y="4031279"/>
                  <a:ext cx="236571" cy="7321"/>
                </a:xfrm>
                <a:prstGeom prst="line">
                  <a:avLst/>
                </a:prstGeom>
                <a:ln w="5715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7" name="Group 46"/>
              <p:cNvGrpSpPr/>
              <p:nvPr/>
            </p:nvGrpSpPr>
            <p:grpSpPr>
              <a:xfrm>
                <a:off x="2075879" y="3331475"/>
                <a:ext cx="240556" cy="1842163"/>
                <a:chOff x="605615" y="4031279"/>
                <a:chExt cx="240556" cy="1842163"/>
              </a:xfrm>
            </p:grpSpPr>
            <p:cxnSp>
              <p:nvCxnSpPr>
                <p:cNvPr id="56" name="Straight Connector 55"/>
                <p:cNvCxnSpPr/>
                <p:nvPr/>
              </p:nvCxnSpPr>
              <p:spPr>
                <a:xfrm>
                  <a:off x="723900" y="4038600"/>
                  <a:ext cx="0" cy="1827521"/>
                </a:xfrm>
                <a:prstGeom prst="line">
                  <a:avLst/>
                </a:prstGeom>
                <a:ln w="5715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Connector 56"/>
                <p:cNvCxnSpPr/>
                <p:nvPr/>
              </p:nvCxnSpPr>
              <p:spPr>
                <a:xfrm flipH="1">
                  <a:off x="605615" y="5866121"/>
                  <a:ext cx="236571" cy="7321"/>
                </a:xfrm>
                <a:prstGeom prst="line">
                  <a:avLst/>
                </a:prstGeom>
                <a:ln w="5715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Straight Connector 57"/>
                <p:cNvCxnSpPr/>
                <p:nvPr/>
              </p:nvCxnSpPr>
              <p:spPr>
                <a:xfrm flipH="1">
                  <a:off x="609600" y="4031279"/>
                  <a:ext cx="236571" cy="7321"/>
                </a:xfrm>
                <a:prstGeom prst="line">
                  <a:avLst/>
                </a:prstGeom>
                <a:ln w="5715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8" name="Group 47"/>
              <p:cNvGrpSpPr/>
              <p:nvPr/>
            </p:nvGrpSpPr>
            <p:grpSpPr>
              <a:xfrm>
                <a:off x="2703107" y="4201875"/>
                <a:ext cx="240556" cy="1842163"/>
                <a:chOff x="605615" y="4031279"/>
                <a:chExt cx="240556" cy="1842163"/>
              </a:xfrm>
            </p:grpSpPr>
            <p:cxnSp>
              <p:nvCxnSpPr>
                <p:cNvPr id="53" name="Straight Connector 52"/>
                <p:cNvCxnSpPr/>
                <p:nvPr/>
              </p:nvCxnSpPr>
              <p:spPr>
                <a:xfrm>
                  <a:off x="723900" y="4038600"/>
                  <a:ext cx="0" cy="1827521"/>
                </a:xfrm>
                <a:prstGeom prst="line">
                  <a:avLst/>
                </a:prstGeom>
                <a:ln w="5715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Connector 53"/>
                <p:cNvCxnSpPr/>
                <p:nvPr/>
              </p:nvCxnSpPr>
              <p:spPr>
                <a:xfrm flipH="1">
                  <a:off x="605615" y="5866121"/>
                  <a:ext cx="236571" cy="7321"/>
                </a:xfrm>
                <a:prstGeom prst="line">
                  <a:avLst/>
                </a:prstGeom>
                <a:ln w="5715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Connector 54"/>
                <p:cNvCxnSpPr/>
                <p:nvPr/>
              </p:nvCxnSpPr>
              <p:spPr>
                <a:xfrm flipH="1">
                  <a:off x="609600" y="4031279"/>
                  <a:ext cx="236571" cy="7321"/>
                </a:xfrm>
                <a:prstGeom prst="line">
                  <a:avLst/>
                </a:prstGeom>
                <a:ln w="5715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9" name="Group 48"/>
              <p:cNvGrpSpPr/>
              <p:nvPr/>
            </p:nvGrpSpPr>
            <p:grpSpPr>
              <a:xfrm>
                <a:off x="3357626" y="4278858"/>
                <a:ext cx="240556" cy="1842163"/>
                <a:chOff x="605615" y="4031279"/>
                <a:chExt cx="240556" cy="1842163"/>
              </a:xfrm>
            </p:grpSpPr>
            <p:cxnSp>
              <p:nvCxnSpPr>
                <p:cNvPr id="50" name="Straight Connector 49"/>
                <p:cNvCxnSpPr/>
                <p:nvPr/>
              </p:nvCxnSpPr>
              <p:spPr>
                <a:xfrm>
                  <a:off x="723900" y="4038600"/>
                  <a:ext cx="0" cy="1827521"/>
                </a:xfrm>
                <a:prstGeom prst="line">
                  <a:avLst/>
                </a:prstGeom>
                <a:ln w="5715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" name="Straight Connector 50"/>
                <p:cNvCxnSpPr/>
                <p:nvPr/>
              </p:nvCxnSpPr>
              <p:spPr>
                <a:xfrm flipH="1">
                  <a:off x="605615" y="5866121"/>
                  <a:ext cx="236571" cy="7321"/>
                </a:xfrm>
                <a:prstGeom prst="line">
                  <a:avLst/>
                </a:prstGeom>
                <a:ln w="5715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" name="Straight Connector 51"/>
                <p:cNvCxnSpPr/>
                <p:nvPr/>
              </p:nvCxnSpPr>
              <p:spPr>
                <a:xfrm flipH="1">
                  <a:off x="609600" y="4031279"/>
                  <a:ext cx="236571" cy="7321"/>
                </a:xfrm>
                <a:prstGeom prst="line">
                  <a:avLst/>
                </a:prstGeom>
                <a:ln w="5715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44" name="TextBox 43"/>
            <p:cNvSpPr txBox="1"/>
            <p:nvPr/>
          </p:nvSpPr>
          <p:spPr>
            <a:xfrm>
              <a:off x="1343524" y="6178857"/>
              <a:ext cx="1936902" cy="5744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/>
                <a:t>t</a:t>
              </a:r>
              <a:r>
                <a:rPr lang="en-US" sz="1600" b="1" dirty="0" smtClean="0"/>
                <a:t> = 1 second</a:t>
              </a:r>
              <a:endParaRPr lang="en-US" sz="1600" b="1" dirty="0"/>
            </a:p>
          </p:txBody>
        </p:sp>
      </p:grpSp>
      <p:grpSp>
        <p:nvGrpSpPr>
          <p:cNvPr id="72" name="Group 71"/>
          <p:cNvGrpSpPr/>
          <p:nvPr/>
        </p:nvGrpSpPr>
        <p:grpSpPr>
          <a:xfrm>
            <a:off x="6757800" y="1489377"/>
            <a:ext cx="1988000" cy="2092023"/>
            <a:chOff x="4918885" y="3229402"/>
            <a:chExt cx="3200400" cy="3549934"/>
          </a:xfrm>
        </p:grpSpPr>
        <p:grpSp>
          <p:nvGrpSpPr>
            <p:cNvPr id="73" name="Group 72"/>
            <p:cNvGrpSpPr/>
            <p:nvPr/>
          </p:nvGrpSpPr>
          <p:grpSpPr>
            <a:xfrm>
              <a:off x="4918885" y="3229402"/>
              <a:ext cx="3200400" cy="2924602"/>
              <a:chOff x="4918885" y="3229402"/>
              <a:chExt cx="3200400" cy="2924602"/>
            </a:xfrm>
          </p:grpSpPr>
          <p:cxnSp>
            <p:nvCxnSpPr>
              <p:cNvPr id="96" name="Straight Arrow Connector 95"/>
              <p:cNvCxnSpPr/>
              <p:nvPr/>
            </p:nvCxnSpPr>
            <p:spPr>
              <a:xfrm flipV="1">
                <a:off x="4918885" y="3229402"/>
                <a:ext cx="0" cy="2895600"/>
              </a:xfrm>
              <a:prstGeom prst="straightConnector1">
                <a:avLst/>
              </a:prstGeom>
              <a:ln w="38100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7" name="Straight Arrow Connector 96"/>
              <p:cNvCxnSpPr/>
              <p:nvPr/>
            </p:nvCxnSpPr>
            <p:spPr>
              <a:xfrm>
                <a:off x="4918885" y="6150023"/>
                <a:ext cx="3200400" cy="0"/>
              </a:xfrm>
              <a:prstGeom prst="straightConnector1">
                <a:avLst/>
              </a:prstGeom>
              <a:ln w="38100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8" name="Rectangle 97"/>
              <p:cNvSpPr/>
              <p:nvPr/>
            </p:nvSpPr>
            <p:spPr>
              <a:xfrm>
                <a:off x="5071285" y="4971198"/>
                <a:ext cx="381000" cy="11811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9" name="Rectangle 98"/>
              <p:cNvSpPr/>
              <p:nvPr/>
            </p:nvSpPr>
            <p:spPr>
              <a:xfrm>
                <a:off x="5604685" y="4078477"/>
                <a:ext cx="381000" cy="2073821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0" name="Rectangle 99"/>
              <p:cNvSpPr/>
              <p:nvPr/>
            </p:nvSpPr>
            <p:spPr>
              <a:xfrm>
                <a:off x="6196657" y="3929988"/>
                <a:ext cx="373607" cy="2224016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1" name="Rectangle 100"/>
              <p:cNvSpPr/>
              <p:nvPr/>
            </p:nvSpPr>
            <p:spPr>
              <a:xfrm>
                <a:off x="6823885" y="5042918"/>
                <a:ext cx="381000" cy="1111085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2" name="Rectangle 101"/>
              <p:cNvSpPr/>
              <p:nvPr/>
            </p:nvSpPr>
            <p:spPr>
              <a:xfrm>
                <a:off x="7482389" y="5512275"/>
                <a:ext cx="381000" cy="640023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74" name="Group 73"/>
            <p:cNvGrpSpPr/>
            <p:nvPr/>
          </p:nvGrpSpPr>
          <p:grpSpPr>
            <a:xfrm>
              <a:off x="5143500" y="3694702"/>
              <a:ext cx="2649667" cy="2068845"/>
              <a:chOff x="5143500" y="3694702"/>
              <a:chExt cx="2649667" cy="2068845"/>
            </a:xfrm>
          </p:grpSpPr>
          <p:grpSp>
            <p:nvGrpSpPr>
              <p:cNvPr id="76" name="Group 75"/>
              <p:cNvGrpSpPr/>
              <p:nvPr/>
            </p:nvGrpSpPr>
            <p:grpSpPr>
              <a:xfrm>
                <a:off x="5143500" y="4760862"/>
                <a:ext cx="240556" cy="441000"/>
                <a:chOff x="605615" y="4031279"/>
                <a:chExt cx="240556" cy="1842163"/>
              </a:xfrm>
            </p:grpSpPr>
            <p:cxnSp>
              <p:nvCxnSpPr>
                <p:cNvPr id="93" name="Straight Connector 92"/>
                <p:cNvCxnSpPr/>
                <p:nvPr/>
              </p:nvCxnSpPr>
              <p:spPr>
                <a:xfrm>
                  <a:off x="723900" y="4038600"/>
                  <a:ext cx="0" cy="1827521"/>
                </a:xfrm>
                <a:prstGeom prst="line">
                  <a:avLst/>
                </a:prstGeom>
                <a:ln w="5715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4" name="Straight Connector 93"/>
                <p:cNvCxnSpPr/>
                <p:nvPr/>
              </p:nvCxnSpPr>
              <p:spPr>
                <a:xfrm flipH="1">
                  <a:off x="605615" y="5866121"/>
                  <a:ext cx="236571" cy="7321"/>
                </a:xfrm>
                <a:prstGeom prst="line">
                  <a:avLst/>
                </a:prstGeom>
                <a:ln w="5715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5" name="Straight Connector 94"/>
                <p:cNvCxnSpPr/>
                <p:nvPr/>
              </p:nvCxnSpPr>
              <p:spPr>
                <a:xfrm flipH="1">
                  <a:off x="609600" y="4031279"/>
                  <a:ext cx="236571" cy="7321"/>
                </a:xfrm>
                <a:prstGeom prst="line">
                  <a:avLst/>
                </a:prstGeom>
                <a:ln w="5715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7" name="Group 76"/>
              <p:cNvGrpSpPr/>
              <p:nvPr/>
            </p:nvGrpSpPr>
            <p:grpSpPr>
              <a:xfrm>
                <a:off x="5670922" y="3899418"/>
                <a:ext cx="240556" cy="441000"/>
                <a:chOff x="605615" y="4031279"/>
                <a:chExt cx="240556" cy="1842163"/>
              </a:xfrm>
            </p:grpSpPr>
            <p:cxnSp>
              <p:nvCxnSpPr>
                <p:cNvPr id="90" name="Straight Connector 89"/>
                <p:cNvCxnSpPr/>
                <p:nvPr/>
              </p:nvCxnSpPr>
              <p:spPr>
                <a:xfrm>
                  <a:off x="723900" y="4038600"/>
                  <a:ext cx="0" cy="1827521"/>
                </a:xfrm>
                <a:prstGeom prst="line">
                  <a:avLst/>
                </a:prstGeom>
                <a:ln w="5715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1" name="Straight Connector 90"/>
                <p:cNvCxnSpPr/>
                <p:nvPr/>
              </p:nvCxnSpPr>
              <p:spPr>
                <a:xfrm flipH="1">
                  <a:off x="605615" y="5866121"/>
                  <a:ext cx="236571" cy="7321"/>
                </a:xfrm>
                <a:prstGeom prst="line">
                  <a:avLst/>
                </a:prstGeom>
                <a:ln w="5715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2" name="Straight Connector 91"/>
                <p:cNvCxnSpPr/>
                <p:nvPr/>
              </p:nvCxnSpPr>
              <p:spPr>
                <a:xfrm flipH="1">
                  <a:off x="609600" y="4031279"/>
                  <a:ext cx="236571" cy="7321"/>
                </a:xfrm>
                <a:prstGeom prst="line">
                  <a:avLst/>
                </a:prstGeom>
                <a:ln w="5715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8" name="Group 77"/>
              <p:cNvGrpSpPr/>
              <p:nvPr/>
            </p:nvGrpSpPr>
            <p:grpSpPr>
              <a:xfrm>
                <a:off x="6266879" y="3694702"/>
                <a:ext cx="240556" cy="441000"/>
                <a:chOff x="605615" y="4031279"/>
                <a:chExt cx="240556" cy="1842163"/>
              </a:xfrm>
            </p:grpSpPr>
            <p:cxnSp>
              <p:nvCxnSpPr>
                <p:cNvPr id="87" name="Straight Connector 86"/>
                <p:cNvCxnSpPr/>
                <p:nvPr/>
              </p:nvCxnSpPr>
              <p:spPr>
                <a:xfrm>
                  <a:off x="723900" y="4038600"/>
                  <a:ext cx="0" cy="1827521"/>
                </a:xfrm>
                <a:prstGeom prst="line">
                  <a:avLst/>
                </a:prstGeom>
                <a:ln w="5715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8" name="Straight Connector 87"/>
                <p:cNvCxnSpPr/>
                <p:nvPr/>
              </p:nvCxnSpPr>
              <p:spPr>
                <a:xfrm flipH="1">
                  <a:off x="605615" y="5866121"/>
                  <a:ext cx="236571" cy="7321"/>
                </a:xfrm>
                <a:prstGeom prst="line">
                  <a:avLst/>
                </a:prstGeom>
                <a:ln w="5715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9" name="Straight Connector 88"/>
                <p:cNvCxnSpPr/>
                <p:nvPr/>
              </p:nvCxnSpPr>
              <p:spPr>
                <a:xfrm flipH="1">
                  <a:off x="609600" y="4031279"/>
                  <a:ext cx="236571" cy="7321"/>
                </a:xfrm>
                <a:prstGeom prst="line">
                  <a:avLst/>
                </a:prstGeom>
                <a:ln w="5715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9" name="Group 78"/>
              <p:cNvGrpSpPr/>
              <p:nvPr/>
            </p:nvGrpSpPr>
            <p:grpSpPr>
              <a:xfrm>
                <a:off x="6890122" y="4856041"/>
                <a:ext cx="240556" cy="441000"/>
                <a:chOff x="605615" y="4031279"/>
                <a:chExt cx="240556" cy="1842163"/>
              </a:xfrm>
            </p:grpSpPr>
            <p:cxnSp>
              <p:nvCxnSpPr>
                <p:cNvPr id="84" name="Straight Connector 83"/>
                <p:cNvCxnSpPr/>
                <p:nvPr/>
              </p:nvCxnSpPr>
              <p:spPr>
                <a:xfrm>
                  <a:off x="723900" y="4038600"/>
                  <a:ext cx="0" cy="1827521"/>
                </a:xfrm>
                <a:prstGeom prst="line">
                  <a:avLst/>
                </a:prstGeom>
                <a:ln w="5715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" name="Straight Connector 84"/>
                <p:cNvCxnSpPr/>
                <p:nvPr/>
              </p:nvCxnSpPr>
              <p:spPr>
                <a:xfrm flipH="1">
                  <a:off x="605615" y="5866121"/>
                  <a:ext cx="236571" cy="7321"/>
                </a:xfrm>
                <a:prstGeom prst="line">
                  <a:avLst/>
                </a:prstGeom>
                <a:ln w="5715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6" name="Straight Connector 85"/>
                <p:cNvCxnSpPr/>
                <p:nvPr/>
              </p:nvCxnSpPr>
              <p:spPr>
                <a:xfrm flipH="1">
                  <a:off x="609600" y="4031279"/>
                  <a:ext cx="236571" cy="7321"/>
                </a:xfrm>
                <a:prstGeom prst="line">
                  <a:avLst/>
                </a:prstGeom>
                <a:ln w="5715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0" name="Group 79"/>
              <p:cNvGrpSpPr/>
              <p:nvPr/>
            </p:nvGrpSpPr>
            <p:grpSpPr>
              <a:xfrm>
                <a:off x="7552611" y="5322547"/>
                <a:ext cx="240556" cy="441000"/>
                <a:chOff x="605615" y="4031279"/>
                <a:chExt cx="240556" cy="1842163"/>
              </a:xfrm>
            </p:grpSpPr>
            <p:cxnSp>
              <p:nvCxnSpPr>
                <p:cNvPr id="81" name="Straight Connector 80"/>
                <p:cNvCxnSpPr/>
                <p:nvPr/>
              </p:nvCxnSpPr>
              <p:spPr>
                <a:xfrm>
                  <a:off x="723900" y="4038600"/>
                  <a:ext cx="0" cy="1827521"/>
                </a:xfrm>
                <a:prstGeom prst="line">
                  <a:avLst/>
                </a:prstGeom>
                <a:ln w="5715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" name="Straight Connector 81"/>
                <p:cNvCxnSpPr/>
                <p:nvPr/>
              </p:nvCxnSpPr>
              <p:spPr>
                <a:xfrm flipH="1">
                  <a:off x="605615" y="5866121"/>
                  <a:ext cx="236571" cy="7321"/>
                </a:xfrm>
                <a:prstGeom prst="line">
                  <a:avLst/>
                </a:prstGeom>
                <a:ln w="5715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" name="Straight Connector 82"/>
                <p:cNvCxnSpPr/>
                <p:nvPr/>
              </p:nvCxnSpPr>
              <p:spPr>
                <a:xfrm flipH="1">
                  <a:off x="609600" y="4031279"/>
                  <a:ext cx="236571" cy="7321"/>
                </a:xfrm>
                <a:prstGeom prst="line">
                  <a:avLst/>
                </a:prstGeom>
                <a:ln w="5715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75" name="TextBox 74"/>
            <p:cNvSpPr txBox="1"/>
            <p:nvPr/>
          </p:nvSpPr>
          <p:spPr>
            <a:xfrm>
              <a:off x="5554929" y="6204847"/>
              <a:ext cx="1947431" cy="5744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/>
                <a:t>t</a:t>
              </a:r>
              <a:r>
                <a:rPr lang="en-US" sz="1600" b="1" dirty="0" smtClean="0"/>
                <a:t> = 5 minute</a:t>
              </a:r>
              <a:endParaRPr lang="en-US" sz="16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2878725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7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Example </a:t>
            </a:r>
            <a:r>
              <a:rPr lang="en-US" dirty="0" smtClean="0"/>
              <a:t>2: Predictive </a:t>
            </a:r>
            <a:br>
              <a:rPr lang="en-US" dirty="0" smtClean="0"/>
            </a:br>
            <a:r>
              <a:rPr lang="en-US" dirty="0" smtClean="0"/>
              <a:t>Pre-Computation and Pre-Fetching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779837"/>
            <a:ext cx="8229600" cy="2773363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In collaboration with MIT and Brown</a:t>
            </a:r>
          </a:p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Using an “ensemble” approach for prediction</a:t>
            </a:r>
          </a:p>
          <a:p>
            <a:pPr lvl="1"/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Large number of prediction algorithms </a:t>
            </a:r>
          </a:p>
          <a:p>
            <a:pPr lvl="1"/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Each prediction algorithm is given more computational resources based on past performance</a:t>
            </a:r>
          </a:p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Evaluated 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system with domain scientists using the NASA MODIS dataset (multi-sensory satellite 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imagery)</a:t>
            </a:r>
          </a:p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Remote 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analysis on commodity hardware shows (near) real-time interactive analysis</a:t>
            </a:r>
          </a:p>
          <a:p>
            <a:pPr lvl="1"/>
            <a:endParaRPr lang="en-US" dirty="0" smtClean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1690171"/>
            <a:ext cx="2615806" cy="19182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676400"/>
            <a:ext cx="2604349" cy="19182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1670607"/>
            <a:ext cx="2616708" cy="192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81276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pPr algn="ctr">
              <a:buNone/>
            </a:pPr>
            <a:r>
              <a:rPr lang="en-US" dirty="0" smtClean="0"/>
              <a:t>Summary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1845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447800"/>
            <a:ext cx="4800600" cy="2590800"/>
          </a:xfrm>
        </p:spPr>
        <p:txBody>
          <a:bodyPr>
            <a:normAutofit fontScale="70000" lnSpcReduction="20000"/>
          </a:bodyPr>
          <a:lstStyle/>
          <a:p>
            <a:pPr marL="571500" indent="-514350"/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“Interaction is the analysis”</a:t>
            </a:r>
            <a:r>
              <a:rPr lang="en-US" baseline="30000" dirty="0">
                <a:solidFill>
                  <a:schemeClr val="bg1">
                    <a:lumMod val="75000"/>
                  </a:schemeClr>
                </a:solidFill>
              </a:rPr>
              <a:t>1</a:t>
            </a:r>
          </a:p>
          <a:p>
            <a:pPr marL="1828800" lvl="3" indent="-514350"/>
            <a:endParaRPr lang="en-US" dirty="0" smtClean="0">
              <a:solidFill>
                <a:schemeClr val="bg1">
                  <a:lumMod val="75000"/>
                </a:schemeClr>
              </a:solidFill>
            </a:endParaRPr>
          </a:p>
          <a:p>
            <a:pPr marL="571500" indent="-514350"/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A user’s interactions in a visual analytics system encodes a large amount of data</a:t>
            </a:r>
          </a:p>
          <a:p>
            <a:pPr marL="2286000" lvl="4" indent="-514350"/>
            <a:endParaRPr lang="en-US" dirty="0" smtClean="0">
              <a:solidFill>
                <a:schemeClr val="bg1">
                  <a:lumMod val="75000"/>
                </a:schemeClr>
              </a:solidFill>
            </a:endParaRPr>
          </a:p>
          <a:p>
            <a:pPr marL="571500" indent="-514350"/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Successful analysis can lead to a better understanding of the user</a:t>
            </a:r>
          </a:p>
          <a:p>
            <a:pPr marL="2286000" lvl="4" indent="-514350"/>
            <a:endParaRPr lang="en-US" dirty="0" smtClean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685800" y="3962400"/>
            <a:ext cx="5562600" cy="2590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1600200" marR="0" lvl="3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3276600" y="4419600"/>
            <a:ext cx="5715000" cy="2133600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/>
          <a:p>
            <a:pPr marL="514350" indent="-45720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chemeClr val="bg1">
                    <a:lumMod val="75000"/>
                  </a:schemeClr>
                </a:solidFill>
              </a:rPr>
              <a:t>The </a:t>
            </a:r>
            <a:r>
              <a:rPr lang="en-US" sz="3200" dirty="0">
                <a:solidFill>
                  <a:schemeClr val="bg1">
                    <a:lumMod val="75000"/>
                  </a:schemeClr>
                </a:solidFill>
              </a:rPr>
              <a:t>future of visual analytics lies </a:t>
            </a:r>
            <a:r>
              <a:rPr lang="en-US" sz="3200" dirty="0" smtClean="0">
                <a:solidFill>
                  <a:schemeClr val="bg1">
                    <a:lumMod val="75000"/>
                  </a:schemeClr>
                </a:solidFill>
              </a:rPr>
              <a:t>in better human-computer collaboration</a:t>
            </a:r>
          </a:p>
          <a:p>
            <a:pPr marL="514350" indent="-457200">
              <a:buFont typeface="Arial" panose="020B0604020202020204" pitchFamily="34" charset="0"/>
              <a:buChar char="•"/>
            </a:pPr>
            <a:endParaRPr lang="en-US" sz="3200" dirty="0">
              <a:solidFill>
                <a:schemeClr val="bg1">
                  <a:lumMod val="75000"/>
                </a:schemeClr>
              </a:solidFill>
            </a:endParaRPr>
          </a:p>
          <a:p>
            <a:pPr marL="514350" indent="-45720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chemeClr val="bg1">
                    <a:lumMod val="75000"/>
                  </a:schemeClr>
                </a:solidFill>
              </a:rPr>
              <a:t>That future starts by enabling the computer to better understand the user</a:t>
            </a:r>
            <a:endParaRPr lang="en-US" sz="32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6581001"/>
            <a:ext cx="8534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1. R. Chang et al., Science of Interaction</a:t>
            </a:r>
            <a:r>
              <a:rPr lang="en-US" sz="1200" i="1" dirty="0" smtClean="0"/>
              <a:t>, </a:t>
            </a:r>
            <a:r>
              <a:rPr lang="en-US" sz="1200" dirty="0" smtClean="0"/>
              <a:t>Information Visualization, 2009. </a:t>
            </a: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969685"/>
            <a:ext cx="2514600" cy="26113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2" descr="https://encrypted-tbn0.gstatic.com/images?q=tbn:ANd9GcTsSSykACHz4BLqvM7fhv-oBN0S3HPRpBbjOPgOUz5-CwCBBM8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710" y="4255817"/>
            <a:ext cx="3145890" cy="2003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What happens to our cognitive abilities as we age?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4920" y="1581421"/>
            <a:ext cx="3886200" cy="2068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0368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omputer%20serv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741805"/>
            <a:ext cx="1524000" cy="1371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Work Distribution</a:t>
            </a:r>
            <a:endParaRPr lang="en-US" baseline="30000" dirty="0"/>
          </a:p>
        </p:txBody>
      </p:sp>
      <p:sp>
        <p:nvSpPr>
          <p:cNvPr id="4" name="TextBox 3"/>
          <p:cNvSpPr txBox="1"/>
          <p:nvPr/>
        </p:nvSpPr>
        <p:spPr>
          <a:xfrm>
            <a:off x="0" y="6335395"/>
            <a:ext cx="8763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Crouser et al</a:t>
            </a:r>
            <a:r>
              <a:rPr lang="en-US" sz="1200" dirty="0"/>
              <a:t>., Balancing Human and Machine Contributions in Human Computation Systems.  </a:t>
            </a:r>
            <a:r>
              <a:rPr lang="en-US" sz="1200" dirty="0" smtClean="0"/>
              <a:t>Human Computation Handbook, 2013</a:t>
            </a:r>
          </a:p>
          <a:p>
            <a:r>
              <a:rPr lang="en-US" sz="1200" dirty="0"/>
              <a:t>Crouser et al., An affordance-based framework for human computation and human-computer collaboration. </a:t>
            </a:r>
            <a:r>
              <a:rPr lang="en-US" sz="1200" dirty="0" smtClean="0"/>
              <a:t> IEEE VAST, 2012</a:t>
            </a:r>
            <a:endParaRPr lang="en-US" sz="1200" dirty="0"/>
          </a:p>
          <a:p>
            <a:endParaRPr lang="en-US" sz="1200" dirty="0" smtClean="0"/>
          </a:p>
        </p:txBody>
      </p:sp>
      <p:grpSp>
        <p:nvGrpSpPr>
          <p:cNvPr id="8" name="Group 7"/>
          <p:cNvGrpSpPr/>
          <p:nvPr/>
        </p:nvGrpSpPr>
        <p:grpSpPr>
          <a:xfrm>
            <a:off x="1924812" y="1513205"/>
            <a:ext cx="5314188" cy="4295950"/>
            <a:chOff x="1924812" y="1513205"/>
            <a:chExt cx="5314188" cy="4295950"/>
          </a:xfrm>
        </p:grpSpPr>
        <p:cxnSp>
          <p:nvCxnSpPr>
            <p:cNvPr id="7" name="Straight Arrow Connector 6"/>
            <p:cNvCxnSpPr/>
            <p:nvPr/>
          </p:nvCxnSpPr>
          <p:spPr>
            <a:xfrm flipV="1">
              <a:off x="1981200" y="1513205"/>
              <a:ext cx="0" cy="4295950"/>
            </a:xfrm>
            <a:prstGeom prst="straightConnector1">
              <a:avLst/>
            </a:prstGeom>
            <a:ln w="76200">
              <a:solidFill>
                <a:schemeClr val="tx1">
                  <a:lumMod val="75000"/>
                  <a:lumOff val="25000"/>
                </a:schemeClr>
              </a:solidFill>
              <a:headEnd w="med" len="med"/>
              <a:tailEnd type="triangle" w="lg" len="lg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/>
            <p:nvPr/>
          </p:nvCxnSpPr>
          <p:spPr>
            <a:xfrm flipV="1">
              <a:off x="1924812" y="5776912"/>
              <a:ext cx="5314188" cy="3493"/>
            </a:xfrm>
            <a:prstGeom prst="straightConnector1">
              <a:avLst/>
            </a:prstGeom>
            <a:ln w="76200">
              <a:solidFill>
                <a:schemeClr val="tx1">
                  <a:lumMod val="75000"/>
                  <a:lumOff val="25000"/>
                </a:schemeClr>
              </a:solidFill>
              <a:headEnd w="med" len="med"/>
              <a:tailEnd type="triangle" w="lg" len="lg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102" name="Picture 6" descr="http://www.delphix.com/wp-content/uploads/2013/06/Delphix_Icons-BusinessAnalyst_240x22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4710" y="4926964"/>
            <a:ext cx="1607820" cy="1473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4648201" y="4067669"/>
            <a:ext cx="2999856" cy="1741486"/>
            <a:chOff x="4648201" y="4067669"/>
            <a:chExt cx="2999856" cy="1741486"/>
          </a:xfrm>
        </p:grpSpPr>
        <p:sp>
          <p:nvSpPr>
            <p:cNvPr id="21" name="Cloud 20"/>
            <p:cNvSpPr/>
            <p:nvPr/>
          </p:nvSpPr>
          <p:spPr>
            <a:xfrm>
              <a:off x="4648201" y="4067669"/>
              <a:ext cx="2999856" cy="1741486"/>
            </a:xfrm>
            <a:prstGeom prst="cloud">
              <a:avLst/>
            </a:prstGeom>
            <a:solidFill>
              <a:schemeClr val="accent1">
                <a:alpha val="9000"/>
              </a:schemeClr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5566422" y="4674757"/>
              <a:ext cx="137518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Creativity</a:t>
              </a:r>
              <a:endParaRPr lang="en-US" sz="2400" dirty="0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5486400" y="4201913"/>
              <a:ext cx="153522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Perception</a:t>
              </a:r>
              <a:endParaRPr lang="en-US" sz="2400" dirty="0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5038624" y="5116968"/>
              <a:ext cx="260943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Domain Knowledge</a:t>
              </a:r>
              <a:endParaRPr lang="en-US" sz="2400" dirty="0"/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1947364" y="1267130"/>
            <a:ext cx="3334201" cy="2090732"/>
            <a:chOff x="1947364" y="1267130"/>
            <a:chExt cx="3334201" cy="2090732"/>
          </a:xfrm>
        </p:grpSpPr>
        <p:sp>
          <p:nvSpPr>
            <p:cNvPr id="32" name="Cloud 31"/>
            <p:cNvSpPr/>
            <p:nvPr/>
          </p:nvSpPr>
          <p:spPr>
            <a:xfrm>
              <a:off x="1947364" y="1267130"/>
              <a:ext cx="3334200" cy="2090732"/>
            </a:xfrm>
            <a:prstGeom prst="cloud">
              <a:avLst/>
            </a:prstGeom>
            <a:solidFill>
              <a:schemeClr val="accent1">
                <a:alpha val="9000"/>
              </a:schemeClr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2273893" y="1613023"/>
              <a:ext cx="251229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Data Manipulation</a:t>
              </a:r>
              <a:endParaRPr lang="en-US" sz="2400" dirty="0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2441557" y="2026417"/>
              <a:ext cx="284000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Storage and Retrieval</a:t>
              </a:r>
              <a:endParaRPr lang="en-US" sz="2400" dirty="0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2189845" y="2462831"/>
              <a:ext cx="241072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Bias-Free Analysis</a:t>
              </a:r>
              <a:endParaRPr lang="en-US" sz="2400" dirty="0"/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4581906" y="2807502"/>
            <a:ext cx="2394487" cy="1196132"/>
            <a:chOff x="4581906" y="2807502"/>
            <a:chExt cx="2394487" cy="1196132"/>
          </a:xfrm>
        </p:grpSpPr>
        <p:sp>
          <p:nvSpPr>
            <p:cNvPr id="33" name="Cloud 32"/>
            <p:cNvSpPr/>
            <p:nvPr/>
          </p:nvSpPr>
          <p:spPr>
            <a:xfrm>
              <a:off x="4581906" y="2807502"/>
              <a:ext cx="2394487" cy="1196132"/>
            </a:xfrm>
            <a:prstGeom prst="cloud">
              <a:avLst/>
            </a:prstGeom>
            <a:solidFill>
              <a:schemeClr val="accent1">
                <a:alpha val="9000"/>
              </a:schemeClr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4871035" y="3298037"/>
              <a:ext cx="82105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Logic</a:t>
              </a:r>
              <a:endParaRPr lang="en-US" sz="2400" dirty="0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5516570" y="2985609"/>
              <a:ext cx="145982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Prediction</a:t>
              </a:r>
              <a:endParaRPr lang="en-US"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1710028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1467658"/>
            <a:ext cx="2438400" cy="1199342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2819400"/>
            <a:ext cx="8915400" cy="31566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4267200" y="1295400"/>
            <a:ext cx="4572000" cy="13716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Questions?</a:t>
            </a:r>
            <a:br>
              <a:rPr lang="en-US" sz="2800" dirty="0" smtClean="0"/>
            </a:br>
            <a:r>
              <a:rPr lang="en-US" sz="1100" dirty="0" smtClean="0"/>
              <a:t/>
            </a:r>
            <a:br>
              <a:rPr lang="en-US" sz="1100" dirty="0" smtClean="0"/>
            </a:br>
            <a:r>
              <a:rPr lang="en-US" sz="2800" dirty="0" smtClean="0"/>
              <a:t>[</a:t>
            </a:r>
            <a:r>
              <a:rPr lang="en-US" sz="2800" dirty="0" err="1" smtClean="0"/>
              <a:t>remco,lane</a:t>
            </a:r>
            <a:r>
              <a:rPr lang="en-US" sz="2800" dirty="0" smtClean="0"/>
              <a:t>]@</a:t>
            </a:r>
            <a:r>
              <a:rPr lang="en-US" sz="2800" dirty="0" err="1" smtClean="0"/>
              <a:t>cs.tufts.edu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454417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pPr marL="0" indent="0" algn="ctr">
              <a:buNone/>
            </a:pPr>
            <a:r>
              <a:rPr lang="en-US" dirty="0" smtClean="0"/>
              <a:t>Backup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8661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Priming Inferential Judgment</a:t>
            </a:r>
            <a:endParaRPr lang="en-US" baseline="30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The personality factor, </a:t>
            </a:r>
            <a:r>
              <a:rPr lang="en-US" b="1" dirty="0" smtClean="0">
                <a:solidFill>
                  <a:schemeClr val="bg1">
                    <a:lumMod val="75000"/>
                  </a:schemeClr>
                </a:solidFill>
              </a:rPr>
              <a:t>Locus of Control</a:t>
            </a:r>
            <a:r>
              <a:rPr lang="en-US" baseline="30000" dirty="0" smtClean="0">
                <a:solidFill>
                  <a:schemeClr val="bg1">
                    <a:lumMod val="75000"/>
                  </a:schemeClr>
                </a:solidFill>
              </a:rPr>
              <a:t>*</a:t>
            </a:r>
            <a:r>
              <a:rPr lang="en-US" b="1" dirty="0" smtClean="0">
                <a:solidFill>
                  <a:schemeClr val="bg1">
                    <a:lumMod val="75000"/>
                  </a:schemeClr>
                </a:solidFill>
              </a:rPr>
              <a:t> (LOC)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, is a predictor for how a user interacts with the following visualizations: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1607" y="3810000"/>
            <a:ext cx="8509884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0" y="6581001"/>
            <a:ext cx="7696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/>
              <a:t>Ottley</a:t>
            </a:r>
            <a:r>
              <a:rPr lang="en-US" sz="1200" dirty="0" smtClean="0"/>
              <a:t> et al., </a:t>
            </a:r>
            <a:r>
              <a:rPr lang="en-US" sz="1200" dirty="0"/>
              <a:t>How locus of control inﬂuences compatibility with visualization </a:t>
            </a:r>
            <a:r>
              <a:rPr lang="en-US" sz="1200" dirty="0" smtClean="0"/>
              <a:t>style. IEEE VAST , 2011.</a:t>
            </a:r>
          </a:p>
        </p:txBody>
      </p:sp>
    </p:spTree>
    <p:extLst>
      <p:ext uri="{BB962C8B-B14F-4D97-AF65-F5344CB8AC3E}">
        <p14:creationId xmlns:p14="http://schemas.microsoft.com/office/powerpoint/2010/main" val="2884522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Locus of </a:t>
            </a:r>
            <a:r>
              <a:rPr lang="en-US" dirty="0" smtClean="0"/>
              <a:t>Control vs. Visualization Type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2760" y="4353922"/>
            <a:ext cx="8229600" cy="2046878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When 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with list view 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compared to containment view, internal LOC users are:</a:t>
            </a:r>
          </a:p>
          <a:p>
            <a:pPr lvl="1"/>
            <a:r>
              <a:rPr lang="en-US" b="1" dirty="0" smtClean="0">
                <a:solidFill>
                  <a:schemeClr val="bg1">
                    <a:lumMod val="75000"/>
                  </a:schemeClr>
                </a:solidFill>
              </a:rPr>
              <a:t>faster (by 70%)</a:t>
            </a:r>
          </a:p>
          <a:p>
            <a:pPr lvl="1"/>
            <a:r>
              <a:rPr lang="en-US" b="1" dirty="0" smtClean="0">
                <a:solidFill>
                  <a:schemeClr val="bg1">
                    <a:lumMod val="75000"/>
                  </a:schemeClr>
                </a:solidFill>
              </a:rPr>
              <a:t>more accurate (by 34%)</a:t>
            </a:r>
            <a:endParaRPr lang="en-US" dirty="0" smtClean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Only for complex (inferential) tasks</a:t>
            </a:r>
          </a:p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The speed improvement is about 2 minutes (116 seconds)</a:t>
            </a:r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1142999"/>
            <a:ext cx="397796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27263" y="1219200"/>
            <a:ext cx="3787981" cy="29653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2452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Priming LOC - Stimulus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00200"/>
            <a:ext cx="7239000" cy="4525963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Borrowed from Psychology research: reduce locus of control (to make someone have a more external LOC)</a:t>
            </a:r>
          </a:p>
          <a:p>
            <a:pPr lvl="4"/>
            <a:endParaRPr lang="en-US" dirty="0" smtClean="0"/>
          </a:p>
          <a:p>
            <a:pPr marL="457200" lvl="1" indent="0">
              <a:buNone/>
            </a:pPr>
            <a:r>
              <a:rPr lang="en-US" i="1" dirty="0" smtClean="0">
                <a:solidFill>
                  <a:schemeClr val="bg1">
                    <a:lumMod val="75000"/>
                  </a:schemeClr>
                </a:solidFill>
              </a:rPr>
              <a:t>“We </a:t>
            </a:r>
            <a:r>
              <a:rPr lang="en-US" i="1" dirty="0">
                <a:solidFill>
                  <a:schemeClr val="bg1">
                    <a:lumMod val="75000"/>
                  </a:schemeClr>
                </a:solidFill>
              </a:rPr>
              <a:t>know </a:t>
            </a:r>
            <a:r>
              <a:rPr lang="en-US" i="1" dirty="0" smtClean="0">
                <a:solidFill>
                  <a:schemeClr val="bg1">
                    <a:lumMod val="75000"/>
                  </a:schemeClr>
                </a:solidFill>
              </a:rPr>
              <a:t>that one </a:t>
            </a:r>
            <a:r>
              <a:rPr lang="en-US" i="1" dirty="0">
                <a:solidFill>
                  <a:schemeClr val="bg1">
                    <a:lumMod val="75000"/>
                  </a:schemeClr>
                </a:solidFill>
              </a:rPr>
              <a:t>of the things that influence how well you can </a:t>
            </a:r>
            <a:r>
              <a:rPr lang="en-US" i="1" dirty="0" smtClean="0">
                <a:solidFill>
                  <a:schemeClr val="bg1">
                    <a:lumMod val="75000"/>
                  </a:schemeClr>
                </a:solidFill>
              </a:rPr>
              <a:t>do everyday </a:t>
            </a:r>
            <a:r>
              <a:rPr lang="en-US" i="1" dirty="0">
                <a:solidFill>
                  <a:schemeClr val="bg1">
                    <a:lumMod val="75000"/>
                  </a:schemeClr>
                </a:solidFill>
              </a:rPr>
              <a:t>tasks is the number of obstacles you </a:t>
            </a:r>
            <a:r>
              <a:rPr lang="en-US" i="1" dirty="0" smtClean="0">
                <a:solidFill>
                  <a:schemeClr val="bg1">
                    <a:lumMod val="75000"/>
                  </a:schemeClr>
                </a:solidFill>
              </a:rPr>
              <a:t>face on </a:t>
            </a:r>
            <a:r>
              <a:rPr lang="en-US" i="1" dirty="0">
                <a:solidFill>
                  <a:schemeClr val="bg1">
                    <a:lumMod val="75000"/>
                  </a:schemeClr>
                </a:solidFill>
              </a:rPr>
              <a:t>a daily basis. If you are having a particularly </a:t>
            </a:r>
            <a:r>
              <a:rPr lang="en-US" i="1" dirty="0" smtClean="0">
                <a:solidFill>
                  <a:schemeClr val="bg1">
                    <a:lumMod val="75000"/>
                  </a:schemeClr>
                </a:solidFill>
              </a:rPr>
              <a:t>bad day </a:t>
            </a:r>
            <a:r>
              <a:rPr lang="en-US" i="1" dirty="0">
                <a:solidFill>
                  <a:schemeClr val="bg1">
                    <a:lumMod val="75000"/>
                  </a:schemeClr>
                </a:solidFill>
              </a:rPr>
              <a:t>today, you may not do as well as you might on </a:t>
            </a:r>
            <a:r>
              <a:rPr lang="en-US" i="1" dirty="0" smtClean="0">
                <a:solidFill>
                  <a:schemeClr val="bg1">
                    <a:lumMod val="75000"/>
                  </a:schemeClr>
                </a:solidFill>
              </a:rPr>
              <a:t>a day </a:t>
            </a:r>
            <a:r>
              <a:rPr lang="en-US" i="1" dirty="0">
                <a:solidFill>
                  <a:schemeClr val="bg1">
                    <a:lumMod val="75000"/>
                  </a:schemeClr>
                </a:solidFill>
              </a:rPr>
              <a:t>when everything goes as planned. Variability is </a:t>
            </a:r>
            <a:r>
              <a:rPr lang="en-US" i="1" dirty="0" smtClean="0">
                <a:solidFill>
                  <a:schemeClr val="bg1">
                    <a:lumMod val="75000"/>
                  </a:schemeClr>
                </a:solidFill>
              </a:rPr>
              <a:t>a normal </a:t>
            </a:r>
            <a:r>
              <a:rPr lang="en-US" i="1" dirty="0">
                <a:solidFill>
                  <a:schemeClr val="bg1">
                    <a:lumMod val="75000"/>
                  </a:schemeClr>
                </a:solidFill>
              </a:rPr>
              <a:t>part of life and you might think you can’t </a:t>
            </a:r>
            <a:r>
              <a:rPr lang="en-US" i="1" dirty="0" smtClean="0">
                <a:solidFill>
                  <a:schemeClr val="bg1">
                    <a:lumMod val="75000"/>
                  </a:schemeClr>
                </a:solidFill>
              </a:rPr>
              <a:t>do much </a:t>
            </a:r>
            <a:r>
              <a:rPr lang="en-US" i="1" dirty="0">
                <a:solidFill>
                  <a:schemeClr val="bg1">
                    <a:lumMod val="75000"/>
                  </a:schemeClr>
                </a:solidFill>
              </a:rPr>
              <a:t>about that aspect. In the space provided </a:t>
            </a:r>
            <a:r>
              <a:rPr lang="en-US" i="1" dirty="0" smtClean="0">
                <a:solidFill>
                  <a:schemeClr val="bg1">
                    <a:lumMod val="75000"/>
                  </a:schemeClr>
                </a:solidFill>
              </a:rPr>
              <a:t>below, give </a:t>
            </a:r>
            <a:r>
              <a:rPr lang="en-US" i="1" dirty="0">
                <a:solidFill>
                  <a:schemeClr val="bg1">
                    <a:lumMod val="75000"/>
                  </a:schemeClr>
                </a:solidFill>
              </a:rPr>
              <a:t>3 examples of times when you have felt out </a:t>
            </a:r>
            <a:r>
              <a:rPr lang="en-US" i="1" dirty="0" smtClean="0">
                <a:solidFill>
                  <a:schemeClr val="bg1">
                    <a:lumMod val="75000"/>
                  </a:schemeClr>
                </a:solidFill>
              </a:rPr>
              <a:t>of control </a:t>
            </a:r>
            <a:r>
              <a:rPr lang="en-US" i="1" dirty="0">
                <a:solidFill>
                  <a:schemeClr val="bg1">
                    <a:lumMod val="75000"/>
                  </a:schemeClr>
                </a:solidFill>
              </a:rPr>
              <a:t>and unable to achieve something you set </a:t>
            </a:r>
            <a:r>
              <a:rPr lang="en-US" i="1" dirty="0" smtClean="0">
                <a:solidFill>
                  <a:schemeClr val="bg1">
                    <a:lumMod val="75000"/>
                  </a:schemeClr>
                </a:solidFill>
              </a:rPr>
              <a:t>out to </a:t>
            </a:r>
            <a:r>
              <a:rPr lang="en-US" i="1" dirty="0">
                <a:solidFill>
                  <a:schemeClr val="bg1">
                    <a:lumMod val="75000"/>
                  </a:schemeClr>
                </a:solidFill>
              </a:rPr>
              <a:t>do. Each example must be at least 100 words long.”</a:t>
            </a:r>
            <a:endParaRPr lang="en-US" i="1" dirty="0" smtClean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8188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Results: Averages Primed More Internal</a:t>
            </a:r>
            <a:r>
              <a:rPr lang="en-US" baseline="30000" dirty="0" smtClean="0"/>
              <a:t>*</a:t>
            </a:r>
            <a:endParaRPr lang="en-US" baseline="30000" dirty="0"/>
          </a:p>
        </p:txBody>
      </p:sp>
      <p:cxnSp>
        <p:nvCxnSpPr>
          <p:cNvPr id="13" name="Straight Arrow Connector 12"/>
          <p:cNvCxnSpPr/>
          <p:nvPr/>
        </p:nvCxnSpPr>
        <p:spPr>
          <a:xfrm flipV="1">
            <a:off x="2209800" y="1981200"/>
            <a:ext cx="0" cy="327660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2209800" y="5257800"/>
            <a:ext cx="4876800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7158641" y="5073134"/>
            <a:ext cx="13103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Visual Form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238373" y="5458521"/>
            <a:ext cx="1086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List-View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257800" y="5453262"/>
            <a:ext cx="15113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Containment  </a:t>
            </a:r>
          </a:p>
        </p:txBody>
      </p:sp>
      <p:cxnSp>
        <p:nvCxnSpPr>
          <p:cNvPr id="18" name="Straight Arrow Connector 17"/>
          <p:cNvCxnSpPr>
            <a:endCxn id="17" idx="1"/>
          </p:cNvCxnSpPr>
          <p:nvPr/>
        </p:nvCxnSpPr>
        <p:spPr>
          <a:xfrm>
            <a:off x="3714546" y="5637928"/>
            <a:ext cx="1543254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1300223" y="1460339"/>
            <a:ext cx="14134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Performance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300223" y="4875772"/>
            <a:ext cx="6224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Poor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300223" y="1995076"/>
            <a:ext cx="6960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Good</a:t>
            </a:r>
          </a:p>
        </p:txBody>
      </p:sp>
      <p:grpSp>
        <p:nvGrpSpPr>
          <p:cNvPr id="22" name="Group 21"/>
          <p:cNvGrpSpPr/>
          <p:nvPr/>
        </p:nvGrpSpPr>
        <p:grpSpPr>
          <a:xfrm>
            <a:off x="2895600" y="2639464"/>
            <a:ext cx="5448899" cy="2401684"/>
            <a:chOff x="2895600" y="2639464"/>
            <a:chExt cx="5448899" cy="2401684"/>
          </a:xfrm>
        </p:grpSpPr>
        <p:cxnSp>
          <p:nvCxnSpPr>
            <p:cNvPr id="23" name="Straight Connector 22"/>
            <p:cNvCxnSpPr/>
            <p:nvPr/>
          </p:nvCxnSpPr>
          <p:spPr>
            <a:xfrm>
              <a:off x="2895600" y="2639464"/>
              <a:ext cx="3810000" cy="1736202"/>
            </a:xfrm>
            <a:prstGeom prst="line">
              <a:avLst/>
            </a:prstGeom>
            <a:ln w="31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/>
            <p:cNvSpPr txBox="1"/>
            <p:nvPr/>
          </p:nvSpPr>
          <p:spPr>
            <a:xfrm>
              <a:off x="7005735" y="4671816"/>
              <a:ext cx="1338764" cy="369332"/>
            </a:xfrm>
            <a:prstGeom prst="rect">
              <a:avLst/>
            </a:prstGeom>
            <a:noFill/>
            <a:ln w="38100">
              <a:solidFill>
                <a:schemeClr val="tx2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Internal LOC</a:t>
              </a:r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6970853" y="2454798"/>
            <a:ext cx="1373646" cy="369332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External LOC</a:t>
            </a:r>
          </a:p>
        </p:txBody>
      </p:sp>
      <p:cxnSp>
        <p:nvCxnSpPr>
          <p:cNvPr id="31" name="Straight Connector 30"/>
          <p:cNvCxnSpPr/>
          <p:nvPr/>
        </p:nvCxnSpPr>
        <p:spPr>
          <a:xfrm>
            <a:off x="2918749" y="2440608"/>
            <a:ext cx="3863051" cy="226392"/>
          </a:xfrm>
          <a:prstGeom prst="line">
            <a:avLst/>
          </a:prstGeom>
          <a:ln w="38100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32" name="Up Arrow 31"/>
          <p:cNvSpPr/>
          <p:nvPr/>
        </p:nvSpPr>
        <p:spPr>
          <a:xfrm rot="10800000">
            <a:off x="7391400" y="3581399"/>
            <a:ext cx="457200" cy="1143000"/>
          </a:xfrm>
          <a:prstGeom prst="upArrow">
            <a:avLst/>
          </a:prstGeom>
          <a:gradFill>
            <a:gsLst>
              <a:gs pos="0">
                <a:schemeClr val="tx2"/>
              </a:gs>
              <a:gs pos="50000">
                <a:schemeClr val="accent3">
                  <a:lumMod val="20000"/>
                  <a:lumOff val="80000"/>
                </a:schemeClr>
              </a:gs>
              <a:gs pos="100000">
                <a:schemeClr val="accent3"/>
              </a:gs>
            </a:gsLst>
            <a:lin ang="5400000" scaled="1"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6977763" y="4007562"/>
            <a:ext cx="1910908" cy="369332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3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Average -&gt;Internal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6954633" y="3288268"/>
            <a:ext cx="1360629" cy="369332"/>
          </a:xfrm>
          <a:prstGeom prst="rect">
            <a:avLst/>
          </a:prstGeom>
          <a:noFill/>
          <a:ln w="38100">
            <a:solidFill>
              <a:schemeClr val="accent3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Average LOC</a:t>
            </a:r>
          </a:p>
        </p:txBody>
      </p:sp>
      <p:cxnSp>
        <p:nvCxnSpPr>
          <p:cNvPr id="25" name="Straight Connector 24"/>
          <p:cNvCxnSpPr/>
          <p:nvPr/>
        </p:nvCxnSpPr>
        <p:spPr>
          <a:xfrm>
            <a:off x="2895600" y="2209800"/>
            <a:ext cx="3886200" cy="154608"/>
          </a:xfrm>
          <a:prstGeom prst="line">
            <a:avLst/>
          </a:prstGeom>
          <a:ln w="31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2918749" y="2440608"/>
            <a:ext cx="3863051" cy="226392"/>
          </a:xfrm>
          <a:prstGeom prst="line">
            <a:avLst/>
          </a:prstGeom>
          <a:ln w="3175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0" y="6581001"/>
            <a:ext cx="8534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/>
              <a:t>Ottley</a:t>
            </a:r>
            <a:r>
              <a:rPr lang="en-US" sz="1200" dirty="0" smtClean="0"/>
              <a:t> et al., </a:t>
            </a:r>
            <a:r>
              <a:rPr lang="en-US" sz="1200" dirty="0"/>
              <a:t>Manipulating and Controlling for Personality Effects on Visualization </a:t>
            </a:r>
            <a:r>
              <a:rPr lang="en-US" sz="1200" dirty="0" smtClean="0"/>
              <a:t>Tasks, Information Visualization, 2013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175253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0">
                                      <p:cBhvr>
                                        <p:cTn id="2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2.22222E-6 L 0.00295 0.16111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9" y="80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240" y="1649730"/>
            <a:ext cx="8843519" cy="4506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862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Visual Analytics = Human + Computer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077200" cy="17526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Visual analytics is “the science of analytical reasoning facilitated by visual interactive interfaces.”</a:t>
            </a:r>
            <a:r>
              <a:rPr lang="en-US" baseline="50000" dirty="0" smtClean="0">
                <a:solidFill>
                  <a:schemeClr val="bg1">
                    <a:lumMod val="75000"/>
                  </a:schemeClr>
                </a:solidFill>
              </a:rPr>
              <a:t>1</a:t>
            </a:r>
          </a:p>
          <a:p>
            <a:endParaRPr lang="en-US" baseline="50000" dirty="0" smtClean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6400800"/>
            <a:ext cx="853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AutoNum type="arabicPeriod"/>
            </a:pPr>
            <a:r>
              <a:rPr lang="en-US" sz="1200" dirty="0" smtClean="0"/>
              <a:t>Thomas and Cook, “Illuminating the Path”, 2005.</a:t>
            </a:r>
          </a:p>
          <a:p>
            <a:pPr marL="228600" indent="-228600">
              <a:buFontTx/>
              <a:buAutoNum type="arabicPeriod"/>
            </a:pPr>
            <a:r>
              <a:rPr lang="en-US" sz="1200" dirty="0"/>
              <a:t>Keim et al. Visual </a:t>
            </a:r>
            <a:r>
              <a:rPr lang="en-US" sz="1200" dirty="0" smtClean="0"/>
              <a:t>Analytics: Definition</a:t>
            </a:r>
            <a:r>
              <a:rPr lang="en-US" sz="1200" dirty="0"/>
              <a:t>, Process, and </a:t>
            </a:r>
            <a:r>
              <a:rPr lang="en-US" sz="1200" dirty="0" smtClean="0"/>
              <a:t>Challenges. Information Visualization, 2008</a:t>
            </a:r>
            <a:endParaRPr lang="en-US" sz="1200" dirty="0"/>
          </a:p>
        </p:txBody>
      </p:sp>
      <p:grpSp>
        <p:nvGrpSpPr>
          <p:cNvPr id="8" name="Group 7"/>
          <p:cNvGrpSpPr/>
          <p:nvPr/>
        </p:nvGrpSpPr>
        <p:grpSpPr>
          <a:xfrm>
            <a:off x="1295400" y="3224090"/>
            <a:ext cx="6477000" cy="2889270"/>
            <a:chOff x="1295400" y="3224090"/>
            <a:chExt cx="6477000" cy="288927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95400" y="3276600"/>
              <a:ext cx="6477000" cy="2819216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3176906" y="3224090"/>
              <a:ext cx="2790187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Interactive Data Exploration</a:t>
              </a:r>
              <a:endParaRPr lang="en-US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3332219" y="5330370"/>
              <a:ext cx="2535181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Automated Data Analysis</a:t>
              </a:r>
              <a:endParaRPr lang="en-US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3743693" y="5744028"/>
              <a:ext cx="1590307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Feedback Loop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643292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76535" y="3962400"/>
            <a:ext cx="2286465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 Visual Analytics Systems</a:t>
            </a:r>
            <a:endParaRPr lang="en-US" dirty="0"/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152400" y="1524000"/>
            <a:ext cx="3505200" cy="5181600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/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3200" dirty="0" smtClean="0"/>
              <a:t>Political Simulation</a:t>
            </a:r>
            <a:endParaRPr lang="en-US" sz="3200" baseline="30000" dirty="0" smtClean="0"/>
          </a:p>
          <a:p>
            <a:pPr marL="742950" lvl="1" indent="-285750">
              <a:spcBef>
                <a:spcPct val="20000"/>
              </a:spcBef>
              <a:buFont typeface="Arial" pitchFamily="34" charset="0"/>
              <a:buChar char="–"/>
              <a:defRPr/>
            </a:pPr>
            <a:r>
              <a:rPr lang="en-US" sz="2800" dirty="0" smtClean="0"/>
              <a:t>Agent-based analysis</a:t>
            </a:r>
          </a:p>
          <a:p>
            <a:pPr marL="742950" lvl="1" indent="-285750">
              <a:spcBef>
                <a:spcPct val="20000"/>
              </a:spcBef>
              <a:buFont typeface="Arial" pitchFamily="34" charset="0"/>
              <a:buChar char="–"/>
              <a:defRPr/>
            </a:pPr>
            <a:r>
              <a:rPr lang="en-US" sz="2800" dirty="0" smtClean="0"/>
              <a:t>With DARPA</a:t>
            </a:r>
          </a:p>
          <a:p>
            <a:pPr marL="742950" lvl="1" indent="-285750">
              <a:spcBef>
                <a:spcPct val="20000"/>
              </a:spcBef>
              <a:buFont typeface="Arial" pitchFamily="34" charset="0"/>
              <a:buChar char="–"/>
              <a:defRPr/>
            </a:pP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>
                  <a:lumMod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Wire Fraud Detection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With Bank of America</a:t>
            </a:r>
          </a:p>
          <a:p>
            <a:pPr marL="1600200" marR="0" lvl="3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Bridge Maintenance 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With US DOT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Exploring inspection reports</a:t>
            </a:r>
          </a:p>
          <a:p>
            <a:pPr marL="1600200" marR="0" lvl="3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bg1">
                  <a:lumMod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Biomechanical Motion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Interactive motion comparison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0" y="6581001"/>
            <a:ext cx="8763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Crouser et al.,  Two Visualization Tools for Analysis of Agent-Based Simulations in Political Science.  IEEE CG&amp;A, 2012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1343628"/>
            <a:ext cx="2400317" cy="24003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6535" y="1343628"/>
            <a:ext cx="2320984" cy="2404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3833834"/>
            <a:ext cx="2400317" cy="23959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13225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Visual Analytics Systems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6581001"/>
            <a:ext cx="8534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R. Chang et al., </a:t>
            </a:r>
            <a:r>
              <a:rPr lang="en-US" sz="1200" dirty="0" err="1"/>
              <a:t>WireVis</a:t>
            </a:r>
            <a:r>
              <a:rPr lang="en-US" sz="1200" dirty="0"/>
              <a:t>: Visualization of Categorical, Time-Varying Data From Financial Transactions,</a:t>
            </a:r>
            <a:r>
              <a:rPr lang="en-US" sz="1200" i="1" dirty="0" smtClean="0"/>
              <a:t> VAST </a:t>
            </a:r>
            <a:r>
              <a:rPr lang="en-US" sz="1200" dirty="0" smtClean="0"/>
              <a:t>2008.</a:t>
            </a:r>
          </a:p>
        </p:txBody>
      </p:sp>
      <p:sp>
        <p:nvSpPr>
          <p:cNvPr id="29" name="Content Placeholder 2"/>
          <p:cNvSpPr txBox="1">
            <a:spLocks/>
          </p:cNvSpPr>
          <p:nvPr/>
        </p:nvSpPr>
        <p:spPr>
          <a:xfrm>
            <a:off x="152400" y="1524000"/>
            <a:ext cx="3505200" cy="5181600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/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3200" dirty="0">
                <a:solidFill>
                  <a:schemeClr val="bg1">
                    <a:lumMod val="75000"/>
                  </a:schemeClr>
                </a:solidFill>
              </a:rPr>
              <a:t>Political </a:t>
            </a:r>
            <a:r>
              <a:rPr lang="en-US" sz="3200" dirty="0" smtClean="0">
                <a:solidFill>
                  <a:schemeClr val="bg1">
                    <a:lumMod val="75000"/>
                  </a:schemeClr>
                </a:solidFill>
              </a:rPr>
              <a:t>Simulation</a:t>
            </a:r>
            <a:endParaRPr lang="en-US" sz="3200" dirty="0">
              <a:solidFill>
                <a:schemeClr val="bg1">
                  <a:lumMod val="75000"/>
                </a:schemeClr>
              </a:solidFill>
            </a:endParaRPr>
          </a:p>
          <a:p>
            <a:pPr marL="742950" lvl="1" indent="-285750">
              <a:spcBef>
                <a:spcPct val="20000"/>
              </a:spcBef>
              <a:buFont typeface="Arial" pitchFamily="34" charset="0"/>
              <a:buChar char="–"/>
              <a:defRPr/>
            </a:pPr>
            <a:r>
              <a:rPr lang="en-US" sz="2800" dirty="0">
                <a:solidFill>
                  <a:schemeClr val="bg1">
                    <a:lumMod val="75000"/>
                  </a:schemeClr>
                </a:solidFill>
              </a:rPr>
              <a:t>Agent-based analysis</a:t>
            </a:r>
          </a:p>
          <a:p>
            <a:pPr marL="742950" lvl="1" indent="-285750">
              <a:spcBef>
                <a:spcPct val="20000"/>
              </a:spcBef>
              <a:buFont typeface="Arial" pitchFamily="34" charset="0"/>
              <a:buChar char="–"/>
              <a:defRPr/>
            </a:pPr>
            <a:r>
              <a:rPr lang="en-US" sz="2800" dirty="0">
                <a:solidFill>
                  <a:schemeClr val="bg1">
                    <a:lumMod val="75000"/>
                  </a:schemeClr>
                </a:solidFill>
              </a:rPr>
              <a:t>With DARPA</a:t>
            </a:r>
          </a:p>
          <a:p>
            <a:pPr marL="742950" lvl="1" indent="-285750">
              <a:spcBef>
                <a:spcPct val="20000"/>
              </a:spcBef>
              <a:buFont typeface="Arial" pitchFamily="34" charset="0"/>
              <a:buChar char="–"/>
              <a:defRPr/>
            </a:pP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>
                  <a:lumMod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3200" dirty="0"/>
              <a:t>Wire Fraud Detection</a:t>
            </a:r>
          </a:p>
          <a:p>
            <a:pPr marL="742950" lvl="1" indent="-285750">
              <a:spcBef>
                <a:spcPct val="20000"/>
              </a:spcBef>
              <a:buFont typeface="Arial" pitchFamily="34" charset="0"/>
              <a:buChar char="–"/>
              <a:defRPr/>
            </a:pPr>
            <a:r>
              <a:rPr lang="en-US" sz="2800" dirty="0"/>
              <a:t>With Bank of America</a:t>
            </a:r>
          </a:p>
          <a:p>
            <a:pPr marL="1600200" marR="0" lvl="3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Bridge Maintenance 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With US DOT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Exploring inspection reports</a:t>
            </a:r>
          </a:p>
          <a:p>
            <a:pPr marL="1600200" marR="0" lvl="3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bg1">
                  <a:lumMod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Biomechanical Motion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Interactive motion comparison</a:t>
            </a:r>
          </a:p>
        </p:txBody>
      </p:sp>
      <p:pic>
        <p:nvPicPr>
          <p:cNvPr id="28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4191000" y="1362604"/>
            <a:ext cx="4495800" cy="2779738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1319" y="4378883"/>
            <a:ext cx="2555111" cy="2077393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53200" y="4388064"/>
            <a:ext cx="2404400" cy="2086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2585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Visual Analytics Systems</a:t>
            </a:r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4038600" y="1295400"/>
            <a:ext cx="4845734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0" name="Picture 4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3626974" y="4572000"/>
            <a:ext cx="3265089" cy="2043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1" name="Picture 5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6934200" y="4495800"/>
            <a:ext cx="2053173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" name="TextBox 29"/>
          <p:cNvSpPr txBox="1"/>
          <p:nvPr/>
        </p:nvSpPr>
        <p:spPr>
          <a:xfrm>
            <a:off x="0" y="6581001"/>
            <a:ext cx="8534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R. Chang et al., An Interactive Visual Analytics  System for Bridge Management</a:t>
            </a:r>
            <a:r>
              <a:rPr lang="en-US" sz="1200" i="1" dirty="0" smtClean="0"/>
              <a:t>, </a:t>
            </a:r>
            <a:r>
              <a:rPr lang="en-US" sz="1200" dirty="0" smtClean="0"/>
              <a:t>Journal of Computer Graphics Forum,</a:t>
            </a:r>
            <a:r>
              <a:rPr lang="en-US" sz="1200" i="1" dirty="0" smtClean="0"/>
              <a:t> </a:t>
            </a:r>
            <a:r>
              <a:rPr lang="en-US" sz="1200" dirty="0" smtClean="0"/>
              <a:t>2010.</a:t>
            </a: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152400" y="1524000"/>
            <a:ext cx="3505200" cy="5181600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/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3200" dirty="0">
                <a:solidFill>
                  <a:schemeClr val="bg1">
                    <a:lumMod val="75000"/>
                  </a:schemeClr>
                </a:solidFill>
              </a:rPr>
              <a:t>Political </a:t>
            </a:r>
            <a:r>
              <a:rPr lang="en-US" sz="3200" dirty="0" smtClean="0">
                <a:solidFill>
                  <a:schemeClr val="bg1">
                    <a:lumMod val="75000"/>
                  </a:schemeClr>
                </a:solidFill>
              </a:rPr>
              <a:t>Simulation</a:t>
            </a:r>
            <a:endParaRPr lang="en-US" sz="3200" dirty="0">
              <a:solidFill>
                <a:schemeClr val="bg1">
                  <a:lumMod val="75000"/>
                </a:schemeClr>
              </a:solidFill>
            </a:endParaRPr>
          </a:p>
          <a:p>
            <a:pPr marL="742950" lvl="1" indent="-285750">
              <a:spcBef>
                <a:spcPct val="20000"/>
              </a:spcBef>
              <a:buFont typeface="Arial" pitchFamily="34" charset="0"/>
              <a:buChar char="–"/>
              <a:defRPr/>
            </a:pPr>
            <a:r>
              <a:rPr lang="en-US" sz="2800" dirty="0">
                <a:solidFill>
                  <a:schemeClr val="bg1">
                    <a:lumMod val="75000"/>
                  </a:schemeClr>
                </a:solidFill>
              </a:rPr>
              <a:t>Agent-based analysis</a:t>
            </a:r>
          </a:p>
          <a:p>
            <a:pPr marL="742950" lvl="1" indent="-285750">
              <a:spcBef>
                <a:spcPct val="20000"/>
              </a:spcBef>
              <a:buFont typeface="Arial" pitchFamily="34" charset="0"/>
              <a:buChar char="–"/>
              <a:defRPr/>
            </a:pPr>
            <a:r>
              <a:rPr lang="en-US" sz="2800" dirty="0">
                <a:solidFill>
                  <a:schemeClr val="bg1">
                    <a:lumMod val="75000"/>
                  </a:schemeClr>
                </a:solidFill>
              </a:rPr>
              <a:t>With DARPA</a:t>
            </a:r>
          </a:p>
          <a:p>
            <a:pPr marL="742950" lvl="1" indent="-285750">
              <a:spcBef>
                <a:spcPct val="20000"/>
              </a:spcBef>
              <a:buFont typeface="Arial" pitchFamily="34" charset="0"/>
              <a:buChar char="–"/>
              <a:defRPr/>
            </a:pP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>
                  <a:lumMod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3200" dirty="0">
                <a:solidFill>
                  <a:schemeClr val="bg1">
                    <a:lumMod val="75000"/>
                  </a:schemeClr>
                </a:solidFill>
              </a:rPr>
              <a:t>Wire Fraud Detection</a:t>
            </a:r>
          </a:p>
          <a:p>
            <a:pPr marL="742950" lvl="1" indent="-285750">
              <a:spcBef>
                <a:spcPct val="20000"/>
              </a:spcBef>
              <a:buFont typeface="Arial" pitchFamily="34" charset="0"/>
              <a:buChar char="–"/>
              <a:defRPr/>
            </a:pPr>
            <a:r>
              <a:rPr lang="en-US" sz="2800" dirty="0">
                <a:solidFill>
                  <a:schemeClr val="bg1">
                    <a:lumMod val="75000"/>
                  </a:schemeClr>
                </a:solidFill>
              </a:rPr>
              <a:t>With Bank of America</a:t>
            </a:r>
          </a:p>
          <a:p>
            <a:pPr marL="1600200" marR="0" lvl="3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Bridge Maintenance 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With US DOT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Exploring inspection reports</a:t>
            </a:r>
          </a:p>
          <a:p>
            <a:pPr marL="1600200" marR="0" lvl="3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bg1">
                  <a:lumMod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Biomechanical Motion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Interactive motion comparison</a:t>
            </a:r>
          </a:p>
        </p:txBody>
      </p:sp>
    </p:spTree>
    <p:extLst>
      <p:ext uri="{BB962C8B-B14F-4D97-AF65-F5344CB8AC3E}">
        <p14:creationId xmlns:p14="http://schemas.microsoft.com/office/powerpoint/2010/main" val="3392288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2626</TotalTime>
  <Words>2024</Words>
  <Application>Microsoft Office PowerPoint</Application>
  <PresentationFormat>On-screen Show (4:3)</PresentationFormat>
  <Paragraphs>384</Paragraphs>
  <Slides>56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56</vt:i4>
      </vt:variant>
    </vt:vector>
  </HeadingPairs>
  <TitlesOfParts>
    <vt:vector size="59" baseType="lpstr">
      <vt:lpstr>Arial</vt:lpstr>
      <vt:lpstr>Calibri</vt:lpstr>
      <vt:lpstr>1_Office Theme</vt:lpstr>
      <vt:lpstr>Debugging and Hacking the User  in Visual Analytics</vt:lpstr>
      <vt:lpstr>PowerPoint Presentation</vt:lpstr>
      <vt:lpstr>Which Marriage?</vt:lpstr>
      <vt:lpstr>Which Marriage?</vt:lpstr>
      <vt:lpstr>Work Distribution</vt:lpstr>
      <vt:lpstr>Visual Analytics = Human + Computer</vt:lpstr>
      <vt:lpstr>Example Visual Analytics Systems</vt:lpstr>
      <vt:lpstr>Example Visual Analytics Systems</vt:lpstr>
      <vt:lpstr>Example Visual Analytics Systems</vt:lpstr>
      <vt:lpstr>Example Visual Analytics Systems</vt:lpstr>
      <vt:lpstr>Research Statement</vt:lpstr>
      <vt:lpstr>PowerPoint Presentation</vt:lpstr>
      <vt:lpstr>What is in a User’s Interactions?</vt:lpstr>
      <vt:lpstr>What’s in a User’s Interactions</vt:lpstr>
      <vt:lpstr>What’s in a User’s Interactions</vt:lpstr>
      <vt:lpstr>Experiment: Finding Waldo</vt:lpstr>
      <vt:lpstr>Pilot Visualization – Completion Time</vt:lpstr>
      <vt:lpstr>Post-hoc Analysis Results</vt:lpstr>
      <vt:lpstr>“Real-Time” Prediction  (Limited Time Observation)</vt:lpstr>
      <vt:lpstr>Predicting a User’s Personality</vt:lpstr>
      <vt:lpstr>Predicting Users’ Personality Traits</vt:lpstr>
      <vt:lpstr>PowerPoint Presentation</vt:lpstr>
      <vt:lpstr>PowerPoint Presentation</vt:lpstr>
      <vt:lpstr>Metric Learning</vt:lpstr>
      <vt:lpstr>Metric Learning</vt:lpstr>
      <vt:lpstr>Dis-Function</vt:lpstr>
      <vt:lpstr>Results</vt:lpstr>
      <vt:lpstr>Perception and Cognition</vt:lpstr>
      <vt:lpstr>Debugging the User: Bayes Reasoning</vt:lpstr>
      <vt:lpstr>Visualization Aids</vt:lpstr>
      <vt:lpstr>Spatial Ability</vt:lpstr>
      <vt:lpstr>Individual Differences and Vis Performance</vt:lpstr>
      <vt:lpstr>Cognitive Load</vt:lpstr>
      <vt:lpstr>Emotion (Affective Priming)</vt:lpstr>
      <vt:lpstr>Emotion and Visual Judgment</vt:lpstr>
      <vt:lpstr>Modeling User Perception with Weber’s Law</vt:lpstr>
      <vt:lpstr>Weber’s Law &amp; Just Noticeable Difference (JND)</vt:lpstr>
      <vt:lpstr>Perception of Correlation and Weber’s</vt:lpstr>
      <vt:lpstr>Perception of Correlation and Weber’s</vt:lpstr>
      <vt:lpstr>Ranking Visualizations</vt:lpstr>
      <vt:lpstr>Ranking Visualizations of Correlation</vt:lpstr>
      <vt:lpstr>Mixed Initiative (Adaptive) Systems</vt:lpstr>
      <vt:lpstr>Adaptive Visualization</vt:lpstr>
      <vt:lpstr>Adaptive Computation </vt:lpstr>
      <vt:lpstr>Example Problem: Big Data Exploration</vt:lpstr>
      <vt:lpstr>Example 1:  JND + Streaming Data</vt:lpstr>
      <vt:lpstr>Example 2: Predictive  Pre-Computation and Pre-Fetching</vt:lpstr>
      <vt:lpstr>PowerPoint Presentation</vt:lpstr>
      <vt:lpstr>Summary</vt:lpstr>
      <vt:lpstr>Questions?  [remco,lane]@cs.tufts.edu</vt:lpstr>
      <vt:lpstr>PowerPoint Presentation</vt:lpstr>
      <vt:lpstr>Priming Inferential Judgment</vt:lpstr>
      <vt:lpstr>Locus of Control vs. Visualization Type</vt:lpstr>
      <vt:lpstr>Priming LOC - Stimulus</vt:lpstr>
      <vt:lpstr>Results: Averages Primed More Internal*</vt:lpstr>
      <vt:lpstr>Results</vt:lpstr>
    </vt:vector>
  </TitlesOfParts>
  <Company>UNC Charlotte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rchang</dc:creator>
  <cp:lastModifiedBy>Remco Chang</cp:lastModifiedBy>
  <cp:revision>1153</cp:revision>
  <dcterms:created xsi:type="dcterms:W3CDTF">2011-08-03T02:14:01Z</dcterms:created>
  <dcterms:modified xsi:type="dcterms:W3CDTF">2014-08-08T12:37:42Z</dcterms:modified>
</cp:coreProperties>
</file>