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644" r:id="rId3"/>
    <p:sldId id="648" r:id="rId4"/>
    <p:sldId id="718" r:id="rId5"/>
    <p:sldId id="714" r:id="rId6"/>
    <p:sldId id="715" r:id="rId7"/>
    <p:sldId id="716" r:id="rId8"/>
    <p:sldId id="717" r:id="rId9"/>
    <p:sldId id="703" r:id="rId10"/>
    <p:sldId id="647" r:id="rId11"/>
    <p:sldId id="707" r:id="rId12"/>
    <p:sldId id="690" r:id="rId13"/>
    <p:sldId id="713" r:id="rId14"/>
    <p:sldId id="658" r:id="rId15"/>
    <p:sldId id="719" r:id="rId16"/>
    <p:sldId id="721" r:id="rId17"/>
    <p:sldId id="720" r:id="rId18"/>
    <p:sldId id="722" r:id="rId19"/>
    <p:sldId id="693" r:id="rId20"/>
    <p:sldId id="6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530" autoAdjust="0"/>
  </p:normalViewPr>
  <p:slideViewPr>
    <p:cSldViewPr>
      <p:cViewPr>
        <p:scale>
          <a:sx n="84" d="100"/>
          <a:sy n="84" d="100"/>
        </p:scale>
        <p:origin x="-162" y="-20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2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60186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/20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82975"/>
            <a:ext cx="7772400" cy="7842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(Big Data Analytics for Everyone)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Remco Chang</a:t>
            </a:r>
          </a:p>
          <a:p>
            <a:endParaRPr lang="en-US" dirty="0"/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Tufts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Big Data Visual Analytics:</a:t>
            </a:r>
            <a:br>
              <a:rPr lang="en-US" dirty="0" smtClean="0"/>
            </a:br>
            <a:r>
              <a:rPr lang="en-US" dirty="0" smtClean="0"/>
              <a:t>A User-Centric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Human+Computer</a:t>
            </a:r>
            <a:r>
              <a:rPr lang="en-US" dirty="0" smtClean="0"/>
              <a:t>  in Big Data Analytics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50" y="3171825"/>
            <a:ext cx="3682499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1347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Goal: Allow an analyst (user) to fluidly explore and analyze a large remote data warehouse from commodity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Big Data is BIG and Far Away</a:t>
            </a:r>
            <a:endParaRPr lang="en-US" dirty="0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Predictive Prefetching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90" y="1600200"/>
            <a:ext cx="3208810" cy="235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89" y="1600200"/>
            <a:ext cx="3194756" cy="23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038602"/>
            <a:ext cx="35623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 User Behavior from User Interactions?</a:t>
            </a:r>
            <a:endParaRPr lang="en-US" dirty="0"/>
          </a:p>
        </p:txBody>
      </p:sp>
      <p:pic>
        <p:nvPicPr>
          <p:cNvPr id="9218" name="Picture 2" descr="http://community.newcastle.gov.uk/libraries/wp-content/uploads/2010/01/computert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2106"/>
            <a:ext cx="4202289" cy="27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iometricupdate.com/wp-content/uploads/2013/01/Biometrics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162106"/>
            <a:ext cx="3852949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Finding Waldo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543800" cy="388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94" y="366042"/>
            <a:ext cx="2142857" cy="1971429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076700" y="2290764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14800" y="366042"/>
            <a:ext cx="2259894" cy="1919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57700" y="2337471"/>
            <a:ext cx="4059851" cy="227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445"/>
            <a:ext cx="2285860" cy="1763155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133600" y="4953000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57201" y="3276600"/>
            <a:ext cx="1676399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14600" y="3276600"/>
            <a:ext cx="228460" cy="1676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 User’s Completion Time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33764" y="2110153"/>
            <a:ext cx="3403489" cy="3223847"/>
            <a:chOff x="833764" y="1805353"/>
            <a:chExt cx="3403489" cy="3910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64" y="1805353"/>
              <a:ext cx="3403489" cy="334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56077" y="5346890"/>
              <a:ext cx="21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 completion time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68855" y="2089868"/>
            <a:ext cx="3413145" cy="3244132"/>
            <a:chOff x="4968855" y="1785068"/>
            <a:chExt cx="3413145" cy="39311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55" y="1785068"/>
              <a:ext cx="3413145" cy="339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95996" y="5346890"/>
              <a:ext cx="222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 completion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3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Results: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038600" cy="24536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Biometric (low-level mouse data)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Accuracy: ~70%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447800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054773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9955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Interaction pattern (high-level button clicks)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a </a:t>
            </a:r>
            <a:r>
              <a:rPr lang="en-US" dirty="0" smtClean="0"/>
              <a:t>User’s Personality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5526" y="2057510"/>
            <a:ext cx="3299961" cy="3354022"/>
            <a:chOff x="885526" y="1859321"/>
            <a:chExt cx="3299961" cy="3856901"/>
          </a:xfrm>
        </p:grpSpPr>
        <p:sp>
          <p:nvSpPr>
            <p:cNvPr id="4" name="TextBox 3"/>
            <p:cNvSpPr txBox="1"/>
            <p:nvPr/>
          </p:nvSpPr>
          <p:spPr>
            <a:xfrm>
              <a:off x="1272788" y="5346890"/>
              <a:ext cx="252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Locus of Control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26" y="1859321"/>
              <a:ext cx="3299961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35395" y="2057400"/>
            <a:ext cx="3282245" cy="3353291"/>
            <a:chOff x="5135395" y="1859322"/>
            <a:chExt cx="3282245" cy="3856060"/>
          </a:xfrm>
        </p:grpSpPr>
        <p:sp>
          <p:nvSpPr>
            <p:cNvPr id="7" name="TextBox 6"/>
            <p:cNvSpPr txBox="1"/>
            <p:nvPr/>
          </p:nvSpPr>
          <p:spPr>
            <a:xfrm>
              <a:off x="5531240" y="5346050"/>
              <a:ext cx="249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Locus of Control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95" y="1859322"/>
              <a:ext cx="3282245" cy="329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64578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Ottley</a:t>
            </a:r>
            <a:r>
              <a:rPr lang="en-US" sz="1000" dirty="0" smtClean="0"/>
              <a:t> et al., </a:t>
            </a:r>
            <a:r>
              <a:rPr lang="en-US" sz="1000" dirty="0"/>
              <a:t>How locus of control inﬂuences compatibility with visualization </a:t>
            </a:r>
            <a:r>
              <a:rPr lang="en-US" sz="1000" dirty="0" smtClean="0"/>
              <a:t>style. IEEE VAST , 2011.</a:t>
            </a:r>
          </a:p>
          <a:p>
            <a:r>
              <a:rPr lang="en-US" sz="1000" dirty="0" err="1"/>
              <a:t>Ottley</a:t>
            </a:r>
            <a:r>
              <a:rPr lang="en-US" sz="1000" dirty="0"/>
              <a:t> et al., Understanding visualization by understanding individual users. </a:t>
            </a:r>
            <a:r>
              <a:rPr lang="en-US" sz="1000" dirty="0" smtClean="0"/>
              <a:t>IEEE CG&amp;A, 2012.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88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Results: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Noisy data, but can detect the users’ individual traits “Extraversion”, “Neuroticism”, and “Locus of Control” at ~60% accuracy by analyzing the user’s interactions alone.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" y="1684947"/>
            <a:ext cx="407422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67956" y="167640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Predicting user’s “Extraversion”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334000" cy="5105400"/>
          </a:xfrm>
        </p:spPr>
        <p:txBody>
          <a:bodyPr>
            <a:normAutofit fontScale="85000" lnSpcReduction="10000"/>
          </a:bodyPr>
          <a:lstStyle/>
          <a:p>
            <a:pPr marL="571500" indent="-514350"/>
            <a:r>
              <a:rPr lang="en-US" dirty="0" smtClean="0"/>
              <a:t>Developed a prototype system (</a:t>
            </a:r>
            <a:r>
              <a:rPr lang="en-US" dirty="0" err="1" smtClean="0"/>
              <a:t>ForeCache</a:t>
            </a:r>
            <a:r>
              <a:rPr lang="en-US" dirty="0" smtClean="0"/>
              <a:t>) in collaboration with the Big Data Center at MIT and researchers at Brown</a:t>
            </a:r>
          </a:p>
          <a:p>
            <a:pPr marL="1371600" lvl="2" indent="-514350"/>
            <a:endParaRPr lang="en-US" dirty="0"/>
          </a:p>
          <a:p>
            <a:pPr marL="571500" indent="-514350"/>
            <a:r>
              <a:rPr lang="en-US" dirty="0" smtClean="0"/>
              <a:t>Evaluated system </a:t>
            </a:r>
            <a:r>
              <a:rPr lang="en-US" dirty="0" smtClean="0"/>
              <a:t>with domain scientists using the NASA MODIS dataset (multi-sensory satellite imagery)</a:t>
            </a:r>
          </a:p>
          <a:p>
            <a:pPr marL="1828800" lvl="3" indent="-514350"/>
            <a:endParaRPr lang="en-US" dirty="0" smtClean="0"/>
          </a:p>
          <a:p>
            <a:pPr marL="571500" indent="-514350"/>
            <a:r>
              <a:rPr lang="en-US" dirty="0" smtClean="0"/>
              <a:t>Remote analysis on commodity hardware shows (near) real-time interactive analysis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70" y="1240471"/>
            <a:ext cx="2755842" cy="23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9308"/>
            <a:ext cx="2667000" cy="263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Theory </a:t>
            </a:r>
            <a:r>
              <a:rPr lang="en-US" dirty="0" smtClean="0"/>
              <a:t>Into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computer is incredibly fast, accurate, and stupid. Man is unbelievably slow, inaccurate, and brilliant. The marriage of the two is a force beyond calculation</a:t>
            </a:r>
            <a:r>
              <a:rPr lang="en-US" i="1" dirty="0" smtClean="0"/>
              <a:t>.” 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r">
              <a:buNone/>
            </a:pPr>
            <a:r>
              <a:rPr lang="en-US" dirty="0" smtClean="0"/>
              <a:t>-Leo </a:t>
            </a:r>
            <a:r>
              <a:rPr lang="en-US" dirty="0" err="1" smtClean="0"/>
              <a:t>Cherne</a:t>
            </a:r>
            <a:r>
              <a:rPr lang="en-US" dirty="0" smtClean="0"/>
              <a:t>, 1977</a:t>
            </a:r>
            <a:r>
              <a:rPr lang="en-US" dirty="0"/>
              <a:t> 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(often attributed to Albert Einstein)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2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76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8915400" cy="31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err="1" smtClean="0"/>
              <a:t>Remco</a:t>
            </a:r>
            <a:r>
              <a:rPr lang="en-US" dirty="0" smtClean="0"/>
              <a:t> Chang</a:t>
            </a:r>
            <a:br>
              <a:rPr lang="en-US" dirty="0" smtClean="0"/>
            </a:br>
            <a:r>
              <a:rPr lang="en-US" dirty="0" smtClean="0"/>
              <a:t>(remco@cs.tufts.edu)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%20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1805"/>
            <a:ext cx="1524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42502"/>
            <a:ext cx="739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Crouser et al</a:t>
            </a:r>
            <a:r>
              <a:rPr lang="en-US" sz="1000" dirty="0"/>
              <a:t>., Balancing Human and Machine Contributions in Human Computation Systems.  </a:t>
            </a:r>
            <a:r>
              <a:rPr lang="en-US" sz="1000" dirty="0" smtClean="0"/>
              <a:t>Human Computation Handbook, 2013</a:t>
            </a:r>
          </a:p>
          <a:p>
            <a:r>
              <a:rPr lang="en-US" sz="1000" dirty="0"/>
              <a:t>Crouser et al., An affordance-based framework for human computation and human-computer collaboration. </a:t>
            </a:r>
            <a:r>
              <a:rPr lang="en-US" sz="1000" dirty="0" smtClean="0"/>
              <a:t> IEEE VAST, 2012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24812" y="1513205"/>
            <a:ext cx="5314188" cy="4295950"/>
            <a:chOff x="1924812" y="1513205"/>
            <a:chExt cx="5314188" cy="429595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981200" y="1513205"/>
              <a:ext cx="0" cy="429595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924812" y="5776912"/>
              <a:ext cx="5314188" cy="3493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http://www.delphix.com/wp-content/uploads/2013/06/Delphix_Icons-BusinessAnalyst_240x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10" y="4926964"/>
            <a:ext cx="1607820" cy="14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48201" y="4067669"/>
            <a:ext cx="2999856" cy="1741486"/>
            <a:chOff x="4648201" y="4067669"/>
            <a:chExt cx="2999856" cy="1741486"/>
          </a:xfrm>
        </p:grpSpPr>
        <p:sp>
          <p:nvSpPr>
            <p:cNvPr id="21" name="Cloud 20"/>
            <p:cNvSpPr/>
            <p:nvPr/>
          </p:nvSpPr>
          <p:spPr>
            <a:xfrm>
              <a:off x="4648201" y="4067669"/>
              <a:ext cx="2999856" cy="1741486"/>
            </a:xfrm>
            <a:prstGeom prst="cloud">
              <a:avLst/>
            </a:prstGeom>
            <a:solidFill>
              <a:schemeClr val="accent1">
                <a:alpha val="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6422" y="4674757"/>
              <a:ext cx="1375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Creativity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4201913"/>
              <a:ext cx="1535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Perception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8624" y="5116968"/>
              <a:ext cx="2609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Domain Knowledge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47364" y="1267130"/>
            <a:ext cx="3334201" cy="2090732"/>
            <a:chOff x="1947364" y="1267130"/>
            <a:chExt cx="3334201" cy="2090732"/>
          </a:xfrm>
        </p:grpSpPr>
        <p:sp>
          <p:nvSpPr>
            <p:cNvPr id="32" name="Cloud 31"/>
            <p:cNvSpPr/>
            <p:nvPr/>
          </p:nvSpPr>
          <p:spPr>
            <a:xfrm>
              <a:off x="1947364" y="1267130"/>
              <a:ext cx="3334200" cy="2090732"/>
            </a:xfrm>
            <a:prstGeom prst="cloud">
              <a:avLst/>
            </a:prstGeom>
            <a:solidFill>
              <a:schemeClr val="accent1">
                <a:alpha val="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73893" y="1613023"/>
              <a:ext cx="2512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Manipulation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41557" y="2026417"/>
              <a:ext cx="284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Storage and Retrieval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89845" y="2462831"/>
              <a:ext cx="2410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Bias-Free Analysis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19600" y="2842468"/>
            <a:ext cx="2394487" cy="1196132"/>
            <a:chOff x="4581906" y="2807502"/>
            <a:chExt cx="2394487" cy="1196132"/>
          </a:xfrm>
        </p:grpSpPr>
        <p:sp>
          <p:nvSpPr>
            <p:cNvPr id="33" name="Cloud 32"/>
            <p:cNvSpPr/>
            <p:nvPr/>
          </p:nvSpPr>
          <p:spPr>
            <a:xfrm>
              <a:off x="4581906" y="2807502"/>
              <a:ext cx="2394487" cy="1196132"/>
            </a:xfrm>
            <a:prstGeom prst="cloud">
              <a:avLst/>
            </a:prstGeom>
            <a:solidFill>
              <a:schemeClr val="accent1">
                <a:alpha val="9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1035" y="329803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Logic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16570" y="2985609"/>
              <a:ext cx="1459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Prediction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64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Visual analytics is “the science of analytical reasoning facilitated by visual interactive interfaces.”</a:t>
            </a:r>
            <a:endParaRPr lang="en-US" baseline="50000" dirty="0" smtClean="0"/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Thomas and Cook, “Illuminating the Path”, 2005.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/>
              <a:t>Keim et al. Visual </a:t>
            </a:r>
            <a:r>
              <a:rPr lang="en-US" sz="1000" dirty="0" smtClean="0"/>
              <a:t>Analytics: Definition</a:t>
            </a:r>
            <a:r>
              <a:rPr lang="en-US" sz="1000" dirty="0"/>
              <a:t>, Process, and </a:t>
            </a:r>
            <a:r>
              <a:rPr lang="en-US" sz="1000" dirty="0" smtClean="0"/>
              <a:t>Challenges. Information Visualization, 2008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3224090"/>
            <a:ext cx="6477000" cy="2889270"/>
            <a:chOff x="1295400" y="3224090"/>
            <a:chExt cx="6477000" cy="2889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3276600"/>
              <a:ext cx="6477000" cy="28192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76906" y="3224090"/>
              <a:ext cx="27901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Interactive Data Exploration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2219" y="5330370"/>
              <a:ext cx="2535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Automated Data Analysis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693" y="5744028"/>
              <a:ext cx="15903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Feedback Loop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6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Systems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  <a:endParaRPr lang="en-US" sz="3200" baseline="30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 Fraud Detection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611779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Crouser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Analytics Systems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611779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R. Chang et al., </a:t>
            </a:r>
            <a:r>
              <a:rPr lang="en-US" sz="1000" dirty="0" err="1"/>
              <a:t>WireVis</a:t>
            </a:r>
            <a:r>
              <a:rPr lang="en-US" sz="1000" dirty="0"/>
              <a:t>: Visualization of Categorical, Time-Varying Data From Financial Transactions,</a:t>
            </a:r>
            <a:r>
              <a:rPr lang="en-US" sz="1000" i="1" dirty="0" smtClean="0"/>
              <a:t> VAST </a:t>
            </a:r>
            <a:r>
              <a:rPr lang="en-US" sz="10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Wire Fraud Detection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362604"/>
            <a:ext cx="4495800" cy="27797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319" y="4378883"/>
            <a:ext cx="2555111" cy="2077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88064"/>
            <a:ext cx="2404400" cy="20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Analytics Systems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0" y="6611779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R. Chang et al., An Interactive Visual Analytics  System for Bridge Management</a:t>
            </a:r>
            <a:r>
              <a:rPr lang="en-US" sz="1000" i="1" dirty="0" smtClean="0"/>
              <a:t>, </a:t>
            </a:r>
            <a:r>
              <a:rPr lang="en-US" sz="1000" dirty="0" smtClean="0"/>
              <a:t>Journal of Computer Graphics Forum,</a:t>
            </a:r>
            <a:r>
              <a:rPr lang="en-US" sz="1000" i="1" dirty="0" smtClean="0"/>
              <a:t> </a:t>
            </a:r>
            <a:r>
              <a:rPr lang="en-US" sz="1000" dirty="0" smtClean="0"/>
              <a:t>2010.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38614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Analytics Systems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4078111"/>
            <a:ext cx="1930190" cy="24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611779"/>
            <a:ext cx="853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R. Chang et al., Interactive Coordinated Multiple-View Visualization of Biomechanical Motion Data</a:t>
            </a:r>
            <a:r>
              <a:rPr lang="en-US" sz="1000" i="1" dirty="0" smtClean="0"/>
              <a:t>, </a:t>
            </a:r>
            <a:r>
              <a:rPr lang="en-US" sz="10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Wire Fraud Detection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Bank of America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28" y="4248855"/>
            <a:ext cx="3352800" cy="21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51956" y="1447800"/>
            <a:ext cx="5353072" cy="25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8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omputer.org/portal/image/image_gallery?uuid=7d37509d-1e90-415a-96f7-b68fa15eb5fa&amp;groupId=123952&amp;t=1369081411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09800"/>
            <a:ext cx="889743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Big Data Practice</a:t>
            </a:r>
            <a:endParaRPr lang="en-US" dirty="0"/>
          </a:p>
        </p:txBody>
      </p:sp>
      <p:pic>
        <p:nvPicPr>
          <p:cNvPr id="1028" name="Picture 4" descr="http://www.clker.com/cliparts/e/j/f/t/u/Q/yellow-perso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4" y="3027715"/>
            <a:ext cx="1474348" cy="16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ipartbest.com/cliparts/9cp/rKz/9cprKzz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68411"/>
            <a:ext cx="2359378" cy="23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631</Words>
  <Application>Microsoft Office PowerPoint</Application>
  <PresentationFormat>On-screen Show (4:3)</PresentationFormat>
  <Paragraphs>134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(Big Data Analytics for Everyone)</vt:lpstr>
      <vt:lpstr>PowerPoint Presentation</vt:lpstr>
      <vt:lpstr>Work Distribution</vt:lpstr>
      <vt:lpstr>Visual Analytics = Human + Computer</vt:lpstr>
      <vt:lpstr>Visual Analytics Systems</vt:lpstr>
      <vt:lpstr>Visual Analytics Systems</vt:lpstr>
      <vt:lpstr>Visual Analytics Systems</vt:lpstr>
      <vt:lpstr>Visual Analytics Systems</vt:lpstr>
      <vt:lpstr>Current Big Data Practice</vt:lpstr>
      <vt:lpstr>Human+Computer  in Big Data Analytics</vt:lpstr>
      <vt:lpstr>Problem: Big Data is BIG and Far Away</vt:lpstr>
      <vt:lpstr>Approach: Predictive Prefetching</vt:lpstr>
      <vt:lpstr>Predict User Behavior from User Interactions?</vt:lpstr>
      <vt:lpstr>Experiment: Finding Waldo</vt:lpstr>
      <vt:lpstr>Predicting a User’s Completion Time</vt:lpstr>
      <vt:lpstr>Analyses Results: Performance</vt:lpstr>
      <vt:lpstr>Predicting a User’s Personality</vt:lpstr>
      <vt:lpstr>Analysis Results: Personality Traits</vt:lpstr>
      <vt:lpstr>Wrap Up: Theory Into Practice</vt:lpstr>
      <vt:lpstr>Questions? Remco Chang (remco@cs.tufts.edu)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1030</cp:revision>
  <dcterms:created xsi:type="dcterms:W3CDTF">2011-08-03T02:14:01Z</dcterms:created>
  <dcterms:modified xsi:type="dcterms:W3CDTF">2014-04-30T17:42:07Z</dcterms:modified>
</cp:coreProperties>
</file>