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sldIdLst>
    <p:sldId id="256" r:id="rId2"/>
    <p:sldId id="619" r:id="rId3"/>
    <p:sldId id="620" r:id="rId4"/>
    <p:sldId id="595" r:id="rId5"/>
    <p:sldId id="621" r:id="rId6"/>
    <p:sldId id="597" r:id="rId7"/>
    <p:sldId id="594" r:id="rId8"/>
    <p:sldId id="622" r:id="rId9"/>
    <p:sldId id="623" r:id="rId10"/>
    <p:sldId id="624" r:id="rId11"/>
    <p:sldId id="625" r:id="rId12"/>
    <p:sldId id="626" r:id="rId13"/>
    <p:sldId id="627" r:id="rId14"/>
    <p:sldId id="628" r:id="rId15"/>
    <p:sldId id="629" r:id="rId16"/>
    <p:sldId id="630" r:id="rId17"/>
    <p:sldId id="631" r:id="rId18"/>
    <p:sldId id="632" r:id="rId19"/>
    <p:sldId id="633" r:id="rId20"/>
    <p:sldId id="634" r:id="rId21"/>
    <p:sldId id="635" r:id="rId22"/>
    <p:sldId id="636" r:id="rId23"/>
    <p:sldId id="637" r:id="rId24"/>
    <p:sldId id="638" r:id="rId25"/>
    <p:sldId id="639" r:id="rId26"/>
    <p:sldId id="640" r:id="rId27"/>
    <p:sldId id="642" r:id="rId28"/>
    <p:sldId id="643" r:id="rId29"/>
    <p:sldId id="644" r:id="rId30"/>
    <p:sldId id="645" r:id="rId31"/>
    <p:sldId id="646" r:id="rId32"/>
    <p:sldId id="647" r:id="rId33"/>
    <p:sldId id="648" r:id="rId34"/>
    <p:sldId id="649" r:id="rId35"/>
    <p:sldId id="650" r:id="rId36"/>
    <p:sldId id="651" r:id="rId37"/>
    <p:sldId id="652" r:id="rId38"/>
    <p:sldId id="654" r:id="rId39"/>
    <p:sldId id="655" r:id="rId40"/>
    <p:sldId id="656" r:id="rId41"/>
    <p:sldId id="657" r:id="rId42"/>
    <p:sldId id="658" r:id="rId43"/>
    <p:sldId id="659" r:id="rId44"/>
    <p:sldId id="660" r:id="rId45"/>
    <p:sldId id="661" r:id="rId46"/>
    <p:sldId id="662" r:id="rId47"/>
    <p:sldId id="663" r:id="rId48"/>
    <p:sldId id="664" r:id="rId49"/>
    <p:sldId id="665" r:id="rId50"/>
    <p:sldId id="666" r:id="rId51"/>
    <p:sldId id="667" r:id="rId52"/>
    <p:sldId id="718" r:id="rId53"/>
    <p:sldId id="719" r:id="rId54"/>
    <p:sldId id="720" r:id="rId55"/>
    <p:sldId id="721" r:id="rId56"/>
    <p:sldId id="722" r:id="rId57"/>
    <p:sldId id="668" r:id="rId58"/>
    <p:sldId id="669" r:id="rId59"/>
    <p:sldId id="670" r:id="rId60"/>
    <p:sldId id="671" r:id="rId61"/>
    <p:sldId id="672" r:id="rId62"/>
    <p:sldId id="673" r:id="rId63"/>
    <p:sldId id="674" r:id="rId64"/>
    <p:sldId id="678" r:id="rId65"/>
    <p:sldId id="679" r:id="rId66"/>
    <p:sldId id="676" r:id="rId67"/>
    <p:sldId id="680" r:id="rId68"/>
    <p:sldId id="681" r:id="rId69"/>
    <p:sldId id="682" r:id="rId70"/>
    <p:sldId id="683" r:id="rId71"/>
    <p:sldId id="684" r:id="rId72"/>
    <p:sldId id="685" r:id="rId73"/>
    <p:sldId id="687" r:id="rId74"/>
    <p:sldId id="686" r:id="rId75"/>
    <p:sldId id="688" r:id="rId76"/>
    <p:sldId id="689" r:id="rId77"/>
    <p:sldId id="690" r:id="rId78"/>
    <p:sldId id="691" r:id="rId79"/>
    <p:sldId id="693" r:id="rId80"/>
    <p:sldId id="692" r:id="rId81"/>
    <p:sldId id="694" r:id="rId82"/>
    <p:sldId id="695" r:id="rId83"/>
    <p:sldId id="677" r:id="rId84"/>
    <p:sldId id="696" r:id="rId85"/>
    <p:sldId id="698" r:id="rId86"/>
    <p:sldId id="697" r:id="rId87"/>
    <p:sldId id="699" r:id="rId88"/>
    <p:sldId id="701" r:id="rId89"/>
    <p:sldId id="700" r:id="rId90"/>
    <p:sldId id="703" r:id="rId91"/>
    <p:sldId id="704" r:id="rId92"/>
    <p:sldId id="709" r:id="rId93"/>
    <p:sldId id="705" r:id="rId94"/>
    <p:sldId id="707" r:id="rId95"/>
    <p:sldId id="706" r:id="rId96"/>
    <p:sldId id="708" r:id="rId97"/>
    <p:sldId id="710" r:id="rId98"/>
    <p:sldId id="711" r:id="rId99"/>
    <p:sldId id="712" r:id="rId100"/>
    <p:sldId id="713" r:id="rId101"/>
    <p:sldId id="714" r:id="rId102"/>
    <p:sldId id="715" r:id="rId103"/>
    <p:sldId id="716" r:id="rId104"/>
    <p:sldId id="717" r:id="rId105"/>
    <p:sldId id="702"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60" autoAdjust="0"/>
  </p:normalViewPr>
  <p:slideViewPr>
    <p:cSldViewPr>
      <p:cViewPr varScale="1">
        <p:scale>
          <a:sx n="92" d="100"/>
          <a:sy n="92" d="100"/>
        </p:scale>
        <p:origin x="-37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F83FB7-BC4F-47B9-85AE-C3C42101F3EA}" type="datetimeFigureOut">
              <a:rPr lang="en-US" smtClean="0"/>
              <a:pPr/>
              <a:t>3/11/2014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86A8EB-0405-439B-93A5-E83A109A3FA3}" type="slidenum">
              <a:rPr lang="en-US" smtClean="0"/>
              <a:pPr/>
              <a:t>‹#›</a:t>
            </a:fld>
            <a:endParaRPr lang="en-US"/>
          </a:p>
        </p:txBody>
      </p:sp>
    </p:spTree>
    <p:extLst>
      <p:ext uri="{BB962C8B-B14F-4D97-AF65-F5344CB8AC3E}">
        <p14:creationId xmlns:p14="http://schemas.microsoft.com/office/powerpoint/2010/main" val="391665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Florence Nightingale’s Coxcomb Plots</a:t>
            </a:r>
          </a:p>
          <a:p>
            <a:endParaRPr lang="en-US" dirty="0" smtClean="0"/>
          </a:p>
          <a:p>
            <a:r>
              <a:rPr lang="en-US" dirty="0" smtClean="0"/>
              <a:t>Blue wedge: deaths from preventable diseases</a:t>
            </a:r>
          </a:p>
          <a:p>
            <a:r>
              <a:rPr lang="en-US" dirty="0" smtClean="0"/>
              <a:t>Red wedge: deaths</a:t>
            </a:r>
            <a:r>
              <a:rPr lang="en-US" baseline="0" dirty="0" smtClean="0"/>
              <a:t> from wounds</a:t>
            </a:r>
          </a:p>
          <a:p>
            <a:r>
              <a:rPr lang="en-US" baseline="0" dirty="0" smtClean="0"/>
              <a:t>Black wedge: deaths other causes</a:t>
            </a:r>
          </a:p>
          <a:p>
            <a:endParaRPr lang="en-US" baseline="0" dirty="0" smtClean="0"/>
          </a:p>
          <a:p>
            <a:r>
              <a:rPr lang="en-US" dirty="0" smtClean="0"/>
              <a:t>April</a:t>
            </a:r>
            <a:r>
              <a:rPr lang="en-US" baseline="0" dirty="0" smtClean="0"/>
              <a:t> 1855 – March 1856</a:t>
            </a:r>
          </a:p>
          <a:p>
            <a:r>
              <a:rPr lang="en-US" baseline="0" dirty="0" smtClean="0"/>
              <a:t>April 1854 – March 1855</a:t>
            </a:r>
          </a:p>
          <a:p>
            <a:endParaRPr lang="en-US" baseline="0" dirty="0" smtClean="0"/>
          </a:p>
          <a:p>
            <a:r>
              <a:rPr lang="en-US" baseline="0" dirty="0" smtClean="0"/>
              <a:t>Nightingale’s caring of wounded soldiers during the Crimean War</a:t>
            </a:r>
          </a:p>
          <a:p>
            <a:endParaRPr lang="en-US" baseline="0" dirty="0" smtClean="0"/>
          </a:p>
          <a:p>
            <a:r>
              <a:rPr lang="en-US" sz="1200" b="0" i="0" kern="1200" dirty="0" smtClean="0">
                <a:solidFill>
                  <a:schemeClr val="tx1"/>
                </a:solidFill>
                <a:effectLst/>
                <a:latin typeface="+mn-lt"/>
                <a:ea typeface="+mn-ea"/>
                <a:cs typeface="+mn-cs"/>
              </a:rPr>
              <a:t>Her extensive reports and presentations convinced Queen Victoria to appoint a commission to change procedures in the military for better hygiene</a:t>
            </a:r>
            <a:r>
              <a:rPr lang="en-US" sz="1200" b="0" i="0" kern="1200" baseline="0" dirty="0" smtClean="0">
                <a:solidFill>
                  <a:schemeClr val="tx1"/>
                </a:solidFill>
                <a:effectLst/>
                <a:latin typeface="+mn-lt"/>
                <a:ea typeface="+mn-ea"/>
                <a:cs typeface="+mn-cs"/>
              </a:rPr>
              <a:t> in the hospital, </a:t>
            </a:r>
            <a:r>
              <a:rPr lang="en-US" sz="1200" b="0" i="0" kern="1200" dirty="0" smtClean="0">
                <a:solidFill>
                  <a:schemeClr val="tx1"/>
                </a:solidFill>
                <a:effectLst/>
                <a:latin typeface="+mn-lt"/>
                <a:ea typeface="+mn-ea"/>
                <a:cs typeface="+mn-cs"/>
              </a:rPr>
              <a:t>which kept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many thousands of her soldiers alive.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4</a:t>
            </a:fld>
            <a:endParaRPr lang="en-US"/>
          </a:p>
        </p:txBody>
      </p:sp>
    </p:spTree>
    <p:extLst>
      <p:ext uri="{BB962C8B-B14F-4D97-AF65-F5344CB8AC3E}">
        <p14:creationId xmlns:p14="http://schemas.microsoft.com/office/powerpoint/2010/main" val="2389415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15</a:t>
            </a:fld>
            <a:endParaRPr lang="en-US"/>
          </a:p>
        </p:txBody>
      </p:sp>
    </p:spTree>
    <p:extLst>
      <p:ext uri="{BB962C8B-B14F-4D97-AF65-F5344CB8AC3E}">
        <p14:creationId xmlns:p14="http://schemas.microsoft.com/office/powerpoint/2010/main" val="268218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16</a:t>
            </a:fld>
            <a:endParaRPr lang="en-US"/>
          </a:p>
        </p:txBody>
      </p:sp>
    </p:spTree>
    <p:extLst>
      <p:ext uri="{BB962C8B-B14F-4D97-AF65-F5344CB8AC3E}">
        <p14:creationId xmlns:p14="http://schemas.microsoft.com/office/powerpoint/2010/main" val="316010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17</a:t>
            </a:fld>
            <a:endParaRPr lang="en-US"/>
          </a:p>
        </p:txBody>
      </p:sp>
    </p:spTree>
    <p:extLst>
      <p:ext uri="{BB962C8B-B14F-4D97-AF65-F5344CB8AC3E}">
        <p14:creationId xmlns:p14="http://schemas.microsoft.com/office/powerpoint/2010/main" val="1792644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18</a:t>
            </a:fld>
            <a:endParaRPr lang="en-US"/>
          </a:p>
        </p:txBody>
      </p:sp>
    </p:spTree>
    <p:extLst>
      <p:ext uri="{BB962C8B-B14F-4D97-AF65-F5344CB8AC3E}">
        <p14:creationId xmlns:p14="http://schemas.microsoft.com/office/powerpoint/2010/main" val="185162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19</a:t>
            </a:fld>
            <a:endParaRPr lang="en-US"/>
          </a:p>
        </p:txBody>
      </p:sp>
    </p:spTree>
    <p:extLst>
      <p:ext uri="{BB962C8B-B14F-4D97-AF65-F5344CB8AC3E}">
        <p14:creationId xmlns:p14="http://schemas.microsoft.com/office/powerpoint/2010/main" val="187751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20</a:t>
            </a:fld>
            <a:endParaRPr lang="en-US"/>
          </a:p>
        </p:txBody>
      </p:sp>
    </p:spTree>
    <p:extLst>
      <p:ext uri="{BB962C8B-B14F-4D97-AF65-F5344CB8AC3E}">
        <p14:creationId xmlns:p14="http://schemas.microsoft.com/office/powerpoint/2010/main" val="4133042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21</a:t>
            </a:fld>
            <a:endParaRPr lang="en-US"/>
          </a:p>
        </p:txBody>
      </p:sp>
    </p:spTree>
    <p:extLst>
      <p:ext uri="{BB962C8B-B14F-4D97-AF65-F5344CB8AC3E}">
        <p14:creationId xmlns:p14="http://schemas.microsoft.com/office/powerpoint/2010/main" val="104576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22</a:t>
            </a:fld>
            <a:endParaRPr lang="en-US"/>
          </a:p>
        </p:txBody>
      </p:sp>
    </p:spTree>
    <p:extLst>
      <p:ext uri="{BB962C8B-B14F-4D97-AF65-F5344CB8AC3E}">
        <p14:creationId xmlns:p14="http://schemas.microsoft.com/office/powerpoint/2010/main" val="2732542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23</a:t>
            </a:fld>
            <a:endParaRPr lang="en-US"/>
          </a:p>
        </p:txBody>
      </p:sp>
    </p:spTree>
    <p:extLst>
      <p:ext uri="{BB962C8B-B14F-4D97-AF65-F5344CB8AC3E}">
        <p14:creationId xmlns:p14="http://schemas.microsoft.com/office/powerpoint/2010/main" val="3509686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24</a:t>
            </a:fld>
            <a:endParaRPr lang="en-US"/>
          </a:p>
        </p:txBody>
      </p:sp>
    </p:spTree>
    <p:extLst>
      <p:ext uri="{BB962C8B-B14F-4D97-AF65-F5344CB8AC3E}">
        <p14:creationId xmlns:p14="http://schemas.microsoft.com/office/powerpoint/2010/main" val="331429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 recently finished reading a wonderful book by Steven Johnson entitled </a:t>
            </a:r>
            <a:r>
              <a:rPr lang="en-US" sz="1200" b="0" i="1" kern="1200" dirty="0" smtClean="0">
                <a:solidFill>
                  <a:schemeClr val="tx1"/>
                </a:solidFill>
                <a:latin typeface="+mn-lt"/>
                <a:ea typeface="+mn-ea"/>
                <a:cs typeface="+mn-cs"/>
              </a:rPr>
              <a:t>The Ghost Map: The Story of London’s Most Terrifying Epidemic – and How It Changed Science, Cities, and the Modern World</a:t>
            </a:r>
            <a:r>
              <a:rPr lang="en-US" sz="1200" b="0" i="0" kern="1200" dirty="0" smtClean="0">
                <a:solidFill>
                  <a:schemeClr val="tx1"/>
                </a:solidFill>
                <a:latin typeface="+mn-lt"/>
                <a:ea typeface="+mn-ea"/>
                <a:cs typeface="+mn-cs"/>
              </a:rPr>
              <a:t>. In the summer of 1854 cholera swept through a section of London with unprecedented intensity. At the time, the cause of cholera was unknown and rapidly growing modern cities such as London, with dense populations packed into small areas, were rich breeding grounds for this disease. Most of those who concerned themselves with disease and its cure held tightly to the </a:t>
            </a:r>
            <a:r>
              <a:rPr lang="en-US" sz="1200" b="0" i="1" kern="1200" dirty="0" smtClean="0">
                <a:solidFill>
                  <a:schemeClr val="tx1"/>
                </a:solidFill>
                <a:latin typeface="+mn-lt"/>
                <a:ea typeface="+mn-ea"/>
                <a:cs typeface="+mn-cs"/>
              </a:rPr>
              <a:t>miasma</a:t>
            </a:r>
            <a:r>
              <a:rPr lang="en-US" sz="1200" b="0" i="0" kern="1200" dirty="0" smtClean="0">
                <a:solidFill>
                  <a:schemeClr val="tx1"/>
                </a:solidFill>
                <a:latin typeface="+mn-lt"/>
                <a:ea typeface="+mn-ea"/>
                <a:cs typeface="+mn-cs"/>
              </a:rPr>
              <a:t> theory that cholera spread through the air and was associated with the bad smells and the unclean urban environments that produced them. In fact, cholera is a bacterium, which was spreading through the water supply. This book tells the story much as a journalist who witnessed it firsthand would do, but a journalist who had the advantage of hindsight informed by knowledge of modern medicine.</a:t>
            </a:r>
          </a:p>
          <a:p>
            <a:r>
              <a:rPr lang="en-US" sz="1200" b="0" i="0" kern="1200" dirty="0" smtClean="0">
                <a:solidFill>
                  <a:schemeClr val="tx1"/>
                </a:solidFill>
                <a:latin typeface="+mn-lt"/>
                <a:ea typeface="+mn-ea"/>
                <a:cs typeface="+mn-cs"/>
              </a:rPr>
              <a:t>Several people of the time play important roles in this story – none more than John Snow, a medical doctor and research scientist. The ghost map refers to a map that he drew by hand during the process of his investigations, which could clearly demonstrate to anyone with open eyes that the source of the outbreak was the Broad Street well. Despite the evidence that this map displayed, however, the miasma theory of cholera transmission prevailed for several years after the epidemic. Eventually, due largely to the tenacious efforts of John Snow and an unlikely supporter, Reverend Henry Whitehead, the evidence won out and steps were taken to eliminate the conditions in which cholera could spread.</a:t>
            </a:r>
          </a:p>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7</a:t>
            </a:fld>
            <a:endParaRPr lang="en-US"/>
          </a:p>
        </p:txBody>
      </p:sp>
    </p:spTree>
    <p:extLst>
      <p:ext uri="{BB962C8B-B14F-4D97-AF65-F5344CB8AC3E}">
        <p14:creationId xmlns:p14="http://schemas.microsoft.com/office/powerpoint/2010/main" val="45763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25</a:t>
            </a:fld>
            <a:endParaRPr lang="en-US"/>
          </a:p>
        </p:txBody>
      </p:sp>
    </p:spTree>
    <p:extLst>
      <p:ext uri="{BB962C8B-B14F-4D97-AF65-F5344CB8AC3E}">
        <p14:creationId xmlns:p14="http://schemas.microsoft.com/office/powerpoint/2010/main" val="3790506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26</a:t>
            </a:fld>
            <a:endParaRPr lang="en-US"/>
          </a:p>
        </p:txBody>
      </p:sp>
    </p:spTree>
    <p:extLst>
      <p:ext uri="{BB962C8B-B14F-4D97-AF65-F5344CB8AC3E}">
        <p14:creationId xmlns:p14="http://schemas.microsoft.com/office/powerpoint/2010/main" val="578606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D726F-AA01-4A9D-81D1-A09838CFA853}" type="slidenum">
              <a:rPr lang="en-US" smtClean="0"/>
              <a:pPr/>
              <a:t>41</a:t>
            </a:fld>
            <a:endParaRPr lang="en-US"/>
          </a:p>
        </p:txBody>
      </p:sp>
    </p:spTree>
    <p:extLst>
      <p:ext uri="{BB962C8B-B14F-4D97-AF65-F5344CB8AC3E}">
        <p14:creationId xmlns:p14="http://schemas.microsoft.com/office/powerpoint/2010/main" val="888751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53</a:t>
            </a:fld>
            <a:endParaRPr lang="en-US"/>
          </a:p>
        </p:txBody>
      </p:sp>
    </p:spTree>
    <p:extLst>
      <p:ext uri="{BB962C8B-B14F-4D97-AF65-F5344CB8AC3E}">
        <p14:creationId xmlns:p14="http://schemas.microsoft.com/office/powerpoint/2010/main" val="971506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30E305-617A-4A34-A5D0-2B9C7F834A5B}" type="slidenum">
              <a:rPr lang="en-US" smtClean="0"/>
              <a:pPr/>
              <a:t>56</a:t>
            </a:fld>
            <a:endParaRPr lang="en-US"/>
          </a:p>
        </p:txBody>
      </p:sp>
    </p:spTree>
    <p:extLst>
      <p:ext uri="{BB962C8B-B14F-4D97-AF65-F5344CB8AC3E}">
        <p14:creationId xmlns:p14="http://schemas.microsoft.com/office/powerpoint/2010/main" val="371542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69</a:t>
            </a:fld>
            <a:endParaRPr lang="en-US"/>
          </a:p>
        </p:txBody>
      </p:sp>
    </p:spTree>
    <p:extLst>
      <p:ext uri="{BB962C8B-B14F-4D97-AF65-F5344CB8AC3E}">
        <p14:creationId xmlns:p14="http://schemas.microsoft.com/office/powerpoint/2010/main" val="263602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73</a:t>
            </a:fld>
            <a:endParaRPr lang="en-US"/>
          </a:p>
        </p:txBody>
      </p:sp>
    </p:spTree>
    <p:extLst>
      <p:ext uri="{BB962C8B-B14F-4D97-AF65-F5344CB8AC3E}">
        <p14:creationId xmlns:p14="http://schemas.microsoft.com/office/powerpoint/2010/main" val="4211884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74</a:t>
            </a:fld>
            <a:endParaRPr lang="en-US"/>
          </a:p>
        </p:txBody>
      </p:sp>
    </p:spTree>
    <p:extLst>
      <p:ext uri="{BB962C8B-B14F-4D97-AF65-F5344CB8AC3E}">
        <p14:creationId xmlns:p14="http://schemas.microsoft.com/office/powerpoint/2010/main" val="907823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6A8EB-0405-439B-93A5-E83A109A3FA3}" type="slidenum">
              <a:rPr lang="en-US" smtClean="0"/>
              <a:pPr/>
              <a:t>105</a:t>
            </a:fld>
            <a:endParaRPr lang="en-US"/>
          </a:p>
        </p:txBody>
      </p:sp>
    </p:spTree>
    <p:extLst>
      <p:ext uri="{BB962C8B-B14F-4D97-AF65-F5344CB8AC3E}">
        <p14:creationId xmlns:p14="http://schemas.microsoft.com/office/powerpoint/2010/main" val="381592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8</a:t>
            </a:fld>
            <a:endParaRPr lang="en-US"/>
          </a:p>
        </p:txBody>
      </p:sp>
    </p:spTree>
    <p:extLst>
      <p:ext uri="{BB962C8B-B14F-4D97-AF65-F5344CB8AC3E}">
        <p14:creationId xmlns:p14="http://schemas.microsoft.com/office/powerpoint/2010/main" val="400419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9</a:t>
            </a:fld>
            <a:endParaRPr lang="en-US"/>
          </a:p>
        </p:txBody>
      </p:sp>
    </p:spTree>
    <p:extLst>
      <p:ext uri="{BB962C8B-B14F-4D97-AF65-F5344CB8AC3E}">
        <p14:creationId xmlns:p14="http://schemas.microsoft.com/office/powerpoint/2010/main" val="170168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10</a:t>
            </a:fld>
            <a:endParaRPr lang="en-US"/>
          </a:p>
        </p:txBody>
      </p:sp>
    </p:spTree>
    <p:extLst>
      <p:ext uri="{BB962C8B-B14F-4D97-AF65-F5344CB8AC3E}">
        <p14:creationId xmlns:p14="http://schemas.microsoft.com/office/powerpoint/2010/main" val="384880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22/7</a:t>
            </a:r>
            <a:r>
              <a:rPr lang="en-US" baseline="0" dirty="0" smtClean="0"/>
              <a:t>: 3.14286</a:t>
            </a:r>
          </a:p>
          <a:p>
            <a:r>
              <a:rPr lang="en-US" baseline="0" dirty="0" smtClean="0"/>
              <a:t>223/71: 3.140845</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52A964A-654F-F04C-A8F3-C3056BE67C9C}" type="slidenum">
              <a:rPr lang="en-US" smtClean="0"/>
              <a:pPr/>
              <a:t>11</a:t>
            </a:fld>
            <a:endParaRPr lang="en-US"/>
          </a:p>
        </p:txBody>
      </p:sp>
    </p:spTree>
    <p:extLst>
      <p:ext uri="{BB962C8B-B14F-4D97-AF65-F5344CB8AC3E}">
        <p14:creationId xmlns:p14="http://schemas.microsoft.com/office/powerpoint/2010/main" val="226734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22/7</a:t>
            </a:r>
            <a:r>
              <a:rPr lang="en-US" baseline="0" dirty="0" smtClean="0"/>
              <a:t>: 3.14286</a:t>
            </a:r>
          </a:p>
          <a:p>
            <a:r>
              <a:rPr lang="en-US" baseline="0" dirty="0" smtClean="0"/>
              <a:t>223/71: 3.140845</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52A964A-654F-F04C-A8F3-C3056BE67C9C}" type="slidenum">
              <a:rPr lang="en-US" smtClean="0"/>
              <a:pPr/>
              <a:t>12</a:t>
            </a:fld>
            <a:endParaRPr lang="en-US"/>
          </a:p>
        </p:txBody>
      </p:sp>
    </p:spTree>
    <p:extLst>
      <p:ext uri="{BB962C8B-B14F-4D97-AF65-F5344CB8AC3E}">
        <p14:creationId xmlns:p14="http://schemas.microsoft.com/office/powerpoint/2010/main" val="70650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13</a:t>
            </a:fld>
            <a:endParaRPr lang="en-US"/>
          </a:p>
        </p:txBody>
      </p:sp>
    </p:spTree>
    <p:extLst>
      <p:ext uri="{BB962C8B-B14F-4D97-AF65-F5344CB8AC3E}">
        <p14:creationId xmlns:p14="http://schemas.microsoft.com/office/powerpoint/2010/main" val="3854492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2A964A-654F-F04C-A8F3-C3056BE67C9C}" type="slidenum">
              <a:rPr lang="en-US" smtClean="0"/>
              <a:pPr/>
              <a:t>14</a:t>
            </a:fld>
            <a:endParaRPr lang="en-US"/>
          </a:p>
        </p:txBody>
      </p:sp>
    </p:spTree>
    <p:extLst>
      <p:ext uri="{BB962C8B-B14F-4D97-AF65-F5344CB8AC3E}">
        <p14:creationId xmlns:p14="http://schemas.microsoft.com/office/powerpoint/2010/main" val="73270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5AFA03-E6EE-4AD9-92F7-542DA5A37324}" type="datetime1">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91706-59DD-4BAF-AEAC-C1C9E8A82DBA}" type="datetime1">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CFEA1-F1FA-4443-9A52-168AEC59FF84}" type="datetime1">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457200"/>
            <a:ext cx="8491538"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6858000" y="152400"/>
            <a:ext cx="2133600" cy="476250"/>
          </a:xfrm>
        </p:spPr>
        <p:txBody>
          <a:bodyPr/>
          <a:lstStyle>
            <a:lvl1pPr>
              <a:defRPr/>
            </a:lvl1pPr>
          </a:lstStyle>
          <a:p>
            <a:fld id="{FD93350C-3BAA-4B32-9251-CE1F0C95BBB5}" type="slidenum">
              <a:rPr lang="en-US"/>
              <a:pPr/>
              <a:t>‹#›</a:t>
            </a:fld>
            <a:r>
              <a:rPr lang="en-US"/>
              <a:t>/43</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41306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4075" y="19050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4075" y="43053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858000" y="152400"/>
            <a:ext cx="2133600" cy="476250"/>
          </a:xfrm>
        </p:spPr>
        <p:txBody>
          <a:bodyPr/>
          <a:lstStyle>
            <a:lvl1pPr>
              <a:defRPr/>
            </a:lvl1pPr>
          </a:lstStyle>
          <a:p>
            <a:fld id="{26D6BBF1-317A-4CA8-A988-810C8167F64B}" type="slidenum">
              <a:rPr lang="en-US"/>
              <a:pPr/>
              <a:t>‹#›</a:t>
            </a:fld>
            <a:r>
              <a:rPr lang="en-US"/>
              <a:t>/43</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457200"/>
            <a:ext cx="8458200" cy="10985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905000"/>
            <a:ext cx="4130675"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4075" y="19050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4305300"/>
            <a:ext cx="4130675"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4075" y="4305300"/>
            <a:ext cx="41322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858000" y="152400"/>
            <a:ext cx="2133600" cy="476250"/>
          </a:xfrm>
        </p:spPr>
        <p:txBody>
          <a:bodyPr/>
          <a:lstStyle>
            <a:lvl1pPr>
              <a:defRPr/>
            </a:lvl1pPr>
          </a:lstStyle>
          <a:p>
            <a:fld id="{F1CAE3CD-1FED-447E-95C5-2D019DE05502}" type="slidenum">
              <a:rPr lang="en-US"/>
              <a:pPr/>
              <a:t>‹#›</a:t>
            </a:fld>
            <a:r>
              <a:rPr lang="en-US"/>
              <a:t>/43</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9B0F1-2924-4341-9DBC-091EB3C36CC6}" type="datetime1">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F4091C-616D-4957-AE84-5F6C5A6E65F1}" type="datetime1">
              <a:rPr lang="en-US" smtClean="0"/>
              <a:pPr/>
              <a:t>3/11/2014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97889-FA88-4722-8986-FEC57F1EF579}" type="datetime1">
              <a:rPr lang="en-US" smtClean="0"/>
              <a:pPr/>
              <a:t>3/11/2014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37171-ECE5-4E2B-B90D-ED1F7CC6F09F}" type="datetime1">
              <a:rPr lang="en-US" smtClean="0"/>
              <a:pPr/>
              <a:t>3/11/2014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5D9BE6-6564-436E-8E7C-097F6899C4BB}" type="datetime1">
              <a:rPr lang="en-US" smtClean="0"/>
              <a:pPr/>
              <a:t>3/11/2014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EA092-A719-4FE8-9495-6FEB70241E2B}" type="datetime1">
              <a:rPr lang="en-US" smtClean="0"/>
              <a:pPr/>
              <a:t>3/11/2014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319E0-E03B-4430-A094-0181015E297E}" type="datetime1">
              <a:rPr lang="en-US" smtClean="0"/>
              <a:pPr/>
              <a:t>3/11/2014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E8BF7-9E9D-4882-8F49-10251FBAC35E}" type="datetime1">
              <a:rPr lang="en-US" smtClean="0"/>
              <a:pPr/>
              <a:t>3/11/2014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DFB37-4A14-460F-A1B4-9EFB6C6CA6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C512A-341A-4218-BFA9-9278D49EACEF}" type="datetime1">
              <a:rPr lang="en-US" smtClean="0"/>
              <a:pPr/>
              <a:t>3/11/2014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DFB37-4A14-460F-A1B4-9EFB6C6CA6EC}" type="slidenum">
              <a:rPr lang="en-US" smtClean="0"/>
              <a:pPr/>
              <a:t>‹#›</a:t>
            </a:fld>
            <a:endParaRPr lang="en-US" dirty="0"/>
          </a:p>
        </p:txBody>
      </p:sp>
      <p:sp>
        <p:nvSpPr>
          <p:cNvPr id="19" name="TextBox 18"/>
          <p:cNvSpPr txBox="1"/>
          <p:nvPr userDrawn="1"/>
        </p:nvSpPr>
        <p:spPr>
          <a:xfrm>
            <a:off x="0" y="0"/>
            <a:ext cx="662361" cy="276999"/>
          </a:xfrm>
          <a:prstGeom prst="rect">
            <a:avLst/>
          </a:prstGeom>
          <a:noFill/>
        </p:spPr>
        <p:txBody>
          <a:bodyPr wrap="none" rtlCol="0">
            <a:spAutoFit/>
          </a:bodyPr>
          <a:lstStyle/>
          <a:p>
            <a:fld id="{4B77A077-4F6D-4196-8E7F-EB8A3FD24728}" type="slidenum">
              <a:rPr lang="en-US" sz="1200" smtClean="0">
                <a:solidFill>
                  <a:schemeClr val="bg1">
                    <a:lumMod val="50000"/>
                  </a:schemeClr>
                </a:solidFill>
              </a:rPr>
              <a:pPr/>
              <a:t>‹#›</a:t>
            </a:fld>
            <a:r>
              <a:rPr lang="en-US" sz="1200" dirty="0" smtClean="0">
                <a:solidFill>
                  <a:schemeClr val="bg1">
                    <a:lumMod val="50000"/>
                  </a:schemeClr>
                </a:solidFill>
              </a:rPr>
              <a:t>/105</a:t>
            </a:r>
            <a:endParaRPr lang="en-US" sz="1200" dirty="0">
              <a:solidFill>
                <a:schemeClr val="bg1">
                  <a:lumMod val="50000"/>
                </a:schemeClr>
              </a:solidFill>
            </a:endParaRPr>
          </a:p>
        </p:txBody>
      </p:sp>
      <p:pic>
        <p:nvPicPr>
          <p:cNvPr id="21" name="Picture 4" descr="C:\Documents and Settings\rchang\My Documents\Dropbox\VALT Web and Print Graphics\logo-black-and-grey.png"/>
          <p:cNvPicPr>
            <a:picLocks noChangeAspect="1" noChangeArrowheads="1"/>
          </p:cNvPicPr>
          <p:nvPr userDrawn="1"/>
        </p:nvPicPr>
        <p:blipFill>
          <a:blip r:embed="rId16" cstate="print"/>
          <a:srcRect/>
          <a:stretch>
            <a:fillRect/>
          </a:stretch>
        </p:blipFill>
        <p:spPr bwMode="auto">
          <a:xfrm>
            <a:off x="7924800" y="6305226"/>
            <a:ext cx="1219200" cy="55277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w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slideLayout" Target="../slideLayouts/slideLayout4.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7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Knowledge Representation using Information Visualization</a:t>
            </a:r>
            <a:endParaRPr lang="en-US" dirty="0"/>
          </a:p>
        </p:txBody>
      </p:sp>
      <p:sp>
        <p:nvSpPr>
          <p:cNvPr id="3" name="Subtitle 2"/>
          <p:cNvSpPr>
            <a:spLocks noGrp="1"/>
          </p:cNvSpPr>
          <p:nvPr>
            <p:ph type="subTitle" idx="1"/>
          </p:nvPr>
        </p:nvSpPr>
        <p:spPr/>
        <p:txBody>
          <a:bodyPr/>
          <a:lstStyle/>
          <a:p>
            <a:endParaRPr lang="en-US" dirty="0" smtClean="0"/>
          </a:p>
          <a:p>
            <a:r>
              <a:rPr lang="en-US" dirty="0" err="1" smtClean="0"/>
              <a:t>Remco</a:t>
            </a:r>
            <a:r>
              <a:rPr lang="en-US" dirty="0" smtClean="0"/>
              <a:t> Chang</a:t>
            </a:r>
          </a:p>
          <a:p>
            <a:r>
              <a:rPr lang="en-US" dirty="0" smtClean="0"/>
              <a:t>Computer Science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82436"/>
            <a:ext cx="164374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3352800" y="2074808"/>
            <a:ext cx="5486400" cy="410691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Data Analysis: Trapping Pi</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13100622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in Spatial Abilities</a:t>
            </a:r>
            <a:endParaRPr lang="en-US" dirty="0"/>
          </a:p>
        </p:txBody>
      </p:sp>
      <p:sp>
        <p:nvSpPr>
          <p:cNvPr id="3" name="Content Placeholder 2"/>
          <p:cNvSpPr>
            <a:spLocks noGrp="1"/>
          </p:cNvSpPr>
          <p:nvPr>
            <p:ph idx="1"/>
          </p:nvPr>
        </p:nvSpPr>
        <p:spPr>
          <a:xfrm>
            <a:off x="457200" y="1600201"/>
            <a:ext cx="8229600" cy="1524000"/>
          </a:xfrm>
        </p:spPr>
        <p:txBody>
          <a:bodyPr/>
          <a:lstStyle/>
          <a:p>
            <a:r>
              <a:rPr lang="en-US" dirty="0" smtClean="0"/>
              <a:t>For those who got the correct answers, here are the average spatial ability scores</a:t>
            </a:r>
            <a:endParaRPr lang="en-US" dirty="0"/>
          </a:p>
        </p:txBody>
      </p:sp>
      <p:pic>
        <p:nvPicPr>
          <p:cNvPr id="7170" name="Picture 2" descr="C:\Users\Remco\Downloads\marginal_mea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373" y="3429000"/>
            <a:ext cx="4848225"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365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Modifying the Text</a:t>
            </a:r>
            <a:endParaRPr lang="en-US" dirty="0"/>
          </a:p>
        </p:txBody>
      </p:sp>
      <p:sp>
        <p:nvSpPr>
          <p:cNvPr id="3" name="Content Placeholder 2"/>
          <p:cNvSpPr>
            <a:spLocks noGrp="1"/>
          </p:cNvSpPr>
          <p:nvPr>
            <p:ph idx="1"/>
          </p:nvPr>
        </p:nvSpPr>
        <p:spPr>
          <a:xfrm>
            <a:off x="457200" y="1600201"/>
            <a:ext cx="8229600" cy="1295400"/>
          </a:xfrm>
        </p:spPr>
        <p:txBody>
          <a:bodyPr>
            <a:normAutofit fontScale="92500" lnSpcReduction="20000"/>
          </a:bodyPr>
          <a:lstStyle/>
          <a:p>
            <a:r>
              <a:rPr lang="en-US" dirty="0" smtClean="0"/>
              <a:t>One important thing to note is that we have modified the Text question from its original format</a:t>
            </a:r>
          </a:p>
          <a:p>
            <a:endParaRPr lang="en-US" dirty="0"/>
          </a:p>
        </p:txBody>
      </p:sp>
      <p:sp>
        <p:nvSpPr>
          <p:cNvPr id="4" name="Content Placeholder 2"/>
          <p:cNvSpPr txBox="1">
            <a:spLocks/>
          </p:cNvSpPr>
          <p:nvPr/>
        </p:nvSpPr>
        <p:spPr>
          <a:xfrm>
            <a:off x="533400" y="3200400"/>
            <a:ext cx="4114800" cy="33528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There is a total of 1000 people in the population. Out of the 1000 people in the population, 10 people actually have the disease X. Out of these 10 people, 8 will receive a positive test result and 2 will receive a negative test result. On the other hand, 990 people do not have the disease (that is, they are perfectly healthy). Out of these 990 people, 95 will receive a positive test result and 895 will receive a negative test result. </a:t>
            </a:r>
            <a:endParaRPr lang="en-US" dirty="0"/>
          </a:p>
        </p:txBody>
      </p:sp>
      <p:sp>
        <p:nvSpPr>
          <p:cNvPr id="5" name="Content Placeholder 2"/>
          <p:cNvSpPr txBox="1">
            <a:spLocks/>
          </p:cNvSpPr>
          <p:nvPr/>
        </p:nvSpPr>
        <p:spPr>
          <a:xfrm>
            <a:off x="4800600" y="3200400"/>
            <a:ext cx="4114800" cy="3352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The probability that a </a:t>
            </a:r>
            <a:r>
              <a:rPr lang="en-US" sz="2000" dirty="0" smtClean="0"/>
              <a:t>person has </a:t>
            </a:r>
            <a:r>
              <a:rPr lang="en-US" sz="2000" dirty="0"/>
              <a:t>the disease X is 1%. However, the probability that a screening test accurately detects the disease is 80% with a false positive rate of 9.6%. </a:t>
            </a:r>
            <a:endParaRPr lang="en-US" sz="2000" dirty="0"/>
          </a:p>
        </p:txBody>
      </p:sp>
    </p:spTree>
    <p:extLst>
      <p:ext uri="{BB962C8B-B14F-4D97-AF65-F5344CB8AC3E}">
        <p14:creationId xmlns:p14="http://schemas.microsoft.com/office/powerpoint/2010/main" val="342744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Modifying </a:t>
            </a:r>
            <a:r>
              <a:rPr lang="en-US" dirty="0" smtClean="0"/>
              <a:t>the Question</a:t>
            </a:r>
            <a:endParaRPr lang="en-US" dirty="0"/>
          </a:p>
        </p:txBody>
      </p:sp>
      <p:sp>
        <p:nvSpPr>
          <p:cNvPr id="3" name="Content Placeholder 2"/>
          <p:cNvSpPr>
            <a:spLocks noGrp="1"/>
          </p:cNvSpPr>
          <p:nvPr>
            <p:ph idx="1"/>
          </p:nvPr>
        </p:nvSpPr>
        <p:spPr>
          <a:xfrm>
            <a:off x="457200" y="1600200"/>
            <a:ext cx="8229600" cy="1219199"/>
          </a:xfrm>
        </p:spPr>
        <p:txBody>
          <a:bodyPr>
            <a:normAutofit fontScale="92500" lnSpcReduction="20000"/>
          </a:bodyPr>
          <a:lstStyle/>
          <a:p>
            <a:r>
              <a:rPr lang="en-US" dirty="0" smtClean="0"/>
              <a:t>In addition, we have preliminary evidence that asking one question instead of two increases people’s accuracy:</a:t>
            </a:r>
          </a:p>
          <a:p>
            <a:pPr lvl="1"/>
            <a:endParaRPr lang="en-US" dirty="0"/>
          </a:p>
          <a:p>
            <a:pPr lvl="1"/>
            <a:endParaRPr lang="en-US" dirty="0"/>
          </a:p>
        </p:txBody>
      </p:sp>
      <p:sp>
        <p:nvSpPr>
          <p:cNvPr id="4" name="Content Placeholder 2"/>
          <p:cNvSpPr txBox="1">
            <a:spLocks/>
          </p:cNvSpPr>
          <p:nvPr/>
        </p:nvSpPr>
        <p:spPr>
          <a:xfrm>
            <a:off x="533400" y="3200400"/>
            <a:ext cx="4114800" cy="3352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Out of a new representative sample of people, how many of them will receive a positive screening test result?</a:t>
            </a:r>
          </a:p>
          <a:p>
            <a:r>
              <a:rPr lang="en-US" sz="2000" dirty="0" smtClean="0"/>
              <a:t>Of those people, how many will actually have the disease?</a:t>
            </a:r>
            <a:endParaRPr lang="en-US" sz="2000" dirty="0"/>
          </a:p>
        </p:txBody>
      </p:sp>
      <p:sp>
        <p:nvSpPr>
          <p:cNvPr id="5" name="Content Placeholder 2"/>
          <p:cNvSpPr txBox="1">
            <a:spLocks/>
          </p:cNvSpPr>
          <p:nvPr/>
        </p:nvSpPr>
        <p:spPr>
          <a:xfrm>
            <a:off x="4800600" y="3200400"/>
            <a:ext cx="4114800" cy="3352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what is the probability that </a:t>
            </a:r>
            <a:r>
              <a:rPr lang="en-US" sz="2000" dirty="0" smtClean="0"/>
              <a:t>a person indeed </a:t>
            </a:r>
            <a:r>
              <a:rPr lang="en-US" sz="2000" dirty="0"/>
              <a:t>has </a:t>
            </a:r>
            <a:r>
              <a:rPr lang="en-US" sz="2000" dirty="0" smtClean="0"/>
              <a:t>disease X?</a:t>
            </a:r>
            <a:endParaRPr lang="en-US" sz="2000" dirty="0"/>
          </a:p>
        </p:txBody>
      </p:sp>
    </p:spTree>
    <p:extLst>
      <p:ext uri="{BB962C8B-B14F-4D97-AF65-F5344CB8AC3E}">
        <p14:creationId xmlns:p14="http://schemas.microsoft.com/office/powerpoint/2010/main" val="9023375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Open Questions!</a:t>
            </a:r>
            <a:endParaRPr lang="en-US" dirty="0"/>
          </a:p>
        </p:txBody>
      </p:sp>
      <p:sp>
        <p:nvSpPr>
          <p:cNvPr id="3" name="Content Placeholder 2"/>
          <p:cNvSpPr>
            <a:spLocks noGrp="1"/>
          </p:cNvSpPr>
          <p:nvPr>
            <p:ph idx="1"/>
          </p:nvPr>
        </p:nvSpPr>
        <p:spPr/>
        <p:txBody>
          <a:bodyPr/>
          <a:lstStyle/>
          <a:p>
            <a:r>
              <a:rPr lang="en-US" dirty="0" smtClean="0"/>
              <a:t>Recall Kellen’s original hypothesis that when the text problem is hard, the addition of a visualization can be harmful</a:t>
            </a:r>
          </a:p>
          <a:p>
            <a:endParaRPr lang="en-US" dirty="0"/>
          </a:p>
          <a:p>
            <a:r>
              <a:rPr lang="en-US" dirty="0" smtClean="0"/>
              <a:t>We did not see this problem because we have tuned our text problem to be significantly easier (except for the Storyboarding condition)</a:t>
            </a:r>
            <a:endParaRPr lang="en-US" dirty="0"/>
          </a:p>
        </p:txBody>
      </p:sp>
    </p:spTree>
    <p:extLst>
      <p:ext uri="{BB962C8B-B14F-4D97-AF65-F5344CB8AC3E}">
        <p14:creationId xmlns:p14="http://schemas.microsoft.com/office/powerpoint/2010/main" val="3310702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and Questions</a:t>
            </a:r>
            <a:endParaRPr lang="en-US" dirty="0"/>
          </a:p>
        </p:txBody>
      </p:sp>
      <p:sp>
        <p:nvSpPr>
          <p:cNvPr id="3" name="Content Placeholder 2"/>
          <p:cNvSpPr>
            <a:spLocks noGrp="1"/>
          </p:cNvSpPr>
          <p:nvPr>
            <p:ph idx="1"/>
          </p:nvPr>
        </p:nvSpPr>
        <p:spPr/>
        <p:txBody>
          <a:bodyPr>
            <a:normAutofit lnSpcReduction="10000"/>
          </a:bodyPr>
          <a:lstStyle/>
          <a:p>
            <a:r>
              <a:rPr lang="en-US" dirty="0" smtClean="0"/>
              <a:t>Our goal is to transform the way that patients are told their screening test results</a:t>
            </a:r>
          </a:p>
          <a:p>
            <a:endParaRPr lang="en-US" dirty="0"/>
          </a:p>
          <a:p>
            <a:r>
              <a:rPr lang="en-US" dirty="0" smtClean="0"/>
              <a:t>Not only do we want to increase accuracy, but we also want to use this opportunity to understand how knowledge should be best represented visually (and textually).</a:t>
            </a:r>
          </a:p>
          <a:p>
            <a:endParaRPr lang="en-US" dirty="0"/>
          </a:p>
          <a:p>
            <a:r>
              <a:rPr lang="en-US" dirty="0" smtClean="0"/>
              <a:t>What should we look at next??</a:t>
            </a:r>
            <a:endParaRPr lang="en-US" dirty="0"/>
          </a:p>
        </p:txBody>
      </p:sp>
    </p:spTree>
    <p:extLst>
      <p:ext uri="{BB962C8B-B14F-4D97-AF65-F5344CB8AC3E}">
        <p14:creationId xmlns:p14="http://schemas.microsoft.com/office/powerpoint/2010/main" val="25317109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152400" y="1467658"/>
            <a:ext cx="2438400" cy="1199342"/>
          </a:xfrm>
          <a:prstGeom prst="rect">
            <a:avLst/>
          </a:prstGeom>
          <a:noFill/>
          <a:ln w="76200">
            <a:solidFill>
              <a:schemeClr val="tx1"/>
            </a:solidFill>
            <a:miter lim="800000"/>
            <a:headEnd/>
            <a:tailEnd/>
          </a:ln>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19400"/>
            <a:ext cx="8915400" cy="315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itle 1"/>
          <p:cNvSpPr>
            <a:spLocks noGrp="1"/>
          </p:cNvSpPr>
          <p:nvPr>
            <p:ph type="title"/>
          </p:nvPr>
        </p:nvSpPr>
        <p:spPr>
          <a:xfrm>
            <a:off x="4267200" y="1295400"/>
            <a:ext cx="4572000" cy="1371600"/>
          </a:xfrm>
        </p:spPr>
        <p:txBody>
          <a:bodyPr>
            <a:normAutofit fontScale="90000"/>
          </a:bodyPr>
          <a:lstStyle/>
          <a:p>
            <a:r>
              <a:rPr lang="en-US" dirty="0" smtClean="0"/>
              <a:t>Questions?</a:t>
            </a:r>
            <a:br>
              <a:rPr lang="en-US" dirty="0" smtClean="0"/>
            </a:br>
            <a:r>
              <a:rPr lang="en-US" sz="1300" dirty="0" smtClean="0"/>
              <a:t/>
            </a:r>
            <a:br>
              <a:rPr lang="en-US" sz="1300" dirty="0" smtClean="0"/>
            </a:br>
            <a:r>
              <a:rPr lang="en-US" dirty="0" smtClean="0"/>
              <a:t>remco@cs.tufts.edu</a:t>
            </a:r>
            <a:endParaRPr lang="en-US" dirty="0"/>
          </a:p>
        </p:txBody>
      </p:sp>
    </p:spTree>
    <p:extLst>
      <p:ext uri="{BB962C8B-B14F-4D97-AF65-F5344CB8AC3E}">
        <p14:creationId xmlns:p14="http://schemas.microsoft.com/office/powerpoint/2010/main" val="3050088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3329546" y="2057400"/>
            <a:ext cx="5509654"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Data Analysis: Trapping Pi</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272645"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
        <p:nvSpPr>
          <p:cNvPr id="6" name="Rectangle 5"/>
          <p:cNvSpPr/>
          <p:nvPr/>
        </p:nvSpPr>
        <p:spPr>
          <a:xfrm>
            <a:off x="5587409" y="5497033"/>
            <a:ext cx="381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
        <p:nvSpPr>
          <p:cNvPr id="7" name="Rectangle 6"/>
          <p:cNvSpPr/>
          <p:nvPr/>
        </p:nvSpPr>
        <p:spPr>
          <a:xfrm>
            <a:off x="6172200" y="5466907"/>
            <a:ext cx="3048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Tree>
    <p:extLst>
      <p:ext uri="{BB962C8B-B14F-4D97-AF65-F5344CB8AC3E}">
        <p14:creationId xmlns:p14="http://schemas.microsoft.com/office/powerpoint/2010/main" val="3830332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3329546" y="2057400"/>
            <a:ext cx="5509654"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Data Analysis: Trapping Pi</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272645"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
        <p:nvSpPr>
          <p:cNvPr id="6" name="Rectangle 5"/>
          <p:cNvSpPr/>
          <p:nvPr/>
        </p:nvSpPr>
        <p:spPr>
          <a:xfrm>
            <a:off x="5587409" y="5497033"/>
            <a:ext cx="3810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
        <p:nvSpPr>
          <p:cNvPr id="7" name="Rectangle 6"/>
          <p:cNvSpPr/>
          <p:nvPr/>
        </p:nvSpPr>
        <p:spPr>
          <a:xfrm>
            <a:off x="6172200" y="5466907"/>
            <a:ext cx="304800"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&gt;</a:t>
            </a:r>
            <a:endParaRPr lang="en-US" dirty="0"/>
          </a:p>
        </p:txBody>
      </p:sp>
      <p:sp>
        <p:nvSpPr>
          <p:cNvPr id="8" name="Rectangle 7"/>
          <p:cNvSpPr/>
          <p:nvPr/>
        </p:nvSpPr>
        <p:spPr>
          <a:xfrm>
            <a:off x="4419600" y="5334000"/>
            <a:ext cx="1219200" cy="76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3.14286 </a:t>
            </a:r>
            <a:endParaRPr lang="en-US" dirty="0"/>
          </a:p>
        </p:txBody>
      </p:sp>
      <p:sp>
        <p:nvSpPr>
          <p:cNvPr id="9" name="Rectangle 8"/>
          <p:cNvSpPr/>
          <p:nvPr/>
        </p:nvSpPr>
        <p:spPr>
          <a:xfrm>
            <a:off x="6477000" y="5410200"/>
            <a:ext cx="1219200" cy="609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3.140845</a:t>
            </a:r>
            <a:endParaRPr lang="en-US" dirty="0"/>
          </a:p>
        </p:txBody>
      </p:sp>
    </p:spTree>
    <p:extLst>
      <p:ext uri="{BB962C8B-B14F-4D97-AF65-F5344CB8AC3E}">
        <p14:creationId xmlns:p14="http://schemas.microsoft.com/office/powerpoint/2010/main" val="4285461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Knowledge Externalization: Number Scrabble</a:t>
            </a:r>
            <a:endParaRPr lang="en-US" dirty="0"/>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pic>
        <p:nvPicPr>
          <p:cNvPr id="36867" name="Picture 3"/>
          <p:cNvPicPr>
            <a:picLocks noChangeAspect="1" noChangeArrowheads="1"/>
          </p:cNvPicPr>
          <p:nvPr/>
        </p:nvPicPr>
        <p:blipFill>
          <a:blip r:embed="rId3" cstate="print"/>
          <a:srcRect/>
          <a:stretch>
            <a:fillRect/>
          </a:stretch>
        </p:blipFill>
        <p:spPr bwMode="auto">
          <a:xfrm>
            <a:off x="3352800" y="2057400"/>
            <a:ext cx="5511995" cy="4126077"/>
          </a:xfrm>
          <a:prstGeom prst="rect">
            <a:avLst/>
          </a:prstGeom>
          <a:noFill/>
          <a:ln w="9525">
            <a:noFill/>
            <a:miter lim="800000"/>
            <a:headEnd/>
            <a:tailEnd/>
          </a:ln>
        </p:spPr>
      </p:pic>
      <p:sp>
        <p:nvSpPr>
          <p:cNvPr id="9" name="TextBox 8"/>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3269720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pPr marL="0" indent="0">
              <a:buNone/>
            </a:pPr>
            <a:endParaRPr lang="en-US" dirty="0" smtClean="0"/>
          </a:p>
          <a:p>
            <a:endParaRPr lang="en-US" dirty="0" smtClean="0"/>
          </a:p>
          <a:p>
            <a:endParaRPr lang="en-US" dirty="0" smtClean="0"/>
          </a:p>
        </p:txBody>
      </p:sp>
      <p:pic>
        <p:nvPicPr>
          <p:cNvPr id="6" name="Picture 2"/>
          <p:cNvPicPr>
            <a:picLocks noChangeAspect="1" noChangeArrowheads="1"/>
          </p:cNvPicPr>
          <p:nvPr/>
        </p:nvPicPr>
        <p:blipFill>
          <a:blip r:embed="rId3" cstate="print"/>
          <a:srcRect/>
          <a:stretch>
            <a:fillRect/>
          </a:stretch>
        </p:blipFill>
        <p:spPr bwMode="auto">
          <a:xfrm>
            <a:off x="3352800" y="2057400"/>
            <a:ext cx="5515415" cy="4114800"/>
          </a:xfrm>
          <a:prstGeom prst="rect">
            <a:avLst/>
          </a:prstGeom>
          <a:noFill/>
          <a:ln w="9525">
            <a:noFill/>
            <a:miter lim="800000"/>
            <a:headEnd/>
            <a:tailEnd/>
          </a:ln>
        </p:spPr>
      </p:pic>
      <p:sp>
        <p:nvSpPr>
          <p:cNvPr id="7" name="TextBox 6"/>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1078512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pPr marL="0" indent="0">
              <a:buNone/>
            </a:pPr>
            <a:endParaRPr lang="en-US" dirty="0" smtClean="0"/>
          </a:p>
          <a:p>
            <a:endParaRPr lang="en-US" dirty="0" smtClean="0"/>
          </a:p>
          <a:p>
            <a:endParaRPr lang="en-US" dirty="0" smtClean="0"/>
          </a:p>
        </p:txBody>
      </p:sp>
      <p:pic>
        <p:nvPicPr>
          <p:cNvPr id="6" name="Picture 2"/>
          <p:cNvPicPr>
            <a:picLocks noChangeAspect="1" noChangeArrowheads="1"/>
          </p:cNvPicPr>
          <p:nvPr/>
        </p:nvPicPr>
        <p:blipFill>
          <a:blip r:embed="rId3" cstate="print"/>
          <a:srcRect/>
          <a:stretch>
            <a:fillRect/>
          </a:stretch>
        </p:blipFill>
        <p:spPr bwMode="auto">
          <a:xfrm>
            <a:off x="3327400" y="2057400"/>
            <a:ext cx="5511800" cy="4133850"/>
          </a:xfrm>
          <a:prstGeom prst="rect">
            <a:avLst/>
          </a:prstGeom>
          <a:noFill/>
          <a:ln w="9525">
            <a:noFill/>
            <a:miter lim="800000"/>
            <a:headEnd/>
            <a:tailEnd/>
          </a:ln>
        </p:spPr>
      </p:pic>
      <p:sp>
        <p:nvSpPr>
          <p:cNvPr id="8" name="TextBox 7"/>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2710863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3329544" y="2057400"/>
            <a:ext cx="5509655" cy="412432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2753996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3331154" y="2057400"/>
            <a:ext cx="5517571" cy="412432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3691488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3326328" y="2057400"/>
            <a:ext cx="5493822" cy="412432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2231890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3325796" y="2057400"/>
            <a:ext cx="5503880" cy="4133849"/>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6" name="TextBox 5"/>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2722046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Role of Information Visualization</a:t>
            </a:r>
          </a:p>
          <a:p>
            <a:pPr lvl="1"/>
            <a:r>
              <a:rPr lang="en-US" dirty="0" smtClean="0"/>
              <a:t>For storytelling</a:t>
            </a:r>
          </a:p>
          <a:p>
            <a:pPr lvl="1"/>
            <a:r>
              <a:rPr lang="en-US" dirty="0" smtClean="0"/>
              <a:t>For data analysis</a:t>
            </a:r>
          </a:p>
          <a:p>
            <a:pPr lvl="1"/>
            <a:r>
              <a:rPr lang="en-US" dirty="0" smtClean="0"/>
              <a:t>As knowledge externalization</a:t>
            </a:r>
          </a:p>
          <a:p>
            <a:r>
              <a:rPr lang="en-US" dirty="0" smtClean="0"/>
              <a:t>Information Visualization at a Glance</a:t>
            </a:r>
          </a:p>
          <a:p>
            <a:pPr lvl="1"/>
            <a:r>
              <a:rPr lang="en-US" dirty="0" smtClean="0"/>
              <a:t>Data to visual element mapping</a:t>
            </a:r>
          </a:p>
          <a:p>
            <a:pPr lvl="1"/>
            <a:r>
              <a:rPr lang="en-US" dirty="0" smtClean="0"/>
              <a:t>Colors, perception, and cognitive biases</a:t>
            </a:r>
          </a:p>
          <a:p>
            <a:r>
              <a:rPr lang="en-US" dirty="0" smtClean="0"/>
              <a:t>Projects at Tufts</a:t>
            </a:r>
          </a:p>
          <a:p>
            <a:pPr lvl="1"/>
            <a:r>
              <a:rPr lang="en-US" dirty="0" smtClean="0"/>
              <a:t>Just Noticeable Differences (JND)</a:t>
            </a:r>
          </a:p>
          <a:p>
            <a:pPr lvl="1"/>
            <a:r>
              <a:rPr lang="en-US" dirty="0" smtClean="0"/>
              <a:t>Bayesian Reasoning </a:t>
            </a:r>
          </a:p>
          <a:p>
            <a:endParaRPr lang="en-US" dirty="0"/>
          </a:p>
          <a:p>
            <a:endParaRPr lang="en-US" dirty="0" smtClean="0"/>
          </a:p>
        </p:txBody>
      </p:sp>
    </p:spTree>
    <p:extLst>
      <p:ext uri="{BB962C8B-B14F-4D97-AF65-F5344CB8AC3E}">
        <p14:creationId xmlns:p14="http://schemas.microsoft.com/office/powerpoint/2010/main" val="495439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7" name="TextBox 6"/>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3669916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414769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y 6"/>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171905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459819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solidFill>
                <a:schemeClr val="bg1">
                  <a:lumMod val="85000"/>
                </a:schemeClr>
              </a:solidFill>
            </a:endParaRPr>
          </a:p>
          <a:p>
            <a:endParaRPr lang="en-US" dirty="0" smtClean="0"/>
          </a:p>
          <a:p>
            <a:endParaRPr lang="en-US" dirty="0" smtClean="0"/>
          </a:p>
          <a:p>
            <a:endParaRPr lang="en-US" dirty="0" smtClean="0"/>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781675" y="33909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1103659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781675" y="33909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67400" y="40386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386222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3352800" y="2077684"/>
            <a:ext cx="5476875" cy="4113566"/>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Knowledge Externalization: Number Scrabble</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a:p>
            <a:endParaRPr lang="en-US" dirty="0" smtClean="0"/>
          </a:p>
        </p:txBody>
      </p:sp>
      <p:sp>
        <p:nvSpPr>
          <p:cNvPr id="5" name="Oval 4"/>
          <p:cNvSpPr/>
          <p:nvPr/>
        </p:nvSpPr>
        <p:spPr>
          <a:xfrm>
            <a:off x="6496050"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9225" y="34671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5143500" y="44958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781675" y="3390900"/>
            <a:ext cx="533400" cy="533400"/>
          </a:xfrm>
          <a:prstGeom prst="mathMultiply">
            <a:avLst/>
          </a:prstGeom>
          <a:solidFill>
            <a:srgbClr val="92D050">
              <a:alpha val="30000"/>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67400" y="40386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91400" y="3581400"/>
            <a:ext cx="748923" cy="1200329"/>
          </a:xfrm>
          <a:prstGeom prst="rect">
            <a:avLst/>
          </a:prstGeom>
          <a:noFill/>
        </p:spPr>
        <p:txBody>
          <a:bodyPr wrap="none" rtlCol="0">
            <a:spAutoFit/>
          </a:bodyPr>
          <a:lstStyle/>
          <a:p>
            <a:r>
              <a:rPr lang="en-US" sz="7200" b="1" dirty="0" smtClean="0">
                <a:solidFill>
                  <a:srgbClr val="92D050"/>
                </a:solidFill>
                <a:latin typeface="Arial" pitchFamily="34" charset="0"/>
                <a:cs typeface="Arial" pitchFamily="34" charset="0"/>
              </a:rPr>
              <a:t>?</a:t>
            </a:r>
            <a:endParaRPr lang="en-US" sz="7200" b="1" dirty="0">
              <a:solidFill>
                <a:srgbClr val="92D050"/>
              </a:solidFill>
              <a:latin typeface="Arial" pitchFamily="34" charset="0"/>
              <a:cs typeface="Arial" pitchFamily="34" charset="0"/>
            </a:endParaRPr>
          </a:p>
        </p:txBody>
      </p:sp>
      <p:sp>
        <p:nvSpPr>
          <p:cNvPr id="13" name="TextBox 12"/>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34371535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Knowledge Externalization: Number Representations</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endParaRPr lang="en-US" dirty="0" smtClean="0"/>
          </a:p>
          <a:p>
            <a:pPr marL="457200" indent="-457200">
              <a:buFont typeface="Arial" pitchFamily="34" charset="0"/>
              <a:buChar char="•"/>
            </a:pPr>
            <a:endParaRPr lang="en-US" dirty="0"/>
          </a:p>
          <a:p>
            <a:pPr marL="457200" indent="-457200">
              <a:buFont typeface="Arial" pitchFamily="34" charset="0"/>
              <a:buChar char="•"/>
            </a:pPr>
            <a:endParaRPr lang="en-US" dirty="0" smtClean="0"/>
          </a:p>
          <a:p>
            <a:pPr marL="457200" indent="-457200">
              <a:buFont typeface="Arial" pitchFamily="34" charset="0"/>
              <a:buChar char="•"/>
            </a:pPr>
            <a:r>
              <a:rPr lang="en-US" dirty="0" smtClean="0"/>
              <a:t>Zhang and Norman (1995).  The Representation Of Numbers.  Cognition. </a:t>
            </a:r>
          </a:p>
          <a:p>
            <a:pPr marL="457200" indent="-457200">
              <a:buFont typeface="Arial" pitchFamily="34" charset="0"/>
              <a:buChar char="•"/>
            </a:pPr>
            <a:endParaRPr lang="en-US" dirty="0"/>
          </a:p>
          <a:p>
            <a:pPr marL="457200" indent="-457200">
              <a:buFont typeface="Arial" pitchFamily="34" charset="0"/>
              <a:buChar char="•"/>
            </a:pPr>
            <a:endParaRPr lang="en-US" dirty="0"/>
          </a:p>
        </p:txBody>
      </p:sp>
    </p:spTree>
    <p:extLst>
      <p:ext uri="{BB962C8B-B14F-4D97-AF65-F5344CB8AC3E}">
        <p14:creationId xmlns:p14="http://schemas.microsoft.com/office/powerpoint/2010/main" val="1715056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Representations</a:t>
            </a: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71599"/>
            <a:ext cx="4572000" cy="531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38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Representations</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828800"/>
            <a:ext cx="729615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28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Role of Information Visualization</a:t>
            </a:r>
          </a:p>
        </p:txBody>
      </p:sp>
    </p:spTree>
    <p:extLst>
      <p:ext uri="{BB962C8B-B14F-4D97-AF65-F5344CB8AC3E}">
        <p14:creationId xmlns:p14="http://schemas.microsoft.com/office/powerpoint/2010/main" val="78425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Representations</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2" y="1524000"/>
            <a:ext cx="58578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883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Representations</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824789"/>
            <a:ext cx="54483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42906" y="6593033"/>
            <a:ext cx="2093073" cy="276999"/>
          </a:xfrm>
          <a:prstGeom prst="rect">
            <a:avLst/>
          </a:prstGeom>
          <a:noFill/>
        </p:spPr>
        <p:txBody>
          <a:bodyPr wrap="none" rtlCol="0">
            <a:spAutoFit/>
          </a:bodyPr>
          <a:lstStyle/>
          <a:p>
            <a:r>
              <a:rPr lang="en-US" sz="1200" dirty="0" smtClean="0"/>
              <a:t>Slide courtesy of Pat </a:t>
            </a:r>
            <a:r>
              <a:rPr lang="en-US" sz="1200" dirty="0" err="1" smtClean="0"/>
              <a:t>Hanrahan</a:t>
            </a:r>
            <a:endParaRPr lang="en-US" sz="1200" dirty="0"/>
          </a:p>
        </p:txBody>
      </p:sp>
    </p:spTree>
    <p:extLst>
      <p:ext uri="{BB962C8B-B14F-4D97-AF65-F5344CB8AC3E}">
        <p14:creationId xmlns:p14="http://schemas.microsoft.com/office/powerpoint/2010/main" val="3167301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Representations</a:t>
            </a:r>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325" y="1752600"/>
            <a:ext cx="54673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42906" y="6593033"/>
            <a:ext cx="2093073" cy="276999"/>
          </a:xfrm>
          <a:prstGeom prst="rect">
            <a:avLst/>
          </a:prstGeom>
          <a:noFill/>
        </p:spPr>
        <p:txBody>
          <a:bodyPr wrap="none" rtlCol="0">
            <a:spAutoFit/>
          </a:bodyPr>
          <a:lstStyle/>
          <a:p>
            <a:r>
              <a:rPr lang="en-US" sz="1200" dirty="0" smtClean="0"/>
              <a:t>Slide courtesy of Pat </a:t>
            </a:r>
            <a:r>
              <a:rPr lang="en-US" sz="1200" dirty="0" err="1" smtClean="0"/>
              <a:t>Hanrahan</a:t>
            </a:r>
            <a:endParaRPr lang="en-US" sz="1200" dirty="0"/>
          </a:p>
        </p:txBody>
      </p:sp>
    </p:spTree>
    <p:extLst>
      <p:ext uri="{BB962C8B-B14F-4D97-AF65-F5344CB8AC3E}">
        <p14:creationId xmlns:p14="http://schemas.microsoft.com/office/powerpoint/2010/main" val="3329978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Representations</a:t>
            </a:r>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943600" cy="528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767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Knowledge Externalization: Number Representations</a:t>
            </a:r>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924" y="1864895"/>
            <a:ext cx="54483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42906" y="6593033"/>
            <a:ext cx="2093073" cy="276999"/>
          </a:xfrm>
          <a:prstGeom prst="rect">
            <a:avLst/>
          </a:prstGeom>
          <a:noFill/>
        </p:spPr>
        <p:txBody>
          <a:bodyPr wrap="none" rtlCol="0">
            <a:spAutoFit/>
          </a:bodyPr>
          <a:lstStyle/>
          <a:p>
            <a:r>
              <a:rPr lang="en-US" sz="1200" dirty="0" smtClean="0"/>
              <a:t>Slide courtesy of Pat </a:t>
            </a:r>
            <a:r>
              <a:rPr lang="en-US" sz="1200" dirty="0" err="1" smtClean="0"/>
              <a:t>Hanrahan</a:t>
            </a:r>
            <a:endParaRPr lang="en-US" sz="1200" dirty="0"/>
          </a:p>
        </p:txBody>
      </p:sp>
    </p:spTree>
    <p:extLst>
      <p:ext uri="{BB962C8B-B14F-4D97-AF65-F5344CB8AC3E}">
        <p14:creationId xmlns:p14="http://schemas.microsoft.com/office/powerpoint/2010/main" val="3646864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Information Visualization at a Glance</a:t>
            </a:r>
          </a:p>
        </p:txBody>
      </p:sp>
    </p:spTree>
    <p:extLst>
      <p:ext uri="{BB962C8B-B14F-4D97-AF65-F5344CB8AC3E}">
        <p14:creationId xmlns:p14="http://schemas.microsoft.com/office/powerpoint/2010/main" val="2385560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Visualization, a 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Unfortunately, while the visualization of information holds a great deal of promise for storytelling, data analysis, and knowledge externalization, there is still no principled way of creating effective visualizations.</a:t>
            </a:r>
          </a:p>
          <a:p>
            <a:pPr lvl="2"/>
            <a:endParaRPr lang="en-US" dirty="0"/>
          </a:p>
          <a:p>
            <a:r>
              <a:rPr lang="en-US" dirty="0" smtClean="0"/>
              <a:t>The three major theoretical underpinnings for information visualization remain very “low level”:</a:t>
            </a:r>
          </a:p>
          <a:p>
            <a:pPr lvl="1"/>
            <a:r>
              <a:rPr lang="en-US" dirty="0" smtClean="0"/>
              <a:t> Color theory</a:t>
            </a:r>
          </a:p>
          <a:p>
            <a:pPr lvl="1"/>
            <a:r>
              <a:rPr lang="en-US" dirty="0" smtClean="0"/>
              <a:t>Perceptual theory</a:t>
            </a:r>
          </a:p>
          <a:p>
            <a:pPr lvl="1"/>
            <a:r>
              <a:rPr lang="en-US" dirty="0" smtClean="0"/>
              <a:t>Data-visual mapping</a:t>
            </a:r>
            <a:endParaRPr lang="en-US" dirty="0"/>
          </a:p>
        </p:txBody>
      </p:sp>
    </p:spTree>
    <p:extLst>
      <p:ext uri="{BB962C8B-B14F-4D97-AF65-F5344CB8AC3E}">
        <p14:creationId xmlns:p14="http://schemas.microsoft.com/office/powerpoint/2010/main" val="359044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Visualization, a Summary (2)</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As such, the field remains in an “exploratory” phase where:</a:t>
            </a:r>
          </a:p>
          <a:p>
            <a:pPr lvl="1"/>
            <a:r>
              <a:rPr lang="en-US" dirty="0" smtClean="0"/>
              <a:t>We design new visualizations based on intuition and creativity</a:t>
            </a:r>
          </a:p>
          <a:p>
            <a:pPr lvl="1"/>
            <a:r>
              <a:rPr lang="en-US" dirty="0" smtClean="0"/>
              <a:t>And we test their effectiveness against the current state of the art</a:t>
            </a:r>
          </a:p>
          <a:p>
            <a:pPr lvl="1"/>
            <a:r>
              <a:rPr lang="en-US" dirty="0" smtClean="0"/>
              <a:t>And we hope that through these evaluations, we being to understand “why” some visual designs are more effective than others</a:t>
            </a:r>
          </a:p>
          <a:p>
            <a:pPr lvl="3"/>
            <a:endParaRPr lang="en-US" dirty="0" smtClean="0"/>
          </a:p>
          <a:p>
            <a:r>
              <a:rPr lang="en-US" dirty="0" smtClean="0"/>
              <a:t>This is why collaboration with Psych and Cog </a:t>
            </a:r>
            <a:r>
              <a:rPr lang="en-US" dirty="0" err="1" smtClean="0"/>
              <a:t>Sci</a:t>
            </a:r>
            <a:r>
              <a:rPr lang="en-US" dirty="0" smtClean="0"/>
              <a:t> is so important!</a:t>
            </a:r>
          </a:p>
          <a:p>
            <a:pPr lvl="1"/>
            <a:r>
              <a:rPr lang="en-US" dirty="0" smtClean="0"/>
              <a:t>It affords a “model-driven” approach to understanding visualization</a:t>
            </a:r>
          </a:p>
          <a:p>
            <a:pPr lvl="1"/>
            <a:r>
              <a:rPr lang="en-US" dirty="0" smtClean="0"/>
              <a:t>We can borrow known models or theories (such as distributed cognition) to better understand visualization practice</a:t>
            </a:r>
            <a:endParaRPr lang="en-US" dirty="0"/>
          </a:p>
        </p:txBody>
      </p:sp>
    </p:spTree>
    <p:extLst>
      <p:ext uri="{BB962C8B-B14F-4D97-AF65-F5344CB8AC3E}">
        <p14:creationId xmlns:p14="http://schemas.microsoft.com/office/powerpoint/2010/main" val="512582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Data Types</a:t>
            </a:r>
            <a:endParaRPr lang="en-US" dirty="0"/>
          </a:p>
        </p:txBody>
      </p:sp>
      <p:sp>
        <p:nvSpPr>
          <p:cNvPr id="3" name="Content Placeholder 2"/>
          <p:cNvSpPr>
            <a:spLocks noGrp="1"/>
          </p:cNvSpPr>
          <p:nvPr>
            <p:ph idx="1"/>
          </p:nvPr>
        </p:nvSpPr>
        <p:spPr>
          <a:xfrm>
            <a:off x="457200" y="1600200"/>
            <a:ext cx="4114800" cy="4525963"/>
          </a:xfrm>
        </p:spPr>
        <p:txBody>
          <a:bodyPr/>
          <a:lstStyle/>
          <a:p>
            <a:pPr marL="457200" indent="-457200">
              <a:buFont typeface="Arial" pitchFamily="34" charset="0"/>
              <a:buChar char="•"/>
            </a:pPr>
            <a:r>
              <a:rPr lang="en-US" dirty="0"/>
              <a:t>Nominal</a:t>
            </a:r>
          </a:p>
          <a:p>
            <a:pPr marL="457200" indent="-457200">
              <a:buFont typeface="Arial" pitchFamily="34" charset="0"/>
              <a:buChar char="•"/>
            </a:pPr>
            <a:r>
              <a:rPr lang="en-US" dirty="0">
                <a:solidFill>
                  <a:schemeClr val="bg1">
                    <a:lumMod val="75000"/>
                  </a:schemeClr>
                </a:solidFill>
              </a:rPr>
              <a:t>Ordinal</a:t>
            </a:r>
          </a:p>
          <a:p>
            <a:pPr marL="457200" indent="-457200">
              <a:buFont typeface="Arial" pitchFamily="34" charset="0"/>
              <a:buChar char="•"/>
            </a:pPr>
            <a:r>
              <a:rPr lang="en-US" dirty="0">
                <a:solidFill>
                  <a:schemeClr val="bg1">
                    <a:lumMod val="75000"/>
                  </a:schemeClr>
                </a:solidFill>
              </a:rPr>
              <a:t>Scale / Quantitative</a:t>
            </a:r>
          </a:p>
          <a:p>
            <a:pPr marL="857250" lvl="1" indent="-457200">
              <a:buFont typeface="Arial" pitchFamily="34" charset="0"/>
              <a:buChar char="•"/>
            </a:pPr>
            <a:r>
              <a:rPr lang="en-US" dirty="0">
                <a:solidFill>
                  <a:schemeClr val="bg1">
                    <a:lumMod val="75000"/>
                  </a:schemeClr>
                </a:solidFill>
              </a:rPr>
              <a:t>Interval</a:t>
            </a:r>
          </a:p>
          <a:p>
            <a:pPr marL="857250" lvl="1" indent="-457200">
              <a:buFont typeface="Arial" pitchFamily="34" charset="0"/>
              <a:buChar char="•"/>
            </a:pPr>
            <a:r>
              <a:rPr lang="en-US" dirty="0">
                <a:solidFill>
                  <a:schemeClr val="bg1">
                    <a:lumMod val="75000"/>
                  </a:schemeClr>
                </a:solidFill>
              </a:rPr>
              <a:t>ratio</a:t>
            </a:r>
          </a:p>
          <a:p>
            <a:pPr marL="457200" indent="-457200">
              <a:buFont typeface="Arial" pitchFamily="34" charset="0"/>
              <a:buChar char="•"/>
            </a:pPr>
            <a:endParaRPr lang="en-US" dirty="0"/>
          </a:p>
        </p:txBody>
      </p:sp>
      <p:sp>
        <p:nvSpPr>
          <p:cNvPr id="4" name="Content Placeholder 2"/>
          <p:cNvSpPr txBox="1">
            <a:spLocks/>
          </p:cNvSpPr>
          <p:nvPr/>
        </p:nvSpPr>
        <p:spPr>
          <a:xfrm>
            <a:off x="4706815" y="1594338"/>
            <a:ext cx="4114800" cy="495886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FontTx/>
              <a:buNone/>
              <a:defRPr sz="2800" kern="1200">
                <a:solidFill>
                  <a:schemeClr val="tx1"/>
                </a:solidFill>
                <a:latin typeface="+mn-lt"/>
                <a:ea typeface="+mn-ea"/>
                <a:cs typeface="+mn-cs"/>
              </a:defRPr>
            </a:lvl2pPr>
            <a:lvl3pPr marL="1143000" indent="-228600" algn="l" defTabSz="914400" rtl="0" eaLnBrk="1" latinLnBrk="0" hangingPunct="1">
              <a:spcBef>
                <a:spcPct val="20000"/>
              </a:spcBef>
              <a:buFontTx/>
              <a:buNone/>
              <a:defRPr sz="2400" kern="1200">
                <a:solidFill>
                  <a:schemeClr val="tx1"/>
                </a:solidFill>
                <a:latin typeface="+mn-lt"/>
                <a:ea typeface="+mn-ea"/>
                <a:cs typeface="+mn-cs"/>
              </a:defRPr>
            </a:lvl3pPr>
            <a:lvl4pPr marL="1600200" indent="-228600" algn="l" defTabSz="914400" rtl="0" eaLnBrk="1" latinLnBrk="0" hangingPunct="1">
              <a:spcBef>
                <a:spcPct val="20000"/>
              </a:spcBef>
              <a:buFontTx/>
              <a:buNone/>
              <a:defRPr sz="2000" kern="1200">
                <a:solidFill>
                  <a:schemeClr val="tx1"/>
                </a:solidFill>
                <a:latin typeface="+mn-lt"/>
                <a:ea typeface="+mn-ea"/>
                <a:cs typeface="+mn-cs"/>
              </a:defRPr>
            </a:lvl4pPr>
            <a:lvl5pPr marL="2057400" indent="-22860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dirty="0" err="1" smtClean="0"/>
              <a:t>Def</a:t>
            </a:r>
            <a:r>
              <a:rPr lang="en-US" dirty="0" smtClean="0"/>
              <a:t>: A set of not-ordered and non-numeric </a:t>
            </a:r>
            <a:r>
              <a:rPr lang="en-US" dirty="0"/>
              <a:t>v</a:t>
            </a:r>
            <a:r>
              <a:rPr lang="en-US" dirty="0" smtClean="0"/>
              <a:t>alues</a:t>
            </a:r>
          </a:p>
          <a:p>
            <a:pPr marL="0" indent="0"/>
            <a:endParaRPr lang="en-US" dirty="0"/>
          </a:p>
          <a:p>
            <a:pPr marL="0" indent="0"/>
            <a:r>
              <a:rPr lang="en-US" dirty="0" smtClean="0"/>
              <a:t>For example:</a:t>
            </a:r>
          </a:p>
          <a:p>
            <a:pPr marL="457200" indent="-457200">
              <a:buFont typeface="Arial" pitchFamily="34" charset="0"/>
              <a:buChar char="•"/>
            </a:pPr>
            <a:r>
              <a:rPr lang="en-US" dirty="0" smtClean="0"/>
              <a:t>Categorical (finite) data</a:t>
            </a:r>
          </a:p>
          <a:p>
            <a:pPr marL="857250" lvl="1" indent="-457200">
              <a:buFont typeface="Arial" pitchFamily="34" charset="0"/>
              <a:buChar char="•"/>
            </a:pPr>
            <a:r>
              <a:rPr lang="en-US" dirty="0" smtClean="0"/>
              <a:t>{apple, orange, pear}</a:t>
            </a:r>
          </a:p>
          <a:p>
            <a:pPr marL="857250" lvl="1" indent="-457200">
              <a:buFont typeface="Arial" pitchFamily="34" charset="0"/>
              <a:buChar char="•"/>
            </a:pPr>
            <a:r>
              <a:rPr lang="en-US" dirty="0" smtClean="0"/>
              <a:t>{red, green, blue}</a:t>
            </a:r>
          </a:p>
          <a:p>
            <a:pPr marL="2171700" lvl="4" indent="-457200">
              <a:buFont typeface="Arial" pitchFamily="34" charset="0"/>
              <a:buChar char="•"/>
            </a:pPr>
            <a:endParaRPr lang="en-US" dirty="0"/>
          </a:p>
          <a:p>
            <a:pPr marL="457200" indent="-457200">
              <a:buFont typeface="Arial" pitchFamily="34" charset="0"/>
              <a:buChar char="•"/>
            </a:pPr>
            <a:r>
              <a:rPr lang="en-US" dirty="0" smtClean="0"/>
              <a:t>Arbitrary (infinite) data</a:t>
            </a:r>
          </a:p>
          <a:p>
            <a:pPr marL="857250" lvl="1" indent="-457200">
              <a:buFont typeface="Arial" pitchFamily="34" charset="0"/>
              <a:buChar char="•"/>
            </a:pPr>
            <a:r>
              <a:rPr lang="en-US" dirty="0" smtClean="0"/>
              <a:t>{“12 Main St. Boston MA”, “45 Wall St. New York NY”, …}</a:t>
            </a:r>
          </a:p>
          <a:p>
            <a:pPr marL="857250" lvl="1" indent="-457200">
              <a:buFont typeface="Arial" pitchFamily="34" charset="0"/>
              <a:buChar char="•"/>
            </a:pPr>
            <a:r>
              <a:rPr lang="en-US" dirty="0" smtClean="0"/>
              <a:t>{“John Smith”, “Jane Doe”, …}</a:t>
            </a:r>
            <a:endParaRPr lang="en-US" dirty="0"/>
          </a:p>
        </p:txBody>
      </p:sp>
    </p:spTree>
    <p:extLst>
      <p:ext uri="{BB962C8B-B14F-4D97-AF65-F5344CB8AC3E}">
        <p14:creationId xmlns:p14="http://schemas.microsoft.com/office/powerpoint/2010/main" val="3727439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Data Types</a:t>
            </a:r>
            <a:endParaRPr lang="en-US" dirty="0"/>
          </a:p>
        </p:txBody>
      </p:sp>
      <p:sp>
        <p:nvSpPr>
          <p:cNvPr id="3" name="Content Placeholder 2"/>
          <p:cNvSpPr>
            <a:spLocks noGrp="1"/>
          </p:cNvSpPr>
          <p:nvPr>
            <p:ph idx="1"/>
          </p:nvPr>
        </p:nvSpPr>
        <p:spPr>
          <a:xfrm>
            <a:off x="457200" y="1600200"/>
            <a:ext cx="4114800" cy="4525963"/>
          </a:xfrm>
        </p:spPr>
        <p:txBody>
          <a:bodyPr/>
          <a:lstStyle/>
          <a:p>
            <a:pPr marL="457200" indent="-457200">
              <a:buFont typeface="Arial" pitchFamily="34" charset="0"/>
              <a:buChar char="•"/>
            </a:pPr>
            <a:r>
              <a:rPr lang="en-US" dirty="0">
                <a:solidFill>
                  <a:schemeClr val="bg1">
                    <a:lumMod val="75000"/>
                  </a:schemeClr>
                </a:solidFill>
              </a:rPr>
              <a:t>Nominal</a:t>
            </a:r>
          </a:p>
          <a:p>
            <a:pPr marL="457200" indent="-457200">
              <a:buFont typeface="Arial" pitchFamily="34" charset="0"/>
              <a:buChar char="•"/>
            </a:pPr>
            <a:r>
              <a:rPr lang="en-US" dirty="0"/>
              <a:t>Ordinal</a:t>
            </a:r>
          </a:p>
          <a:p>
            <a:pPr marL="457200" indent="-457200">
              <a:buFont typeface="Arial" pitchFamily="34" charset="0"/>
              <a:buChar char="•"/>
            </a:pPr>
            <a:r>
              <a:rPr lang="en-US" dirty="0">
                <a:solidFill>
                  <a:schemeClr val="bg1">
                    <a:lumMod val="75000"/>
                  </a:schemeClr>
                </a:solidFill>
              </a:rPr>
              <a:t>Scale / Quantitative</a:t>
            </a:r>
          </a:p>
          <a:p>
            <a:pPr marL="857250" lvl="1" indent="-457200">
              <a:buFont typeface="Arial" pitchFamily="34" charset="0"/>
              <a:buChar char="•"/>
            </a:pPr>
            <a:r>
              <a:rPr lang="en-US" dirty="0">
                <a:solidFill>
                  <a:schemeClr val="bg1">
                    <a:lumMod val="75000"/>
                  </a:schemeClr>
                </a:solidFill>
              </a:rPr>
              <a:t>Interval</a:t>
            </a:r>
          </a:p>
          <a:p>
            <a:pPr marL="857250" lvl="1" indent="-457200">
              <a:buFont typeface="Arial" pitchFamily="34" charset="0"/>
              <a:buChar char="•"/>
            </a:pPr>
            <a:r>
              <a:rPr lang="en-US" dirty="0">
                <a:solidFill>
                  <a:schemeClr val="bg1">
                    <a:lumMod val="75000"/>
                  </a:schemeClr>
                </a:solidFill>
              </a:rPr>
              <a:t>ratio</a:t>
            </a:r>
          </a:p>
          <a:p>
            <a:pPr marL="457200" indent="-457200">
              <a:buFont typeface="Arial" pitchFamily="34" charset="0"/>
              <a:buChar char="•"/>
            </a:pPr>
            <a:endParaRPr lang="en-US" dirty="0"/>
          </a:p>
        </p:txBody>
      </p:sp>
      <p:sp>
        <p:nvSpPr>
          <p:cNvPr id="4" name="Content Placeholder 2"/>
          <p:cNvSpPr txBox="1">
            <a:spLocks/>
          </p:cNvSpPr>
          <p:nvPr/>
        </p:nvSpPr>
        <p:spPr>
          <a:xfrm>
            <a:off x="4706815" y="1594338"/>
            <a:ext cx="41148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FontTx/>
              <a:buNone/>
              <a:defRPr sz="2800" kern="1200">
                <a:solidFill>
                  <a:schemeClr val="tx1"/>
                </a:solidFill>
                <a:latin typeface="+mn-lt"/>
                <a:ea typeface="+mn-ea"/>
                <a:cs typeface="+mn-cs"/>
              </a:defRPr>
            </a:lvl2pPr>
            <a:lvl3pPr marL="1143000" indent="-228600" algn="l" defTabSz="914400" rtl="0" eaLnBrk="1" latinLnBrk="0" hangingPunct="1">
              <a:spcBef>
                <a:spcPct val="20000"/>
              </a:spcBef>
              <a:buFontTx/>
              <a:buNone/>
              <a:defRPr sz="2400" kern="1200">
                <a:solidFill>
                  <a:schemeClr val="tx1"/>
                </a:solidFill>
                <a:latin typeface="+mn-lt"/>
                <a:ea typeface="+mn-ea"/>
                <a:cs typeface="+mn-cs"/>
              </a:defRPr>
            </a:lvl3pPr>
            <a:lvl4pPr marL="1600200" indent="-228600" algn="l" defTabSz="914400" rtl="0" eaLnBrk="1" latinLnBrk="0" hangingPunct="1">
              <a:spcBef>
                <a:spcPct val="20000"/>
              </a:spcBef>
              <a:buFontTx/>
              <a:buNone/>
              <a:defRPr sz="2000" kern="1200">
                <a:solidFill>
                  <a:schemeClr val="tx1"/>
                </a:solidFill>
                <a:latin typeface="+mn-lt"/>
                <a:ea typeface="+mn-ea"/>
                <a:cs typeface="+mn-cs"/>
              </a:defRPr>
            </a:lvl4pPr>
            <a:lvl5pPr marL="2057400" indent="-22860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dirty="0" err="1" smtClean="0"/>
              <a:t>Def</a:t>
            </a:r>
            <a:r>
              <a:rPr lang="en-US" dirty="0" smtClean="0"/>
              <a:t>: A tuple (an ordered set)</a:t>
            </a:r>
          </a:p>
          <a:p>
            <a:pPr marL="0" indent="0"/>
            <a:endParaRPr lang="en-US" dirty="0"/>
          </a:p>
          <a:p>
            <a:pPr marL="0" indent="0"/>
            <a:r>
              <a:rPr lang="en-US" dirty="0" smtClean="0"/>
              <a:t>For example:</a:t>
            </a:r>
          </a:p>
          <a:p>
            <a:pPr marL="457200" indent="-457200">
              <a:buFont typeface="Arial" pitchFamily="34" charset="0"/>
              <a:buChar char="•"/>
            </a:pPr>
            <a:r>
              <a:rPr lang="en-US" dirty="0" smtClean="0"/>
              <a:t>Numeric</a:t>
            </a:r>
          </a:p>
          <a:p>
            <a:pPr marL="857250" lvl="1" indent="-457200">
              <a:buFont typeface="Arial" pitchFamily="34" charset="0"/>
              <a:buChar char="•"/>
            </a:pPr>
            <a:r>
              <a:rPr lang="en-US" dirty="0"/>
              <a:t>&lt;</a:t>
            </a:r>
            <a:r>
              <a:rPr lang="en-US" dirty="0" smtClean="0"/>
              <a:t>2, 4, 6, 8&gt;</a:t>
            </a:r>
          </a:p>
          <a:p>
            <a:pPr marL="457200" indent="-457200">
              <a:buFont typeface="Arial" pitchFamily="34" charset="0"/>
              <a:buChar char="•"/>
            </a:pPr>
            <a:r>
              <a:rPr lang="en-US" dirty="0" smtClean="0"/>
              <a:t>Binary</a:t>
            </a:r>
          </a:p>
          <a:p>
            <a:pPr marL="857250" lvl="1" indent="-457200">
              <a:buFont typeface="Arial" pitchFamily="34" charset="0"/>
              <a:buChar char="•"/>
            </a:pPr>
            <a:r>
              <a:rPr lang="en-US" dirty="0" smtClean="0"/>
              <a:t>&lt;0, 1&gt;</a:t>
            </a:r>
          </a:p>
          <a:p>
            <a:pPr marL="457200" indent="-457200">
              <a:buFont typeface="Arial" pitchFamily="34" charset="0"/>
              <a:buChar char="•"/>
            </a:pPr>
            <a:r>
              <a:rPr lang="en-US" dirty="0" smtClean="0"/>
              <a:t>Non-numeric</a:t>
            </a:r>
          </a:p>
          <a:p>
            <a:pPr marL="857250" lvl="1" indent="-457200">
              <a:buFont typeface="Arial" pitchFamily="34" charset="0"/>
              <a:buChar char="•"/>
            </a:pPr>
            <a:r>
              <a:rPr lang="en-US" dirty="0" smtClean="0"/>
              <a:t>&lt;G, PG, PG-13, R&gt;</a:t>
            </a:r>
          </a:p>
          <a:p>
            <a:pPr marL="857250" lvl="1" indent="-457200">
              <a:buFont typeface="Arial" pitchFamily="34" charset="0"/>
              <a:buChar char="•"/>
            </a:pPr>
            <a:endParaRPr lang="en-US" dirty="0" smtClean="0"/>
          </a:p>
          <a:p>
            <a:pPr marL="457200" indent="-457200">
              <a:buFont typeface="Arial" pitchFamily="34" charset="0"/>
              <a:buChar char="•"/>
            </a:pPr>
            <a:endParaRPr lang="en-US" dirty="0"/>
          </a:p>
        </p:txBody>
      </p:sp>
    </p:spTree>
    <p:extLst>
      <p:ext uri="{BB962C8B-B14F-4D97-AF65-F5344CB8AC3E}">
        <p14:creationId xmlns:p14="http://schemas.microsoft.com/office/powerpoint/2010/main" val="4073044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Storytelling: Nightingale’s Rose</a:t>
            </a:r>
            <a:endParaRPr lang="en-US" dirty="0"/>
          </a:p>
        </p:txBody>
      </p:sp>
      <p:sp>
        <p:nvSpPr>
          <p:cNvPr id="3" name="Content Placeholder 2"/>
          <p:cNvSpPr>
            <a:spLocks noGrp="1"/>
          </p:cNvSpPr>
          <p:nvPr>
            <p:ph idx="1"/>
          </p:nvPr>
        </p:nvSpPr>
        <p:spPr/>
        <p:txBody>
          <a:bodyPr/>
          <a:lstStyle/>
          <a:p>
            <a:endParaRPr lang="en-US"/>
          </a:p>
        </p:txBody>
      </p:sp>
      <p:pic>
        <p:nvPicPr>
          <p:cNvPr id="1026" name="Picture 2" descr="Nightingale's Coxcomb plot (from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467600" cy="495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26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Data Types</a:t>
            </a:r>
            <a:endParaRPr lang="en-US" dirty="0"/>
          </a:p>
        </p:txBody>
      </p:sp>
      <p:sp>
        <p:nvSpPr>
          <p:cNvPr id="3" name="Content Placeholder 2"/>
          <p:cNvSpPr>
            <a:spLocks noGrp="1"/>
          </p:cNvSpPr>
          <p:nvPr>
            <p:ph idx="1"/>
          </p:nvPr>
        </p:nvSpPr>
        <p:spPr>
          <a:xfrm>
            <a:off x="457200" y="1600200"/>
            <a:ext cx="4114800" cy="4525963"/>
          </a:xfrm>
        </p:spPr>
        <p:txBody>
          <a:bodyPr/>
          <a:lstStyle/>
          <a:p>
            <a:pPr marL="457200" indent="-457200">
              <a:buFont typeface="Arial" pitchFamily="34" charset="0"/>
              <a:buChar char="•"/>
            </a:pPr>
            <a:r>
              <a:rPr lang="en-US" dirty="0">
                <a:solidFill>
                  <a:schemeClr val="bg1">
                    <a:lumMod val="75000"/>
                  </a:schemeClr>
                </a:solidFill>
              </a:rPr>
              <a:t>Nominal</a:t>
            </a:r>
          </a:p>
          <a:p>
            <a:pPr marL="457200" indent="-457200">
              <a:buFont typeface="Arial" pitchFamily="34" charset="0"/>
              <a:buChar char="•"/>
            </a:pPr>
            <a:r>
              <a:rPr lang="en-US" dirty="0">
                <a:solidFill>
                  <a:schemeClr val="bg1">
                    <a:lumMod val="75000"/>
                  </a:schemeClr>
                </a:solidFill>
              </a:rPr>
              <a:t>Ordinal</a:t>
            </a:r>
          </a:p>
          <a:p>
            <a:pPr marL="457200" indent="-457200">
              <a:buFont typeface="Arial" pitchFamily="34" charset="0"/>
              <a:buChar char="•"/>
            </a:pPr>
            <a:r>
              <a:rPr lang="en-US" dirty="0" smtClean="0"/>
              <a:t>Scale / Quantitative</a:t>
            </a:r>
            <a:endParaRPr lang="en-US" dirty="0"/>
          </a:p>
          <a:p>
            <a:pPr marL="857250" lvl="1" indent="-457200">
              <a:buFont typeface="Arial" pitchFamily="34" charset="0"/>
              <a:buChar char="•"/>
            </a:pPr>
            <a:r>
              <a:rPr lang="en-US" dirty="0"/>
              <a:t>Interval</a:t>
            </a:r>
          </a:p>
          <a:p>
            <a:pPr marL="857250" lvl="1" indent="-457200">
              <a:buFont typeface="Arial" pitchFamily="34" charset="0"/>
              <a:buChar char="•"/>
            </a:pPr>
            <a:r>
              <a:rPr lang="en-US" dirty="0"/>
              <a:t>ratio</a:t>
            </a:r>
          </a:p>
          <a:p>
            <a:pPr marL="457200" indent="-457200">
              <a:buFont typeface="Arial" pitchFamily="34" charset="0"/>
              <a:buChar char="•"/>
            </a:pPr>
            <a:endParaRPr lang="en-US" dirty="0"/>
          </a:p>
        </p:txBody>
      </p:sp>
      <p:sp>
        <p:nvSpPr>
          <p:cNvPr id="4" name="Content Placeholder 2"/>
          <p:cNvSpPr txBox="1">
            <a:spLocks/>
          </p:cNvSpPr>
          <p:nvPr/>
        </p:nvSpPr>
        <p:spPr>
          <a:xfrm>
            <a:off x="4706815" y="1594338"/>
            <a:ext cx="4114800" cy="45259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FontTx/>
              <a:buNone/>
              <a:defRPr sz="2800" kern="1200">
                <a:solidFill>
                  <a:schemeClr val="tx1"/>
                </a:solidFill>
                <a:latin typeface="+mn-lt"/>
                <a:ea typeface="+mn-ea"/>
                <a:cs typeface="+mn-cs"/>
              </a:defRPr>
            </a:lvl2pPr>
            <a:lvl3pPr marL="1143000" indent="-228600" algn="l" defTabSz="914400" rtl="0" eaLnBrk="1" latinLnBrk="0" hangingPunct="1">
              <a:spcBef>
                <a:spcPct val="20000"/>
              </a:spcBef>
              <a:buFontTx/>
              <a:buNone/>
              <a:defRPr sz="2400" kern="1200">
                <a:solidFill>
                  <a:schemeClr val="tx1"/>
                </a:solidFill>
                <a:latin typeface="+mn-lt"/>
                <a:ea typeface="+mn-ea"/>
                <a:cs typeface="+mn-cs"/>
              </a:defRPr>
            </a:lvl3pPr>
            <a:lvl4pPr marL="1600200" indent="-228600" algn="l" defTabSz="914400" rtl="0" eaLnBrk="1" latinLnBrk="0" hangingPunct="1">
              <a:spcBef>
                <a:spcPct val="20000"/>
              </a:spcBef>
              <a:buFontTx/>
              <a:buNone/>
              <a:defRPr sz="2000" kern="1200">
                <a:solidFill>
                  <a:schemeClr val="tx1"/>
                </a:solidFill>
                <a:latin typeface="+mn-lt"/>
                <a:ea typeface="+mn-ea"/>
                <a:cs typeface="+mn-cs"/>
              </a:defRPr>
            </a:lvl4pPr>
            <a:lvl5pPr marL="2057400" indent="-22860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dirty="0" err="1" smtClean="0"/>
              <a:t>Def</a:t>
            </a:r>
            <a:r>
              <a:rPr lang="en-US" dirty="0" smtClean="0"/>
              <a:t>: A numeric range</a:t>
            </a:r>
          </a:p>
          <a:p>
            <a:pPr marL="0" indent="0"/>
            <a:endParaRPr lang="en-US" dirty="0"/>
          </a:p>
          <a:p>
            <a:pPr marL="457200" indent="-457200">
              <a:buFont typeface="Arial" pitchFamily="34" charset="0"/>
              <a:buChar char="•"/>
            </a:pPr>
            <a:r>
              <a:rPr lang="en-US" dirty="0" smtClean="0"/>
              <a:t>Interval</a:t>
            </a:r>
          </a:p>
          <a:p>
            <a:pPr marL="857250" lvl="1" indent="-457200">
              <a:buFont typeface="Arial" pitchFamily="34" charset="0"/>
              <a:buChar char="•"/>
            </a:pPr>
            <a:r>
              <a:rPr lang="en-US" dirty="0" smtClean="0"/>
              <a:t>Ordered numeric elements on a scale that can be mathematically manipulated, but cannot be compared as ratios</a:t>
            </a:r>
          </a:p>
          <a:p>
            <a:pPr marL="857250" lvl="1" indent="-457200">
              <a:buFont typeface="Arial" pitchFamily="34" charset="0"/>
              <a:buChar char="•"/>
            </a:pPr>
            <a:r>
              <a:rPr lang="en-US" dirty="0" smtClean="0"/>
              <a:t>For example</a:t>
            </a:r>
            <a:r>
              <a:rPr lang="en-US" dirty="0"/>
              <a:t>:</a:t>
            </a:r>
            <a:r>
              <a:rPr lang="en-US" dirty="0" smtClean="0"/>
              <a:t> date, current time</a:t>
            </a:r>
          </a:p>
          <a:p>
            <a:pPr marL="800100" lvl="2" indent="0"/>
            <a:r>
              <a:rPr lang="en-US" dirty="0" smtClean="0"/>
              <a:t>(Sept 14, 2010 cannot be described as a ratio of Jan 1, 2011)</a:t>
            </a:r>
          </a:p>
          <a:p>
            <a:pPr marL="457200" indent="-457200">
              <a:buFont typeface="Arial" pitchFamily="34" charset="0"/>
              <a:buChar char="•"/>
            </a:pPr>
            <a:r>
              <a:rPr lang="en-US" dirty="0" smtClean="0"/>
              <a:t>Ratio</a:t>
            </a:r>
          </a:p>
          <a:p>
            <a:pPr marL="857250" lvl="1" indent="-457200">
              <a:buFont typeface="Arial" pitchFamily="34" charset="0"/>
              <a:buChar char="•"/>
            </a:pPr>
            <a:r>
              <a:rPr lang="en-US" dirty="0"/>
              <a:t>where </a:t>
            </a:r>
            <a:r>
              <a:rPr lang="en-US" dirty="0" smtClean="0"/>
              <a:t>there exists </a:t>
            </a:r>
            <a:r>
              <a:rPr lang="en-US" dirty="0"/>
              <a:t>an “absolute zero</a:t>
            </a:r>
            <a:r>
              <a:rPr lang="en-US" dirty="0" smtClean="0"/>
              <a:t>”</a:t>
            </a:r>
            <a:endParaRPr lang="en-US" dirty="0"/>
          </a:p>
          <a:p>
            <a:pPr marL="857250" lvl="1" indent="-457200">
              <a:buFont typeface="Arial" pitchFamily="34" charset="0"/>
              <a:buChar char="•"/>
            </a:pPr>
            <a:r>
              <a:rPr lang="en-US" dirty="0" smtClean="0"/>
              <a:t>For example: height, weight</a:t>
            </a:r>
            <a:endParaRPr lang="en-US" dirty="0"/>
          </a:p>
        </p:txBody>
      </p:sp>
    </p:spTree>
    <p:extLst>
      <p:ext uri="{BB962C8B-B14F-4D97-AF65-F5344CB8AC3E}">
        <p14:creationId xmlns:p14="http://schemas.microsoft.com/office/powerpoint/2010/main" val="6723280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Data Types (Formal)</a:t>
            </a:r>
            <a:endParaRPr lang="en-US" dirty="0"/>
          </a:p>
        </p:txBody>
      </p:sp>
      <p:sp>
        <p:nvSpPr>
          <p:cNvPr id="3" name="Content Placeholder 2"/>
          <p:cNvSpPr>
            <a:spLocks noGrp="1"/>
          </p:cNvSpPr>
          <p:nvPr>
            <p:ph idx="1"/>
          </p:nvPr>
        </p:nvSpPr>
        <p:spPr>
          <a:xfrm>
            <a:off x="457200" y="1600200"/>
            <a:ext cx="8077200" cy="4953000"/>
          </a:xfrm>
        </p:spPr>
        <p:txBody>
          <a:bodyPr>
            <a:normAutofit fontScale="77500" lnSpcReduction="20000"/>
          </a:bodyPr>
          <a:lstStyle/>
          <a:p>
            <a:pPr marL="457200" indent="-457200">
              <a:buFont typeface="Arial" pitchFamily="34" charset="0"/>
              <a:buChar char="•"/>
            </a:pPr>
            <a:r>
              <a:rPr lang="en-US" dirty="0" smtClean="0"/>
              <a:t>Nominal (N)				{…}</a:t>
            </a:r>
          </a:p>
          <a:p>
            <a:pPr marL="457200" indent="-457200">
              <a:buFont typeface="Arial" pitchFamily="34" charset="0"/>
              <a:buChar char="•"/>
            </a:pPr>
            <a:r>
              <a:rPr lang="en-US" dirty="0" smtClean="0">
                <a:solidFill>
                  <a:schemeClr val="bg1">
                    <a:lumMod val="75000"/>
                  </a:schemeClr>
                </a:solidFill>
              </a:rPr>
              <a:t>Ordinal (O)				&lt;…&gt;</a:t>
            </a:r>
          </a:p>
          <a:p>
            <a:pPr marL="457200" indent="-457200">
              <a:buFont typeface="Arial" pitchFamily="34" charset="0"/>
              <a:buChar char="•"/>
            </a:pPr>
            <a:r>
              <a:rPr lang="en-US" dirty="0" smtClean="0">
                <a:solidFill>
                  <a:schemeClr val="bg1">
                    <a:lumMod val="75000"/>
                  </a:schemeClr>
                </a:solidFill>
              </a:rPr>
              <a:t>Scale </a:t>
            </a:r>
            <a:r>
              <a:rPr lang="en-US" dirty="0">
                <a:solidFill>
                  <a:schemeClr val="bg1">
                    <a:lumMod val="75000"/>
                  </a:schemeClr>
                </a:solidFill>
              </a:rPr>
              <a:t>/ Quantitative</a:t>
            </a:r>
            <a:r>
              <a:rPr lang="en-US" dirty="0" smtClean="0">
                <a:solidFill>
                  <a:schemeClr val="bg1">
                    <a:lumMod val="75000"/>
                  </a:schemeClr>
                </a:solidFill>
              </a:rPr>
              <a:t> (Q)			[…]</a:t>
            </a:r>
          </a:p>
          <a:p>
            <a:pPr marL="1714500" lvl="3" indent="-457200">
              <a:buFont typeface="Arial" pitchFamily="34" charset="0"/>
              <a:buChar char="•"/>
            </a:pPr>
            <a:endParaRPr lang="en-US" dirty="0">
              <a:solidFill>
                <a:schemeClr val="bg1">
                  <a:lumMod val="75000"/>
                </a:schemeClr>
              </a:solidFill>
            </a:endParaRPr>
          </a:p>
          <a:p>
            <a:pPr marL="457200" indent="-457200">
              <a:buFont typeface="Arial" pitchFamily="34" charset="0"/>
              <a:buChar char="•"/>
            </a:pPr>
            <a:r>
              <a:rPr lang="en-US" dirty="0" smtClean="0">
                <a:solidFill>
                  <a:schemeClr val="bg1">
                    <a:lumMod val="75000"/>
                  </a:schemeClr>
                </a:solidFill>
              </a:rPr>
              <a:t>Q </a:t>
            </a:r>
            <a:r>
              <a:rPr lang="en-US" dirty="0">
                <a:solidFill>
                  <a:schemeClr val="bg1">
                    <a:lumMod val="75000"/>
                  </a:schemeClr>
                </a:solidFill>
              </a:rPr>
              <a:t>→</a:t>
            </a:r>
            <a:r>
              <a:rPr lang="en-US" dirty="0" smtClean="0">
                <a:solidFill>
                  <a:schemeClr val="bg1">
                    <a:lumMod val="75000"/>
                  </a:schemeClr>
                </a:solidFill>
              </a:rPr>
              <a:t> O</a:t>
            </a:r>
          </a:p>
          <a:p>
            <a:pPr marL="857250" lvl="1" indent="-457200">
              <a:buFont typeface="Arial" pitchFamily="34" charset="0"/>
              <a:buChar char="•"/>
            </a:pPr>
            <a:r>
              <a:rPr lang="en-US" dirty="0" smtClean="0">
                <a:solidFill>
                  <a:schemeClr val="bg1">
                    <a:lumMod val="75000"/>
                  </a:schemeClr>
                </a:solidFill>
              </a:rPr>
              <a:t>[0, 100] → &lt;F, D, C, B, A&gt;</a:t>
            </a:r>
          </a:p>
          <a:p>
            <a:pPr marL="457200" indent="-457200">
              <a:buFont typeface="Arial" pitchFamily="34" charset="0"/>
              <a:buChar char="•"/>
            </a:pPr>
            <a:r>
              <a:rPr lang="en-US" dirty="0" smtClean="0">
                <a:solidFill>
                  <a:schemeClr val="bg1">
                    <a:lumMod val="75000"/>
                  </a:schemeClr>
                </a:solidFill>
              </a:rPr>
              <a:t>O </a:t>
            </a:r>
            <a:r>
              <a:rPr lang="en-US" dirty="0">
                <a:solidFill>
                  <a:schemeClr val="bg1">
                    <a:lumMod val="75000"/>
                  </a:schemeClr>
                </a:solidFill>
              </a:rPr>
              <a:t>→</a:t>
            </a:r>
            <a:r>
              <a:rPr lang="en-US" dirty="0" smtClean="0">
                <a:solidFill>
                  <a:schemeClr val="bg1">
                    <a:lumMod val="75000"/>
                  </a:schemeClr>
                </a:solidFill>
              </a:rPr>
              <a:t> N</a:t>
            </a:r>
          </a:p>
          <a:p>
            <a:pPr marL="857250" lvl="1" indent="-457200">
              <a:buFont typeface="Arial" pitchFamily="34" charset="0"/>
              <a:buChar char="•"/>
            </a:pPr>
            <a:r>
              <a:rPr lang="en-US" dirty="0" smtClean="0">
                <a:solidFill>
                  <a:schemeClr val="bg1">
                    <a:lumMod val="75000"/>
                  </a:schemeClr>
                </a:solidFill>
              </a:rPr>
              <a:t>&lt;F, D, C, B, A&gt; </a:t>
            </a:r>
            <a:r>
              <a:rPr lang="en-US" dirty="0">
                <a:solidFill>
                  <a:schemeClr val="bg1">
                    <a:lumMod val="75000"/>
                  </a:schemeClr>
                </a:solidFill>
              </a:rPr>
              <a:t>→</a:t>
            </a:r>
            <a:r>
              <a:rPr lang="en-US" dirty="0" smtClean="0">
                <a:solidFill>
                  <a:schemeClr val="bg1">
                    <a:lumMod val="75000"/>
                  </a:schemeClr>
                </a:solidFill>
              </a:rPr>
              <a:t> {C, B, F, D, A}</a:t>
            </a:r>
          </a:p>
          <a:p>
            <a:pPr marL="457200" indent="-457200">
              <a:buFont typeface="Arial" pitchFamily="34" charset="0"/>
              <a:buChar char="•"/>
            </a:pPr>
            <a:r>
              <a:rPr lang="en-US" dirty="0" smtClean="0">
                <a:solidFill>
                  <a:schemeClr val="bg1">
                    <a:lumMod val="75000"/>
                  </a:schemeClr>
                </a:solidFill>
              </a:rPr>
              <a:t>N </a:t>
            </a:r>
            <a:r>
              <a:rPr lang="en-US" dirty="0">
                <a:solidFill>
                  <a:schemeClr val="bg1">
                    <a:lumMod val="75000"/>
                  </a:schemeClr>
                </a:solidFill>
              </a:rPr>
              <a:t>→</a:t>
            </a:r>
            <a:r>
              <a:rPr lang="en-US" dirty="0" smtClean="0">
                <a:solidFill>
                  <a:schemeClr val="bg1">
                    <a:lumMod val="75000"/>
                  </a:schemeClr>
                </a:solidFill>
              </a:rPr>
              <a:t> O  (??)</a:t>
            </a:r>
          </a:p>
          <a:p>
            <a:pPr marL="857250" lvl="1" indent="-457200">
              <a:buFont typeface="Arial" pitchFamily="34" charset="0"/>
              <a:buChar char="•"/>
            </a:pPr>
            <a:r>
              <a:rPr lang="en-US" dirty="0" smtClean="0">
                <a:solidFill>
                  <a:schemeClr val="bg1">
                    <a:lumMod val="75000"/>
                  </a:schemeClr>
                </a:solidFill>
              </a:rPr>
              <a:t>{John, Mike, Bob} </a:t>
            </a:r>
            <a:r>
              <a:rPr lang="en-US" dirty="0">
                <a:solidFill>
                  <a:schemeClr val="bg1">
                    <a:lumMod val="75000"/>
                  </a:schemeClr>
                </a:solidFill>
              </a:rPr>
              <a:t>→ </a:t>
            </a:r>
            <a:r>
              <a:rPr lang="en-US" dirty="0" smtClean="0">
                <a:solidFill>
                  <a:schemeClr val="bg1">
                    <a:lumMod val="75000"/>
                  </a:schemeClr>
                </a:solidFill>
              </a:rPr>
              <a:t>&lt;Bob, John, Mike&gt;</a:t>
            </a:r>
          </a:p>
          <a:p>
            <a:pPr marL="857250" lvl="1" indent="-457200">
              <a:buFont typeface="Arial" pitchFamily="34" charset="0"/>
              <a:buChar char="•"/>
            </a:pPr>
            <a:r>
              <a:rPr lang="en-US" dirty="0" smtClean="0">
                <a:solidFill>
                  <a:schemeClr val="bg1">
                    <a:lumMod val="75000"/>
                  </a:schemeClr>
                </a:solidFill>
              </a:rPr>
              <a:t>{red, green, blue} </a:t>
            </a:r>
            <a:r>
              <a:rPr lang="en-US" dirty="0">
                <a:solidFill>
                  <a:schemeClr val="bg1">
                    <a:lumMod val="75000"/>
                  </a:schemeClr>
                </a:solidFill>
              </a:rPr>
              <a:t>→ </a:t>
            </a:r>
            <a:r>
              <a:rPr lang="en-US" dirty="0" smtClean="0">
                <a:solidFill>
                  <a:schemeClr val="bg1">
                    <a:lumMod val="75000"/>
                  </a:schemeClr>
                </a:solidFill>
              </a:rPr>
              <a:t>&lt;blue, green, red&gt;??</a:t>
            </a:r>
          </a:p>
          <a:p>
            <a:pPr marL="457200" indent="-457200">
              <a:buFont typeface="Arial" pitchFamily="34" charset="0"/>
              <a:buChar char="•"/>
            </a:pPr>
            <a:r>
              <a:rPr lang="en-US" dirty="0" smtClean="0">
                <a:solidFill>
                  <a:schemeClr val="bg1">
                    <a:lumMod val="75000"/>
                  </a:schemeClr>
                </a:solidFill>
              </a:rPr>
              <a:t>O → Q  (??)</a:t>
            </a:r>
          </a:p>
          <a:p>
            <a:pPr marL="857250" lvl="1" indent="-457200">
              <a:buFont typeface="Arial" pitchFamily="34" charset="0"/>
              <a:buChar char="•"/>
            </a:pPr>
            <a:r>
              <a:rPr lang="en-US" dirty="0" smtClean="0">
                <a:solidFill>
                  <a:schemeClr val="bg1">
                    <a:lumMod val="75000"/>
                  </a:schemeClr>
                </a:solidFill>
              </a:rPr>
              <a:t>Hashing?</a:t>
            </a:r>
          </a:p>
          <a:p>
            <a:pPr marL="857250" lvl="1" indent="-457200">
              <a:buFont typeface="Arial" pitchFamily="34" charset="0"/>
              <a:buChar char="•"/>
            </a:pPr>
            <a:r>
              <a:rPr lang="en-US" dirty="0" smtClean="0">
                <a:solidFill>
                  <a:schemeClr val="bg1">
                    <a:lumMod val="75000"/>
                  </a:schemeClr>
                </a:solidFill>
              </a:rPr>
              <a:t>Bob + John = ??</a:t>
            </a:r>
          </a:p>
        </p:txBody>
      </p:sp>
      <p:sp>
        <p:nvSpPr>
          <p:cNvPr id="5" name="TextBox 4"/>
          <p:cNvSpPr txBox="1"/>
          <p:nvPr/>
        </p:nvSpPr>
        <p:spPr>
          <a:xfrm>
            <a:off x="2771871" y="6564142"/>
            <a:ext cx="6372129" cy="276999"/>
          </a:xfrm>
          <a:prstGeom prst="rect">
            <a:avLst/>
          </a:prstGeom>
          <a:noFill/>
        </p:spPr>
        <p:txBody>
          <a:bodyPr wrap="none" rtlCol="0">
            <a:spAutoFit/>
          </a:bodyPr>
          <a:lstStyle/>
          <a:p>
            <a:r>
              <a:rPr lang="en-US" sz="1200" dirty="0" smtClean="0"/>
              <a:t>Readings in Information Visualization: Using Vision To Think. Card, </a:t>
            </a:r>
            <a:r>
              <a:rPr lang="en-US" sz="1200" dirty="0" err="1" smtClean="0"/>
              <a:t>Mackinglay</a:t>
            </a:r>
            <a:r>
              <a:rPr lang="en-US" sz="1200" dirty="0" smtClean="0"/>
              <a:t>, </a:t>
            </a:r>
            <a:r>
              <a:rPr lang="en-US" sz="1200" dirty="0" err="1" smtClean="0"/>
              <a:t>Schneiderman</a:t>
            </a:r>
            <a:r>
              <a:rPr lang="en-US" sz="1200" dirty="0" smtClean="0"/>
              <a:t>, 1999</a:t>
            </a:r>
            <a:endParaRPr lang="en-US" sz="1200" dirty="0"/>
          </a:p>
        </p:txBody>
      </p:sp>
    </p:spTree>
    <p:extLst>
      <p:ext uri="{BB962C8B-B14F-4D97-AF65-F5344CB8AC3E}">
        <p14:creationId xmlns:p14="http://schemas.microsoft.com/office/powerpoint/2010/main" val="18582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dir="cw">
                                      <p:cBhvr override="childStyle">
                                        <p:cTn id="8" dur="500" fill="hold"/>
                                        <p:tgtEl>
                                          <p:spTgt spid="3">
                                            <p:txEl>
                                              <p:pRg st="0" end="0"/>
                                            </p:txEl>
                                          </p:spTgt>
                                        </p:tgtEl>
                                        <p:attrNameLst>
                                          <p:attrName>style.color</p:attrName>
                                        </p:attrNameLst>
                                      </p:cBhvr>
                                      <p:to>
                                        <a:srgbClr val="BFBFBF"/>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3">
                                            <p:txEl>
                                              <p:pRg st="2" end="2"/>
                                            </p:txEl>
                                          </p:spTgt>
                                        </p:tgtEl>
                                        <p:attrNameLst>
                                          <p:attrName>style.color</p:attrName>
                                        </p:attrNameLst>
                                      </p:cBhvr>
                                      <p:to>
                                        <a:srgbClr val="000000"/>
                                      </p:to>
                                    </p:animClr>
                                  </p:childTnLst>
                                </p:cTn>
                              </p:par>
                              <p:par>
                                <p:cTn id="13" presetID="3" presetClass="emph" presetSubtype="2" fill="hold" nodeType="withEffect">
                                  <p:stCondLst>
                                    <p:cond delay="0"/>
                                  </p:stCondLst>
                                  <p:childTnLst>
                                    <p:animClr clrSpc="rgb" dir="cw">
                                      <p:cBhvr override="childStyle">
                                        <p:cTn id="14" dur="500" fill="hold"/>
                                        <p:tgtEl>
                                          <p:spTgt spid="3">
                                            <p:txEl>
                                              <p:pRg st="1" end="1"/>
                                            </p:txEl>
                                          </p:spTgt>
                                        </p:tgtEl>
                                        <p:attrNameLst>
                                          <p:attrName>style.color</p:attrName>
                                        </p:attrNameLst>
                                      </p:cBhvr>
                                      <p:to>
                                        <a:srgbClr val="BFBFB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4" end="4"/>
                                            </p:txEl>
                                          </p:spTgt>
                                        </p:tgtEl>
                                        <p:attrNameLst>
                                          <p:attrName>style.color</p:attrName>
                                        </p:attrNameLst>
                                      </p:cBhvr>
                                      <p:to>
                                        <a:srgbClr val="000000"/>
                                      </p:to>
                                    </p:animClr>
                                  </p:childTnLst>
                                </p:cTn>
                              </p:par>
                              <p:par>
                                <p:cTn id="19" presetID="3" presetClass="emph" presetSubtype="2" fill="hold" nodeType="withEffect">
                                  <p:stCondLst>
                                    <p:cond delay="0"/>
                                  </p:stCondLst>
                                  <p:childTnLst>
                                    <p:animClr clrSpc="rgb" dir="cw">
                                      <p:cBhvr override="childStyle">
                                        <p:cTn id="20" dur="500" fill="hold"/>
                                        <p:tgtEl>
                                          <p:spTgt spid="3">
                                            <p:txEl>
                                              <p:pRg st="2" end="2"/>
                                            </p:txEl>
                                          </p:spTgt>
                                        </p:tgtEl>
                                        <p:attrNameLst>
                                          <p:attrName>style.color</p:attrName>
                                        </p:attrNameLst>
                                      </p:cBhvr>
                                      <p:to>
                                        <a:srgbClr val="BFBFBF"/>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500" fill="hold"/>
                                        <p:tgtEl>
                                          <p:spTgt spid="3">
                                            <p:txEl>
                                              <p:pRg st="5" end="5"/>
                                            </p:txEl>
                                          </p:spTgt>
                                        </p:tgtEl>
                                        <p:attrNameLst>
                                          <p:attrName>style.color</p:attrName>
                                        </p:attrNameLst>
                                      </p:cBhvr>
                                      <p:to>
                                        <a:srgbClr val="0000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3">
                                            <p:txEl>
                                              <p:pRg st="6" end="6"/>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dir="cw">
                                      <p:cBhvr override="childStyle">
                                        <p:cTn id="30" dur="500" fill="hold"/>
                                        <p:tgtEl>
                                          <p:spTgt spid="3">
                                            <p:txEl>
                                              <p:pRg st="4" end="4"/>
                                            </p:txEl>
                                          </p:spTgt>
                                        </p:tgtEl>
                                        <p:attrNameLst>
                                          <p:attrName>style.color</p:attrName>
                                        </p:attrNameLst>
                                      </p:cBhvr>
                                      <p:to>
                                        <a:srgbClr val="BFBFBF"/>
                                      </p:to>
                                    </p:animClr>
                                  </p:childTnLst>
                                </p:cTn>
                              </p:par>
                              <p:par>
                                <p:cTn id="31" presetID="3" presetClass="emph" presetSubtype="2" fill="hold" nodeType="withEffect">
                                  <p:stCondLst>
                                    <p:cond delay="0"/>
                                  </p:stCondLst>
                                  <p:childTnLst>
                                    <p:animClr clrSpc="rgb" dir="cw">
                                      <p:cBhvr override="childStyle">
                                        <p:cTn id="32" dur="500" fill="hold"/>
                                        <p:tgtEl>
                                          <p:spTgt spid="3">
                                            <p:txEl>
                                              <p:pRg st="5" end="5"/>
                                            </p:txEl>
                                          </p:spTgt>
                                        </p:tgtEl>
                                        <p:attrNameLst>
                                          <p:attrName>style.color</p:attrName>
                                        </p:attrNameLst>
                                      </p:cBhvr>
                                      <p:to>
                                        <a:srgbClr val="BFBFBF"/>
                                      </p:to>
                                    </p:animClr>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500" fill="hold"/>
                                        <p:tgtEl>
                                          <p:spTgt spid="3">
                                            <p:txEl>
                                              <p:pRg st="7" end="7"/>
                                            </p:txEl>
                                          </p:spTgt>
                                        </p:tgtEl>
                                        <p:attrNameLst>
                                          <p:attrName>style.color</p:attrName>
                                        </p:attrNameLst>
                                      </p:cBhvr>
                                      <p:to>
                                        <a:srgbClr val="000000"/>
                                      </p:to>
                                    </p:animClr>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nodeType="clickEffect">
                                  <p:stCondLst>
                                    <p:cond delay="0"/>
                                  </p:stCondLst>
                                  <p:childTnLst>
                                    <p:animClr clrSpc="rgb" dir="cw">
                                      <p:cBhvr override="childStyle">
                                        <p:cTn id="40" dur="500" fill="hold"/>
                                        <p:tgtEl>
                                          <p:spTgt spid="3">
                                            <p:txEl>
                                              <p:pRg st="8" end="8"/>
                                            </p:txEl>
                                          </p:spTgt>
                                        </p:tgtEl>
                                        <p:attrNameLst>
                                          <p:attrName>style.color</p:attrName>
                                        </p:attrNameLst>
                                      </p:cBhvr>
                                      <p:to>
                                        <a:srgbClr val="000000"/>
                                      </p:to>
                                    </p:animClr>
                                  </p:childTnLst>
                                </p:cTn>
                              </p:par>
                              <p:par>
                                <p:cTn id="41" presetID="3" presetClass="emph" presetSubtype="2" fill="hold" nodeType="withEffect">
                                  <p:stCondLst>
                                    <p:cond delay="0"/>
                                  </p:stCondLst>
                                  <p:childTnLst>
                                    <p:animClr clrSpc="rgb" dir="cw">
                                      <p:cBhvr override="childStyle">
                                        <p:cTn id="42" dur="500" fill="hold"/>
                                        <p:tgtEl>
                                          <p:spTgt spid="3">
                                            <p:txEl>
                                              <p:pRg st="6" end="6"/>
                                            </p:txEl>
                                          </p:spTgt>
                                        </p:tgtEl>
                                        <p:attrNameLst>
                                          <p:attrName>style.color</p:attrName>
                                        </p:attrNameLst>
                                      </p:cBhvr>
                                      <p:to>
                                        <a:srgbClr val="BFBFBF"/>
                                      </p:to>
                                    </p:animClr>
                                  </p:childTnLst>
                                </p:cTn>
                              </p:par>
                              <p:par>
                                <p:cTn id="43" presetID="3" presetClass="emph" presetSubtype="2" fill="hold" nodeType="withEffect">
                                  <p:stCondLst>
                                    <p:cond delay="0"/>
                                  </p:stCondLst>
                                  <p:childTnLst>
                                    <p:animClr clrSpc="rgb" dir="cw">
                                      <p:cBhvr override="childStyle">
                                        <p:cTn id="44" dur="500" fill="hold"/>
                                        <p:tgtEl>
                                          <p:spTgt spid="3">
                                            <p:txEl>
                                              <p:pRg st="7" end="7"/>
                                            </p:txEl>
                                          </p:spTgt>
                                        </p:tgtEl>
                                        <p:attrNameLst>
                                          <p:attrName>style.color</p:attrName>
                                        </p:attrNameLst>
                                      </p:cBhvr>
                                      <p:to>
                                        <a:srgbClr val="BFBFBF"/>
                                      </p:to>
                                    </p:animClr>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nodeType="clickEffect">
                                  <p:stCondLst>
                                    <p:cond delay="0"/>
                                  </p:stCondLst>
                                  <p:childTnLst>
                                    <p:animClr clrSpc="rgb" dir="cw">
                                      <p:cBhvr override="childStyle">
                                        <p:cTn id="48" dur="500" fill="hold"/>
                                        <p:tgtEl>
                                          <p:spTgt spid="3">
                                            <p:txEl>
                                              <p:pRg st="9" end="9"/>
                                            </p:txEl>
                                          </p:spTgt>
                                        </p:tgtEl>
                                        <p:attrNameLst>
                                          <p:attrName>style.color</p:attrName>
                                        </p:attrNameLst>
                                      </p:cBhvr>
                                      <p:to>
                                        <a:srgbClr val="000000"/>
                                      </p:to>
                                    </p:animClr>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500" fill="hold"/>
                                        <p:tgtEl>
                                          <p:spTgt spid="3">
                                            <p:txEl>
                                              <p:pRg st="10" end="10"/>
                                            </p:txEl>
                                          </p:spTgt>
                                        </p:tgtEl>
                                        <p:attrNameLst>
                                          <p:attrName>style.color</p:attrName>
                                        </p:attrNameLst>
                                      </p:cBhvr>
                                      <p:to>
                                        <a:srgbClr val="000000"/>
                                      </p:to>
                                    </p:animClr>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nodeType="clickEffect">
                                  <p:stCondLst>
                                    <p:cond delay="0"/>
                                  </p:stCondLst>
                                  <p:childTnLst>
                                    <p:animClr clrSpc="rgb" dir="cw">
                                      <p:cBhvr override="childStyle">
                                        <p:cTn id="56" dur="500" fill="hold"/>
                                        <p:tgtEl>
                                          <p:spTgt spid="3">
                                            <p:txEl>
                                              <p:pRg st="11" end="11"/>
                                            </p:txEl>
                                          </p:spTgt>
                                        </p:tgtEl>
                                        <p:attrNameLst>
                                          <p:attrName>style.color</p:attrName>
                                        </p:attrNameLst>
                                      </p:cBhvr>
                                      <p:to>
                                        <a:srgbClr val="000000"/>
                                      </p:to>
                                    </p:animClr>
                                  </p:childTnLst>
                                </p:cTn>
                              </p:par>
                              <p:par>
                                <p:cTn id="57" presetID="3" presetClass="emph" presetSubtype="2" fill="hold" nodeType="withEffect">
                                  <p:stCondLst>
                                    <p:cond delay="0"/>
                                  </p:stCondLst>
                                  <p:childTnLst>
                                    <p:animClr clrSpc="rgb" dir="cw">
                                      <p:cBhvr override="childStyle">
                                        <p:cTn id="58" dur="500" fill="hold"/>
                                        <p:tgtEl>
                                          <p:spTgt spid="3">
                                            <p:txEl>
                                              <p:pRg st="8" end="8"/>
                                            </p:txEl>
                                          </p:spTgt>
                                        </p:tgtEl>
                                        <p:attrNameLst>
                                          <p:attrName>style.color</p:attrName>
                                        </p:attrNameLst>
                                      </p:cBhvr>
                                      <p:to>
                                        <a:srgbClr val="BFBFBF"/>
                                      </p:to>
                                    </p:animClr>
                                  </p:childTnLst>
                                </p:cTn>
                              </p:par>
                              <p:par>
                                <p:cTn id="59" presetID="3" presetClass="emph" presetSubtype="2" fill="hold" nodeType="withEffect">
                                  <p:stCondLst>
                                    <p:cond delay="0"/>
                                  </p:stCondLst>
                                  <p:childTnLst>
                                    <p:animClr clrSpc="rgb" dir="cw">
                                      <p:cBhvr override="childStyle">
                                        <p:cTn id="60" dur="500" fill="hold"/>
                                        <p:tgtEl>
                                          <p:spTgt spid="3">
                                            <p:txEl>
                                              <p:pRg st="9" end="9"/>
                                            </p:txEl>
                                          </p:spTgt>
                                        </p:tgtEl>
                                        <p:attrNameLst>
                                          <p:attrName>style.color</p:attrName>
                                        </p:attrNameLst>
                                      </p:cBhvr>
                                      <p:to>
                                        <a:srgbClr val="BFBFBF"/>
                                      </p:to>
                                    </p:animClr>
                                  </p:childTnLst>
                                </p:cTn>
                              </p:par>
                              <p:par>
                                <p:cTn id="61" presetID="3" presetClass="emph" presetSubtype="2" fill="hold" nodeType="withEffect">
                                  <p:stCondLst>
                                    <p:cond delay="0"/>
                                  </p:stCondLst>
                                  <p:childTnLst>
                                    <p:animClr clrSpc="rgb" dir="cw">
                                      <p:cBhvr override="childStyle">
                                        <p:cTn id="62" dur="500" fill="hold"/>
                                        <p:tgtEl>
                                          <p:spTgt spid="3">
                                            <p:txEl>
                                              <p:pRg st="10" end="10"/>
                                            </p:txEl>
                                          </p:spTgt>
                                        </p:tgtEl>
                                        <p:attrNameLst>
                                          <p:attrName>style.color</p:attrName>
                                        </p:attrNameLst>
                                      </p:cBhvr>
                                      <p:to>
                                        <a:srgbClr val="BFBFBF"/>
                                      </p:to>
                                    </p:animClr>
                                  </p:childTnLst>
                                </p:cTn>
                              </p:par>
                            </p:childTnLst>
                          </p:cTn>
                        </p:par>
                      </p:childTnLst>
                    </p:cTn>
                  </p:par>
                  <p:par>
                    <p:cTn id="63" fill="hold">
                      <p:stCondLst>
                        <p:cond delay="indefinite"/>
                      </p:stCondLst>
                      <p:childTnLst>
                        <p:par>
                          <p:cTn id="64" fill="hold">
                            <p:stCondLst>
                              <p:cond delay="0"/>
                            </p:stCondLst>
                            <p:childTnLst>
                              <p:par>
                                <p:cTn id="65" presetID="3" presetClass="emph" presetSubtype="2" fill="hold" nodeType="clickEffect">
                                  <p:stCondLst>
                                    <p:cond delay="0"/>
                                  </p:stCondLst>
                                  <p:childTnLst>
                                    <p:animClr clrSpc="rgb" dir="cw">
                                      <p:cBhvr override="childStyle">
                                        <p:cTn id="66" dur="500" fill="hold"/>
                                        <p:tgtEl>
                                          <p:spTgt spid="3">
                                            <p:txEl>
                                              <p:pRg st="12" end="12"/>
                                            </p:txEl>
                                          </p:spTgt>
                                        </p:tgtEl>
                                        <p:attrNameLst>
                                          <p:attrName>style.color</p:attrName>
                                        </p:attrNameLst>
                                      </p:cBhvr>
                                      <p:to>
                                        <a:srgbClr val="000000"/>
                                      </p:to>
                                    </p:animClr>
                                  </p:childTnLst>
                                </p:cTn>
                              </p:par>
                            </p:childTnLst>
                          </p:cTn>
                        </p:par>
                      </p:childTnLst>
                    </p:cTn>
                  </p:par>
                  <p:par>
                    <p:cTn id="67" fill="hold">
                      <p:stCondLst>
                        <p:cond delay="indefinite"/>
                      </p:stCondLst>
                      <p:childTnLst>
                        <p:par>
                          <p:cTn id="68" fill="hold">
                            <p:stCondLst>
                              <p:cond delay="0"/>
                            </p:stCondLst>
                            <p:childTnLst>
                              <p:par>
                                <p:cTn id="69" presetID="3" presetClass="emph" presetSubtype="2" fill="hold" nodeType="clickEffect">
                                  <p:stCondLst>
                                    <p:cond delay="0"/>
                                  </p:stCondLst>
                                  <p:childTnLst>
                                    <p:animClr clrSpc="rgb" dir="cw">
                                      <p:cBhvr override="childStyle">
                                        <p:cTn id="70" dur="500" fill="hold"/>
                                        <p:tgtEl>
                                          <p:spTgt spid="3">
                                            <p:txEl>
                                              <p:pRg st="13" end="13"/>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on Basic </a:t>
            </a:r>
            <a:r>
              <a:rPr lang="en-US" dirty="0"/>
              <a:t>Data Types</a:t>
            </a:r>
          </a:p>
        </p:txBody>
      </p:sp>
      <p:sp>
        <p:nvSpPr>
          <p:cNvPr id="3" name="Content Placeholder 2"/>
          <p:cNvSpPr>
            <a:spLocks noGrp="1"/>
          </p:cNvSpPr>
          <p:nvPr>
            <p:ph idx="1"/>
          </p:nvPr>
        </p:nvSpPr>
        <p:spPr/>
        <p:txBody>
          <a:bodyPr>
            <a:normAutofit lnSpcReduction="10000"/>
          </a:bodyPr>
          <a:lstStyle/>
          <a:p>
            <a:pPr marL="457200" indent="-457200">
              <a:buFont typeface="Arial" pitchFamily="34" charset="0"/>
              <a:buChar char="•"/>
            </a:pPr>
            <a:r>
              <a:rPr lang="en-US" dirty="0" smtClean="0"/>
              <a:t>What are the operations that we can perform on these data types?</a:t>
            </a:r>
          </a:p>
          <a:p>
            <a:pPr marL="857250" lvl="1" indent="-457200">
              <a:buFont typeface="Arial" pitchFamily="34" charset="0"/>
              <a:buChar char="•"/>
            </a:pPr>
            <a:r>
              <a:rPr lang="en-US" dirty="0" smtClean="0">
                <a:solidFill>
                  <a:schemeClr val="bg1">
                    <a:lumMod val="75000"/>
                  </a:schemeClr>
                </a:solidFill>
              </a:rPr>
              <a:t>Nominal </a:t>
            </a:r>
            <a:r>
              <a:rPr lang="en-US" dirty="0">
                <a:solidFill>
                  <a:schemeClr val="bg1">
                    <a:lumMod val="75000"/>
                  </a:schemeClr>
                </a:solidFill>
              </a:rPr>
              <a:t>(N</a:t>
            </a:r>
            <a:r>
              <a:rPr lang="en-US" dirty="0" smtClean="0">
                <a:solidFill>
                  <a:schemeClr val="bg1">
                    <a:lumMod val="75000"/>
                  </a:schemeClr>
                </a:solidFill>
              </a:rPr>
              <a:t>)</a:t>
            </a:r>
          </a:p>
          <a:p>
            <a:pPr marL="1257300" lvl="2" indent="-457200">
              <a:buFont typeface="Arial" pitchFamily="34" charset="0"/>
              <a:buChar char="•"/>
            </a:pPr>
            <a:r>
              <a:rPr lang="en-US" dirty="0" smtClean="0">
                <a:solidFill>
                  <a:schemeClr val="bg1">
                    <a:lumMod val="75000"/>
                  </a:schemeClr>
                </a:solidFill>
              </a:rPr>
              <a:t>= and ≠</a:t>
            </a:r>
            <a:endParaRPr lang="en-US" dirty="0">
              <a:solidFill>
                <a:schemeClr val="bg1">
                  <a:lumMod val="75000"/>
                </a:schemeClr>
              </a:solidFill>
            </a:endParaRPr>
          </a:p>
          <a:p>
            <a:pPr marL="857250" lvl="1" indent="-457200">
              <a:buFont typeface="Arial" pitchFamily="34" charset="0"/>
              <a:buChar char="•"/>
            </a:pPr>
            <a:r>
              <a:rPr lang="en-US" dirty="0">
                <a:solidFill>
                  <a:schemeClr val="bg1">
                    <a:lumMod val="75000"/>
                  </a:schemeClr>
                </a:solidFill>
              </a:rPr>
              <a:t>Ordinal (O</a:t>
            </a:r>
            <a:r>
              <a:rPr lang="en-US" dirty="0" smtClean="0">
                <a:solidFill>
                  <a:schemeClr val="bg1">
                    <a:lumMod val="75000"/>
                  </a:schemeClr>
                </a:solidFill>
              </a:rPr>
              <a:t>)</a:t>
            </a:r>
          </a:p>
          <a:p>
            <a:pPr marL="1257300" lvl="2" indent="-457200">
              <a:buFont typeface="Arial" pitchFamily="34" charset="0"/>
              <a:buChar char="•"/>
            </a:pPr>
            <a:r>
              <a:rPr lang="en-US" dirty="0" smtClean="0">
                <a:solidFill>
                  <a:schemeClr val="bg1">
                    <a:lumMod val="75000"/>
                  </a:schemeClr>
                </a:solidFill>
              </a:rPr>
              <a:t>&gt;, &lt;, ≥, ≤</a:t>
            </a:r>
          </a:p>
          <a:p>
            <a:pPr marL="857250" lvl="1" indent="-457200">
              <a:buFont typeface="Arial" pitchFamily="34" charset="0"/>
              <a:buChar char="•"/>
            </a:pPr>
            <a:r>
              <a:rPr lang="en-US" dirty="0" smtClean="0">
                <a:solidFill>
                  <a:schemeClr val="bg1">
                    <a:lumMod val="75000"/>
                  </a:schemeClr>
                </a:solidFill>
              </a:rPr>
              <a:t> Scale </a:t>
            </a:r>
            <a:r>
              <a:rPr lang="en-US" dirty="0">
                <a:solidFill>
                  <a:schemeClr val="bg1">
                    <a:lumMod val="75000"/>
                  </a:schemeClr>
                </a:solidFill>
              </a:rPr>
              <a:t>/ Quantitative (Q</a:t>
            </a:r>
            <a:r>
              <a:rPr lang="en-US" dirty="0" smtClean="0">
                <a:solidFill>
                  <a:schemeClr val="bg1">
                    <a:lumMod val="75000"/>
                  </a:schemeClr>
                </a:solidFill>
              </a:rPr>
              <a:t>)</a:t>
            </a:r>
          </a:p>
          <a:p>
            <a:pPr marL="1257300" lvl="2" indent="-457200">
              <a:buFont typeface="Arial" pitchFamily="34" charset="0"/>
              <a:buChar char="•"/>
            </a:pPr>
            <a:r>
              <a:rPr lang="en-US" dirty="0">
                <a:solidFill>
                  <a:schemeClr val="bg1">
                    <a:lumMod val="75000"/>
                  </a:schemeClr>
                </a:solidFill>
              </a:rPr>
              <a:t>e</a:t>
            </a:r>
            <a:r>
              <a:rPr lang="en-US" dirty="0" smtClean="0">
                <a:solidFill>
                  <a:schemeClr val="bg1">
                    <a:lumMod val="75000"/>
                  </a:schemeClr>
                </a:solidFill>
              </a:rPr>
              <a:t>verything else (+, -, *, /, etc.)</a:t>
            </a:r>
          </a:p>
          <a:p>
            <a:pPr marL="1257300" lvl="2" indent="-457200">
              <a:buFont typeface="Arial" pitchFamily="34" charset="0"/>
              <a:buChar char="•"/>
            </a:pPr>
            <a:endParaRPr lang="en-US" dirty="0">
              <a:solidFill>
                <a:schemeClr val="bg1">
                  <a:lumMod val="75000"/>
                </a:schemeClr>
              </a:solidFill>
            </a:endParaRPr>
          </a:p>
          <a:p>
            <a:pPr marL="457200" indent="-457200">
              <a:buFont typeface="Arial" pitchFamily="34" charset="0"/>
              <a:buChar char="•"/>
            </a:pPr>
            <a:r>
              <a:rPr lang="en-US" dirty="0" smtClean="0">
                <a:solidFill>
                  <a:schemeClr val="bg1">
                    <a:lumMod val="75000"/>
                  </a:schemeClr>
                </a:solidFill>
              </a:rPr>
              <a:t>Consider a distance function</a:t>
            </a:r>
            <a:endParaRPr lang="en-US" dirty="0">
              <a:solidFill>
                <a:schemeClr val="bg1">
                  <a:lumMod val="75000"/>
                </a:schemeClr>
              </a:solidFill>
            </a:endParaRPr>
          </a:p>
          <a:p>
            <a:endParaRPr lang="en-US" dirty="0"/>
          </a:p>
        </p:txBody>
      </p:sp>
    </p:spTree>
    <p:extLst>
      <p:ext uri="{BB962C8B-B14F-4D97-AF65-F5344CB8AC3E}">
        <p14:creationId xmlns:p14="http://schemas.microsoft.com/office/powerpoint/2010/main" val="205087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0000"/>
                                      </p:to>
                                    </p:animClr>
                                  </p:childTnLst>
                                </p:cTn>
                              </p:par>
                              <p:par>
                                <p:cTn id="7" presetID="3" presetClass="emph" presetSubtype="2" fill="hold" nodeType="withEffect">
                                  <p:stCondLst>
                                    <p:cond delay="0"/>
                                  </p:stCondLst>
                                  <p:childTnLst>
                                    <p:animClr clrSpc="rgb" dir="cw">
                                      <p:cBhvr override="childStyle">
                                        <p:cTn id="8" dur="500" fill="hold"/>
                                        <p:tgtEl>
                                          <p:spTgt spid="3">
                                            <p:txEl>
                                              <p:pRg st="0" end="0"/>
                                            </p:txEl>
                                          </p:spTgt>
                                        </p:tgtEl>
                                        <p:attrNameLst>
                                          <p:attrName>style.color</p:attrName>
                                        </p:attrNameLst>
                                      </p:cBhvr>
                                      <p:to>
                                        <a:srgbClr val="BFBFBF"/>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3">
                                            <p:txEl>
                                              <p:pRg st="2" end="2"/>
                                            </p:txEl>
                                          </p:spTgt>
                                        </p:tgtEl>
                                        <p:attrNameLst>
                                          <p:attrName>style.color</p:attrName>
                                        </p:attrNameLst>
                                      </p:cBhvr>
                                      <p:to>
                                        <a:srgbClr val="000000"/>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3">
                                            <p:txEl>
                                              <p:pRg st="3" end="3"/>
                                            </p:txEl>
                                          </p:spTgt>
                                        </p:tgtEl>
                                        <p:attrNameLst>
                                          <p:attrName>style.color</p:attrName>
                                        </p:attrNameLst>
                                      </p:cBhvr>
                                      <p:to>
                                        <a:srgbClr val="000000"/>
                                      </p:to>
                                    </p:animClr>
                                  </p:childTnLst>
                                </p:cTn>
                              </p:par>
                              <p:par>
                                <p:cTn id="17" presetID="3" presetClass="emph" presetSubtype="2" fill="hold" nodeType="withEffect">
                                  <p:stCondLst>
                                    <p:cond delay="0"/>
                                  </p:stCondLst>
                                  <p:childTnLst>
                                    <p:animClr clrSpc="rgb" dir="cw">
                                      <p:cBhvr override="childStyle">
                                        <p:cTn id="18" dur="500" fill="hold"/>
                                        <p:tgtEl>
                                          <p:spTgt spid="3">
                                            <p:txEl>
                                              <p:pRg st="1" end="1"/>
                                            </p:txEl>
                                          </p:spTgt>
                                        </p:tgtEl>
                                        <p:attrNameLst>
                                          <p:attrName>style.color</p:attrName>
                                        </p:attrNameLst>
                                      </p:cBhvr>
                                      <p:to>
                                        <a:srgbClr val="BFBFBF"/>
                                      </p:to>
                                    </p:animClr>
                                  </p:childTnLst>
                                </p:cTn>
                              </p:par>
                              <p:par>
                                <p:cTn id="19" presetID="3" presetClass="emph" presetSubtype="2" fill="hold" nodeType="withEffect">
                                  <p:stCondLst>
                                    <p:cond delay="0"/>
                                  </p:stCondLst>
                                  <p:childTnLst>
                                    <p:animClr clrSpc="rgb" dir="cw">
                                      <p:cBhvr override="childStyle">
                                        <p:cTn id="20" dur="500" fill="hold"/>
                                        <p:tgtEl>
                                          <p:spTgt spid="3">
                                            <p:txEl>
                                              <p:pRg st="2" end="2"/>
                                            </p:txEl>
                                          </p:spTgt>
                                        </p:tgtEl>
                                        <p:attrNameLst>
                                          <p:attrName>style.color</p:attrName>
                                        </p:attrNameLst>
                                      </p:cBhvr>
                                      <p:to>
                                        <a:srgbClr val="BFBFBF"/>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500" fill="hold"/>
                                        <p:tgtEl>
                                          <p:spTgt spid="3">
                                            <p:txEl>
                                              <p:pRg st="4" end="4"/>
                                            </p:txEl>
                                          </p:spTgt>
                                        </p:tgtEl>
                                        <p:attrNameLst>
                                          <p:attrName>style.color</p:attrName>
                                        </p:attrNameLst>
                                      </p:cBhvr>
                                      <p:to>
                                        <a:srgbClr val="0000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3">
                                            <p:txEl>
                                              <p:pRg st="5" end="5"/>
                                            </p:txEl>
                                          </p:spTgt>
                                        </p:tgtEl>
                                        <p:attrNameLst>
                                          <p:attrName>style.color</p:attrName>
                                        </p:attrNameLst>
                                      </p:cBhvr>
                                      <p:to>
                                        <a:srgbClr val="000000"/>
                                      </p:to>
                                    </p:animClr>
                                  </p:childTnLst>
                                </p:cTn>
                              </p:par>
                              <p:par>
                                <p:cTn id="29" presetID="3" presetClass="emph" presetSubtype="2" fill="hold" nodeType="withEffect">
                                  <p:stCondLst>
                                    <p:cond delay="0"/>
                                  </p:stCondLst>
                                  <p:childTnLst>
                                    <p:animClr clrSpc="rgb" dir="cw">
                                      <p:cBhvr override="childStyle">
                                        <p:cTn id="30" dur="500" fill="hold"/>
                                        <p:tgtEl>
                                          <p:spTgt spid="3">
                                            <p:txEl>
                                              <p:pRg st="3" end="3"/>
                                            </p:txEl>
                                          </p:spTgt>
                                        </p:tgtEl>
                                        <p:attrNameLst>
                                          <p:attrName>style.color</p:attrName>
                                        </p:attrNameLst>
                                      </p:cBhvr>
                                      <p:to>
                                        <a:srgbClr val="BFBFBF"/>
                                      </p:to>
                                    </p:animClr>
                                  </p:childTnLst>
                                </p:cTn>
                              </p:par>
                              <p:par>
                                <p:cTn id="31" presetID="3" presetClass="emph" presetSubtype="2" fill="hold" nodeType="withEffect">
                                  <p:stCondLst>
                                    <p:cond delay="0"/>
                                  </p:stCondLst>
                                  <p:childTnLst>
                                    <p:animClr clrSpc="rgb" dir="cw">
                                      <p:cBhvr override="childStyle">
                                        <p:cTn id="32" dur="500" fill="hold"/>
                                        <p:tgtEl>
                                          <p:spTgt spid="3">
                                            <p:txEl>
                                              <p:pRg st="4" end="4"/>
                                            </p:txEl>
                                          </p:spTgt>
                                        </p:tgtEl>
                                        <p:attrNameLst>
                                          <p:attrName>style.color</p:attrName>
                                        </p:attrNameLst>
                                      </p:cBhvr>
                                      <p:to>
                                        <a:srgbClr val="BFBFBF"/>
                                      </p:to>
                                    </p:animClr>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500" fill="hold"/>
                                        <p:tgtEl>
                                          <p:spTgt spid="3">
                                            <p:txEl>
                                              <p:pRg st="6" end="6"/>
                                            </p:txEl>
                                          </p:spTgt>
                                        </p:tgtEl>
                                        <p:attrNameLst>
                                          <p:attrName>style.color</p:attrName>
                                        </p:attrNameLst>
                                      </p:cBhvr>
                                      <p:to>
                                        <a:srgbClr val="000000"/>
                                      </p:to>
                                    </p:animClr>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nodeType="clickEffect">
                                  <p:stCondLst>
                                    <p:cond delay="0"/>
                                  </p:stCondLst>
                                  <p:childTnLst>
                                    <p:animClr clrSpc="rgb" dir="cw">
                                      <p:cBhvr override="childStyle">
                                        <p:cTn id="40" dur="500" fill="hold"/>
                                        <p:tgtEl>
                                          <p:spTgt spid="3">
                                            <p:txEl>
                                              <p:pRg st="8" end="8"/>
                                            </p:txEl>
                                          </p:spTgt>
                                        </p:tgtEl>
                                        <p:attrNameLst>
                                          <p:attrName>style.color</p:attrName>
                                        </p:attrNameLst>
                                      </p:cBhvr>
                                      <p:to>
                                        <a:srgbClr val="000000"/>
                                      </p:to>
                                    </p:animClr>
                                  </p:childTnLst>
                                </p:cTn>
                              </p:par>
                              <p:par>
                                <p:cTn id="41" presetID="3" presetClass="emph" presetSubtype="2" fill="hold" nodeType="withEffect">
                                  <p:stCondLst>
                                    <p:cond delay="0"/>
                                  </p:stCondLst>
                                  <p:childTnLst>
                                    <p:animClr clrSpc="rgb" dir="cw">
                                      <p:cBhvr override="childStyle">
                                        <p:cTn id="42" dur="500" fill="hold"/>
                                        <p:tgtEl>
                                          <p:spTgt spid="3">
                                            <p:txEl>
                                              <p:pRg st="5" end="5"/>
                                            </p:txEl>
                                          </p:spTgt>
                                        </p:tgtEl>
                                        <p:attrNameLst>
                                          <p:attrName>style.color</p:attrName>
                                        </p:attrNameLst>
                                      </p:cBhvr>
                                      <p:to>
                                        <a:srgbClr val="BFBFBF"/>
                                      </p:to>
                                    </p:animClr>
                                  </p:childTnLst>
                                </p:cTn>
                              </p:par>
                              <p:par>
                                <p:cTn id="43" presetID="3" presetClass="emph" presetSubtype="2" fill="hold" nodeType="withEffect">
                                  <p:stCondLst>
                                    <p:cond delay="0"/>
                                  </p:stCondLst>
                                  <p:childTnLst>
                                    <p:animClr clrSpc="rgb" dir="cw">
                                      <p:cBhvr override="childStyle">
                                        <p:cTn id="44" dur="500" fill="hold"/>
                                        <p:tgtEl>
                                          <p:spTgt spid="3">
                                            <p:txEl>
                                              <p:pRg st="6" end="6"/>
                                            </p:txEl>
                                          </p:spTgt>
                                        </p:tgtEl>
                                        <p:attrNameLst>
                                          <p:attrName>style.color</p:attrName>
                                        </p:attrNameLst>
                                      </p:cBhvr>
                                      <p:to>
                                        <a:srgbClr val="BF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Data To Visualization</a:t>
            </a:r>
            <a:endParaRPr lang="en-US" dirty="0"/>
          </a:p>
        </p:txBody>
      </p:sp>
      <p:sp>
        <p:nvSpPr>
          <p:cNvPr id="3" name="Content Placeholder 2"/>
          <p:cNvSpPr>
            <a:spLocks noGrp="1"/>
          </p:cNvSpPr>
          <p:nvPr>
            <p:ph idx="1"/>
          </p:nvPr>
        </p:nvSpPr>
        <p:spPr/>
        <p:txBody>
          <a:bodyPr>
            <a:normAutofit lnSpcReduction="10000"/>
          </a:bodyPr>
          <a:lstStyle/>
          <a:p>
            <a:pPr marL="457200" indent="-457200">
              <a:buFont typeface="Arial" pitchFamily="34" charset="0"/>
              <a:buChar char="•"/>
            </a:pPr>
            <a:r>
              <a:rPr lang="en-US" dirty="0" smtClean="0"/>
              <a:t>Data have attributes (dimensions)</a:t>
            </a:r>
          </a:p>
          <a:p>
            <a:pPr marL="1714500" lvl="3" indent="-457200">
              <a:buFont typeface="Arial" pitchFamily="34" charset="0"/>
              <a:buChar char="•"/>
            </a:pPr>
            <a:endParaRPr lang="en-US" dirty="0"/>
          </a:p>
          <a:p>
            <a:pPr marL="457200" indent="-457200">
              <a:buFont typeface="Arial" pitchFamily="34" charset="0"/>
              <a:buChar char="•"/>
            </a:pPr>
            <a:r>
              <a:rPr lang="en-US" dirty="0" smtClean="0"/>
              <a:t>Visualizations have attributes (dimensions)</a:t>
            </a:r>
          </a:p>
          <a:p>
            <a:pPr marL="457200" indent="-457200">
              <a:buFont typeface="Arial" pitchFamily="34" charset="0"/>
              <a:buChar char="•"/>
            </a:pPr>
            <a:endParaRPr lang="en-US" dirty="0"/>
          </a:p>
          <a:p>
            <a:pPr marL="457200" indent="-457200">
              <a:buFont typeface="Arial" pitchFamily="34" charset="0"/>
              <a:buChar char="•"/>
            </a:pPr>
            <a:r>
              <a:rPr lang="en-US" dirty="0" smtClean="0"/>
              <a:t>Can the two map to each other?</a:t>
            </a:r>
          </a:p>
          <a:p>
            <a:pPr marL="457200" indent="-457200">
              <a:buFont typeface="Arial" pitchFamily="34" charset="0"/>
              <a:buChar char="•"/>
            </a:pPr>
            <a:endParaRPr lang="en-US" dirty="0"/>
          </a:p>
          <a:p>
            <a:pPr marL="457200" indent="-457200">
              <a:buFont typeface="Arial" pitchFamily="34" charset="0"/>
              <a:buChar char="•"/>
            </a:pPr>
            <a:endParaRPr lang="en-US" dirty="0" smtClean="0"/>
          </a:p>
          <a:p>
            <a:pPr marL="457200" indent="-457200">
              <a:buFont typeface="Arial" pitchFamily="34" charset="0"/>
              <a:buChar char="•"/>
            </a:pPr>
            <a:r>
              <a:rPr lang="en-US" dirty="0" smtClean="0"/>
              <a:t>Jacques </a:t>
            </a:r>
            <a:r>
              <a:rPr lang="en-US" dirty="0" err="1" smtClean="0"/>
              <a:t>Bertin</a:t>
            </a:r>
            <a:r>
              <a:rPr lang="en-US" dirty="0" smtClean="0"/>
              <a:t>, </a:t>
            </a:r>
            <a:r>
              <a:rPr lang="en-US" dirty="0" err="1" smtClean="0"/>
              <a:t>Semiologie</a:t>
            </a:r>
            <a:r>
              <a:rPr lang="en-US" dirty="0" smtClean="0"/>
              <a:t> </a:t>
            </a:r>
            <a:r>
              <a:rPr lang="en-US" dirty="0" err="1" smtClean="0"/>
              <a:t>Graphique</a:t>
            </a:r>
            <a:r>
              <a:rPr lang="en-US" dirty="0" smtClean="0"/>
              <a:t> (Semiology of </a:t>
            </a:r>
            <a:r>
              <a:rPr lang="en-US" dirty="0" err="1" smtClean="0"/>
              <a:t>Graphcis</a:t>
            </a:r>
            <a:r>
              <a:rPr lang="en-US" dirty="0" smtClean="0"/>
              <a:t>), 1967.</a:t>
            </a:r>
            <a:endParaRPr lang="en-US" dirty="0"/>
          </a:p>
        </p:txBody>
      </p:sp>
    </p:spTree>
    <p:extLst>
      <p:ext uri="{BB962C8B-B14F-4D97-AF65-F5344CB8AC3E}">
        <p14:creationId xmlns:p14="http://schemas.microsoft.com/office/powerpoint/2010/main" val="1067844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Visualization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Images are composed of marks: “ink”, graphical primitives</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505200"/>
            <a:ext cx="694711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40520" y="6580729"/>
            <a:ext cx="1703480" cy="276999"/>
          </a:xfrm>
          <a:prstGeom prst="rect">
            <a:avLst/>
          </a:prstGeom>
          <a:noFill/>
        </p:spPr>
        <p:txBody>
          <a:bodyPr wrap="none" rtlCol="0">
            <a:spAutoFit/>
          </a:bodyPr>
          <a:lstStyle/>
          <a:p>
            <a:r>
              <a:rPr lang="en-US" sz="1200" dirty="0" smtClean="0"/>
              <a:t>Slide courtesy of Sara Su</a:t>
            </a:r>
            <a:endParaRPr lang="en-US" sz="1200" dirty="0"/>
          </a:p>
        </p:txBody>
      </p:sp>
    </p:spTree>
    <p:extLst>
      <p:ext uri="{BB962C8B-B14F-4D97-AF65-F5344CB8AC3E}">
        <p14:creationId xmlns:p14="http://schemas.microsoft.com/office/powerpoint/2010/main" val="1812966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Channels</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11179"/>
            <a:ext cx="6324600" cy="443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406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Visualization</a:t>
            </a:r>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5262088" cy="520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40520" y="6580729"/>
            <a:ext cx="1703480" cy="276999"/>
          </a:xfrm>
          <a:prstGeom prst="rect">
            <a:avLst/>
          </a:prstGeom>
          <a:noFill/>
        </p:spPr>
        <p:txBody>
          <a:bodyPr wrap="none" rtlCol="0">
            <a:spAutoFit/>
          </a:bodyPr>
          <a:lstStyle/>
          <a:p>
            <a:r>
              <a:rPr lang="en-US" sz="1200" dirty="0" smtClean="0"/>
              <a:t>Slide courtesy of Sara Su</a:t>
            </a:r>
            <a:endParaRPr lang="en-US" sz="1200" dirty="0"/>
          </a:p>
        </p:txBody>
      </p:sp>
    </p:spTree>
    <p:extLst>
      <p:ext uri="{BB962C8B-B14F-4D97-AF65-F5344CB8AC3E}">
        <p14:creationId xmlns:p14="http://schemas.microsoft.com/office/powerpoint/2010/main" val="2177084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52895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099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(Intensity)</a:t>
            </a:r>
            <a:endParaRPr lang="en-US" dirty="0"/>
          </a:p>
        </p:txBody>
      </p:sp>
      <p:sp>
        <p:nvSpPr>
          <p:cNvPr id="3" name="Content Placeholder 2"/>
          <p:cNvSpPr>
            <a:spLocks noGrp="1"/>
          </p:cNvSpPr>
          <p:nvPr>
            <p:ph idx="1"/>
          </p:nvPr>
        </p:nvSpPr>
        <p:spPr/>
        <p:txBody>
          <a:bodyPr/>
          <a:lstStyle/>
          <a:p>
            <a:pPr marL="0" indent="0" algn="ctr"/>
            <a:r>
              <a:rPr lang="en-US" dirty="0" smtClean="0"/>
              <a:t>Discrete or Continuous?</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147" y="2286000"/>
            <a:ext cx="437884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40520" y="6580729"/>
            <a:ext cx="1703480" cy="276999"/>
          </a:xfrm>
          <a:prstGeom prst="rect">
            <a:avLst/>
          </a:prstGeom>
          <a:noFill/>
        </p:spPr>
        <p:txBody>
          <a:bodyPr wrap="none" rtlCol="0">
            <a:spAutoFit/>
          </a:bodyPr>
          <a:lstStyle/>
          <a:p>
            <a:r>
              <a:rPr lang="en-US" sz="1200" dirty="0" smtClean="0"/>
              <a:t>Slide courtesy of Sara Su</a:t>
            </a:r>
            <a:endParaRPr lang="en-US" sz="1200" dirty="0"/>
          </a:p>
        </p:txBody>
      </p:sp>
    </p:spTree>
    <p:extLst>
      <p:ext uri="{BB962C8B-B14F-4D97-AF65-F5344CB8AC3E}">
        <p14:creationId xmlns:p14="http://schemas.microsoft.com/office/powerpoint/2010/main" val="2314855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(Hue)</a:t>
            </a:r>
            <a:endParaRPr lang="en-US" dirty="0"/>
          </a:p>
        </p:txBody>
      </p:sp>
      <p:sp>
        <p:nvSpPr>
          <p:cNvPr id="3" name="Content Placeholder 2"/>
          <p:cNvSpPr>
            <a:spLocks noGrp="1"/>
          </p:cNvSpPr>
          <p:nvPr>
            <p:ph idx="1"/>
          </p:nvPr>
        </p:nvSpPr>
        <p:spPr/>
        <p:txBody>
          <a:bodyPr/>
          <a:lstStyle/>
          <a:p>
            <a:pPr algn="ctr"/>
            <a:r>
              <a:rPr lang="en-US" dirty="0"/>
              <a:t>Discrete or Continuous?</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0"/>
            <a:ext cx="401534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440520" y="6580729"/>
            <a:ext cx="1703480" cy="276999"/>
          </a:xfrm>
          <a:prstGeom prst="rect">
            <a:avLst/>
          </a:prstGeom>
          <a:noFill/>
        </p:spPr>
        <p:txBody>
          <a:bodyPr wrap="none" rtlCol="0">
            <a:spAutoFit/>
          </a:bodyPr>
          <a:lstStyle/>
          <a:p>
            <a:r>
              <a:rPr lang="en-US" sz="1200" dirty="0" smtClean="0"/>
              <a:t>Slide courtesy of Sara Su</a:t>
            </a:r>
            <a:endParaRPr lang="en-US" sz="1200" dirty="0"/>
          </a:p>
        </p:txBody>
      </p:sp>
    </p:spTree>
    <p:extLst>
      <p:ext uri="{BB962C8B-B14F-4D97-AF65-F5344CB8AC3E}">
        <p14:creationId xmlns:p14="http://schemas.microsoft.com/office/powerpoint/2010/main" val="3182849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Storytelling: In Popular Media</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2113"/>
            <a:ext cx="6553200" cy="523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191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Variables</a:t>
            </a:r>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5029200" cy="480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40520" y="6580729"/>
            <a:ext cx="1703480" cy="276999"/>
          </a:xfrm>
          <a:prstGeom prst="rect">
            <a:avLst/>
          </a:prstGeom>
          <a:noFill/>
        </p:spPr>
        <p:txBody>
          <a:bodyPr wrap="none" rtlCol="0">
            <a:spAutoFit/>
          </a:bodyPr>
          <a:lstStyle/>
          <a:p>
            <a:r>
              <a:rPr lang="en-US" sz="1200" dirty="0" smtClean="0"/>
              <a:t>Slide courtesy of Sara Su</a:t>
            </a:r>
            <a:endParaRPr lang="en-US" sz="1200" dirty="0"/>
          </a:p>
        </p:txBody>
      </p:sp>
    </p:spTree>
    <p:extLst>
      <p:ext uri="{BB962C8B-B14F-4D97-AF65-F5344CB8AC3E}">
        <p14:creationId xmlns:p14="http://schemas.microsoft.com/office/powerpoint/2010/main" val="1667339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www-graphics.stanford.edu/courses/cs448b-04-winter/lectures/encoding/slide0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534400" cy="640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985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Vibrant Industry</a:t>
            </a:r>
            <a:endParaRPr lang="en-US" dirty="0"/>
          </a:p>
        </p:txBody>
      </p:sp>
      <p:sp>
        <p:nvSpPr>
          <p:cNvPr id="3" name="Content Placeholder 2"/>
          <p:cNvSpPr>
            <a:spLocks noGrp="1"/>
          </p:cNvSpPr>
          <p:nvPr>
            <p:ph idx="1"/>
          </p:nvPr>
        </p:nvSpPr>
        <p:spPr/>
        <p:txBody>
          <a:bodyPr>
            <a:normAutofit lnSpcReduction="10000"/>
          </a:bodyPr>
          <a:lstStyle/>
          <a:p>
            <a:r>
              <a:rPr lang="en-US" dirty="0" smtClean="0"/>
              <a:t>These (very basic) principles have led to a multi-billion dollar industry in data visualization, in particular in business intelligence and national defense.</a:t>
            </a:r>
          </a:p>
          <a:p>
            <a:pPr lvl="1"/>
            <a:r>
              <a:rPr lang="en-US" dirty="0" smtClean="0"/>
              <a:t>Tableau, </a:t>
            </a:r>
            <a:r>
              <a:rPr lang="en-US" dirty="0" err="1" smtClean="0"/>
              <a:t>Spotfire</a:t>
            </a:r>
            <a:r>
              <a:rPr lang="en-US" dirty="0" smtClean="0"/>
              <a:t>, SAS, etc.</a:t>
            </a:r>
          </a:p>
          <a:p>
            <a:endParaRPr lang="en-US" dirty="0"/>
          </a:p>
          <a:p>
            <a:r>
              <a:rPr lang="en-US" dirty="0" smtClean="0"/>
              <a:t>When combined with some interactive interfaces, we can build very sophisticated tools and software.</a:t>
            </a:r>
            <a:endParaRPr lang="en-US" dirty="0"/>
          </a:p>
        </p:txBody>
      </p:sp>
    </p:spTree>
    <p:extLst>
      <p:ext uri="{BB962C8B-B14F-4D97-AF65-F5344CB8AC3E}">
        <p14:creationId xmlns:p14="http://schemas.microsoft.com/office/powerpoint/2010/main" val="3286390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6476535" y="3962400"/>
            <a:ext cx="2286465" cy="2133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Example Visual Analytics Systems</a:t>
            </a:r>
            <a:endParaRPr lang="en-US" dirty="0"/>
          </a:p>
        </p:txBody>
      </p:sp>
      <p:sp>
        <p:nvSpPr>
          <p:cNvPr id="9" name="Content Placeholder 2"/>
          <p:cNvSpPr txBox="1">
            <a:spLocks/>
          </p:cNvSpPr>
          <p:nvPr/>
        </p:nvSpPr>
        <p:spPr>
          <a:xfrm>
            <a:off x="152400" y="1524000"/>
            <a:ext cx="3505200" cy="5181600"/>
          </a:xfrm>
          <a:prstGeom prst="rect">
            <a:avLst/>
          </a:prstGeom>
        </p:spPr>
        <p:txBody>
          <a:bodyPr vert="horz" lIns="91440" tIns="45720" rIns="91440" bIns="45720" rtlCol="0">
            <a:normAutofit fontScale="77500" lnSpcReduction="20000"/>
          </a:bodyPr>
          <a:lstStyle/>
          <a:p>
            <a:pPr marL="342900" lvl="0" indent="-342900">
              <a:spcBef>
                <a:spcPct val="20000"/>
              </a:spcBef>
              <a:buFont typeface="Arial" pitchFamily="34" charset="0"/>
              <a:buChar char="•"/>
              <a:defRPr/>
            </a:pPr>
            <a:r>
              <a:rPr lang="en-US" sz="3200" dirty="0" smtClean="0"/>
              <a:t>Political Simulation</a:t>
            </a:r>
            <a:endParaRPr lang="en-US" sz="3200" baseline="30000" dirty="0" smtClean="0"/>
          </a:p>
          <a:p>
            <a:pPr marL="742950" lvl="1" indent="-285750">
              <a:spcBef>
                <a:spcPct val="20000"/>
              </a:spcBef>
              <a:buFont typeface="Arial" pitchFamily="34" charset="0"/>
              <a:buChar char="–"/>
              <a:defRPr/>
            </a:pPr>
            <a:r>
              <a:rPr lang="en-US" sz="2800" dirty="0" smtClean="0"/>
              <a:t>Agent-based analysis</a:t>
            </a:r>
          </a:p>
          <a:p>
            <a:pPr marL="742950" lvl="1" indent="-285750">
              <a:spcBef>
                <a:spcPct val="20000"/>
              </a:spcBef>
              <a:buFont typeface="Arial" pitchFamily="34" charset="0"/>
              <a:buChar char="–"/>
              <a:defRPr/>
            </a:pPr>
            <a:r>
              <a:rPr lang="en-US" sz="2800" dirty="0" smtClean="0"/>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Wire Fraud Detection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Bank of America</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Interactive motion comparison</a:t>
            </a:r>
          </a:p>
        </p:txBody>
      </p:sp>
      <p:sp>
        <p:nvSpPr>
          <p:cNvPr id="13" name="TextBox 12"/>
          <p:cNvSpPr txBox="1"/>
          <p:nvPr/>
        </p:nvSpPr>
        <p:spPr>
          <a:xfrm>
            <a:off x="0" y="6581001"/>
            <a:ext cx="8763000" cy="276999"/>
          </a:xfrm>
          <a:prstGeom prst="rect">
            <a:avLst/>
          </a:prstGeom>
          <a:noFill/>
        </p:spPr>
        <p:txBody>
          <a:bodyPr wrap="square" rtlCol="0">
            <a:spAutoFit/>
          </a:bodyPr>
          <a:lstStyle/>
          <a:p>
            <a:r>
              <a:rPr lang="en-US" sz="1200" dirty="0" smtClean="0"/>
              <a:t>Crouser et al.,  Two Visualization Tools for Analysis of Agent-Based Simulations in Political Science.  IEEE CG&amp;A, 2012</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1343628"/>
            <a:ext cx="2400317" cy="240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535" y="1343628"/>
            <a:ext cx="2320984" cy="240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3833834"/>
            <a:ext cx="2400317" cy="239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0036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Visual Analytics Systems</a:t>
            </a:r>
          </a:p>
        </p:txBody>
      </p:sp>
      <p:sp>
        <p:nvSpPr>
          <p:cNvPr id="26" name="TextBox 25"/>
          <p:cNvSpPr txBox="1"/>
          <p:nvPr/>
        </p:nvSpPr>
        <p:spPr>
          <a:xfrm>
            <a:off x="0" y="6581001"/>
            <a:ext cx="8534400" cy="276999"/>
          </a:xfrm>
          <a:prstGeom prst="rect">
            <a:avLst/>
          </a:prstGeom>
          <a:noFill/>
        </p:spPr>
        <p:txBody>
          <a:bodyPr wrap="square" rtlCol="0">
            <a:spAutoFit/>
          </a:bodyPr>
          <a:lstStyle/>
          <a:p>
            <a:r>
              <a:rPr lang="en-US" sz="1200" dirty="0" smtClean="0"/>
              <a:t>R. Chang et al., </a:t>
            </a:r>
            <a:r>
              <a:rPr lang="en-US" sz="1200" dirty="0" err="1"/>
              <a:t>WireVis</a:t>
            </a:r>
            <a:r>
              <a:rPr lang="en-US" sz="1200" dirty="0"/>
              <a:t>: Visualization of Categorical, Time-Varying Data From Financial Transactions,</a:t>
            </a:r>
            <a:r>
              <a:rPr lang="en-US" sz="1200" i="1" dirty="0" smtClean="0"/>
              <a:t> VAST </a:t>
            </a:r>
            <a:r>
              <a:rPr lang="en-US" sz="1200" dirty="0" smtClean="0"/>
              <a:t>2008.</a:t>
            </a:r>
          </a:p>
        </p:txBody>
      </p:sp>
      <p:sp>
        <p:nvSpPr>
          <p:cNvPr id="29" name="Content Placeholder 2"/>
          <p:cNvSpPr txBox="1">
            <a:spLocks/>
          </p:cNvSpPr>
          <p:nvPr/>
        </p:nvSpPr>
        <p:spPr>
          <a:xfrm>
            <a:off x="152400" y="1524000"/>
            <a:ext cx="3505200" cy="5181600"/>
          </a:xfrm>
          <a:prstGeom prst="rect">
            <a:avLst/>
          </a:prstGeom>
        </p:spPr>
        <p:txBody>
          <a:bodyPr vert="horz" lIns="91440" tIns="45720" rIns="91440" bIns="45720" rtlCol="0">
            <a:normAutofit fontScale="77500" lnSpcReduction="20000"/>
          </a:bodyPr>
          <a:lstStyle/>
          <a:p>
            <a:pPr marL="342900" lvl="0" indent="-342900">
              <a:spcBef>
                <a:spcPct val="20000"/>
              </a:spcBef>
              <a:buFont typeface="Arial" pitchFamily="34" charset="0"/>
              <a:buChar char="•"/>
              <a:defRPr/>
            </a:pPr>
            <a:r>
              <a:rPr lang="en-US" sz="3200" dirty="0">
                <a:solidFill>
                  <a:schemeClr val="bg1">
                    <a:lumMod val="75000"/>
                  </a:schemeClr>
                </a:solidFill>
              </a:rPr>
              <a:t>Political </a:t>
            </a:r>
            <a:r>
              <a:rPr lang="en-US" sz="3200" dirty="0" smtClean="0">
                <a:solidFill>
                  <a:schemeClr val="bg1">
                    <a:lumMod val="75000"/>
                  </a:schemeClr>
                </a:solidFill>
              </a:rPr>
              <a:t>Simulation</a:t>
            </a:r>
            <a:endParaRPr lang="en-US" sz="3200" dirty="0">
              <a:solidFill>
                <a:schemeClr val="bg1">
                  <a:lumMod val="75000"/>
                </a:schemeClr>
              </a:solidFill>
            </a:endParaRPr>
          </a:p>
          <a:p>
            <a:pPr marL="742950" lvl="1" indent="-285750">
              <a:spcBef>
                <a:spcPct val="20000"/>
              </a:spcBef>
              <a:buFont typeface="Arial" pitchFamily="34" charset="0"/>
              <a:buChar char="–"/>
              <a:defRPr/>
            </a:pPr>
            <a:r>
              <a:rPr lang="en-US" sz="2800" dirty="0">
                <a:solidFill>
                  <a:schemeClr val="bg1">
                    <a:lumMod val="75000"/>
                  </a:schemeClr>
                </a:solidFill>
              </a:rPr>
              <a:t>Agent-based analysis</a:t>
            </a:r>
          </a:p>
          <a:p>
            <a:pPr marL="742950" lvl="1" indent="-285750">
              <a:spcBef>
                <a:spcPct val="20000"/>
              </a:spcBef>
              <a:buFont typeface="Arial" pitchFamily="34" charset="0"/>
              <a:buChar char="–"/>
              <a:defRPr/>
            </a:pPr>
            <a:r>
              <a:rPr lang="en-US" sz="2800" dirty="0">
                <a:solidFill>
                  <a:schemeClr val="bg1">
                    <a:lumMod val="75000"/>
                  </a:schemeClr>
                </a:solidFill>
              </a:rPr>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lvl="0" indent="-342900">
              <a:spcBef>
                <a:spcPct val="20000"/>
              </a:spcBef>
              <a:buFont typeface="Arial" pitchFamily="34" charset="0"/>
              <a:buChar char="•"/>
              <a:defRPr/>
            </a:pPr>
            <a:r>
              <a:rPr lang="en-US" sz="3200" dirty="0"/>
              <a:t>Wire Fraud Detection</a:t>
            </a:r>
          </a:p>
          <a:p>
            <a:pPr marL="742950" lvl="1" indent="-285750">
              <a:spcBef>
                <a:spcPct val="20000"/>
              </a:spcBef>
              <a:buFont typeface="Arial" pitchFamily="34" charset="0"/>
              <a:buChar char="–"/>
              <a:defRPr/>
            </a:pPr>
            <a:r>
              <a:rPr lang="en-US" sz="2800" dirty="0"/>
              <a:t>With Bank of America</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Interactive motion comparison</a:t>
            </a:r>
          </a:p>
        </p:txBody>
      </p:sp>
      <p:pic>
        <p:nvPicPr>
          <p:cNvPr id="28" name="Picture 6"/>
          <p:cNvPicPr>
            <a:picLocks noChangeAspect="1" noChangeArrowheads="1"/>
          </p:cNvPicPr>
          <p:nvPr/>
        </p:nvPicPr>
        <p:blipFill>
          <a:blip r:embed="rId2" cstate="print"/>
          <a:srcRect/>
          <a:stretch>
            <a:fillRect/>
          </a:stretch>
        </p:blipFill>
        <p:spPr>
          <a:xfrm>
            <a:off x="4191000" y="1362604"/>
            <a:ext cx="4495800" cy="2779738"/>
          </a:xfrm>
          <a:prstGeom prst="rect">
            <a:avLst/>
          </a:prstGeom>
          <a:noFill/>
        </p:spPr>
      </p:pic>
      <p:pic>
        <p:nvPicPr>
          <p:cNvPr id="3" name="Picture 2"/>
          <p:cNvPicPr>
            <a:picLocks noChangeAspect="1"/>
          </p:cNvPicPr>
          <p:nvPr/>
        </p:nvPicPr>
        <p:blipFill>
          <a:blip r:embed="rId3"/>
          <a:stretch>
            <a:fillRect/>
          </a:stretch>
        </p:blipFill>
        <p:spPr>
          <a:xfrm>
            <a:off x="3811319" y="4378883"/>
            <a:ext cx="2555111" cy="2077393"/>
          </a:xfrm>
          <a:prstGeom prst="rect">
            <a:avLst/>
          </a:prstGeom>
        </p:spPr>
      </p:pic>
      <p:pic>
        <p:nvPicPr>
          <p:cNvPr id="25" name="Picture 24"/>
          <p:cNvPicPr>
            <a:picLocks noChangeAspect="1"/>
          </p:cNvPicPr>
          <p:nvPr/>
        </p:nvPicPr>
        <p:blipFill>
          <a:blip r:embed="rId4"/>
          <a:stretch>
            <a:fillRect/>
          </a:stretch>
        </p:blipFill>
        <p:spPr>
          <a:xfrm>
            <a:off x="6553200" y="4388064"/>
            <a:ext cx="2404400" cy="2086574"/>
          </a:xfrm>
          <a:prstGeom prst="rect">
            <a:avLst/>
          </a:prstGeom>
        </p:spPr>
      </p:pic>
    </p:spTree>
    <p:extLst>
      <p:ext uri="{BB962C8B-B14F-4D97-AF65-F5344CB8AC3E}">
        <p14:creationId xmlns:p14="http://schemas.microsoft.com/office/powerpoint/2010/main" val="31477287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Visual Analytics Systems</a:t>
            </a:r>
          </a:p>
        </p:txBody>
      </p:sp>
      <p:pic>
        <p:nvPicPr>
          <p:cNvPr id="34818" name="Picture 2"/>
          <p:cNvPicPr>
            <a:picLocks noChangeAspect="1" noChangeArrowheads="1"/>
          </p:cNvPicPr>
          <p:nvPr/>
        </p:nvPicPr>
        <p:blipFill>
          <a:blip r:embed="rId2" cstate="screen"/>
          <a:srcRect/>
          <a:stretch>
            <a:fillRect/>
          </a:stretch>
        </p:blipFill>
        <p:spPr bwMode="auto">
          <a:xfrm>
            <a:off x="4038600" y="1295400"/>
            <a:ext cx="4845734" cy="3048000"/>
          </a:xfrm>
          <a:prstGeom prst="rect">
            <a:avLst/>
          </a:prstGeom>
          <a:noFill/>
          <a:ln w="9525">
            <a:noFill/>
            <a:miter lim="800000"/>
            <a:headEnd/>
            <a:tailEnd/>
          </a:ln>
        </p:spPr>
      </p:pic>
      <p:pic>
        <p:nvPicPr>
          <p:cNvPr id="34820" name="Picture 4"/>
          <p:cNvPicPr>
            <a:picLocks noChangeAspect="1" noChangeArrowheads="1"/>
          </p:cNvPicPr>
          <p:nvPr/>
        </p:nvPicPr>
        <p:blipFill>
          <a:blip r:embed="rId3" cstate="screen"/>
          <a:srcRect/>
          <a:stretch>
            <a:fillRect/>
          </a:stretch>
        </p:blipFill>
        <p:spPr bwMode="auto">
          <a:xfrm>
            <a:off x="3626974" y="4572000"/>
            <a:ext cx="3265089" cy="2043113"/>
          </a:xfrm>
          <a:prstGeom prst="rect">
            <a:avLst/>
          </a:prstGeom>
          <a:noFill/>
          <a:ln w="9525">
            <a:noFill/>
            <a:miter lim="800000"/>
            <a:headEnd/>
            <a:tailEnd/>
          </a:ln>
        </p:spPr>
      </p:pic>
      <p:pic>
        <p:nvPicPr>
          <p:cNvPr id="34821" name="Picture 5"/>
          <p:cNvPicPr>
            <a:picLocks noChangeAspect="1" noChangeArrowheads="1"/>
          </p:cNvPicPr>
          <p:nvPr/>
        </p:nvPicPr>
        <p:blipFill>
          <a:blip r:embed="rId4" cstate="screen"/>
          <a:srcRect/>
          <a:stretch>
            <a:fillRect/>
          </a:stretch>
        </p:blipFill>
        <p:spPr bwMode="auto">
          <a:xfrm>
            <a:off x="6934200" y="4495800"/>
            <a:ext cx="2053173" cy="2133600"/>
          </a:xfrm>
          <a:prstGeom prst="rect">
            <a:avLst/>
          </a:prstGeom>
          <a:noFill/>
          <a:ln w="9525">
            <a:noFill/>
            <a:miter lim="800000"/>
            <a:headEnd/>
            <a:tailEnd/>
          </a:ln>
        </p:spPr>
      </p:pic>
      <p:sp>
        <p:nvSpPr>
          <p:cNvPr id="30" name="TextBox 29"/>
          <p:cNvSpPr txBox="1"/>
          <p:nvPr/>
        </p:nvSpPr>
        <p:spPr>
          <a:xfrm>
            <a:off x="0" y="6581001"/>
            <a:ext cx="8534400" cy="276999"/>
          </a:xfrm>
          <a:prstGeom prst="rect">
            <a:avLst/>
          </a:prstGeom>
          <a:noFill/>
        </p:spPr>
        <p:txBody>
          <a:bodyPr wrap="square" rtlCol="0">
            <a:spAutoFit/>
          </a:bodyPr>
          <a:lstStyle/>
          <a:p>
            <a:r>
              <a:rPr lang="en-US" sz="1200" dirty="0" smtClean="0"/>
              <a:t>R. Chang et al., An Interactive Visual Analytics  System for Bridge Management</a:t>
            </a:r>
            <a:r>
              <a:rPr lang="en-US" sz="1200" i="1" dirty="0" smtClean="0"/>
              <a:t>, </a:t>
            </a:r>
            <a:r>
              <a:rPr lang="en-US" sz="1200" dirty="0" smtClean="0"/>
              <a:t>Journal of Computer Graphics Forum,</a:t>
            </a:r>
            <a:r>
              <a:rPr lang="en-US" sz="1200" i="1" dirty="0" smtClean="0"/>
              <a:t> </a:t>
            </a:r>
            <a:r>
              <a:rPr lang="en-US" sz="1200" dirty="0" smtClean="0"/>
              <a:t>2010.</a:t>
            </a:r>
          </a:p>
        </p:txBody>
      </p:sp>
      <p:sp>
        <p:nvSpPr>
          <p:cNvPr id="9" name="Content Placeholder 2"/>
          <p:cNvSpPr txBox="1">
            <a:spLocks/>
          </p:cNvSpPr>
          <p:nvPr/>
        </p:nvSpPr>
        <p:spPr>
          <a:xfrm>
            <a:off x="152400" y="1524000"/>
            <a:ext cx="3505200" cy="5181600"/>
          </a:xfrm>
          <a:prstGeom prst="rect">
            <a:avLst/>
          </a:prstGeom>
        </p:spPr>
        <p:txBody>
          <a:bodyPr vert="horz" lIns="91440" tIns="45720" rIns="91440" bIns="45720" rtlCol="0">
            <a:normAutofit fontScale="77500" lnSpcReduction="20000"/>
          </a:bodyPr>
          <a:lstStyle/>
          <a:p>
            <a:pPr marL="342900" lvl="0" indent="-342900">
              <a:spcBef>
                <a:spcPct val="20000"/>
              </a:spcBef>
              <a:buFont typeface="Arial" pitchFamily="34" charset="0"/>
              <a:buChar char="•"/>
              <a:defRPr/>
            </a:pPr>
            <a:r>
              <a:rPr lang="en-US" sz="3200" dirty="0">
                <a:solidFill>
                  <a:schemeClr val="bg1">
                    <a:lumMod val="75000"/>
                  </a:schemeClr>
                </a:solidFill>
              </a:rPr>
              <a:t>Political </a:t>
            </a:r>
            <a:r>
              <a:rPr lang="en-US" sz="3200" dirty="0" smtClean="0">
                <a:solidFill>
                  <a:schemeClr val="bg1">
                    <a:lumMod val="75000"/>
                  </a:schemeClr>
                </a:solidFill>
              </a:rPr>
              <a:t>Simulation</a:t>
            </a:r>
            <a:endParaRPr lang="en-US" sz="3200" dirty="0">
              <a:solidFill>
                <a:schemeClr val="bg1">
                  <a:lumMod val="75000"/>
                </a:schemeClr>
              </a:solidFill>
            </a:endParaRPr>
          </a:p>
          <a:p>
            <a:pPr marL="742950" lvl="1" indent="-285750">
              <a:spcBef>
                <a:spcPct val="20000"/>
              </a:spcBef>
              <a:buFont typeface="Arial" pitchFamily="34" charset="0"/>
              <a:buChar char="–"/>
              <a:defRPr/>
            </a:pPr>
            <a:r>
              <a:rPr lang="en-US" sz="2800" dirty="0">
                <a:solidFill>
                  <a:schemeClr val="bg1">
                    <a:lumMod val="75000"/>
                  </a:schemeClr>
                </a:solidFill>
              </a:rPr>
              <a:t>Agent-based analysis</a:t>
            </a:r>
          </a:p>
          <a:p>
            <a:pPr marL="742950" lvl="1" indent="-285750">
              <a:spcBef>
                <a:spcPct val="20000"/>
              </a:spcBef>
              <a:buFont typeface="Arial" pitchFamily="34" charset="0"/>
              <a:buChar char="–"/>
              <a:defRPr/>
            </a:pPr>
            <a:r>
              <a:rPr lang="en-US" sz="2800" dirty="0">
                <a:solidFill>
                  <a:schemeClr val="bg1">
                    <a:lumMod val="75000"/>
                  </a:schemeClr>
                </a:solidFill>
              </a:rPr>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lvl="0" indent="-342900">
              <a:spcBef>
                <a:spcPct val="20000"/>
              </a:spcBef>
              <a:buFont typeface="Arial" pitchFamily="34" charset="0"/>
              <a:buChar char="•"/>
              <a:defRPr/>
            </a:pPr>
            <a:r>
              <a:rPr lang="en-US" sz="3200" dirty="0">
                <a:solidFill>
                  <a:schemeClr val="bg1">
                    <a:lumMod val="75000"/>
                  </a:schemeClr>
                </a:solidFill>
              </a:rPr>
              <a:t>Wire Fraud Detection</a:t>
            </a:r>
          </a:p>
          <a:p>
            <a:pPr marL="742950" lvl="1" indent="-285750">
              <a:spcBef>
                <a:spcPct val="20000"/>
              </a:spcBef>
              <a:buFont typeface="Arial" pitchFamily="34" charset="0"/>
              <a:buChar char="–"/>
              <a:defRPr/>
            </a:pPr>
            <a:r>
              <a:rPr lang="en-US" sz="2800" dirty="0">
                <a:solidFill>
                  <a:schemeClr val="bg1">
                    <a:lumMod val="75000"/>
                  </a:schemeClr>
                </a:solidFill>
              </a:rPr>
              <a:t>With Bank of America</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Interactive motion comparison</a:t>
            </a:r>
          </a:p>
        </p:txBody>
      </p:sp>
    </p:spTree>
    <p:extLst>
      <p:ext uri="{BB962C8B-B14F-4D97-AF65-F5344CB8AC3E}">
        <p14:creationId xmlns:p14="http://schemas.microsoft.com/office/powerpoint/2010/main" val="1185164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Visual Analytics Systems</a:t>
            </a:r>
          </a:p>
        </p:txBody>
      </p:sp>
      <p:pic>
        <p:nvPicPr>
          <p:cNvPr id="35844" name="Picture 4"/>
          <p:cNvPicPr>
            <a:picLocks noChangeAspect="1" noChangeArrowheads="1"/>
          </p:cNvPicPr>
          <p:nvPr/>
        </p:nvPicPr>
        <p:blipFill>
          <a:blip r:embed="rId3" cstate="screen"/>
          <a:srcRect/>
          <a:stretch>
            <a:fillRect/>
          </a:stretch>
        </p:blipFill>
        <p:spPr bwMode="auto">
          <a:xfrm>
            <a:off x="3657600" y="4078111"/>
            <a:ext cx="1930190" cy="2452090"/>
          </a:xfrm>
          <a:prstGeom prst="rect">
            <a:avLst/>
          </a:prstGeom>
          <a:noFill/>
          <a:ln w="9525">
            <a:noFill/>
            <a:miter lim="800000"/>
            <a:headEnd/>
            <a:tailEnd/>
          </a:ln>
        </p:spPr>
      </p:pic>
      <p:sp>
        <p:nvSpPr>
          <p:cNvPr id="11" name="TextBox 10"/>
          <p:cNvSpPr txBox="1"/>
          <p:nvPr/>
        </p:nvSpPr>
        <p:spPr>
          <a:xfrm>
            <a:off x="0" y="6581001"/>
            <a:ext cx="8534400" cy="276999"/>
          </a:xfrm>
          <a:prstGeom prst="rect">
            <a:avLst/>
          </a:prstGeom>
          <a:noFill/>
        </p:spPr>
        <p:txBody>
          <a:bodyPr wrap="square" rtlCol="0">
            <a:spAutoFit/>
          </a:bodyPr>
          <a:lstStyle/>
          <a:p>
            <a:r>
              <a:rPr lang="en-US" sz="1200" dirty="0" smtClean="0"/>
              <a:t>R. Chang et al., Interactive Coordinated Multiple-View Visualization of Biomechanical Motion Data</a:t>
            </a:r>
            <a:r>
              <a:rPr lang="en-US" sz="1200" i="1" dirty="0" smtClean="0"/>
              <a:t>, </a:t>
            </a:r>
            <a:r>
              <a:rPr lang="en-US" sz="1200" dirty="0" smtClean="0"/>
              <a:t>IEEE Vis (TVCG) 2009. </a:t>
            </a:r>
          </a:p>
        </p:txBody>
      </p:sp>
      <p:sp>
        <p:nvSpPr>
          <p:cNvPr id="9" name="Content Placeholder 2"/>
          <p:cNvSpPr txBox="1">
            <a:spLocks/>
          </p:cNvSpPr>
          <p:nvPr/>
        </p:nvSpPr>
        <p:spPr>
          <a:xfrm>
            <a:off x="152400" y="1524000"/>
            <a:ext cx="3505200" cy="5181600"/>
          </a:xfrm>
          <a:prstGeom prst="rect">
            <a:avLst/>
          </a:prstGeom>
        </p:spPr>
        <p:txBody>
          <a:bodyPr vert="horz" lIns="91440" tIns="45720" rIns="91440" bIns="45720" rtlCol="0">
            <a:normAutofit fontScale="77500" lnSpcReduction="20000"/>
          </a:bodyPr>
          <a:lstStyle/>
          <a:p>
            <a:pPr marL="342900" lvl="0" indent="-342900">
              <a:spcBef>
                <a:spcPct val="20000"/>
              </a:spcBef>
              <a:buFont typeface="Arial" pitchFamily="34" charset="0"/>
              <a:buChar char="•"/>
              <a:defRPr/>
            </a:pPr>
            <a:r>
              <a:rPr lang="en-US" sz="3200" dirty="0">
                <a:solidFill>
                  <a:schemeClr val="bg1">
                    <a:lumMod val="75000"/>
                  </a:schemeClr>
                </a:solidFill>
              </a:rPr>
              <a:t>Political </a:t>
            </a:r>
            <a:r>
              <a:rPr lang="en-US" sz="3200" dirty="0" smtClean="0">
                <a:solidFill>
                  <a:schemeClr val="bg1">
                    <a:lumMod val="75000"/>
                  </a:schemeClr>
                </a:solidFill>
              </a:rPr>
              <a:t>Simulation</a:t>
            </a:r>
            <a:endParaRPr lang="en-US" sz="3200" dirty="0">
              <a:solidFill>
                <a:schemeClr val="bg1">
                  <a:lumMod val="75000"/>
                </a:schemeClr>
              </a:solidFill>
            </a:endParaRPr>
          </a:p>
          <a:p>
            <a:pPr marL="742950" lvl="1" indent="-285750">
              <a:spcBef>
                <a:spcPct val="20000"/>
              </a:spcBef>
              <a:buFont typeface="Arial" pitchFamily="34" charset="0"/>
              <a:buChar char="–"/>
              <a:defRPr/>
            </a:pPr>
            <a:r>
              <a:rPr lang="en-US" sz="2800" dirty="0">
                <a:solidFill>
                  <a:schemeClr val="bg1">
                    <a:lumMod val="75000"/>
                  </a:schemeClr>
                </a:solidFill>
              </a:rPr>
              <a:t>Agent-based analysis</a:t>
            </a:r>
          </a:p>
          <a:p>
            <a:pPr marL="742950" lvl="1" indent="-285750">
              <a:spcBef>
                <a:spcPct val="20000"/>
              </a:spcBef>
              <a:buFont typeface="Arial" pitchFamily="34" charset="0"/>
              <a:buChar char="–"/>
              <a:defRPr/>
            </a:pPr>
            <a:r>
              <a:rPr lang="en-US" sz="2800" dirty="0">
                <a:solidFill>
                  <a:schemeClr val="bg1">
                    <a:lumMod val="75000"/>
                  </a:schemeClr>
                </a:solidFill>
              </a:rPr>
              <a:t>With DARPA</a:t>
            </a:r>
          </a:p>
          <a:p>
            <a:pPr marL="742950" lvl="1" indent="-285750">
              <a:spcBef>
                <a:spcPct val="20000"/>
              </a:spcBef>
              <a:buFont typeface="Arial" pitchFamily="34" charset="0"/>
              <a:buChar char="–"/>
              <a:defRPr/>
            </a:pPr>
            <a:endPar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lvl="0" indent="-342900">
              <a:spcBef>
                <a:spcPct val="20000"/>
              </a:spcBef>
              <a:buFont typeface="Arial" pitchFamily="34" charset="0"/>
              <a:buChar char="•"/>
              <a:defRPr/>
            </a:pPr>
            <a:r>
              <a:rPr lang="en-US" sz="3200" dirty="0">
                <a:solidFill>
                  <a:schemeClr val="bg1">
                    <a:lumMod val="75000"/>
                  </a:schemeClr>
                </a:solidFill>
              </a:rPr>
              <a:t>Wire Fraud Detection</a:t>
            </a:r>
          </a:p>
          <a:p>
            <a:pPr marL="742950" lvl="1" indent="-285750">
              <a:spcBef>
                <a:spcPct val="20000"/>
              </a:spcBef>
              <a:buFont typeface="Arial" pitchFamily="34" charset="0"/>
              <a:buChar char="–"/>
              <a:defRPr/>
            </a:pPr>
            <a:r>
              <a:rPr lang="en-US" sz="2800" dirty="0">
                <a:solidFill>
                  <a:schemeClr val="bg1">
                    <a:lumMod val="75000"/>
                  </a:schemeClr>
                </a:solidFill>
              </a:rPr>
              <a:t>With Bank of America</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Bridge Maintenance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With US DOT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bg1">
                    <a:lumMod val="75000"/>
                  </a:schemeClr>
                </a:solidFill>
                <a:effectLst/>
                <a:uLnTx/>
                <a:uFillTx/>
                <a:latin typeface="+mn-lt"/>
                <a:ea typeface="+mn-ea"/>
                <a:cs typeface="+mn-cs"/>
              </a:rPr>
              <a:t>Exploring inspection reports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Biomechanical Motion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Interactive motion comparison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228" y="4248855"/>
            <a:ext cx="3352800" cy="211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5" cstate="screen"/>
          <a:srcRect/>
          <a:stretch>
            <a:fillRect/>
          </a:stretch>
        </p:blipFill>
        <p:spPr bwMode="auto">
          <a:xfrm>
            <a:off x="3651956" y="1447800"/>
            <a:ext cx="5353072" cy="2570458"/>
          </a:xfrm>
          <a:prstGeom prst="rect">
            <a:avLst/>
          </a:prstGeom>
          <a:noFill/>
          <a:ln w="9525">
            <a:noFill/>
            <a:miter lim="800000"/>
            <a:headEnd/>
            <a:tailEnd/>
          </a:ln>
        </p:spPr>
      </p:pic>
    </p:spTree>
    <p:extLst>
      <p:ext uri="{BB962C8B-B14F-4D97-AF65-F5344CB8AC3E}">
        <p14:creationId xmlns:p14="http://schemas.microsoft.com/office/powerpoint/2010/main" val="12995067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Start, but…</a:t>
            </a:r>
            <a:endParaRPr lang="en-US" dirty="0"/>
          </a:p>
        </p:txBody>
      </p:sp>
      <p:sp>
        <p:nvSpPr>
          <p:cNvPr id="3" name="Content Placeholder 2"/>
          <p:cNvSpPr>
            <a:spLocks noGrp="1"/>
          </p:cNvSpPr>
          <p:nvPr>
            <p:ph idx="1"/>
          </p:nvPr>
        </p:nvSpPr>
        <p:spPr/>
        <p:txBody>
          <a:bodyPr/>
          <a:lstStyle/>
          <a:p>
            <a:r>
              <a:rPr lang="en-US" dirty="0" smtClean="0"/>
              <a:t>The data-visual mapping principles are very much limited because it does not include the notion of “task” or “intent”</a:t>
            </a:r>
          </a:p>
          <a:p>
            <a:r>
              <a:rPr lang="en-US" dirty="0"/>
              <a:t/>
            </a:r>
            <a:br>
              <a:rPr lang="en-US" dirty="0"/>
            </a:br>
            <a:r>
              <a:rPr lang="en-US" dirty="0" smtClean="0"/>
              <a:t>Consider the following and determine which of them is more appropriate</a:t>
            </a:r>
            <a:endParaRPr lang="en-US" dirty="0"/>
          </a:p>
        </p:txBody>
      </p:sp>
    </p:spTree>
    <p:extLst>
      <p:ext uri="{BB962C8B-B14F-4D97-AF65-F5344CB8AC3E}">
        <p14:creationId xmlns:p14="http://schemas.microsoft.com/office/powerpoint/2010/main" val="1498520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Visualization to Influence?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s://www.cs.ubc.ca/~tmm/courses/533-07/readings/pravda/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59" y="1619209"/>
            <a:ext cx="7534275" cy="508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75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Appropriateness?</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Which data dimension should be mapped to what visual variable?</a:t>
            </a:r>
          </a:p>
          <a:p>
            <a:pPr marL="457200" indent="-457200">
              <a:buFont typeface="Arial" pitchFamily="34" charset="0"/>
              <a:buChar char="•"/>
            </a:pPr>
            <a:endParaRPr lang="en-US" dirty="0"/>
          </a:p>
          <a:p>
            <a:pPr marL="457200" indent="-457200">
              <a:buFont typeface="Arial" pitchFamily="34" charset="0"/>
              <a:buChar char="•"/>
            </a:pP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84" y="3271836"/>
            <a:ext cx="3945841"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71837"/>
            <a:ext cx="4185201"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29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Storytelling: Hans </a:t>
            </a:r>
            <a:r>
              <a:rPr lang="en-US" dirty="0" err="1" smtClean="0"/>
              <a:t>Rosling’s</a:t>
            </a:r>
            <a:r>
              <a:rPr lang="en-US" dirty="0" smtClean="0"/>
              <a:t> </a:t>
            </a:r>
            <a:r>
              <a:rPr lang="en-US" dirty="0" err="1" smtClean="0"/>
              <a:t>Gapminder</a:t>
            </a:r>
            <a:endParaRPr lang="en-US" dirty="0"/>
          </a:p>
        </p:txBody>
      </p:sp>
      <p:sp>
        <p:nvSpPr>
          <p:cNvPr id="3" name="Content Placeholder 2"/>
          <p:cNvSpPr>
            <a:spLocks noGrp="1"/>
          </p:cNvSpPr>
          <p:nvPr>
            <p:ph idx="1"/>
          </p:nvPr>
        </p:nvSpPr>
        <p:spPr>
          <a:xfrm>
            <a:off x="457200" y="5943600"/>
            <a:ext cx="8229600" cy="411163"/>
          </a:xfrm>
        </p:spPr>
        <p:txBody>
          <a:bodyPr>
            <a:normAutofit fontScale="77500" lnSpcReduction="20000"/>
          </a:bodyPr>
          <a:lstStyle/>
          <a:p>
            <a:r>
              <a:rPr lang="en-US" dirty="0"/>
              <a:t>http://www.youtube.com/watch?v=jbkSRLYSojo</a:t>
            </a:r>
          </a:p>
        </p:txBody>
      </p:sp>
      <p:pic>
        <p:nvPicPr>
          <p:cNvPr id="3074" name="Picture 2" descr="http://infosthetics.com/archives/hans_rosling_b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868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9541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Appropriateness?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www.ludopoli.com/default/library/BOP-graph-pie-vs-ba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80085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473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Appropriateness?</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4185201"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86628"/>
            <a:ext cx="4215063" cy="253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938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and Form</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75884"/>
            <a:ext cx="530615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11566" y="6569271"/>
            <a:ext cx="2321148" cy="276999"/>
          </a:xfrm>
          <a:prstGeom prst="rect">
            <a:avLst/>
          </a:prstGeom>
          <a:noFill/>
        </p:spPr>
        <p:txBody>
          <a:bodyPr wrap="none" rtlCol="0">
            <a:spAutoFit/>
          </a:bodyPr>
          <a:lstStyle/>
          <a:p>
            <a:r>
              <a:rPr lang="en-US" sz="1200" dirty="0" smtClean="0"/>
              <a:t>Image courtesy of Barbara </a:t>
            </a:r>
            <a:r>
              <a:rPr lang="en-US" sz="1200" dirty="0" err="1" smtClean="0"/>
              <a:t>Tversky</a:t>
            </a:r>
            <a:endParaRPr lang="en-US" sz="1200" dirty="0"/>
          </a:p>
        </p:txBody>
      </p:sp>
    </p:spTree>
    <p:extLst>
      <p:ext uri="{BB962C8B-B14F-4D97-AF65-F5344CB8AC3E}">
        <p14:creationId xmlns:p14="http://schemas.microsoft.com/office/powerpoint/2010/main" val="4155913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and Form</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5414962" cy="405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11566" y="6569271"/>
            <a:ext cx="2321148" cy="276999"/>
          </a:xfrm>
          <a:prstGeom prst="rect">
            <a:avLst/>
          </a:prstGeom>
          <a:noFill/>
        </p:spPr>
        <p:txBody>
          <a:bodyPr wrap="none" rtlCol="0">
            <a:spAutoFit/>
          </a:bodyPr>
          <a:lstStyle/>
          <a:p>
            <a:r>
              <a:rPr lang="en-US" sz="1200" dirty="0" smtClean="0"/>
              <a:t>Image courtesy of Barbara </a:t>
            </a:r>
            <a:r>
              <a:rPr lang="en-US" sz="1200" dirty="0" err="1" smtClean="0"/>
              <a:t>Tversky</a:t>
            </a:r>
            <a:endParaRPr lang="en-US" sz="1200" dirty="0"/>
          </a:p>
        </p:txBody>
      </p:sp>
    </p:spTree>
    <p:extLst>
      <p:ext uri="{BB962C8B-B14F-4D97-AF65-F5344CB8AC3E}">
        <p14:creationId xmlns:p14="http://schemas.microsoft.com/office/powerpoint/2010/main" val="2772160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Metaphors</a:t>
            </a:r>
            <a:endParaRPr lang="en-US" dirty="0"/>
          </a:p>
        </p:txBody>
      </p:sp>
      <p:sp>
        <p:nvSpPr>
          <p:cNvPr id="3" name="Content Placeholder 2"/>
          <p:cNvSpPr>
            <a:spLocks noGrp="1"/>
          </p:cNvSpPr>
          <p:nvPr>
            <p:ph idx="1"/>
          </p:nvPr>
        </p:nvSpPr>
        <p:spPr/>
        <p:txBody>
          <a:bodyPr/>
          <a:lstStyle/>
          <a:p>
            <a:endParaRPr lang="en-US"/>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81200"/>
            <a:ext cx="5277456"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82703" y="6567621"/>
            <a:ext cx="2484334" cy="276999"/>
          </a:xfrm>
          <a:prstGeom prst="rect">
            <a:avLst/>
          </a:prstGeom>
          <a:noFill/>
        </p:spPr>
        <p:txBody>
          <a:bodyPr wrap="none" rtlCol="0">
            <a:spAutoFit/>
          </a:bodyPr>
          <a:lstStyle/>
          <a:p>
            <a:r>
              <a:rPr lang="en-US" sz="1200" dirty="0" smtClean="0"/>
              <a:t>Image courtesy Caroline </a:t>
            </a:r>
            <a:r>
              <a:rPr lang="en-US" sz="1200" dirty="0" err="1" smtClean="0"/>
              <a:t>Ziemkiewicz</a:t>
            </a:r>
            <a:endParaRPr lang="en-US" sz="1200" dirty="0"/>
          </a:p>
        </p:txBody>
      </p:sp>
    </p:spTree>
    <p:extLst>
      <p:ext uri="{BB962C8B-B14F-4D97-AF65-F5344CB8AC3E}">
        <p14:creationId xmlns:p14="http://schemas.microsoft.com/office/powerpoint/2010/main" val="31317307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Metaphors</a:t>
            </a:r>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805" y="1974112"/>
            <a:ext cx="565972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4188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Projects at Tufts</a:t>
            </a:r>
          </a:p>
          <a:p>
            <a:pPr marL="0" indent="0" algn="ctr">
              <a:buNone/>
            </a:pPr>
            <a:r>
              <a:rPr lang="en-US" dirty="0" smtClean="0"/>
              <a:t>1) Just Noticeable Differences</a:t>
            </a:r>
          </a:p>
        </p:txBody>
      </p:sp>
    </p:spTree>
    <p:extLst>
      <p:ext uri="{BB962C8B-B14F-4D97-AF65-F5344CB8AC3E}">
        <p14:creationId xmlns:p14="http://schemas.microsoft.com/office/powerpoint/2010/main" val="2160671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Embedding</a:t>
            </a:r>
            <a:endParaRPr lang="en-US" dirty="0"/>
          </a:p>
        </p:txBody>
      </p:sp>
      <p:sp>
        <p:nvSpPr>
          <p:cNvPr id="3" name="Content Placeholder 2"/>
          <p:cNvSpPr>
            <a:spLocks noGrp="1"/>
          </p:cNvSpPr>
          <p:nvPr>
            <p:ph idx="1"/>
          </p:nvPr>
        </p:nvSpPr>
        <p:spPr/>
        <p:txBody>
          <a:bodyPr/>
          <a:lstStyle/>
          <a:p>
            <a:r>
              <a:rPr lang="en-US" dirty="0" smtClean="0"/>
              <a:t>To this end, </a:t>
            </a:r>
            <a:r>
              <a:rPr lang="en-US" dirty="0" err="1" smtClean="0"/>
              <a:t>Demiralp</a:t>
            </a:r>
            <a:r>
              <a:rPr lang="en-US" dirty="0" smtClean="0"/>
              <a:t> et al. have proposed that we consider visual encoding in the context of data encoding</a:t>
            </a:r>
            <a:endParaRPr lang="en-US" dirty="0"/>
          </a:p>
        </p:txBody>
      </p:sp>
      <p:pic>
        <p:nvPicPr>
          <p:cNvPr id="4" name="Picture 3"/>
          <p:cNvPicPr>
            <a:picLocks noChangeAspect="1"/>
          </p:cNvPicPr>
          <p:nvPr/>
        </p:nvPicPr>
        <p:blipFill>
          <a:blip r:embed="rId2"/>
          <a:stretch>
            <a:fillRect/>
          </a:stretch>
        </p:blipFill>
        <p:spPr>
          <a:xfrm>
            <a:off x="762000" y="3386718"/>
            <a:ext cx="7315200" cy="3014461"/>
          </a:xfrm>
          <a:prstGeom prst="rect">
            <a:avLst/>
          </a:prstGeom>
        </p:spPr>
      </p:pic>
    </p:spTree>
    <p:extLst>
      <p:ext uri="{BB962C8B-B14F-4D97-AF65-F5344CB8AC3E}">
        <p14:creationId xmlns:p14="http://schemas.microsoft.com/office/powerpoint/2010/main" val="27207411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Concrete Example</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r>
              <a:rPr lang="en-US" dirty="0" smtClean="0"/>
              <a:t>Let’s say that I want to visualize (real) numbers from 0 to 1.</a:t>
            </a:r>
          </a:p>
          <a:p>
            <a:endParaRPr lang="en-US" dirty="0"/>
          </a:p>
          <a:p>
            <a:r>
              <a:rPr lang="en-US" dirty="0" smtClean="0"/>
              <a:t>One way we can visualize it is by using color</a:t>
            </a:r>
          </a:p>
          <a:p>
            <a:pPr lvl="1"/>
            <a:r>
              <a:rPr lang="en-US" dirty="0" smtClean="0"/>
              <a:t>Since the data is continuous, we choose to use a continuous color scale from Red to Blue</a:t>
            </a:r>
          </a:p>
          <a:p>
            <a:pPr lvl="1"/>
            <a:endParaRPr lang="en-US" dirty="0"/>
          </a:p>
          <a:p>
            <a:r>
              <a:rPr lang="en-US" dirty="0" smtClean="0"/>
              <a:t>This is problematic because the two spaces are not a match!</a:t>
            </a:r>
          </a:p>
          <a:p>
            <a:pPr lvl="1"/>
            <a:r>
              <a:rPr lang="en-US" dirty="0" smtClean="0"/>
              <a:t>Red -&gt; Blue will go through White, which is visually salient, and usually perceived as “neutral”</a:t>
            </a:r>
          </a:p>
          <a:p>
            <a:pPr lvl="1"/>
            <a:r>
              <a:rPr lang="en-US" dirty="0" smtClean="0"/>
              <a:t>Given the data, White will be mapped to an unremarkable 0.5.</a:t>
            </a:r>
          </a:p>
        </p:txBody>
      </p:sp>
    </p:spTree>
    <p:extLst>
      <p:ext uri="{BB962C8B-B14F-4D97-AF65-F5344CB8AC3E}">
        <p14:creationId xmlns:p14="http://schemas.microsoft.com/office/powerpoint/2010/main" val="2675345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a:t>
            </a:r>
            <a:endParaRPr lang="en-US" dirty="0"/>
          </a:p>
        </p:txBody>
      </p:sp>
      <p:sp>
        <p:nvSpPr>
          <p:cNvPr id="3" name="Content Placeholder 2"/>
          <p:cNvSpPr>
            <a:spLocks noGrp="1"/>
          </p:cNvSpPr>
          <p:nvPr>
            <p:ph idx="1"/>
          </p:nvPr>
        </p:nvSpPr>
        <p:spPr>
          <a:xfrm>
            <a:off x="457200" y="1600201"/>
            <a:ext cx="8229600" cy="2057399"/>
          </a:xfrm>
        </p:spPr>
        <p:txBody>
          <a:bodyPr>
            <a:normAutofit fontScale="92500" lnSpcReduction="20000"/>
          </a:bodyPr>
          <a:lstStyle/>
          <a:p>
            <a:r>
              <a:rPr lang="en-US" dirty="0" smtClean="0"/>
              <a:t>This implies that we need to understand what the “model space” for visual primitives are…</a:t>
            </a:r>
          </a:p>
          <a:p>
            <a:pPr lvl="1"/>
            <a:endParaRPr lang="en-US" dirty="0" smtClean="0"/>
          </a:p>
          <a:p>
            <a:r>
              <a:rPr lang="en-US" dirty="0" smtClean="0"/>
              <a:t>While I agree with the left figure, I am less optimistic about the right figure…</a:t>
            </a:r>
          </a:p>
          <a:p>
            <a:endParaRPr lang="en-US" dirty="0"/>
          </a:p>
          <a:p>
            <a:endParaRPr lang="en-US" dirty="0"/>
          </a:p>
        </p:txBody>
      </p:sp>
      <p:pic>
        <p:nvPicPr>
          <p:cNvPr id="4" name="Picture 3"/>
          <p:cNvPicPr>
            <a:picLocks noChangeAspect="1"/>
          </p:cNvPicPr>
          <p:nvPr/>
        </p:nvPicPr>
        <p:blipFill>
          <a:blip r:embed="rId3"/>
          <a:stretch>
            <a:fillRect/>
          </a:stretch>
        </p:blipFill>
        <p:spPr>
          <a:xfrm>
            <a:off x="761999" y="3840162"/>
            <a:ext cx="3161207" cy="2636837"/>
          </a:xfrm>
          <a:prstGeom prst="rect">
            <a:avLst/>
          </a:prstGeom>
        </p:spPr>
      </p:pic>
      <p:pic>
        <p:nvPicPr>
          <p:cNvPr id="5" name="Picture 4"/>
          <p:cNvPicPr>
            <a:picLocks noChangeAspect="1"/>
          </p:cNvPicPr>
          <p:nvPr/>
        </p:nvPicPr>
        <p:blipFill>
          <a:blip r:embed="rId4"/>
          <a:stretch>
            <a:fillRect/>
          </a:stretch>
        </p:blipFill>
        <p:spPr>
          <a:xfrm>
            <a:off x="4114800" y="4343400"/>
            <a:ext cx="4716819" cy="1752600"/>
          </a:xfrm>
          <a:prstGeom prst="rect">
            <a:avLst/>
          </a:prstGeom>
        </p:spPr>
      </p:pic>
    </p:spTree>
    <p:extLst>
      <p:ext uri="{BB962C8B-B14F-4D97-AF65-F5344CB8AC3E}">
        <p14:creationId xmlns:p14="http://schemas.microsoft.com/office/powerpoint/2010/main" val="169059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 Snow’s Map of Cholera</a:t>
            </a:r>
            <a:endParaRPr lang="en-US" dirty="0"/>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a:p>
            <a:endParaRPr lang="en-US" dirty="0" smtClean="0"/>
          </a:p>
          <a:p>
            <a:endParaRPr lang="en-US" dirty="0"/>
          </a:p>
        </p:txBody>
      </p:sp>
      <p:pic>
        <p:nvPicPr>
          <p:cNvPr id="32770" name="Picture 2" descr="http://upload.wikimedia.org/wikipedia/commons/2/27/Snow-cholera-map-1.jpg"/>
          <p:cNvPicPr>
            <a:picLocks noChangeAspect="1" noChangeArrowheads="1"/>
          </p:cNvPicPr>
          <p:nvPr/>
        </p:nvPicPr>
        <p:blipFill>
          <a:blip r:embed="rId3" cstate="print"/>
          <a:srcRect/>
          <a:stretch>
            <a:fillRect/>
          </a:stretch>
        </p:blipFill>
        <p:spPr bwMode="auto">
          <a:xfrm>
            <a:off x="1828800" y="1594059"/>
            <a:ext cx="5486400" cy="5117036"/>
          </a:xfrm>
          <a:prstGeom prst="rect">
            <a:avLst/>
          </a:prstGeom>
          <a:noFill/>
        </p:spPr>
      </p:pic>
    </p:spTree>
    <p:extLst>
      <p:ext uri="{BB962C8B-B14F-4D97-AF65-F5344CB8AC3E}">
        <p14:creationId xmlns:p14="http://schemas.microsoft.com/office/powerpoint/2010/main" val="37084831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Markings</a:t>
            </a:r>
            <a:endParaRPr lang="en-US" dirty="0"/>
          </a:p>
        </p:txBody>
      </p:sp>
      <p:sp>
        <p:nvSpPr>
          <p:cNvPr id="3" name="Content Placeholder 2"/>
          <p:cNvSpPr>
            <a:spLocks noGrp="1"/>
          </p:cNvSpPr>
          <p:nvPr>
            <p:ph idx="1"/>
          </p:nvPr>
        </p:nvSpPr>
        <p:spPr>
          <a:xfrm>
            <a:off x="457200" y="1600201"/>
            <a:ext cx="8229600" cy="1219199"/>
          </a:xfrm>
        </p:spPr>
        <p:txBody>
          <a:bodyPr>
            <a:normAutofit fontScale="92500" lnSpcReduction="20000"/>
          </a:bodyPr>
          <a:lstStyle/>
          <a:p>
            <a:r>
              <a:rPr lang="en-US" dirty="0" smtClean="0"/>
              <a:t>There have been ample evidence to show that there are “interference” effects between different visual markings</a:t>
            </a:r>
            <a:endParaRPr lang="en-US" dirty="0"/>
          </a:p>
        </p:txBody>
      </p:sp>
      <p:pic>
        <p:nvPicPr>
          <p:cNvPr id="4" name="Picture 3"/>
          <p:cNvPicPr>
            <a:picLocks noChangeAspect="1"/>
          </p:cNvPicPr>
          <p:nvPr/>
        </p:nvPicPr>
        <p:blipFill>
          <a:blip r:embed="rId2"/>
          <a:stretch>
            <a:fillRect/>
          </a:stretch>
        </p:blipFill>
        <p:spPr>
          <a:xfrm>
            <a:off x="484909" y="2971800"/>
            <a:ext cx="3617143" cy="3620572"/>
          </a:xfrm>
          <a:prstGeom prst="rect">
            <a:avLst/>
          </a:prstGeom>
        </p:spPr>
      </p:pic>
      <p:sp>
        <p:nvSpPr>
          <p:cNvPr id="5" name="Content Placeholder 2"/>
          <p:cNvSpPr txBox="1">
            <a:spLocks/>
          </p:cNvSpPr>
          <p:nvPr/>
        </p:nvSpPr>
        <p:spPr>
          <a:xfrm>
            <a:off x="4343400" y="3001962"/>
            <a:ext cx="4419600" cy="347503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An </a:t>
            </a:r>
            <a:r>
              <a:rPr lang="en-US" dirty="0"/>
              <a:t>example of interference between icon spacing (representing </a:t>
            </a:r>
            <a:r>
              <a:rPr lang="en-US" dirty="0" smtClean="0"/>
              <a:t>a linear </a:t>
            </a:r>
            <a:r>
              <a:rPr lang="en-US" dirty="0"/>
              <a:t>variable) and icon brightness (representing a more general </a:t>
            </a:r>
            <a:r>
              <a:rPr lang="en-US" dirty="0" smtClean="0"/>
              <a:t>scalar ﬁeld</a:t>
            </a:r>
            <a:r>
              <a:rPr lang="en-US" dirty="0"/>
              <a:t>). Areas of high brightness create false lower-spacing regions.</a:t>
            </a:r>
          </a:p>
        </p:txBody>
      </p:sp>
    </p:spTree>
    <p:extLst>
      <p:ext uri="{BB962C8B-B14F-4D97-AF65-F5344CB8AC3E}">
        <p14:creationId xmlns:p14="http://schemas.microsoft.com/office/powerpoint/2010/main" val="1450245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Models, Models</a:t>
            </a:r>
            <a:endParaRPr lang="en-US" dirty="0"/>
          </a:p>
        </p:txBody>
      </p:sp>
      <p:sp>
        <p:nvSpPr>
          <p:cNvPr id="3" name="Content Placeholder 2"/>
          <p:cNvSpPr>
            <a:spLocks noGrp="1"/>
          </p:cNvSpPr>
          <p:nvPr>
            <p:ph idx="1"/>
          </p:nvPr>
        </p:nvSpPr>
        <p:spPr/>
        <p:txBody>
          <a:bodyPr/>
          <a:lstStyle/>
          <a:p>
            <a:r>
              <a:rPr lang="en-US" dirty="0" smtClean="0"/>
              <a:t>Given the exponential growth of possible pairings of visual markings (and their interactions), testing all permutations is infeasible…</a:t>
            </a:r>
          </a:p>
          <a:p>
            <a:endParaRPr lang="en-US" dirty="0"/>
          </a:p>
          <a:p>
            <a:r>
              <a:rPr lang="en-US" dirty="0" smtClean="0"/>
              <a:t>What we need then, are generalizable perceptual models!</a:t>
            </a:r>
            <a:endParaRPr lang="en-US" dirty="0"/>
          </a:p>
        </p:txBody>
      </p:sp>
    </p:spTree>
    <p:extLst>
      <p:ext uri="{BB962C8B-B14F-4D97-AF65-F5344CB8AC3E}">
        <p14:creationId xmlns:p14="http://schemas.microsoft.com/office/powerpoint/2010/main" val="1904339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Weber’s Law</a:t>
            </a:r>
            <a:endParaRPr lang="en-US" dirty="0"/>
          </a:p>
        </p:txBody>
      </p:sp>
      <p:sp>
        <p:nvSpPr>
          <p:cNvPr id="3" name="Content Placeholder 2"/>
          <p:cNvSpPr>
            <a:spLocks noGrp="1"/>
          </p:cNvSpPr>
          <p:nvPr>
            <p:ph idx="1"/>
          </p:nvPr>
        </p:nvSpPr>
        <p:spPr>
          <a:xfrm>
            <a:off x="457200" y="1600200"/>
            <a:ext cx="4495800" cy="4525963"/>
          </a:xfrm>
        </p:spPr>
        <p:txBody>
          <a:bodyPr>
            <a:normAutofit fontScale="92500" lnSpcReduction="20000"/>
          </a:bodyPr>
          <a:lstStyle/>
          <a:p>
            <a:r>
              <a:rPr lang="en-US" dirty="0" smtClean="0"/>
              <a:t>The general notion of Weber’s Law (or Steven’s Power Law) is relatively well understood.</a:t>
            </a:r>
          </a:p>
          <a:p>
            <a:endParaRPr lang="en-US" dirty="0"/>
          </a:p>
          <a:p>
            <a:r>
              <a:rPr lang="en-US" dirty="0" smtClean="0"/>
              <a:t>The finding is intuitive, that there’s an inverse logarithmic relationship between stimulus intensity and perceived intensity</a:t>
            </a:r>
            <a:endParaRPr lang="en-US" dirty="0"/>
          </a:p>
        </p:txBody>
      </p:sp>
      <p:pic>
        <p:nvPicPr>
          <p:cNvPr id="1026" name="Picture 2" descr="http://www.intropsych.com/ch04_senses/04stevenscur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217" y="1633905"/>
            <a:ext cx="4171383" cy="449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 of Correlation </a:t>
            </a:r>
            <a:r>
              <a:rPr lang="en-US" dirty="0" smtClean="0"/>
              <a:t>as Weber’s Law</a:t>
            </a:r>
            <a:endParaRPr lang="en-US" dirty="0"/>
          </a:p>
        </p:txBody>
      </p:sp>
      <p:sp>
        <p:nvSpPr>
          <p:cNvPr id="3" name="Content Placeholder 2"/>
          <p:cNvSpPr>
            <a:spLocks noGrp="1"/>
          </p:cNvSpPr>
          <p:nvPr>
            <p:ph idx="1"/>
          </p:nvPr>
        </p:nvSpPr>
        <p:spPr/>
        <p:txBody>
          <a:bodyPr/>
          <a:lstStyle/>
          <a:p>
            <a:r>
              <a:rPr lang="en-US" dirty="0" err="1" smtClean="0"/>
              <a:t>Rensink</a:t>
            </a:r>
            <a:r>
              <a:rPr lang="en-US" dirty="0" smtClean="0"/>
              <a:t> (2010) showed that our perception of correlation using scatterplot follows the Weber’s Law…</a:t>
            </a:r>
            <a:endParaRPr lang="en-US" dirty="0"/>
          </a:p>
        </p:txBody>
      </p:sp>
      <p:pic>
        <p:nvPicPr>
          <p:cNvPr id="6" name="Picture 5"/>
          <p:cNvPicPr>
            <a:picLocks noChangeAspect="1"/>
          </p:cNvPicPr>
          <p:nvPr/>
        </p:nvPicPr>
        <p:blipFill>
          <a:blip r:embed="rId3"/>
          <a:stretch>
            <a:fillRect/>
          </a:stretch>
        </p:blipFill>
        <p:spPr>
          <a:xfrm>
            <a:off x="304800" y="3581400"/>
            <a:ext cx="8706659" cy="2362200"/>
          </a:xfrm>
          <a:prstGeom prst="rect">
            <a:avLst/>
          </a:prstGeom>
        </p:spPr>
      </p:pic>
    </p:spTree>
    <p:extLst>
      <p:ext uri="{BB962C8B-B14F-4D97-AF65-F5344CB8AC3E}">
        <p14:creationId xmlns:p14="http://schemas.microsoft.com/office/powerpoint/2010/main" val="490490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 of Correlation </a:t>
            </a:r>
            <a:r>
              <a:rPr lang="en-US" dirty="0" smtClean="0"/>
              <a:t>as Weber’s Law</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787326" y="2057400"/>
            <a:ext cx="3753420" cy="3810000"/>
          </a:xfrm>
          <a:prstGeom prst="rect">
            <a:avLst/>
          </a:prstGeom>
        </p:spPr>
      </p:pic>
      <p:pic>
        <p:nvPicPr>
          <p:cNvPr id="5" name="Picture 4"/>
          <p:cNvPicPr>
            <a:picLocks noChangeAspect="1"/>
          </p:cNvPicPr>
          <p:nvPr/>
        </p:nvPicPr>
        <p:blipFill>
          <a:blip r:embed="rId4"/>
          <a:stretch>
            <a:fillRect/>
          </a:stretch>
        </p:blipFill>
        <p:spPr>
          <a:xfrm>
            <a:off x="679163" y="2078182"/>
            <a:ext cx="3886200" cy="3845000"/>
          </a:xfrm>
          <a:prstGeom prst="rect">
            <a:avLst/>
          </a:prstGeom>
        </p:spPr>
      </p:pic>
    </p:spTree>
    <p:extLst>
      <p:ext uri="{BB962C8B-B14F-4D97-AF65-F5344CB8AC3E}">
        <p14:creationId xmlns:p14="http://schemas.microsoft.com/office/powerpoint/2010/main" val="1410787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“Perceptually Optimal” Model?</a:t>
            </a:r>
            <a:endParaRPr lang="en-US" dirty="0"/>
          </a:p>
        </p:txBody>
      </p:sp>
      <p:sp>
        <p:nvSpPr>
          <p:cNvPr id="3" name="Content Placeholder 2"/>
          <p:cNvSpPr>
            <a:spLocks noGrp="1"/>
          </p:cNvSpPr>
          <p:nvPr>
            <p:ph idx="1"/>
          </p:nvPr>
        </p:nvSpPr>
        <p:spPr/>
        <p:txBody>
          <a:bodyPr>
            <a:normAutofit lnSpcReduction="10000"/>
          </a:bodyPr>
          <a:lstStyle/>
          <a:p>
            <a:r>
              <a:rPr lang="en-US" dirty="0" smtClean="0"/>
              <a:t>This is remarkable! A model means no more painstaking testing of every parameter!  </a:t>
            </a:r>
          </a:p>
          <a:p>
            <a:endParaRPr lang="en-US" dirty="0"/>
          </a:p>
          <a:p>
            <a:r>
              <a:rPr lang="en-US" dirty="0" smtClean="0"/>
              <a:t>Given this model, some obvious questions:</a:t>
            </a:r>
          </a:p>
          <a:p>
            <a:pPr lvl="1"/>
            <a:r>
              <a:rPr lang="en-US" dirty="0" smtClean="0"/>
              <a:t>Do all bivariate visualizations of correlations follow Weber’s Law?</a:t>
            </a:r>
          </a:p>
          <a:p>
            <a:pPr lvl="1"/>
            <a:r>
              <a:rPr lang="en-US" dirty="0" smtClean="0"/>
              <a:t>Assume that the “curves” are different, can we use this to determine if one visualization is categorically better than another???</a:t>
            </a:r>
          </a:p>
        </p:txBody>
      </p:sp>
    </p:spTree>
    <p:extLst>
      <p:ext uri="{BB962C8B-B14F-4D97-AF65-F5344CB8AC3E}">
        <p14:creationId xmlns:p14="http://schemas.microsoft.com/office/powerpoint/2010/main" val="434258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Project…</a:t>
            </a:r>
            <a:endParaRPr lang="en-US" dirty="0"/>
          </a:p>
        </p:txBody>
      </p:sp>
      <p:sp>
        <p:nvSpPr>
          <p:cNvPr id="3" name="Content Placeholder 2"/>
          <p:cNvSpPr>
            <a:spLocks noGrp="1"/>
          </p:cNvSpPr>
          <p:nvPr>
            <p:ph idx="1"/>
          </p:nvPr>
        </p:nvSpPr>
        <p:spPr/>
        <p:txBody>
          <a:bodyPr/>
          <a:lstStyle/>
          <a:p>
            <a:pPr marL="0" indent="0">
              <a:buNone/>
            </a:pPr>
            <a:r>
              <a:rPr lang="en-US" dirty="0" smtClean="0"/>
              <a:t>Goals:</a:t>
            </a:r>
          </a:p>
          <a:p>
            <a:pPr marL="514350" indent="-514350">
              <a:buFont typeface="+mj-lt"/>
              <a:buAutoNum type="arabicPeriod"/>
            </a:pPr>
            <a:endParaRPr lang="en-US" dirty="0" smtClean="0"/>
          </a:p>
          <a:p>
            <a:pPr marL="514350" indent="-514350">
              <a:buFont typeface="+mj-lt"/>
              <a:buAutoNum type="arabicPeriod"/>
            </a:pPr>
            <a:r>
              <a:rPr lang="en-US" dirty="0" smtClean="0"/>
              <a:t>Replicate </a:t>
            </a:r>
            <a:r>
              <a:rPr lang="en-US" dirty="0" err="1" smtClean="0"/>
              <a:t>Rensink’s</a:t>
            </a:r>
            <a:r>
              <a:rPr lang="en-US" dirty="0" smtClean="0"/>
              <a:t> results using Mechanical Turk</a:t>
            </a:r>
          </a:p>
          <a:p>
            <a:pPr marL="514350" indent="-514350">
              <a:buFont typeface="+mj-lt"/>
              <a:buAutoNum type="arabicPeriod"/>
            </a:pPr>
            <a:r>
              <a:rPr lang="en-US" dirty="0" smtClean="0"/>
              <a:t>Test out a slew of (common) bivariate visualizations</a:t>
            </a:r>
          </a:p>
          <a:p>
            <a:pPr marL="514350" indent="-514350">
              <a:buFont typeface="+mj-lt"/>
              <a:buAutoNum type="arabicPeriod"/>
            </a:pPr>
            <a:r>
              <a:rPr lang="en-US" dirty="0" smtClean="0"/>
              <a:t>Compare the results</a:t>
            </a:r>
            <a:endParaRPr lang="en-US" dirty="0"/>
          </a:p>
        </p:txBody>
      </p:sp>
    </p:spTree>
    <p:extLst>
      <p:ext uri="{BB962C8B-B14F-4D97-AF65-F5344CB8AC3E}">
        <p14:creationId xmlns:p14="http://schemas.microsoft.com/office/powerpoint/2010/main" val="2551191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Replication on </a:t>
            </a:r>
            <a:r>
              <a:rPr lang="en-US" dirty="0" err="1" smtClean="0"/>
              <a:t>MTurk</a:t>
            </a:r>
            <a:endParaRPr lang="en-US" dirty="0"/>
          </a:p>
        </p:txBody>
      </p:sp>
      <p:sp>
        <p:nvSpPr>
          <p:cNvPr id="3" name="Content Placeholder 2"/>
          <p:cNvSpPr>
            <a:spLocks noGrp="1"/>
          </p:cNvSpPr>
          <p:nvPr>
            <p:ph idx="1"/>
          </p:nvPr>
        </p:nvSpPr>
        <p:spPr>
          <a:xfrm>
            <a:off x="457200" y="1600200"/>
            <a:ext cx="8229600" cy="715963"/>
          </a:xfrm>
        </p:spPr>
        <p:txBody>
          <a:bodyPr>
            <a:normAutofit fontScale="85000" lnSpcReduction="10000"/>
          </a:bodyPr>
          <a:lstStyle/>
          <a:p>
            <a:r>
              <a:rPr lang="en-US" dirty="0" smtClean="0"/>
              <a:t>(Left) </a:t>
            </a:r>
            <a:r>
              <a:rPr lang="en-US" dirty="0" err="1" smtClean="0"/>
              <a:t>Rensink’s</a:t>
            </a:r>
            <a:r>
              <a:rPr lang="en-US" dirty="0" smtClean="0"/>
              <a:t> lab result; (Right) Our </a:t>
            </a:r>
            <a:r>
              <a:rPr lang="en-US" dirty="0" err="1" smtClean="0"/>
              <a:t>MTurk</a:t>
            </a:r>
            <a:r>
              <a:rPr lang="en-US" dirty="0" smtClean="0"/>
              <a:t> result</a:t>
            </a:r>
            <a:endParaRPr lang="en-US" dirty="0"/>
          </a:p>
        </p:txBody>
      </p:sp>
      <p:pic>
        <p:nvPicPr>
          <p:cNvPr id="4" name="Picture 3"/>
          <p:cNvPicPr>
            <a:picLocks noChangeAspect="1"/>
          </p:cNvPicPr>
          <p:nvPr/>
        </p:nvPicPr>
        <p:blipFill>
          <a:blip r:embed="rId2"/>
          <a:stretch>
            <a:fillRect/>
          </a:stretch>
        </p:blipFill>
        <p:spPr>
          <a:xfrm>
            <a:off x="457200" y="2316163"/>
            <a:ext cx="3753420" cy="3810000"/>
          </a:xfrm>
          <a:prstGeom prst="rect">
            <a:avLst/>
          </a:prstGeom>
        </p:spPr>
      </p:pic>
      <p:pic>
        <p:nvPicPr>
          <p:cNvPr id="5" name="Picture 4"/>
          <p:cNvPicPr>
            <a:picLocks noChangeAspect="1"/>
          </p:cNvPicPr>
          <p:nvPr/>
        </p:nvPicPr>
        <p:blipFill>
          <a:blip r:embed="rId3"/>
          <a:stretch>
            <a:fillRect/>
          </a:stretch>
        </p:blipFill>
        <p:spPr>
          <a:xfrm>
            <a:off x="4597729" y="2498724"/>
            <a:ext cx="4392713" cy="3444875"/>
          </a:xfrm>
          <a:prstGeom prst="rect">
            <a:avLst/>
          </a:prstGeom>
        </p:spPr>
      </p:pic>
    </p:spTree>
    <p:extLst>
      <p:ext uri="{BB962C8B-B14F-4D97-AF65-F5344CB8AC3E}">
        <p14:creationId xmlns:p14="http://schemas.microsoft.com/office/powerpoint/2010/main" val="726669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Other Visualizations</a:t>
            </a:r>
            <a:endParaRPr lang="en-US" dirty="0"/>
          </a:p>
        </p:txBody>
      </p:sp>
      <p:sp>
        <p:nvSpPr>
          <p:cNvPr id="3" name="Content Placeholder 2"/>
          <p:cNvSpPr>
            <a:spLocks noGrp="1"/>
          </p:cNvSpPr>
          <p:nvPr>
            <p:ph sz="half" idx="1"/>
          </p:nvPr>
        </p:nvSpPr>
        <p:spPr>
          <a:xfrm>
            <a:off x="457200" y="1600200"/>
            <a:ext cx="2019300" cy="4839548"/>
          </a:xfrm>
        </p:spPr>
        <p:txBody>
          <a:bodyPr>
            <a:normAutofit fontScale="92500" lnSpcReduction="10000"/>
          </a:bodyPr>
          <a:lstStyle/>
          <a:p>
            <a:r>
              <a:rPr lang="en-US" dirty="0" smtClean="0"/>
              <a:t>Scatter plot</a:t>
            </a:r>
          </a:p>
          <a:p>
            <a:pPr marL="0" indent="0">
              <a:buNone/>
            </a:pPr>
            <a:endParaRPr lang="en-US" dirty="0" smtClean="0"/>
          </a:p>
          <a:p>
            <a:pPr marL="0" indent="0">
              <a:buNone/>
            </a:pPr>
            <a:endParaRPr lang="en-US" dirty="0" smtClean="0"/>
          </a:p>
          <a:p>
            <a:r>
              <a:rPr lang="en-US" dirty="0" smtClean="0"/>
              <a:t>Two lines</a:t>
            </a:r>
          </a:p>
          <a:p>
            <a:endParaRPr lang="en-US" dirty="0" smtClean="0"/>
          </a:p>
          <a:p>
            <a:endParaRPr lang="en-US" dirty="0"/>
          </a:p>
          <a:p>
            <a:endParaRPr lang="en-US" dirty="0"/>
          </a:p>
          <a:p>
            <a:r>
              <a:rPr lang="en-US" dirty="0" smtClean="0"/>
              <a:t>Parallel coordinates</a:t>
            </a:r>
            <a:endParaRPr lang="en-US" dirty="0"/>
          </a:p>
        </p:txBody>
      </p:sp>
      <p:pic>
        <p:nvPicPr>
          <p:cNvPr id="6" name="Picture 5"/>
          <p:cNvPicPr>
            <a:picLocks noChangeAspect="1"/>
          </p:cNvPicPr>
          <p:nvPr/>
        </p:nvPicPr>
        <p:blipFill>
          <a:blip r:embed="rId2"/>
          <a:stretch>
            <a:fillRect/>
          </a:stretch>
        </p:blipFill>
        <p:spPr>
          <a:xfrm>
            <a:off x="2743447" y="1417638"/>
            <a:ext cx="1562100" cy="1607013"/>
          </a:xfrm>
          <a:prstGeom prst="rect">
            <a:avLst/>
          </a:prstGeom>
        </p:spPr>
      </p:pic>
      <p:pic>
        <p:nvPicPr>
          <p:cNvPr id="8" name="Picture 7"/>
          <p:cNvPicPr>
            <a:picLocks noChangeAspect="1"/>
          </p:cNvPicPr>
          <p:nvPr/>
        </p:nvPicPr>
        <p:blipFill>
          <a:blip r:embed="rId3"/>
          <a:stretch>
            <a:fillRect/>
          </a:stretch>
        </p:blipFill>
        <p:spPr>
          <a:xfrm>
            <a:off x="2791038" y="4969369"/>
            <a:ext cx="1542624" cy="1508343"/>
          </a:xfrm>
          <a:prstGeom prst="rect">
            <a:avLst/>
          </a:prstGeom>
        </p:spPr>
      </p:pic>
      <p:sp>
        <p:nvSpPr>
          <p:cNvPr id="9" name="Content Placeholder 2"/>
          <p:cNvSpPr>
            <a:spLocks noGrp="1"/>
          </p:cNvSpPr>
          <p:nvPr>
            <p:ph sz="half" idx="1"/>
          </p:nvPr>
        </p:nvSpPr>
        <p:spPr>
          <a:xfrm>
            <a:off x="4572000" y="1600199"/>
            <a:ext cx="2019300" cy="4839549"/>
          </a:xfrm>
        </p:spPr>
        <p:txBody>
          <a:bodyPr>
            <a:normAutofit/>
          </a:bodyPr>
          <a:lstStyle/>
          <a:p>
            <a:r>
              <a:rPr lang="en-US" dirty="0" smtClean="0"/>
              <a:t>Stacked bar</a:t>
            </a:r>
          </a:p>
          <a:p>
            <a:pPr marL="0" indent="0">
              <a:buNone/>
            </a:pPr>
            <a:endParaRPr lang="en-US" dirty="0" smtClean="0"/>
          </a:p>
          <a:p>
            <a:pPr marL="0" indent="0">
              <a:buNone/>
            </a:pPr>
            <a:endParaRPr lang="en-US" dirty="0" smtClean="0"/>
          </a:p>
          <a:p>
            <a:r>
              <a:rPr lang="en-US" dirty="0" smtClean="0"/>
              <a:t>Donut</a:t>
            </a:r>
          </a:p>
          <a:p>
            <a:endParaRPr lang="en-US" dirty="0"/>
          </a:p>
          <a:p>
            <a:endParaRPr lang="en-US" dirty="0" smtClean="0"/>
          </a:p>
          <a:p>
            <a:r>
              <a:rPr lang="en-US" dirty="0"/>
              <a:t>R</a:t>
            </a:r>
            <a:r>
              <a:rPr lang="en-US" dirty="0" smtClean="0"/>
              <a:t>adar</a:t>
            </a:r>
            <a:endParaRPr lang="en-US" dirty="0"/>
          </a:p>
        </p:txBody>
      </p:sp>
      <p:pic>
        <p:nvPicPr>
          <p:cNvPr id="10" name="Picture 9"/>
          <p:cNvPicPr>
            <a:picLocks noChangeAspect="1"/>
          </p:cNvPicPr>
          <p:nvPr/>
        </p:nvPicPr>
        <p:blipFill>
          <a:blip r:embed="rId4"/>
          <a:stretch>
            <a:fillRect/>
          </a:stretch>
        </p:blipFill>
        <p:spPr>
          <a:xfrm>
            <a:off x="2791038" y="3199583"/>
            <a:ext cx="1514509" cy="1487342"/>
          </a:xfrm>
          <a:prstGeom prst="rect">
            <a:avLst/>
          </a:prstGeom>
        </p:spPr>
      </p:pic>
      <p:pic>
        <p:nvPicPr>
          <p:cNvPr id="11" name="Picture 10"/>
          <p:cNvPicPr>
            <a:picLocks noChangeAspect="1"/>
          </p:cNvPicPr>
          <p:nvPr/>
        </p:nvPicPr>
        <p:blipFill>
          <a:blip r:embed="rId5"/>
          <a:stretch>
            <a:fillRect/>
          </a:stretch>
        </p:blipFill>
        <p:spPr>
          <a:xfrm>
            <a:off x="6591300" y="1417638"/>
            <a:ext cx="1482714" cy="1491120"/>
          </a:xfrm>
          <a:prstGeom prst="rect">
            <a:avLst/>
          </a:prstGeom>
        </p:spPr>
      </p:pic>
      <p:pic>
        <p:nvPicPr>
          <p:cNvPr id="12" name="Picture 11"/>
          <p:cNvPicPr>
            <a:picLocks noChangeAspect="1"/>
          </p:cNvPicPr>
          <p:nvPr/>
        </p:nvPicPr>
        <p:blipFill>
          <a:blip r:embed="rId6"/>
          <a:stretch>
            <a:fillRect/>
          </a:stretch>
        </p:blipFill>
        <p:spPr>
          <a:xfrm>
            <a:off x="6591300" y="3222344"/>
            <a:ext cx="1482130" cy="1503765"/>
          </a:xfrm>
          <a:prstGeom prst="rect">
            <a:avLst/>
          </a:prstGeom>
        </p:spPr>
      </p:pic>
      <p:pic>
        <p:nvPicPr>
          <p:cNvPr id="13" name="Picture 12"/>
          <p:cNvPicPr>
            <a:picLocks noChangeAspect="1"/>
          </p:cNvPicPr>
          <p:nvPr/>
        </p:nvPicPr>
        <p:blipFill>
          <a:blip r:embed="rId7"/>
          <a:stretch>
            <a:fillRect/>
          </a:stretch>
        </p:blipFill>
        <p:spPr>
          <a:xfrm>
            <a:off x="6591300" y="4908670"/>
            <a:ext cx="1522580" cy="1531078"/>
          </a:xfrm>
          <a:prstGeom prst="rect">
            <a:avLst/>
          </a:prstGeom>
        </p:spPr>
      </p:pic>
    </p:spTree>
    <p:extLst>
      <p:ext uri="{BB962C8B-B14F-4D97-AF65-F5344CB8AC3E}">
        <p14:creationId xmlns:p14="http://schemas.microsoft.com/office/powerpoint/2010/main" val="1382492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304800" y="25730"/>
            <a:ext cx="8811350" cy="6832270"/>
          </a:xfrm>
          <a:prstGeom prst="rect">
            <a:avLst/>
          </a:prstGeom>
        </p:spPr>
      </p:pic>
    </p:spTree>
    <p:extLst>
      <p:ext uri="{BB962C8B-B14F-4D97-AF65-F5344CB8AC3E}">
        <p14:creationId xmlns:p14="http://schemas.microsoft.com/office/powerpoint/2010/main" val="52838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 Trapping Pi</a:t>
            </a:r>
            <a:endParaRPr lang="en-US" dirty="0"/>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a:p>
            <a:r>
              <a:rPr lang="en-US" dirty="0" smtClean="0"/>
              <a:t>Analysis</a:t>
            </a:r>
          </a:p>
        </p:txBody>
      </p:sp>
      <p:pic>
        <p:nvPicPr>
          <p:cNvPr id="12" name="Picture 2"/>
          <p:cNvPicPr>
            <a:picLocks noChangeAspect="1" noChangeArrowheads="1"/>
          </p:cNvPicPr>
          <p:nvPr/>
        </p:nvPicPr>
        <p:blipFill>
          <a:blip r:embed="rId3" cstate="print"/>
          <a:srcRect/>
          <a:stretch>
            <a:fillRect/>
          </a:stretch>
        </p:blipFill>
        <p:spPr bwMode="auto">
          <a:xfrm>
            <a:off x="3352800" y="2075627"/>
            <a:ext cx="5467350" cy="4096573"/>
          </a:xfrm>
          <a:prstGeom prst="rect">
            <a:avLst/>
          </a:prstGeom>
          <a:noFill/>
          <a:ln w="9525">
            <a:noFill/>
            <a:miter lim="800000"/>
            <a:headEnd/>
            <a:tailEnd/>
          </a:ln>
        </p:spPr>
      </p:pic>
      <p:sp>
        <p:nvSpPr>
          <p:cNvPr id="5" name="TextBox 4"/>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15642438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Compare Them!</a:t>
            </a:r>
            <a:endParaRPr lang="en-US" dirty="0"/>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914400" y="1143000"/>
            <a:ext cx="7475243" cy="5650577"/>
          </a:xfrm>
          <a:prstGeom prst="rect">
            <a:avLst/>
          </a:prstGeom>
        </p:spPr>
      </p:pic>
    </p:spTree>
    <p:extLst>
      <p:ext uri="{BB962C8B-B14F-4D97-AF65-F5344CB8AC3E}">
        <p14:creationId xmlns:p14="http://schemas.microsoft.com/office/powerpoint/2010/main" val="931933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a:xfrm>
            <a:off x="381000" y="1524000"/>
            <a:ext cx="8305800" cy="5181600"/>
          </a:xfrm>
        </p:spPr>
        <p:txBody>
          <a:bodyPr>
            <a:normAutofit fontScale="77500" lnSpcReduction="20000"/>
          </a:bodyPr>
          <a:lstStyle/>
          <a:p>
            <a:pPr marL="514350" indent="-514350">
              <a:buFont typeface="+mj-lt"/>
              <a:buAutoNum type="arabicPeriod"/>
            </a:pPr>
            <a:r>
              <a:rPr lang="en-US" dirty="0" smtClean="0"/>
              <a:t>Why do some visualizations obey Weber’s Law and some don’t?</a:t>
            </a:r>
          </a:p>
          <a:p>
            <a:pPr marL="914400" lvl="1" indent="-514350"/>
            <a:r>
              <a:rPr lang="en-US" dirty="0" smtClean="0"/>
              <a:t>We might have some idea on this one…</a:t>
            </a:r>
          </a:p>
          <a:p>
            <a:pPr marL="2228850" lvl="4" indent="-514350"/>
            <a:endParaRPr lang="en-US" dirty="0"/>
          </a:p>
          <a:p>
            <a:pPr marL="514350" indent="-514350">
              <a:buFont typeface="+mj-lt"/>
              <a:buAutoNum type="arabicPeriod"/>
            </a:pPr>
            <a:r>
              <a:rPr lang="en-US" dirty="0" smtClean="0"/>
              <a:t>Can this approach be used for evaluating data properties?</a:t>
            </a:r>
          </a:p>
          <a:p>
            <a:pPr marL="3143250" lvl="6" indent="-514350">
              <a:buFont typeface="+mj-lt"/>
              <a:buAutoNum type="arabicPeriod"/>
            </a:pPr>
            <a:endParaRPr lang="en-US" dirty="0"/>
          </a:p>
          <a:p>
            <a:pPr marL="514350" indent="-514350">
              <a:buFont typeface="+mj-lt"/>
              <a:buAutoNum type="arabicPeriod"/>
            </a:pPr>
            <a:r>
              <a:rPr lang="en-US" dirty="0" smtClean="0"/>
              <a:t>Have we really escaped the “interactions” problem between visual variables?</a:t>
            </a:r>
          </a:p>
          <a:p>
            <a:pPr marL="914400" lvl="1" indent="-514350"/>
            <a:r>
              <a:rPr lang="en-US" dirty="0" smtClean="0"/>
              <a:t>The “constants” in this experiment are pretty strict… Screen width/height, number of data points, the type of correlation, etc.</a:t>
            </a:r>
          </a:p>
          <a:p>
            <a:pPr marL="3143250" lvl="6" indent="-514350">
              <a:buFont typeface="+mj-lt"/>
              <a:buAutoNum type="arabicPeriod"/>
            </a:pPr>
            <a:endParaRPr lang="en-US" dirty="0"/>
          </a:p>
          <a:p>
            <a:pPr marL="514350" indent="-514350">
              <a:buFont typeface="+mj-lt"/>
              <a:buAutoNum type="arabicPeriod"/>
            </a:pPr>
            <a:r>
              <a:rPr lang="en-US" dirty="0" smtClean="0"/>
              <a:t>How much should companies pay us for such amazing results??</a:t>
            </a:r>
          </a:p>
          <a:p>
            <a:pPr marL="914400" lvl="1" indent="-514350"/>
            <a:r>
              <a:rPr lang="en-US" dirty="0" smtClean="0"/>
              <a:t>If they don’t, are we missing a next step? (e.g. automated adaptive visualizations?)	</a:t>
            </a:r>
            <a:endParaRPr lang="en-US" dirty="0"/>
          </a:p>
        </p:txBody>
      </p:sp>
    </p:spTree>
    <p:extLst>
      <p:ext uri="{BB962C8B-B14F-4D97-AF65-F5344CB8AC3E}">
        <p14:creationId xmlns:p14="http://schemas.microsoft.com/office/powerpoint/2010/main" val="2901331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Features…</a:t>
            </a:r>
            <a:endParaRPr lang="en-US" dirty="0"/>
          </a:p>
        </p:txBody>
      </p:sp>
      <p:sp>
        <p:nvSpPr>
          <p:cNvPr id="3" name="Content Placeholder 2"/>
          <p:cNvSpPr>
            <a:spLocks noGrp="1"/>
          </p:cNvSpPr>
          <p:nvPr>
            <p:ph idx="1"/>
          </p:nvPr>
        </p:nvSpPr>
        <p:spPr>
          <a:xfrm>
            <a:off x="457200" y="1600201"/>
            <a:ext cx="8229600" cy="1752599"/>
          </a:xfrm>
        </p:spPr>
        <p:txBody>
          <a:bodyPr>
            <a:normAutofit fontScale="77500" lnSpcReduction="20000"/>
          </a:bodyPr>
          <a:lstStyle/>
          <a:p>
            <a:r>
              <a:rPr lang="en-US" dirty="0" smtClean="0"/>
              <a:t>What  visual patterns do you look for?</a:t>
            </a:r>
          </a:p>
          <a:p>
            <a:pPr lvl="2"/>
            <a:endParaRPr lang="en-US" dirty="0"/>
          </a:p>
          <a:p>
            <a:r>
              <a:rPr lang="en-US" dirty="0" smtClean="0"/>
              <a:t>Why?</a:t>
            </a:r>
          </a:p>
          <a:p>
            <a:pPr lvl="3"/>
            <a:endParaRPr lang="en-US" dirty="0"/>
          </a:p>
          <a:p>
            <a:r>
              <a:rPr lang="en-US" dirty="0" smtClean="0"/>
              <a:t>What happens when it’s ambiguous?</a:t>
            </a:r>
            <a:endParaRPr lang="en-US" dirty="0"/>
          </a:p>
        </p:txBody>
      </p:sp>
      <p:pic>
        <p:nvPicPr>
          <p:cNvPr id="4" name="Picture 3"/>
          <p:cNvPicPr>
            <a:picLocks noChangeAspect="1"/>
          </p:cNvPicPr>
          <p:nvPr/>
        </p:nvPicPr>
        <p:blipFill>
          <a:blip r:embed="rId2"/>
          <a:stretch>
            <a:fillRect/>
          </a:stretch>
        </p:blipFill>
        <p:spPr>
          <a:xfrm>
            <a:off x="4876800" y="3581400"/>
            <a:ext cx="3810000" cy="3188454"/>
          </a:xfrm>
          <a:prstGeom prst="rect">
            <a:avLst/>
          </a:prstGeom>
        </p:spPr>
      </p:pic>
      <p:sp>
        <p:nvSpPr>
          <p:cNvPr id="5" name="Rectangle 4"/>
          <p:cNvSpPr/>
          <p:nvPr/>
        </p:nvSpPr>
        <p:spPr>
          <a:xfrm>
            <a:off x="5562600" y="3581400"/>
            <a:ext cx="3048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Parallel Coordinates</a:t>
            </a:r>
            <a:endParaRPr lang="en-US" dirty="0"/>
          </a:p>
        </p:txBody>
      </p:sp>
      <p:pic>
        <p:nvPicPr>
          <p:cNvPr id="6" name="Picture 5"/>
          <p:cNvPicPr>
            <a:picLocks noChangeAspect="1"/>
          </p:cNvPicPr>
          <p:nvPr/>
        </p:nvPicPr>
        <p:blipFill>
          <a:blip r:embed="rId3"/>
          <a:stretch>
            <a:fillRect/>
          </a:stretch>
        </p:blipFill>
        <p:spPr>
          <a:xfrm>
            <a:off x="557592" y="3974275"/>
            <a:ext cx="3979772" cy="3200400"/>
          </a:xfrm>
          <a:prstGeom prst="rect">
            <a:avLst/>
          </a:prstGeom>
        </p:spPr>
      </p:pic>
      <p:sp>
        <p:nvSpPr>
          <p:cNvPr id="7" name="Rectangle 6"/>
          <p:cNvSpPr/>
          <p:nvPr/>
        </p:nvSpPr>
        <p:spPr>
          <a:xfrm>
            <a:off x="1371600" y="3593275"/>
            <a:ext cx="3048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Scatter Plot</a:t>
            </a:r>
            <a:endParaRPr lang="en-US" dirty="0"/>
          </a:p>
        </p:txBody>
      </p:sp>
    </p:spTree>
    <p:extLst>
      <p:ext uri="{BB962C8B-B14F-4D97-AF65-F5344CB8AC3E}">
        <p14:creationId xmlns:p14="http://schemas.microsoft.com/office/powerpoint/2010/main" val="7669690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Projects at Tufts</a:t>
            </a:r>
          </a:p>
          <a:p>
            <a:pPr marL="0" indent="0" algn="ctr">
              <a:buNone/>
            </a:pPr>
            <a:r>
              <a:rPr lang="en-US" dirty="0" smtClean="0"/>
              <a:t>2</a:t>
            </a:r>
            <a:r>
              <a:rPr lang="en-US" smtClean="0"/>
              <a:t>) Bayesian </a:t>
            </a:r>
            <a:r>
              <a:rPr lang="en-US" dirty="0" smtClean="0"/>
              <a:t>Reasoning</a:t>
            </a:r>
          </a:p>
        </p:txBody>
      </p:sp>
    </p:spTree>
    <p:extLst>
      <p:ext uri="{BB962C8B-B14F-4D97-AF65-F5344CB8AC3E}">
        <p14:creationId xmlns:p14="http://schemas.microsoft.com/office/powerpoint/2010/main" val="14561866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Presentation vs. Analysis Aide</a:t>
            </a:r>
            <a:endParaRPr lang="en-US" dirty="0"/>
          </a:p>
        </p:txBody>
      </p:sp>
      <p:sp>
        <p:nvSpPr>
          <p:cNvPr id="3" name="Content Placeholder 2"/>
          <p:cNvSpPr>
            <a:spLocks noGrp="1"/>
          </p:cNvSpPr>
          <p:nvPr>
            <p:ph idx="1"/>
          </p:nvPr>
        </p:nvSpPr>
        <p:spPr/>
        <p:txBody>
          <a:bodyPr/>
          <a:lstStyle/>
          <a:p>
            <a:r>
              <a:rPr lang="en-US" dirty="0" smtClean="0"/>
              <a:t>For the purpose of information presentation, the previous “perceptually driven” approach works great</a:t>
            </a:r>
          </a:p>
          <a:p>
            <a:endParaRPr lang="en-US" dirty="0"/>
          </a:p>
          <a:p>
            <a:r>
              <a:rPr lang="en-US" dirty="0" smtClean="0"/>
              <a:t>For data analysis, do visualizations help?</a:t>
            </a:r>
          </a:p>
          <a:p>
            <a:pPr lvl="1"/>
            <a:r>
              <a:rPr lang="en-US" dirty="0" smtClean="0"/>
              <a:t>Presumably, yes (or at least so we want to believe)</a:t>
            </a:r>
          </a:p>
          <a:p>
            <a:pPr lvl="1"/>
            <a:r>
              <a:rPr lang="en-US" dirty="0" smtClean="0"/>
              <a:t>But there are **SO MANY** more variables to consider!!</a:t>
            </a:r>
            <a:endParaRPr lang="en-US" dirty="0"/>
          </a:p>
        </p:txBody>
      </p:sp>
    </p:spTree>
    <p:extLst>
      <p:ext uri="{BB962C8B-B14F-4D97-AF65-F5344CB8AC3E}">
        <p14:creationId xmlns:p14="http://schemas.microsoft.com/office/powerpoint/2010/main" val="12261596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Bayes Reasoning</a:t>
            </a:r>
            <a:endParaRPr lang="en-US" dirty="0"/>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pPr marL="0" indent="0">
              <a:buNone/>
            </a:pPr>
            <a:r>
              <a:rPr lang="en-US" sz="4000" dirty="0" smtClean="0"/>
              <a:t>The </a:t>
            </a:r>
            <a:r>
              <a:rPr lang="en-US" sz="4000" dirty="0"/>
              <a:t>probability that a woman over age 40 has breast cancer is 1%. </a:t>
            </a:r>
            <a:r>
              <a:rPr lang="en-US" sz="4000" dirty="0" smtClean="0"/>
              <a:t>However</a:t>
            </a:r>
            <a:r>
              <a:rPr lang="en-US" sz="4000" dirty="0"/>
              <a:t>, the probability that </a:t>
            </a:r>
            <a:r>
              <a:rPr lang="en-US" sz="4000" dirty="0" smtClean="0"/>
              <a:t>mammography accurately </a:t>
            </a:r>
            <a:r>
              <a:rPr lang="en-US" sz="4000" dirty="0"/>
              <a:t>detects the disease is 80% with a false positive rate of 9.6%. </a:t>
            </a:r>
          </a:p>
          <a:p>
            <a:pPr marL="0" indent="0">
              <a:buNone/>
            </a:pPr>
            <a:r>
              <a:rPr lang="en-US" sz="4000" dirty="0" smtClean="0"/>
              <a:t>	</a:t>
            </a:r>
          </a:p>
          <a:p>
            <a:pPr marL="0" indent="0">
              <a:buNone/>
            </a:pPr>
            <a:r>
              <a:rPr lang="en-US" sz="4000" dirty="0" smtClean="0"/>
              <a:t>If </a:t>
            </a:r>
            <a:r>
              <a:rPr lang="en-US" sz="4000" dirty="0"/>
              <a:t>a 40-year old woman </a:t>
            </a:r>
            <a:r>
              <a:rPr lang="en-US" sz="4000" dirty="0" smtClean="0"/>
              <a:t>tests positive </a:t>
            </a:r>
            <a:r>
              <a:rPr lang="en-US" sz="4000" dirty="0"/>
              <a:t>in a mammography exam, what is the probability that she indeed has breast </a:t>
            </a:r>
            <a:r>
              <a:rPr lang="en-US" sz="4000" dirty="0" smtClean="0"/>
              <a:t>cancer?</a:t>
            </a:r>
          </a:p>
          <a:p>
            <a:pPr marL="0" indent="0">
              <a:buNone/>
            </a:pPr>
            <a:endParaRPr lang="en-US" dirty="0"/>
          </a:p>
          <a:p>
            <a:pPr marL="0" indent="0">
              <a:buNone/>
            </a:pPr>
            <a:r>
              <a:rPr lang="en-US" sz="1700" dirty="0" smtClean="0">
                <a:solidFill>
                  <a:schemeClr val="bg1">
                    <a:lumMod val="50000"/>
                  </a:schemeClr>
                </a:solidFill>
              </a:rPr>
              <a:t>Answer: Bayes</a:t>
            </a:r>
            <a:r>
              <a:rPr lang="en-US" sz="1700" dirty="0">
                <a:solidFill>
                  <a:schemeClr val="bg1">
                    <a:lumMod val="50000"/>
                  </a:schemeClr>
                </a:solidFill>
              </a:rPr>
              <a:t>’ theorem states that </a:t>
            </a:r>
            <a:r>
              <a:rPr lang="en-US" sz="1700" dirty="0" smtClean="0">
                <a:solidFill>
                  <a:schemeClr val="bg1">
                    <a:lumMod val="50000"/>
                  </a:schemeClr>
                </a:solidFill>
              </a:rPr>
              <a:t>P(A|B</a:t>
            </a:r>
            <a:r>
              <a:rPr lang="en-US" sz="1700" dirty="0">
                <a:solidFill>
                  <a:schemeClr val="bg1">
                    <a:lumMod val="50000"/>
                  </a:schemeClr>
                </a:solidFill>
              </a:rPr>
              <a:t>) = </a:t>
            </a:r>
            <a:r>
              <a:rPr lang="en-US" sz="1700" dirty="0" smtClean="0">
                <a:solidFill>
                  <a:schemeClr val="bg1">
                    <a:lumMod val="50000"/>
                  </a:schemeClr>
                </a:solidFill>
              </a:rPr>
              <a:t>P(B|A) * P(A) / P(B</a:t>
            </a:r>
            <a:r>
              <a:rPr lang="en-US" sz="1700" dirty="0">
                <a:solidFill>
                  <a:schemeClr val="bg1">
                    <a:lumMod val="50000"/>
                  </a:schemeClr>
                </a:solidFill>
              </a:rPr>
              <a:t>). In this case, A is having breast cancer, B is testing positive </a:t>
            </a:r>
            <a:r>
              <a:rPr lang="en-US" sz="1700" dirty="0" smtClean="0">
                <a:solidFill>
                  <a:schemeClr val="bg1">
                    <a:lumMod val="50000"/>
                  </a:schemeClr>
                </a:solidFill>
              </a:rPr>
              <a:t>with mammography</a:t>
            </a:r>
            <a:r>
              <a:rPr lang="en-US" sz="1700" dirty="0">
                <a:solidFill>
                  <a:schemeClr val="bg1">
                    <a:lumMod val="50000"/>
                  </a:schemeClr>
                </a:solidFill>
              </a:rPr>
              <a:t>. </a:t>
            </a:r>
            <a:r>
              <a:rPr lang="en-US" sz="1700" dirty="0" smtClean="0">
                <a:solidFill>
                  <a:schemeClr val="bg1">
                    <a:lumMod val="50000"/>
                  </a:schemeClr>
                </a:solidFill>
              </a:rPr>
              <a:t>P(A|B</a:t>
            </a:r>
            <a:r>
              <a:rPr lang="en-US" sz="1700" dirty="0">
                <a:solidFill>
                  <a:schemeClr val="bg1">
                    <a:lumMod val="50000"/>
                  </a:schemeClr>
                </a:solidFill>
              </a:rPr>
              <a:t>) is the probability of a person having breast cancer given that the person is tested positive with </a:t>
            </a:r>
            <a:r>
              <a:rPr lang="en-US" sz="1700" dirty="0" smtClean="0">
                <a:solidFill>
                  <a:schemeClr val="bg1">
                    <a:lumMod val="50000"/>
                  </a:schemeClr>
                </a:solidFill>
              </a:rPr>
              <a:t>mammography. P(B|A</a:t>
            </a:r>
            <a:r>
              <a:rPr lang="en-US" sz="1700" dirty="0">
                <a:solidFill>
                  <a:schemeClr val="bg1">
                    <a:lumMod val="50000"/>
                  </a:schemeClr>
                </a:solidFill>
              </a:rPr>
              <a:t>) is given as 80%, or 0.8, P(A) is given as 1%, or 0.01. P(B) is not explicitly stated, but can be computed </a:t>
            </a:r>
            <a:r>
              <a:rPr lang="en-US" sz="1700" dirty="0" smtClean="0">
                <a:solidFill>
                  <a:schemeClr val="bg1">
                    <a:lumMod val="50000"/>
                  </a:schemeClr>
                </a:solidFill>
              </a:rPr>
              <a:t>as P(B,A</a:t>
            </a:r>
            <a:r>
              <a:rPr lang="en-US" sz="1700" dirty="0">
                <a:solidFill>
                  <a:schemeClr val="bg1">
                    <a:lumMod val="50000"/>
                  </a:schemeClr>
                </a:solidFill>
              </a:rPr>
              <a:t>)+</a:t>
            </a:r>
            <a:r>
              <a:rPr lang="en-US" sz="1700" dirty="0" smtClean="0">
                <a:solidFill>
                  <a:schemeClr val="bg1">
                    <a:lumMod val="50000"/>
                  </a:schemeClr>
                </a:solidFill>
              </a:rPr>
              <a:t>P(B</a:t>
            </a:r>
            <a:r>
              <a:rPr lang="en-US" sz="1700" dirty="0">
                <a:solidFill>
                  <a:schemeClr val="bg1">
                    <a:lumMod val="50000"/>
                  </a:schemeClr>
                </a:solidFill>
              </a:rPr>
              <a:t>,</a:t>
            </a:r>
            <a:r>
              <a:rPr lang="en-US" sz="1700" dirty="0" smtClean="0">
                <a:solidFill>
                  <a:schemeClr val="bg1">
                    <a:lumMod val="50000"/>
                  </a:schemeClr>
                </a:solidFill>
              </a:rPr>
              <a:t>˜</a:t>
            </a:r>
            <a:r>
              <a:rPr lang="en-US" sz="1700" dirty="0">
                <a:solidFill>
                  <a:schemeClr val="bg1">
                    <a:lumMod val="50000"/>
                  </a:schemeClr>
                </a:solidFill>
              </a:rPr>
              <a:t>A), or the probability of testing positive and the patient having cancer plus the probability of testing positive </a:t>
            </a:r>
            <a:r>
              <a:rPr lang="en-US" sz="1700" dirty="0" smtClean="0">
                <a:solidFill>
                  <a:schemeClr val="bg1">
                    <a:lumMod val="50000"/>
                  </a:schemeClr>
                </a:solidFill>
              </a:rPr>
              <a:t>and the </a:t>
            </a:r>
            <a:r>
              <a:rPr lang="en-US" sz="1700" dirty="0">
                <a:solidFill>
                  <a:schemeClr val="bg1">
                    <a:lumMod val="50000"/>
                  </a:schemeClr>
                </a:solidFill>
              </a:rPr>
              <a:t>patient not having cancer. Since </a:t>
            </a:r>
            <a:r>
              <a:rPr lang="en-US" sz="1700" dirty="0" smtClean="0">
                <a:solidFill>
                  <a:schemeClr val="bg1">
                    <a:lumMod val="50000"/>
                  </a:schemeClr>
                </a:solidFill>
              </a:rPr>
              <a:t>P(B,A</a:t>
            </a:r>
            <a:r>
              <a:rPr lang="en-US" sz="1700" dirty="0">
                <a:solidFill>
                  <a:schemeClr val="bg1">
                    <a:lumMod val="50000"/>
                  </a:schemeClr>
                </a:solidFill>
              </a:rPr>
              <a:t>) is equal </a:t>
            </a:r>
            <a:r>
              <a:rPr lang="en-US" sz="1700" dirty="0" smtClean="0">
                <a:solidFill>
                  <a:schemeClr val="bg1">
                    <a:lumMod val="50000"/>
                  </a:schemeClr>
                </a:solidFill>
              </a:rPr>
              <a:t>0.8*0.01 </a:t>
            </a:r>
            <a:r>
              <a:rPr lang="en-US" sz="1700" dirty="0">
                <a:solidFill>
                  <a:schemeClr val="bg1">
                    <a:lumMod val="50000"/>
                  </a:schemeClr>
                </a:solidFill>
              </a:rPr>
              <a:t>= </a:t>
            </a:r>
            <a:r>
              <a:rPr lang="en-US" sz="1700" dirty="0" smtClean="0">
                <a:solidFill>
                  <a:schemeClr val="bg1">
                    <a:lumMod val="50000"/>
                  </a:schemeClr>
                </a:solidFill>
              </a:rPr>
              <a:t>0.008</a:t>
            </a:r>
            <a:r>
              <a:rPr lang="en-US" sz="1700" dirty="0">
                <a:solidFill>
                  <a:schemeClr val="bg1">
                    <a:lumMod val="50000"/>
                  </a:schemeClr>
                </a:solidFill>
              </a:rPr>
              <a:t>, and </a:t>
            </a:r>
            <a:r>
              <a:rPr lang="en-US" sz="1700" dirty="0" smtClean="0">
                <a:solidFill>
                  <a:schemeClr val="bg1">
                    <a:lumMod val="50000"/>
                  </a:schemeClr>
                </a:solidFill>
              </a:rPr>
              <a:t>P(B</a:t>
            </a:r>
            <a:r>
              <a:rPr lang="en-US" sz="1700" dirty="0">
                <a:solidFill>
                  <a:schemeClr val="bg1">
                    <a:lumMod val="50000"/>
                  </a:schemeClr>
                </a:solidFill>
              </a:rPr>
              <a:t>,</a:t>
            </a:r>
            <a:r>
              <a:rPr lang="en-US" sz="1700" dirty="0" smtClean="0">
                <a:solidFill>
                  <a:schemeClr val="bg1">
                    <a:lumMod val="50000"/>
                  </a:schemeClr>
                </a:solidFill>
              </a:rPr>
              <a:t>˜</a:t>
            </a:r>
            <a:r>
              <a:rPr lang="en-US" sz="1700" dirty="0">
                <a:solidFill>
                  <a:schemeClr val="bg1">
                    <a:lumMod val="50000"/>
                  </a:schemeClr>
                </a:solidFill>
              </a:rPr>
              <a:t>A) is </a:t>
            </a:r>
            <a:r>
              <a:rPr lang="en-US" sz="1700" dirty="0" smtClean="0">
                <a:solidFill>
                  <a:schemeClr val="bg1">
                    <a:lumMod val="50000"/>
                  </a:schemeClr>
                </a:solidFill>
              </a:rPr>
              <a:t>0.093 * (1-0.01</a:t>
            </a:r>
            <a:r>
              <a:rPr lang="en-US" sz="1700" dirty="0">
                <a:solidFill>
                  <a:schemeClr val="bg1">
                    <a:lumMod val="50000"/>
                  </a:schemeClr>
                </a:solidFill>
              </a:rPr>
              <a:t>) = </a:t>
            </a:r>
            <a:r>
              <a:rPr lang="en-US" sz="1700" dirty="0" smtClean="0">
                <a:solidFill>
                  <a:schemeClr val="bg1">
                    <a:lumMod val="50000"/>
                  </a:schemeClr>
                </a:solidFill>
              </a:rPr>
              <a:t>0.09207</a:t>
            </a:r>
            <a:r>
              <a:rPr lang="en-US" sz="1700" dirty="0">
                <a:solidFill>
                  <a:schemeClr val="bg1">
                    <a:lumMod val="50000"/>
                  </a:schemeClr>
                </a:solidFill>
              </a:rPr>
              <a:t>, P(B) can </a:t>
            </a:r>
            <a:r>
              <a:rPr lang="en-US" sz="1700" dirty="0" smtClean="0">
                <a:solidFill>
                  <a:schemeClr val="bg1">
                    <a:lumMod val="50000"/>
                  </a:schemeClr>
                </a:solidFill>
              </a:rPr>
              <a:t>be computed </a:t>
            </a:r>
            <a:r>
              <a:rPr lang="en-US" sz="1700" dirty="0">
                <a:solidFill>
                  <a:schemeClr val="bg1">
                    <a:lumMod val="50000"/>
                  </a:schemeClr>
                </a:solidFill>
              </a:rPr>
              <a:t>as </a:t>
            </a:r>
            <a:r>
              <a:rPr lang="en-US" sz="1700" dirty="0" smtClean="0">
                <a:solidFill>
                  <a:schemeClr val="bg1">
                    <a:lumMod val="50000"/>
                  </a:schemeClr>
                </a:solidFill>
              </a:rPr>
              <a:t>0.008+0.09207 </a:t>
            </a:r>
            <a:r>
              <a:rPr lang="en-US" sz="1700" dirty="0">
                <a:solidFill>
                  <a:schemeClr val="bg1">
                    <a:lumMod val="50000"/>
                  </a:schemeClr>
                </a:solidFill>
              </a:rPr>
              <a:t>= </a:t>
            </a:r>
            <a:r>
              <a:rPr lang="en-US" sz="1700" dirty="0" smtClean="0">
                <a:solidFill>
                  <a:schemeClr val="bg1">
                    <a:lumMod val="50000"/>
                  </a:schemeClr>
                </a:solidFill>
              </a:rPr>
              <a:t>0.1007</a:t>
            </a:r>
            <a:r>
              <a:rPr lang="en-US" sz="1700" dirty="0">
                <a:solidFill>
                  <a:schemeClr val="bg1">
                    <a:lumMod val="50000"/>
                  </a:schemeClr>
                </a:solidFill>
              </a:rPr>
              <a:t>. Finally, </a:t>
            </a:r>
            <a:r>
              <a:rPr lang="en-US" sz="1700" dirty="0" smtClean="0">
                <a:solidFill>
                  <a:schemeClr val="bg1">
                    <a:lumMod val="50000"/>
                  </a:schemeClr>
                </a:solidFill>
              </a:rPr>
              <a:t>P(A|B</a:t>
            </a:r>
            <a:r>
              <a:rPr lang="en-US" sz="1700" dirty="0">
                <a:solidFill>
                  <a:schemeClr val="bg1">
                    <a:lumMod val="50000"/>
                  </a:schemeClr>
                </a:solidFill>
              </a:rPr>
              <a:t>) is therefore 0.8 * 0.01 / 0.1007, which is equal to 0.07944.</a:t>
            </a:r>
          </a:p>
        </p:txBody>
      </p:sp>
    </p:spTree>
    <p:extLst>
      <p:ext uri="{BB962C8B-B14F-4D97-AF65-F5344CB8AC3E}">
        <p14:creationId xmlns:p14="http://schemas.microsoft.com/office/powerpoint/2010/main" val="26228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 Problem</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This problem has baffled doctors, patients, decision makers…</a:t>
            </a:r>
          </a:p>
          <a:p>
            <a:pPr lvl="1"/>
            <a:r>
              <a:rPr lang="en-US" dirty="0" smtClean="0"/>
              <a:t>In a previous study, it’s been shown that doctors get this right about 30% of the time…</a:t>
            </a:r>
          </a:p>
          <a:p>
            <a:pPr lvl="1"/>
            <a:r>
              <a:rPr lang="en-US" dirty="0" smtClean="0"/>
              <a:t>Has great societal impact!</a:t>
            </a:r>
            <a:endParaRPr lang="en-US" dirty="0"/>
          </a:p>
          <a:p>
            <a:pPr lvl="1"/>
            <a:endParaRPr lang="en-US" dirty="0" smtClean="0"/>
          </a:p>
          <a:p>
            <a:r>
              <a:rPr lang="en-US" dirty="0" smtClean="0"/>
              <a:t>This problem seems perfect for visualizations!</a:t>
            </a:r>
          </a:p>
          <a:p>
            <a:pPr lvl="1"/>
            <a:r>
              <a:rPr lang="en-US" dirty="0" smtClean="0"/>
              <a:t>It has data</a:t>
            </a:r>
          </a:p>
          <a:p>
            <a:pPr lvl="1"/>
            <a:r>
              <a:rPr lang="en-US" dirty="0" smtClean="0"/>
              <a:t>It requires some logic and mental manipulation</a:t>
            </a:r>
          </a:p>
          <a:p>
            <a:pPr lvl="1"/>
            <a:endParaRPr lang="en-US" dirty="0"/>
          </a:p>
          <a:p>
            <a:r>
              <a:rPr lang="en-US" dirty="0" smtClean="0"/>
              <a:t>Question:</a:t>
            </a:r>
          </a:p>
          <a:p>
            <a:pPr lvl="1"/>
            <a:r>
              <a:rPr lang="en-US" dirty="0" smtClean="0"/>
              <a:t>Which visualization?</a:t>
            </a:r>
          </a:p>
        </p:txBody>
      </p:sp>
    </p:spTree>
    <p:extLst>
      <p:ext uri="{BB962C8B-B14F-4D97-AF65-F5344CB8AC3E}">
        <p14:creationId xmlns:p14="http://schemas.microsoft.com/office/powerpoint/2010/main" val="28858245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It Turns Out…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527668"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32866"/>
            <a:ext cx="3617791"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942521"/>
            <a:ext cx="4724400" cy="270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32997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It Turns Out…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9332" y="1611087"/>
            <a:ext cx="8549868" cy="4517790"/>
          </a:xfrm>
          <a:prstGeom prst="rect">
            <a:avLst/>
          </a:prstGeom>
        </p:spPr>
      </p:pic>
    </p:spTree>
    <p:extLst>
      <p:ext uri="{BB962C8B-B14F-4D97-AF65-F5344CB8AC3E}">
        <p14:creationId xmlns:p14="http://schemas.microsoft.com/office/powerpoint/2010/main" val="2817638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3" name="Content Placeholder 2"/>
          <p:cNvSpPr>
            <a:spLocks noGrp="1"/>
          </p:cNvSpPr>
          <p:nvPr>
            <p:ph idx="1"/>
          </p:nvPr>
        </p:nvSpPr>
        <p:spPr/>
        <p:txBody>
          <a:bodyPr/>
          <a:lstStyle/>
          <a:p>
            <a:r>
              <a:rPr lang="en-US" dirty="0" smtClean="0"/>
              <a:t>Really?  That’s so depressing!!</a:t>
            </a:r>
          </a:p>
          <a:p>
            <a:endParaRPr lang="en-US" dirty="0"/>
          </a:p>
          <a:p>
            <a:r>
              <a:rPr lang="en-US" dirty="0" smtClean="0"/>
              <a:t>Did we do something wrong?</a:t>
            </a:r>
          </a:p>
          <a:p>
            <a:pPr lvl="1"/>
            <a:r>
              <a:rPr lang="en-US" dirty="0" smtClean="0"/>
              <a:t>Wrong visual encoding?</a:t>
            </a:r>
          </a:p>
          <a:p>
            <a:pPr lvl="1"/>
            <a:r>
              <a:rPr lang="en-US" dirty="0" smtClean="0"/>
              <a:t>Wrong visualization metaphor?</a:t>
            </a:r>
          </a:p>
          <a:p>
            <a:pPr lvl="1"/>
            <a:endParaRPr lang="en-US" dirty="0" smtClean="0"/>
          </a:p>
          <a:p>
            <a:r>
              <a:rPr lang="en-US" dirty="0" smtClean="0"/>
              <a:t>Or is it that visualizations are truly useless?</a:t>
            </a:r>
          </a:p>
        </p:txBody>
      </p:sp>
    </p:spTree>
    <p:extLst>
      <p:ext uri="{BB962C8B-B14F-4D97-AF65-F5344CB8AC3E}">
        <p14:creationId xmlns:p14="http://schemas.microsoft.com/office/powerpoint/2010/main" val="68071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329544" y="2057400"/>
            <a:ext cx="5509655" cy="41243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Data Analysis: Trapping Pi</a:t>
            </a:r>
          </a:p>
        </p:txBody>
      </p:sp>
      <p:sp>
        <p:nvSpPr>
          <p:cNvPr id="3" name="Content Placeholder 2"/>
          <p:cNvSpPr>
            <a:spLocks noGrp="1"/>
          </p:cNvSpPr>
          <p:nvPr>
            <p:ph sz="quarter" idx="1"/>
          </p:nvPr>
        </p:nvSpPr>
        <p:spPr/>
        <p:txBody>
          <a:bodyPr/>
          <a:lstStyle/>
          <a:p>
            <a:endParaRPr lang="en-US" dirty="0" smtClean="0"/>
          </a:p>
          <a:p>
            <a:endParaRPr lang="en-US" dirty="0" smtClean="0"/>
          </a:p>
          <a:p>
            <a:endParaRPr lang="en-US" dirty="0" smtClean="0"/>
          </a:p>
          <a:p>
            <a:r>
              <a:rPr lang="en-US" dirty="0" smtClean="0"/>
              <a:t>Analysis</a:t>
            </a:r>
          </a:p>
        </p:txBody>
      </p:sp>
      <p:sp>
        <p:nvSpPr>
          <p:cNvPr id="5" name="TextBox 4"/>
          <p:cNvSpPr txBox="1"/>
          <p:nvPr/>
        </p:nvSpPr>
        <p:spPr>
          <a:xfrm>
            <a:off x="4794411" y="6488668"/>
            <a:ext cx="4349589" cy="369332"/>
          </a:xfrm>
          <a:prstGeom prst="rect">
            <a:avLst/>
          </a:prstGeom>
          <a:noFill/>
        </p:spPr>
        <p:txBody>
          <a:bodyPr wrap="none" rtlCol="0">
            <a:spAutoFit/>
          </a:bodyPr>
          <a:lstStyle/>
          <a:p>
            <a:r>
              <a:rPr lang="en-US" dirty="0" smtClean="0"/>
              <a:t>Slide courtesy of Dr. Pat </a:t>
            </a:r>
            <a:r>
              <a:rPr lang="en-US" dirty="0" err="1" smtClean="0"/>
              <a:t>Hanrahan</a:t>
            </a:r>
            <a:r>
              <a:rPr lang="en-US" dirty="0" smtClean="0"/>
              <a:t>, Stanford</a:t>
            </a:r>
            <a:endParaRPr lang="en-US" dirty="0"/>
          </a:p>
        </p:txBody>
      </p:sp>
    </p:spTree>
    <p:extLst>
      <p:ext uri="{BB962C8B-B14F-4D97-AF65-F5344CB8AC3E}">
        <p14:creationId xmlns:p14="http://schemas.microsoft.com/office/powerpoint/2010/main" val="20084320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a:t>
            </a:r>
            <a:endParaRPr lang="en-US" dirty="0"/>
          </a:p>
        </p:txBody>
      </p:sp>
      <p:sp>
        <p:nvSpPr>
          <p:cNvPr id="3" name="Content Placeholder 2"/>
          <p:cNvSpPr>
            <a:spLocks noGrp="1"/>
          </p:cNvSpPr>
          <p:nvPr>
            <p:ph idx="1"/>
          </p:nvPr>
        </p:nvSpPr>
        <p:spPr/>
        <p:txBody>
          <a:bodyPr/>
          <a:lstStyle/>
          <a:p>
            <a:r>
              <a:rPr lang="en-US" dirty="0" smtClean="0"/>
              <a:t>Based on Kellen (2012), here’s a hypothesis of what’s going on:</a:t>
            </a:r>
          </a:p>
          <a:p>
            <a:pPr lvl="1"/>
            <a:endParaRPr lang="en-US" dirty="0" smtClean="0"/>
          </a:p>
          <a:p>
            <a:pPr lvl="1"/>
            <a:r>
              <a:rPr lang="en-US" dirty="0" smtClean="0"/>
              <a:t>When the task is difficult, the participant perceived the text and the visualization separately as two disconnected problems</a:t>
            </a:r>
          </a:p>
          <a:p>
            <a:pPr lvl="1"/>
            <a:r>
              <a:rPr lang="en-US" dirty="0" smtClean="0"/>
              <a:t>So effectively, the participant is solving the same problem twice, each time using a different strategy (text vs. visual)</a:t>
            </a:r>
            <a:endParaRPr lang="en-US" dirty="0"/>
          </a:p>
          <a:p>
            <a:pPr lvl="1"/>
            <a:endParaRPr lang="en-US" dirty="0"/>
          </a:p>
          <a:p>
            <a:pPr lvl="1"/>
            <a:endParaRPr lang="en-US" dirty="0" smtClean="0"/>
          </a:p>
        </p:txBody>
      </p:sp>
    </p:spTree>
    <p:extLst>
      <p:ext uri="{BB962C8B-B14F-4D97-AF65-F5344CB8AC3E}">
        <p14:creationId xmlns:p14="http://schemas.microsoft.com/office/powerpoint/2010/main" val="10059585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Other Words…</a:t>
            </a:r>
            <a:endParaRPr lang="en-US" dirty="0"/>
          </a:p>
        </p:txBody>
      </p:sp>
      <p:sp>
        <p:nvSpPr>
          <p:cNvPr id="3" name="Content Placeholder 2"/>
          <p:cNvSpPr>
            <a:spLocks noGrp="1"/>
          </p:cNvSpPr>
          <p:nvPr>
            <p:ph idx="1"/>
          </p:nvPr>
        </p:nvSpPr>
        <p:spPr/>
        <p:txBody>
          <a:bodyPr>
            <a:normAutofit lnSpcReduction="10000"/>
          </a:bodyPr>
          <a:lstStyle/>
          <a:p>
            <a:r>
              <a:rPr lang="en-US" dirty="0" smtClean="0"/>
              <a:t>Given this hypothesis, it seems that it should be theoretically possible for a visualization to be “harmful”</a:t>
            </a:r>
          </a:p>
          <a:p>
            <a:pPr lvl="1"/>
            <a:r>
              <a:rPr lang="en-US" dirty="0" smtClean="0"/>
              <a:t>For example, if the participant solves the problem twice and got two very different answers</a:t>
            </a:r>
          </a:p>
          <a:p>
            <a:pPr lvl="1"/>
            <a:endParaRPr lang="en-US" dirty="0"/>
          </a:p>
          <a:p>
            <a:r>
              <a:rPr lang="en-US" dirty="0" smtClean="0"/>
              <a:t>Question then is, when is a visualization harmful, and how to make it do more good than bad?</a:t>
            </a:r>
          </a:p>
        </p:txBody>
      </p:sp>
    </p:spTree>
    <p:extLst>
      <p:ext uri="{BB962C8B-B14F-4D97-AF65-F5344CB8AC3E}">
        <p14:creationId xmlns:p14="http://schemas.microsoft.com/office/powerpoint/2010/main" val="32312174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Multi-Pronged Problem</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10000"/>
          </a:bodyPr>
          <a:lstStyle/>
          <a:p>
            <a:r>
              <a:rPr lang="en-US" dirty="0" smtClean="0"/>
              <a:t>There are numerous issues happening simultaneously.</a:t>
            </a:r>
          </a:p>
          <a:p>
            <a:pPr lvl="1"/>
            <a:r>
              <a:rPr lang="en-US" dirty="0" smtClean="0"/>
              <a:t>Text: the structure and method of the problem narrative has been examined extensively. </a:t>
            </a:r>
            <a:r>
              <a:rPr lang="en-US" dirty="0" err="1" smtClean="0"/>
              <a:t>Gigerenzer</a:t>
            </a:r>
            <a:r>
              <a:rPr lang="en-US" dirty="0" smtClean="0"/>
              <a:t> (1995) has noted that natural frequency is better than percentage (i.e., instead of 1%, say 1 out of 100)</a:t>
            </a:r>
          </a:p>
          <a:p>
            <a:pPr lvl="1"/>
            <a:r>
              <a:rPr lang="en-US" dirty="0" smtClean="0"/>
              <a:t>Training: for practical reasons, many people have looked at effective methods for training doctors (domain experts). With training, people can solve this problem effectively</a:t>
            </a:r>
          </a:p>
          <a:p>
            <a:pPr lvl="1"/>
            <a:r>
              <a:rPr lang="en-US" dirty="0" smtClean="0"/>
              <a:t>Visualization design: many people have investigated effective ways for communicating uncertainty, but the result is a bit of a mixed-bag.</a:t>
            </a:r>
          </a:p>
          <a:p>
            <a:pPr lvl="1"/>
            <a:r>
              <a:rPr lang="en-US" dirty="0" smtClean="0"/>
              <a:t>Individual differences: perhaps the problem is not with the presentation itself, but how different people perceive the same information differently… </a:t>
            </a:r>
          </a:p>
        </p:txBody>
      </p:sp>
    </p:spTree>
    <p:extLst>
      <p:ext uri="{BB962C8B-B14F-4D97-AF65-F5344CB8AC3E}">
        <p14:creationId xmlns:p14="http://schemas.microsoft.com/office/powerpoint/2010/main" val="1705000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Differences </a:t>
            </a:r>
            <a:endParaRPr lang="en-US" dirty="0"/>
          </a:p>
        </p:txBody>
      </p:sp>
      <p:sp>
        <p:nvSpPr>
          <p:cNvPr id="3" name="Content Placeholder 2"/>
          <p:cNvSpPr>
            <a:spLocks noGrp="1"/>
          </p:cNvSpPr>
          <p:nvPr>
            <p:ph idx="1"/>
          </p:nvPr>
        </p:nvSpPr>
        <p:spPr>
          <a:xfrm>
            <a:off x="457200" y="1600201"/>
            <a:ext cx="8229600" cy="1600200"/>
          </a:xfrm>
        </p:spPr>
        <p:txBody>
          <a:bodyPr>
            <a:normAutofit fontScale="70000" lnSpcReduction="20000"/>
          </a:bodyPr>
          <a:lstStyle/>
          <a:p>
            <a:r>
              <a:rPr lang="en-US" dirty="0" smtClean="0"/>
              <a:t>Kellen suspected that the difference does not lie (entirely) in the visualization design, but in the users of the visualization…</a:t>
            </a:r>
          </a:p>
          <a:p>
            <a:endParaRPr lang="en-US" dirty="0" smtClean="0"/>
          </a:p>
          <a:p>
            <a:r>
              <a:rPr lang="en-US" dirty="0" smtClean="0"/>
              <a:t>In particular, Kellen suggested that spatial ability is the key factor.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00400"/>
            <a:ext cx="5010150" cy="345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40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Representation Styles</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Remco\Downloads\imag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600200"/>
            <a:ext cx="884054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4564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Representation Styles</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descr="C:\Users\Remco\Downloads\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31372"/>
            <a:ext cx="8887335" cy="446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005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a:t>
            </a:r>
            <a:endParaRPr lang="en-US" dirty="0"/>
          </a:p>
        </p:txBody>
      </p:sp>
      <p:sp>
        <p:nvSpPr>
          <p:cNvPr id="3" name="Content Placeholder 2"/>
          <p:cNvSpPr>
            <a:spLocks noGrp="1"/>
          </p:cNvSpPr>
          <p:nvPr>
            <p:ph idx="1"/>
          </p:nvPr>
        </p:nvSpPr>
        <p:spPr>
          <a:xfrm>
            <a:off x="457200" y="1600200"/>
            <a:ext cx="4114800" cy="4525963"/>
          </a:xfrm>
        </p:spPr>
        <p:txBody>
          <a:bodyPr/>
          <a:lstStyle/>
          <a:p>
            <a:r>
              <a:rPr lang="en-US" dirty="0" smtClean="0"/>
              <a:t>Control</a:t>
            </a:r>
          </a:p>
          <a:p>
            <a:r>
              <a:rPr lang="en-US" dirty="0" smtClean="0"/>
              <a:t>Structured Text</a:t>
            </a:r>
          </a:p>
          <a:p>
            <a:r>
              <a:rPr lang="en-US" dirty="0" smtClean="0"/>
              <a:t>Complete (Unstructured Text)</a:t>
            </a:r>
          </a:p>
          <a:p>
            <a:r>
              <a:rPr lang="en-US" dirty="0" smtClean="0"/>
              <a:t>Control + Vis</a:t>
            </a:r>
          </a:p>
          <a:p>
            <a:r>
              <a:rPr lang="en-US" dirty="0" smtClean="0"/>
              <a:t>Storyboarding</a:t>
            </a:r>
          </a:p>
          <a:p>
            <a:r>
              <a:rPr lang="en-US" dirty="0" smtClean="0"/>
              <a:t>Vis Only </a:t>
            </a:r>
          </a:p>
        </p:txBody>
      </p:sp>
    </p:spTree>
    <p:extLst>
      <p:ext uri="{BB962C8B-B14F-4D97-AF65-F5344CB8AC3E}">
        <p14:creationId xmlns:p14="http://schemas.microsoft.com/office/powerpoint/2010/main" val="6951520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 Structured Text</a:t>
            </a:r>
            <a:endParaRPr lang="en-US" dirty="0"/>
          </a:p>
        </p:txBody>
      </p:sp>
      <p:pic>
        <p:nvPicPr>
          <p:cNvPr id="4098" name="Picture 2" descr="C:\Users\Remco\Downloads\structu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488508" cy="395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179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(Unstructured Text)</a:t>
            </a:r>
            <a:endParaRPr lang="en-US" dirty="0"/>
          </a:p>
        </p:txBody>
      </p:sp>
      <p:sp>
        <p:nvSpPr>
          <p:cNvPr id="3" name="Content Placeholder 2"/>
          <p:cNvSpPr>
            <a:spLocks noGrp="1"/>
          </p:cNvSpPr>
          <p:nvPr>
            <p:ph idx="1"/>
          </p:nvPr>
        </p:nvSpPr>
        <p:spPr/>
        <p:txBody>
          <a:bodyPr/>
          <a:lstStyle/>
          <a:p>
            <a:endParaRPr lang="en-US"/>
          </a:p>
        </p:txBody>
      </p:sp>
      <p:pic>
        <p:nvPicPr>
          <p:cNvPr id="5122" name="Picture 2" descr="C:\Users\Remco\Downloads\unstructu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8421162" cy="229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061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 Storyboarding</a:t>
            </a:r>
            <a:endParaRPr lang="en-US" dirty="0"/>
          </a:p>
        </p:txBody>
      </p:sp>
      <p:sp>
        <p:nvSpPr>
          <p:cNvPr id="3" name="Content Placeholder 2"/>
          <p:cNvSpPr>
            <a:spLocks noGrp="1"/>
          </p:cNvSpPr>
          <p:nvPr>
            <p:ph idx="1"/>
          </p:nvPr>
        </p:nvSpPr>
        <p:spPr/>
        <p:txBody>
          <a:bodyPr/>
          <a:lstStyle/>
          <a:p>
            <a:endParaRPr lang="en-US"/>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18780"/>
            <a:ext cx="4581525"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90700"/>
            <a:ext cx="458152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9463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1684</TotalTime>
  <Words>2837</Words>
  <Application>Microsoft Office PowerPoint</Application>
  <PresentationFormat>On-screen Show (4:3)</PresentationFormat>
  <Paragraphs>540</Paragraphs>
  <Slides>105</Slides>
  <Notes>28</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1_Office Theme</vt:lpstr>
      <vt:lpstr>Knowledge Representation using Information Visualization</vt:lpstr>
      <vt:lpstr>Outline</vt:lpstr>
      <vt:lpstr>PowerPoint Presentation</vt:lpstr>
      <vt:lpstr>Storytelling: Nightingale’s Rose</vt:lpstr>
      <vt:lpstr>Storytelling: In Popular Media</vt:lpstr>
      <vt:lpstr>Storytelling: Hans Rosling’s Gapminder</vt:lpstr>
      <vt:lpstr>Data Analysis: Snow’s Map of Cholera</vt:lpstr>
      <vt:lpstr>Data Analysis: Trapping Pi</vt:lpstr>
      <vt:lpstr>Data Analysis: Trapping Pi</vt:lpstr>
      <vt:lpstr>Data Analysis: Trapping Pi</vt:lpstr>
      <vt:lpstr>Data Analysis: Trapping Pi</vt:lpstr>
      <vt:lpstr>Data Analysis: Trapping Pi</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Scrabble</vt:lpstr>
      <vt:lpstr>Knowledge Externalization: Number Representations</vt:lpstr>
      <vt:lpstr>Knowledge Externalization: Number Representations</vt:lpstr>
      <vt:lpstr>Knowledge Externalization: Number Representations</vt:lpstr>
      <vt:lpstr>Knowledge Externalization: Number Representations</vt:lpstr>
      <vt:lpstr>Knowledge Externalization: Number Representations</vt:lpstr>
      <vt:lpstr>Knowledge Externalization: Number Representations</vt:lpstr>
      <vt:lpstr>Knowledge Externalization: Number Representations</vt:lpstr>
      <vt:lpstr>Knowledge Externalization: Number Representations</vt:lpstr>
      <vt:lpstr>PowerPoint Presentation</vt:lpstr>
      <vt:lpstr>Information Visualization, a Summary</vt:lpstr>
      <vt:lpstr>Information Visualization, a Summary (2)</vt:lpstr>
      <vt:lpstr>Basic Data Types</vt:lpstr>
      <vt:lpstr>Basic Data Types</vt:lpstr>
      <vt:lpstr>Basic Data Types</vt:lpstr>
      <vt:lpstr>Basic Data Types (Formal)</vt:lpstr>
      <vt:lpstr>Operations on Basic Data Types</vt:lpstr>
      <vt:lpstr>Connecting Data To Visualization</vt:lpstr>
      <vt:lpstr>Elements of Visualization</vt:lpstr>
      <vt:lpstr>Visual Channels</vt:lpstr>
      <vt:lpstr>Elements of Visualization</vt:lpstr>
      <vt:lpstr>PowerPoint Presentation</vt:lpstr>
      <vt:lpstr>Value (Intensity)</vt:lpstr>
      <vt:lpstr>Color (Hue)</vt:lpstr>
      <vt:lpstr>Visual Variables</vt:lpstr>
      <vt:lpstr>PowerPoint Presentation</vt:lpstr>
      <vt:lpstr>Vibrant Industry</vt:lpstr>
      <vt:lpstr>Example Visual Analytics Systems</vt:lpstr>
      <vt:lpstr>Example Visual Analytics Systems</vt:lpstr>
      <vt:lpstr>Example Visual Analytics Systems</vt:lpstr>
      <vt:lpstr>Example Visual Analytics Systems</vt:lpstr>
      <vt:lpstr>Great Start, but…</vt:lpstr>
      <vt:lpstr>Using Visualization to Influence?</vt:lpstr>
      <vt:lpstr>Appropriateness?</vt:lpstr>
      <vt:lpstr>Appropriateness?</vt:lpstr>
      <vt:lpstr>Appropriateness?</vt:lpstr>
      <vt:lpstr>Structure and Form</vt:lpstr>
      <vt:lpstr>Structure and Form</vt:lpstr>
      <vt:lpstr>Visual Metaphors</vt:lpstr>
      <vt:lpstr>Visual Metaphors</vt:lpstr>
      <vt:lpstr>PowerPoint Presentation</vt:lpstr>
      <vt:lpstr>Visual Embedding</vt:lpstr>
      <vt:lpstr>A Concrete Example</vt:lpstr>
      <vt:lpstr>Implication…</vt:lpstr>
      <vt:lpstr>Visual Markings</vt:lpstr>
      <vt:lpstr>Models, Models, Models</vt:lpstr>
      <vt:lpstr>Weber’s Law</vt:lpstr>
      <vt:lpstr>Perception of Correlation as Weber’s Law</vt:lpstr>
      <vt:lpstr>Perception of Correlation as Weber’s Law</vt:lpstr>
      <vt:lpstr>A “Perceptually Optimal” Model?</vt:lpstr>
      <vt:lpstr>Our Project…</vt:lpstr>
      <vt:lpstr>1. Replication on MTurk</vt:lpstr>
      <vt:lpstr>2. Other Visualizations</vt:lpstr>
      <vt:lpstr>PowerPoint Presentation</vt:lpstr>
      <vt:lpstr>3. Compare Them!</vt:lpstr>
      <vt:lpstr>Open Questions</vt:lpstr>
      <vt:lpstr>Visual Features…</vt:lpstr>
      <vt:lpstr>PowerPoint Presentation</vt:lpstr>
      <vt:lpstr>Information Presentation vs. Analysis Aide</vt:lpstr>
      <vt:lpstr>Problem: Bayes Reasoning</vt:lpstr>
      <vt:lpstr>Bayes Problem</vt:lpstr>
      <vt:lpstr>As It Turns Out…</vt:lpstr>
      <vt:lpstr>As It Turns Out…</vt:lpstr>
      <vt:lpstr>WHAT?</vt:lpstr>
      <vt:lpstr>Hypothesis</vt:lpstr>
      <vt:lpstr>In Other Words…</vt:lpstr>
      <vt:lpstr>Multi-Pronged Problem</vt:lpstr>
      <vt:lpstr>Individual Differences </vt:lpstr>
      <vt:lpstr>Different Representation Styles</vt:lpstr>
      <vt:lpstr>Different Representation Styles</vt:lpstr>
      <vt:lpstr>Conditions:</vt:lpstr>
      <vt:lpstr>Conditions: Structured Text</vt:lpstr>
      <vt:lpstr>Complete (Unstructured Text)</vt:lpstr>
      <vt:lpstr>Condition: Storyboarding</vt:lpstr>
      <vt:lpstr>Differences in Spatial Abilities</vt:lpstr>
      <vt:lpstr>Modifying the Text</vt:lpstr>
      <vt:lpstr>Modifying the Question</vt:lpstr>
      <vt:lpstr>Lots of Open Questions!</vt:lpstr>
      <vt:lpstr>Discussion and Questions</vt:lpstr>
      <vt:lpstr>Questions?  remco@cs.tufts.edu</vt:lpstr>
    </vt:vector>
  </TitlesOfParts>
  <Company>UNC Charlotte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rchang</dc:creator>
  <cp:lastModifiedBy>Remco</cp:lastModifiedBy>
  <cp:revision>743</cp:revision>
  <dcterms:created xsi:type="dcterms:W3CDTF">2011-08-03T02:14:01Z</dcterms:created>
  <dcterms:modified xsi:type="dcterms:W3CDTF">2014-03-11T11:19:55Z</dcterms:modified>
</cp:coreProperties>
</file>