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3"/>
  </p:notesMasterIdLst>
  <p:sldIdLst>
    <p:sldId id="701" r:id="rId2"/>
    <p:sldId id="852" r:id="rId3"/>
    <p:sldId id="848" r:id="rId4"/>
    <p:sldId id="849" r:id="rId5"/>
    <p:sldId id="850" r:id="rId6"/>
    <p:sldId id="851" r:id="rId7"/>
    <p:sldId id="853" r:id="rId8"/>
    <p:sldId id="854" r:id="rId9"/>
    <p:sldId id="856" r:id="rId10"/>
    <p:sldId id="857" r:id="rId11"/>
    <p:sldId id="917" r:id="rId12"/>
    <p:sldId id="916" r:id="rId13"/>
    <p:sldId id="918" r:id="rId14"/>
    <p:sldId id="858" r:id="rId15"/>
    <p:sldId id="768" r:id="rId16"/>
    <p:sldId id="920" r:id="rId17"/>
    <p:sldId id="859" r:id="rId18"/>
    <p:sldId id="860" r:id="rId19"/>
    <p:sldId id="781" r:id="rId20"/>
    <p:sldId id="779" r:id="rId21"/>
    <p:sldId id="778" r:id="rId22"/>
    <p:sldId id="782" r:id="rId23"/>
    <p:sldId id="784" r:id="rId24"/>
    <p:sldId id="783" r:id="rId25"/>
    <p:sldId id="785" r:id="rId26"/>
    <p:sldId id="786" r:id="rId27"/>
    <p:sldId id="787" r:id="rId28"/>
    <p:sldId id="788" r:id="rId29"/>
    <p:sldId id="789" r:id="rId30"/>
    <p:sldId id="790" r:id="rId31"/>
    <p:sldId id="791" r:id="rId32"/>
    <p:sldId id="792" r:id="rId33"/>
    <p:sldId id="780" r:id="rId34"/>
    <p:sldId id="793" r:id="rId35"/>
    <p:sldId id="794" r:id="rId36"/>
    <p:sldId id="795" r:id="rId37"/>
    <p:sldId id="796" r:id="rId38"/>
    <p:sldId id="798" r:id="rId39"/>
    <p:sldId id="800" r:id="rId40"/>
    <p:sldId id="868" r:id="rId41"/>
    <p:sldId id="867" r:id="rId42"/>
    <p:sldId id="719" r:id="rId43"/>
    <p:sldId id="720" r:id="rId44"/>
    <p:sldId id="724" r:id="rId45"/>
    <p:sldId id="721" r:id="rId46"/>
    <p:sldId id="722" r:id="rId47"/>
    <p:sldId id="723" r:id="rId48"/>
    <p:sldId id="919" r:id="rId49"/>
    <p:sldId id="869" r:id="rId50"/>
    <p:sldId id="871" r:id="rId51"/>
    <p:sldId id="872" r:id="rId52"/>
    <p:sldId id="874" r:id="rId53"/>
    <p:sldId id="875" r:id="rId54"/>
    <p:sldId id="883" r:id="rId55"/>
    <p:sldId id="879" r:id="rId56"/>
    <p:sldId id="880" r:id="rId57"/>
    <p:sldId id="881" r:id="rId58"/>
    <p:sldId id="882" r:id="rId59"/>
    <p:sldId id="884" r:id="rId60"/>
    <p:sldId id="902" r:id="rId61"/>
    <p:sldId id="890" r:id="rId62"/>
    <p:sldId id="897" r:id="rId63"/>
    <p:sldId id="898" r:id="rId64"/>
    <p:sldId id="891" r:id="rId65"/>
    <p:sldId id="892" r:id="rId66"/>
    <p:sldId id="893" r:id="rId67"/>
    <p:sldId id="894" r:id="rId68"/>
    <p:sldId id="911" r:id="rId69"/>
    <p:sldId id="904" r:id="rId70"/>
    <p:sldId id="906" r:id="rId71"/>
    <p:sldId id="907" r:id="rId72"/>
    <p:sldId id="910" r:id="rId73"/>
    <p:sldId id="912" r:id="rId74"/>
    <p:sldId id="914" r:id="rId75"/>
    <p:sldId id="694" r:id="rId76"/>
    <p:sldId id="754" r:id="rId77"/>
    <p:sldId id="908" r:id="rId78"/>
    <p:sldId id="896" r:id="rId79"/>
    <p:sldId id="809" r:id="rId80"/>
    <p:sldId id="810" r:id="rId81"/>
    <p:sldId id="811" r:id="rId82"/>
    <p:sldId id="812" r:id="rId83"/>
    <p:sldId id="813" r:id="rId84"/>
    <p:sldId id="814" r:id="rId85"/>
    <p:sldId id="815" r:id="rId86"/>
    <p:sldId id="816" r:id="rId87"/>
    <p:sldId id="817" r:id="rId88"/>
    <p:sldId id="818" r:id="rId89"/>
    <p:sldId id="840" r:id="rId90"/>
    <p:sldId id="841" r:id="rId91"/>
    <p:sldId id="842" r:id="rId92"/>
    <p:sldId id="843" r:id="rId93"/>
    <p:sldId id="819" r:id="rId94"/>
    <p:sldId id="820" r:id="rId95"/>
    <p:sldId id="821" r:id="rId96"/>
    <p:sldId id="822" r:id="rId97"/>
    <p:sldId id="839" r:id="rId98"/>
    <p:sldId id="823" r:id="rId99"/>
    <p:sldId id="824" r:id="rId100"/>
    <p:sldId id="825" r:id="rId101"/>
    <p:sldId id="826" r:id="rId102"/>
    <p:sldId id="827" r:id="rId103"/>
    <p:sldId id="828" r:id="rId104"/>
    <p:sldId id="829" r:id="rId105"/>
    <p:sldId id="830" r:id="rId106"/>
    <p:sldId id="861" r:id="rId107"/>
    <p:sldId id="862" r:id="rId108"/>
    <p:sldId id="863" r:id="rId109"/>
    <p:sldId id="864" r:id="rId110"/>
    <p:sldId id="865" r:id="rId111"/>
    <p:sldId id="866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44" autoAdjust="0"/>
    <p:restoredTop sz="86567" autoAdjust="0"/>
  </p:normalViewPr>
  <p:slideViewPr>
    <p:cSldViewPr>
      <p:cViewPr varScale="1">
        <p:scale>
          <a:sx n="67" d="100"/>
          <a:sy n="67" d="100"/>
        </p:scale>
        <p:origin x="8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291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83FB7-BC4F-47B9-85AE-C3C42101F3EA}" type="datetimeFigureOut">
              <a:rPr lang="en-US" smtClean="0"/>
              <a:pPr/>
              <a:t>10/7/2015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86A8EB-0405-439B-93A5-E83A109A3F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6584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0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07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86A8EB-0405-439B-93A5-E83A109A3FA3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9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729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30E305-617A-4A34-A5D0-2B9C7F834A5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41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hape 46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0" name="Shape 4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are some linear like scatterplots, or logarithmic, or exponential?</a:t>
            </a:r>
          </a:p>
        </p:txBody>
      </p:sp>
    </p:spTree>
    <p:extLst>
      <p:ext uri="{BB962C8B-B14F-4D97-AF65-F5344CB8AC3E}">
        <p14:creationId xmlns:p14="http://schemas.microsoft.com/office/powerpoint/2010/main" val="28613074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2" name="Shape 52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both positively and negatively correlated data</a:t>
            </a:r>
          </a:p>
        </p:txBody>
      </p:sp>
    </p:spTree>
    <p:extLst>
      <p:ext uri="{BB962C8B-B14F-4D97-AF65-F5344CB8AC3E}">
        <p14:creationId xmlns:p14="http://schemas.microsoft.com/office/powerpoint/2010/main" val="3632037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27" name="Shape 52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one click away in excel</a:t>
            </a:r>
          </a:p>
        </p:txBody>
      </p:sp>
    </p:spTree>
    <p:extLst>
      <p:ext uri="{BB962C8B-B14F-4D97-AF65-F5344CB8AC3E}">
        <p14:creationId xmlns:p14="http://schemas.microsoft.com/office/powerpoint/2010/main" val="4222569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6" name="Shape 5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whereas Rensink had one…</a:t>
            </a:r>
          </a:p>
          <a:p>
            <a:pPr lvl="0">
              <a:defRPr sz="1800"/>
            </a:pPr>
            <a:r>
              <a:rPr sz="3200"/>
              <a:t>roughly 200,000 individual perceptual judgements</a:t>
            </a:r>
          </a:p>
        </p:txBody>
      </p:sp>
    </p:spTree>
    <p:extLst>
      <p:ext uri="{BB962C8B-B14F-4D97-AF65-F5344CB8AC3E}">
        <p14:creationId xmlns:p14="http://schemas.microsoft.com/office/powerpoint/2010/main" val="1663147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67" name="Shape 5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this is essentially seeing if the trend of JNDs is linear</a:t>
            </a:r>
          </a:p>
          <a:p>
            <a:pPr lvl="0">
              <a:defRPr sz="1800"/>
            </a:pPr>
            <a:r>
              <a:rPr sz="3200"/>
              <a:t>the moment of truth came when we checked the statistics</a:t>
            </a:r>
          </a:p>
        </p:txBody>
      </p:sp>
    </p:spTree>
    <p:extLst>
      <p:ext uri="{BB962C8B-B14F-4D97-AF65-F5344CB8AC3E}">
        <p14:creationId xmlns:p14="http://schemas.microsoft.com/office/powerpoint/2010/main" val="2622430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86" name="Shape 5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Here we have a perceptual law that is used to study things like taste, line-length, brightness. Not only are we using it to model correlation, which is a higher-level concept, but it also applies across every chart tested!</a:t>
            </a:r>
          </a:p>
        </p:txBody>
      </p:sp>
    </p:spTree>
    <p:extLst>
      <p:ext uri="{BB962C8B-B14F-4D97-AF65-F5344CB8AC3E}">
        <p14:creationId xmlns:p14="http://schemas.microsoft.com/office/powerpoint/2010/main" val="213695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AFA03-E6EE-4AD9-92F7-542DA5A37324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91706-59DD-4BAF-AEAC-C1C9E8A82DBA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FEA1-F1FA-4443-9A52-168AEC59FF84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4800" y="457200"/>
            <a:ext cx="8491538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D93350C-3BAA-4B32-9251-CE1F0C95BBB5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905000"/>
            <a:ext cx="4130675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D6BBF1-317A-4CA8-A988-810C8167F64B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457200"/>
            <a:ext cx="8458200" cy="10985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9050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4075" y="19050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81000" y="4305300"/>
            <a:ext cx="4130675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4075" y="4305300"/>
            <a:ext cx="4132263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6858000" y="152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1CAE3CD-1FED-447E-95C5-2D019DE05502}" type="slidenum">
              <a:rPr lang="en-US"/>
              <a:pPr/>
              <a:t>‹#›</a:t>
            </a:fld>
            <a:r>
              <a:rPr lang="en-US"/>
              <a:t>/43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812727" y="1151930"/>
            <a:ext cx="5518547" cy="2321719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812727" y="3536156"/>
            <a:ext cx="5518547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50"/>
            </a:lvl1pPr>
            <a:lvl2pPr marL="0" indent="128588" algn="ctr">
              <a:spcBef>
                <a:spcPts val="0"/>
              </a:spcBef>
              <a:buSzTx/>
              <a:buNone/>
              <a:defRPr sz="1650"/>
            </a:lvl2pPr>
            <a:lvl3pPr marL="0" indent="257175" algn="ctr">
              <a:spcBef>
                <a:spcPts val="0"/>
              </a:spcBef>
              <a:buSzTx/>
              <a:buNone/>
              <a:defRPr sz="1650"/>
            </a:lvl3pPr>
            <a:lvl4pPr marL="0" indent="385763" algn="ctr">
              <a:spcBef>
                <a:spcPts val="0"/>
              </a:spcBef>
              <a:buSzTx/>
              <a:buNone/>
              <a:defRPr sz="1650"/>
            </a:lvl4pPr>
            <a:lvl5pPr marL="0" indent="514350" algn="ctr">
              <a:spcBef>
                <a:spcPts val="0"/>
              </a:spcBef>
              <a:buSzTx/>
              <a:buNone/>
              <a:defRPr sz="1650"/>
            </a:lvl5pPr>
          </a:lstStyle>
          <a:p>
            <a:pPr lvl="0">
              <a:defRPr sz="1800"/>
            </a:pPr>
            <a:r>
              <a:rPr sz="1650"/>
              <a:t>Body Level One</a:t>
            </a:r>
          </a:p>
          <a:p>
            <a:pPr lvl="1">
              <a:defRPr sz="1800"/>
            </a:pPr>
            <a:r>
              <a:rPr sz="1650"/>
              <a:t>Body Level Two</a:t>
            </a:r>
          </a:p>
          <a:p>
            <a:pPr lvl="2">
              <a:defRPr sz="1800"/>
            </a:pPr>
            <a:r>
              <a:rPr sz="1650"/>
              <a:t>Body Level Three</a:t>
            </a:r>
          </a:p>
          <a:p>
            <a:pPr lvl="3">
              <a:defRPr sz="1800"/>
            </a:pPr>
            <a:r>
              <a:rPr sz="1650"/>
              <a:t>Body Level Four</a:t>
            </a:r>
          </a:p>
          <a:p>
            <a:pPr lvl="4">
              <a:defRPr sz="1800"/>
            </a:pPr>
            <a:r>
              <a:rPr sz="165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0891693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9B0F1-2924-4341-9DBC-091EB3C36CC6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4091C-616D-4957-AE84-5F6C5A6E65F1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7889-FA88-4722-8986-FEC57F1EF579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37171-ECE5-4E2B-B90D-ED1F7CC6F09F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D9BE6-6564-436E-8E7C-097F6899C4BB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EA092-A719-4FE8-9495-6FEB70241E2B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19E0-E03B-4430-A094-0181015E297E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E8BF7-9E9D-4882-8F49-10251FBAC35E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DFB37-4A14-460F-A1B4-9EFB6C6CA6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512A-341A-4218-BFA9-9278D49EACEF}" type="datetime1">
              <a:rPr lang="en-US" smtClean="0"/>
              <a:pPr/>
              <a:t>10/7/2015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DFB37-4A14-460F-A1B4-9EFB6C6CA6E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0" y="0"/>
            <a:ext cx="5838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4B77A077-4F6D-4196-8E7F-EB8A3FD24728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pPr/>
              <a:t>‹#›</a:t>
            </a:fld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/75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6794202" y="0"/>
            <a:ext cx="24297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Remco Chang –</a:t>
            </a:r>
            <a:r>
              <a:rPr lang="en-US" sz="1200" baseline="0" dirty="0" smtClean="0">
                <a:solidFill>
                  <a:schemeClr val="bg1">
                    <a:lumMod val="50000"/>
                  </a:schemeClr>
                </a:solidFill>
              </a:rPr>
              <a:t> Tufts Colloquium 15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Picture 4" descr="C:\Documents and Settings\rchang\My Documents\Dropbox\VALT Web and Print Graphics\logo-black-and-grey.png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305226"/>
            <a:ext cx="1219200" cy="552773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41.png"/><Relationship Id="rId3" Type="http://schemas.openxmlformats.org/officeDocument/2006/relationships/image" Target="../media/image3.wmf"/><Relationship Id="rId7" Type="http://schemas.openxmlformats.org/officeDocument/2006/relationships/image" Target="../media/image93.png"/><Relationship Id="rId12" Type="http://schemas.openxmlformats.org/officeDocument/2006/relationships/image" Target="../media/image38.emf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file:///C:\Users\Remco\Dropbox\Tufts%20CS\Admin\2014\RemcoPerformanceEval\Talk\dfv4.avi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Big Data Visual Analytics:</a:t>
            </a:r>
            <a:br>
              <a:rPr lang="en-US" dirty="0" smtClean="0"/>
            </a:br>
            <a:r>
              <a:rPr lang="en-US" dirty="0" smtClean="0"/>
              <a:t>A User-Centric Approach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Remco Chang</a:t>
            </a:r>
          </a:p>
          <a:p>
            <a:endParaRPr lang="en-US" dirty="0"/>
          </a:p>
          <a:p>
            <a:r>
              <a:rPr lang="en-US" dirty="0"/>
              <a:t>Assistant </a:t>
            </a:r>
            <a:r>
              <a:rPr lang="en-US" dirty="0" smtClean="0"/>
              <a:t>Professor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Tufts University</a:t>
            </a:r>
          </a:p>
          <a:p>
            <a:endParaRPr lang="en-US" dirty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9253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038600" y="1219200"/>
            <a:ext cx="4974908" cy="2388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657600" y="3733800"/>
            <a:ext cx="30480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780810" y="3721925"/>
            <a:ext cx="2286000" cy="290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Interactive Coordinated Multiple-View Visualization of Biomechanical Motion Data</a:t>
            </a:r>
            <a:r>
              <a:rPr lang="en-US" sz="1200" i="1" dirty="0" smtClean="0"/>
              <a:t>, </a:t>
            </a:r>
            <a:r>
              <a:rPr lang="en-US" sz="1200" dirty="0" smtClean="0"/>
              <a:t>IEEE Vis (TVCG) 2009.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9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Modeling User Perception with Weber’s Law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://www.brookstone.com/webassets/product_images/700x700/850730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94691"/>
            <a:ext cx="4094143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16725"/>
            <a:ext cx="4124325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945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Weber’s Law &amp; Just Noticeable Difference (JND)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876300" y="1951362"/>
            <a:ext cx="3352800" cy="3276600"/>
            <a:chOff x="1371600" y="2438400"/>
            <a:chExt cx="3352800" cy="3276600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1371600" y="5715000"/>
              <a:ext cx="33528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1371600" y="2438400"/>
              <a:ext cx="0" cy="3276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263148" y="5288421"/>
            <a:ext cx="193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Objective Stimulus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346350" y="2745360"/>
            <a:ext cx="195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Perceived Stimulus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76300" y="2103762"/>
            <a:ext cx="3124200" cy="31242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888235" y="2123960"/>
            <a:ext cx="3029638" cy="3106756"/>
          </a:xfrm>
          <a:custGeom>
            <a:avLst/>
            <a:gdLst>
              <a:gd name="connsiteX0" fmla="*/ 0 w 3029638"/>
              <a:gd name="connsiteY0" fmla="*/ 3106756 h 3106756"/>
              <a:gd name="connsiteX1" fmla="*/ 848299 w 3029638"/>
              <a:gd name="connsiteY1" fmla="*/ 583894 h 3106756"/>
              <a:gd name="connsiteX2" fmla="*/ 3029638 w 3029638"/>
              <a:gd name="connsiteY2" fmla="*/ 0 h 3106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29638" h="3106756">
                <a:moveTo>
                  <a:pt x="0" y="3106756"/>
                </a:moveTo>
                <a:cubicBezTo>
                  <a:pt x="171679" y="2104221"/>
                  <a:pt x="343359" y="1101687"/>
                  <a:pt x="848299" y="583894"/>
                </a:cubicBezTo>
                <a:cubicBezTo>
                  <a:pt x="1353239" y="66101"/>
                  <a:pt x="2191438" y="33050"/>
                  <a:pt x="3029638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5219700" y="1981200"/>
            <a:ext cx="3352800" cy="3276600"/>
            <a:chOff x="1371600" y="2438400"/>
            <a:chExt cx="3352800" cy="3276600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1371600" y="5715000"/>
              <a:ext cx="33528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1371600" y="2438400"/>
              <a:ext cx="0" cy="3276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/>
          <p:cNvSpPr txBox="1"/>
          <p:nvPr/>
        </p:nvSpPr>
        <p:spPr>
          <a:xfrm>
            <a:off x="6606548" y="5318259"/>
            <a:ext cx="193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Objective Stimulus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3656482" y="3145288"/>
            <a:ext cx="2636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Just Noticeable Difference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5219700" y="2720841"/>
            <a:ext cx="3162300" cy="169875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00400" y="2930026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010724" y="1763348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Perception</a:t>
            </a:r>
            <a:endParaRPr lang="en-US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5219700" y="4419600"/>
            <a:ext cx="3162300" cy="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7738875" y="3943882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973827" y="2360554"/>
            <a:ext cx="119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Perception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59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20" grpId="0" animBg="1"/>
      <p:bldP spid="24" grpId="0"/>
      <p:bldP spid="25" grpId="0"/>
      <p:bldP spid="30" grpId="0"/>
      <p:bldP spid="31" grpId="0"/>
      <p:bldP spid="38" grpId="0"/>
      <p:bldP spid="39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3" y="1600200"/>
            <a:ext cx="37052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0" y="1575988"/>
            <a:ext cx="3829050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Correlation and Weber’s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Rensink</a:t>
            </a:r>
            <a:r>
              <a:rPr lang="en-US" sz="1200" dirty="0" smtClean="0"/>
              <a:t> and </a:t>
            </a:r>
            <a:r>
              <a:rPr lang="en-US" sz="1200" dirty="0" err="1" smtClean="0"/>
              <a:t>Baldridge</a:t>
            </a:r>
            <a:r>
              <a:rPr lang="en-US" sz="1200" dirty="0"/>
              <a:t>, The </a:t>
            </a:r>
            <a:r>
              <a:rPr lang="en-US" sz="1200" dirty="0" smtClean="0"/>
              <a:t>Perception </a:t>
            </a:r>
            <a:r>
              <a:rPr lang="en-US" sz="1200" dirty="0"/>
              <a:t>of </a:t>
            </a:r>
            <a:r>
              <a:rPr lang="en-US" sz="1200" dirty="0" smtClean="0"/>
              <a:t>Correlation </a:t>
            </a:r>
            <a:r>
              <a:rPr lang="en-US" sz="1200" dirty="0"/>
              <a:t>in </a:t>
            </a:r>
            <a:r>
              <a:rPr lang="en-US" sz="1200" dirty="0" smtClean="0"/>
              <a:t>Scatterplots</a:t>
            </a:r>
            <a:r>
              <a:rPr lang="en-US" sz="1200" dirty="0"/>
              <a:t>. </a:t>
            </a:r>
            <a:r>
              <a:rPr lang="en-US" sz="1200" dirty="0" err="1" smtClean="0"/>
              <a:t>EuroVis</a:t>
            </a:r>
            <a:r>
              <a:rPr lang="en-US" sz="1200" dirty="0" smtClean="0"/>
              <a:t> 2010.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83075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Perception of Correlation and Weber’s</a:t>
            </a:r>
            <a:endParaRPr lang="en-US" dirty="0"/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70208"/>
            <a:ext cx="7467600" cy="416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990600" y="1600201"/>
            <a:ext cx="7315200" cy="609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69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Visualizations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751" y="1590360"/>
            <a:ext cx="57626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48379" y="1351711"/>
            <a:ext cx="2652021" cy="5201489"/>
            <a:chOff x="548379" y="1351711"/>
            <a:chExt cx="2652021" cy="5201489"/>
          </a:xfrm>
        </p:grpSpPr>
        <p:pic>
          <p:nvPicPr>
            <p:cNvPr id="7" name="Picture 6" descr="Screen Shot 2014-06-30 at 7.05.48 PM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5089" y="2702563"/>
              <a:ext cx="1114949" cy="1136812"/>
            </a:xfrm>
            <a:prstGeom prst="rect">
              <a:avLst/>
            </a:prstGeom>
          </p:spPr>
        </p:pic>
        <p:pic>
          <p:nvPicPr>
            <p:cNvPr id="8" name="Picture 7" descr="Screen Shot 2014-06-30 at 7.05.42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233" y="5416389"/>
              <a:ext cx="1133167" cy="1136811"/>
            </a:xfrm>
            <a:prstGeom prst="rect">
              <a:avLst/>
            </a:prstGeom>
          </p:spPr>
        </p:pic>
        <p:pic>
          <p:nvPicPr>
            <p:cNvPr id="9" name="Picture 8" descr="Screen Shot 2014-06-30 at 7.05.35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379" y="5394527"/>
              <a:ext cx="1176891" cy="1158673"/>
            </a:xfrm>
            <a:prstGeom prst="rect">
              <a:avLst/>
            </a:prstGeom>
          </p:spPr>
        </p:pic>
        <p:pic>
          <p:nvPicPr>
            <p:cNvPr id="10" name="Picture 9" descr="Screen Shot 2014-06-30 at 7.05.27 P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95" y="4026001"/>
              <a:ext cx="1144098" cy="1187822"/>
            </a:xfrm>
            <a:prstGeom prst="rect">
              <a:avLst/>
            </a:prstGeom>
          </p:spPr>
        </p:pic>
        <p:pic>
          <p:nvPicPr>
            <p:cNvPr id="12" name="Picture 11" descr="Screen Shot 2014-06-30 at 7.05.06 P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376" y="4072877"/>
              <a:ext cx="1125880" cy="1125880"/>
            </a:xfrm>
            <a:prstGeom prst="rect">
              <a:avLst/>
            </a:prstGeom>
          </p:spPr>
        </p:pic>
        <p:pic>
          <p:nvPicPr>
            <p:cNvPr id="13" name="Picture 12" descr="Screen Shot 2014-06-30 at 7.04.58 P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87" y="2691406"/>
              <a:ext cx="1111306" cy="1118593"/>
            </a:xfrm>
            <a:prstGeom prst="rect">
              <a:avLst/>
            </a:prstGeom>
          </p:spPr>
        </p:pic>
        <p:pic>
          <p:nvPicPr>
            <p:cNvPr id="14" name="Picture 13" descr="Screen Shot 2014-06-30 at 7.04.46 P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2577" y="1373466"/>
              <a:ext cx="1114949" cy="1129524"/>
            </a:xfrm>
            <a:prstGeom prst="rect">
              <a:avLst/>
            </a:prstGeom>
          </p:spPr>
        </p:pic>
        <p:pic>
          <p:nvPicPr>
            <p:cNvPr id="15" name="Picture 14" descr="Screen Shot 2014-06-30 at 7.04.39 P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" y="1351711"/>
              <a:ext cx="1118593" cy="112588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-35805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Harrison et al., Ranking Visualization of Correlation with Weber’s Law. </a:t>
            </a:r>
            <a:r>
              <a:rPr lang="en-US" sz="1200" dirty="0" err="1" smtClean="0"/>
              <a:t>InfoVis</a:t>
            </a:r>
            <a:r>
              <a:rPr lang="en-US" sz="1200" dirty="0" smtClean="0"/>
              <a:t> 2014 (Conditional)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8877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Ranking Visualizations of Correlation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33962" cy="41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93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Streaming 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47799"/>
          </a:xfrm>
        </p:spPr>
        <p:txBody>
          <a:bodyPr>
            <a:normAutofit/>
          </a:bodyPr>
          <a:lstStyle/>
          <a:p>
            <a:r>
              <a:rPr lang="en-US" dirty="0" smtClean="0"/>
              <a:t>Integrate Streaming [Fisher et al. CHI 2012]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727885" y="3200400"/>
            <a:ext cx="3200400" cy="2924602"/>
            <a:chOff x="727885" y="3200400"/>
            <a:chExt cx="3200400" cy="2924602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727885" y="3200400"/>
              <a:ext cx="0" cy="2895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727885" y="6121021"/>
              <a:ext cx="32004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880285" y="5094596"/>
              <a:ext cx="381000" cy="10287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13685" y="4294496"/>
              <a:ext cx="381000" cy="1828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05657" y="3850944"/>
              <a:ext cx="381000" cy="22740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632885" y="4841544"/>
              <a:ext cx="381000" cy="12834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91389" y="5608946"/>
              <a:ext cx="381000" cy="51435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952500" y="3288115"/>
            <a:ext cx="2645682" cy="2832906"/>
            <a:chOff x="952500" y="3288115"/>
            <a:chExt cx="2645682" cy="2832906"/>
          </a:xfrm>
        </p:grpSpPr>
        <p:grpSp>
          <p:nvGrpSpPr>
            <p:cNvPr id="22" name="Group 21"/>
            <p:cNvGrpSpPr/>
            <p:nvPr/>
          </p:nvGrpSpPr>
          <p:grpSpPr>
            <a:xfrm>
              <a:off x="952500" y="4031279"/>
              <a:ext cx="240556" cy="1842163"/>
              <a:chOff x="605615" y="4031279"/>
              <a:chExt cx="240556" cy="1842163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1483907" y="3288115"/>
              <a:ext cx="240556" cy="1842163"/>
              <a:chOff x="605615" y="4031279"/>
              <a:chExt cx="240556" cy="1842163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2075879" y="3331475"/>
              <a:ext cx="240556" cy="1842163"/>
              <a:chOff x="605615" y="4031279"/>
              <a:chExt cx="240556" cy="1842163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1" name="Group 30"/>
            <p:cNvGrpSpPr/>
            <p:nvPr/>
          </p:nvGrpSpPr>
          <p:grpSpPr>
            <a:xfrm>
              <a:off x="2703107" y="4201875"/>
              <a:ext cx="240556" cy="1842163"/>
              <a:chOff x="605615" y="4031279"/>
              <a:chExt cx="240556" cy="1842163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" name="Group 34"/>
            <p:cNvGrpSpPr/>
            <p:nvPr/>
          </p:nvGrpSpPr>
          <p:grpSpPr>
            <a:xfrm>
              <a:off x="3357626" y="4278858"/>
              <a:ext cx="240556" cy="1842163"/>
              <a:chOff x="605615" y="4031279"/>
              <a:chExt cx="240556" cy="1842163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1" name="Group 70"/>
          <p:cNvGrpSpPr/>
          <p:nvPr/>
        </p:nvGrpSpPr>
        <p:grpSpPr>
          <a:xfrm>
            <a:off x="4918885" y="3229402"/>
            <a:ext cx="3200400" cy="2924602"/>
            <a:chOff x="4918885" y="3229402"/>
            <a:chExt cx="3200400" cy="2924602"/>
          </a:xfrm>
        </p:grpSpPr>
        <p:cxnSp>
          <p:nvCxnSpPr>
            <p:cNvPr id="39" name="Straight Arrow Connector 38"/>
            <p:cNvCxnSpPr/>
            <p:nvPr/>
          </p:nvCxnSpPr>
          <p:spPr>
            <a:xfrm flipV="1">
              <a:off x="4918885" y="3229402"/>
              <a:ext cx="0" cy="289560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4918885" y="6150023"/>
              <a:ext cx="32004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/>
            <p:cNvSpPr/>
            <p:nvPr/>
          </p:nvSpPr>
          <p:spPr>
            <a:xfrm>
              <a:off x="5071285" y="4971198"/>
              <a:ext cx="381000" cy="11811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604685" y="4078477"/>
              <a:ext cx="381000" cy="2073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6196657" y="3929988"/>
              <a:ext cx="373607" cy="222401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823885" y="5042918"/>
              <a:ext cx="381000" cy="111108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7482389" y="5512275"/>
              <a:ext cx="381000" cy="64002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143500" y="3694702"/>
            <a:ext cx="2649667" cy="2068845"/>
            <a:chOff x="5143500" y="3694702"/>
            <a:chExt cx="2649667" cy="2068845"/>
          </a:xfrm>
        </p:grpSpPr>
        <p:grpSp>
          <p:nvGrpSpPr>
            <p:cNvPr id="46" name="Group 45"/>
            <p:cNvGrpSpPr/>
            <p:nvPr/>
          </p:nvGrpSpPr>
          <p:grpSpPr>
            <a:xfrm>
              <a:off x="5143500" y="4760862"/>
              <a:ext cx="240556" cy="441000"/>
              <a:chOff x="605615" y="4031279"/>
              <a:chExt cx="240556" cy="1842163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/>
            <p:cNvGrpSpPr/>
            <p:nvPr/>
          </p:nvGrpSpPr>
          <p:grpSpPr>
            <a:xfrm>
              <a:off x="5670922" y="3899418"/>
              <a:ext cx="240556" cy="441000"/>
              <a:chOff x="605615" y="4031279"/>
              <a:chExt cx="240556" cy="1842163"/>
            </a:xfrm>
          </p:grpSpPr>
          <p:cxnSp>
            <p:nvCxnSpPr>
              <p:cNvPr id="51" name="Straight Connector 50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4" name="Group 53"/>
            <p:cNvGrpSpPr/>
            <p:nvPr/>
          </p:nvGrpSpPr>
          <p:grpSpPr>
            <a:xfrm>
              <a:off x="6266879" y="3694702"/>
              <a:ext cx="240556" cy="441000"/>
              <a:chOff x="605615" y="4031279"/>
              <a:chExt cx="240556" cy="1842163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oup 57"/>
            <p:cNvGrpSpPr/>
            <p:nvPr/>
          </p:nvGrpSpPr>
          <p:grpSpPr>
            <a:xfrm>
              <a:off x="6890122" y="4856041"/>
              <a:ext cx="240556" cy="441000"/>
              <a:chOff x="605615" y="4031279"/>
              <a:chExt cx="240556" cy="1842163"/>
            </a:xfrm>
          </p:grpSpPr>
          <p:cxnSp>
            <p:nvCxnSpPr>
              <p:cNvPr id="59" name="Straight Connector 58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/>
            <p:cNvGrpSpPr/>
            <p:nvPr/>
          </p:nvGrpSpPr>
          <p:grpSpPr>
            <a:xfrm>
              <a:off x="7552611" y="5322547"/>
              <a:ext cx="240556" cy="441000"/>
              <a:chOff x="605615" y="4031279"/>
              <a:chExt cx="240556" cy="1842163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723900" y="4038600"/>
                <a:ext cx="0" cy="18275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H="1">
                <a:off x="605615" y="5866121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flipH="1">
                <a:off x="609600" y="4031279"/>
                <a:ext cx="236571" cy="7321"/>
              </a:xfrm>
              <a:prstGeom prst="line">
                <a:avLst/>
              </a:prstGeom>
              <a:ln w="571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6" name="TextBox 65"/>
          <p:cNvSpPr txBox="1"/>
          <p:nvPr/>
        </p:nvSpPr>
        <p:spPr>
          <a:xfrm>
            <a:off x="1343524" y="6178856"/>
            <a:ext cx="1709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 = 1 second</a:t>
            </a:r>
            <a:endParaRPr lang="en-US" sz="2400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5554929" y="6204846"/>
            <a:ext cx="1722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</a:t>
            </a:r>
            <a:r>
              <a:rPr lang="en-US" sz="2400" b="1" dirty="0" smtClean="0"/>
              <a:t> = 5 minute</a:t>
            </a:r>
            <a:endParaRPr lang="en-US" sz="2400" b="1" dirty="0"/>
          </a:p>
        </p:txBody>
      </p:sp>
      <p:sp>
        <p:nvSpPr>
          <p:cNvPr id="72" name="TextBox 71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Fisher et al. </a:t>
            </a:r>
            <a:r>
              <a:rPr lang="en-US" sz="1200" dirty="0"/>
              <a:t>, Trust Me, I'm Partially Right: Incremental Visualization Lets Analysts Explore Large Datasets </a:t>
            </a:r>
            <a:r>
              <a:rPr lang="en-US" sz="1200" dirty="0" smtClean="0"/>
              <a:t>Faster. CHI 2012</a:t>
            </a:r>
          </a:p>
        </p:txBody>
      </p:sp>
    </p:spTree>
    <p:extLst>
      <p:ext uri="{BB962C8B-B14F-4D97-AF65-F5344CB8AC3E}">
        <p14:creationId xmlns:p14="http://schemas.microsoft.com/office/powerpoint/2010/main" val="211235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“Experts”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How much can a user’s past interactions tell us about: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The user’s future analysis behaviors?</a:t>
            </a:r>
          </a:p>
          <a:p>
            <a:pPr lvl="1"/>
            <a:r>
              <a:rPr lang="en-US" dirty="0" smtClean="0"/>
              <a:t>The user’s analysis style?</a:t>
            </a:r>
          </a:p>
          <a:p>
            <a:pPr lvl="1"/>
            <a:r>
              <a:rPr lang="en-US" dirty="0" smtClean="0"/>
              <a:t>The user’s analysis intent?</a:t>
            </a:r>
          </a:p>
          <a:p>
            <a:pPr lvl="1"/>
            <a:r>
              <a:rPr lang="en-US" dirty="0" smtClean="0"/>
              <a:t>The user’s mental model of the data and problem?</a:t>
            </a:r>
          </a:p>
          <a:p>
            <a:pPr lvl="1"/>
            <a:endParaRPr lang="en-US" dirty="0"/>
          </a:p>
          <a:p>
            <a:r>
              <a:rPr lang="en-US" dirty="0" smtClean="0"/>
              <a:t>Fundamental question in Visualization and HCI…</a:t>
            </a:r>
          </a:p>
        </p:txBody>
      </p:sp>
    </p:spTree>
    <p:extLst>
      <p:ext uri="{BB962C8B-B14F-4D97-AF65-F5344CB8AC3E}">
        <p14:creationId xmlns:p14="http://schemas.microsoft.com/office/powerpoint/2010/main" val="32271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User’s Interactions?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962400"/>
            <a:ext cx="8305800" cy="2667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Types of Human-Visualization Interactions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Word editing (input heavy, little output)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Browsing, watching a movie (output heavy, little input)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 Analysis (closer to 50-50)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Challenge:  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Can we capture and extract a user’s reasoning and intent through capturing a user’s interactions</a:t>
            </a:r>
            <a:r>
              <a:rPr lang="en-US" sz="3200" b="1" dirty="0" smtClean="0">
                <a:solidFill>
                  <a:schemeClr val="bg1">
                    <a:lumMod val="75000"/>
                  </a:schemeClr>
                </a:solidFill>
              </a:rPr>
              <a:t>?</a:t>
            </a:r>
            <a:endParaRPr lang="en-US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752600"/>
            <a:ext cx="2819400" cy="1709830"/>
          </a:xfrm>
          <a:prstGeom prst="rect">
            <a:avLst/>
          </a:prstGeom>
          <a:noFill/>
          <a:ln w="9525">
            <a:solidFill>
              <a:schemeClr val="accent1">
                <a:shade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7" name="Rounded Rectangle 6"/>
          <p:cNvSpPr/>
          <p:nvPr/>
        </p:nvSpPr>
        <p:spPr>
          <a:xfrm>
            <a:off x="3810000" y="2133600"/>
            <a:ext cx="1600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Visualization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781800" y="2133600"/>
            <a:ext cx="1219200" cy="1219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>
            <a:off x="5562600" y="2743200"/>
            <a:ext cx="1143000" cy="685800"/>
          </a:xfrm>
          <a:prstGeom prst="rightArrow">
            <a:avLst>
              <a:gd name="adj1" fmla="val 50000"/>
              <a:gd name="adj2" fmla="val 7633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Output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Left Arrow 12"/>
          <p:cNvSpPr/>
          <p:nvPr/>
        </p:nvSpPr>
        <p:spPr>
          <a:xfrm>
            <a:off x="5486400" y="2057400"/>
            <a:ext cx="1143000" cy="609600"/>
          </a:xfrm>
          <a:prstGeom prst="leftArrow">
            <a:avLst>
              <a:gd name="adj1" fmla="val 50000"/>
              <a:gd name="adj2" fmla="val 8148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Input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0" y="1524000"/>
            <a:ext cx="2225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Keyboard, Mouse, etc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81600" y="3581400"/>
            <a:ext cx="1801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Images (monitor)</a:t>
            </a:r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1371600" y="2514600"/>
            <a:ext cx="11430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14400" y="1752600"/>
            <a:ext cx="1295400" cy="990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27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3" grpId="0" animBg="1"/>
      <p:bldP spid="14" grpId="0"/>
      <p:bldP spid="15" grpId="0"/>
      <p:bldP spid="19" grpId="0" animBg="1"/>
      <p:bldP spid="19" grpId="1" animBg="1"/>
      <p:bldP spid="20" grpId="0" animBg="1"/>
      <p:bldP spid="20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in a User’s Interactions?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447800"/>
            <a:ext cx="8305800" cy="914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Goal: determine if a user’s reasoning and intent are reflected in a user’s interactions.</a:t>
            </a:r>
          </a:p>
          <a:p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685800" y="27432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Analysts</a:t>
            </a:r>
            <a:endParaRPr lang="en-US" sz="1600" dirty="0"/>
          </a:p>
        </p:txBody>
      </p:sp>
      <p:sp>
        <p:nvSpPr>
          <p:cNvPr id="11" name="Oval 10"/>
          <p:cNvSpPr/>
          <p:nvPr/>
        </p:nvSpPr>
        <p:spPr>
          <a:xfrm>
            <a:off x="7086600" y="2514600"/>
            <a:ext cx="1295400" cy="1295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Grad</a:t>
            </a:r>
          </a:p>
          <a:p>
            <a:pPr algn="ctr"/>
            <a:r>
              <a:rPr lang="en-US" sz="1600" dirty="0" smtClean="0"/>
              <a:t>Students</a:t>
            </a:r>
          </a:p>
          <a:p>
            <a:pPr algn="ctr"/>
            <a:r>
              <a:rPr lang="en-US" sz="1600" dirty="0" smtClean="0"/>
              <a:t>(Coders)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581400" y="5334000"/>
            <a:ext cx="1905000" cy="1066800"/>
          </a:xfrm>
          <a:prstGeom prst="roundRect">
            <a:avLst/>
          </a:prstGeom>
          <a:ln>
            <a:solidFill>
              <a:srgbClr val="FF00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Logged</a:t>
            </a:r>
          </a:p>
          <a:p>
            <a:pPr algn="ctr"/>
            <a:r>
              <a:rPr lang="en-US" dirty="0" smtClean="0"/>
              <a:t>(semantic) </a:t>
            </a:r>
          </a:p>
          <a:p>
            <a:pPr algn="ctr"/>
            <a:r>
              <a:rPr lang="en-US" dirty="0" smtClean="0"/>
              <a:t>Interactions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3657600" y="2667000"/>
            <a:ext cx="15240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Compare!</a:t>
            </a:r>
          </a:p>
          <a:p>
            <a:pPr algn="ctr"/>
            <a:r>
              <a:rPr lang="en-US" sz="1600" dirty="0" smtClean="0"/>
              <a:t>(manually)</a:t>
            </a:r>
          </a:p>
        </p:txBody>
      </p:sp>
      <p:cxnSp>
        <p:nvCxnSpPr>
          <p:cNvPr id="21" name="Straight Arrow Connector 20"/>
          <p:cNvCxnSpPr>
            <a:stCxn id="10" idx="4"/>
            <a:endCxn id="73" idx="0"/>
          </p:cNvCxnSpPr>
          <p:nvPr/>
        </p:nvCxnSpPr>
        <p:spPr>
          <a:xfrm rot="16200000" flipH="1">
            <a:off x="865187" y="4506912"/>
            <a:ext cx="990600" cy="5397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3" idx="3"/>
            <a:endCxn id="13" idx="1"/>
          </p:cNvCxnSpPr>
          <p:nvPr/>
        </p:nvCxnSpPr>
        <p:spPr>
          <a:xfrm>
            <a:off x="2470150" y="5698615"/>
            <a:ext cx="1111250" cy="16878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3" idx="3"/>
            <a:endCxn id="10243" idx="1"/>
          </p:cNvCxnSpPr>
          <p:nvPr/>
        </p:nvCxnSpPr>
        <p:spPr>
          <a:xfrm flipV="1">
            <a:off x="5486400" y="5721045"/>
            <a:ext cx="1066800" cy="14635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1" idx="4"/>
            <a:endCxn id="10243" idx="0"/>
          </p:cNvCxnSpPr>
          <p:nvPr/>
        </p:nvCxnSpPr>
        <p:spPr>
          <a:xfrm rot="16200000" flipH="1">
            <a:off x="7130988" y="4413312"/>
            <a:ext cx="1219200" cy="1257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2286000" y="3962400"/>
            <a:ext cx="14478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Strategies</a:t>
            </a:r>
          </a:p>
          <a:p>
            <a:pPr algn="ctr"/>
            <a:r>
              <a:rPr lang="en-US" dirty="0" smtClean="0"/>
              <a:t>Methods</a:t>
            </a:r>
          </a:p>
          <a:p>
            <a:pPr algn="ctr"/>
            <a:r>
              <a:rPr lang="en-US" dirty="0" smtClean="0"/>
              <a:t>Findings</a:t>
            </a:r>
          </a:p>
        </p:txBody>
      </p:sp>
      <p:sp>
        <p:nvSpPr>
          <p:cNvPr id="61" name="Rounded Rectangle 60"/>
          <p:cNvSpPr/>
          <p:nvPr/>
        </p:nvSpPr>
        <p:spPr>
          <a:xfrm>
            <a:off x="5029200" y="3962400"/>
            <a:ext cx="1524000" cy="990600"/>
          </a:xfrm>
          <a:prstGeom prst="roundRect">
            <a:avLst/>
          </a:prstGeom>
          <a:ln>
            <a:solidFill>
              <a:srgbClr val="FFC00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Guesses of</a:t>
            </a:r>
          </a:p>
          <a:p>
            <a:pPr algn="ctr"/>
            <a:r>
              <a:rPr lang="en-US" dirty="0" smtClean="0"/>
              <a:t>Analysts’ thinking</a:t>
            </a:r>
          </a:p>
        </p:txBody>
      </p:sp>
      <p:cxnSp>
        <p:nvCxnSpPr>
          <p:cNvPr id="63" name="Straight Arrow Connector 62"/>
          <p:cNvCxnSpPr>
            <a:stCxn id="10" idx="5"/>
            <a:endCxn id="60" idx="1"/>
          </p:cNvCxnSpPr>
          <p:nvPr/>
        </p:nvCxnSpPr>
        <p:spPr>
          <a:xfrm rot="16200000" flipH="1">
            <a:off x="1734343" y="3906042"/>
            <a:ext cx="608807" cy="49450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11" idx="2"/>
            <a:endCxn id="61" idx="3"/>
          </p:cNvCxnSpPr>
          <p:nvPr/>
        </p:nvCxnSpPr>
        <p:spPr>
          <a:xfrm rot="10800000" flipV="1">
            <a:off x="6553200" y="3162300"/>
            <a:ext cx="533400" cy="12954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0" idx="0"/>
            <a:endCxn id="18" idx="2"/>
          </p:cNvCxnSpPr>
          <p:nvPr/>
        </p:nvCxnSpPr>
        <p:spPr>
          <a:xfrm rot="5400000" flipH="1" flipV="1">
            <a:off x="3028950" y="3333750"/>
            <a:ext cx="609600" cy="6477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61" idx="0"/>
            <a:endCxn id="18" idx="6"/>
          </p:cNvCxnSpPr>
          <p:nvPr/>
        </p:nvCxnSpPr>
        <p:spPr>
          <a:xfrm rot="16200000" flipV="1">
            <a:off x="5181600" y="3352800"/>
            <a:ext cx="609600" cy="60960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04800" y="5029200"/>
            <a:ext cx="2165350" cy="1338829"/>
          </a:xfrm>
          <a:prstGeom prst="rect">
            <a:avLst/>
          </a:prstGeom>
          <a:noFill/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553200" y="5029200"/>
            <a:ext cx="2387352" cy="138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3" name="TextBox 112"/>
          <p:cNvSpPr txBox="1"/>
          <p:nvPr/>
        </p:nvSpPr>
        <p:spPr>
          <a:xfrm>
            <a:off x="838200" y="6324600"/>
            <a:ext cx="90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WireVis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6750755" y="6387068"/>
            <a:ext cx="191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Interaction-Log Vis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65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  <p:bldP spid="18" grpId="0" animBg="1"/>
      <p:bldP spid="60" grpId="0" animBg="1"/>
      <p:bldP spid="61" grpId="0" animBg="1"/>
      <p:bldP spid="113" grpId="0"/>
      <p:bldP spid="1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Dis-function: Learning Distance Functions Interactively</a:t>
            </a:r>
            <a:r>
              <a:rPr lang="en-US" sz="1200" i="1" dirty="0" smtClean="0"/>
              <a:t>, </a:t>
            </a:r>
            <a:r>
              <a:rPr lang="en-US" sz="1200" dirty="0" smtClean="0"/>
              <a:t>IEEE VAST 2011. 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3491346"/>
            <a:ext cx="5243820" cy="2798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422766"/>
            <a:ext cx="2971800" cy="191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1597" y="1371600"/>
            <a:ext cx="2131081" cy="1953491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Interactive </a:t>
            </a:r>
            <a:r>
              <a:rPr lang="en-US" sz="3200" dirty="0"/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/>
              <a:t>DisFunction</a:t>
            </a:r>
            <a:r>
              <a:rPr lang="en-US" sz="2800" dirty="0" smtClean="0"/>
              <a:t>: learn a model from projection</a:t>
            </a:r>
            <a:endParaRPr lang="en-US" sz="2800" dirty="0"/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0" y="13772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4017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From this experiment, we find that interactions contains at least:</a:t>
            </a:r>
          </a:p>
          <a:p>
            <a:pPr lvl="1"/>
            <a:r>
              <a:rPr lang="en-US" dirty="0" smtClean="0"/>
              <a:t>60% of the (high level) strategies</a:t>
            </a:r>
          </a:p>
          <a:p>
            <a:pPr lvl="1"/>
            <a:r>
              <a:rPr lang="en-US" dirty="0" smtClean="0"/>
              <a:t>60% of the (mid level) methods</a:t>
            </a:r>
          </a:p>
          <a:p>
            <a:pPr lvl="1"/>
            <a:r>
              <a:rPr lang="en-US" dirty="0" smtClean="0"/>
              <a:t>79% of the (low level) findings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524000"/>
            <a:ext cx="5286375" cy="3186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838200" y="6396335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Recovering Reasoning  Process From User Interactions.  CG&amp;A, 2009.</a:t>
            </a:r>
          </a:p>
          <a:p>
            <a:r>
              <a:rPr lang="en-US" sz="1200" dirty="0" smtClean="0"/>
              <a:t>R. Chang et al., Evaluating the Relationship Between User Interaction and Financial Visual Analysis. VAST, 2009.</a:t>
            </a:r>
          </a:p>
        </p:txBody>
      </p:sp>
    </p:spTree>
    <p:extLst>
      <p:ext uri="{BB962C8B-B14F-4D97-AF65-F5344CB8AC3E}">
        <p14:creationId xmlns:p14="http://schemas.microsoft.com/office/powerpoint/2010/main" val="9677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600200"/>
            <a:ext cx="41148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Why are these so much lower than others?</a:t>
            </a:r>
          </a:p>
          <a:p>
            <a:pPr lvl="1"/>
            <a:r>
              <a:rPr lang="en-US" sz="2000" dirty="0" smtClean="0"/>
              <a:t>(recovering “methods” at about 15%)</a:t>
            </a:r>
          </a:p>
          <a:p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Only capturing a user’s interaction in this case is insufficient.</a:t>
            </a:r>
            <a:endParaRPr lang="en-US" sz="28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600200"/>
            <a:ext cx="4324350" cy="3021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648200"/>
            <a:ext cx="4362450" cy="1525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ight Arrow 6"/>
          <p:cNvSpPr/>
          <p:nvPr/>
        </p:nvSpPr>
        <p:spPr>
          <a:xfrm rot="2441470">
            <a:off x="604280" y="3152932"/>
            <a:ext cx="838200" cy="762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8227603">
            <a:off x="2052266" y="3078969"/>
            <a:ext cx="838200" cy="7620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51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 err="1"/>
              <a:t>iPCA</a:t>
            </a:r>
            <a:r>
              <a:rPr lang="en-US" sz="1200" dirty="0"/>
              <a:t>: An Interactive System for PCA-based Visual Analytics</a:t>
            </a:r>
            <a:r>
              <a:rPr lang="en-US" sz="1200" i="1" dirty="0" smtClean="0"/>
              <a:t>, </a:t>
            </a:r>
            <a:r>
              <a:rPr lang="en-US" sz="1200" dirty="0" err="1" smtClean="0"/>
              <a:t>EuroVis</a:t>
            </a:r>
            <a:r>
              <a:rPr lang="en-US" sz="1200" dirty="0" smtClean="0"/>
              <a:t> 2009.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3032380"/>
            <a:ext cx="4960731" cy="34422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1159789"/>
            <a:ext cx="2539172" cy="1671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6098" y="1159788"/>
            <a:ext cx="2414633" cy="167126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/>
              <a:t>iPCA</a:t>
            </a:r>
            <a:r>
              <a:rPr lang="en-US" sz="2800" dirty="0"/>
              <a:t>: Interactive </a:t>
            </a:r>
            <a:r>
              <a:rPr lang="en-US" sz="2800" dirty="0" smtClean="0"/>
              <a:t>PCA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223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pc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" y="316096"/>
            <a:ext cx="8275320" cy="6015537"/>
          </a:xfrm>
        </p:spPr>
      </p:pic>
    </p:spTree>
    <p:extLst>
      <p:ext uri="{BB962C8B-B14F-4D97-AF65-F5344CB8AC3E}">
        <p14:creationId xmlns:p14="http://schemas.microsoft.com/office/powerpoint/2010/main" val="136044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“Tough” Lessons Learned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2743200"/>
                <a:ext cx="4876800" cy="2057400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 algn="ctr">
                  <a:buNone/>
                </a:pPr>
                <a:r>
                  <a:rPr lang="en-US" sz="4800" b="1" dirty="0" smtClean="0">
                    <a:ea typeface="Cambria Math" panose="02040503050406030204" pitchFamily="18" charset="0"/>
                  </a:rPr>
                  <a:t>Big Data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4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 ⇐</m:t>
                    </m:r>
                  </m:oMath>
                </a14:m>
                <a:r>
                  <a:rPr lang="en-US" sz="4800" b="1" dirty="0" smtClean="0"/>
                  <a:t> </a:t>
                </a:r>
              </a:p>
              <a:p>
                <a:pPr marL="0" indent="0" algn="ctr">
                  <a:buNone/>
                </a:pPr>
                <a:r>
                  <a:rPr lang="en-US" sz="4800" b="1" dirty="0" smtClean="0"/>
                  <a:t>High Interactivity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2743200"/>
                <a:ext cx="4876800" cy="2057400"/>
              </a:xfrm>
              <a:blipFill rotWithShape="0">
                <a:blip r:embed="rId2"/>
                <a:stretch>
                  <a:fillRect t="-11834" b="-10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2" descr="http://comefillyourcup.com/wp-content/uploads/2012/01/contradictory-street-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379" y="1786733"/>
            <a:ext cx="3146978" cy="392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362200"/>
            <a:ext cx="8626037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28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encrypted-tbn2.gstatic.com/images?q=tbn:ANd9GcT9yHlq_30feFvpEwL-AdD2jkEKjLLLa24M3_01HLuPs6DWtJIt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947987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pic>
        <p:nvPicPr>
          <p:cNvPr id="12290" name="Picture 2" descr="https://encrypted-tbn2.gstatic.com/images?q=tbn:ANd9GcR78QBafr7ozpeLwQnTg95U7k723qV_uIJMD73jNmshu02ToZj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encrypted-tbn2.gstatic.com/images?q=tbn:ANd9GcQmYX-r7w6lY9KxdFV1BlsYS2MSDDLbS8KullTgg0G5_ese9Yum1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581400"/>
            <a:ext cx="1657350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urved Connector 4"/>
          <p:cNvCxnSpPr/>
          <p:nvPr/>
        </p:nvCxnSpPr>
        <p:spPr>
          <a:xfrm>
            <a:off x="2057400" y="4019550"/>
            <a:ext cx="1028700" cy="109538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/>
          <p:nvPr/>
        </p:nvCxnSpPr>
        <p:spPr>
          <a:xfrm flipV="1">
            <a:off x="4343400" y="4129090"/>
            <a:ext cx="304800" cy="1"/>
          </a:xfrm>
          <a:prstGeom prst="curvedConnector3">
            <a:avLst/>
          </a:prstGeom>
          <a:ln w="762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1543" y="5091112"/>
            <a:ext cx="2996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Visualization on a</a:t>
            </a:r>
          </a:p>
          <a:p>
            <a:r>
              <a:rPr lang="en-US" sz="2400" b="1" dirty="0" smtClean="0"/>
              <a:t>Commodity Hardware</a:t>
            </a:r>
            <a:endParaRPr lang="en-US" sz="2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5478439" y="5078457"/>
            <a:ext cx="23090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Large Data in a</a:t>
            </a:r>
          </a:p>
          <a:p>
            <a:r>
              <a:rPr lang="en-US" sz="2400" b="1" dirty="0" smtClean="0"/>
              <a:t>Data Warehouse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53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2290"/>
                                        </p:tgtEl>
                                      </p:cBhvr>
                                      <p:by x="10000" y="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2292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Pull-based Databases</a:t>
            </a:r>
          </a:p>
          <a:p>
            <a:pPr lvl="1"/>
            <a:r>
              <a:rPr lang="en-US" dirty="0" smtClean="0"/>
              <a:t>Tableau, </a:t>
            </a:r>
            <a:r>
              <a:rPr lang="en-US" dirty="0" err="1" smtClean="0"/>
              <a:t>Spotfire</a:t>
            </a:r>
            <a:endParaRPr lang="en-US" dirty="0" smtClean="0"/>
          </a:p>
          <a:p>
            <a:r>
              <a:rPr lang="en-US" dirty="0" smtClean="0"/>
              <a:t>Pre-compiled Data Cubes</a:t>
            </a:r>
          </a:p>
          <a:p>
            <a:pPr lvl="1"/>
            <a:r>
              <a:rPr lang="en-US" dirty="0" err="1" smtClean="0"/>
              <a:t>Nanocube</a:t>
            </a:r>
            <a:r>
              <a:rPr lang="en-US" dirty="0" smtClean="0"/>
              <a:t> (</a:t>
            </a:r>
            <a:r>
              <a:rPr lang="en-US" dirty="0" err="1" smtClean="0"/>
              <a:t>Scheidegger</a:t>
            </a:r>
            <a:r>
              <a:rPr lang="en-US" dirty="0" smtClean="0"/>
              <a:t>), </a:t>
            </a:r>
            <a:r>
              <a:rPr lang="en-US" dirty="0" err="1" smtClean="0"/>
              <a:t>imMens</a:t>
            </a:r>
            <a:r>
              <a:rPr lang="en-US" dirty="0" smtClean="0"/>
              <a:t>* (Liu, Heer), Map-D* (</a:t>
            </a:r>
            <a:r>
              <a:rPr lang="en-US" dirty="0" err="1" smtClean="0"/>
              <a:t>Mostak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Sampling </a:t>
            </a:r>
          </a:p>
          <a:p>
            <a:pPr lvl="1"/>
            <a:r>
              <a:rPr lang="en-US" dirty="0" err="1" smtClean="0"/>
              <a:t>BlinkDB</a:t>
            </a:r>
            <a:r>
              <a:rPr lang="en-US" dirty="0" smtClean="0"/>
              <a:t> (Agrawal, Berkeley), DICE (</a:t>
            </a:r>
            <a:r>
              <a:rPr lang="en-US" dirty="0" err="1" smtClean="0"/>
              <a:t>Kamat</a:t>
            </a:r>
            <a:r>
              <a:rPr lang="en-US" dirty="0" smtClean="0"/>
              <a:t>, Nandi)</a:t>
            </a:r>
          </a:p>
          <a:p>
            <a:r>
              <a:rPr lang="en-US" dirty="0" smtClean="0"/>
              <a:t>Pre-Fetching</a:t>
            </a:r>
          </a:p>
          <a:p>
            <a:pPr lvl="1"/>
            <a:r>
              <a:rPr lang="en-US" dirty="0" err="1" smtClean="0"/>
              <a:t>Xmdv</a:t>
            </a:r>
            <a:r>
              <a:rPr lang="en-US" dirty="0" smtClean="0"/>
              <a:t> (</a:t>
            </a:r>
            <a:r>
              <a:rPr lang="en-US" dirty="0" err="1" smtClean="0"/>
              <a:t>Doshi</a:t>
            </a:r>
            <a:r>
              <a:rPr lang="en-US" dirty="0" smtClean="0"/>
              <a:t>, Ward), Time-series (Chan, Hanrahan)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553200"/>
            <a:ext cx="1920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GPU-accelerated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4114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2973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User’s </a:t>
            </a:r>
            <a:r>
              <a:rPr lang="en-US" dirty="0"/>
              <a:t>actions are consistent and number of possible actions are </a:t>
            </a:r>
            <a:r>
              <a:rPr lang="en-US" dirty="0" smtClean="0"/>
              <a:t>finite.</a:t>
            </a:r>
          </a:p>
          <a:p>
            <a:pPr marL="514350" indent="-514350">
              <a:buFont typeface="+mj-lt"/>
              <a:buAutoNum type="arabicPeriod"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Visualization itself is a bottleneck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367643"/>
            <a:ext cx="4419600" cy="29663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79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Observations: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3886200" cy="46482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User’s actions are consistent and number of possible actions are finite.</a:t>
            </a:r>
          </a:p>
          <a:p>
            <a:pPr marL="1771650" lvl="3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itself is a bottleneck</a:t>
            </a:r>
          </a:p>
          <a:p>
            <a:pPr marL="857250" lvl="1" indent="-457200"/>
            <a:r>
              <a:rPr lang="en-US" b="1" dirty="0" smtClean="0">
                <a:solidFill>
                  <a:srgbClr val="FF0000"/>
                </a:solidFill>
              </a:rPr>
              <a:t>User’s perception and cognition are added constraints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098" name="Picture 2" descr="https://encrypted-tbn2.gstatic.com/images?q=tbn:ANd9GcQGNhur4S8c1Y1s548ZznLpBiYKriymRNyhCAIkx2Um9rvMGy8R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971" y="1981200"/>
            <a:ext cx="4800600" cy="35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601884" y="2286000"/>
            <a:ext cx="4313516" cy="2971799"/>
            <a:chOff x="4601884" y="2286000"/>
            <a:chExt cx="4313516" cy="2971799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8022771" y="2286000"/>
              <a:ext cx="0" cy="19812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5317671" y="4267200"/>
              <a:ext cx="27432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299847" y="2317271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1000 pixels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5155465" y="4088665"/>
              <a:ext cx="615553" cy="1722716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</a:rPr>
                <a:t>1000 pixels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4100" name="Picture 4" descr="http://i.stack.imgur.com/9QjJ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33" y="2280045"/>
            <a:ext cx="2912438" cy="218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754283" y="5621712"/>
            <a:ext cx="42482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1000x1000x3 = 3 million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49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Problem: Data is too big to fit into the memory of the personal computer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Note: Ignoring various database technologies (OLAP, Column-Store, No-SQL, Array-Based,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lvl="4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Goal: Guarantee a result set to a user’s query within X number of seconds.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Based on HCI research, the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upperbound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 for X is 10 seconds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Ideally, we would like to get it down to 1 second or less</a:t>
            </a:r>
          </a:p>
          <a:p>
            <a:pPr lvl="5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Method: trading accuracy and storage (caching), optimize on minimizing latency (user wait time).</a:t>
            </a:r>
          </a:p>
          <a:p>
            <a:pPr lvl="3"/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28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Financial Fraud – A Case Study for Visual Analytics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tribkswb.files.wordpress.com/2014/10/health-mone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612" y="1594658"/>
            <a:ext cx="8117560" cy="45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24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779837"/>
            <a:ext cx="8229600" cy="27733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collaboration with MIT (Leilani Battle, Mike Stonebraker)</a:t>
            </a: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ForeCache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 Three-tiered architecture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Thin client (visualization)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Backend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(array-based database, e.g. data cubes / OLAP)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Fat middleware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Prediction Algorithms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Storage Architecture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Cache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Management (Eviction Strategies)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90171"/>
            <a:ext cx="2615806" cy="191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76400"/>
            <a:ext cx="2604349" cy="1918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670607"/>
            <a:ext cx="2616708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Prefetching of Data Tiles for </a:t>
            </a:r>
            <a:r>
              <a:rPr lang="en-US" sz="1200" dirty="0" smtClean="0"/>
              <a:t>Interactive Visualization. In Submission </a:t>
            </a:r>
            <a:r>
              <a:rPr lang="en-US" sz="1200" smtClean="0"/>
              <a:t>to </a:t>
            </a:r>
            <a:r>
              <a:rPr lang="en-US" sz="1200" smtClean="0"/>
              <a:t>SIGMOD</a:t>
            </a:r>
            <a:endParaRPr lang="en-US" sz="1200" dirty="0" smtClean="0"/>
          </a:p>
        </p:txBody>
      </p:sp>
      <p:pic>
        <p:nvPicPr>
          <p:cNvPr id="1026" name="Picture 2" descr="http://probcomp.csail.mit.edu/bayesdb/images/mit_csail_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410200"/>
            <a:ext cx="1332634" cy="816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437119" y="122955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939" y="-8899"/>
            <a:ext cx="1236345" cy="12363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19800" y="1243459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Stonebraker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Approach: Predictive </a:t>
            </a:r>
            <a:br>
              <a:rPr lang="en-US" dirty="0" smtClean="0"/>
            </a:br>
            <a:r>
              <a:rPr lang="en-US" dirty="0" smtClean="0"/>
              <a:t>Pre-Computation and Pre-Fetching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95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52400"/>
            <a:ext cx="6553200" cy="661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5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Prediction Algorithms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62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General Idea:</a:t>
            </a:r>
            <a:endParaRPr lang="en-US" dirty="0"/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Lots of “experts” who recommend chunks of data to pre-fetch / pre-compute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One “manager” who listens to the experts and chooses which experts’ advice to follow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Each “expert” gets more of their recommendations accepted if they keep guessing correctly</a:t>
            </a:r>
          </a:p>
        </p:txBody>
      </p:sp>
      <p:sp>
        <p:nvSpPr>
          <p:cNvPr id="6" name="AutoShape 6" descr="data:image/jpeg;base64,/9j/4AAQSkZJRgABAQAAAQABAAD/2wCEAAkGBxMSEhQUExQUFhUUFxkVFxYXGBQXGBcYGBQXGhUZFhgYHCghGBwlHBQVITIiJSksLy4uFx8zODUsNygtLisBCgoKDg0OGxAQGywlICQsLC8tLCwsLCwsLjQsLCwsLC8sLCwsLCwsLCwsLCwsLCwsLCwsLCwsLCwsLCwsLCwsLP/AABEIAO8AkAMBEQACEQEDEQH/xAAcAAEAAgIDAQAAAAAAAAAAAAAABQYEBwIDCAH/xAA+EAABAwICBwUFBgUEAwAAAAABAAIDBBEFIQYHEjFBUWETcYGRoSIyQrHBFFJigtHwFSMzkuFDcqKyCCTx/8QAGgEBAAIDAQAAAAAAAAAAAAAAAAMFAQIEBv/EADYRAAICAQEGAwYEBgMBAAAAAAABAgMRBBITITFBUQUyYRQicYGRoSPB0eEVM0JisfA0UoIk/9oADAMBAAIRAxEAPwDeKAIAgCAICLx/SGmoo+0qZWxt4XObrcGt3u8EBp/STX0bltFTi3CWY5nujbu8T4BAa7xfWNidTfbq5Wg/DGezH/Cx9UBW56yR5u973H8TnH5lAfIKuRmbHvafwuI+SAsWE6w8Tp7bFXKQPhkPaD/nf0QGxNG9fTwQ2tpw4cZITYjqY3ZHwIQG4NHNJqWvZt00rZALbQ3Obf7zTmEBLoAgCAIAgCAIAgCA1frL1sx0JdT0uzLU5hzt7IT+L7zvw8OPJAeesYxeeqlMtRI6SR29zjw5AbgOgQGCgCAIAgCAIDLwzEpqaRssEjo5G7nNNj/kdCgN/wCrTW8yrLaet2YpzYMk3MlPI/cd6FAbZQBAEAQBAEAQGotcmss0t6OkcO3cP5sgP9IHc1v4yPLLnkB56JQHxAEAQBAEAQBAEAQG+9S+st0pbQ1jrvsBBKTm63+m8ne7keO5AboQBAEAQBAU7WjpiMMoy9tu3luyEfitm4jk0G/iOaA8oTSue5znEuc4lzicySTckniSUBwQBAEAQBAEAQBAfQ08kB8QHJjyCCCQQbgjIgjcQUB6p1S6Z/xKk9sj7RBZko55ew/8wB8QUBeEAQBAEB5c13Y+arEpGA3jpv5LRwuM5D/dl+VAa/QBASeFQxSAtfk7gb2v0QGXJo+PheR3i/yQHQ/AX8HNPmEB1HBJfw+aA5NwOXjsjxQGXBgDR7ziegyQEhDh8bdzR45/NAd7g7cxpc47mj68gtLLYVrM3g2hCU3iKJnQzRAtd7ofL8TvhjB6/u6o9RqLNS8Q4R/yWdNMaeMuLMXTzRNzbvDNmRtzl7sjeJaRxCl0l8qWoTeYvk+xpqKlNbUVxX3I/VFpJ9hxGIk2jmIhk5WcRsk9zrequitPVyAIAgMTFqwQQSyndGxz/wC1pP0QHkGmwOoqQ6bL23F13GxcSbk+a5LtbVVLZfM6K9NOcdpEVU07o3Fr2lrhwK6ITjNbUXlEMouLwzqW5qXvQjRbtQHlm252bWn3Wt5lU2t1U3Pd18Mcyx01EdnbkXuXQZzhf2AeQJH0soarr6/6s/ElnTVPoQ9ZobMzgSOg2vkuleIzXmh9GQPRxfKRFPwhwNiR4ghbfxSHWLNfYZd0fP4U7m31Wf4pX2Y9in3R9bhR4uHkStJeKx6R+5stC+sjNosD2zZrXvPQZei55+IXz4RWCWOkrjz4lnw/RJ5HtERDiAAXfoD1N1zquUpbVjyT5SWI8C54Vh7ImhjBssHmTzJ4nquhEb4cjLxTDWSsLSAR+8x1WZwTRpCbTNA6ZaCuhlkMZysX7Nt4Av7PrkunTaxpqqfPoyG/TLDnH6Ho/RHEvtNFTTnfJExx79n2vUFWhwkugCAq+s6QtwqtI39i4eeX1QGt9XmDRzUkTnAn2BxItw/VeeurzdLPcuKpYrjghNamiXZRCZlyGniMwOIJ4jiO5dGjlurNno/8kOpjtwz1RqqGMucGje4gDvJVxKSim2VyWXg9MaI4SIYGNAzLQXHwyC8/Hjx7lw+CwWARDkt8GmT4YQmDOWdE9A13vBru8ArVxyZUjBfo/Cf9Jvgtd3HsZ2zlFgcTd0TPK/zWVBLoNoz46W2WQHIBbYMbR2tiAWcGuTmgMiE3FluuKI5cHkr+ktO1zAXDiW35bQIUE5bLUuzJoraTR36m3k4TTg727bP7ZHBeiKcuyAICu6w6Uy4ZWMG8wPI8Bf6IClarWgUjQN3DuJJA9VQyltWNstoxxBFp0hoG1EL4nC4c0jxssz9DWHqecdH8Ec3EWwuGbH+eeXzXdfcp6fK68Dmqq2bsPoekqVlm/vgq9HZI7VkwEAQBAEAQBAEBziNitlzNZLgRekv9I/7gfVQajyktPMyNVEGxhdN+MOk/ve5w+a9DBYikU8ubLctjAQHCaIPa5rhcOBaRzBFigNa6GUQpoew+KB5jd12fZB8QL+KoruFss9y3p41r4FqcboapYKZiGjgGIx1DW5OB2iOBGefeVo88unM3SWc9S3xjILY1ZyQBAEAQBAEAQBAfUMFd05qS2nkI97c0c3Hd62UVuG0mSw4RLzgtEIKeGIbo42M/taAvRJ5WSmfBmasmAgCApGMw9jWuPwzgO/MMj8gqTXLZu+Ja6R5r+BmwPuLclFFkk11Ob2ArY0TOSAIAgCAIAgCAIAgPjnWF0YSyQNbB29TTxbxt9o7w/wDhUMU7Low+pLY9its2IvSFIEAQBAQGmNAZIdtvvRHa8Pi+QPguDxCnbr2lzR16SzZnh9SGoanbaHDfx7+KqYSyslm10JGN91MnkgawclkwEAQBAEAQBAEAQGJVTgAknIZkqOUiWERoRSl75Klw972GDpxPyHmunwupybufwRy66zGK18y4K5K4IAgCA+EICiYjSGjmt/oyn2T908v3wXntTT7PZ/a+RcUXb2PqjKa625akrWTJjmB3rdSInDB2LY1CAIAgCAIASgMeWa+QWjkSRjjmQ8rHVUop4twzkdwAUMYSvs3cfmzediqjtM2BS07Y2NYwWa0WAXpIQUIqMeSKSUnJ5Z2rc1CAIAgCAxsQomTMLHi4PmDwI6qO2qNsXGXI3rm4S2kUieOSkcI5c4z7knDuK8/bVPTy2Z8ujLeq2NqyufYzGm+YzCySHY2QhZTaNXFM7W1HMLbaNHA5iYLO0jGyz72o5plGNlnEzBNpGdhnB1RyCxtGyh3Opzyd60bN0kiLkqJJ39jTC7vifwaO9RrbulsVfXsJSjWtqRc8CwZlLHstzcc3O4uP6K+0umjRDZjz6sqLrpWyyySXSQhAEAQBAEAQGudYOsSmgY6JmxKTcFxzY0/hA953cp/ZYShm7l27mm+lGX4fM1zozrGbtFj/AGLkBu1m11zbP7hXn9R4fKuTdHGPZ8y1p1iksWcH3NkQYwwmz7sdydu81wb1J7Mlh+p2JZWVxRnseDmCD3G6kTyDksgIATbegI+rxmJnxbR5Nz9dyidsVwXF+hnHVlF0304dARGWnacNoMBtZpO95+i6qtBfa1vPdj9zms1lcF7nF/Yl9W2s+nH8mVrWXN9sCx/OPiHUbl6OrSUxjijh6dSnsvslLNhuOKQOAc0gtIuCDcEdCo2sczY5rACAIAgCAIDUmtvWK2Fpp4HXJuHlp3/hBHDmfBdka9ylOxcXyX5kMpOb2Y/M8/VlW+V2083PoOgC5p2Sm8yJIxUVhE5g2ir54Hy5g2/lt+8Rvv04BaGxtbVrKzEaballc6ans18WQ9nc154uvbzBXS3TdFV2QT9XzOPdXVzdkLH8Fy/cs0mAR72Oew9CuGzwChvMG4nbDxa5eZJnD+EzD3ag+I/yuV+A2ry2/b9zoXi8esPuP4XOd9QfALC8Bu62/Yy/F4dIfc+jR9p/qSSP6XsF01+AVZzZJv7EE/F7H5YpfczG4TCGlvZtsd/PzVtptJTp+NUUn36ldqLp6hYseV2Nf6x9D2CnkmA2uybcE5PaBwJ+Jqn1Crsg5SWJI5NNG6majB5g+j6fAoeE6MdvSsljcWzAutydY5dxy3qqTxxRcl91WaxHU7jS1dw0GxvvYeJA5cx4hd1dftSwvOvv+5A3u/h/g3vG8OAIIIIuCMwRwIXC008MnOSwAgCAIDXetrTkUMJijP8ANkGZBzaDy6n0C79LVCEXfbyXJd3+hDZJt7ETzNVVLpHFzt5XJddO2bnPmySMVFYR2YXSdtNHHu23AX6cfRRmxuWKMNAa0WDRYDkBuQFRrKqXCq5lXBkyQkOHwkn3muHI7/NAb10broa2ESxH/cy+bHcj9DxXXG94Od0rJLDDgs75mN0jkMPHJY3zM7pGOZKcP7MyxB/3Ntu15XW/4uztbLx3wY2Y5wZgoRyUW9Zvu0VHWyGxYVVE8Whg73OAC0lY2sGYwSZrbROLZpIRzbfzN1CSlb1iRNY+GVptIbg23kNtY+pC2jJwalF8UYaTWGbL1L6d9q0UszhyYTwd93uPDxCstRGOqq38PMvMvzIIN1y2Hy6G4VVnQEAQEZpHjLKOnfM+3sj2R95x3BT6ah3WKC+fojSc9lZPI2lGNvrJ3yvN7km/O+8/vhZS6y9WSUYeWPBfr8zFcNlZfNnTh2FukBccm8Op6LjJDFp5nRPa5uTmG47wgL3Q6eREDtWOY7iW+03w4oCSmq6avidE2RpLhcA5OBG4gHegJzURXMikqKeW4qGW3nJ0Y4AcS0535OCkhFNNdTDN4Zb+C0Br/SrS8yOMFK6w+KQHM9GdOqudHoH57F8v1KXU66djcNPy6y/QpEuGXBJsePXzVwttcmVypvjxU+Jb9D9LiC1s0zi2waNrZLTbcdreHd9weipdXoHtOUPoWWl8T47u9Yfcj/8AyExYCghiabmeYZcdmNtz6uYqmUWnhlyikY3iTqKmjDGFztkNvY7LbNGbrLUyUCrEs4Mznbbr5jiB0HAIDqwmvdBI14Jy325dOo3rp0modFil06r0I7IbccHrPQPSMV1K19wXts1/U2yd3EZ+a31unVNnu+V8UYqntLjzLGuMlCA0Fr60q25BTMPsx3Btxdltnwyb5qz/AOPpv7rPsv3IPPZ6L/JqrCMP7Q3Puj1PJVhOWZotkEBHYrhgk9puT/8At39UBXWwuvs2Nxv6d6An9EcGfNM14uI4nBxfuuQbhreaAtWksUlPLHXU+UkJ9scHN68xvB6Hosp4eQbToNI/4nAxlOS2JzQZn8W33xDrvuVY1RhFb18+i/MrtQ53T3EeC/qf5IhNN8CbThtRCQy1mFnPkR9VbaDUuf4cuPXIsohCPu8EVmXFZHNIDLXGZz9FY4inxZxOVcXxki0aF4TT1FI9pv2geS48W3Hs25iw+aq9fbZXcn0wdT0td9eJc+/YoWmsMr8SpqSR+22nzFuAcQ4jpk1qpdZZGc04on0NNlMHGbzx4fAs5F1yHaVXS/DIY4jOwCORpFi3IOudzhxQFNxahsBI0WDgCRyJ+iAvmpPSj7PUCN5sx9mG/In2T4OPk5WtP/06aVT80OK+HVHPL3JqXR8z0kqo6CN0ixMU1NLNldjTs34uOTR52U+mp31sYdzSctmLZ5DxWd1VUuN7lzrX8cyfG5UmuuVtza5LgvgjFUdmJP08IY0NG4LkJDsQBARmLEF8THHZY9wD3dLjj4oDZFNA2NoYwANaLABAc3sBBBFwRYjmEBC6EYucJrjTyH/1akgtcdzHbgb+TT4FS1Tw8GGi4azKrakghG4Avd3nIegd5r0XhsdmErPkV2ts2I57IralPJkhoTiAp6pwcbMe07RO4bILgfQpro7zT7XY9RobdqKfcqOjc5rK2qrHD3nEN6bRyHg1rfNeUk8vJbFtJWAUDHcQ+2zBjf6MRvfg93P99UB2SMDgQRkcrICtwk01QL7gbd7T+/RdOjv3N0Z/X4EdkNqLR610LxX7TRxSE3cBsP8A9zcj55HxW2uo3N8orlzXzFUtqKZSNfONdlTshBzdtPPhZrPVxP5V0aH8Oqy7ssL4s0t96UYmjtHaawLzxyHdxVYTkygCAIDpq6ZsjS13nyPNAcsG0ikpSIqi7o9zX8Wj6jogLzBM17Q5hDmnMEZgoCP0jwgVUJZ8QzYeR5dx3ICG0fxmSodszk9rC0Mz3lrchfqOK9B4fqYyp3XVfco/GE4wz3J5dh50rOmlZ2bLD3pBbw+I/TxXPrtRu9PsdZcP1PQeDrai/Rk/ovh3YU7Gn3j7Tu88PDILzZfEBpXjpkd9mgPSR49Wg8uaAxaSnEbQ0cPU80B3ICJ0hprsDxvbv7igNx6gsY245ISd7WvHe32X+mz5K11n4umru6rgznr92co/MpuvnEu0rDGPhs3+0fq/0Wt34ejrh/2bZmPG1vsQFNFsMa3kLKsJzsQBAEAQHCeFrxZwuEBhUdTPQkujO3EfeYf8bj1CAu+C45FUtuw2cN7D7w/UdUBAaX4e6GRtZDvaf5g58ienA+CkrsdclKJFdTG6DhLkyZoK1ssbZGnIi/dzB7l6SuyNkFJHi7qZVWOuXMrNCz7fW7e+GG3cbH2fMi/cFQau/e2Z6Lkes0Gm3FKi+b4slNLNISz+RBnK7JxHwA8O/wCS5jtIXDaERN5uO8/QdEBloAgOE8e00tPEWQEzqOxAx1rWni7YP52kfNoVppvxNHZDthnPPhZF9yF03n7bEnHgZHO8NskfILHiXuuuHaKM0ccv1OxVhOEAQBAEAQBARtXhpDu0hJY8Z5ZeXJASeFaX3BhrG7/ZLrbwcjtj6hARFVHLA50EDtuKosYyM7joRuPAqaF84QcFyZz2aWuyyNklxiSDsUbSxCmpSHyu/qSDMB3HZ5258FCdB04fQiMEk3e73nFAZiAIAgCA6dDJuxxC44Pa7ye0/Uq18L4uyHeLOe/hh+pjVp2q4n8N/wB+a08V/wCR8kZ0/kM9VpOEAQBAEAQBAEBjVlCyUe0M+BG8ICJODyjJr/Z7yN+/JASlBQNiGWZO8/p0QGWgCAIAgCAwsNyrjb7v6K08I/n/ACZBqPIduMw7GIyNOVtoeTiPotPE+Nyl3imZo8uPUyFXEwQBAEAQBAEAQBAEAQBAEAQBAEB1aNQ9riGyOJYz+5zQrXwrhOc+0Wc+o5JepM63aH7NiZfazXOJ8H5/V3ko9X79FVno4v5cjavhOS+ZFNcCLjMKuJj6gCAIAgCAIAgCAIAgCAIAgCA4yyBoJO4C6AmdSmHmatbIR8faHuYCf+zh5K1034ejsn/2wkc8/esiuxsDXro4Z4GztGbPYd53YfO4/MtdFi6qenfN8Y/FGbfdkp/U8+0OIviNt44tP05KsawTlgpMRjk3Gx5HI/5QGWgCAIAgCAIAgCAIAgCAIDFq8QZHvNzyGZ/wgICsxB8x2RkCbBo48r81lJt4QbwehtSOj3YQOmcM3AMb3A3efF1h+VWniDVUIaeP9PF/FnPT7zc31NjV9GyaN8bxdrwWkd/1VbXZKuSnHmidpNYZ5X1j6IyUVQ64JG+9siODx38eRVjrKo2x9pq5PzLsyCqTi9iXyKYqs6DNp8UlZudccjmgJGHHx8TfL/KAzI8XiPxW7wUB3srIzue3zCA7Q8HiPMIDldALoD4XjmPNAdT6uMb3tHiEB0SYrEPiv3XKAw5sfb8LSe/JAR1Risr+NhybkgMFAXfVrojJWTtsCBvvb3W8Xn5DmVbaKuNEPabP/K7s57ZOb2I/M9S0NIyGNkbBZrAGgdAqyycrJOUubJ0klhHetDJCaV6NRV0Ww/JwvsPtm0nnzB4hdWl1UtPLK4p813I7K1NHmfTPQeejkcNg87C5BHNh+IdN4XXfoo2R3um4rquqI42uL2Z/UqBCqjoPiAIAgCA5bZ5lANs8ygOKAIAgCA+gIC36GaET1kgAYTxscgBzkPwjpvKtaNFGuO+1PBdF1Zzztcnsw+p6Y0U0bioYthmbjYvfbNx5Dk0cAuTV6uWoll8EuS7EldagibXKSBAEBh4rhcVSwxzMD29d46g7wVLTdOmW1B4ZrKKksM1BplqcJu+nJeOWQkHTk/0KsvaNNqv5y2Zd1y+ZBsTr8vFdjUmKaK1ELiCx1xwILXD8rlHb4XaltVtSXobRvjylwIWSNzcnAg9QR81XShKLxJYJk0+RwWpkIAgCAIAgOTGE5AEnpmsxi5PCWTDeCXw7RueUgbJbfcLEuPc0Zqxp8Lunxn7q9SGV8Vy4m2dDNT7snz3jHWxkPc3czxzU++0uk/lLbl3fL/f9ya7Nlnm4I3HhGEw0rOzhYGt48yebjxKrLr7LpbU3knjBRWEZyhNggCAIAgCAxMQwyGduzLGx4/EAfI7wpa7rK3mDaNZRUuZTcX1V0kv9Nz4+hs9vk7P1VhDxaxrFsVIhenX9LwUzE9STv9MxO7i6M+WYW2/0Fnmg4/Axs2rk8lWxHVPPFva4dz4iPmCt46TRWeSb+n7GHZauaRBz6FlpsXkeDT8ipV4PXLyz+xj2lrmjhHodc2DyfAfqn8Gguc/sY9pfYl8P1YzS+6Hn80TfmVHLQaSvz2P6fsbK2x8kWnDNSkp98Rt/3PLz5NFlpvPD6+UXL4mcXS5vBcsI1S00du0kc78LA1jfPM+oWH4s4rFMFEez58zyXbC8Ep6YWhiYzqB7R73HMqvu1NtrzOWSeMIx5IkFAbBAEAQH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6343650" y="1907858"/>
            <a:ext cx="1866693" cy="1369218"/>
            <a:chOff x="6343650" y="1907858"/>
            <a:chExt cx="1866693" cy="13692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91400" y="1917858"/>
              <a:ext cx="818943" cy="135921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43650" y="1907858"/>
              <a:ext cx="824374" cy="1369218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767296"/>
            <a:ext cx="21050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3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33600" y="1508760"/>
            <a:ext cx="3538508" cy="548640"/>
            <a:chOff x="2133600" y="1508760"/>
            <a:chExt cx="3538508" cy="548640"/>
          </a:xfrm>
        </p:grpSpPr>
        <p:sp>
          <p:nvSpPr>
            <p:cNvPr id="10" name="TextBox 9"/>
            <p:cNvSpPr txBox="1"/>
            <p:nvPr/>
          </p:nvSpPr>
          <p:spPr>
            <a:xfrm>
              <a:off x="2133600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65827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98054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30281" y="15240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62508" y="15087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133600" y="3108960"/>
            <a:ext cx="3538508" cy="548640"/>
            <a:chOff x="2133600" y="3108960"/>
            <a:chExt cx="3538508" cy="548640"/>
          </a:xfrm>
        </p:grpSpPr>
        <p:sp>
          <p:nvSpPr>
            <p:cNvPr id="24" name="TextBox 23"/>
            <p:cNvSpPr txBox="1"/>
            <p:nvPr/>
          </p:nvSpPr>
          <p:spPr>
            <a:xfrm>
              <a:off x="2133600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865827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598054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30281" y="31242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062508" y="31089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33600" y="4709160"/>
            <a:ext cx="3538508" cy="548640"/>
            <a:chOff x="2133600" y="4709160"/>
            <a:chExt cx="3538508" cy="548640"/>
          </a:xfrm>
        </p:grpSpPr>
        <p:sp>
          <p:nvSpPr>
            <p:cNvPr id="29" name="TextBox 28"/>
            <p:cNvSpPr txBox="1"/>
            <p:nvPr/>
          </p:nvSpPr>
          <p:spPr>
            <a:xfrm>
              <a:off x="2133600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865827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598054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330281" y="472440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62508" y="4709160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213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79635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9" y="4604414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5749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98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48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99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67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45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22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0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371394" y="6025377"/>
            <a:ext cx="5623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 Requests Data Block 13</a:t>
            </a:r>
            <a:endParaRPr lang="en-US" sz="3600" b="1" dirty="0"/>
          </a:p>
        </p:txBody>
      </p:sp>
      <p:pic>
        <p:nvPicPr>
          <p:cNvPr id="35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858082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encrypted-tbn1.gstatic.com/images?q=tbn:ANd9GcT2i-9TlL0QhZofc1x19BS1Wmb3fNoPCvdx2XJO9Tg1ApAp9XcfM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707" y="2457965"/>
            <a:ext cx="495300" cy="56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2209800"/>
            <a:ext cx="2105025" cy="217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831" y="2709585"/>
            <a:ext cx="818943" cy="13592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143000"/>
            <a:ext cx="824374" cy="1369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4273790"/>
            <a:ext cx="824374" cy="13692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33600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865827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8054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330281" y="15240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88</a:t>
            </a:r>
            <a:endParaRPr lang="en-US" sz="2800" dirty="0"/>
          </a:p>
        </p:txBody>
      </p:sp>
      <p:sp>
        <p:nvSpPr>
          <p:cNvPr id="23" name="TextBox 22"/>
          <p:cNvSpPr txBox="1"/>
          <p:nvPr/>
        </p:nvSpPr>
        <p:spPr>
          <a:xfrm>
            <a:off x="5062508" y="150876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27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0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5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2865827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23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598054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4330281" y="3124200"/>
            <a:ext cx="609600" cy="53340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92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2508" y="31089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34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2133600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42</a:t>
            </a:r>
            <a:endParaRPr lang="en-US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2865827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12</a:t>
            </a:r>
            <a:endParaRPr lang="en-US" sz="2800" dirty="0"/>
          </a:p>
        </p:txBody>
      </p:sp>
      <p:sp>
        <p:nvSpPr>
          <p:cNvPr id="31" name="TextBox 30"/>
          <p:cNvSpPr txBox="1"/>
          <p:nvPr/>
        </p:nvSpPr>
        <p:spPr>
          <a:xfrm>
            <a:off x="3598054" y="4724400"/>
            <a:ext cx="6096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31</a:t>
            </a:r>
            <a:endParaRPr lang="en-US" sz="2800" dirty="0"/>
          </a:p>
        </p:txBody>
      </p:sp>
      <p:sp>
        <p:nvSpPr>
          <p:cNvPr id="32" name="TextBox 31"/>
          <p:cNvSpPr txBox="1"/>
          <p:nvPr/>
        </p:nvSpPr>
        <p:spPr>
          <a:xfrm>
            <a:off x="4330281" y="472440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32</a:t>
            </a:r>
            <a:endParaRPr lang="en-US" sz="2800" dirty="0"/>
          </a:p>
        </p:txBody>
      </p:sp>
      <p:sp>
        <p:nvSpPr>
          <p:cNvPr id="33" name="TextBox 32"/>
          <p:cNvSpPr txBox="1"/>
          <p:nvPr/>
        </p:nvSpPr>
        <p:spPr>
          <a:xfrm>
            <a:off x="5062508" y="4709160"/>
            <a:ext cx="6096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13</a:t>
            </a:r>
            <a:endParaRPr lang="en-US" sz="28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6526962" y="4414362"/>
            <a:ext cx="2286000" cy="6200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Iteration: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70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Instead of training the manager in real-time, this process can be done offline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Using past user interaction logs</a:t>
            </a:r>
          </a:p>
          <a:p>
            <a:pPr lvl="1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This approach is similar to how Database are currently tuned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Instead of a DBA manually tune the performance of a database</a:t>
            </a:r>
          </a:p>
          <a:p>
            <a:pPr lvl="1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Past SQL logs are used to automatically tune the database for an organization’s specific needs (e.g. read-mostly, write-often, etc.)</a:t>
            </a:r>
          </a:p>
        </p:txBody>
      </p:sp>
    </p:spTree>
    <p:extLst>
      <p:ext uri="{BB962C8B-B14F-4D97-AF65-F5344CB8AC3E}">
        <p14:creationId xmlns:p14="http://schemas.microsoft.com/office/powerpoint/2010/main" val="416000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What Does (Wire) Fraud Look Like?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5029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Financial Institutions like Bank of America have legal responsibilities to report all suspicious wire transaction activities (money laundering, supporting terrorist activities, etc)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 size: approximately 200,000 transactions per day (73 million transactions per year)</a:t>
            </a:r>
          </a:p>
          <a:p>
            <a:pPr lvl="3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Problems: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Automated approach can only detect known patterns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Bad guys are smart: patterns are constantly changing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Data is messy:  lack of international standards resulting in ambiguous data</a:t>
            </a:r>
          </a:p>
          <a:p>
            <a:pPr lvl="3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Previous methods: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10 analysts monitoring and analyzing all transactions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Using SQL queries and spreadsheet-like interfaces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Limited time scale (2 weeks)</a:t>
            </a:r>
          </a:p>
        </p:txBody>
      </p:sp>
    </p:spTree>
    <p:extLst>
      <p:ext uri="{BB962C8B-B14F-4D97-AF65-F5344CB8AC3E}">
        <p14:creationId xmlns:p14="http://schemas.microsoft.com/office/powerpoint/2010/main" val="424447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Determine the “Experts”?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More detail on this later</a:t>
            </a:r>
          </a:p>
          <a:p>
            <a:pPr lvl="2"/>
            <a:endParaRPr lang="en-US" dirty="0" smtClean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Some obvious ones include: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Momentum-based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Data similarity-based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Frequency (hot-spot)-based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Past action sequence-based</a:t>
            </a:r>
          </a:p>
          <a:p>
            <a:pPr lvl="2"/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Generally speaking, given the “manager” approach, we want as many different types of “experts” as possible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67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22437"/>
            <a:ext cx="3810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Using a simple Google-maps like interface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18 users explored the NASA MODIS dataset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Tasks include “find 4 areas in Europe that have a snow coverage index above 0.5”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9700" y="1542295"/>
            <a:ext cx="4706511" cy="1962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2728" y="3863181"/>
            <a:ext cx="5047926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9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38292" y="1443592"/>
            <a:ext cx="7091333" cy="4500008"/>
            <a:chOff x="1338292" y="1443592"/>
            <a:chExt cx="7091333" cy="450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4600" y="2510392"/>
              <a:ext cx="2105025" cy="21717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43723" y="3010177"/>
              <a:ext cx="818943" cy="135921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1443592"/>
              <a:ext cx="824374" cy="136921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8292" y="4574382"/>
              <a:ext cx="824374" cy="136921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57492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89719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48</a:t>
              </a:r>
              <a:endParaRPr lang="en-US" sz="28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1946" y="18245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11</a:t>
              </a:r>
              <a:endParaRPr lang="en-US" sz="28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54173" y="18245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</a:t>
              </a:r>
              <a:endParaRPr lang="en-US" sz="2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486400" y="18093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7492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89719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13</a:t>
              </a:r>
              <a:endParaRPr lang="en-US" sz="2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021946" y="34247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99</a:t>
              </a:r>
              <a:endParaRPr lang="en-US" sz="2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754173" y="34247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67</a:t>
              </a:r>
              <a:endParaRPr lang="en-US" sz="2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86400" y="34095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45</a:t>
              </a:r>
              <a:endParaRPr lang="en-US" sz="28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57492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82</a:t>
              </a:r>
              <a:endParaRPr lang="en-US" sz="28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289719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7</a:t>
              </a:r>
              <a:endParaRPr lang="en-US" sz="2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021946" y="5024992"/>
              <a:ext cx="609600" cy="5334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22</a:t>
              </a:r>
              <a:endParaRPr lang="en-US" sz="2800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754173" y="502499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42</a:t>
              </a:r>
              <a:endParaRPr lang="en-US" sz="28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486400" y="5009752"/>
              <a:ext cx="609600" cy="533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31</a:t>
              </a:r>
              <a:endParaRPr lang="en-US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71394" y="6025377"/>
            <a:ext cx="5917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User’s Requests Data Block 52</a:t>
            </a:r>
            <a:endParaRPr lang="en-US" sz="3600" b="1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81000" y="28761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Worst Case Scenario: Cache Miss</a:t>
            </a:r>
            <a:endParaRPr lang="en-US" dirty="0"/>
          </a:p>
        </p:txBody>
      </p:sp>
      <p:pic>
        <p:nvPicPr>
          <p:cNvPr id="36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21" y="168720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8" y="3235259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https://encrypted-tbn1.gstatic.com/images?q=tbn:ANd9GcSDp73YA-fz_uP_BW2s1XjGIKWPUIpwYHz5Xidnz_uB2zjGf16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37" y="4936588"/>
            <a:ext cx="814141" cy="88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19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Cache Miss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How to guarantee response time when there’s a cache miss?</a:t>
            </a:r>
          </a:p>
          <a:p>
            <a:endParaRPr lang="en-US" dirty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Trick: the ‘EXPLAIN’ command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Usage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:</a:t>
            </a:r>
          </a:p>
          <a:p>
            <a:pPr marL="0" lvl="1" indent="0">
              <a:buNone/>
            </a:pPr>
            <a:r>
              <a:rPr lang="en-US" b="1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	explain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select * from </a:t>
            </a:r>
            <a:r>
              <a:rPr lang="en-US" dirty="0" err="1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myTable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Middleware “intercepts” a query from the client, and first asks for an “explain”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“ok” with explain result, execute the original query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If “not ok”, modify the query dynamically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b="1" dirty="0">
              <a:latin typeface="Courier New" pitchFamily="49" charset="0"/>
              <a:cs typeface="Courier New" pitchFamily="49" charset="0"/>
            </a:endParaRP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Dynamic Reduction of Result Sets for Interactive </a:t>
            </a:r>
            <a:r>
              <a:rPr lang="en-US" sz="1200" dirty="0" smtClean="0"/>
              <a:t>Visualization, IEEE Big Data Workshop on Visualization, 2013.</a:t>
            </a:r>
          </a:p>
        </p:txBody>
      </p:sp>
      <p:pic>
        <p:nvPicPr>
          <p:cNvPr id="7" name="Picture 2" descr="https://avatars2.githubusercontent.com/u/1247632?v=3&amp;s=46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81" y="0"/>
            <a:ext cx="1378353" cy="137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37119" y="1229558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Leilani Battle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939" y="-8899"/>
            <a:ext cx="1236345" cy="12363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19800" y="1243459"/>
            <a:ext cx="17068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Stonebraker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</a:t>
            </a:r>
            <a:r>
              <a:rPr lang="en-US" dirty="0"/>
              <a:t>EXPLAIN </a:t>
            </a:r>
            <a:r>
              <a:rPr lang="en-US" dirty="0" smtClean="0"/>
              <a:t>Output from </a:t>
            </a:r>
            <a:r>
              <a:rPr lang="en-US" dirty="0" err="1" smtClean="0"/>
              <a:t>SciDB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9905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Example </a:t>
            </a:r>
            <a:r>
              <a:rPr lang="en-US" dirty="0" err="1" smtClean="0"/>
              <a:t>SciDB</a:t>
            </a:r>
            <a:r>
              <a:rPr lang="en-US" dirty="0" smtClean="0"/>
              <a:t> the output of (a query similar to)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Explain SELECT * FROM earthquake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3400" y="2778076"/>
            <a:ext cx="487680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[("[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pPlan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]: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schema earthquake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&lt;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datetime:datetime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magnitude:double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latitude:double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null,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longitude:double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NULL DEFAULT null&gt;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[x=1:6381,6381,0,y=1:6543,6543,0]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bound start {1, 1} end {6381, 6543}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density 1 cells 41750883 chunks 1</a:t>
            </a:r>
          </a:p>
          <a:p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est_bytes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7.97442e+09</a:t>
            </a:r>
          </a:p>
          <a:p>
            <a:r>
              <a:rPr lang="en-US" sz="1600" dirty="0">
                <a:latin typeface="Courier New" pitchFamily="49" charset="0"/>
                <a:cs typeface="Courier New" pitchFamily="49" charset="0"/>
              </a:rPr>
              <a:t>")]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43319" y="2785420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four attributes in the table ‘earthquake’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43318" y="3431751"/>
            <a:ext cx="3286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Notes that the dimensions of this array (table) is 6381x6543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543317" y="407808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query will touch data elements from (1, 1) to (6381, 6543), </a:t>
            </a:r>
            <a:r>
              <a:rPr lang="en-US" smtClean="0"/>
              <a:t>totaling 41,750,833 </a:t>
            </a:r>
            <a:r>
              <a:rPr lang="en-US" dirty="0" smtClean="0"/>
              <a:t>cells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5001412"/>
            <a:ext cx="3286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Estimated size of the returned data is 7.97442e+09 bytes (~8GB)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866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Oracle 11g Release 1 (11.1)</a:t>
            </a:r>
          </a:p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7997516" cy="326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974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MySQL 5.0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67000"/>
            <a:ext cx="8153400" cy="2886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883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PostgreSQL</a:t>
            </a:r>
            <a:r>
              <a:rPr lang="en-US" dirty="0" smtClean="0"/>
              <a:t> 7.3.4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620000" cy="42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894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Reduction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If the query result is estimated to be too large, we can dynamically “modify” the query:</a:t>
            </a:r>
          </a:p>
          <a:p>
            <a:pPr lvl="4"/>
            <a:endParaRPr lang="en-US" dirty="0" smtClean="0"/>
          </a:p>
          <a:p>
            <a:pPr lvl="1"/>
            <a:r>
              <a:rPr lang="en-US" dirty="0" smtClean="0"/>
              <a:t>Aggregation:</a:t>
            </a:r>
          </a:p>
          <a:p>
            <a:pPr lvl="2"/>
            <a:r>
              <a:rPr lang="en-US" dirty="0" smtClean="0"/>
              <a:t>In </a:t>
            </a:r>
            <a:r>
              <a:rPr lang="en-US" dirty="0" err="1" smtClean="0"/>
              <a:t>SciDB</a:t>
            </a:r>
            <a:r>
              <a:rPr lang="en-US" dirty="0" smtClean="0"/>
              <a:t>, this operation is carried out as </a:t>
            </a:r>
          </a:p>
          <a:p>
            <a:pPr marL="857250" lvl="2" indent="0">
              <a:buNone/>
            </a:pPr>
            <a:r>
              <a:rPr lang="en-US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regrid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(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scale_factorX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scale_factorY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  <a:endParaRPr lang="en-US" sz="3500" dirty="0" smtClean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 smtClean="0"/>
              <a:t>Sampling </a:t>
            </a:r>
          </a:p>
          <a:p>
            <a:pPr lvl="2"/>
            <a:r>
              <a:rPr lang="en-US" dirty="0" smtClean="0"/>
              <a:t>In </a:t>
            </a:r>
            <a:r>
              <a:rPr lang="en-US" dirty="0" err="1" smtClean="0"/>
              <a:t>SciDB</a:t>
            </a:r>
            <a:r>
              <a:rPr lang="en-US" dirty="0" smtClean="0"/>
              <a:t>, uniform sampling is carried out as</a:t>
            </a:r>
          </a:p>
          <a:p>
            <a:pPr marL="914400" lvl="2" indent="0">
              <a:buNone/>
            </a:pP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bernoulli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(query, percentage, </a:t>
            </a:r>
            <a:r>
              <a:rPr lang="en-US" sz="2200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randseed</a:t>
            </a: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pPr lvl="1"/>
            <a:r>
              <a:rPr lang="en-US" dirty="0" smtClean="0"/>
              <a:t>Filtering </a:t>
            </a:r>
          </a:p>
          <a:p>
            <a:pPr lvl="2"/>
            <a:r>
              <a:rPr lang="en-US" dirty="0" smtClean="0"/>
              <a:t>Currently, the filtering criteria is user specified</a:t>
            </a:r>
          </a:p>
          <a:p>
            <a:pPr marL="914400" lvl="2" indent="0">
              <a:buNone/>
            </a:pPr>
            <a:r>
              <a:rPr lang="en-US" sz="22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where (clause)</a:t>
            </a:r>
            <a:endParaRPr lang="en-US" sz="3500" dirty="0">
              <a:solidFill>
                <a:srgbClr val="FF0000"/>
              </a:solidFill>
              <a:latin typeface="Courier New" pitchFamily="49" charset="0"/>
              <a:cs typeface="Courier New" pitchFamily="49" charset="0"/>
            </a:endParaRPr>
          </a:p>
          <a:p>
            <a:pPr lvl="1"/>
            <a:endParaRPr lang="en-US" dirty="0" smtClean="0"/>
          </a:p>
          <a:p>
            <a:pPr lvl="1"/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914400" lvl="2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2393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4343400" cy="50292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Key Components: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Pre-computation and pre-fetching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Three-tiered system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Pre-fetching based on “expert-manager”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Use the “explain” trick to handle cache-miss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Guarantees response time, but not data quality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Backbone (invisible) to data analysts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1813313"/>
            <a:ext cx="4061842" cy="409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2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WireVis</a:t>
            </a:r>
            <a:r>
              <a:rPr lang="en-US" dirty="0" smtClean="0"/>
              <a:t>: Financial Fraud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collaboration with Bank of America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Develop a visual analytical tool (</a:t>
            </a:r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WireVis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Visualizes 7 million transactions over 1 year</a:t>
            </a:r>
          </a:p>
          <a:p>
            <a:pPr lvl="4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 great problem for visual analytics: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Ill-defined problem (how does one define fraud?)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Limited or no training data (patterns keep changing)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Requires human judgment in the end (involves law enforcement agencies)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Scalable and interactive </a:t>
            </a:r>
            <a:r>
              <a:rPr lang="en-US" sz="1200" dirty="0" smtClean="0"/>
              <a:t>visual analysis </a:t>
            </a:r>
            <a:r>
              <a:rPr lang="en-US" sz="1200" dirty="0"/>
              <a:t>of financial wire transactions for fraud detection. </a:t>
            </a:r>
            <a:r>
              <a:rPr lang="en-US" sz="1200" i="1" dirty="0"/>
              <a:t>Information </a:t>
            </a:r>
            <a:r>
              <a:rPr lang="en-US" sz="1200" i="1" dirty="0" smtClean="0"/>
              <a:t>Visualization,</a:t>
            </a:r>
            <a:r>
              <a:rPr lang="en-US" sz="1200" dirty="0" smtClean="0"/>
              <a:t>2008.</a:t>
            </a:r>
          </a:p>
          <a:p>
            <a:r>
              <a:rPr lang="en-US" sz="1200" dirty="0"/>
              <a:t>R. </a:t>
            </a:r>
            <a:r>
              <a:rPr lang="en-US" sz="1200" dirty="0" smtClean="0"/>
              <a:t>Chang et al., </a:t>
            </a:r>
            <a:r>
              <a:rPr lang="en-US" sz="1200" dirty="0" err="1" smtClean="0"/>
              <a:t>Wirevis</a:t>
            </a:r>
            <a:r>
              <a:rPr lang="en-US" sz="1200" dirty="0"/>
              <a:t>: Visualization of categorical, time-varying data from financial </a:t>
            </a:r>
            <a:r>
              <a:rPr lang="en-US" sz="1200" dirty="0" smtClean="0"/>
              <a:t>transactions.  IEEE VAST, 2007.</a:t>
            </a:r>
          </a:p>
        </p:txBody>
      </p:sp>
    </p:spTree>
    <p:extLst>
      <p:ext uri="{BB962C8B-B14F-4D97-AF65-F5344CB8AC3E}">
        <p14:creationId xmlns:p14="http://schemas.microsoft.com/office/powerpoint/2010/main" val="27116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50401"/>
            <a:ext cx="3592286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Two Observations (Ongoing &amp; Future Work)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28800"/>
            <a:ext cx="4343401" cy="4297363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User’s actions are consistent and number of possible actions are finite.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more “recommenders” – techniques for learning about a user from their interaction</a:t>
            </a:r>
          </a:p>
          <a:p>
            <a:pPr marL="914400" lvl="1" indent="-514350"/>
            <a:endParaRPr lang="en-US" b="1" dirty="0" smtClean="0">
              <a:solidFill>
                <a:srgbClr val="C00000"/>
              </a:solidFill>
            </a:endParaRPr>
          </a:p>
          <a:p>
            <a:pPr marL="1771650" lvl="3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Visualization and User Perception are bottlenecks</a:t>
            </a:r>
          </a:p>
          <a:p>
            <a:pPr marL="914400" lvl="1" indent="-514350"/>
            <a:r>
              <a:rPr lang="en-US" b="1" dirty="0" smtClean="0">
                <a:solidFill>
                  <a:srgbClr val="C00000"/>
                </a:solidFill>
              </a:rPr>
              <a:t>Need quantitative methods for understanding the users’ perceptual and cognitive limitations</a:t>
            </a:r>
            <a:endParaRPr lang="en-US" b="1" dirty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4800600" y="3895163"/>
            <a:ext cx="4033157" cy="2734237"/>
            <a:chOff x="4337957" y="3388917"/>
            <a:chExt cx="4800600" cy="3536320"/>
          </a:xfrm>
        </p:grpSpPr>
        <p:pic>
          <p:nvPicPr>
            <p:cNvPr id="5" name="Picture 2" descr="https://encrypted-tbn2.gstatic.com/images?q=tbn:ANd9GcQGNhur4S8c1Y1s548ZznLpBiYKriymRNyhCAIkx2Um9rvMGy8R6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7957" y="3388917"/>
              <a:ext cx="4800600" cy="3536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://i.stack.imgur.com/9QjJ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1719" y="3687762"/>
              <a:ext cx="2912438" cy="21843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430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a User’s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How are the user’s interactions predictable?</a:t>
            </a:r>
          </a:p>
        </p:txBody>
      </p:sp>
      <p:pic>
        <p:nvPicPr>
          <p:cNvPr id="4" name="Picture 2" descr="https://www.eecs.tufts.edu/~ebrown/etbpi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19871"/>
            <a:ext cx="993074" cy="118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51074" y="1230868"/>
            <a:ext cx="12192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Eli Brown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991" y="50151"/>
            <a:ext cx="1095375" cy="1123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07200" y="1244202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Alvitta Ottley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095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Experiment: Finding Waldo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86000"/>
            <a:ext cx="7543800" cy="38851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6700" y="2290764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114800" y="366042"/>
            <a:ext cx="2259894" cy="1919958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457700" y="2337471"/>
            <a:ext cx="4059851" cy="22793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4953000"/>
            <a:ext cx="381000" cy="27463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457201" y="3276600"/>
            <a:ext cx="1676399" cy="16764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514600" y="3276600"/>
            <a:ext cx="228460" cy="167640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19100" y="1351756"/>
            <a:ext cx="8229600" cy="1066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Google-Maps style interface</a:t>
            </a:r>
          </a:p>
          <a:p>
            <a:pPr lvl="1"/>
            <a:r>
              <a:rPr lang="en-US" dirty="0" smtClean="0"/>
              <a:t>Left, Right, Up, Down, Zoom In, Zoom Out, Found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13445"/>
            <a:ext cx="2285860" cy="1763155"/>
          </a:xfrm>
          <a:prstGeom prst="rect">
            <a:avLst/>
          </a:prstGeom>
          <a:noFill/>
          <a:ln w="508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4694" y="366042"/>
            <a:ext cx="2142857" cy="1971429"/>
          </a:xfrm>
          <a:prstGeom prst="rect">
            <a:avLst/>
          </a:prstGeom>
          <a:ln w="50800">
            <a:solidFill>
              <a:srgbClr val="C0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Finding Waldo: Learning about Users from their Interactions. </a:t>
            </a:r>
            <a:r>
              <a:rPr lang="en-US" sz="1200" dirty="0" smtClean="0"/>
              <a:t>IEEE VAST 2014</a:t>
            </a:r>
          </a:p>
        </p:txBody>
      </p:sp>
    </p:spTree>
    <p:extLst>
      <p:ext uri="{BB962C8B-B14F-4D97-AF65-F5344CB8AC3E}">
        <p14:creationId xmlns:p14="http://schemas.microsoft.com/office/powerpoint/2010/main" val="404507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94" y="2455223"/>
            <a:ext cx="4062570" cy="20922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76794" y="2455223"/>
            <a:ext cx="3238005" cy="2445327"/>
            <a:chOff x="833764" y="1805353"/>
            <a:chExt cx="3403489" cy="391086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764" y="1805353"/>
              <a:ext cx="3403489" cy="3349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456077" y="5346890"/>
              <a:ext cx="2158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Fast completion time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Pilot Visualization – Completion Time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05400" y="2455223"/>
            <a:ext cx="3238005" cy="2421577"/>
            <a:chOff x="4968855" y="1785068"/>
            <a:chExt cx="3413145" cy="393115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8855" y="1785068"/>
              <a:ext cx="3413145" cy="3396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595996" y="5346890"/>
              <a:ext cx="2229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Slow completion time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1313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Post-hoc Analysis Results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237430"/>
              </p:ext>
            </p:extLst>
          </p:nvPr>
        </p:nvGraphicFramePr>
        <p:xfrm>
          <a:off x="457200" y="15240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Mean Split (50% Fast, 50% 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72%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77%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62%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1331548"/>
              </p:ext>
            </p:extLst>
          </p:nvPr>
        </p:nvGraphicFramePr>
        <p:xfrm>
          <a:off x="457200" y="3962400"/>
          <a:ext cx="8153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Fast vs. Slow Split (Mean+0.5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=Fast, Mean-0.5</a:t>
                      </a:r>
                      <a:r>
                        <a:rPr lang="el-GR" baseline="0" dirty="0" smtClean="0"/>
                        <a:t>σ</a:t>
                      </a:r>
                      <a:r>
                        <a:rPr lang="en-US" baseline="0" dirty="0" smtClean="0"/>
                        <a:t>=Slow)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 smtClean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Data Representation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Classification 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Method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State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96%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Edge Space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Sequence (n-gram)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Decision</a:t>
                      </a:r>
                      <a:r>
                        <a:rPr lang="en-US" baseline="0" dirty="0" smtClean="0"/>
                        <a:t> Tree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Mouse Event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79%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SVM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060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“Real-Time” Prediction </a:t>
            </a:r>
            <a:br>
              <a:rPr lang="en-US" dirty="0" smtClean="0"/>
            </a:br>
            <a:r>
              <a:rPr lang="en-US" dirty="0" smtClean="0"/>
              <a:t>(Limited Time Observation)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1447800"/>
            <a:ext cx="4038600" cy="2453650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State-Based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Linear SVM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Accuracy: ~70%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1447800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" y="4054773"/>
            <a:ext cx="4083756" cy="245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648200" y="409955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Interaction Sequences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N-Gram + Decision Tree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~80%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5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a </a:t>
            </a:r>
            <a:r>
              <a:rPr lang="en-US" dirty="0" smtClean="0"/>
              <a:t>User’s Personality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885526" y="2591026"/>
            <a:ext cx="3299961" cy="2820506"/>
            <a:chOff x="885526" y="1859321"/>
            <a:chExt cx="3299961" cy="3856901"/>
          </a:xfrm>
        </p:grpSpPr>
        <p:sp>
          <p:nvSpPr>
            <p:cNvPr id="4" name="TextBox 3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5135395" y="2590800"/>
            <a:ext cx="3282245" cy="2819891"/>
            <a:chOff x="5135395" y="1859322"/>
            <a:chExt cx="3282245" cy="3856060"/>
          </a:xfrm>
        </p:grpSpPr>
        <p:sp>
          <p:nvSpPr>
            <p:cNvPr id="7" name="TextBox 6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0" y="6457890"/>
            <a:ext cx="7696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Ottley</a:t>
            </a:r>
            <a:r>
              <a:rPr lang="en-US" sz="1000" dirty="0" smtClean="0"/>
              <a:t> et al., </a:t>
            </a:r>
            <a:r>
              <a:rPr lang="en-US" sz="1000" dirty="0"/>
              <a:t>How locus of control inﬂuences compatibility with visualization </a:t>
            </a:r>
            <a:r>
              <a:rPr lang="en-US" sz="1000" dirty="0" smtClean="0"/>
              <a:t>style. IEEE VAST , 2011.</a:t>
            </a:r>
          </a:p>
          <a:p>
            <a:r>
              <a:rPr lang="en-US" sz="1000" dirty="0" err="1"/>
              <a:t>Ottley</a:t>
            </a:r>
            <a:r>
              <a:rPr lang="en-US" sz="1000" dirty="0"/>
              <a:t> et al., Understanding visualization by understanding individual users. </a:t>
            </a:r>
            <a:r>
              <a:rPr lang="en-US" sz="1000" dirty="0" smtClean="0"/>
              <a:t>IEEE CG&amp;A, 2012.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211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Predicting Users’ Personality 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0"/>
            <a:ext cx="8229600" cy="15541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Noisy data, but can (almost) detect the users’ individual traits “Extraversion”, “Neuroticism”, and “Locus of Control” at ~60% accuracy.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68" y="1684947"/>
            <a:ext cx="407422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67956" y="1676400"/>
            <a:ext cx="4038600" cy="24536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Predicting user’s “Extraversion”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Linear SVM</a:t>
            </a:r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Accuracy: ~60%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73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User’s interaction log encode a great deal of a user’s analysis behavior</a:t>
            </a:r>
          </a:p>
          <a:p>
            <a:endParaRPr lang="en-US" dirty="0"/>
          </a:p>
          <a:p>
            <a:r>
              <a:rPr lang="en-US" dirty="0" smtClean="0"/>
              <a:t>Representation remains the biggest issue</a:t>
            </a:r>
          </a:p>
          <a:p>
            <a:endParaRPr lang="en-US" dirty="0"/>
          </a:p>
          <a:p>
            <a:r>
              <a:rPr lang="en-US" dirty="0" smtClean="0"/>
              <a:t>Need more techniques for extracting this type of data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5410200" y="609600"/>
            <a:ext cx="3238436" cy="2744306"/>
            <a:chOff x="885526" y="1859321"/>
            <a:chExt cx="3299961" cy="3856901"/>
          </a:xfrm>
        </p:grpSpPr>
        <p:sp>
          <p:nvSpPr>
            <p:cNvPr id="5" name="TextBox 4"/>
            <p:cNvSpPr txBox="1"/>
            <p:nvPr/>
          </p:nvSpPr>
          <p:spPr>
            <a:xfrm>
              <a:off x="1272788" y="5346890"/>
              <a:ext cx="25254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External Locus of Control</a:t>
              </a:r>
              <a:endParaRPr lang="en-US" dirty="0"/>
            </a:p>
          </p:txBody>
        </p: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526" y="1859321"/>
              <a:ext cx="3299961" cy="324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5465750" y="3581400"/>
            <a:ext cx="3221050" cy="2743708"/>
            <a:chOff x="5135395" y="1859322"/>
            <a:chExt cx="3282245" cy="3856060"/>
          </a:xfrm>
        </p:grpSpPr>
        <p:sp>
          <p:nvSpPr>
            <p:cNvPr id="8" name="TextBox 7"/>
            <p:cNvSpPr txBox="1"/>
            <p:nvPr/>
          </p:nvSpPr>
          <p:spPr>
            <a:xfrm>
              <a:off x="5531240" y="5346050"/>
              <a:ext cx="2490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Locus of Control</a:t>
              </a:r>
              <a:endParaRPr lang="en-US" dirty="0"/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5395" y="1859322"/>
              <a:ext cx="3282245" cy="3294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496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Perception of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Can a user’s ability to perceive Information </a:t>
            </a:r>
          </a:p>
          <a:p>
            <a:pPr marL="0" indent="0" algn="ctr">
              <a:buNone/>
            </a:pPr>
            <a:r>
              <a:rPr lang="en-US" dirty="0" smtClean="0"/>
              <a:t>from visualization be modeled quantitatively?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32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</a:t>
            </a:r>
            <a:r>
              <a:rPr lang="en-US" sz="1200" dirty="0"/>
              <a:t>Ranking Visualization Effectiveness Using Weber's Law. </a:t>
            </a:r>
            <a:r>
              <a:rPr lang="en-US" sz="1200" dirty="0" smtClean="0"/>
              <a:t>IEEE </a:t>
            </a:r>
            <a:r>
              <a:rPr lang="en-US" sz="1200" dirty="0" err="1" smtClean="0"/>
              <a:t>InfoVis</a:t>
            </a:r>
            <a:r>
              <a:rPr lang="en-US" sz="1200" dirty="0" smtClean="0"/>
              <a:t> 2014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8596" y="0"/>
            <a:ext cx="1215404" cy="1261268"/>
          </a:xfrm>
          <a:prstGeom prst="rect">
            <a:avLst/>
          </a:prstGeom>
        </p:spPr>
      </p:pic>
      <p:pic>
        <p:nvPicPr>
          <p:cNvPr id="11270" name="Picture 6" descr="https://www.eecs.tufts.edu/~lane/files/lan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93"/>
            <a:ext cx="1222375" cy="122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848601" y="1247576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Fumeng Yang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476999" y="1261268"/>
            <a:ext cx="1219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Lane Harrison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7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WireVis</a:t>
            </a:r>
            <a:r>
              <a:rPr lang="en-US" dirty="0" smtClean="0"/>
              <a:t>: A Visual  Analytics Approach</a:t>
            </a:r>
            <a:endParaRPr lang="en-US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371600"/>
            <a:ext cx="7575550" cy="4683936"/>
          </a:xfrm>
          <a:prstGeom prst="rect">
            <a:avLst/>
          </a:prstGeom>
          <a:noFill/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84338" y="2502711"/>
            <a:ext cx="3032125" cy="942975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err="1"/>
              <a:t>Heatmap</a:t>
            </a:r>
            <a:r>
              <a:rPr lang="en-US" sz="1800" b="1" dirty="0"/>
              <a:t> View</a:t>
            </a:r>
          </a:p>
          <a:p>
            <a:r>
              <a:rPr lang="en-US" sz="1800" b="1" dirty="0"/>
              <a:t>(Accounts to Keywords Relationship)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070100" y="5139548"/>
            <a:ext cx="3217863" cy="647700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 dirty="0" smtClean="0"/>
              <a:t>Multiple Temporal View</a:t>
            </a:r>
            <a:endParaRPr lang="en-US" sz="1800" b="1" dirty="0"/>
          </a:p>
          <a:p>
            <a:r>
              <a:rPr lang="en-US" sz="1800" b="1" dirty="0"/>
              <a:t>(Relationships over Time)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989638" y="2172511"/>
            <a:ext cx="219392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Search by Example (Find Similar Accounts)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435725" y="4099736"/>
            <a:ext cx="2212975" cy="922337"/>
          </a:xfrm>
          <a:prstGeom prst="rect">
            <a:avLst/>
          </a:prstGeom>
          <a:solidFill>
            <a:srgbClr val="FFFF00">
              <a:alpha val="70195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/>
              <a:t>Keyword Network</a:t>
            </a:r>
          </a:p>
          <a:p>
            <a:r>
              <a:rPr lang="en-US" sz="1800" b="1"/>
              <a:t>(Keyword Relationships)</a:t>
            </a:r>
          </a:p>
        </p:txBody>
      </p:sp>
    </p:spTree>
    <p:extLst>
      <p:ext uri="{BB962C8B-B14F-4D97-AF65-F5344CB8AC3E}">
        <p14:creationId xmlns:p14="http://schemas.microsoft.com/office/powerpoint/2010/main" val="37015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/>
          <p:cNvPicPr/>
          <p:nvPr/>
        </p:nvPicPr>
        <p:blipFill>
          <a:blip r:embed="rId2">
            <a:extLst/>
          </a:blip>
          <a:srcRect t="14299"/>
          <a:stretch>
            <a:fillRect/>
          </a:stretch>
        </p:blipFill>
        <p:spPr>
          <a:xfrm>
            <a:off x="207640" y="1613516"/>
            <a:ext cx="8340340" cy="409134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pdf"/>
          <p:cNvPicPr/>
          <p:nvPr/>
        </p:nvPicPr>
        <p:blipFill>
          <a:blip r:embed="rId2">
            <a:extLst/>
          </a:blip>
          <a:srcRect t="5989"/>
          <a:stretch>
            <a:fillRect/>
          </a:stretch>
        </p:blipFill>
        <p:spPr>
          <a:xfrm>
            <a:off x="207640" y="1216760"/>
            <a:ext cx="8340340" cy="448809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52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pasted-image.pdf"/>
          <p:cNvPicPr/>
          <p:nvPr/>
        </p:nvPicPr>
        <p:blipFill>
          <a:blip r:embed="rId2">
            <a:extLst/>
          </a:blip>
          <a:srcRect t="13855"/>
          <a:stretch>
            <a:fillRect/>
          </a:stretch>
        </p:blipFill>
        <p:spPr>
          <a:xfrm>
            <a:off x="111557" y="1529043"/>
            <a:ext cx="8744035" cy="421463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6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pasted-image.pdf"/>
          <p:cNvPicPr/>
          <p:nvPr/>
        </p:nvPicPr>
        <p:blipFill>
          <a:blip r:embed="rId2">
            <a:extLst/>
          </a:blip>
          <a:srcRect t="6711"/>
          <a:stretch>
            <a:fillRect/>
          </a:stretch>
        </p:blipFill>
        <p:spPr>
          <a:xfrm>
            <a:off x="111557" y="1179556"/>
            <a:ext cx="8744035" cy="456412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4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Experiment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Imagine yourself in a dark room….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57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5191364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rgbClr val="332E2E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2" name="Shape 292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42852672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</p:spTree>
    <p:extLst>
      <p:ext uri="{BB962C8B-B14F-4D97-AF65-F5344CB8AC3E}">
        <p14:creationId xmlns:p14="http://schemas.microsoft.com/office/powerpoint/2010/main" val="423736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/>
        </p:nvSpPr>
        <p:spPr>
          <a:xfrm>
            <a:off x="-15718" y="853658"/>
            <a:ext cx="9175435" cy="515068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17500">
                <a:solidFill>
                  <a:srgbClr val="848484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6563"/>
          </a:p>
        </p:txBody>
      </p:sp>
      <p:sp>
        <p:nvSpPr>
          <p:cNvPr id="297" name="Shape 297"/>
          <p:cNvSpPr/>
          <p:nvPr/>
        </p:nvSpPr>
        <p:spPr>
          <a:xfrm>
            <a:off x="4381500" y="3238500"/>
            <a:ext cx="476250" cy="476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FAFAFA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200">
                <a:solidFill>
                  <a:srgbClr val="FFFFFF"/>
                </a:solidFill>
              </a:defRPr>
            </a:pPr>
            <a:endParaRPr sz="1200"/>
          </a:p>
        </p:txBody>
      </p:sp>
    </p:spTree>
    <p:extLst>
      <p:ext uri="{BB962C8B-B14F-4D97-AF65-F5344CB8AC3E}">
        <p14:creationId xmlns:p14="http://schemas.microsoft.com/office/powerpoint/2010/main" val="39580394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8"/>
                <a:endParaRPr lang="en-US" dirty="0" smtClean="0"/>
              </a:p>
              <a:p>
                <a:pPr lvl="1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/>
          <p:cNvGrpSpPr/>
          <p:nvPr/>
        </p:nvGrpSpPr>
        <p:grpSpPr>
          <a:xfrm>
            <a:off x="616712" y="3453460"/>
            <a:ext cx="3696012" cy="1066800"/>
            <a:chOff x="485335" y="3048000"/>
            <a:chExt cx="3696012" cy="1066800"/>
          </a:xfrm>
        </p:grpSpPr>
        <p:sp>
          <p:nvSpPr>
            <p:cNvPr id="6" name="TextBox 5"/>
            <p:cNvSpPr txBox="1"/>
            <p:nvPr/>
          </p:nvSpPr>
          <p:spPr>
            <a:xfrm>
              <a:off x="485335" y="3048000"/>
              <a:ext cx="369601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Perceived Difference</a:t>
              </a:r>
              <a:endParaRPr lang="en-US" b="1" dirty="0"/>
            </a:p>
          </p:txBody>
        </p:sp>
        <p:cxnSp>
          <p:nvCxnSpPr>
            <p:cNvPr id="13" name="Straight Arrow Connector 12"/>
            <p:cNvCxnSpPr>
              <a:stCxn id="6" idx="2"/>
            </p:cNvCxnSpPr>
            <p:nvPr/>
          </p:nvCxnSpPr>
          <p:spPr>
            <a:xfrm>
              <a:off x="2333341" y="3632775"/>
              <a:ext cx="790859" cy="48202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585539" y="3028219"/>
            <a:ext cx="3436775" cy="1118175"/>
            <a:chOff x="5129678" y="2741544"/>
            <a:chExt cx="3436775" cy="1118175"/>
          </a:xfrm>
        </p:grpSpPr>
        <p:sp>
          <p:nvSpPr>
            <p:cNvPr id="7" name="TextBox 6"/>
            <p:cNvSpPr txBox="1"/>
            <p:nvPr/>
          </p:nvSpPr>
          <p:spPr>
            <a:xfrm>
              <a:off x="5129678" y="2741544"/>
              <a:ext cx="34367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Change in Intensity</a:t>
              </a:r>
              <a:endParaRPr lang="en-US" b="1" dirty="0"/>
            </a:p>
          </p:txBody>
        </p:sp>
        <p:cxnSp>
          <p:nvCxnSpPr>
            <p:cNvPr id="15" name="Straight Arrow Connector 14"/>
            <p:cNvCxnSpPr>
              <a:stCxn id="7" idx="2"/>
            </p:cNvCxnSpPr>
            <p:nvPr/>
          </p:nvCxnSpPr>
          <p:spPr>
            <a:xfrm flipH="1">
              <a:off x="5716339" y="3326319"/>
              <a:ext cx="1131727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4673816" y="5190550"/>
            <a:ext cx="4348498" cy="1118175"/>
            <a:chOff x="4673816" y="4876800"/>
            <a:chExt cx="4348498" cy="1118175"/>
          </a:xfrm>
        </p:grpSpPr>
        <p:sp>
          <p:nvSpPr>
            <p:cNvPr id="8" name="TextBox 7"/>
            <p:cNvSpPr txBox="1"/>
            <p:nvPr/>
          </p:nvSpPr>
          <p:spPr>
            <a:xfrm>
              <a:off x="4673816" y="5410200"/>
              <a:ext cx="4348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Intensity of the Stimulus</a:t>
              </a:r>
              <a:endParaRPr lang="en-US" b="1" dirty="0"/>
            </a:p>
          </p:txBody>
        </p:sp>
        <p:cxnSp>
          <p:nvCxnSpPr>
            <p:cNvPr id="18" name="Straight Arrow Connector 17"/>
            <p:cNvCxnSpPr>
              <a:stCxn id="8" idx="0"/>
            </p:cNvCxnSpPr>
            <p:nvPr/>
          </p:nvCxnSpPr>
          <p:spPr>
            <a:xfrm flipH="1" flipV="1">
              <a:off x="5943600" y="4876800"/>
              <a:ext cx="904465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695053" y="5105035"/>
            <a:ext cx="3876947" cy="1466066"/>
            <a:chOff x="1134487" y="4660097"/>
            <a:chExt cx="3876947" cy="1466066"/>
          </a:xfrm>
        </p:grpSpPr>
        <p:sp>
          <p:nvSpPr>
            <p:cNvPr id="9" name="TextBox 8"/>
            <p:cNvSpPr txBox="1"/>
            <p:nvPr/>
          </p:nvSpPr>
          <p:spPr>
            <a:xfrm>
              <a:off x="1134487" y="5048945"/>
              <a:ext cx="319209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Weber’s Constant</a:t>
              </a:r>
            </a:p>
            <a:p>
              <a:r>
                <a:rPr lang="en-US" sz="3200" b="1" dirty="0" smtClean="0"/>
                <a:t>(via experiments)</a:t>
              </a:r>
              <a:endParaRPr lang="en-US" b="1" dirty="0"/>
            </a:p>
          </p:txBody>
        </p:sp>
        <p:cxnSp>
          <p:nvCxnSpPr>
            <p:cNvPr id="21" name="Straight Arrow Connector 20"/>
            <p:cNvCxnSpPr>
              <a:stCxn id="9" idx="0"/>
            </p:cNvCxnSpPr>
            <p:nvPr/>
          </p:nvCxnSpPr>
          <p:spPr>
            <a:xfrm flipV="1">
              <a:off x="2730533" y="4660097"/>
              <a:ext cx="2280901" cy="38884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878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Challenging – lack of ground truth</a:t>
            </a:r>
          </a:p>
          <a:p>
            <a:pPr lvl="2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Two types of evaluations: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Grounded Evaluation: real fraud analysts, real data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Find transactions that existing techniques can find</a:t>
            </a:r>
          </a:p>
          <a:p>
            <a:pPr lvl="2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Find new transactions that appear suspicious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Controlled Evaluation: real financial analysts, synthetic data</a:t>
            </a:r>
          </a:p>
          <a:p>
            <a:pPr lvl="2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 all injected threat scenarios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Adoption and Deployment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Weber’s Law (mid 1800s)</a:t>
                </a:r>
              </a:p>
              <a:p>
                <a:pPr lvl="1"/>
                <a:r>
                  <a:rPr lang="en-US" dirty="0" smtClean="0"/>
                  <a:t>Low-level perceptual discrimination (sound, touch, </a:t>
                </a:r>
                <a:r>
                  <a:rPr lang="en-US" dirty="0"/>
                  <a:t>taste, </a:t>
                </a:r>
                <a:r>
                  <a:rPr lang="en-US" dirty="0" smtClean="0"/>
                  <a:t>brightness, etc.)</a:t>
                </a:r>
              </a:p>
              <a:p>
                <a:pPr lvl="4"/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𝑑𝑃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𝑑𝑆</m:t>
                          </m:r>
                        </m:num>
                        <m:den>
                          <m:r>
                            <a:rPr lang="en-US" sz="48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den>
                      </m:f>
                    </m:oMath>
                  </m:oMathPara>
                </a14:m>
                <a:endParaRPr lang="en-US" sz="4800" dirty="0" smtClean="0"/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704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Given a fixed stimulus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3200" dirty="0" smtClean="0"/>
                  <a:t>, the smallest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𝑑𝑆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that </a:t>
                </a:r>
              </a:p>
              <a:p>
                <a:r>
                  <a:rPr lang="en-US" sz="3200" dirty="0" smtClean="0"/>
                  <a:t>can be perceived by humans is known as the </a:t>
                </a:r>
              </a:p>
              <a:p>
                <a:r>
                  <a:rPr lang="en-US" sz="3200" dirty="0" smtClean="0"/>
                  <a:t>“</a:t>
                </a:r>
                <a:r>
                  <a:rPr lang="en-US" sz="3200" b="1" dirty="0" smtClean="0"/>
                  <a:t>Just Noticeable Difference</a:t>
                </a:r>
                <a:r>
                  <a:rPr lang="en-US" sz="3200" dirty="0" smtClean="0"/>
                  <a:t>”, or </a:t>
                </a:r>
                <a:r>
                  <a:rPr lang="en-US" sz="3200" b="1" dirty="0" smtClean="0"/>
                  <a:t>JND</a:t>
                </a:r>
                <a:endParaRPr lang="en-US" b="1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181600"/>
                <a:ext cx="8224687" cy="1569660"/>
              </a:xfrm>
              <a:prstGeom prst="rect">
                <a:avLst/>
              </a:prstGeom>
              <a:blipFill rotWithShape="0">
                <a:blip r:embed="rId3"/>
                <a:stretch>
                  <a:fillRect l="-1927" t="-4669" r="-964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113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Perceptual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7351"/>
            <a:ext cx="8229600" cy="1388249"/>
          </a:xfrm>
        </p:spPr>
        <p:txBody>
          <a:bodyPr/>
          <a:lstStyle/>
          <a:p>
            <a:r>
              <a:rPr lang="en-US" dirty="0" smtClean="0"/>
              <a:t>In 2010, Ron </a:t>
            </a:r>
            <a:r>
              <a:rPr lang="en-US" dirty="0" err="1" smtClean="0"/>
              <a:t>Rensink</a:t>
            </a:r>
            <a:r>
              <a:rPr lang="en-US" dirty="0" smtClean="0"/>
              <a:t> (UBC) found that the relationship between JND and correlation (r) is linear and follows the Weber’s Law</a:t>
            </a:r>
            <a:endParaRPr lang="en-US" dirty="0"/>
          </a:p>
        </p:txBody>
      </p:sp>
      <p:pic>
        <p:nvPicPr>
          <p:cNvPr id="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2505" y="2971800"/>
            <a:ext cx="3990928" cy="3657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9386"/>
          <a:stretch>
            <a:fillRect/>
          </a:stretch>
        </p:blipFill>
        <p:spPr>
          <a:xfrm>
            <a:off x="5345446" y="2988449"/>
            <a:ext cx="3188954" cy="36409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902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pasted-image.pdf"/>
          <p:cNvPicPr/>
          <p:nvPr/>
        </p:nvPicPr>
        <p:blipFill>
          <a:blip r:embed="rId2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Shape 454"/>
          <p:cNvSpPr/>
          <p:nvPr/>
        </p:nvSpPr>
        <p:spPr>
          <a:xfrm>
            <a:off x="556197" y="2690337"/>
            <a:ext cx="2980684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If the perception of correlation in scatterplots follows Weber’s law…</a:t>
            </a:r>
          </a:p>
        </p:txBody>
      </p:sp>
      <p:sp>
        <p:nvSpPr>
          <p:cNvPr id="455" name="Shape 455"/>
          <p:cNvSpPr/>
          <p:nvPr/>
        </p:nvSpPr>
        <p:spPr>
          <a:xfrm>
            <a:off x="2897315" y="5067693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56" name="Shape 456"/>
          <p:cNvSpPr/>
          <p:nvPr/>
        </p:nvSpPr>
        <p:spPr>
          <a:xfrm>
            <a:off x="2897315" y="195700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Question…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pasted-image.pdf"/>
          <p:cNvPicPr/>
          <p:nvPr/>
        </p:nvPicPr>
        <p:blipFill>
          <a:blip r:embed="rId3">
            <a:extLst/>
          </a:blip>
          <a:srcRect t="9740"/>
          <a:stretch>
            <a:fillRect/>
          </a:stretch>
        </p:blipFill>
        <p:spPr>
          <a:xfrm>
            <a:off x="4497164" y="1420350"/>
            <a:ext cx="3959673" cy="4503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09784" y="3093010"/>
            <a:ext cx="197453" cy="671981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/>
          <p:nvPr/>
        </p:nvSpPr>
        <p:spPr>
          <a:xfrm>
            <a:off x="4971185" y="2243308"/>
            <a:ext cx="3011631" cy="1573565"/>
          </a:xfrm>
          <a:prstGeom prst="line">
            <a:avLst/>
          </a:prstGeom>
          <a:ln w="92075">
            <a:solidFill>
              <a:srgbClr val="EF7F34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1" name="Shape 461"/>
          <p:cNvSpPr/>
          <p:nvPr/>
        </p:nvSpPr>
        <p:spPr>
          <a:xfrm>
            <a:off x="4844252" y="2974736"/>
            <a:ext cx="2630874" cy="1660019"/>
          </a:xfrm>
          <a:prstGeom prst="line">
            <a:avLst/>
          </a:prstGeom>
          <a:ln w="92075">
            <a:solidFill>
              <a:srgbClr val="2E7AB9"/>
            </a:solidFill>
            <a:miter lim="400000"/>
          </a:ln>
        </p:spPr>
        <p:txBody>
          <a:bodyPr lIns="0" tIns="0" rIns="0" bIns="0"/>
          <a:lstStyle/>
          <a:p>
            <a:pPr defTabSz="171450">
              <a:defRPr sz="1600">
                <a:latin typeface="Helvetica"/>
                <a:ea typeface="Helvetica"/>
                <a:cs typeface="Helvetica"/>
                <a:sym typeface="Helvetica"/>
              </a:defRPr>
            </a:pPr>
            <a:endParaRPr sz="600"/>
          </a:p>
        </p:txBody>
      </p:sp>
      <p:sp>
        <p:nvSpPr>
          <p:cNvPr id="462" name="Shape 462"/>
          <p:cNvSpPr/>
          <p:nvPr/>
        </p:nvSpPr>
        <p:spPr>
          <a:xfrm>
            <a:off x="592382" y="2690337"/>
            <a:ext cx="323024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What does the perception of correlation in other charts look like?</a:t>
            </a:r>
          </a:p>
        </p:txBody>
      </p:sp>
      <p:sp>
        <p:nvSpPr>
          <p:cNvPr id="467" name="Shape 467"/>
          <p:cNvSpPr/>
          <p:nvPr/>
        </p:nvSpPr>
        <p:spPr>
          <a:xfrm>
            <a:off x="4760349" y="2831305"/>
            <a:ext cx="3299516" cy="1230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45" extrusionOk="0">
                <a:moveTo>
                  <a:pt x="0" y="13004"/>
                </a:moveTo>
                <a:cubicBezTo>
                  <a:pt x="6758" y="-5355"/>
                  <a:pt x="13958" y="-4275"/>
                  <a:pt x="21600" y="16245"/>
                </a:cubicBezTo>
              </a:path>
            </a:pathLst>
          </a:custGeom>
          <a:ln w="92075">
            <a:solidFill>
              <a:srgbClr val="6CC41D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8" name="Shape 468"/>
          <p:cNvSpPr/>
          <p:nvPr/>
        </p:nvSpPr>
        <p:spPr>
          <a:xfrm>
            <a:off x="4697853" y="3035701"/>
            <a:ext cx="3402402" cy="167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87" h="21600" extrusionOk="0">
                <a:moveTo>
                  <a:pt x="43" y="0"/>
                </a:moveTo>
                <a:cubicBezTo>
                  <a:pt x="-613" y="13465"/>
                  <a:pt x="6368" y="20665"/>
                  <a:pt x="20987" y="21600"/>
                </a:cubicBezTo>
              </a:path>
            </a:pathLst>
          </a:custGeom>
          <a:ln w="92075">
            <a:solidFill>
              <a:srgbClr val="62298A"/>
            </a:solidFill>
            <a:miter lim="400000"/>
          </a:ln>
        </p:spPr>
        <p:txBody>
          <a:bodyPr/>
          <a:lstStyle/>
          <a:p>
            <a:pPr lvl="0"/>
            <a:endParaRPr sz="675"/>
          </a:p>
        </p:txBody>
      </p:sp>
      <p:sp>
        <p:nvSpPr>
          <p:cNvPr id="465" name="Shape 465"/>
          <p:cNvSpPr/>
          <p:nvPr/>
        </p:nvSpPr>
        <p:spPr>
          <a:xfrm>
            <a:off x="2897315" y="5062931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better</a:t>
            </a:r>
          </a:p>
        </p:txBody>
      </p:sp>
      <p:sp>
        <p:nvSpPr>
          <p:cNvPr id="466" name="Shape 466"/>
          <p:cNvSpPr/>
          <p:nvPr/>
        </p:nvSpPr>
        <p:spPr>
          <a:xfrm>
            <a:off x="2897315" y="1952238"/>
            <a:ext cx="15459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48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800"/>
              <a:t>worse</a:t>
            </a:r>
          </a:p>
        </p:txBody>
      </p:sp>
    </p:spTree>
    <p:extLst>
      <p:ext uri="{BB962C8B-B14F-4D97-AF65-F5344CB8AC3E}">
        <p14:creationId xmlns:p14="http://schemas.microsoft.com/office/powerpoint/2010/main" val="3275124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2037843"/>
            <a:ext cx="8756265" cy="210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0" name="pasted-image.png"/>
          <p:cNvPicPr/>
          <p:nvPr/>
        </p:nvPicPr>
        <p:blipFill>
          <a:blip r:embed="rId4">
            <a:extLst/>
          </a:blip>
          <a:srcRect l="895" t="6328"/>
          <a:stretch>
            <a:fillRect/>
          </a:stretch>
        </p:blipFill>
        <p:spPr>
          <a:xfrm>
            <a:off x="165048" y="2207031"/>
            <a:ext cx="8813964" cy="254951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7385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6725" y="1470103"/>
            <a:ext cx="8770550" cy="3917795"/>
          </a:xfrm>
          <a:prstGeom prst="rect">
            <a:avLst/>
          </a:prstGeom>
          <a:ln w="12700">
            <a:miter lim="400000"/>
          </a:ln>
        </p:spPr>
      </p:pic>
      <p:pic>
        <p:nvPicPr>
          <p:cNvPr id="525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3868" y="1275843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44955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150838"/>
            <a:ext cx="8770550" cy="2556324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80270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725" y="2098233"/>
            <a:ext cx="8770550" cy="2661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533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3868" y="1799718"/>
            <a:ext cx="8756265" cy="2105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51391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4" name="pasted-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14756" y="1114236"/>
            <a:ext cx="9255797" cy="4689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555084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regression_allin1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6800" y="616181"/>
            <a:ext cx="6629400" cy="6107007"/>
          </a:xfrm>
          <a:prstGeom prst="rect">
            <a:avLst/>
          </a:prstGeom>
          <a:ln w="12700">
            <a:miter lim="400000"/>
          </a:ln>
        </p:spPr>
      </p:pic>
      <p:sp>
        <p:nvSpPr>
          <p:cNvPr id="564" name="Shape 564"/>
          <p:cNvSpPr/>
          <p:nvPr/>
        </p:nvSpPr>
        <p:spPr>
          <a:xfrm rot="16200000">
            <a:off x="-640932" y="1892010"/>
            <a:ext cx="28460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less precise</a:t>
            </a:r>
          </a:p>
        </p:txBody>
      </p:sp>
      <p:sp>
        <p:nvSpPr>
          <p:cNvPr id="565" name="Shape 565"/>
          <p:cNvSpPr/>
          <p:nvPr/>
        </p:nvSpPr>
        <p:spPr>
          <a:xfrm rot="16200000">
            <a:off x="-121786" y="5517014"/>
            <a:ext cx="185543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r">
              <a:defRPr sz="6400" i="1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 dirty="0"/>
              <a:t>more precise</a:t>
            </a:r>
          </a:p>
        </p:txBody>
      </p:sp>
    </p:spTree>
    <p:extLst>
      <p:ext uri="{BB962C8B-B14F-4D97-AF65-F5344CB8AC3E}">
        <p14:creationId xmlns:p14="http://schemas.microsoft.com/office/powerpoint/2010/main" val="429126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Good Lessons Learned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1"/>
            <a:ext cx="45720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No “one view to rule them all”</a:t>
            </a:r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r>
              <a:rPr lang="en-US" dirty="0" smtClean="0"/>
              <a:t>Multiple </a:t>
            </a:r>
            <a:r>
              <a:rPr lang="en-US" dirty="0"/>
              <a:t>Coordinated Views</a:t>
            </a:r>
          </a:p>
          <a:p>
            <a:pPr lvl="3"/>
            <a:endParaRPr lang="en-US" sz="600" dirty="0" smtClean="0"/>
          </a:p>
          <a:p>
            <a:r>
              <a:rPr lang="en-US" dirty="0" smtClean="0"/>
              <a:t>High Interactivity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2" name="Picture 4" descr="Light Bulb Clip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752600"/>
            <a:ext cx="349343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3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/>
          <p:nvPr/>
        </p:nvSpPr>
        <p:spPr>
          <a:xfrm>
            <a:off x="494714" y="2690337"/>
            <a:ext cx="8382870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l">
              <a:defRPr sz="1800"/>
            </a:pP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The perception of correlation </a:t>
            </a:r>
            <a:b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</a:br>
            <a:r>
              <a:rPr sz="3200" i="1" dirty="0">
                <a:solidFill>
                  <a:srgbClr val="332E2E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rPr>
              <a:t>in every tested chart can be modeled using Weber’s law.</a:t>
            </a:r>
          </a:p>
        </p:txBody>
      </p:sp>
      <p:pic>
        <p:nvPicPr>
          <p:cNvPr id="576" name="Screen Shot 2014-11-12 at 10.40.45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8882" y="936878"/>
            <a:ext cx="1331971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7" name="Screen Shot 2014-11-12 at 10.48.12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4080" y="952500"/>
            <a:ext cx="1326892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Screen Shot 2014-11-12 at 10.53.43 PM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691835" y="4616131"/>
            <a:ext cx="132689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Screen Shot 2014-11-12 at 10.53.58 PM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24246" y="4612272"/>
            <a:ext cx="1342276" cy="13243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0" name="Screen Shot 2014-11-12 at 10.54.23 PM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09592" y="956359"/>
            <a:ext cx="1331818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Screen Shot 2014-11-12 at 10.54.13 PM.pn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497530" y="927266"/>
            <a:ext cx="1330624" cy="134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Screen Shot 2014-11-12 at 10.54.05 PM.pn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3818780" y="990636"/>
            <a:ext cx="1262771" cy="124814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Screen Shot 2014-11-12 at 10.54.50 PM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2511492" y="4604082"/>
            <a:ext cx="1321622" cy="13166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Screen Shot 2014-11-12 at 10.54.30 PM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557626" y="4565195"/>
            <a:ext cx="1434899" cy="14184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7266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5" y="218807"/>
            <a:ext cx="6452071" cy="625819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6019800" y="2286000"/>
            <a:ext cx="2777408" cy="2446033"/>
            <a:chOff x="6027900" y="1143000"/>
            <a:chExt cx="2537932" cy="23410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82738" y="1143000"/>
              <a:ext cx="1983094" cy="1953047"/>
            </a:xfrm>
            <a:prstGeom prst="rect">
              <a:avLst/>
            </a:prstGeom>
          </p:spPr>
        </p:pic>
        <p:cxnSp>
          <p:nvCxnSpPr>
            <p:cNvPr id="10" name="Curved Connector 9"/>
            <p:cNvCxnSpPr>
              <a:stCxn id="8" idx="1"/>
            </p:cNvCxnSpPr>
            <p:nvPr/>
          </p:nvCxnSpPr>
          <p:spPr>
            <a:xfrm rot="10800000" flipV="1">
              <a:off x="6027900" y="2119524"/>
              <a:ext cx="554838" cy="1364562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562600" y="4533479"/>
            <a:ext cx="3069121" cy="1943521"/>
            <a:chOff x="5562600" y="4533479"/>
            <a:chExt cx="3069121" cy="19435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2738" y="4533479"/>
              <a:ext cx="2048983" cy="1943521"/>
            </a:xfrm>
            <a:prstGeom prst="rect">
              <a:avLst/>
            </a:prstGeom>
          </p:spPr>
        </p:pic>
        <p:cxnSp>
          <p:nvCxnSpPr>
            <p:cNvPr id="11" name="Curved Connector 10"/>
            <p:cNvCxnSpPr>
              <a:stCxn id="7" idx="1"/>
            </p:cNvCxnSpPr>
            <p:nvPr/>
          </p:nvCxnSpPr>
          <p:spPr>
            <a:xfrm rot="10800000" flipV="1">
              <a:off x="5562600" y="5505240"/>
              <a:ext cx="1020138" cy="5736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505" y="218807"/>
            <a:ext cx="2222571" cy="2248340"/>
          </a:xfrm>
          <a:prstGeom prst="rect">
            <a:avLst/>
          </a:prstGeom>
        </p:spPr>
      </p:pic>
      <p:cxnSp>
        <p:nvCxnSpPr>
          <p:cNvPr id="27" name="Curved Connector 26"/>
          <p:cNvCxnSpPr>
            <a:stCxn id="24" idx="1"/>
          </p:cNvCxnSpPr>
          <p:nvPr/>
        </p:nvCxnSpPr>
        <p:spPr>
          <a:xfrm rot="10800000" flipV="1">
            <a:off x="4267201" y="1342976"/>
            <a:ext cx="2360305" cy="2619423"/>
          </a:xfrm>
          <a:prstGeom prst="curvedConnector2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7892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Application: Ranking Visualizations of Correlation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133962" cy="41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53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Application: JND-based Sampling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417638"/>
            <a:ext cx="3810000" cy="52117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Limits of Big Data visualization</a:t>
            </a:r>
          </a:p>
          <a:p>
            <a:pPr lvl="1"/>
            <a:r>
              <a:rPr lang="en-US" dirty="0"/>
              <a:t>S</a:t>
            </a:r>
            <a:r>
              <a:rPr lang="en-US" dirty="0" smtClean="0"/>
              <a:t>creen resolution</a:t>
            </a:r>
          </a:p>
          <a:p>
            <a:pPr lvl="3"/>
            <a:endParaRPr lang="en-US" dirty="0" smtClean="0"/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JND-based sampling and visualization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Similar to image compression (jpg2000)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Differ in that the JND will be based on </a:t>
            </a:r>
            <a:r>
              <a:rPr lang="en-US" b="1" i="1" dirty="0" smtClean="0">
                <a:solidFill>
                  <a:schemeClr val="bg1">
                    <a:lumMod val="75000"/>
                  </a:schemeClr>
                </a:solidFill>
              </a:rPr>
              <a:t>higher-level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information (e.g. correlation)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577" y="1600200"/>
            <a:ext cx="429542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asted-image.pdf"/>
          <p:cNvPicPr/>
          <p:nvPr/>
        </p:nvPicPr>
        <p:blipFill>
          <a:blip r:embed="rId3">
            <a:extLst/>
          </a:blip>
          <a:srcRect t="13855"/>
          <a:stretch>
            <a:fillRect/>
          </a:stretch>
        </p:blipFill>
        <p:spPr>
          <a:xfrm>
            <a:off x="4373380" y="4227408"/>
            <a:ext cx="4389620" cy="25432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3364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</a:t>
            </a:r>
            <a:r>
              <a:rPr lang="en-US" dirty="0"/>
              <a:t>Theory Into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7"/>
            <a:ext cx="5791200" cy="26971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Interaction is key to exploratory visualizations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Big data -&gt;&lt;- 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high interactivity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bg1">
                    <a:lumMod val="75000"/>
                  </a:schemeClr>
                </a:solidFill>
              </a:rPr>
              <a:t>ForeCache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 seeks to address this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Predictive prefetching based on past user actions (Waldo Experiment)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Cache miss using EXPLAIN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Future Work: Build perceptual models to design sampling strategies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3854" y="5166562"/>
            <a:ext cx="2011707" cy="1675623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83298" y="505013"/>
            <a:ext cx="2607996" cy="1612515"/>
          </a:xfrm>
          <a:prstGeom prst="rect">
            <a:avLst/>
          </a:prstGeom>
          <a:noFill/>
        </p:spPr>
      </p:pic>
      <p:grpSp>
        <p:nvGrpSpPr>
          <p:cNvPr id="4" name="Group 3"/>
          <p:cNvGrpSpPr/>
          <p:nvPr/>
        </p:nvGrpSpPr>
        <p:grpSpPr>
          <a:xfrm>
            <a:off x="152400" y="4358756"/>
            <a:ext cx="4858854" cy="2346844"/>
            <a:chOff x="162078" y="4480946"/>
            <a:chExt cx="4858854" cy="2346844"/>
          </a:xfrm>
        </p:grpSpPr>
        <p:pic>
          <p:nvPicPr>
            <p:cNvPr id="13" name="Picture 12" descr="Screen Shot 2014-06-30 at 7.05.48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1932" y="4480946"/>
              <a:ext cx="1114949" cy="1136812"/>
            </a:xfrm>
            <a:prstGeom prst="rect">
              <a:avLst/>
            </a:prstGeom>
          </p:spPr>
        </p:pic>
        <p:pic>
          <p:nvPicPr>
            <p:cNvPr id="14" name="Picture 13" descr="Screen Shot 2014-06-30 at 7.05.42 PM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902" y="5690979"/>
              <a:ext cx="1133167" cy="1136811"/>
            </a:xfrm>
            <a:prstGeom prst="rect">
              <a:avLst/>
            </a:prstGeom>
          </p:spPr>
        </p:pic>
        <p:pic>
          <p:nvPicPr>
            <p:cNvPr id="15" name="Picture 14" descr="Screen Shot 2014-06-30 at 7.05.35 PM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4041" y="4481295"/>
              <a:ext cx="1176891" cy="1158673"/>
            </a:xfrm>
            <a:prstGeom prst="rect">
              <a:avLst/>
            </a:prstGeom>
          </p:spPr>
        </p:pic>
        <p:pic>
          <p:nvPicPr>
            <p:cNvPr id="16" name="Picture 15" descr="Screen Shot 2014-06-30 at 7.05.27 PM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357" y="5639968"/>
              <a:ext cx="1144098" cy="1187822"/>
            </a:xfrm>
            <a:prstGeom prst="rect">
              <a:avLst/>
            </a:prstGeom>
          </p:spPr>
        </p:pic>
        <p:pic>
          <p:nvPicPr>
            <p:cNvPr id="17" name="Picture 16" descr="Screen Shot 2014-06-30 at 7.05.06 PM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867" y="4480946"/>
              <a:ext cx="1125880" cy="1125880"/>
            </a:xfrm>
            <a:prstGeom prst="rect">
              <a:avLst/>
            </a:prstGeom>
          </p:spPr>
        </p:pic>
        <p:pic>
          <p:nvPicPr>
            <p:cNvPr id="18" name="Picture 17" descr="Screen Shot 2014-06-30 at 7.04.58 PM.png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5575" y="5652276"/>
              <a:ext cx="1111306" cy="1118593"/>
            </a:xfrm>
            <a:prstGeom prst="rect">
              <a:avLst/>
            </a:prstGeom>
          </p:spPr>
        </p:pic>
        <p:pic>
          <p:nvPicPr>
            <p:cNvPr id="19" name="Picture 18" descr="Screen Shot 2014-06-30 at 7.04.46 PM.png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931" y="5652276"/>
              <a:ext cx="1114949" cy="1129524"/>
            </a:xfrm>
            <a:prstGeom prst="rect">
              <a:avLst/>
            </a:prstGeom>
          </p:spPr>
        </p:pic>
        <p:pic>
          <p:nvPicPr>
            <p:cNvPr id="20" name="Picture 19" descr="Screen Shot 2014-06-30 at 7.04.39 PM.png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78" y="4491878"/>
              <a:ext cx="1118593" cy="112588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3449" y="2423362"/>
            <a:ext cx="2717845" cy="27432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34000" y="4775421"/>
            <a:ext cx="1649854" cy="17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67658"/>
            <a:ext cx="2438400" cy="11993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315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267200" y="1295400"/>
            <a:ext cx="4572000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en-US" dirty="0" smtClean="0"/>
              <a:t>remco@cs.tufts.edu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41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66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8549" y="1511070"/>
            <a:ext cx="9181098" cy="3835861"/>
          </a:xfrm>
          <a:prstGeom prst="rect">
            <a:avLst/>
          </a:prstGeom>
          <a:ln w="12700">
            <a:miter lim="400000"/>
          </a:ln>
        </p:spPr>
      </p:pic>
      <p:sp>
        <p:nvSpPr>
          <p:cNvPr id="570" name="Shape 570"/>
          <p:cNvSpPr/>
          <p:nvPr/>
        </p:nvSpPr>
        <p:spPr>
          <a:xfrm>
            <a:off x="5750181" y="1474149"/>
            <a:ext cx="3345968" cy="3881127"/>
          </a:xfrm>
          <a:prstGeom prst="rect">
            <a:avLst/>
          </a:prstGeom>
          <a:ln w="76200">
            <a:solidFill>
              <a:srgbClr val="6699DD">
                <a:alpha val="90406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200"/>
            </a:pPr>
            <a:endParaRPr sz="1200"/>
          </a:p>
        </p:txBody>
      </p:sp>
      <p:sp>
        <p:nvSpPr>
          <p:cNvPr id="571" name="Shape 571"/>
          <p:cNvSpPr/>
          <p:nvPr/>
        </p:nvSpPr>
        <p:spPr>
          <a:xfrm>
            <a:off x="7581655" y="5462238"/>
            <a:ext cx="30958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58A12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!</a:t>
            </a:r>
          </a:p>
        </p:txBody>
      </p:sp>
      <p:sp>
        <p:nvSpPr>
          <p:cNvPr id="572" name="Shape 572"/>
          <p:cNvSpPr/>
          <p:nvPr/>
        </p:nvSpPr>
        <p:spPr>
          <a:xfrm>
            <a:off x="8504743" y="5467000"/>
            <a:ext cx="35544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58A12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!!!</a:t>
            </a:r>
          </a:p>
        </p:txBody>
      </p:sp>
      <p:sp>
        <p:nvSpPr>
          <p:cNvPr id="573" name="Shape 573"/>
          <p:cNvSpPr/>
          <p:nvPr/>
        </p:nvSpPr>
        <p:spPr>
          <a:xfrm>
            <a:off x="6456416" y="5462238"/>
            <a:ext cx="30958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6400" i="1">
                <a:solidFill>
                  <a:srgbClr val="58A122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40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618514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Rensink</a:t>
            </a:r>
            <a:r>
              <a:rPr lang="en-US" dirty="0" smtClean="0"/>
              <a:t> and </a:t>
            </a:r>
            <a:r>
              <a:rPr lang="en-US" dirty="0" err="1" smtClean="0"/>
              <a:t>Baldridge</a:t>
            </a:r>
            <a:r>
              <a:rPr lang="en-US" dirty="0" smtClean="0"/>
              <a:t> (2010)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381000" y="1828800"/>
            <a:ext cx="3886200" cy="22098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In 2010, Ron </a:t>
            </a:r>
            <a:r>
              <a:rPr lang="en-US" dirty="0" err="1" smtClean="0"/>
              <a:t>Rensink</a:t>
            </a:r>
            <a:r>
              <a:rPr lang="en-US" dirty="0" smtClean="0"/>
              <a:t> (UBC) ran a series of experiments testing the perception of correlation in scatterplots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120382" y="1828800"/>
            <a:ext cx="78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Worse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38600" y="5269468"/>
            <a:ext cx="76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Better</a:t>
            </a:r>
            <a:endParaRPr lang="en-US" dirty="0"/>
          </a:p>
        </p:txBody>
      </p:sp>
      <p:pic>
        <p:nvPicPr>
          <p:cNvPr id="15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00709" y="1219200"/>
            <a:ext cx="4544073" cy="4973488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Content Placeholder 10"/>
          <p:cNvSpPr>
            <a:spLocks noGrp="1"/>
          </p:cNvSpPr>
          <p:nvPr>
            <p:ph sz="half" idx="1"/>
          </p:nvPr>
        </p:nvSpPr>
        <p:spPr>
          <a:xfrm>
            <a:off x="381000" y="4267200"/>
            <a:ext cx="3886200" cy="1752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To see a difference when r = 0.3, the comparison plot needs to be +/- 0.2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5943600" y="2198132"/>
            <a:ext cx="533400" cy="18404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3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  <p:bldP spid="3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http://betting-strategy.org/wp-content/uploads/2013/08/Horse-rac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8775"/>
            <a:ext cx="6934200" cy="4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ww.nwracing.co.uk/resources/NWR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5163309"/>
            <a:ext cx="7896225" cy="1392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629400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1. Richard </a:t>
            </a:r>
            <a:r>
              <a:rPr lang="en-US" sz="1200" dirty="0" err="1" smtClean="0"/>
              <a:t>Heuer</a:t>
            </a:r>
            <a:r>
              <a:rPr lang="en-US" sz="1200" dirty="0" smtClean="0"/>
              <a:t>. Psychology of Intelligence Analysis, 1999. (pp 53-57)</a:t>
            </a:r>
          </a:p>
        </p:txBody>
      </p:sp>
    </p:spTree>
    <p:extLst>
      <p:ext uri="{BB962C8B-B14F-4D97-AF65-F5344CB8AC3E}">
        <p14:creationId xmlns:p14="http://schemas.microsoft.com/office/powerpoint/2010/main" val="407326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6535" y="3962400"/>
            <a:ext cx="2286465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Interactive Visualization Systems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581001"/>
            <a:ext cx="876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 Two Visualization Tools for Analysis of Agent-Based Simulations in Political Science.  IEEE CG&amp;A, 2012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43628"/>
            <a:ext cx="2400317" cy="2400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35" y="1343628"/>
            <a:ext cx="2320984" cy="240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33834"/>
            <a:ext cx="2400317" cy="239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https://pbs.twimg.com/profile_images/1342931002/jordan_400x4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"/>
            <a:ext cx="1117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/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/>
              <a:t>Agent-based </a:t>
            </a:r>
            <a:r>
              <a:rPr lang="en-US" sz="2800" dirty="0" smtClean="0"/>
              <a:t>analysis</a:t>
            </a:r>
            <a:endParaRPr lang="en-US" sz="2800" dirty="0"/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24600" y="13772"/>
            <a:ext cx="1676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Jordan Crouser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5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Exploring High-Dimensional Space: </a:t>
            </a:r>
            <a:r>
              <a:rPr lang="en-US" dirty="0" err="1" smtClean="0"/>
              <a:t>iPCA</a:t>
            </a:r>
            <a:endParaRPr lang="en-US" dirty="0"/>
          </a:p>
        </p:txBody>
      </p:sp>
      <p:pic>
        <p:nvPicPr>
          <p:cNvPr id="8194" name="Picture 2" descr="C:\Documents and Settings\Remco\My Documents\UNCC\Publications\2009\Eurovis09\iPCA\images\system-overvie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447800"/>
            <a:ext cx="6500813" cy="47337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Jeong et al., </a:t>
            </a:r>
            <a:r>
              <a:rPr lang="en-US" sz="1200" dirty="0" err="1"/>
              <a:t>iPCA</a:t>
            </a:r>
            <a:r>
              <a:rPr lang="en-US" sz="1200" dirty="0"/>
              <a:t>: An Interactive System for PCA-based Visual </a:t>
            </a:r>
            <a:r>
              <a:rPr lang="en-US" sz="1200" dirty="0" smtClean="0"/>
              <a:t>Analytics</a:t>
            </a:r>
            <a:r>
              <a:rPr lang="en-US" sz="1200" i="1" dirty="0" smtClean="0"/>
              <a:t>. </a:t>
            </a:r>
            <a:r>
              <a:rPr lang="en-US" sz="1200" dirty="0" err="1" smtClean="0"/>
              <a:t>Eurovis</a:t>
            </a:r>
            <a:r>
              <a:rPr lang="en-US" sz="1200" i="1" dirty="0" smtClean="0"/>
              <a:t> </a:t>
            </a:r>
            <a:r>
              <a:rPr lang="en-US" sz="1200" dirty="0" smtClean="0"/>
              <a:t>2009. </a:t>
            </a:r>
          </a:p>
        </p:txBody>
      </p:sp>
    </p:spTree>
    <p:extLst>
      <p:ext uri="{BB962C8B-B14F-4D97-AF65-F5344CB8AC3E}">
        <p14:creationId xmlns:p14="http://schemas.microsoft.com/office/powerpoint/2010/main" val="325981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Metric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284956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Finding the weights to a linear distance function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Instead of a user manually give the weights, can we learn them implicitly through their interactions?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5460571" cy="136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88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Metric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581400" cy="49530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In a projection space (e.g., MDS), the user directly moves points on the 2D plane that don’t “look right”…</a:t>
            </a:r>
          </a:p>
          <a:p>
            <a:pPr lvl="3"/>
            <a:endParaRPr lang="en-US" dirty="0" smtClean="0"/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ntil the expert is happy (or the visualization can not be improved further)</a:t>
            </a:r>
          </a:p>
          <a:p>
            <a:pPr lvl="3"/>
            <a:endParaRPr lang="en-US" dirty="0" smtClean="0"/>
          </a:p>
          <a:p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The system learns the weights (importance) of each of the original k dimensions</a:t>
            </a:r>
          </a:p>
          <a:p>
            <a:endParaRPr lang="en-US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Short Video (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  <a:hlinkClick r:id="rId2" action="ppaction://hlinkfile"/>
              </a:rPr>
              <a:t>play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504950"/>
            <a:ext cx="2400300" cy="220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504950"/>
            <a:ext cx="2828925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50" y="3752849"/>
            <a:ext cx="2390775" cy="191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3737457"/>
            <a:ext cx="2819400" cy="200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748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FBFB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Dis-Function</a:t>
            </a:r>
            <a:endParaRPr lang="en-US" baseline="30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396335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Brown et al., Find Distance Function, Hide Model Inference.  IEEE VAST Poster 2011</a:t>
            </a:r>
          </a:p>
          <a:p>
            <a:r>
              <a:rPr lang="en-US" sz="1200" dirty="0" smtClean="0"/>
              <a:t>Brown et al., Dis-function: Learning Distance Functions Interactively. IEEE VAST 2012.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067" y="5160559"/>
            <a:ext cx="56388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62000" y="5361655"/>
            <a:ext cx="1443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Optimization:</a:t>
            </a:r>
            <a:endParaRPr lang="en-US" dirty="0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251974"/>
            <a:ext cx="7010400" cy="374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7032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3962400" cy="4800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Used the “Wine” dataset (13 dimensions, 3 clusters)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Added 10 extra dimensions, and filled them with random values</a:t>
            </a:r>
          </a:p>
          <a:p>
            <a:endParaRPr lang="en-US" dirty="0"/>
          </a:p>
          <a:p>
            <a:r>
              <a:rPr lang="en-US" dirty="0"/>
              <a:t>Blue: original data dimension</a:t>
            </a:r>
          </a:p>
          <a:p>
            <a:r>
              <a:rPr lang="en-US" dirty="0"/>
              <a:t>Red: randomly added dimensions</a:t>
            </a:r>
          </a:p>
          <a:p>
            <a:r>
              <a:rPr lang="en-US" dirty="0"/>
              <a:t>X-axis: dimension number</a:t>
            </a:r>
          </a:p>
          <a:p>
            <a:r>
              <a:rPr lang="en-US" dirty="0"/>
              <a:t>Y-axis: final weights of the distance function</a:t>
            </a:r>
          </a:p>
          <a:p>
            <a:endParaRPr lang="en-US" dirty="0" smtClean="0"/>
          </a:p>
          <a:p>
            <a:pPr lvl="3"/>
            <a:endParaRPr lang="en-US" dirty="0" smtClean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600680"/>
            <a:ext cx="3801967" cy="286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4186" y="990600"/>
            <a:ext cx="378171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232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Backup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64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Individual Differences and Interaction Pattern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667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Existing research shows that all the following factors affect how someone uses a visualization: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853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Peck et al., ICD</a:t>
            </a:r>
            <a:r>
              <a:rPr lang="en-US" sz="1200" baseline="30000" dirty="0" smtClean="0"/>
              <a:t>3</a:t>
            </a:r>
            <a:r>
              <a:rPr lang="en-US" sz="1200" dirty="0" smtClean="0"/>
              <a:t>: </a:t>
            </a:r>
            <a:r>
              <a:rPr lang="en-US" sz="1200" dirty="0"/>
              <a:t>Towards a 3-Dimensional Model of Individual Cognitive </a:t>
            </a:r>
            <a:r>
              <a:rPr lang="en-US" sz="1200" dirty="0" smtClean="0"/>
              <a:t>Differences. BELIV 2012</a:t>
            </a:r>
          </a:p>
          <a:p>
            <a:r>
              <a:rPr lang="en-US" sz="1200" dirty="0"/>
              <a:t>Peck et al., Using </a:t>
            </a:r>
            <a:r>
              <a:rPr lang="en-US" sz="1200" dirty="0" err="1"/>
              <a:t>fNIRS</a:t>
            </a:r>
            <a:r>
              <a:rPr lang="en-US" sz="1200" dirty="0"/>
              <a:t> Brain Sensing To Evaluate Information Visualization </a:t>
            </a:r>
            <a:r>
              <a:rPr lang="en-US" sz="1200" dirty="0" smtClean="0"/>
              <a:t>Interfaces. CHI 2013</a:t>
            </a:r>
          </a:p>
        </p:txBody>
      </p:sp>
      <p:pic>
        <p:nvPicPr>
          <p:cNvPr id="3074" name="Picture 2" descr="cognition The Relationship Between Cognition And Nutri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321" y="3048000"/>
            <a:ext cx="3841145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849563"/>
            <a:ext cx="5562600" cy="3475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Spatial Ability</a:t>
            </a:r>
          </a:p>
          <a:p>
            <a:pPr lvl="1"/>
            <a:r>
              <a:rPr lang="en-US" dirty="0" smtClean="0"/>
              <a:t>Experience (novice vs. expert)</a:t>
            </a:r>
          </a:p>
          <a:p>
            <a:pPr lvl="1"/>
            <a:r>
              <a:rPr lang="en-US" b="1" i="1" dirty="0" smtClean="0"/>
              <a:t>Emotional State</a:t>
            </a:r>
            <a:endParaRPr lang="en-US" b="1" i="1" baseline="30000" dirty="0" smtClean="0"/>
          </a:p>
          <a:p>
            <a:pPr lvl="1"/>
            <a:r>
              <a:rPr lang="en-US" b="1" i="1" dirty="0" smtClean="0"/>
              <a:t>Personality</a:t>
            </a:r>
          </a:p>
          <a:p>
            <a:pPr lvl="1"/>
            <a:r>
              <a:rPr lang="en-US" b="1" i="1" dirty="0"/>
              <a:t>Cognitive Workload/Mental Demand</a:t>
            </a:r>
            <a:endParaRPr lang="en-US" b="1" i="1" baseline="30000" dirty="0"/>
          </a:p>
          <a:p>
            <a:pPr lvl="1"/>
            <a:r>
              <a:rPr lang="en-US" b="1" i="1" dirty="0" smtClean="0"/>
              <a:t>Perception</a:t>
            </a:r>
          </a:p>
          <a:p>
            <a:pPr lvl="1"/>
            <a:r>
              <a:rPr lang="en-US" dirty="0" smtClean="0"/>
              <a:t>… and more 	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22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Cognitive Priming</a:t>
            </a:r>
            <a:endParaRPr lang="en-US" dirty="0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8750"/>
            <a:ext cx="8686800" cy="542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79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Emotion and Visual Judgment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25439" y="1531391"/>
            <a:ext cx="2714625" cy="4667676"/>
            <a:chOff x="525439" y="1695167"/>
            <a:chExt cx="2714625" cy="466767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39" y="1695167"/>
              <a:ext cx="2714625" cy="23622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39" y="3972068"/>
              <a:ext cx="1771650" cy="2390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451885"/>
            <a:ext cx="5638800" cy="500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Harrison et al., </a:t>
            </a:r>
            <a:r>
              <a:rPr lang="en-US" sz="1200" dirty="0"/>
              <a:t>Influencing Visual Judgment Through Affective Priming</a:t>
            </a:r>
            <a:r>
              <a:rPr lang="en-US" sz="1200" i="1" dirty="0" smtClean="0"/>
              <a:t>, </a:t>
            </a:r>
            <a:r>
              <a:rPr lang="en-US" sz="1200" dirty="0" smtClean="0"/>
              <a:t>CHI 2013</a:t>
            </a:r>
          </a:p>
        </p:txBody>
      </p:sp>
    </p:spTree>
    <p:extLst>
      <p:ext uri="{BB962C8B-B14F-4D97-AF65-F5344CB8AC3E}">
        <p14:creationId xmlns:p14="http://schemas.microsoft.com/office/powerpoint/2010/main" val="206646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105400" cy="2209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Functional Near-Infrared Spectroscopy </a:t>
            </a:r>
            <a:endParaRPr lang="en-US" dirty="0"/>
          </a:p>
          <a:p>
            <a:r>
              <a:rPr lang="en-US" dirty="0" smtClean="0"/>
              <a:t>a lightweight brain sensing technique </a:t>
            </a:r>
          </a:p>
          <a:p>
            <a:r>
              <a:rPr lang="en-US" dirty="0" smtClean="0"/>
              <a:t>measures mental demand (working memory)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C:\Users\Alvitta\Dropbox\fNIRS\VisWeekRewrite\CHI-paper-format-LaTeX\figures\fNIR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600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vitta\Dropbox\fNIRS\VisWeekRewrite\CHI-paper-format-LaTeX\figures\fNIR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789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Evan Peck et al., Using </a:t>
            </a:r>
            <a:r>
              <a:rPr lang="en-US" sz="1200" dirty="0" err="1"/>
              <a:t>fNIRS</a:t>
            </a:r>
            <a:r>
              <a:rPr lang="en-US" sz="1200" dirty="0"/>
              <a:t> Brain Sensing to Evaluate Information Visualization </a:t>
            </a:r>
            <a:r>
              <a:rPr lang="en-US" sz="1200" dirty="0" smtClean="0"/>
              <a:t>Interfaces. CHI 2013.</a:t>
            </a:r>
            <a:endParaRPr lang="en-US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73" y="3886200"/>
            <a:ext cx="8090176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07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Interactive Visualization Systems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038600" y="1295400"/>
            <a:ext cx="4845734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626974" y="4572000"/>
            <a:ext cx="3265089" cy="204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934200" y="4495800"/>
            <a:ext cx="205317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R. Chang et al., An Interactive Visual Analytics  System for Bridge Management</a:t>
            </a:r>
            <a:r>
              <a:rPr lang="en-US" sz="1200" i="1" dirty="0" smtClean="0"/>
              <a:t>, </a:t>
            </a:r>
            <a:r>
              <a:rPr lang="en-US" sz="1200" dirty="0" smtClean="0"/>
              <a:t>Journal of Computer Graphics Forum,</a:t>
            </a:r>
            <a:r>
              <a:rPr lang="en-US" sz="1200" i="1" dirty="0" smtClean="0"/>
              <a:t> </a:t>
            </a:r>
            <a:r>
              <a:rPr lang="en-US" sz="1200" dirty="0" smtClean="0"/>
              <a:t>2010.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52400" y="1524000"/>
            <a:ext cx="35052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Political Simulation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Agent-based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analysis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200150" lvl="2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Bridge Maintenance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Exploring inspection reports</a:t>
            </a:r>
          </a:p>
          <a:p>
            <a:pPr marL="1600200" marR="0" lvl="3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Biomechanical Motion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Interactive motion comparison</a:t>
            </a:r>
          </a:p>
          <a:p>
            <a:pPr marL="1657350" lvl="3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>
                <a:solidFill>
                  <a:schemeClr val="bg1">
                    <a:lumMod val="75000"/>
                  </a:schemeClr>
                </a:solidFill>
              </a:rPr>
              <a:t>Interactive </a:t>
            </a: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Metric Learning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 smtClean="0">
                <a:solidFill>
                  <a:schemeClr val="bg1">
                    <a:lumMod val="75000"/>
                  </a:schemeClr>
                </a:solidFill>
              </a:rPr>
              <a:t>DisFunction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: learn a model from projection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pPr marL="1600200" lvl="3" indent="-228600">
              <a:spcBef>
                <a:spcPct val="20000"/>
              </a:spcBef>
              <a:buFont typeface="Arial" pitchFamily="34" charset="0"/>
              <a:buChar char="–"/>
              <a:defRPr/>
            </a:pPr>
            <a:endParaRPr lang="en-US" sz="2000" dirty="0"/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>
                <a:solidFill>
                  <a:schemeClr val="bg1">
                    <a:lumMod val="75000"/>
                  </a:schemeClr>
                </a:solidFill>
              </a:rPr>
              <a:t>High-D Data Exploration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iPCA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: Interactive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PCA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9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Ability: Bayes Reasoning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4000" dirty="0" smtClean="0"/>
              <a:t>The </a:t>
            </a:r>
            <a:r>
              <a:rPr lang="en-US" sz="4000" dirty="0"/>
              <a:t>probability that a woman over age 40 has breast cancer is 1%. </a:t>
            </a:r>
            <a:r>
              <a:rPr lang="en-US" sz="4000" dirty="0" smtClean="0"/>
              <a:t>However</a:t>
            </a:r>
            <a:r>
              <a:rPr lang="en-US" sz="4000" dirty="0"/>
              <a:t>, the probability that </a:t>
            </a:r>
            <a:r>
              <a:rPr lang="en-US" sz="4000" dirty="0" smtClean="0"/>
              <a:t>mammography accurately </a:t>
            </a:r>
            <a:r>
              <a:rPr lang="en-US" sz="4000" dirty="0"/>
              <a:t>detects the disease is 80% with a false positive rate of 9.6%. </a:t>
            </a:r>
          </a:p>
          <a:p>
            <a:pPr marL="0" indent="0">
              <a:buNone/>
            </a:pPr>
            <a:r>
              <a:rPr lang="en-US" sz="4000" dirty="0" smtClean="0"/>
              <a:t>	</a:t>
            </a:r>
          </a:p>
          <a:p>
            <a:pPr marL="0" indent="0">
              <a:buNone/>
            </a:pPr>
            <a:r>
              <a:rPr lang="en-US" sz="4000" dirty="0" smtClean="0"/>
              <a:t>If </a:t>
            </a:r>
            <a:r>
              <a:rPr lang="en-US" sz="4000" dirty="0"/>
              <a:t>a 40-year old woman </a:t>
            </a:r>
            <a:r>
              <a:rPr lang="en-US" sz="4000" dirty="0" smtClean="0"/>
              <a:t>tests positive </a:t>
            </a:r>
            <a:r>
              <a:rPr lang="en-US" sz="4000" dirty="0"/>
              <a:t>in a mammography exam, what is the probability that she indeed has breast </a:t>
            </a:r>
            <a:r>
              <a:rPr lang="en-US" sz="4000" dirty="0" smtClean="0"/>
              <a:t>cancer?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Answer: Bayes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’ theorem states that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P(B|A) * P(A) / 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). In this case, A is having breast cancer, B is testing positive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with mammography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the probability of a person having breast cancer given that the person is tested positive with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mammography. P(B|A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given as 80%, or 0.8, P(A) is given as 1%, or 0.01. P(B) is not explicitly stated, but can be computed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as P(B,A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)+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˜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A), or the probability of testing positive and the patient having cancer plus the probability of testing positive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and the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patient not having cancer. Since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P(B,A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equal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0.8*0.01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0.008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 and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˜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A) is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0.093 * (1-0.01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0.09207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, P(B) can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be computed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as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0.008+0.09207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=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0.1007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. Finally, </a:t>
            </a:r>
            <a:r>
              <a:rPr lang="en-US" sz="1700" dirty="0" smtClean="0">
                <a:solidFill>
                  <a:schemeClr val="bg1">
                    <a:lumMod val="50000"/>
                  </a:schemeClr>
                </a:solidFill>
              </a:rPr>
              <a:t>P(A|B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</a:rPr>
              <a:t>) is therefore 0.8 * 0.01 / 0.1007, which is equal to 0.07944.</a:t>
            </a:r>
          </a:p>
        </p:txBody>
      </p:sp>
    </p:spTree>
    <p:extLst>
      <p:ext uri="{BB962C8B-B14F-4D97-AF65-F5344CB8AC3E}">
        <p14:creationId xmlns:p14="http://schemas.microsoft.com/office/powerpoint/2010/main" val="291774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Visualization Aids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3527668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32866"/>
            <a:ext cx="3617791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42521"/>
            <a:ext cx="4724400" cy="270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6581001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Visually Communicating Bayesian Statistics </a:t>
            </a:r>
            <a:r>
              <a:rPr lang="en-US" sz="1200" dirty="0" smtClean="0"/>
              <a:t>to Laypersons. Tufts CS Tech Report, 2012.</a:t>
            </a:r>
          </a:p>
        </p:txBody>
      </p:sp>
    </p:spTree>
    <p:extLst>
      <p:ext uri="{BB962C8B-B14F-4D97-AF65-F5344CB8AC3E}">
        <p14:creationId xmlns:p14="http://schemas.microsoft.com/office/powerpoint/2010/main" val="80708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99" y="2133600"/>
            <a:ext cx="799710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43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Priming Inferential Judgment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personality factor, 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Locus of Control</a:t>
            </a:r>
            <a:r>
              <a:rPr lang="en-US" baseline="30000" dirty="0" smtClean="0">
                <a:solidFill>
                  <a:schemeClr val="bg1">
                    <a:lumMod val="75000"/>
                  </a:schemeClr>
                </a:solidFill>
              </a:rPr>
              <a:t>*</a:t>
            </a:r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 (LOC)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is a predictor for how a user interacts with the following visualizations: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607" y="3810000"/>
            <a:ext cx="850988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81001"/>
            <a:ext cx="7696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How locus of control inﬂuences compatibility with visualization </a:t>
            </a:r>
            <a:r>
              <a:rPr lang="en-US" sz="1200" dirty="0" smtClean="0"/>
              <a:t>style. IEEE VAST , 2011.</a:t>
            </a:r>
          </a:p>
        </p:txBody>
      </p:sp>
    </p:spTree>
    <p:extLst>
      <p:ext uri="{BB962C8B-B14F-4D97-AF65-F5344CB8AC3E}">
        <p14:creationId xmlns:p14="http://schemas.microsoft.com/office/powerpoint/2010/main" val="60976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Locus of </a:t>
            </a:r>
            <a:r>
              <a:rPr lang="en-US" dirty="0" smtClean="0"/>
              <a:t>Control vs. Visualization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60" y="4353922"/>
            <a:ext cx="8229600" cy="204687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When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with list view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compared to containment view, internal LOC users are:</a:t>
            </a:r>
          </a:p>
          <a:p>
            <a:pPr lvl="1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faster (by 70%)</a:t>
            </a:r>
          </a:p>
          <a:p>
            <a:pPr lvl="1"/>
            <a:r>
              <a:rPr lang="en-US" b="1" dirty="0" smtClean="0">
                <a:solidFill>
                  <a:schemeClr val="bg1">
                    <a:lumMod val="75000"/>
                  </a:schemeClr>
                </a:solidFill>
              </a:rPr>
              <a:t>more accurate (by 34%)</a:t>
            </a:r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Only for complex (inferential) tasks</a:t>
            </a: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The speed improvement is about 2 minutes (116 seconds)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142999"/>
            <a:ext cx="397796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263" y="1219200"/>
            <a:ext cx="3787981" cy="296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459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Priming LOC - Stimulus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00200"/>
            <a:ext cx="7239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Borrowed from Psychology research: reduce locus of control (to make someone have a more external LOC)</a:t>
            </a:r>
          </a:p>
          <a:p>
            <a:pPr lvl="4"/>
            <a:endParaRPr lang="en-US" dirty="0" smtClean="0"/>
          </a:p>
          <a:p>
            <a:pPr marL="457200" lvl="1" indent="0">
              <a:buNone/>
            </a:pP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“We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know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that one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of the things that influence how well you can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do everyday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tasks is the number of obstacles you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face on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 daily basis. If you are having a particularly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bad 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today, you may not do as well as you might on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a day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when everything goes as planned. Variability is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a normal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part of life and you might think you can’t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do much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about that aspect. In the space provided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below, give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3 examples of times when you have felt out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of control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and unable to achieve something you set </a:t>
            </a:r>
            <a:r>
              <a:rPr lang="en-US" i="1" dirty="0" smtClean="0">
                <a:solidFill>
                  <a:schemeClr val="bg1">
                    <a:lumMod val="75000"/>
                  </a:schemeClr>
                </a:solidFill>
              </a:rPr>
              <a:t>out to </a:t>
            </a:r>
            <a:r>
              <a:rPr lang="en-US" i="1" dirty="0">
                <a:solidFill>
                  <a:schemeClr val="bg1">
                    <a:lumMod val="75000"/>
                  </a:schemeClr>
                </a:solidFill>
              </a:rPr>
              <a:t>do. Each example must be at least 100 words long.”</a:t>
            </a:r>
            <a:endParaRPr lang="en-US" i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1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Results: Averages Primed More Internal</a:t>
            </a:r>
            <a:endParaRPr lang="en-US" baseline="30000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209800" y="1981200"/>
            <a:ext cx="0" cy="32766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209800" y="5257800"/>
            <a:ext cx="487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158641" y="5073134"/>
            <a:ext cx="13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Visual 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8373" y="5458521"/>
            <a:ext cx="1086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List-View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57800" y="5453262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Containment  </a:t>
            </a:r>
          </a:p>
        </p:txBody>
      </p:sp>
      <p:cxnSp>
        <p:nvCxnSpPr>
          <p:cNvPr id="18" name="Straight Arrow Connector 17"/>
          <p:cNvCxnSpPr>
            <a:endCxn id="17" idx="1"/>
          </p:cNvCxnSpPr>
          <p:nvPr/>
        </p:nvCxnSpPr>
        <p:spPr>
          <a:xfrm>
            <a:off x="3714546" y="5637928"/>
            <a:ext cx="154325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300223" y="1460339"/>
            <a:ext cx="141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Performance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00223" y="4875772"/>
            <a:ext cx="62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00223" y="1995076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895600" y="2639464"/>
            <a:ext cx="5448899" cy="2401684"/>
            <a:chOff x="2895600" y="2639464"/>
            <a:chExt cx="5448899" cy="240168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895600" y="2639464"/>
              <a:ext cx="3810000" cy="1736202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7005735" y="4671816"/>
              <a:ext cx="1338764" cy="369332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Internal LOC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970853" y="2454798"/>
            <a:ext cx="1373646" cy="369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External LOC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918749" y="2440608"/>
            <a:ext cx="3863051" cy="226392"/>
          </a:xfrm>
          <a:prstGeom prst="line">
            <a:avLst/>
          </a:pr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 rot="10800000">
            <a:off x="7391400" y="3581399"/>
            <a:ext cx="457200" cy="1143000"/>
          </a:xfrm>
          <a:prstGeom prst="upArrow">
            <a:avLst/>
          </a:prstGeom>
          <a:gradFill>
            <a:gsLst>
              <a:gs pos="0">
                <a:schemeClr val="tx2"/>
              </a:gs>
              <a:gs pos="50000">
                <a:schemeClr val="accent3">
                  <a:lumMod val="20000"/>
                  <a:lumOff val="80000"/>
                </a:schemeClr>
              </a:gs>
              <a:gs pos="100000">
                <a:schemeClr val="accent3"/>
              </a:gs>
            </a:gsLst>
            <a:lin ang="540000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977763" y="4007562"/>
            <a:ext cx="1910908" cy="36933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-&gt;Internal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54633" y="3288268"/>
            <a:ext cx="1360629" cy="369332"/>
          </a:xfrm>
          <a:prstGeom prst="rect">
            <a:avLst/>
          </a:prstGeom>
          <a:noFill/>
          <a:ln w="38100">
            <a:solidFill>
              <a:schemeClr val="accent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Average LOC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2895600" y="2209800"/>
            <a:ext cx="3886200" cy="154608"/>
          </a:xfrm>
          <a:prstGeom prst="line">
            <a:avLst/>
          </a:prstGeom>
          <a:ln w="31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918749" y="2440608"/>
            <a:ext cx="3863051" cy="226392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Ottley</a:t>
            </a:r>
            <a:r>
              <a:rPr lang="en-US" sz="1200" dirty="0" smtClean="0"/>
              <a:t> et al., </a:t>
            </a:r>
            <a:r>
              <a:rPr lang="en-US" sz="1200" dirty="0"/>
              <a:t>Manipulating and Controlling for Personality Effects on Visualization </a:t>
            </a:r>
            <a:r>
              <a:rPr lang="en-US" sz="1200" dirty="0" smtClean="0"/>
              <a:t>Tasks, Information Visualization, 2013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9055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00295 0.1611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40" y="1649730"/>
            <a:ext cx="8843519" cy="450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Perception and Cognition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Building cognitive models (even the simple ones) is still a work in progress</a:t>
            </a:r>
          </a:p>
          <a:p>
            <a:pPr lvl="1"/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lvl="1"/>
            <a:endParaRPr lang="en-US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Low hanging fruits!</a:t>
            </a:r>
          </a:p>
          <a:p>
            <a:pPr lvl="1"/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Direct brain imaging / measurement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Modeling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perception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35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Cognitive Load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5257800" cy="22097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Functional Near-Infrared Spectroscopy </a:t>
            </a:r>
            <a:endParaRPr lang="en-US" dirty="0"/>
          </a:p>
          <a:p>
            <a:r>
              <a:rPr lang="en-US" dirty="0" err="1" smtClean="0"/>
              <a:t>fNIRS</a:t>
            </a:r>
            <a:endParaRPr lang="en-US" dirty="0" smtClean="0"/>
          </a:p>
          <a:p>
            <a:r>
              <a:rPr lang="en-US" dirty="0" smtClean="0"/>
              <a:t>a lightweight brain sensing technique </a:t>
            </a:r>
          </a:p>
          <a:p>
            <a:r>
              <a:rPr lang="en-US" dirty="0" smtClean="0"/>
              <a:t>measures mental demand (working memory)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C:\Users\Alvitta\Dropbox\fNIRS\VisWeekRewrite\CHI-paper-format-LaTeX\figures\fNIR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600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lvitta\Dropbox\fNIRS\VisWeekRewrite\CHI-paper-format-LaTeX\figures\fNIR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1978960"/>
            <a:ext cx="3200400" cy="1869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6581001"/>
            <a:ext cx="85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Evan Peck et al., Using </a:t>
            </a:r>
            <a:r>
              <a:rPr lang="en-US" sz="1200" dirty="0" err="1"/>
              <a:t>fNIRS</a:t>
            </a:r>
            <a:r>
              <a:rPr lang="en-US" sz="1200" dirty="0"/>
              <a:t> Brain Sensing to Evaluate Information Visualization </a:t>
            </a:r>
            <a:r>
              <a:rPr lang="en-US" sz="1200" dirty="0" smtClean="0"/>
              <a:t>Interfaces. CHI 2013.</a:t>
            </a:r>
            <a:endParaRPr lang="en-US" sz="12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173" y="3886200"/>
            <a:ext cx="8090176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0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3150</TotalTime>
  <Words>3470</Words>
  <Application>Microsoft Office PowerPoint</Application>
  <PresentationFormat>On-screen Show (4:3)</PresentationFormat>
  <Paragraphs>741</Paragraphs>
  <Slides>111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8" baseType="lpstr">
      <vt:lpstr>Avenir Next Demi Bold</vt:lpstr>
      <vt:lpstr>Arial</vt:lpstr>
      <vt:lpstr>Calibri</vt:lpstr>
      <vt:lpstr>Cambria Math</vt:lpstr>
      <vt:lpstr>Courier New</vt:lpstr>
      <vt:lpstr>Helvetica</vt:lpstr>
      <vt:lpstr>1_Office Theme</vt:lpstr>
      <vt:lpstr>Big Data Visual Analytics: A User-Centric Approach</vt:lpstr>
      <vt:lpstr>Financial Fraud – A Case Study for Visual Analytics</vt:lpstr>
      <vt:lpstr>Example: What Does (Wire) Fraud Look Like?</vt:lpstr>
      <vt:lpstr>WireVis: Financial Fraud Analysis</vt:lpstr>
      <vt:lpstr>WireVis: A Visual  Analytics Approach</vt:lpstr>
      <vt:lpstr>Evaluation</vt:lpstr>
      <vt:lpstr>Good Lessons Learned</vt:lpstr>
      <vt:lpstr>Interactive Visualization Systems</vt:lpstr>
      <vt:lpstr>Interactive Visualization Systems</vt:lpstr>
      <vt:lpstr>Interactive Visualization Systems</vt:lpstr>
      <vt:lpstr>Interactive Visualization Systems</vt:lpstr>
      <vt:lpstr>Interactive Visualization Systems</vt:lpstr>
      <vt:lpstr>PowerPoint Presentation</vt:lpstr>
      <vt:lpstr>“Tough” Lessons Learned</vt:lpstr>
      <vt:lpstr>Problem Statement</vt:lpstr>
      <vt:lpstr>Related Work</vt:lpstr>
      <vt:lpstr>Two Observations:</vt:lpstr>
      <vt:lpstr>Two Observations:</vt:lpstr>
      <vt:lpstr>Problem Statement</vt:lpstr>
      <vt:lpstr>Our Approach: Predictive  Pre-Computation and Pre-Fetching</vt:lpstr>
      <vt:lpstr>PowerPoint Presentation</vt:lpstr>
      <vt:lpstr>Prediction Algorithms</vt:lpstr>
      <vt:lpstr>Iteration: 0</vt:lpstr>
      <vt:lpstr>Iteration: 0</vt:lpstr>
      <vt:lpstr>Iteration: 0</vt:lpstr>
      <vt:lpstr>Iteration: 0</vt:lpstr>
      <vt:lpstr>Iteration: 0</vt:lpstr>
      <vt:lpstr>Iteration: 1</vt:lpstr>
      <vt:lpstr>Training</vt:lpstr>
      <vt:lpstr>How to Determine the “Experts”?</vt:lpstr>
      <vt:lpstr>Preliminary Results</vt:lpstr>
      <vt:lpstr>PowerPoint Presentation</vt:lpstr>
      <vt:lpstr>Cache Miss</vt:lpstr>
      <vt:lpstr>Example EXPLAIN Output from SciDB</vt:lpstr>
      <vt:lpstr>Other Examples</vt:lpstr>
      <vt:lpstr>Other Examples</vt:lpstr>
      <vt:lpstr>Other Examples</vt:lpstr>
      <vt:lpstr>Reduction Strategies</vt:lpstr>
      <vt:lpstr>Quick Summary</vt:lpstr>
      <vt:lpstr>Two Observations (Ongoing &amp; Future Work)</vt:lpstr>
      <vt:lpstr>Analyzing a User’s Interactions</vt:lpstr>
      <vt:lpstr>Experiment: Finding Waldo</vt:lpstr>
      <vt:lpstr>Pilot Visualization – Completion Time</vt:lpstr>
      <vt:lpstr>Post-hoc Analysis Results</vt:lpstr>
      <vt:lpstr>“Real-Time” Prediction  (Limited Time Observation)</vt:lpstr>
      <vt:lpstr>Predicting a User’s Personality</vt:lpstr>
      <vt:lpstr>Predicting Users’ Personality Traits</vt:lpstr>
      <vt:lpstr>Quick Summary</vt:lpstr>
      <vt:lpstr>Modeling Perception of Data</vt:lpstr>
      <vt:lpstr>PowerPoint Presentation</vt:lpstr>
      <vt:lpstr>PowerPoint Presentation</vt:lpstr>
      <vt:lpstr>PowerPoint Presentation</vt:lpstr>
      <vt:lpstr>PowerPoint Presentation</vt:lpstr>
      <vt:lpstr>Another Experiment</vt:lpstr>
      <vt:lpstr>PowerPoint Presentation</vt:lpstr>
      <vt:lpstr>PowerPoint Presentation</vt:lpstr>
      <vt:lpstr>PowerPoint Presentation</vt:lpstr>
      <vt:lpstr>PowerPoint Presentation</vt:lpstr>
      <vt:lpstr>Perceptual Modeling</vt:lpstr>
      <vt:lpstr>Perceptual Modeling</vt:lpstr>
      <vt:lpstr>Perceptual Modeling</vt:lpstr>
      <vt:lpstr>Our Question…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Application: Ranking Visualizations of Correlation</vt:lpstr>
      <vt:lpstr>Potential Application: JND-based Sampling</vt:lpstr>
      <vt:lpstr>Summary: Theory Into Practice</vt:lpstr>
      <vt:lpstr>Questions?  remco@cs.tufts.edu</vt:lpstr>
      <vt:lpstr>PowerPoint Presentation</vt:lpstr>
      <vt:lpstr>PowerPoint Presentation</vt:lpstr>
      <vt:lpstr>Rensink and Baldridge (2010)</vt:lpstr>
      <vt:lpstr>PowerPoint Presentation</vt:lpstr>
      <vt:lpstr>Exploring High-Dimensional Space: iPCA</vt:lpstr>
      <vt:lpstr>Metric Learning</vt:lpstr>
      <vt:lpstr>Metric Learning</vt:lpstr>
      <vt:lpstr>Dis-Function</vt:lpstr>
      <vt:lpstr>Results</vt:lpstr>
      <vt:lpstr>PowerPoint Presentation</vt:lpstr>
      <vt:lpstr>Individual Differences and Interaction Pattern</vt:lpstr>
      <vt:lpstr>Cognitive Priming</vt:lpstr>
      <vt:lpstr>Emotion and Visual Judgment</vt:lpstr>
      <vt:lpstr>Cognitive Load</vt:lpstr>
      <vt:lpstr>Spatial Ability: Bayes Reasoning</vt:lpstr>
      <vt:lpstr>Visualization Aids</vt:lpstr>
      <vt:lpstr>Spatial Ability</vt:lpstr>
      <vt:lpstr>Priming Inferential Judgment</vt:lpstr>
      <vt:lpstr>Locus of Control vs. Visualization Type</vt:lpstr>
      <vt:lpstr>Priming LOC - Stimulus</vt:lpstr>
      <vt:lpstr>Results: Averages Primed More Internal</vt:lpstr>
      <vt:lpstr>Results</vt:lpstr>
      <vt:lpstr>Modeling Perception and Cognition </vt:lpstr>
      <vt:lpstr>Cognitive Load</vt:lpstr>
      <vt:lpstr>Modeling User Perception with Weber’s Law</vt:lpstr>
      <vt:lpstr>Weber’s Law &amp; Just Noticeable Difference (JND)</vt:lpstr>
      <vt:lpstr>Perception of Correlation and Weber’s</vt:lpstr>
      <vt:lpstr>Perception of Correlation and Weber’s</vt:lpstr>
      <vt:lpstr>Ranking Visualizations</vt:lpstr>
      <vt:lpstr>Ranking Visualizations of Correlation</vt:lpstr>
      <vt:lpstr>Streaming DB</vt:lpstr>
      <vt:lpstr>Designing “Experts”</vt:lpstr>
      <vt:lpstr>What is in a User’s Interactions?</vt:lpstr>
      <vt:lpstr>What is in a User’s Interactions?</vt:lpstr>
      <vt:lpstr>What’s in a User’s Interactions</vt:lpstr>
      <vt:lpstr>What’s in a User’s Interactions</vt:lpstr>
    </vt:vector>
  </TitlesOfParts>
  <Company>UNC Charlotte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rchang</dc:creator>
  <cp:lastModifiedBy>Remco Chang</cp:lastModifiedBy>
  <cp:revision>1390</cp:revision>
  <dcterms:created xsi:type="dcterms:W3CDTF">2011-08-03T02:14:01Z</dcterms:created>
  <dcterms:modified xsi:type="dcterms:W3CDTF">2015-10-07T14:13:24Z</dcterms:modified>
</cp:coreProperties>
</file>