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1"/>
  </p:notesMasterIdLst>
  <p:sldIdLst>
    <p:sldId id="701" r:id="rId2"/>
    <p:sldId id="754" r:id="rId3"/>
    <p:sldId id="707" r:id="rId4"/>
    <p:sldId id="705" r:id="rId5"/>
    <p:sldId id="706" r:id="rId6"/>
    <p:sldId id="708" r:id="rId7"/>
    <p:sldId id="709" r:id="rId8"/>
    <p:sldId id="710" r:id="rId9"/>
    <p:sldId id="712" r:id="rId10"/>
    <p:sldId id="713" r:id="rId11"/>
    <p:sldId id="714" r:id="rId12"/>
    <p:sldId id="739" r:id="rId13"/>
    <p:sldId id="716" r:id="rId14"/>
    <p:sldId id="717" r:id="rId15"/>
    <p:sldId id="718" r:id="rId16"/>
    <p:sldId id="719" r:id="rId17"/>
    <p:sldId id="720" r:id="rId18"/>
    <p:sldId id="721" r:id="rId19"/>
    <p:sldId id="722" r:id="rId20"/>
    <p:sldId id="723" r:id="rId21"/>
    <p:sldId id="724" r:id="rId22"/>
    <p:sldId id="725" r:id="rId23"/>
    <p:sldId id="726" r:id="rId24"/>
    <p:sldId id="727" r:id="rId25"/>
    <p:sldId id="728" r:id="rId26"/>
    <p:sldId id="729" r:id="rId27"/>
    <p:sldId id="730" r:id="rId28"/>
    <p:sldId id="731" r:id="rId29"/>
    <p:sldId id="732" r:id="rId30"/>
    <p:sldId id="733" r:id="rId31"/>
    <p:sldId id="734" r:id="rId32"/>
    <p:sldId id="735" r:id="rId33"/>
    <p:sldId id="736" r:id="rId34"/>
    <p:sldId id="737" r:id="rId35"/>
    <p:sldId id="738" r:id="rId36"/>
    <p:sldId id="740" r:id="rId37"/>
    <p:sldId id="741" r:id="rId38"/>
    <p:sldId id="744" r:id="rId39"/>
    <p:sldId id="745" r:id="rId40"/>
    <p:sldId id="747" r:id="rId41"/>
    <p:sldId id="742" r:id="rId42"/>
    <p:sldId id="743" r:id="rId43"/>
    <p:sldId id="748" r:id="rId44"/>
    <p:sldId id="750" r:id="rId45"/>
    <p:sldId id="751" r:id="rId46"/>
    <p:sldId id="749" r:id="rId47"/>
    <p:sldId id="752" r:id="rId48"/>
    <p:sldId id="755" r:id="rId49"/>
    <p:sldId id="756" r:id="rId5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00000"/>
    <a:srgbClr val="4F81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544" autoAdjust="0"/>
    <p:restoredTop sz="86567" autoAdjust="0"/>
  </p:normalViewPr>
  <p:slideViewPr>
    <p:cSldViewPr>
      <p:cViewPr varScale="1">
        <p:scale>
          <a:sx n="77" d="100"/>
          <a:sy n="77" d="100"/>
        </p:scale>
        <p:origin x="1518" y="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66" d="100"/>
          <a:sy n="66" d="100"/>
        </p:scale>
        <p:origin x="2914" y="4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F83FB7-BC4F-47B9-85AE-C3C42101F3EA}" type="datetimeFigureOut">
              <a:rPr lang="en-US" smtClean="0"/>
              <a:pPr/>
              <a:t>11/25/2015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86A8EB-0405-439B-93A5-E83A109A3FA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66584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86A8EB-0405-439B-93A5-E83A109A3FA3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555899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86A8EB-0405-439B-93A5-E83A109A3FA3}" type="slidenum">
              <a:rPr lang="en-US" smtClean="0"/>
              <a:pPr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4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Shape 469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470" name="Shape 47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200"/>
              <a:t>are some linear like scatterplots, or logarithmic, or exponential?</a:t>
            </a:r>
          </a:p>
        </p:txBody>
      </p:sp>
    </p:spTree>
    <p:extLst>
      <p:ext uri="{BB962C8B-B14F-4D97-AF65-F5344CB8AC3E}">
        <p14:creationId xmlns:p14="http://schemas.microsoft.com/office/powerpoint/2010/main" val="5344139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Shape 52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522" name="Shape 52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200"/>
              <a:t>both positively and negatively correlated data</a:t>
            </a:r>
          </a:p>
        </p:txBody>
      </p:sp>
    </p:spTree>
    <p:extLst>
      <p:ext uri="{BB962C8B-B14F-4D97-AF65-F5344CB8AC3E}">
        <p14:creationId xmlns:p14="http://schemas.microsoft.com/office/powerpoint/2010/main" val="32497645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Shape 52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527" name="Shape 52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200"/>
              <a:t>one click away in excel</a:t>
            </a:r>
          </a:p>
        </p:txBody>
      </p:sp>
    </p:spTree>
    <p:extLst>
      <p:ext uri="{BB962C8B-B14F-4D97-AF65-F5344CB8AC3E}">
        <p14:creationId xmlns:p14="http://schemas.microsoft.com/office/powerpoint/2010/main" val="23479310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Shape 555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556" name="Shape 55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200"/>
              <a:t>whereas Rensink had one…</a:t>
            </a:r>
          </a:p>
          <a:p>
            <a:pPr lvl="0">
              <a:defRPr sz="1800"/>
            </a:pPr>
            <a:r>
              <a:rPr sz="3200"/>
              <a:t>roughly 200,000 individual perceptual judgements</a:t>
            </a:r>
          </a:p>
        </p:txBody>
      </p:sp>
    </p:spTree>
    <p:extLst>
      <p:ext uri="{BB962C8B-B14F-4D97-AF65-F5344CB8AC3E}">
        <p14:creationId xmlns:p14="http://schemas.microsoft.com/office/powerpoint/2010/main" val="14070590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Shape 56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567" name="Shape 56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200"/>
              <a:t>this is essentially seeing if the trend of JNDs is linear</a:t>
            </a:r>
          </a:p>
          <a:p>
            <a:pPr lvl="0">
              <a:defRPr sz="1800"/>
            </a:pPr>
            <a:r>
              <a:rPr sz="3200"/>
              <a:t>the moment of truth came when we checked the statistics</a:t>
            </a:r>
          </a:p>
        </p:txBody>
      </p:sp>
    </p:spTree>
    <p:extLst>
      <p:ext uri="{BB962C8B-B14F-4D97-AF65-F5344CB8AC3E}">
        <p14:creationId xmlns:p14="http://schemas.microsoft.com/office/powerpoint/2010/main" val="32887390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Shape 585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586" name="Shape 58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200"/>
              <a:t>Here we have a perceptual law that is used to study things like taste, line-length, brightness. Not only are we using it to model correlation, which is a higher-level concept, but it also applies across every chart tested!</a:t>
            </a:r>
          </a:p>
        </p:txBody>
      </p:sp>
    </p:spTree>
    <p:extLst>
      <p:ext uri="{BB962C8B-B14F-4D97-AF65-F5344CB8AC3E}">
        <p14:creationId xmlns:p14="http://schemas.microsoft.com/office/powerpoint/2010/main" val="23488212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86A8EB-0405-439B-93A5-E83A109A3FA3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45165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86A8EB-0405-439B-93A5-E83A109A3FA3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15524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5AFA03-E6EE-4AD9-92F7-542DA5A37324}" type="datetime1">
              <a:rPr lang="en-US" smtClean="0"/>
              <a:pPr/>
              <a:t>11/25/2015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DFB37-4A14-460F-A1B4-9EFB6C6CA6E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91706-59DD-4BAF-AEAC-C1C9E8A82DBA}" type="datetime1">
              <a:rPr lang="en-US" smtClean="0"/>
              <a:pPr/>
              <a:t>11/25/2015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DFB37-4A14-460F-A1B4-9EFB6C6CA6E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CFEA1-F1FA-4443-9A52-168AEC59FF84}" type="datetime1">
              <a:rPr lang="en-US" smtClean="0"/>
              <a:pPr/>
              <a:t>11/25/2015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DFB37-4A14-460F-A1B4-9EFB6C6CA6E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304800" y="457200"/>
            <a:ext cx="8491538" cy="6096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6858000" y="15240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FD93350C-3BAA-4B32-9251-CE1F0C95BBB5}" type="slidenum">
              <a:rPr lang="en-US"/>
              <a:pPr/>
              <a:t>‹#›</a:t>
            </a:fld>
            <a:r>
              <a:rPr lang="en-US" dirty="0"/>
              <a:t>/43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457200"/>
            <a:ext cx="8458200" cy="10985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1905000"/>
            <a:ext cx="4130675" cy="464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64075" y="1905000"/>
            <a:ext cx="4132263" cy="2247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64075" y="4305300"/>
            <a:ext cx="4132263" cy="2247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6858000" y="15240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26D6BBF1-317A-4CA8-A988-810C8167F64B}" type="slidenum">
              <a:rPr lang="en-US"/>
              <a:pPr/>
              <a:t>‹#›</a:t>
            </a:fld>
            <a:r>
              <a:rPr lang="en-US" dirty="0"/>
              <a:t>/43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304800" y="457200"/>
            <a:ext cx="8458200" cy="10985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81000" y="1905000"/>
            <a:ext cx="4130675" cy="2247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64075" y="1905000"/>
            <a:ext cx="4132263" cy="2247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381000" y="4305300"/>
            <a:ext cx="4130675" cy="2247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4075" y="4305300"/>
            <a:ext cx="4132263" cy="2247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>
          <a:xfrm>
            <a:off x="6858000" y="15240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F1CAE3CD-1FED-447E-95C5-2D019DE05502}" type="slidenum">
              <a:rPr lang="en-US"/>
              <a:pPr/>
              <a:t>‹#›</a:t>
            </a:fld>
            <a:r>
              <a:rPr lang="en-US" dirty="0"/>
              <a:t>/43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hape 23"/>
          <p:cNvSpPr>
            <a:spLocks noGrp="1"/>
          </p:cNvSpPr>
          <p:nvPr>
            <p:ph type="title"/>
          </p:nvPr>
        </p:nvSpPr>
        <p:spPr>
          <a:xfrm>
            <a:off x="1812727" y="1151930"/>
            <a:ext cx="5518547" cy="2321719"/>
          </a:xfrm>
          <a:prstGeom prst="rect">
            <a:avLst/>
          </a:prstGeom>
        </p:spPr>
        <p:txBody>
          <a:bodyPr anchor="b"/>
          <a:lstStyle/>
          <a:p>
            <a:pPr lvl="0">
              <a:defRPr sz="1800"/>
            </a:pPr>
            <a:r>
              <a:rPr sz="4200"/>
              <a:t>Title Text</a:t>
            </a:r>
          </a:p>
        </p:txBody>
      </p:sp>
      <p:sp>
        <p:nvSpPr>
          <p:cNvPr id="24" name="Shape 24"/>
          <p:cNvSpPr>
            <a:spLocks noGrp="1"/>
          </p:cNvSpPr>
          <p:nvPr>
            <p:ph type="body" idx="1"/>
          </p:nvPr>
        </p:nvSpPr>
        <p:spPr>
          <a:xfrm>
            <a:off x="1812727" y="3536156"/>
            <a:ext cx="5518547" cy="794743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1650"/>
            </a:lvl1pPr>
            <a:lvl2pPr marL="0" indent="128588" algn="ctr">
              <a:spcBef>
                <a:spcPts val="0"/>
              </a:spcBef>
              <a:buSzTx/>
              <a:buNone/>
              <a:defRPr sz="1650"/>
            </a:lvl2pPr>
            <a:lvl3pPr marL="0" indent="257175" algn="ctr">
              <a:spcBef>
                <a:spcPts val="0"/>
              </a:spcBef>
              <a:buSzTx/>
              <a:buNone/>
              <a:defRPr sz="1650"/>
            </a:lvl3pPr>
            <a:lvl4pPr marL="0" indent="385763" algn="ctr">
              <a:spcBef>
                <a:spcPts val="0"/>
              </a:spcBef>
              <a:buSzTx/>
              <a:buNone/>
              <a:defRPr sz="1650"/>
            </a:lvl4pPr>
            <a:lvl5pPr marL="0" indent="514350" algn="ctr">
              <a:spcBef>
                <a:spcPts val="0"/>
              </a:spcBef>
              <a:buSzTx/>
              <a:buNone/>
              <a:defRPr sz="1650"/>
            </a:lvl5pPr>
          </a:lstStyle>
          <a:p>
            <a:pPr lvl="0">
              <a:defRPr sz="1800"/>
            </a:pPr>
            <a:r>
              <a:rPr sz="1650"/>
              <a:t>Body Level One</a:t>
            </a:r>
          </a:p>
          <a:p>
            <a:pPr lvl="1">
              <a:defRPr sz="1800"/>
            </a:pPr>
            <a:r>
              <a:rPr sz="1650"/>
              <a:t>Body Level Two</a:t>
            </a:r>
          </a:p>
          <a:p>
            <a:pPr lvl="2">
              <a:defRPr sz="1800"/>
            </a:pPr>
            <a:r>
              <a:rPr sz="1650"/>
              <a:t>Body Level Three</a:t>
            </a:r>
          </a:p>
          <a:p>
            <a:pPr lvl="3">
              <a:defRPr sz="1800"/>
            </a:pPr>
            <a:r>
              <a:rPr sz="1650"/>
              <a:t>Body Level Four</a:t>
            </a:r>
          </a:p>
          <a:p>
            <a:pPr lvl="4">
              <a:defRPr sz="1800"/>
            </a:pPr>
            <a:r>
              <a:rPr sz="1650"/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2134724330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Yu Mincho" panose="02020400000000000000" pitchFamily="18" charset="-128"/>
                <a:ea typeface="Yu Mincho" panose="02020400000000000000" pitchFamily="18" charset="-128"/>
                <a:cs typeface="Tahoma" panose="020B060403050404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057400"/>
            <a:ext cx="8229600" cy="4191000"/>
          </a:xfrm>
        </p:spPr>
        <p:txBody>
          <a:bodyPr>
            <a:normAutofit/>
          </a:bodyPr>
          <a:lstStyle>
            <a:lvl1pPr>
              <a:defRPr sz="2400">
                <a:latin typeface="Calibri Light" panose="020F0302020204030204" pitchFamily="34" charset="0"/>
                <a:ea typeface="Yu Mincho Light" panose="02020300000000000000" pitchFamily="18" charset="-128"/>
              </a:defRPr>
            </a:lvl1pPr>
            <a:lvl2pPr marL="742950" indent="-285750">
              <a:buFont typeface="Arial" panose="020B0604020202020204" pitchFamily="34" charset="0"/>
              <a:buChar char="•"/>
              <a:defRPr sz="2000">
                <a:latin typeface="Calibri Light" panose="020F0302020204030204" pitchFamily="34" charset="0"/>
                <a:ea typeface="Yu Mincho Light" panose="02020300000000000000" pitchFamily="18" charset="-128"/>
              </a:defRPr>
            </a:lvl2pPr>
            <a:lvl3pPr>
              <a:defRPr sz="1800">
                <a:latin typeface="Calibri Light" panose="020F0302020204030204" pitchFamily="34" charset="0"/>
                <a:ea typeface="Yu Mincho Light" panose="02020300000000000000" pitchFamily="18" charset="-128"/>
              </a:defRPr>
            </a:lvl3pPr>
            <a:lvl4pPr marL="1600200" indent="-228600">
              <a:buFont typeface="Arial" panose="020B0604020202020204" pitchFamily="34" charset="0"/>
              <a:buChar char="•"/>
              <a:defRPr sz="1600">
                <a:latin typeface="Calibri Light" panose="020F0302020204030204" pitchFamily="34" charset="0"/>
                <a:ea typeface="Yu Mincho Light" panose="02020300000000000000" pitchFamily="18" charset="-128"/>
              </a:defRPr>
            </a:lvl4pPr>
            <a:lvl5pPr marL="2057400" indent="-228600">
              <a:buFont typeface="Arial" panose="020B0604020202020204" pitchFamily="34" charset="0"/>
              <a:buChar char="•"/>
              <a:defRPr sz="1600">
                <a:latin typeface="Calibri Light" panose="020F0302020204030204" pitchFamily="34" charset="0"/>
                <a:ea typeface="Yu Mincho Light" panose="02020300000000000000" pitchFamily="18" charset="-128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9B0F1-2924-4341-9DBC-091EB3C36CC6}" type="datetime1">
              <a:rPr lang="en-US" smtClean="0"/>
              <a:pPr/>
              <a:t>11/25/2015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DFB37-4A14-460F-A1B4-9EFB6C6CA6E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4091C-616D-4957-AE84-5F6C5A6E65F1}" type="datetime1">
              <a:rPr lang="en-US" smtClean="0"/>
              <a:pPr/>
              <a:t>11/25/2015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DFB37-4A14-460F-A1B4-9EFB6C6CA6E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97889-FA88-4722-8986-FEC57F1EF579}" type="datetime1">
              <a:rPr lang="en-US" smtClean="0"/>
              <a:pPr/>
              <a:t>11/25/2015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DFB37-4A14-460F-A1B4-9EFB6C6CA6E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937171-ECE5-4E2B-B90D-ED1F7CC6F09F}" type="datetime1">
              <a:rPr lang="en-US" smtClean="0"/>
              <a:pPr/>
              <a:t>11/25/2015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DFB37-4A14-460F-A1B4-9EFB6C6CA6E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5D9BE6-6564-436E-8E7C-097F6899C4BB}" type="datetime1">
              <a:rPr lang="en-US" smtClean="0"/>
              <a:pPr/>
              <a:t>11/25/2015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DFB37-4A14-460F-A1B4-9EFB6C6CA6E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EA092-A719-4FE8-9495-6FEB70241E2B}" type="datetime1">
              <a:rPr lang="en-US" smtClean="0"/>
              <a:pPr/>
              <a:t>11/25/2015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DFB37-4A14-460F-A1B4-9EFB6C6CA6E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319E0-E03B-4430-A094-0181015E297E}" type="datetime1">
              <a:rPr lang="en-US" smtClean="0"/>
              <a:pPr/>
              <a:t>11/25/2015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DFB37-4A14-460F-A1B4-9EFB6C6CA6E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0E8BF7-9E9D-4882-8F49-10251FBAC35E}" type="datetime1">
              <a:rPr lang="en-US" smtClean="0"/>
              <a:pPr/>
              <a:t>11/25/2015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DFB37-4A14-460F-A1B4-9EFB6C6CA6E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1C512A-341A-4218-BFA9-9278D49EACEF}" type="datetime1">
              <a:rPr lang="en-US" smtClean="0"/>
              <a:pPr/>
              <a:t>11/25/2015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4DFB37-4A14-460F-A1B4-9EFB6C6CA6E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0" y="0"/>
            <a:ext cx="3674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4B77A077-4F6D-4196-8E7F-EB8A3FD24728}" type="slidenum">
              <a:rPr lang="en-US" sz="1200" smtClean="0">
                <a:solidFill>
                  <a:schemeClr val="bg1">
                    <a:lumMod val="50000"/>
                  </a:schemeClr>
                </a:solidFill>
              </a:rPr>
              <a:pPr/>
              <a:t>‹#›</a:t>
            </a:fld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1" name="TextBox 20"/>
          <p:cNvSpPr txBox="1"/>
          <p:nvPr userDrawn="1"/>
        </p:nvSpPr>
        <p:spPr>
          <a:xfrm>
            <a:off x="7377170" y="0"/>
            <a:ext cx="176683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ea typeface="Yu Gothic Light" panose="020B0300000000000000" pitchFamily="34" charset="-128"/>
              </a:rPr>
              <a:t>Remco Chang –</a:t>
            </a:r>
            <a:r>
              <a:rPr lang="en-US" sz="1100" baseline="0" dirty="0" smtClean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ea typeface="Yu Gothic Light" panose="020B0300000000000000" pitchFamily="34" charset="-128"/>
              </a:rPr>
              <a:t> Dagstuhl 15</a:t>
            </a:r>
            <a:endParaRPr lang="en-US" sz="1100" dirty="0">
              <a:solidFill>
                <a:schemeClr val="bg1">
                  <a:lumMod val="50000"/>
                </a:schemeClr>
              </a:solidFill>
              <a:latin typeface="Calibri Light" panose="020F0302020204030204" pitchFamily="34" charset="0"/>
              <a:ea typeface="Yu Gothic Light" panose="020B0300000000000000" pitchFamily="34" charset="-128"/>
            </a:endParaRPr>
          </a:p>
        </p:txBody>
      </p:sp>
      <p:pic>
        <p:nvPicPr>
          <p:cNvPr id="10" name="Picture 4" descr="C:\Documents and Settings\rchang\My Documents\Dropbox\VALT Web and Print Graphics\logo-black-and-grey.png"/>
          <p:cNvPicPr>
            <a:picLocks noChangeAspect="1" noChangeArrowheads="1"/>
          </p:cNvPicPr>
          <p:nvPr userDrawn="1"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7924800" y="6305226"/>
            <a:ext cx="1219200" cy="552773"/>
          </a:xfrm>
          <a:prstGeom prst="rect">
            <a:avLst/>
          </a:prstGeom>
          <a:noFill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3600" kern="1200" baseline="0">
          <a:solidFill>
            <a:schemeClr val="tx1"/>
          </a:solidFill>
          <a:latin typeface="Yu Mincho" panose="02020400000000000000" pitchFamily="18" charset="-128"/>
          <a:ea typeface="Yu Mincho" panose="02020400000000000000" pitchFamily="18" charset="-128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Calibri Light" panose="020F0302020204030204" pitchFamily="34" charset="0"/>
          <a:ea typeface="Yu Mincho Light" panose="02020300000000000000" pitchFamily="18" charset="-128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Calibri Light" panose="020F0302020204030204" pitchFamily="34" charset="0"/>
          <a:ea typeface="Yu Mincho Light" panose="02020300000000000000" pitchFamily="18" charset="-128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Calibri Light" panose="020F0302020204030204" pitchFamily="34" charset="0"/>
          <a:ea typeface="Yu Mincho Light" panose="02020300000000000000" pitchFamily="18" charset="-128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tx1"/>
          </a:solidFill>
          <a:latin typeface="Calibri Light" panose="020F0302020204030204" pitchFamily="34" charset="0"/>
          <a:ea typeface="Yu Mincho Light" panose="02020300000000000000" pitchFamily="18" charset="-128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600" kern="1200">
          <a:solidFill>
            <a:schemeClr val="tx1"/>
          </a:solidFill>
          <a:latin typeface="Calibri Light" panose="020F0302020204030204" pitchFamily="34" charset="0"/>
          <a:ea typeface="Yu Mincho Light" panose="02020300000000000000" pitchFamily="18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0.png"/><Relationship Id="rId2" Type="http://schemas.openxmlformats.org/officeDocument/2006/relationships/image" Target="../media/image56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2.png"/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12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jpeg"/><Relationship Id="rId11" Type="http://schemas.openxmlformats.org/officeDocument/2006/relationships/image" Target="../media/image10.png"/><Relationship Id="rId5" Type="http://schemas.openxmlformats.org/officeDocument/2006/relationships/image" Target="../media/image5.jpeg"/><Relationship Id="rId10" Type="http://schemas.openxmlformats.org/officeDocument/2006/relationships/image" Target="../media/image1.png"/><Relationship Id="rId4" Type="http://schemas.openxmlformats.org/officeDocument/2006/relationships/image" Target="../media/image4.jpeg"/><Relationship Id="rId9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0.png"/><Relationship Id="rId11" Type="http://schemas.openxmlformats.org/officeDocument/2006/relationships/image" Target="../media/image45.png"/><Relationship Id="rId5" Type="http://schemas.openxmlformats.org/officeDocument/2006/relationships/image" Target="../media/image39.png"/><Relationship Id="rId10" Type="http://schemas.openxmlformats.org/officeDocument/2006/relationships/image" Target="../media/image44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Relationship Id="rId9" Type="http://schemas.openxmlformats.org/officeDocument/2006/relationships/image" Target="../media/image4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/>
              <a:t>From vision science to data science: applying perception to problems in big data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800600"/>
            <a:ext cx="6400800" cy="1752600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Remco Chang</a:t>
            </a:r>
          </a:p>
          <a:p>
            <a:endParaRPr lang="en-US" dirty="0"/>
          </a:p>
          <a:p>
            <a:r>
              <a:rPr lang="en-US" dirty="0"/>
              <a:t>Assistant </a:t>
            </a:r>
            <a:r>
              <a:rPr lang="en-US" dirty="0" smtClean="0"/>
              <a:t>Professor</a:t>
            </a:r>
          </a:p>
          <a:p>
            <a:r>
              <a:rPr lang="en-US" dirty="0" smtClean="0"/>
              <a:t>Computer Science</a:t>
            </a:r>
          </a:p>
          <a:p>
            <a:r>
              <a:rPr lang="en-US" dirty="0" smtClean="0"/>
              <a:t>Tufts University</a:t>
            </a:r>
          </a:p>
          <a:p>
            <a:endParaRPr lang="en-US" dirty="0"/>
          </a:p>
          <a:p>
            <a:endParaRPr lang="en-US" dirty="0"/>
          </a:p>
          <a:p>
            <a:endParaRPr lang="en-US" dirty="0" smtClean="0"/>
          </a:p>
        </p:txBody>
      </p:sp>
      <p:sp>
        <p:nvSpPr>
          <p:cNvPr id="4" name="Multiply 3"/>
          <p:cNvSpPr/>
          <p:nvPr/>
        </p:nvSpPr>
        <p:spPr>
          <a:xfrm>
            <a:off x="-762000" y="1379537"/>
            <a:ext cx="10972800" cy="2971800"/>
          </a:xfrm>
          <a:prstGeom prst="mathMultiply">
            <a:avLst>
              <a:gd name="adj1" fmla="val 9611"/>
            </a:avLst>
          </a:prstGeom>
          <a:solidFill>
            <a:srgbClr val="C00000">
              <a:alpha val="50196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2531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Predicting Users’ Personality Traits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572000"/>
            <a:ext cx="8229600" cy="1554163"/>
          </a:xfrm>
        </p:spPr>
        <p:txBody>
          <a:bodyPr>
            <a:normAutofit/>
          </a:bodyPr>
          <a:lstStyle/>
          <a:p>
            <a:r>
              <a:rPr lang="en-US" dirty="0" smtClean="0"/>
              <a:t>Noisy results:</a:t>
            </a:r>
          </a:p>
          <a:p>
            <a:pPr lvl="1"/>
            <a:r>
              <a:rPr lang="en-US" dirty="0" smtClean="0"/>
              <a:t>“Extraversion”, “Neuroticism”, and “Locus of Control” at ~60% accuracy.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268" y="1684947"/>
            <a:ext cx="4074228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4667956" y="1676400"/>
            <a:ext cx="4038600" cy="245365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 fontScale="8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dirty="0" smtClean="0">
                <a:ea typeface="Yu Mincho" panose="02020400000000000000" pitchFamily="18" charset="-128"/>
              </a:rPr>
              <a:t>Predicting user’s “Extraversion”</a:t>
            </a:r>
          </a:p>
          <a:p>
            <a:pPr marL="0" indent="0">
              <a:buFont typeface="Arial" pitchFamily="34" charset="0"/>
              <a:buNone/>
            </a:pPr>
            <a:endParaRPr lang="en-US" dirty="0">
              <a:ea typeface="Yu Mincho" panose="02020400000000000000" pitchFamily="18" charset="-128"/>
            </a:endParaRPr>
          </a:p>
          <a:p>
            <a:pPr marL="0" indent="0">
              <a:buFont typeface="Arial" pitchFamily="34" charset="0"/>
              <a:buNone/>
            </a:pPr>
            <a:r>
              <a:rPr lang="en-US" dirty="0" smtClean="0">
                <a:ea typeface="Yu Mincho" panose="02020400000000000000" pitchFamily="18" charset="-128"/>
              </a:rPr>
              <a:t>Linear SVM</a:t>
            </a:r>
          </a:p>
          <a:p>
            <a:pPr marL="0" indent="0">
              <a:buFont typeface="Arial" pitchFamily="34" charset="0"/>
              <a:buNone/>
            </a:pPr>
            <a:endParaRPr lang="en-US" dirty="0" smtClean="0">
              <a:ea typeface="Yu Mincho" panose="02020400000000000000" pitchFamily="18" charset="-128"/>
            </a:endParaRPr>
          </a:p>
          <a:p>
            <a:pPr marL="0" indent="0">
              <a:buFont typeface="Arial" pitchFamily="34" charset="0"/>
              <a:buNone/>
            </a:pPr>
            <a:r>
              <a:rPr lang="en-US" dirty="0" smtClean="0">
                <a:ea typeface="Yu Mincho" panose="02020400000000000000" pitchFamily="18" charset="-128"/>
              </a:rPr>
              <a:t>Accuracy: ~60%</a:t>
            </a:r>
            <a:endParaRPr lang="en-US" dirty="0">
              <a:ea typeface="Yu Mincho" panose="02020400000000000000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55017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Lessons Learned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191000" cy="4525963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Log everything!</a:t>
            </a:r>
          </a:p>
          <a:p>
            <a:pPr lvl="1"/>
            <a:r>
              <a:rPr lang="en-US" dirty="0" smtClean="0"/>
              <a:t>Mouse movement, click, time stamp, etc. </a:t>
            </a:r>
          </a:p>
          <a:p>
            <a:pPr lvl="1"/>
            <a:r>
              <a:rPr lang="en-US" dirty="0" smtClean="0"/>
              <a:t>Useful for manual removal of “bad” data </a:t>
            </a:r>
          </a:p>
          <a:p>
            <a:pPr lvl="1"/>
            <a:r>
              <a:rPr lang="en-US" dirty="0" smtClean="0"/>
              <a:t>E.g. subject leaves for 5 minutes</a:t>
            </a:r>
            <a:endParaRPr lang="en-US" dirty="0"/>
          </a:p>
          <a:p>
            <a:pPr lvl="4"/>
            <a:endParaRPr lang="en-US" dirty="0" smtClean="0"/>
          </a:p>
          <a:p>
            <a:r>
              <a:rPr lang="en-US" dirty="0" smtClean="0"/>
              <a:t>Mechanism:</a:t>
            </a:r>
          </a:p>
          <a:p>
            <a:pPr lvl="1"/>
            <a:r>
              <a:rPr lang="en-US" dirty="0" smtClean="0"/>
              <a:t>Store in </a:t>
            </a:r>
            <a:r>
              <a:rPr lang="en-US" dirty="0" err="1" smtClean="0"/>
              <a:t>Javascript</a:t>
            </a:r>
            <a:endParaRPr lang="en-US" dirty="0" smtClean="0"/>
          </a:p>
          <a:p>
            <a:pPr lvl="1"/>
            <a:r>
              <a:rPr lang="en-US" dirty="0" smtClean="0"/>
              <a:t>Send in batch via PHP on “next page”</a:t>
            </a:r>
          </a:p>
          <a:p>
            <a:pPr lvl="2"/>
            <a:r>
              <a:rPr lang="en-US" dirty="0" smtClean="0"/>
              <a:t>User doesn’t mind waiting</a:t>
            </a:r>
          </a:p>
          <a:p>
            <a:pPr lvl="1"/>
            <a:r>
              <a:rPr lang="en-US" dirty="0" smtClean="0"/>
              <a:t>PHP writes to server in plain text</a:t>
            </a:r>
          </a:p>
          <a:p>
            <a:pPr lvl="2"/>
            <a:r>
              <a:rPr lang="en-US" dirty="0" smtClean="0"/>
              <a:t>CSV or JSON</a:t>
            </a:r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5410200" y="609600"/>
            <a:ext cx="3238436" cy="2850846"/>
            <a:chOff x="885526" y="1859321"/>
            <a:chExt cx="3299961" cy="4006635"/>
          </a:xfrm>
        </p:grpSpPr>
        <p:sp>
          <p:nvSpPr>
            <p:cNvPr id="5" name="TextBox 4"/>
            <p:cNvSpPr txBox="1"/>
            <p:nvPr/>
          </p:nvSpPr>
          <p:spPr>
            <a:xfrm>
              <a:off x="1272788" y="5346890"/>
              <a:ext cx="2573414" cy="5190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ea typeface="Yu Mincho" panose="02020400000000000000" pitchFamily="18" charset="-128"/>
                </a:rPr>
                <a:t>External Locus of Control</a:t>
              </a:r>
              <a:endParaRPr lang="en-US" dirty="0">
                <a:ea typeface="Yu Mincho" panose="02020400000000000000" pitchFamily="18" charset="-128"/>
              </a:endParaRPr>
            </a:p>
          </p:txBody>
        </p:sp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5526" y="1859321"/>
              <a:ext cx="3299961" cy="3248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7" name="Group 6"/>
          <p:cNvGrpSpPr/>
          <p:nvPr/>
        </p:nvGrpSpPr>
        <p:grpSpPr>
          <a:xfrm>
            <a:off x="5465750" y="3581400"/>
            <a:ext cx="3221050" cy="2850248"/>
            <a:chOff x="5135395" y="1859322"/>
            <a:chExt cx="3282245" cy="4005794"/>
          </a:xfrm>
        </p:grpSpPr>
        <p:sp>
          <p:nvSpPr>
            <p:cNvPr id="8" name="TextBox 7"/>
            <p:cNvSpPr txBox="1"/>
            <p:nvPr/>
          </p:nvSpPr>
          <p:spPr>
            <a:xfrm>
              <a:off x="5531240" y="5346050"/>
              <a:ext cx="2537871" cy="5190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ea typeface="Yu Mincho" panose="02020400000000000000" pitchFamily="18" charset="-128"/>
                </a:rPr>
                <a:t>Internal Locus of Control</a:t>
              </a:r>
              <a:endParaRPr lang="en-US" dirty="0">
                <a:ea typeface="Yu Mincho" panose="02020400000000000000" pitchFamily="18" charset="-128"/>
              </a:endParaRPr>
            </a:p>
          </p:txBody>
        </p:sp>
        <p:pic>
          <p:nvPicPr>
            <p:cNvPr id="9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35395" y="1859322"/>
              <a:ext cx="3282245" cy="32944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943940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</a:t>
            </a:r>
            <a:r>
              <a:rPr lang="en-US" dirty="0" smtClean="0"/>
              <a:t>: Perceptual Studies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057400"/>
            <a:ext cx="6705600" cy="4191000"/>
          </a:xfrm>
        </p:spPr>
        <p:txBody>
          <a:bodyPr/>
          <a:lstStyle/>
          <a:p>
            <a:r>
              <a:rPr lang="en-US" dirty="0" smtClean="0"/>
              <a:t>Research Question: Can we model perception using </a:t>
            </a:r>
            <a:r>
              <a:rPr lang="en-US" dirty="0" err="1" smtClean="0"/>
              <a:t>MTurk</a:t>
            </a:r>
            <a:r>
              <a:rPr lang="en-US" dirty="0" smtClean="0"/>
              <a:t>?</a:t>
            </a:r>
          </a:p>
          <a:p>
            <a:endParaRPr lang="en-US" dirty="0"/>
          </a:p>
          <a:p>
            <a:pPr lvl="1"/>
            <a:r>
              <a:rPr lang="en-US" sz="2400" b="1" dirty="0" smtClean="0">
                <a:latin typeface="+mn-lt"/>
              </a:rPr>
              <a:t>Replicate laboratory study</a:t>
            </a:r>
          </a:p>
          <a:p>
            <a:pPr lvl="2"/>
            <a:r>
              <a:rPr lang="en-US" smtClean="0"/>
              <a:t>Re: Darren’s </a:t>
            </a:r>
            <a:r>
              <a:rPr lang="en-US" dirty="0" smtClean="0"/>
              <a:t>talk </a:t>
            </a:r>
            <a:r>
              <a:rPr lang="en-US" smtClean="0"/>
              <a:t>on Tuesday </a:t>
            </a:r>
            <a:endParaRPr lang="en-US" sz="2200" dirty="0" smtClean="0"/>
          </a:p>
          <a:p>
            <a:pPr lvl="1"/>
            <a:r>
              <a:rPr lang="en-US" sz="2400" b="1" dirty="0" smtClean="0">
                <a:latin typeface="+mn-lt"/>
              </a:rPr>
              <a:t>Extend to other conditions</a:t>
            </a:r>
          </a:p>
          <a:p>
            <a:pPr lvl="1"/>
            <a:endParaRPr lang="en-US" dirty="0"/>
          </a:p>
          <a:p>
            <a:r>
              <a:rPr lang="en-US" dirty="0" smtClean="0"/>
              <a:t>Need: </a:t>
            </a:r>
          </a:p>
          <a:p>
            <a:pPr lvl="1"/>
            <a:r>
              <a:rPr lang="en-US" dirty="0"/>
              <a:t>L</a:t>
            </a:r>
            <a:r>
              <a:rPr lang="en-US" dirty="0" smtClean="0"/>
              <a:t>arge number of judgments (200,000)</a:t>
            </a:r>
          </a:p>
          <a:p>
            <a:pPr lvl="1"/>
            <a:r>
              <a:rPr lang="en-US" dirty="0" smtClean="0"/>
              <a:t>Large number of </a:t>
            </a:r>
            <a:r>
              <a:rPr lang="en-US" dirty="0" err="1" smtClean="0"/>
              <a:t>Turkers</a:t>
            </a:r>
            <a:r>
              <a:rPr lang="en-US" dirty="0" smtClean="0"/>
              <a:t>  (&gt; 1,500)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37076" y="4148144"/>
            <a:ext cx="1215404" cy="1261268"/>
          </a:xfrm>
          <a:prstGeom prst="rect">
            <a:avLst/>
          </a:prstGeom>
        </p:spPr>
      </p:pic>
      <p:pic>
        <p:nvPicPr>
          <p:cNvPr id="9" name="Picture 6" descr="https://www.eecs.tufts.edu/~lane/files/lan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7076" y="2438400"/>
            <a:ext cx="1222375" cy="1222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7692151" y="5490915"/>
            <a:ext cx="144454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Fumeng Yang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7544886" y="3660775"/>
            <a:ext cx="158867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Lane Harrison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0" y="6553200"/>
            <a:ext cx="7696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Calibri Light" panose="020F0302020204030204" pitchFamily="34" charset="0"/>
                <a:ea typeface="Yu Mincho" panose="02020400000000000000" pitchFamily="18" charset="-128"/>
              </a:rPr>
              <a:t>Harrison et al., </a:t>
            </a:r>
            <a:r>
              <a:rPr lang="en-US" sz="1200" dirty="0">
                <a:latin typeface="Calibri Light" panose="020F0302020204030204" pitchFamily="34" charset="0"/>
                <a:ea typeface="Yu Mincho" panose="02020400000000000000" pitchFamily="18" charset="-128"/>
              </a:rPr>
              <a:t>Ranking Visualization Effectiveness Using Weber's Law. </a:t>
            </a:r>
            <a:r>
              <a:rPr lang="en-US" sz="1200" dirty="0" smtClean="0">
                <a:latin typeface="Calibri Light" panose="020F0302020204030204" pitchFamily="34" charset="0"/>
                <a:ea typeface="Yu Mincho" panose="02020400000000000000" pitchFamily="18" charset="-128"/>
              </a:rPr>
              <a:t>IEEE </a:t>
            </a:r>
            <a:r>
              <a:rPr lang="en-US" sz="1200" dirty="0" err="1" smtClean="0">
                <a:latin typeface="Calibri Light" panose="020F0302020204030204" pitchFamily="34" charset="0"/>
                <a:ea typeface="Yu Mincho" panose="02020400000000000000" pitchFamily="18" charset="-128"/>
              </a:rPr>
              <a:t>InfoVis</a:t>
            </a:r>
            <a:r>
              <a:rPr lang="en-US" sz="1200" dirty="0" smtClean="0">
                <a:latin typeface="Calibri Light" panose="020F0302020204030204" pitchFamily="34" charset="0"/>
                <a:ea typeface="Yu Mincho" panose="02020400000000000000" pitchFamily="18" charset="-128"/>
              </a:rPr>
              <a:t> 2014</a:t>
            </a:r>
          </a:p>
        </p:txBody>
      </p:sp>
    </p:spTree>
    <p:extLst>
      <p:ext uri="{BB962C8B-B14F-4D97-AF65-F5344CB8AC3E}">
        <p14:creationId xmlns:p14="http://schemas.microsoft.com/office/powerpoint/2010/main" val="41740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3" name="pasted-image.pdf"/>
          <p:cNvPicPr/>
          <p:nvPr/>
        </p:nvPicPr>
        <p:blipFill>
          <a:blip r:embed="rId2">
            <a:extLst/>
          </a:blip>
          <a:srcRect t="14299"/>
          <a:stretch>
            <a:fillRect/>
          </a:stretch>
        </p:blipFill>
        <p:spPr>
          <a:xfrm>
            <a:off x="207640" y="1613516"/>
            <a:ext cx="8340340" cy="4091343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1811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5" name="pasted-image.pdf"/>
          <p:cNvPicPr/>
          <p:nvPr/>
        </p:nvPicPr>
        <p:blipFill>
          <a:blip r:embed="rId2">
            <a:extLst/>
          </a:blip>
          <a:srcRect t="5989"/>
          <a:stretch>
            <a:fillRect/>
          </a:stretch>
        </p:blipFill>
        <p:spPr>
          <a:xfrm>
            <a:off x="207640" y="1216760"/>
            <a:ext cx="8340340" cy="4488099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7618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8" name="pasted-image.pdf"/>
          <p:cNvPicPr/>
          <p:nvPr/>
        </p:nvPicPr>
        <p:blipFill>
          <a:blip r:embed="rId2">
            <a:extLst/>
          </a:blip>
          <a:srcRect t="13855"/>
          <a:stretch>
            <a:fillRect/>
          </a:stretch>
        </p:blipFill>
        <p:spPr>
          <a:xfrm>
            <a:off x="111557" y="1529043"/>
            <a:ext cx="8744035" cy="4214639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2705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0" name="pasted-image.pdf"/>
          <p:cNvPicPr/>
          <p:nvPr/>
        </p:nvPicPr>
        <p:blipFill>
          <a:blip r:embed="rId2">
            <a:extLst/>
          </a:blip>
          <a:srcRect t="6711"/>
          <a:stretch>
            <a:fillRect/>
          </a:stretch>
        </p:blipFill>
        <p:spPr>
          <a:xfrm>
            <a:off x="111557" y="1179556"/>
            <a:ext cx="8744035" cy="4564127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7815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Another Experiment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en-US" dirty="0" smtClean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 smtClean="0"/>
          </a:p>
          <a:p>
            <a:pPr marL="0" indent="0" algn="ctr">
              <a:buNone/>
            </a:pPr>
            <a:r>
              <a:rPr lang="en-US" dirty="0" smtClean="0"/>
              <a:t>Imagine yourself in a dark room….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4452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/>
          <p:nvPr/>
        </p:nvSpPr>
        <p:spPr>
          <a:xfrm>
            <a:off x="-15718" y="853658"/>
            <a:ext cx="9175435" cy="5150684"/>
          </a:xfrm>
          <a:prstGeom prst="rect">
            <a:avLst/>
          </a:prstGeom>
          <a:solidFill>
            <a:srgbClr val="332E2E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175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6563"/>
          </a:p>
        </p:txBody>
      </p:sp>
    </p:spTree>
    <p:extLst>
      <p:ext uri="{BB962C8B-B14F-4D97-AF65-F5344CB8AC3E}">
        <p14:creationId xmlns:p14="http://schemas.microsoft.com/office/powerpoint/2010/main" val="183355409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Shape 291"/>
          <p:cNvSpPr/>
          <p:nvPr/>
        </p:nvSpPr>
        <p:spPr>
          <a:xfrm>
            <a:off x="-15718" y="853658"/>
            <a:ext cx="9175435" cy="5150684"/>
          </a:xfrm>
          <a:prstGeom prst="rect">
            <a:avLst/>
          </a:prstGeom>
          <a:solidFill>
            <a:srgbClr val="332E2E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175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6563"/>
          </a:p>
        </p:txBody>
      </p:sp>
      <p:sp>
        <p:nvSpPr>
          <p:cNvPr id="292" name="Shape 292"/>
          <p:cNvSpPr/>
          <p:nvPr/>
        </p:nvSpPr>
        <p:spPr>
          <a:xfrm>
            <a:off x="4381500" y="3238500"/>
            <a:ext cx="476250" cy="4762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FAFAFA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3200">
                <a:solidFill>
                  <a:srgbClr val="FFFFFF"/>
                </a:solidFill>
              </a:defRPr>
            </a:pPr>
            <a:endParaRPr sz="1200"/>
          </a:p>
        </p:txBody>
      </p:sp>
    </p:spTree>
    <p:extLst>
      <p:ext uri="{BB962C8B-B14F-4D97-AF65-F5344CB8AC3E}">
        <p14:creationId xmlns:p14="http://schemas.microsoft.com/office/powerpoint/2010/main" val="321910465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 smtClean="0"/>
              <a:t>Crowdsourcing Experiments in Visualization Research: </a:t>
            </a:r>
            <a:r>
              <a:rPr lang="en-US" dirty="0"/>
              <a:t/>
            </a:r>
            <a:br>
              <a:rPr lang="en-US" dirty="0"/>
            </a:br>
            <a:r>
              <a:rPr lang="en-US" b="1" dirty="0"/>
              <a:t>Data, Perception, and Cognition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800600"/>
            <a:ext cx="6400800" cy="1752600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Remco Chang</a:t>
            </a:r>
          </a:p>
          <a:p>
            <a:endParaRPr lang="en-US" dirty="0"/>
          </a:p>
          <a:p>
            <a:r>
              <a:rPr lang="en-US" dirty="0"/>
              <a:t>Assistant </a:t>
            </a:r>
            <a:r>
              <a:rPr lang="en-US" dirty="0" smtClean="0"/>
              <a:t>Professor</a:t>
            </a:r>
          </a:p>
          <a:p>
            <a:r>
              <a:rPr lang="en-US" dirty="0" smtClean="0"/>
              <a:t>Computer Science</a:t>
            </a:r>
          </a:p>
          <a:p>
            <a:r>
              <a:rPr lang="en-US" dirty="0" smtClean="0"/>
              <a:t>Tufts University</a:t>
            </a:r>
          </a:p>
          <a:p>
            <a:endParaRPr lang="en-US" dirty="0"/>
          </a:p>
          <a:p>
            <a:endParaRPr lang="en-US" dirty="0"/>
          </a:p>
          <a:p>
            <a:endParaRPr lang="en-US" dirty="0" smtClean="0"/>
          </a:p>
        </p:txBody>
      </p:sp>
      <p:pic>
        <p:nvPicPr>
          <p:cNvPr id="1026" name="Picture 2" descr="thanksgivi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283" y="4800600"/>
            <a:ext cx="2094634" cy="1536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5233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Shape 294"/>
          <p:cNvSpPr/>
          <p:nvPr/>
        </p:nvSpPr>
        <p:spPr>
          <a:xfrm>
            <a:off x="-15718" y="853658"/>
            <a:ext cx="9175435" cy="5150684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17500">
                <a:solidFill>
                  <a:srgbClr val="848484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6563"/>
          </a:p>
        </p:txBody>
      </p:sp>
    </p:spTree>
    <p:extLst>
      <p:ext uri="{BB962C8B-B14F-4D97-AF65-F5344CB8AC3E}">
        <p14:creationId xmlns:p14="http://schemas.microsoft.com/office/powerpoint/2010/main" val="108110254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/>
          <p:nvPr/>
        </p:nvSpPr>
        <p:spPr>
          <a:xfrm>
            <a:off x="-15718" y="853658"/>
            <a:ext cx="9175435" cy="5150684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17500">
                <a:solidFill>
                  <a:srgbClr val="848484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6563"/>
          </a:p>
        </p:txBody>
      </p:sp>
      <p:sp>
        <p:nvSpPr>
          <p:cNvPr id="297" name="Shape 297"/>
          <p:cNvSpPr/>
          <p:nvPr/>
        </p:nvSpPr>
        <p:spPr>
          <a:xfrm>
            <a:off x="4381500" y="3238500"/>
            <a:ext cx="476250" cy="4762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FAFAFA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3200">
                <a:solidFill>
                  <a:srgbClr val="FFFFFF"/>
                </a:solidFill>
              </a:defRPr>
            </a:pPr>
            <a:endParaRPr sz="1200"/>
          </a:p>
        </p:txBody>
      </p:sp>
    </p:spTree>
    <p:extLst>
      <p:ext uri="{BB962C8B-B14F-4D97-AF65-F5344CB8AC3E}">
        <p14:creationId xmlns:p14="http://schemas.microsoft.com/office/powerpoint/2010/main" val="245316249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Perceptual Modeling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4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 smtClean="0"/>
                  <a:t>Weber’s Law (mid 1800s)</a:t>
                </a:r>
              </a:p>
              <a:p>
                <a:pPr lvl="1"/>
                <a:r>
                  <a:rPr lang="en-US" dirty="0" smtClean="0"/>
                  <a:t>Low-level perceptual discrimination (sound, touch, </a:t>
                </a:r>
                <a:r>
                  <a:rPr lang="en-US" dirty="0"/>
                  <a:t>taste, </a:t>
                </a:r>
                <a:r>
                  <a:rPr lang="en-US" dirty="0" smtClean="0"/>
                  <a:t>brightness, etc.)</a:t>
                </a:r>
              </a:p>
              <a:p>
                <a:pPr lvl="8"/>
                <a:endParaRPr lang="en-US" dirty="0" smtClean="0"/>
              </a:p>
              <a:p>
                <a:pPr lvl="1"/>
                <a:endParaRPr lang="en-US" dirty="0"/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b="0" i="1" smtClean="0">
                          <a:latin typeface="Cambria Math" panose="02040503050406030204" pitchFamily="18" charset="0"/>
                        </a:rPr>
                        <m:t>𝑑𝑃</m:t>
                      </m:r>
                      <m:r>
                        <a:rPr lang="en-US" sz="48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4800" b="0" i="1" smtClean="0">
                          <a:latin typeface="Cambria Math" panose="02040503050406030204" pitchFamily="18" charset="0"/>
                        </a:rPr>
                        <m:t>𝑘</m:t>
                      </m:r>
                      <m:f>
                        <m:fPr>
                          <m:ctrlPr>
                            <a:rPr lang="en-US" sz="4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𝑑𝑆</m:t>
                          </m:r>
                        </m:num>
                        <m:den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den>
                      </m:f>
                    </m:oMath>
                  </m:oMathPara>
                </a14:m>
                <a:endParaRPr lang="en-US" sz="4800" dirty="0" smtClean="0"/>
              </a:p>
              <a:p>
                <a:endParaRPr lang="en-US" sz="3600" dirty="0"/>
              </a:p>
            </p:txBody>
          </p:sp>
        </mc:Choice>
        <mc:Fallback xmlns="">
          <p:sp>
            <p:nvSpPr>
              <p:cNvPr id="5" name="Content Placeholder 4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1704" t="-17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4" name="Group 13"/>
          <p:cNvGrpSpPr/>
          <p:nvPr/>
        </p:nvGrpSpPr>
        <p:grpSpPr>
          <a:xfrm>
            <a:off x="616712" y="3453460"/>
            <a:ext cx="3696012" cy="1066800"/>
            <a:chOff x="485335" y="3048000"/>
            <a:chExt cx="3696012" cy="1066800"/>
          </a:xfrm>
        </p:grpSpPr>
        <p:sp>
          <p:nvSpPr>
            <p:cNvPr id="6" name="TextBox 5"/>
            <p:cNvSpPr txBox="1"/>
            <p:nvPr/>
          </p:nvSpPr>
          <p:spPr>
            <a:xfrm>
              <a:off x="485335" y="3048000"/>
              <a:ext cx="369601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 smtClean="0"/>
                <a:t>Perceived Difference</a:t>
              </a:r>
              <a:endParaRPr lang="en-US" b="1" dirty="0"/>
            </a:p>
          </p:txBody>
        </p:sp>
        <p:cxnSp>
          <p:nvCxnSpPr>
            <p:cNvPr id="13" name="Straight Arrow Connector 12"/>
            <p:cNvCxnSpPr>
              <a:stCxn id="6" idx="2"/>
            </p:cNvCxnSpPr>
            <p:nvPr/>
          </p:nvCxnSpPr>
          <p:spPr>
            <a:xfrm>
              <a:off x="2333341" y="3632775"/>
              <a:ext cx="790859" cy="482025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Group 23"/>
          <p:cNvGrpSpPr/>
          <p:nvPr/>
        </p:nvGrpSpPr>
        <p:grpSpPr>
          <a:xfrm>
            <a:off x="5585539" y="3028219"/>
            <a:ext cx="3436775" cy="1118175"/>
            <a:chOff x="5129678" y="2741544"/>
            <a:chExt cx="3436775" cy="1118175"/>
          </a:xfrm>
        </p:grpSpPr>
        <p:sp>
          <p:nvSpPr>
            <p:cNvPr id="7" name="TextBox 6"/>
            <p:cNvSpPr txBox="1"/>
            <p:nvPr/>
          </p:nvSpPr>
          <p:spPr>
            <a:xfrm>
              <a:off x="5129678" y="2741544"/>
              <a:ext cx="343677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 smtClean="0"/>
                <a:t>Change in Intensity</a:t>
              </a:r>
              <a:endParaRPr lang="en-US" b="1" dirty="0"/>
            </a:p>
          </p:txBody>
        </p:sp>
        <p:cxnSp>
          <p:nvCxnSpPr>
            <p:cNvPr id="15" name="Straight Arrow Connector 14"/>
            <p:cNvCxnSpPr>
              <a:stCxn id="7" idx="2"/>
            </p:cNvCxnSpPr>
            <p:nvPr/>
          </p:nvCxnSpPr>
          <p:spPr>
            <a:xfrm flipH="1">
              <a:off x="5716339" y="3326319"/>
              <a:ext cx="1131727" cy="53340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" name="Group 24"/>
          <p:cNvGrpSpPr/>
          <p:nvPr/>
        </p:nvGrpSpPr>
        <p:grpSpPr>
          <a:xfrm>
            <a:off x="4673816" y="5190550"/>
            <a:ext cx="4348498" cy="1118175"/>
            <a:chOff x="4673816" y="4876800"/>
            <a:chExt cx="4348498" cy="1118175"/>
          </a:xfrm>
        </p:grpSpPr>
        <p:sp>
          <p:nvSpPr>
            <p:cNvPr id="8" name="TextBox 7"/>
            <p:cNvSpPr txBox="1"/>
            <p:nvPr/>
          </p:nvSpPr>
          <p:spPr>
            <a:xfrm>
              <a:off x="4673816" y="5410200"/>
              <a:ext cx="434849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 smtClean="0"/>
                <a:t>Intensity of the Stimulus</a:t>
              </a:r>
              <a:endParaRPr lang="en-US" b="1" dirty="0"/>
            </a:p>
          </p:txBody>
        </p:sp>
        <p:cxnSp>
          <p:nvCxnSpPr>
            <p:cNvPr id="18" name="Straight Arrow Connector 17"/>
            <p:cNvCxnSpPr>
              <a:stCxn id="8" idx="0"/>
            </p:cNvCxnSpPr>
            <p:nvPr/>
          </p:nvCxnSpPr>
          <p:spPr>
            <a:xfrm flipH="1" flipV="1">
              <a:off x="5943600" y="4876800"/>
              <a:ext cx="904465" cy="53340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Group 25"/>
          <p:cNvGrpSpPr/>
          <p:nvPr/>
        </p:nvGrpSpPr>
        <p:grpSpPr>
          <a:xfrm>
            <a:off x="695053" y="5105035"/>
            <a:ext cx="3876947" cy="1466066"/>
            <a:chOff x="1134487" y="4660097"/>
            <a:chExt cx="3876947" cy="1466066"/>
          </a:xfrm>
        </p:grpSpPr>
        <p:sp>
          <p:nvSpPr>
            <p:cNvPr id="9" name="TextBox 8"/>
            <p:cNvSpPr txBox="1"/>
            <p:nvPr/>
          </p:nvSpPr>
          <p:spPr>
            <a:xfrm>
              <a:off x="1134487" y="5048945"/>
              <a:ext cx="3192092" cy="10772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 smtClean="0"/>
                <a:t>Weber’s Fraction</a:t>
              </a:r>
            </a:p>
            <a:p>
              <a:r>
                <a:rPr lang="en-US" sz="3200" b="1" dirty="0" smtClean="0"/>
                <a:t>(via experiments)</a:t>
              </a:r>
              <a:endParaRPr lang="en-US" b="1" dirty="0"/>
            </a:p>
          </p:txBody>
        </p:sp>
        <p:cxnSp>
          <p:nvCxnSpPr>
            <p:cNvPr id="21" name="Straight Arrow Connector 20"/>
            <p:cNvCxnSpPr>
              <a:stCxn id="9" idx="0"/>
            </p:cNvCxnSpPr>
            <p:nvPr/>
          </p:nvCxnSpPr>
          <p:spPr>
            <a:xfrm flipV="1">
              <a:off x="2730533" y="4660097"/>
              <a:ext cx="2280901" cy="388848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590568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Perceptual Modeling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4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 smtClean="0"/>
                  <a:t>Weber’s Law (mid 1800s)</a:t>
                </a:r>
              </a:p>
              <a:p>
                <a:pPr lvl="1"/>
                <a:r>
                  <a:rPr lang="en-US" dirty="0" smtClean="0"/>
                  <a:t>Low-level perceptual discrimination (sound, touch, </a:t>
                </a:r>
                <a:r>
                  <a:rPr lang="en-US" dirty="0"/>
                  <a:t>taste, </a:t>
                </a:r>
                <a:r>
                  <a:rPr lang="en-US" dirty="0" smtClean="0"/>
                  <a:t>brightness, etc.)</a:t>
                </a:r>
              </a:p>
              <a:p>
                <a:pPr lvl="4"/>
                <a:endParaRPr lang="en-US" dirty="0"/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b="0" i="1" smtClean="0">
                          <a:latin typeface="Cambria Math" panose="02040503050406030204" pitchFamily="18" charset="0"/>
                        </a:rPr>
                        <m:t>𝑑𝑃</m:t>
                      </m:r>
                      <m:r>
                        <a:rPr lang="en-US" sz="48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4800" b="0" i="1" smtClean="0">
                          <a:latin typeface="Cambria Math" panose="02040503050406030204" pitchFamily="18" charset="0"/>
                        </a:rPr>
                        <m:t>𝑘</m:t>
                      </m:r>
                      <m:f>
                        <m:fPr>
                          <m:ctrlPr>
                            <a:rPr lang="en-US" sz="4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𝑑𝑆</m:t>
                          </m:r>
                        </m:num>
                        <m:den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den>
                      </m:f>
                    </m:oMath>
                  </m:oMathPara>
                </a14:m>
                <a:endParaRPr lang="en-US" sz="4800" dirty="0" smtClean="0"/>
              </a:p>
              <a:p>
                <a:endParaRPr lang="en-US" sz="3600" dirty="0"/>
              </a:p>
            </p:txBody>
          </p:sp>
        </mc:Choice>
        <mc:Fallback xmlns="">
          <p:sp>
            <p:nvSpPr>
              <p:cNvPr id="5" name="Content Placeholder 4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1704" t="-17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381000" y="5181600"/>
                <a:ext cx="8224687" cy="156966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 smtClean="0"/>
                  <a:t>Given a fixed stimulus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r>
                  <a:rPr lang="en-US" sz="3200" dirty="0" smtClean="0"/>
                  <a:t>, the smallest of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𝑑𝑆</m:t>
                    </m:r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200" dirty="0" smtClean="0"/>
                  <a:t>that </a:t>
                </a:r>
              </a:p>
              <a:p>
                <a:r>
                  <a:rPr lang="en-US" sz="3200" dirty="0" smtClean="0"/>
                  <a:t>can be perceived by humans is known as the </a:t>
                </a:r>
              </a:p>
              <a:p>
                <a:r>
                  <a:rPr lang="en-US" sz="3200" dirty="0" smtClean="0"/>
                  <a:t>“</a:t>
                </a:r>
                <a:r>
                  <a:rPr lang="en-US" sz="3200" b="1" dirty="0" smtClean="0"/>
                  <a:t>Just Noticeable Difference</a:t>
                </a:r>
                <a:r>
                  <a:rPr lang="en-US" sz="3200" dirty="0" smtClean="0"/>
                  <a:t>”, or </a:t>
                </a:r>
                <a:r>
                  <a:rPr lang="en-US" sz="3200" b="1" dirty="0" smtClean="0"/>
                  <a:t>JND</a:t>
                </a:r>
                <a:endParaRPr lang="en-US" b="1" dirty="0"/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000" y="5181600"/>
                <a:ext cx="8224687" cy="1569660"/>
              </a:xfrm>
              <a:prstGeom prst="rect">
                <a:avLst/>
              </a:prstGeom>
              <a:blipFill rotWithShape="0">
                <a:blip r:embed="rId3"/>
                <a:stretch>
                  <a:fillRect l="-1927" t="-4669" r="-964" b="-120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90702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Replication Study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07351"/>
            <a:ext cx="8229600" cy="1388249"/>
          </a:xfrm>
        </p:spPr>
        <p:txBody>
          <a:bodyPr>
            <a:normAutofit/>
          </a:bodyPr>
          <a:lstStyle/>
          <a:p>
            <a:r>
              <a:rPr lang="en-US" dirty="0" smtClean="0"/>
              <a:t>Replicated using </a:t>
            </a:r>
            <a:r>
              <a:rPr lang="en-US" dirty="0" err="1" smtClean="0"/>
              <a:t>MTurk</a:t>
            </a:r>
            <a:r>
              <a:rPr lang="en-US" dirty="0" smtClean="0"/>
              <a:t> Ron </a:t>
            </a:r>
            <a:r>
              <a:rPr lang="en-US" dirty="0" err="1" smtClean="0"/>
              <a:t>Rensink’s</a:t>
            </a:r>
            <a:r>
              <a:rPr lang="en-US" dirty="0" smtClean="0"/>
              <a:t> experiment in 2010 which shows the relationship between JND and correlation (r) is linear and follows the Weber’s Law</a:t>
            </a:r>
            <a:endParaRPr lang="en-US" dirty="0"/>
          </a:p>
        </p:txBody>
      </p:sp>
      <p:pic>
        <p:nvPicPr>
          <p:cNvPr id="5" name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12505" y="2971800"/>
            <a:ext cx="3990928" cy="3657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pasted-image.pdf"/>
          <p:cNvPicPr>
            <a:picLocks noChangeAspect="1"/>
          </p:cNvPicPr>
          <p:nvPr/>
        </p:nvPicPr>
        <p:blipFill>
          <a:blip r:embed="rId3">
            <a:extLst/>
          </a:blip>
          <a:srcRect t="9386"/>
          <a:stretch>
            <a:fillRect/>
          </a:stretch>
        </p:blipFill>
        <p:spPr>
          <a:xfrm>
            <a:off x="5345446" y="2988449"/>
            <a:ext cx="3188954" cy="364095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89006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2" name="pasted-image.pdf"/>
          <p:cNvPicPr/>
          <p:nvPr/>
        </p:nvPicPr>
        <p:blipFill>
          <a:blip r:embed="rId2">
            <a:extLst/>
          </a:blip>
          <a:srcRect t="9740"/>
          <a:stretch>
            <a:fillRect/>
          </a:stretch>
        </p:blipFill>
        <p:spPr>
          <a:xfrm>
            <a:off x="4497164" y="1420350"/>
            <a:ext cx="3959673" cy="4503271"/>
          </a:xfrm>
          <a:prstGeom prst="rect">
            <a:avLst/>
          </a:prstGeom>
          <a:ln w="12700">
            <a:miter lim="400000"/>
          </a:ln>
        </p:spPr>
      </p:pic>
      <p:pic>
        <p:nvPicPr>
          <p:cNvPr id="453" name="pasted-image.pd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309784" y="3093010"/>
            <a:ext cx="197453" cy="671981"/>
          </a:xfrm>
          <a:prstGeom prst="rect">
            <a:avLst/>
          </a:prstGeom>
          <a:ln w="12700">
            <a:miter lim="400000"/>
          </a:ln>
        </p:spPr>
      </p:pic>
      <p:sp>
        <p:nvSpPr>
          <p:cNvPr id="454" name="Shape 454"/>
          <p:cNvSpPr/>
          <p:nvPr/>
        </p:nvSpPr>
        <p:spPr>
          <a:xfrm>
            <a:off x="556197" y="2690337"/>
            <a:ext cx="2980684" cy="1477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r">
              <a:defRPr sz="6400" i="1">
                <a:solidFill>
                  <a:srgbClr val="332E2E"/>
                </a:solidFill>
                <a:latin typeface="Avenir Next Demi Bold"/>
                <a:ea typeface="Avenir Next Demi Bold"/>
                <a:cs typeface="Avenir Next Demi Bold"/>
                <a:sym typeface="Avenir Next Demi Bold"/>
              </a:defRPr>
            </a:lvl1pPr>
          </a:lstStyle>
          <a:p>
            <a:pPr lvl="0">
              <a:defRPr sz="1800" i="0">
                <a:solidFill>
                  <a:srgbClr val="000000"/>
                </a:solidFill>
              </a:defRPr>
            </a:pPr>
            <a:r>
              <a:rPr sz="2400" dirty="0">
                <a:latin typeface="+mn-lt"/>
                <a:ea typeface="Yu Mincho" panose="02020400000000000000" pitchFamily="18" charset="-128"/>
              </a:rPr>
              <a:t>If the perception of correlation in scatterplots follows Weber’s </a:t>
            </a:r>
            <a:r>
              <a:rPr sz="2400" dirty="0" smtClean="0">
                <a:latin typeface="+mn-lt"/>
                <a:ea typeface="Yu Mincho" panose="02020400000000000000" pitchFamily="18" charset="-128"/>
              </a:rPr>
              <a:t>law</a:t>
            </a:r>
            <a:r>
              <a:rPr lang="en-US" sz="2400" dirty="0" smtClean="0">
                <a:latin typeface="+mn-lt"/>
                <a:ea typeface="Yu Mincho" panose="02020400000000000000" pitchFamily="18" charset="-128"/>
              </a:rPr>
              <a:t>...</a:t>
            </a:r>
            <a:endParaRPr sz="2400" dirty="0">
              <a:latin typeface="+mn-lt"/>
              <a:ea typeface="Yu Mincho" panose="02020400000000000000" pitchFamily="18" charset="-128"/>
            </a:endParaRPr>
          </a:p>
        </p:txBody>
      </p:sp>
      <p:sp>
        <p:nvSpPr>
          <p:cNvPr id="455" name="Shape 455"/>
          <p:cNvSpPr/>
          <p:nvPr/>
        </p:nvSpPr>
        <p:spPr>
          <a:xfrm>
            <a:off x="2897315" y="5067693"/>
            <a:ext cx="1545911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r">
              <a:defRPr sz="4800" i="1">
                <a:solidFill>
                  <a:srgbClr val="332E2E"/>
                </a:solidFill>
                <a:latin typeface="Avenir Next Demi Bold"/>
                <a:ea typeface="Avenir Next Demi Bold"/>
                <a:cs typeface="Avenir Next Demi Bold"/>
                <a:sym typeface="Avenir Next Demi Bold"/>
              </a:defRPr>
            </a:lvl1pPr>
          </a:lstStyle>
          <a:p>
            <a:pPr lvl="0">
              <a:defRPr sz="1800" i="0">
                <a:solidFill>
                  <a:srgbClr val="000000"/>
                </a:solidFill>
              </a:defRPr>
            </a:pPr>
            <a:r>
              <a:rPr sz="1800"/>
              <a:t>better</a:t>
            </a:r>
          </a:p>
        </p:txBody>
      </p:sp>
      <p:sp>
        <p:nvSpPr>
          <p:cNvPr id="456" name="Shape 456"/>
          <p:cNvSpPr/>
          <p:nvPr/>
        </p:nvSpPr>
        <p:spPr>
          <a:xfrm>
            <a:off x="2897315" y="1957001"/>
            <a:ext cx="1545911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r">
              <a:defRPr sz="4800" i="1">
                <a:solidFill>
                  <a:srgbClr val="332E2E"/>
                </a:solidFill>
                <a:latin typeface="Avenir Next Demi Bold"/>
                <a:ea typeface="Avenir Next Demi Bold"/>
                <a:cs typeface="Avenir Next Demi Bold"/>
                <a:sym typeface="Avenir Next Demi Bold"/>
              </a:defRPr>
            </a:lvl1pPr>
          </a:lstStyle>
          <a:p>
            <a:pPr lvl="0">
              <a:defRPr sz="1800" i="0">
                <a:solidFill>
                  <a:srgbClr val="000000"/>
                </a:solidFill>
              </a:defRPr>
            </a:pPr>
            <a:r>
              <a:rPr sz="1800"/>
              <a:t>worse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Our Question...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6149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8" name="pasted-image.pdf"/>
          <p:cNvPicPr/>
          <p:nvPr/>
        </p:nvPicPr>
        <p:blipFill>
          <a:blip r:embed="rId3">
            <a:extLst/>
          </a:blip>
          <a:srcRect t="9740"/>
          <a:stretch>
            <a:fillRect/>
          </a:stretch>
        </p:blipFill>
        <p:spPr>
          <a:xfrm>
            <a:off x="4497164" y="1420350"/>
            <a:ext cx="3959673" cy="4503271"/>
          </a:xfrm>
          <a:prstGeom prst="rect">
            <a:avLst/>
          </a:prstGeom>
          <a:ln w="12700">
            <a:miter lim="400000"/>
          </a:ln>
        </p:spPr>
      </p:pic>
      <p:pic>
        <p:nvPicPr>
          <p:cNvPr id="459" name="pasted-image.pdf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309784" y="3093010"/>
            <a:ext cx="197453" cy="671981"/>
          </a:xfrm>
          <a:prstGeom prst="rect">
            <a:avLst/>
          </a:prstGeom>
          <a:ln w="12700">
            <a:miter lim="400000"/>
          </a:ln>
        </p:spPr>
      </p:pic>
      <p:sp>
        <p:nvSpPr>
          <p:cNvPr id="460" name="Shape 460"/>
          <p:cNvSpPr/>
          <p:nvPr/>
        </p:nvSpPr>
        <p:spPr>
          <a:xfrm>
            <a:off x="4971185" y="2243308"/>
            <a:ext cx="3011631" cy="1573565"/>
          </a:xfrm>
          <a:prstGeom prst="line">
            <a:avLst/>
          </a:prstGeom>
          <a:ln w="92075">
            <a:solidFill>
              <a:srgbClr val="EF7F34"/>
            </a:solidFill>
            <a:miter lim="400000"/>
          </a:ln>
        </p:spPr>
        <p:txBody>
          <a:bodyPr lIns="0" tIns="0" rIns="0" bIns="0"/>
          <a:lstStyle/>
          <a:p>
            <a:pPr defTabSz="171450">
              <a:defRPr sz="1600">
                <a:latin typeface="Helvetica"/>
                <a:ea typeface="Helvetica"/>
                <a:cs typeface="Helvetica"/>
                <a:sym typeface="Helvetica"/>
              </a:defRPr>
            </a:pPr>
            <a:endParaRPr sz="600"/>
          </a:p>
        </p:txBody>
      </p:sp>
      <p:sp>
        <p:nvSpPr>
          <p:cNvPr id="461" name="Shape 461"/>
          <p:cNvSpPr/>
          <p:nvPr/>
        </p:nvSpPr>
        <p:spPr>
          <a:xfrm>
            <a:off x="4844252" y="2974736"/>
            <a:ext cx="2630874" cy="1660019"/>
          </a:xfrm>
          <a:prstGeom prst="line">
            <a:avLst/>
          </a:prstGeom>
          <a:ln w="92075">
            <a:solidFill>
              <a:srgbClr val="2E7AB9"/>
            </a:solidFill>
            <a:miter lim="400000"/>
          </a:ln>
        </p:spPr>
        <p:txBody>
          <a:bodyPr lIns="0" tIns="0" rIns="0" bIns="0"/>
          <a:lstStyle/>
          <a:p>
            <a:pPr defTabSz="171450">
              <a:defRPr sz="1600">
                <a:latin typeface="Helvetica"/>
                <a:ea typeface="Helvetica"/>
                <a:cs typeface="Helvetica"/>
                <a:sym typeface="Helvetica"/>
              </a:defRPr>
            </a:pPr>
            <a:endParaRPr sz="600"/>
          </a:p>
        </p:txBody>
      </p:sp>
      <p:sp>
        <p:nvSpPr>
          <p:cNvPr id="462" name="Shape 462"/>
          <p:cNvSpPr/>
          <p:nvPr/>
        </p:nvSpPr>
        <p:spPr>
          <a:xfrm>
            <a:off x="592382" y="2875003"/>
            <a:ext cx="3230249" cy="11079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r">
              <a:defRPr sz="6400" i="1">
                <a:solidFill>
                  <a:srgbClr val="332E2E"/>
                </a:solidFill>
                <a:latin typeface="Avenir Next Demi Bold"/>
                <a:ea typeface="Avenir Next Demi Bold"/>
                <a:cs typeface="Avenir Next Demi Bold"/>
                <a:sym typeface="Avenir Next Demi Bold"/>
              </a:defRPr>
            </a:lvl1pPr>
          </a:lstStyle>
          <a:p>
            <a:pPr lvl="0">
              <a:defRPr sz="1800" i="0">
                <a:solidFill>
                  <a:srgbClr val="000000"/>
                </a:solidFill>
              </a:defRPr>
            </a:pPr>
            <a:r>
              <a:rPr sz="2400" dirty="0">
                <a:latin typeface="+mn-lt"/>
                <a:ea typeface="Yu Mincho" panose="02020400000000000000" pitchFamily="18" charset="-128"/>
              </a:rPr>
              <a:t>What does the perception of correlation in other charts look like?</a:t>
            </a:r>
          </a:p>
        </p:txBody>
      </p:sp>
      <p:sp>
        <p:nvSpPr>
          <p:cNvPr id="467" name="Shape 467"/>
          <p:cNvSpPr/>
          <p:nvPr/>
        </p:nvSpPr>
        <p:spPr>
          <a:xfrm>
            <a:off x="4760349" y="2831305"/>
            <a:ext cx="3299516" cy="12300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6245" extrusionOk="0">
                <a:moveTo>
                  <a:pt x="0" y="13004"/>
                </a:moveTo>
                <a:cubicBezTo>
                  <a:pt x="6758" y="-5355"/>
                  <a:pt x="13958" y="-4275"/>
                  <a:pt x="21600" y="16245"/>
                </a:cubicBezTo>
              </a:path>
            </a:pathLst>
          </a:custGeom>
          <a:ln w="92075">
            <a:solidFill>
              <a:srgbClr val="6CC41D"/>
            </a:solidFill>
            <a:miter lim="400000"/>
          </a:ln>
        </p:spPr>
        <p:txBody>
          <a:bodyPr/>
          <a:lstStyle/>
          <a:p>
            <a:pPr lvl="0"/>
            <a:endParaRPr sz="675"/>
          </a:p>
        </p:txBody>
      </p:sp>
      <p:sp>
        <p:nvSpPr>
          <p:cNvPr id="468" name="Shape 468"/>
          <p:cNvSpPr/>
          <p:nvPr/>
        </p:nvSpPr>
        <p:spPr>
          <a:xfrm>
            <a:off x="4697853" y="3035701"/>
            <a:ext cx="3402402" cy="16796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987" h="21600" extrusionOk="0">
                <a:moveTo>
                  <a:pt x="43" y="0"/>
                </a:moveTo>
                <a:cubicBezTo>
                  <a:pt x="-613" y="13465"/>
                  <a:pt x="6368" y="20665"/>
                  <a:pt x="20987" y="21600"/>
                </a:cubicBezTo>
              </a:path>
            </a:pathLst>
          </a:custGeom>
          <a:ln w="92075">
            <a:solidFill>
              <a:srgbClr val="62298A"/>
            </a:solidFill>
            <a:miter lim="400000"/>
          </a:ln>
        </p:spPr>
        <p:txBody>
          <a:bodyPr/>
          <a:lstStyle/>
          <a:p>
            <a:pPr lvl="0"/>
            <a:endParaRPr sz="675"/>
          </a:p>
        </p:txBody>
      </p:sp>
      <p:sp>
        <p:nvSpPr>
          <p:cNvPr id="465" name="Shape 465"/>
          <p:cNvSpPr/>
          <p:nvPr/>
        </p:nvSpPr>
        <p:spPr>
          <a:xfrm>
            <a:off x="2897315" y="5062931"/>
            <a:ext cx="1545911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r">
              <a:defRPr sz="4800" i="1">
                <a:solidFill>
                  <a:srgbClr val="332E2E"/>
                </a:solidFill>
                <a:latin typeface="Avenir Next Demi Bold"/>
                <a:ea typeface="Avenir Next Demi Bold"/>
                <a:cs typeface="Avenir Next Demi Bold"/>
                <a:sym typeface="Avenir Next Demi Bold"/>
              </a:defRPr>
            </a:lvl1pPr>
          </a:lstStyle>
          <a:p>
            <a:pPr lvl="0">
              <a:defRPr sz="1800" i="0">
                <a:solidFill>
                  <a:srgbClr val="000000"/>
                </a:solidFill>
              </a:defRPr>
            </a:pPr>
            <a:r>
              <a:rPr sz="1800"/>
              <a:t>better</a:t>
            </a:r>
          </a:p>
        </p:txBody>
      </p:sp>
      <p:sp>
        <p:nvSpPr>
          <p:cNvPr id="466" name="Shape 466"/>
          <p:cNvSpPr/>
          <p:nvPr/>
        </p:nvSpPr>
        <p:spPr>
          <a:xfrm>
            <a:off x="2897315" y="1952238"/>
            <a:ext cx="1545911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r">
              <a:defRPr sz="4800" i="1">
                <a:solidFill>
                  <a:srgbClr val="332E2E"/>
                </a:solidFill>
                <a:latin typeface="Avenir Next Demi Bold"/>
                <a:ea typeface="Avenir Next Demi Bold"/>
                <a:cs typeface="Avenir Next Demi Bold"/>
                <a:sym typeface="Avenir Next Demi Bold"/>
              </a:defRPr>
            </a:lvl1pPr>
          </a:lstStyle>
          <a:p>
            <a:pPr lvl="0">
              <a:defRPr sz="1800" i="0">
                <a:solidFill>
                  <a:srgbClr val="000000"/>
                </a:solidFill>
              </a:defRPr>
            </a:pPr>
            <a:r>
              <a:rPr sz="1800"/>
              <a:t>worse</a:t>
            </a:r>
          </a:p>
        </p:txBody>
      </p:sp>
    </p:spTree>
    <p:extLst>
      <p:ext uri="{BB962C8B-B14F-4D97-AF65-F5344CB8AC3E}">
        <p14:creationId xmlns:p14="http://schemas.microsoft.com/office/powerpoint/2010/main" val="239814970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9" name="pasted-image.pd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93868" y="2037843"/>
            <a:ext cx="8756265" cy="210565"/>
          </a:xfrm>
          <a:prstGeom prst="rect">
            <a:avLst/>
          </a:prstGeom>
          <a:ln w="12700">
            <a:miter lim="400000"/>
          </a:ln>
        </p:spPr>
      </p:pic>
      <p:pic>
        <p:nvPicPr>
          <p:cNvPr id="520" name="pasted-image.png"/>
          <p:cNvPicPr/>
          <p:nvPr/>
        </p:nvPicPr>
        <p:blipFill>
          <a:blip r:embed="rId4">
            <a:extLst/>
          </a:blip>
          <a:srcRect l="895" t="6328"/>
          <a:stretch>
            <a:fillRect/>
          </a:stretch>
        </p:blipFill>
        <p:spPr>
          <a:xfrm>
            <a:off x="165048" y="2207031"/>
            <a:ext cx="8813964" cy="254951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48391217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4" name="pasted-image.pd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86725" y="1470103"/>
            <a:ext cx="8770550" cy="3917795"/>
          </a:xfrm>
          <a:prstGeom prst="rect">
            <a:avLst/>
          </a:prstGeom>
          <a:ln w="12700">
            <a:miter lim="400000"/>
          </a:ln>
        </p:spPr>
      </p:pic>
      <p:pic>
        <p:nvPicPr>
          <p:cNvPr id="525" name="pasted-image.pdf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93868" y="1275843"/>
            <a:ext cx="8756265" cy="210565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97129769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9" name="pasted-image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6725" y="2150838"/>
            <a:ext cx="8770550" cy="2556324"/>
          </a:xfrm>
          <a:prstGeom prst="rect">
            <a:avLst/>
          </a:prstGeom>
          <a:ln w="12700">
            <a:miter lim="400000"/>
          </a:ln>
        </p:spPr>
      </p:pic>
      <p:pic>
        <p:nvPicPr>
          <p:cNvPr id="530" name="pasted-image.pd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93868" y="1799718"/>
            <a:ext cx="8756265" cy="210565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09261424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2560637"/>
            <a:ext cx="3886200" cy="4144963"/>
          </a:xfrm>
        </p:spPr>
        <p:txBody>
          <a:bodyPr>
            <a:normAutofit/>
          </a:bodyPr>
          <a:lstStyle/>
          <a:p>
            <a:r>
              <a:rPr lang="en-US" sz="2000" dirty="0" err="1" smtClean="0">
                <a:latin typeface="Arial Black" panose="020B0A04020102020204" pitchFamily="34" charset="0"/>
              </a:rPr>
              <a:t>VIS+Database</a:t>
            </a:r>
            <a:endParaRPr lang="en-US" sz="2000" dirty="0" smtClean="0">
              <a:latin typeface="Arial Black" panose="020B0A04020102020204" pitchFamily="34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b="1" dirty="0" smtClean="0"/>
              <a:t>(MIT)</a:t>
            </a:r>
          </a:p>
          <a:p>
            <a:pPr lvl="1"/>
            <a:r>
              <a:rPr lang="en-US" sz="2000" dirty="0" smtClean="0"/>
              <a:t>Big data systems</a:t>
            </a:r>
          </a:p>
          <a:p>
            <a:r>
              <a:rPr lang="en-US" sz="2000" dirty="0" smtClean="0">
                <a:latin typeface="Arial Black" panose="020B0A04020102020204" pitchFamily="34" charset="0"/>
              </a:rPr>
              <a:t>Machine Learning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b="1" dirty="0" smtClean="0"/>
              <a:t>(MIT </a:t>
            </a:r>
            <a:r>
              <a:rPr lang="en-US" sz="2000" b="1" dirty="0"/>
              <a:t>Lincoln </a:t>
            </a:r>
            <a:r>
              <a:rPr lang="en-US" sz="2000" b="1" dirty="0" smtClean="0"/>
              <a:t>Lab)</a:t>
            </a:r>
          </a:p>
          <a:p>
            <a:pPr lvl="1"/>
            <a:r>
              <a:rPr lang="en-US" sz="2000" dirty="0" smtClean="0"/>
              <a:t>User-in-the-loop visual analytics systems</a:t>
            </a:r>
          </a:p>
          <a:p>
            <a:r>
              <a:rPr lang="en-US" sz="2000" dirty="0" smtClean="0">
                <a:latin typeface="Arial Black" panose="020B0A04020102020204" pitchFamily="34" charset="0"/>
              </a:rPr>
              <a:t>Modeling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b="1" dirty="0" smtClean="0"/>
              <a:t>(Wisconsin)</a:t>
            </a:r>
          </a:p>
          <a:p>
            <a:pPr lvl="1"/>
            <a:r>
              <a:rPr lang="en-US" sz="2000" dirty="0" smtClean="0"/>
              <a:t>Comprehensible       modeling</a:t>
            </a:r>
          </a:p>
          <a:p>
            <a:pPr lvl="1"/>
            <a:endParaRPr lang="en-US" sz="2000" dirty="0" smtClean="0"/>
          </a:p>
          <a:p>
            <a:endParaRPr lang="en-US" sz="2400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3581400" y="2560637"/>
            <a:ext cx="3581400" cy="4144963"/>
          </a:xfrm>
        </p:spPr>
        <p:txBody>
          <a:bodyPr>
            <a:normAutofit/>
          </a:bodyPr>
          <a:lstStyle/>
          <a:p>
            <a:r>
              <a:rPr lang="en-US" sz="2000" dirty="0" smtClean="0">
                <a:latin typeface="Arial Black" panose="020B0A04020102020204" pitchFamily="34" charset="0"/>
              </a:rPr>
              <a:t>Perception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b="1" dirty="0" smtClean="0"/>
              <a:t>(Northwestern)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b="1" dirty="0" smtClean="0"/>
              <a:t>(U British Columbia)</a:t>
            </a:r>
          </a:p>
          <a:p>
            <a:pPr lvl="1"/>
            <a:r>
              <a:rPr lang="en-US" sz="2000" dirty="0" smtClean="0"/>
              <a:t>Perceptual modeling</a:t>
            </a:r>
          </a:p>
          <a:p>
            <a:r>
              <a:rPr lang="en-US" sz="2000" dirty="0" smtClean="0">
                <a:latin typeface="Arial Black" panose="020B0A04020102020204" pitchFamily="34" charset="0"/>
              </a:rPr>
              <a:t>Psychology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b="1" dirty="0" smtClean="0"/>
              <a:t>(Tufts Psych </a:t>
            </a:r>
            <a:r>
              <a:rPr lang="en-US" sz="2000" b="1" dirty="0" err="1" smtClean="0"/>
              <a:t>Dept</a:t>
            </a:r>
            <a:r>
              <a:rPr lang="en-US" sz="2000" b="1" dirty="0" smtClean="0"/>
              <a:t>)</a:t>
            </a:r>
          </a:p>
          <a:p>
            <a:pPr lvl="1"/>
            <a:r>
              <a:rPr lang="en-US" sz="2000" dirty="0" smtClean="0"/>
              <a:t>Individual difference</a:t>
            </a:r>
          </a:p>
          <a:p>
            <a:r>
              <a:rPr lang="en-US" sz="2000" dirty="0" smtClean="0">
                <a:latin typeface="Arial Black" panose="020B0A04020102020204" pitchFamily="34" charset="0"/>
              </a:rPr>
              <a:t>“Storytelling”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b="1" dirty="0" smtClean="0"/>
              <a:t>(Maine Medical Center)</a:t>
            </a:r>
          </a:p>
          <a:p>
            <a:pPr lvl="1"/>
            <a:r>
              <a:rPr lang="en-US" sz="2000" dirty="0" smtClean="0"/>
              <a:t>Medical risk communication</a:t>
            </a:r>
          </a:p>
          <a:p>
            <a:pPr lvl="1"/>
            <a:endParaRPr lang="en-US" sz="2000" dirty="0"/>
          </a:p>
        </p:txBody>
      </p:sp>
      <p:pic>
        <p:nvPicPr>
          <p:cNvPr id="1026" name="Picture 2" descr="http://valt.cs.tufts.edu/img/people/alvitt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6424" y="1039482"/>
            <a:ext cx="1077726" cy="1138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valt.cs.tufts.edu/img/people/fumeng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6424" y="2197196"/>
            <a:ext cx="1077726" cy="1124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valt.cs.tufts.edu/img/people/dylan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6424" y="3396820"/>
            <a:ext cx="1090505" cy="1029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valt.cs.tufts.edu/img/people/jared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6424" y="4426438"/>
            <a:ext cx="1097306" cy="1183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27250" y="4519238"/>
            <a:ext cx="1005875" cy="113813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47509" y="5688404"/>
            <a:ext cx="1043863" cy="114473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16424" y="5710863"/>
            <a:ext cx="1097306" cy="1147137"/>
          </a:xfrm>
          <a:prstGeom prst="rect">
            <a:avLst/>
          </a:prstGeom>
        </p:spPr>
      </p:pic>
      <p:pic>
        <p:nvPicPr>
          <p:cNvPr id="16" name="Picture 4" descr="C:\Documents and Settings\rchang\My Documents\Dropbox\VALT Web and Print Graphics\logo-black-and-grey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438400" y="1600200"/>
            <a:ext cx="1680673" cy="762000"/>
          </a:xfrm>
          <a:prstGeom prst="rect">
            <a:avLst/>
          </a:prstGeom>
          <a:noFill/>
        </p:spPr>
      </p:pic>
      <p:pic>
        <p:nvPicPr>
          <p:cNvPr id="13" name="Picture 2" descr="https://www.eecs.tufts.edu/~ebrown/etbpic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4119" y="2244050"/>
            <a:ext cx="966464" cy="1152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https://www.eecs.tufts.edu/~lane/files/lane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3434398"/>
            <a:ext cx="951840" cy="982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947508" y="1039482"/>
            <a:ext cx="1024389" cy="1157714"/>
          </a:xfrm>
          <a:prstGeom prst="rect">
            <a:avLst/>
          </a:prstGeom>
        </p:spPr>
      </p:pic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274638"/>
            <a:ext cx="6248400" cy="1143000"/>
          </a:xfrm>
        </p:spPr>
        <p:txBody>
          <a:bodyPr/>
          <a:lstStyle/>
          <a:p>
            <a:pPr algn="ctr"/>
            <a:r>
              <a:rPr lang="en-US" dirty="0" smtClean="0"/>
              <a:t>Visual Analytics Lab at Tufts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6788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" name="pasted-image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6725" y="2098233"/>
            <a:ext cx="8770550" cy="2661535"/>
          </a:xfrm>
          <a:prstGeom prst="rect">
            <a:avLst/>
          </a:prstGeom>
          <a:ln w="12700">
            <a:miter lim="400000"/>
          </a:ln>
        </p:spPr>
      </p:pic>
      <p:pic>
        <p:nvPicPr>
          <p:cNvPr id="533" name="pasted-image.pd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93868" y="1799718"/>
            <a:ext cx="8756265" cy="210565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77645351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4" name="pasted-image.pd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14756" y="1114236"/>
            <a:ext cx="9255797" cy="4689165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28083405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" name="regression_allin1.pd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66800" y="616181"/>
            <a:ext cx="6629400" cy="6107007"/>
          </a:xfrm>
          <a:prstGeom prst="rect">
            <a:avLst/>
          </a:prstGeom>
          <a:ln w="12700">
            <a:miter lim="400000"/>
          </a:ln>
        </p:spPr>
      </p:pic>
      <p:sp>
        <p:nvSpPr>
          <p:cNvPr id="564" name="Shape 564"/>
          <p:cNvSpPr/>
          <p:nvPr/>
        </p:nvSpPr>
        <p:spPr>
          <a:xfrm rot="16200000">
            <a:off x="-640932" y="1892010"/>
            <a:ext cx="2846039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r">
              <a:defRPr sz="6400" i="1">
                <a:solidFill>
                  <a:srgbClr val="332E2E"/>
                </a:solidFill>
                <a:latin typeface="Avenir Next Demi Bold"/>
                <a:ea typeface="Avenir Next Demi Bold"/>
                <a:cs typeface="Avenir Next Demi Bold"/>
                <a:sym typeface="Avenir Next Demi Bold"/>
              </a:defRPr>
            </a:lvl1pPr>
          </a:lstStyle>
          <a:p>
            <a:pPr lvl="0">
              <a:defRPr sz="1800" i="0">
                <a:solidFill>
                  <a:srgbClr val="000000"/>
                </a:solidFill>
              </a:defRPr>
            </a:pPr>
            <a:r>
              <a:rPr sz="2400" dirty="0"/>
              <a:t>less precise</a:t>
            </a:r>
          </a:p>
        </p:txBody>
      </p:sp>
      <p:sp>
        <p:nvSpPr>
          <p:cNvPr id="565" name="Shape 565"/>
          <p:cNvSpPr/>
          <p:nvPr/>
        </p:nvSpPr>
        <p:spPr>
          <a:xfrm rot="16200000">
            <a:off x="-121786" y="5517014"/>
            <a:ext cx="1855439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ctr">
            <a:spAutoFit/>
          </a:bodyPr>
          <a:lstStyle>
            <a:lvl1pPr algn="r">
              <a:defRPr sz="6400" i="1">
                <a:solidFill>
                  <a:srgbClr val="332E2E"/>
                </a:solidFill>
                <a:latin typeface="Avenir Next Demi Bold"/>
                <a:ea typeface="Avenir Next Demi Bold"/>
                <a:cs typeface="Avenir Next Demi Bold"/>
                <a:sym typeface="Avenir Next Demi Bold"/>
              </a:defRPr>
            </a:lvl1pPr>
          </a:lstStyle>
          <a:p>
            <a:pPr lvl="0">
              <a:defRPr sz="1800" i="0">
                <a:solidFill>
                  <a:srgbClr val="000000"/>
                </a:solidFill>
              </a:defRPr>
            </a:pPr>
            <a:r>
              <a:rPr sz="2400" dirty="0"/>
              <a:t>more precise</a:t>
            </a:r>
          </a:p>
        </p:txBody>
      </p:sp>
    </p:spTree>
    <p:extLst>
      <p:ext uri="{BB962C8B-B14F-4D97-AF65-F5344CB8AC3E}">
        <p14:creationId xmlns:p14="http://schemas.microsoft.com/office/powerpoint/2010/main" val="349316737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Shape 575"/>
          <p:cNvSpPr/>
          <p:nvPr/>
        </p:nvSpPr>
        <p:spPr>
          <a:xfrm>
            <a:off x="494714" y="2690337"/>
            <a:ext cx="8382870" cy="1477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lvl="0" algn="l">
              <a:defRPr sz="1800"/>
            </a:pPr>
            <a:r>
              <a:rPr sz="3200" i="1" dirty="0">
                <a:solidFill>
                  <a:srgbClr val="332E2E"/>
                </a:solidFill>
                <a:latin typeface="Avenir Next Demi Bold"/>
                <a:ea typeface="Avenir Next Demi Bold"/>
                <a:cs typeface="Avenir Next Demi Bold"/>
                <a:sym typeface="Avenir Next Demi Bold"/>
              </a:rPr>
              <a:t>The perception of correlation </a:t>
            </a:r>
            <a:br>
              <a:rPr sz="3200" i="1" dirty="0">
                <a:solidFill>
                  <a:srgbClr val="332E2E"/>
                </a:solidFill>
                <a:latin typeface="Avenir Next Demi Bold"/>
                <a:ea typeface="Avenir Next Demi Bold"/>
                <a:cs typeface="Avenir Next Demi Bold"/>
                <a:sym typeface="Avenir Next Demi Bold"/>
              </a:rPr>
            </a:br>
            <a:r>
              <a:rPr sz="3200" i="1" dirty="0">
                <a:solidFill>
                  <a:srgbClr val="332E2E"/>
                </a:solidFill>
                <a:latin typeface="Avenir Next Demi Bold"/>
                <a:ea typeface="Avenir Next Demi Bold"/>
                <a:cs typeface="Avenir Next Demi Bold"/>
                <a:sym typeface="Avenir Next Demi Bold"/>
              </a:rPr>
              <a:t>in every tested chart can be modeled using Weber’s law.</a:t>
            </a:r>
          </a:p>
        </p:txBody>
      </p:sp>
      <p:pic>
        <p:nvPicPr>
          <p:cNvPr id="576" name="Screen Shot 2014-11-12 at 10.40.45 PM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58882" y="936878"/>
            <a:ext cx="1331971" cy="1324345"/>
          </a:xfrm>
          <a:prstGeom prst="rect">
            <a:avLst/>
          </a:prstGeom>
          <a:ln w="12700">
            <a:miter lim="400000"/>
          </a:ln>
        </p:spPr>
      </p:pic>
      <p:pic>
        <p:nvPicPr>
          <p:cNvPr id="577" name="Screen Shot 2014-11-12 at 10.48.12 PM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074080" y="952500"/>
            <a:ext cx="1326892" cy="1324345"/>
          </a:xfrm>
          <a:prstGeom prst="rect">
            <a:avLst/>
          </a:prstGeom>
          <a:ln w="12700">
            <a:miter lim="400000"/>
          </a:ln>
        </p:spPr>
      </p:pic>
      <p:pic>
        <p:nvPicPr>
          <p:cNvPr id="578" name="Screen Shot 2014-11-12 at 10.53.43 PM.png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691835" y="4616131"/>
            <a:ext cx="1326892" cy="1316626"/>
          </a:xfrm>
          <a:prstGeom prst="rect">
            <a:avLst/>
          </a:prstGeom>
          <a:ln w="12700">
            <a:miter lim="400000"/>
          </a:ln>
        </p:spPr>
      </p:pic>
      <p:pic>
        <p:nvPicPr>
          <p:cNvPr id="579" name="Screen Shot 2014-11-12 at 10.53.58 PM.png"/>
          <p:cNvPicPr/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6724246" y="4612272"/>
            <a:ext cx="1342276" cy="1324345"/>
          </a:xfrm>
          <a:prstGeom prst="rect">
            <a:avLst/>
          </a:prstGeom>
          <a:ln w="12700">
            <a:miter lim="400000"/>
          </a:ln>
        </p:spPr>
      </p:pic>
      <p:pic>
        <p:nvPicPr>
          <p:cNvPr id="580" name="Screen Shot 2014-11-12 at 10.54.23 PM.png"/>
          <p:cNvPicPr/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7209592" y="956359"/>
            <a:ext cx="1331818" cy="1316626"/>
          </a:xfrm>
          <a:prstGeom prst="rect">
            <a:avLst/>
          </a:prstGeom>
          <a:ln w="12700">
            <a:miter lim="400000"/>
          </a:ln>
        </p:spPr>
      </p:pic>
      <p:pic>
        <p:nvPicPr>
          <p:cNvPr id="581" name="Screen Shot 2014-11-12 at 10.54.13 PM.png"/>
          <p:cNvPicPr/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5497530" y="927266"/>
            <a:ext cx="1330624" cy="1343568"/>
          </a:xfrm>
          <a:prstGeom prst="rect">
            <a:avLst/>
          </a:prstGeom>
          <a:ln w="12700">
            <a:miter lim="400000"/>
          </a:ln>
        </p:spPr>
      </p:pic>
      <p:pic>
        <p:nvPicPr>
          <p:cNvPr id="582" name="Screen Shot 2014-11-12 at 10.54.05 PM.png"/>
          <p:cNvPicPr/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3818780" y="990636"/>
            <a:ext cx="1262771" cy="1248144"/>
          </a:xfrm>
          <a:prstGeom prst="rect">
            <a:avLst/>
          </a:prstGeom>
          <a:ln w="12700">
            <a:miter lim="400000"/>
          </a:ln>
        </p:spPr>
      </p:pic>
      <p:pic>
        <p:nvPicPr>
          <p:cNvPr id="583" name="Screen Shot 2014-11-12 at 10.54.50 PM.png"/>
          <p:cNvPicPr/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2511492" y="4604082"/>
            <a:ext cx="1321622" cy="1316626"/>
          </a:xfrm>
          <a:prstGeom prst="rect">
            <a:avLst/>
          </a:prstGeom>
          <a:ln w="12700">
            <a:miter lim="400000"/>
          </a:ln>
        </p:spPr>
      </p:pic>
      <p:pic>
        <p:nvPicPr>
          <p:cNvPr id="584" name="Screen Shot 2014-11-12 at 10.54.30 PM.png"/>
          <p:cNvPicPr/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557626" y="4565195"/>
            <a:ext cx="1434899" cy="141849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06051660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495" y="218807"/>
            <a:ext cx="6452071" cy="6258193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6019800" y="2286000"/>
            <a:ext cx="2777408" cy="2446033"/>
            <a:chOff x="6027900" y="1143000"/>
            <a:chExt cx="2537932" cy="2341086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582738" y="1143000"/>
              <a:ext cx="1983094" cy="1953047"/>
            </a:xfrm>
            <a:prstGeom prst="rect">
              <a:avLst/>
            </a:prstGeom>
          </p:spPr>
        </p:pic>
        <p:cxnSp>
          <p:nvCxnSpPr>
            <p:cNvPr id="10" name="Curved Connector 9"/>
            <p:cNvCxnSpPr>
              <a:stCxn id="8" idx="1"/>
            </p:cNvCxnSpPr>
            <p:nvPr/>
          </p:nvCxnSpPr>
          <p:spPr>
            <a:xfrm rot="10800000" flipV="1">
              <a:off x="6027900" y="2119524"/>
              <a:ext cx="554838" cy="1364562"/>
            </a:xfrm>
            <a:prstGeom prst="curvedConnector2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Group 18"/>
          <p:cNvGrpSpPr/>
          <p:nvPr/>
        </p:nvGrpSpPr>
        <p:grpSpPr>
          <a:xfrm>
            <a:off x="5562600" y="4533479"/>
            <a:ext cx="3069121" cy="1943521"/>
            <a:chOff x="5562600" y="4533479"/>
            <a:chExt cx="3069121" cy="1943521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582738" y="4533479"/>
              <a:ext cx="2048983" cy="1943521"/>
            </a:xfrm>
            <a:prstGeom prst="rect">
              <a:avLst/>
            </a:prstGeom>
          </p:spPr>
        </p:pic>
        <p:cxnSp>
          <p:nvCxnSpPr>
            <p:cNvPr id="11" name="Curved Connector 10"/>
            <p:cNvCxnSpPr>
              <a:stCxn id="7" idx="1"/>
            </p:cNvCxnSpPr>
            <p:nvPr/>
          </p:nvCxnSpPr>
          <p:spPr>
            <a:xfrm rot="10800000" flipV="1">
              <a:off x="5562600" y="5505240"/>
              <a:ext cx="1020138" cy="57360"/>
            </a:xfrm>
            <a:prstGeom prst="curvedConnector3">
              <a:avLst>
                <a:gd name="adj1" fmla="val 50000"/>
              </a:avLst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4" name="Picture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27505" y="218807"/>
            <a:ext cx="2222571" cy="2248340"/>
          </a:xfrm>
          <a:prstGeom prst="rect">
            <a:avLst/>
          </a:prstGeom>
        </p:spPr>
      </p:pic>
      <p:cxnSp>
        <p:nvCxnSpPr>
          <p:cNvPr id="27" name="Curved Connector 26"/>
          <p:cNvCxnSpPr>
            <a:stCxn id="24" idx="1"/>
          </p:cNvCxnSpPr>
          <p:nvPr/>
        </p:nvCxnSpPr>
        <p:spPr>
          <a:xfrm rot="10800000" flipV="1">
            <a:off x="4267201" y="1342976"/>
            <a:ext cx="2360305" cy="2619423"/>
          </a:xfrm>
          <a:prstGeom prst="curvedConnector2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80542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Ranking Visualizations of Correlation</a:t>
            </a:r>
            <a:endParaRPr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52600"/>
            <a:ext cx="9133962" cy="410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25534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Lessons Learned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600200"/>
            <a:ext cx="5105401" cy="4525963"/>
          </a:xfrm>
        </p:spPr>
        <p:txBody>
          <a:bodyPr>
            <a:normAutofit/>
          </a:bodyPr>
          <a:lstStyle/>
          <a:p>
            <a:r>
              <a:rPr lang="en-US" dirty="0" err="1" smtClean="0"/>
              <a:t>MTurk</a:t>
            </a:r>
            <a:r>
              <a:rPr lang="en-US" dirty="0" smtClean="0"/>
              <a:t> is good for perceptual studies</a:t>
            </a:r>
          </a:p>
          <a:p>
            <a:pPr lvl="1"/>
            <a:r>
              <a:rPr lang="en-US" dirty="0" smtClean="0"/>
              <a:t>Slightly higher variance</a:t>
            </a:r>
          </a:p>
          <a:p>
            <a:pPr lvl="1"/>
            <a:r>
              <a:rPr lang="en-US" dirty="0" smtClean="0"/>
              <a:t>Overall trend and values hold</a:t>
            </a:r>
          </a:p>
          <a:p>
            <a:pPr lvl="1"/>
            <a:r>
              <a:rPr lang="en-US" dirty="0" smtClean="0"/>
              <a:t>Useful for Between-Subject study</a:t>
            </a:r>
          </a:p>
          <a:p>
            <a:endParaRPr lang="en-US" dirty="0"/>
          </a:p>
          <a:p>
            <a:r>
              <a:rPr lang="en-US" dirty="0" smtClean="0"/>
              <a:t>Check device/browser type (disallow handheld devices)</a:t>
            </a:r>
          </a:p>
          <a:p>
            <a:endParaRPr lang="en-US" dirty="0"/>
          </a:p>
          <a:p>
            <a:r>
              <a:rPr lang="en-US" dirty="0" smtClean="0"/>
              <a:t>Check screen resolution</a:t>
            </a:r>
          </a:p>
          <a:p>
            <a:pPr lvl="1"/>
            <a:r>
              <a:rPr lang="en-US" dirty="0" err="1" smtClean="0"/>
              <a:t>window.screen.width</a:t>
            </a:r>
            <a:endParaRPr lang="en-US" dirty="0" smtClean="0"/>
          </a:p>
          <a:p>
            <a:pPr lvl="1"/>
            <a:r>
              <a:rPr lang="en-US" dirty="0" err="1" smtClean="0"/>
              <a:t>window.screen.availWidth</a:t>
            </a: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11" name="Screen Shot 2014-11-12 at 10.48.12 PM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243760" y="2151136"/>
            <a:ext cx="1326892" cy="1324345"/>
          </a:xfrm>
          <a:prstGeom prst="rect">
            <a:avLst/>
          </a:prstGeom>
          <a:ln w="12700">
            <a:miter lim="400000"/>
          </a:ln>
        </p:spPr>
      </p:pic>
      <p:pic>
        <p:nvPicPr>
          <p:cNvPr id="12" name="Screen Shot 2014-11-12 at 10.53.43 PM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764431" y="5129114"/>
            <a:ext cx="1326892" cy="1316626"/>
          </a:xfrm>
          <a:prstGeom prst="rect">
            <a:avLst/>
          </a:prstGeom>
          <a:ln w="12700">
            <a:miter lim="400000"/>
          </a:ln>
        </p:spPr>
      </p:pic>
      <p:pic>
        <p:nvPicPr>
          <p:cNvPr id="13" name="Screen Shot 2014-11-12 at 10.53.58 PM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216857" y="3626867"/>
            <a:ext cx="1342276" cy="1324345"/>
          </a:xfrm>
          <a:prstGeom prst="rect">
            <a:avLst/>
          </a:prstGeom>
          <a:ln w="12700">
            <a:miter lim="400000"/>
          </a:ln>
        </p:spPr>
      </p:pic>
      <p:pic>
        <p:nvPicPr>
          <p:cNvPr id="14" name="Screen Shot 2014-11-12 at 10.54.23 PM.png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727096" y="759325"/>
            <a:ext cx="1331818" cy="1316626"/>
          </a:xfrm>
          <a:prstGeom prst="rect">
            <a:avLst/>
          </a:prstGeom>
          <a:ln w="12700">
            <a:miter lim="400000"/>
          </a:ln>
        </p:spPr>
      </p:pic>
      <p:pic>
        <p:nvPicPr>
          <p:cNvPr id="15" name="Screen Shot 2014-11-12 at 10.54.13 PM.png"/>
          <p:cNvPicPr/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6240028" y="732383"/>
            <a:ext cx="1330624" cy="13435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6" name="Screen Shot 2014-11-12 at 10.54.05 PM.png"/>
          <p:cNvPicPr/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7761619" y="2227337"/>
            <a:ext cx="1262771" cy="1248144"/>
          </a:xfrm>
          <a:prstGeom prst="rect">
            <a:avLst/>
          </a:prstGeom>
          <a:ln w="12700">
            <a:miter lim="400000"/>
          </a:ln>
        </p:spPr>
      </p:pic>
      <p:pic>
        <p:nvPicPr>
          <p:cNvPr id="17" name="Screen Shot 2014-11-12 at 10.54.50 PM.png"/>
          <p:cNvPicPr/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249030" y="5129114"/>
            <a:ext cx="1321622" cy="1316626"/>
          </a:xfrm>
          <a:prstGeom prst="rect">
            <a:avLst/>
          </a:prstGeom>
          <a:ln w="12700">
            <a:miter lim="400000"/>
          </a:ln>
        </p:spPr>
      </p:pic>
      <p:pic>
        <p:nvPicPr>
          <p:cNvPr id="18" name="Screen Shot 2014-11-12 at 10.54.30 PM.png"/>
          <p:cNvPicPr/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7710427" y="3579789"/>
            <a:ext cx="1434899" cy="141849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697297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3: Cognitive Studies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057400"/>
            <a:ext cx="6705600" cy="4191000"/>
          </a:xfrm>
        </p:spPr>
        <p:txBody>
          <a:bodyPr/>
          <a:lstStyle/>
          <a:p>
            <a:r>
              <a:rPr lang="en-US" dirty="0" smtClean="0"/>
              <a:t>Research Question: Do individual differences affect people’s ability to use visualizations?</a:t>
            </a:r>
          </a:p>
          <a:p>
            <a:endParaRPr lang="en-US" dirty="0"/>
          </a:p>
          <a:p>
            <a:pPr lvl="1"/>
            <a:r>
              <a:rPr lang="en-US" sz="2400" b="1" dirty="0">
                <a:latin typeface="+mn-lt"/>
              </a:rPr>
              <a:t>Priming emotion</a:t>
            </a:r>
          </a:p>
          <a:p>
            <a:pPr lvl="1"/>
            <a:r>
              <a:rPr lang="en-US" sz="2400" b="1" dirty="0" smtClean="0">
                <a:latin typeface="+mn-lt"/>
              </a:rPr>
              <a:t>Priming </a:t>
            </a:r>
            <a:r>
              <a:rPr lang="en-US" sz="2400" b="1" dirty="0">
                <a:latin typeface="+mn-lt"/>
              </a:rPr>
              <a:t>locus of control</a:t>
            </a:r>
          </a:p>
          <a:p>
            <a:pPr lvl="1"/>
            <a:endParaRPr lang="en-US" dirty="0"/>
          </a:p>
          <a:p>
            <a:r>
              <a:rPr lang="en-US" dirty="0" smtClean="0"/>
              <a:t>Need: </a:t>
            </a:r>
          </a:p>
          <a:p>
            <a:pPr lvl="1"/>
            <a:r>
              <a:rPr lang="en-US" dirty="0" smtClean="0"/>
              <a:t>Large number of participants (~1,000) </a:t>
            </a:r>
          </a:p>
          <a:p>
            <a:pPr lvl="1"/>
            <a:r>
              <a:rPr lang="en-US" dirty="0"/>
              <a:t>L</a:t>
            </a:r>
            <a:r>
              <a:rPr lang="en-US" dirty="0" smtClean="0"/>
              <a:t>ong complicated study design (~30 minutes)</a:t>
            </a:r>
          </a:p>
          <a:p>
            <a:pPr lvl="1"/>
            <a:r>
              <a:rPr lang="en-US" dirty="0" smtClean="0"/>
              <a:t>Speed (and accuracy) matter</a:t>
            </a:r>
          </a:p>
        </p:txBody>
      </p:sp>
      <p:pic>
        <p:nvPicPr>
          <p:cNvPr id="9" name="Picture 6" descr="https://www.eecs.tufts.edu/~lane/files/lan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6032" y="4085099"/>
            <a:ext cx="1222375" cy="1222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7543842" y="5307474"/>
            <a:ext cx="158867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Lane Harrison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7525918" y="3432170"/>
            <a:ext cx="153776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Alvitta Ottley</a:t>
            </a:r>
            <a:endParaRPr lang="en-US" dirty="0"/>
          </a:p>
        </p:txBody>
      </p:sp>
      <p:pic>
        <p:nvPicPr>
          <p:cNvPr id="14" name="Picture 2" descr="http://valt.cs.tufts.edu/img/people/alvitt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6032" y="2294032"/>
            <a:ext cx="1077726" cy="1138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1828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Priming?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82" y="1171575"/>
            <a:ext cx="9098280" cy="5686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8527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Verbal Priming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For example, to 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make someone have a more external 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LOC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  <a:p>
            <a:pPr lvl="4"/>
            <a:endParaRPr lang="en-US" dirty="0"/>
          </a:p>
          <a:p>
            <a:pPr marL="457200" lvl="1" indent="0">
              <a:buNone/>
            </a:pPr>
            <a:r>
              <a:rPr lang="en-US" sz="2400" i="1" dirty="0">
                <a:solidFill>
                  <a:schemeClr val="bg1">
                    <a:lumMod val="75000"/>
                  </a:schemeClr>
                </a:solidFill>
                <a:ea typeface="Yu Mincho" panose="02020400000000000000" pitchFamily="18" charset="-128"/>
              </a:rPr>
              <a:t>“We know that one of the things that influence how well you can do everyday tasks is the number of obstacles you face on a daily basis. If you are having a particularly bad day today, you may not do as well as you might on a day when everything goes as planned. Variability is a normal part of life and you might think you can’t do much about that aspect. In the space provided below, give 3 examples of times when you have felt out of control and unable to achieve something you set out to do. Each example must be at least 100 words long.”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5507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2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VIS research can be “</a:t>
            </a:r>
            <a:r>
              <a:rPr lang="en-US" dirty="0" err="1" smtClean="0"/>
              <a:t>Turked</a:t>
            </a:r>
            <a:r>
              <a:rPr lang="en-US" dirty="0" smtClean="0"/>
              <a:t>”?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057400"/>
            <a:ext cx="5410200" cy="419100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Following Bongshin’s talk from Monday</a:t>
            </a:r>
          </a:p>
          <a:p>
            <a:endParaRPr lang="en-US" dirty="0"/>
          </a:p>
          <a:p>
            <a:r>
              <a:rPr lang="en-US" dirty="0" smtClean="0"/>
              <a:t>Three types of experiments:</a:t>
            </a:r>
          </a:p>
          <a:p>
            <a:pPr lvl="4"/>
            <a:endParaRPr lang="en-US" dirty="0" smtClean="0"/>
          </a:p>
          <a:p>
            <a:pPr lvl="1"/>
            <a:r>
              <a:rPr lang="en-US" sz="2400" b="1" dirty="0" smtClean="0">
                <a:latin typeface="+mn-lt"/>
                <a:ea typeface="Yu Mincho" panose="02020400000000000000" pitchFamily="18" charset="-128"/>
              </a:rPr>
              <a:t>Collect User </a:t>
            </a:r>
            <a:r>
              <a:rPr lang="en-US" sz="2400" b="1" dirty="0">
                <a:latin typeface="+mn-lt"/>
                <a:ea typeface="Yu Mincho" panose="02020400000000000000" pitchFamily="18" charset="-128"/>
              </a:rPr>
              <a:t>G</a:t>
            </a:r>
            <a:r>
              <a:rPr lang="en-US" sz="2400" b="1" dirty="0" smtClean="0">
                <a:latin typeface="+mn-lt"/>
                <a:ea typeface="Yu Mincho" panose="02020400000000000000" pitchFamily="18" charset="-128"/>
              </a:rPr>
              <a:t>enerated </a:t>
            </a:r>
            <a:r>
              <a:rPr lang="en-US" sz="2400" b="1" dirty="0">
                <a:latin typeface="+mn-lt"/>
                <a:ea typeface="Yu Mincho" panose="02020400000000000000" pitchFamily="18" charset="-128"/>
              </a:rPr>
              <a:t>D</a:t>
            </a:r>
            <a:r>
              <a:rPr lang="en-US" sz="2400" b="1" dirty="0" smtClean="0">
                <a:latin typeface="+mn-lt"/>
                <a:ea typeface="Yu Mincho" panose="02020400000000000000" pitchFamily="18" charset="-128"/>
              </a:rPr>
              <a:t>ata</a:t>
            </a:r>
          </a:p>
          <a:p>
            <a:pPr lvl="1"/>
            <a:r>
              <a:rPr lang="en-US" sz="2400" b="1" dirty="0" smtClean="0">
                <a:latin typeface="+mn-lt"/>
                <a:ea typeface="Yu Mincho" panose="02020400000000000000" pitchFamily="18" charset="-128"/>
              </a:rPr>
              <a:t>Conduct Perceptual Experiments</a:t>
            </a:r>
          </a:p>
          <a:p>
            <a:pPr lvl="1"/>
            <a:r>
              <a:rPr lang="en-US" sz="2400" b="1" dirty="0" smtClean="0">
                <a:latin typeface="+mn-lt"/>
                <a:ea typeface="Yu Mincho" panose="02020400000000000000" pitchFamily="18" charset="-128"/>
              </a:rPr>
              <a:t>Run Cognitive Studies</a:t>
            </a:r>
            <a:r>
              <a:rPr lang="en-US" sz="2400" b="1" baseline="30000" dirty="0" smtClean="0">
                <a:latin typeface="+mn-lt"/>
                <a:ea typeface="Yu Mincho" panose="02020400000000000000" pitchFamily="18" charset="-128"/>
              </a:rPr>
              <a:t>**</a:t>
            </a:r>
          </a:p>
          <a:p>
            <a:pPr lvl="1"/>
            <a:endParaRPr lang="en-US" dirty="0"/>
          </a:p>
          <a:p>
            <a:r>
              <a:rPr lang="en-US" dirty="0" smtClean="0"/>
              <a:t>How to design a Mechanical Turk study platform for visualization research</a:t>
            </a:r>
          </a:p>
          <a:p>
            <a:pPr lvl="1"/>
            <a:r>
              <a:rPr lang="en-US" dirty="0" smtClean="0"/>
              <a:t>Lessons learned from experience</a:t>
            </a:r>
          </a:p>
        </p:txBody>
      </p:sp>
      <p:pic>
        <p:nvPicPr>
          <p:cNvPr id="2050" name="Picture 2" descr="http://www.pticefabrika.com/base_file_recovery_20100802122848/images/318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2057399"/>
            <a:ext cx="3001373" cy="1688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C:\Users\Alvitta\Dropbox\fNIRS\VisWeekRewrite\CHI-paper-format-LaTeX\figures\fNIRS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4038599"/>
            <a:ext cx="3001373" cy="1795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6200" y="6553200"/>
            <a:ext cx="49449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** Definition of cognitive studies differs from </a:t>
            </a:r>
            <a:r>
              <a:rPr lang="en-US" sz="1400" dirty="0" err="1" smtClean="0"/>
              <a:t>Bongshin’s</a:t>
            </a:r>
            <a:r>
              <a:rPr lang="en-US" sz="1400" dirty="0" smtClean="0"/>
              <a:t> example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0397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Priming Emotion on Visual Judgment</a:t>
            </a:r>
            <a:endParaRPr lang="en-US" baseline="30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525439" y="1531391"/>
            <a:ext cx="2714625" cy="4667676"/>
            <a:chOff x="525439" y="1695167"/>
            <a:chExt cx="2714625" cy="4667676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5439" y="1695167"/>
              <a:ext cx="2714625" cy="23622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5439" y="3972068"/>
              <a:ext cx="1771650" cy="23907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1451885"/>
            <a:ext cx="5638800" cy="5000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0" y="6581001"/>
            <a:ext cx="8534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Harrison et al., </a:t>
            </a:r>
            <a:r>
              <a:rPr lang="en-US" sz="1200" dirty="0"/>
              <a:t>Influencing Visual Judgment Through Affective Priming</a:t>
            </a:r>
            <a:r>
              <a:rPr lang="en-US" sz="1200" i="1" dirty="0" smtClean="0"/>
              <a:t>, </a:t>
            </a:r>
            <a:r>
              <a:rPr lang="en-US" sz="1200" dirty="0" smtClean="0"/>
              <a:t>CHI 2013</a:t>
            </a:r>
          </a:p>
        </p:txBody>
      </p:sp>
    </p:spTree>
    <p:extLst>
      <p:ext uri="{BB962C8B-B14F-4D97-AF65-F5344CB8AC3E}">
        <p14:creationId xmlns:p14="http://schemas.microsoft.com/office/powerpoint/2010/main" val="194531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3810000"/>
            <a:ext cx="8509884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Background: Locus of Control and VIS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82731" y="6543423"/>
            <a:ext cx="8534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Ziemkiewicz et al., How Locus of Control Influences Compatibility with Visualization Style</a:t>
            </a:r>
            <a:r>
              <a:rPr lang="en-US" sz="1200" i="1" dirty="0" smtClean="0"/>
              <a:t>, </a:t>
            </a:r>
            <a:r>
              <a:rPr lang="en-US" sz="1200" dirty="0" smtClean="0"/>
              <a:t>IEEE VAST 2011.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42086" y="3536244"/>
            <a:ext cx="3786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V1</a:t>
            </a:r>
            <a:endParaRPr lang="en-US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2273742" y="3517906"/>
            <a:ext cx="3818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V2</a:t>
            </a:r>
            <a:endParaRPr lang="en-US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4586876" y="3538380"/>
            <a:ext cx="3818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V3</a:t>
            </a:r>
            <a:endParaRPr lang="en-US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7531542" y="3517905"/>
            <a:ext cx="3818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V4</a:t>
            </a:r>
            <a:endParaRPr lang="en-US" b="1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457200" y="2057400"/>
            <a:ext cx="8229600" cy="1076577"/>
          </a:xfrm>
        </p:spPr>
        <p:txBody>
          <a:bodyPr/>
          <a:lstStyle/>
          <a:p>
            <a:r>
              <a:rPr lang="en-US" dirty="0" smtClean="0"/>
              <a:t>Task (Inferential): “There’s something interesting about folder XXX. Find another folder that shares a similar pattern”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1391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Locus of Control and VIS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2760" y="4277722"/>
            <a:ext cx="8229600" cy="2070628"/>
          </a:xfrm>
        </p:spPr>
        <p:txBody>
          <a:bodyPr>
            <a:normAutofit lnSpcReduction="10000"/>
          </a:bodyPr>
          <a:lstStyle/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When 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with list view 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compared to containment view, internal LOC users are:</a:t>
            </a:r>
          </a:p>
          <a:p>
            <a:pPr lvl="1"/>
            <a:r>
              <a:rPr lang="en-US" sz="2400" b="1" u="sng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F</a:t>
            </a:r>
            <a:r>
              <a:rPr lang="en-US" sz="2400" b="1" u="sng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aster</a:t>
            </a:r>
            <a:r>
              <a:rPr lang="en-US" sz="2400" b="1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 (by 70%)</a:t>
            </a:r>
          </a:p>
          <a:p>
            <a:pPr lvl="1"/>
            <a:r>
              <a:rPr lang="en-US" sz="2400" b="1" u="sng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M</a:t>
            </a:r>
            <a:r>
              <a:rPr lang="en-US" sz="2400" b="1" u="sng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ore Accurate</a:t>
            </a:r>
            <a:r>
              <a:rPr lang="en-US" sz="2400" b="1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 (by 34%)</a:t>
            </a:r>
            <a:endParaRPr lang="en-US" sz="2400" dirty="0" smtClean="0">
              <a:solidFill>
                <a:schemeClr val="bg1">
                  <a:lumMod val="75000"/>
                </a:schemeClr>
              </a:solidFill>
              <a:latin typeface="+mn-lt"/>
            </a:endParaRPr>
          </a:p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The speed improvement is about 2 minutes (116 seconds)</a:t>
            </a:r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1142999"/>
            <a:ext cx="397796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27263" y="1295400"/>
            <a:ext cx="3787981" cy="29653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Down Arrow 9"/>
          <p:cNvSpPr/>
          <p:nvPr/>
        </p:nvSpPr>
        <p:spPr>
          <a:xfrm rot="1304327">
            <a:off x="3085254" y="1189170"/>
            <a:ext cx="381000" cy="685800"/>
          </a:xfrm>
          <a:prstGeom prst="downArrow">
            <a:avLst/>
          </a:prstGeom>
          <a:solidFill>
            <a:srgbClr val="FFFF00"/>
          </a:solidFill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Down Arrow 10"/>
          <p:cNvSpPr/>
          <p:nvPr/>
        </p:nvSpPr>
        <p:spPr>
          <a:xfrm rot="6707511">
            <a:off x="7971017" y="3466483"/>
            <a:ext cx="381000" cy="685800"/>
          </a:xfrm>
          <a:prstGeom prst="downArrow">
            <a:avLst/>
          </a:prstGeom>
          <a:solidFill>
            <a:srgbClr val="FFFF00"/>
          </a:solidFill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6322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Results: Average Primed to be Internal</a:t>
            </a:r>
            <a:endParaRPr lang="en-US" baseline="30000" dirty="0"/>
          </a:p>
        </p:txBody>
      </p:sp>
      <p:cxnSp>
        <p:nvCxnSpPr>
          <p:cNvPr id="13" name="Straight Arrow Connector 12"/>
          <p:cNvCxnSpPr/>
          <p:nvPr/>
        </p:nvCxnSpPr>
        <p:spPr>
          <a:xfrm flipV="1">
            <a:off x="2209800" y="1981200"/>
            <a:ext cx="0" cy="327660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2209800" y="5257800"/>
            <a:ext cx="4876800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7158641" y="5073134"/>
            <a:ext cx="13103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Visual Form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238373" y="5458521"/>
            <a:ext cx="1086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List-View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257800" y="5453262"/>
            <a:ext cx="15113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Containment  </a:t>
            </a:r>
          </a:p>
        </p:txBody>
      </p:sp>
      <p:cxnSp>
        <p:nvCxnSpPr>
          <p:cNvPr id="18" name="Straight Arrow Connector 17"/>
          <p:cNvCxnSpPr>
            <a:endCxn id="17" idx="1"/>
          </p:cNvCxnSpPr>
          <p:nvPr/>
        </p:nvCxnSpPr>
        <p:spPr>
          <a:xfrm>
            <a:off x="3714546" y="5637928"/>
            <a:ext cx="1543254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1300223" y="1460339"/>
            <a:ext cx="14134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Performance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300223" y="4875772"/>
            <a:ext cx="6224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Poor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300223" y="1995076"/>
            <a:ext cx="6960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Good</a:t>
            </a:r>
          </a:p>
        </p:txBody>
      </p:sp>
      <p:grpSp>
        <p:nvGrpSpPr>
          <p:cNvPr id="22" name="Group 21"/>
          <p:cNvGrpSpPr/>
          <p:nvPr/>
        </p:nvGrpSpPr>
        <p:grpSpPr>
          <a:xfrm>
            <a:off x="2895600" y="2639464"/>
            <a:ext cx="5448899" cy="2401684"/>
            <a:chOff x="2895600" y="2639464"/>
            <a:chExt cx="5448899" cy="2401684"/>
          </a:xfrm>
        </p:grpSpPr>
        <p:cxnSp>
          <p:nvCxnSpPr>
            <p:cNvPr id="23" name="Straight Connector 22"/>
            <p:cNvCxnSpPr/>
            <p:nvPr/>
          </p:nvCxnSpPr>
          <p:spPr>
            <a:xfrm>
              <a:off x="2895600" y="2639464"/>
              <a:ext cx="3810000" cy="1736202"/>
            </a:xfrm>
            <a:prstGeom prst="line">
              <a:avLst/>
            </a:prstGeom>
            <a:ln w="31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/>
            <p:cNvSpPr txBox="1"/>
            <p:nvPr/>
          </p:nvSpPr>
          <p:spPr>
            <a:xfrm>
              <a:off x="7005735" y="4671816"/>
              <a:ext cx="1338764" cy="369332"/>
            </a:xfrm>
            <a:prstGeom prst="rect">
              <a:avLst/>
            </a:prstGeom>
            <a:noFill/>
            <a:ln w="38100">
              <a:solidFill>
                <a:schemeClr val="tx2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Internal LOC</a:t>
              </a:r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6970853" y="2454798"/>
            <a:ext cx="1373646" cy="369332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External LOC</a:t>
            </a:r>
          </a:p>
        </p:txBody>
      </p:sp>
      <p:cxnSp>
        <p:nvCxnSpPr>
          <p:cNvPr id="31" name="Straight Connector 30"/>
          <p:cNvCxnSpPr/>
          <p:nvPr/>
        </p:nvCxnSpPr>
        <p:spPr>
          <a:xfrm>
            <a:off x="2918749" y="2440608"/>
            <a:ext cx="3863051" cy="226392"/>
          </a:xfrm>
          <a:prstGeom prst="line">
            <a:avLst/>
          </a:prstGeom>
          <a:ln w="38100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32" name="Up Arrow 31"/>
          <p:cNvSpPr/>
          <p:nvPr/>
        </p:nvSpPr>
        <p:spPr>
          <a:xfrm rot="10800000">
            <a:off x="7391400" y="3581399"/>
            <a:ext cx="457200" cy="1143000"/>
          </a:xfrm>
          <a:prstGeom prst="upArrow">
            <a:avLst/>
          </a:prstGeom>
          <a:gradFill>
            <a:gsLst>
              <a:gs pos="0">
                <a:schemeClr val="tx2"/>
              </a:gs>
              <a:gs pos="50000">
                <a:schemeClr val="accent3">
                  <a:lumMod val="20000"/>
                  <a:lumOff val="80000"/>
                </a:schemeClr>
              </a:gs>
              <a:gs pos="100000">
                <a:schemeClr val="accent3"/>
              </a:gs>
            </a:gsLst>
            <a:lin ang="5400000" scaled="1"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/>
          <p:cNvSpPr txBox="1"/>
          <p:nvPr/>
        </p:nvSpPr>
        <p:spPr>
          <a:xfrm>
            <a:off x="6954633" y="3288268"/>
            <a:ext cx="1360629" cy="369332"/>
          </a:xfrm>
          <a:prstGeom prst="rect">
            <a:avLst/>
          </a:prstGeom>
          <a:noFill/>
          <a:ln w="38100">
            <a:solidFill>
              <a:schemeClr val="accent3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Average LOC</a:t>
            </a:r>
          </a:p>
        </p:txBody>
      </p:sp>
      <p:cxnSp>
        <p:nvCxnSpPr>
          <p:cNvPr id="25" name="Straight Connector 24"/>
          <p:cNvCxnSpPr/>
          <p:nvPr/>
        </p:nvCxnSpPr>
        <p:spPr>
          <a:xfrm>
            <a:off x="2895600" y="2209800"/>
            <a:ext cx="3886200" cy="154608"/>
          </a:xfrm>
          <a:prstGeom prst="line">
            <a:avLst/>
          </a:prstGeom>
          <a:ln w="31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2918749" y="2440608"/>
            <a:ext cx="3863051" cy="226392"/>
          </a:xfrm>
          <a:prstGeom prst="line">
            <a:avLst/>
          </a:prstGeom>
          <a:ln w="3175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0" y="6581001"/>
            <a:ext cx="8534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/>
              <a:t>Ottley</a:t>
            </a:r>
            <a:r>
              <a:rPr lang="en-US" sz="1200" dirty="0" smtClean="0"/>
              <a:t> et al., </a:t>
            </a:r>
            <a:r>
              <a:rPr lang="en-US" sz="1200" dirty="0"/>
              <a:t>Manipulating and Controlling for Personality Effects on Visualization </a:t>
            </a:r>
            <a:r>
              <a:rPr lang="en-US" sz="1200" dirty="0" smtClean="0"/>
              <a:t>Tasks, Information Visualization, 2013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741536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0">
                                      <p:cBhvr>
                                        <p:cTn id="1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2.22222E-6 L 0.00295 0.16111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9" y="80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Results: Internal Primed to be External</a:t>
            </a:r>
            <a:endParaRPr lang="en-US" baseline="30000" dirty="0"/>
          </a:p>
        </p:txBody>
      </p:sp>
      <p:cxnSp>
        <p:nvCxnSpPr>
          <p:cNvPr id="13" name="Straight Arrow Connector 12"/>
          <p:cNvCxnSpPr/>
          <p:nvPr/>
        </p:nvCxnSpPr>
        <p:spPr>
          <a:xfrm flipV="1">
            <a:off x="2209800" y="1981200"/>
            <a:ext cx="0" cy="327660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2209800" y="5257800"/>
            <a:ext cx="4876800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7158641" y="5073134"/>
            <a:ext cx="13103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Visual Form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238373" y="5458521"/>
            <a:ext cx="1086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List-View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257800" y="5453262"/>
            <a:ext cx="15113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Containment  </a:t>
            </a:r>
          </a:p>
        </p:txBody>
      </p:sp>
      <p:cxnSp>
        <p:nvCxnSpPr>
          <p:cNvPr id="18" name="Straight Arrow Connector 17"/>
          <p:cNvCxnSpPr>
            <a:endCxn id="17" idx="1"/>
          </p:cNvCxnSpPr>
          <p:nvPr/>
        </p:nvCxnSpPr>
        <p:spPr>
          <a:xfrm>
            <a:off x="3714546" y="5637928"/>
            <a:ext cx="1543254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1300223" y="1460339"/>
            <a:ext cx="14134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Performance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300223" y="4875772"/>
            <a:ext cx="6224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Poor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300223" y="1995076"/>
            <a:ext cx="6960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Good</a:t>
            </a:r>
          </a:p>
        </p:txBody>
      </p:sp>
      <p:cxnSp>
        <p:nvCxnSpPr>
          <p:cNvPr id="23" name="Straight Connector 22"/>
          <p:cNvCxnSpPr/>
          <p:nvPr/>
        </p:nvCxnSpPr>
        <p:spPr>
          <a:xfrm>
            <a:off x="2895600" y="2639464"/>
            <a:ext cx="3810000" cy="1736202"/>
          </a:xfrm>
          <a:prstGeom prst="line">
            <a:avLst/>
          </a:prstGeom>
          <a:ln w="31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7005735" y="4671816"/>
            <a:ext cx="1338764" cy="369332"/>
          </a:xfrm>
          <a:prstGeom prst="rect">
            <a:avLst/>
          </a:prstGeom>
          <a:noFill/>
          <a:ln w="38100"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Internal LOC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970853" y="2454798"/>
            <a:ext cx="1373646" cy="369332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External LOC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6954633" y="3288268"/>
            <a:ext cx="1360629" cy="369332"/>
          </a:xfrm>
          <a:prstGeom prst="rect">
            <a:avLst/>
          </a:prstGeom>
          <a:noFill/>
          <a:ln w="38100">
            <a:solidFill>
              <a:schemeClr val="accent3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Average LOC</a:t>
            </a:r>
          </a:p>
        </p:txBody>
      </p:sp>
      <p:cxnSp>
        <p:nvCxnSpPr>
          <p:cNvPr id="25" name="Straight Connector 24"/>
          <p:cNvCxnSpPr/>
          <p:nvPr/>
        </p:nvCxnSpPr>
        <p:spPr>
          <a:xfrm>
            <a:off x="2895600" y="2209800"/>
            <a:ext cx="3886200" cy="154608"/>
          </a:xfrm>
          <a:prstGeom prst="line">
            <a:avLst/>
          </a:prstGeom>
          <a:ln w="31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2878469" y="2453357"/>
            <a:ext cx="3863051" cy="226392"/>
          </a:xfrm>
          <a:prstGeom prst="line">
            <a:avLst/>
          </a:prstGeom>
          <a:ln w="3175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0" y="6581001"/>
            <a:ext cx="8534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/>
              <a:t>Ottley</a:t>
            </a:r>
            <a:r>
              <a:rPr lang="en-US" sz="1200" dirty="0" smtClean="0"/>
              <a:t> et al., </a:t>
            </a:r>
            <a:r>
              <a:rPr lang="en-US" sz="1200" dirty="0"/>
              <a:t>Manipulating and Controlling for Personality Effects on Visualization </a:t>
            </a:r>
            <a:r>
              <a:rPr lang="en-US" sz="1200" dirty="0" smtClean="0"/>
              <a:t>Tasks, Information Visualization, 2013</a:t>
            </a:r>
            <a:endParaRPr lang="en-US" sz="1200" dirty="0"/>
          </a:p>
        </p:txBody>
      </p:sp>
      <p:sp>
        <p:nvSpPr>
          <p:cNvPr id="29" name="Up Arrow 28"/>
          <p:cNvSpPr/>
          <p:nvPr/>
        </p:nvSpPr>
        <p:spPr>
          <a:xfrm>
            <a:off x="7410188" y="2824130"/>
            <a:ext cx="554483" cy="1815700"/>
          </a:xfrm>
          <a:prstGeom prst="upArrow">
            <a:avLst/>
          </a:prstGeom>
          <a:gradFill flip="none" rotWithShape="1">
            <a:gsLst>
              <a:gs pos="0">
                <a:schemeClr val="accent2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tx2"/>
              </a:gs>
            </a:gsLst>
            <a:lin ang="54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cxnSp>
        <p:nvCxnSpPr>
          <p:cNvPr id="30" name="Straight Connector 29"/>
          <p:cNvCxnSpPr/>
          <p:nvPr/>
        </p:nvCxnSpPr>
        <p:spPr>
          <a:xfrm>
            <a:off x="2895600" y="2654422"/>
            <a:ext cx="3810000" cy="1736202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61473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1260000">
                                      <p:cBhvr>
                                        <p:cTn id="1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2.59259E-6 L 0.01667 -0.14097 " pathEditMode="relative" rAng="0" ptsTypes="AA">
                                      <p:cBhvr>
                                        <p:cTn id="1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3" y="-70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Results: External Primed to be Internal</a:t>
            </a:r>
            <a:endParaRPr lang="en-US" baseline="30000" dirty="0"/>
          </a:p>
        </p:txBody>
      </p:sp>
      <p:cxnSp>
        <p:nvCxnSpPr>
          <p:cNvPr id="13" name="Straight Arrow Connector 12"/>
          <p:cNvCxnSpPr/>
          <p:nvPr/>
        </p:nvCxnSpPr>
        <p:spPr>
          <a:xfrm flipV="1">
            <a:off x="2209800" y="1981200"/>
            <a:ext cx="0" cy="327660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2209800" y="5257800"/>
            <a:ext cx="4876800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7158641" y="5073134"/>
            <a:ext cx="13103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Visual Form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238373" y="5458521"/>
            <a:ext cx="1086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List-View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257800" y="5453262"/>
            <a:ext cx="15113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Containment  </a:t>
            </a:r>
          </a:p>
        </p:txBody>
      </p:sp>
      <p:cxnSp>
        <p:nvCxnSpPr>
          <p:cNvPr id="18" name="Straight Arrow Connector 17"/>
          <p:cNvCxnSpPr>
            <a:endCxn id="17" idx="1"/>
          </p:cNvCxnSpPr>
          <p:nvPr/>
        </p:nvCxnSpPr>
        <p:spPr>
          <a:xfrm>
            <a:off x="3714546" y="5637928"/>
            <a:ext cx="1543254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1300223" y="1460339"/>
            <a:ext cx="14134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Performance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300223" y="4875772"/>
            <a:ext cx="6224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Poor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300223" y="1995076"/>
            <a:ext cx="6960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Good</a:t>
            </a:r>
          </a:p>
        </p:txBody>
      </p:sp>
      <p:cxnSp>
        <p:nvCxnSpPr>
          <p:cNvPr id="23" name="Straight Connector 22"/>
          <p:cNvCxnSpPr/>
          <p:nvPr/>
        </p:nvCxnSpPr>
        <p:spPr>
          <a:xfrm>
            <a:off x="2895600" y="2639464"/>
            <a:ext cx="3810000" cy="1736202"/>
          </a:xfrm>
          <a:prstGeom prst="line">
            <a:avLst/>
          </a:prstGeom>
          <a:ln w="31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7005735" y="4671816"/>
            <a:ext cx="1338764" cy="369332"/>
          </a:xfrm>
          <a:prstGeom prst="rect">
            <a:avLst/>
          </a:prstGeom>
          <a:noFill/>
          <a:ln w="38100"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Internal LOC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970853" y="2454798"/>
            <a:ext cx="1373646" cy="369332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External LOC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6954633" y="3288268"/>
            <a:ext cx="1360629" cy="369332"/>
          </a:xfrm>
          <a:prstGeom prst="rect">
            <a:avLst/>
          </a:prstGeom>
          <a:noFill/>
          <a:ln w="38100">
            <a:solidFill>
              <a:schemeClr val="accent3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Average LOC</a:t>
            </a:r>
          </a:p>
        </p:txBody>
      </p:sp>
      <p:cxnSp>
        <p:nvCxnSpPr>
          <p:cNvPr id="25" name="Straight Connector 24"/>
          <p:cNvCxnSpPr/>
          <p:nvPr/>
        </p:nvCxnSpPr>
        <p:spPr>
          <a:xfrm>
            <a:off x="2895600" y="2209800"/>
            <a:ext cx="3886200" cy="154608"/>
          </a:xfrm>
          <a:prstGeom prst="line">
            <a:avLst/>
          </a:prstGeom>
          <a:ln w="31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2878469" y="2453357"/>
            <a:ext cx="3863051" cy="226392"/>
          </a:xfrm>
          <a:prstGeom prst="line">
            <a:avLst/>
          </a:prstGeom>
          <a:ln w="3175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0" y="6581001"/>
            <a:ext cx="8534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/>
              <a:t>Ottley</a:t>
            </a:r>
            <a:r>
              <a:rPr lang="en-US" sz="1200" dirty="0" smtClean="0"/>
              <a:t> et al., </a:t>
            </a:r>
            <a:r>
              <a:rPr lang="en-US" sz="1200" dirty="0"/>
              <a:t>Manipulating and Controlling for Personality Effects on Visualization </a:t>
            </a:r>
            <a:r>
              <a:rPr lang="en-US" sz="1200" dirty="0" smtClean="0"/>
              <a:t>Tasks, Information Visualization, 2013</a:t>
            </a:r>
            <a:endParaRPr lang="en-US" sz="1200" dirty="0"/>
          </a:p>
        </p:txBody>
      </p:sp>
      <p:sp>
        <p:nvSpPr>
          <p:cNvPr id="22" name="Up Arrow 21"/>
          <p:cNvSpPr/>
          <p:nvPr/>
        </p:nvSpPr>
        <p:spPr>
          <a:xfrm rot="10800000">
            <a:off x="7406347" y="2856116"/>
            <a:ext cx="457200" cy="1815700"/>
          </a:xfrm>
          <a:prstGeom prst="upArrow">
            <a:avLst/>
          </a:prstGeom>
          <a:gradFill flip="none" rotWithShape="1">
            <a:gsLst>
              <a:gs pos="0">
                <a:schemeClr val="accent2"/>
              </a:gs>
              <a:gs pos="50000">
                <a:schemeClr val="accent2">
                  <a:tint val="44500"/>
                  <a:satMod val="160000"/>
                </a:schemeClr>
              </a:gs>
              <a:gs pos="100000">
                <a:schemeClr val="tx2"/>
              </a:gs>
            </a:gsLst>
            <a:lin ang="162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cxnSp>
        <p:nvCxnSpPr>
          <p:cNvPr id="31" name="Straight Connector 30"/>
          <p:cNvCxnSpPr/>
          <p:nvPr/>
        </p:nvCxnSpPr>
        <p:spPr>
          <a:xfrm>
            <a:off x="2895600" y="2211930"/>
            <a:ext cx="3886200" cy="154608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90003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7037E-6 L -0.00417 0.04259 " pathEditMode="relative" rAng="0" ptsTypes="AA">
                                      <p:cBhvr>
                                        <p:cTn id="1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" y="21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240" y="1649730"/>
            <a:ext cx="8843519" cy="4506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4328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Lessons Learned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4191000" cy="5059362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Pay minimum wage </a:t>
            </a:r>
          </a:p>
          <a:p>
            <a:pPr lvl="1"/>
            <a:r>
              <a:rPr lang="en-US" dirty="0" smtClean="0"/>
              <a:t>30 minutes ~= $3</a:t>
            </a:r>
          </a:p>
          <a:p>
            <a:pPr lvl="1"/>
            <a:r>
              <a:rPr lang="en-US" dirty="0"/>
              <a:t>IRB requires that we pay </a:t>
            </a:r>
            <a:r>
              <a:rPr lang="en-US" dirty="0" smtClean="0"/>
              <a:t>everyone</a:t>
            </a:r>
          </a:p>
          <a:p>
            <a:pPr lvl="3"/>
            <a:endParaRPr lang="en-US" dirty="0"/>
          </a:p>
          <a:p>
            <a:r>
              <a:rPr lang="en-US" dirty="0" smtClean="0"/>
              <a:t>Bonus on time and accuracy</a:t>
            </a:r>
          </a:p>
          <a:p>
            <a:pPr lvl="1"/>
            <a:r>
              <a:rPr lang="en-US" dirty="0" smtClean="0"/>
              <a:t>Disable the “Back” button</a:t>
            </a:r>
          </a:p>
          <a:p>
            <a:pPr lvl="3"/>
            <a:endParaRPr lang="en-US" dirty="0"/>
          </a:p>
          <a:p>
            <a:r>
              <a:rPr lang="en-US" dirty="0" smtClean="0"/>
              <a:t>Estimate about 20%</a:t>
            </a:r>
            <a:r>
              <a:rPr lang="en-US" baseline="30000" dirty="0" smtClean="0"/>
              <a:t>**</a:t>
            </a:r>
            <a:r>
              <a:rPr lang="en-US" dirty="0" smtClean="0"/>
              <a:t> of all resulting data will be “bad” in some way, e.g.</a:t>
            </a:r>
          </a:p>
          <a:p>
            <a:pPr lvl="1"/>
            <a:r>
              <a:rPr lang="en-US" dirty="0" smtClean="0"/>
              <a:t>Failing pre-task or consistency check</a:t>
            </a:r>
          </a:p>
          <a:p>
            <a:pPr lvl="1"/>
            <a:r>
              <a:rPr lang="en-US" dirty="0" smtClean="0"/>
              <a:t>Completed way too fast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Recruit from North America only</a:t>
            </a:r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990600"/>
            <a:ext cx="3888739" cy="2430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3" name="Picture 6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3000" y="3626337"/>
            <a:ext cx="4043139" cy="249982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6629400"/>
            <a:ext cx="512710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** The percentage has decreased in the past few years. Used to be around 40%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571456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057400"/>
            <a:ext cx="8229600" cy="4267200"/>
          </a:xfrm>
        </p:spPr>
        <p:txBody>
          <a:bodyPr>
            <a:normAutofit/>
          </a:bodyPr>
          <a:lstStyle/>
          <a:p>
            <a:r>
              <a:rPr lang="en-US" dirty="0" smtClean="0"/>
              <a:t>Crowdsourcing works for VIS experiments</a:t>
            </a:r>
          </a:p>
          <a:p>
            <a:endParaRPr lang="en-US" dirty="0"/>
          </a:p>
          <a:p>
            <a:pPr lvl="1"/>
            <a:r>
              <a:rPr lang="en-US" sz="2400" b="1" dirty="0">
                <a:latin typeface="+mn-lt"/>
                <a:ea typeface="Yu Mincho" panose="02020400000000000000" pitchFamily="18" charset="-128"/>
              </a:rPr>
              <a:t>Collect User Generated Data</a:t>
            </a:r>
          </a:p>
          <a:p>
            <a:pPr lvl="1"/>
            <a:r>
              <a:rPr lang="en-US" sz="2400" b="1" dirty="0">
                <a:latin typeface="+mn-lt"/>
                <a:ea typeface="Yu Mincho" panose="02020400000000000000" pitchFamily="18" charset="-128"/>
              </a:rPr>
              <a:t>Conduct Perceptual Experiments</a:t>
            </a:r>
          </a:p>
          <a:p>
            <a:pPr lvl="1"/>
            <a:r>
              <a:rPr lang="en-US" sz="2400" b="1" dirty="0">
                <a:latin typeface="+mn-lt"/>
                <a:ea typeface="Yu Mincho" panose="02020400000000000000" pitchFamily="18" charset="-128"/>
              </a:rPr>
              <a:t>Run Cognitive </a:t>
            </a:r>
            <a:r>
              <a:rPr lang="en-US" sz="2400" b="1" dirty="0" smtClean="0">
                <a:latin typeface="+mn-lt"/>
                <a:ea typeface="Yu Mincho" panose="02020400000000000000" pitchFamily="18" charset="-128"/>
              </a:rPr>
              <a:t>Studies</a:t>
            </a:r>
          </a:p>
          <a:p>
            <a:pPr lvl="1"/>
            <a:endParaRPr lang="en-US" sz="2400" b="1" dirty="0">
              <a:ea typeface="Yu Mincho" panose="02020400000000000000" pitchFamily="18" charset="-128"/>
            </a:endParaRPr>
          </a:p>
          <a:p>
            <a:r>
              <a:rPr lang="en-US" sz="2800" dirty="0" smtClean="0">
                <a:ea typeface="Yu Mincho" panose="02020400000000000000" pitchFamily="18" charset="-128"/>
              </a:rPr>
              <a:t>Many “</a:t>
            </a:r>
            <a:r>
              <a:rPr lang="en-US" sz="2800" dirty="0" err="1" smtClean="0">
                <a:ea typeface="Yu Mincho" panose="02020400000000000000" pitchFamily="18" charset="-128"/>
              </a:rPr>
              <a:t>gotchas</a:t>
            </a:r>
            <a:r>
              <a:rPr lang="en-US" sz="2800" dirty="0" smtClean="0">
                <a:ea typeface="Yu Mincho" panose="02020400000000000000" pitchFamily="18" charset="-128"/>
              </a:rPr>
              <a:t>” but most of them are avoidable</a:t>
            </a:r>
            <a:endParaRPr lang="en-US" dirty="0">
              <a:ea typeface="Yu Mincho" panose="02020400000000000000" pitchFamily="18" charset="-128"/>
            </a:endParaRP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8963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1467658"/>
            <a:ext cx="2438400" cy="1199342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2819400"/>
            <a:ext cx="8915400" cy="31566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4267200" y="1295400"/>
            <a:ext cx="4572000" cy="13716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Questions?</a:t>
            </a:r>
            <a:br>
              <a:rPr lang="en-US" dirty="0" smtClean="0"/>
            </a:br>
            <a:r>
              <a:rPr lang="en-US" sz="1300" dirty="0" smtClean="0"/>
              <a:t/>
            </a:r>
            <a:br>
              <a:rPr lang="en-US" sz="1300" dirty="0" smtClean="0"/>
            </a:br>
            <a:r>
              <a:rPr lang="en-US" dirty="0" smtClean="0"/>
              <a:t>remco@cs.tufts.edu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334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1: Collect User Generated Data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057400"/>
            <a:ext cx="6705600" cy="4191000"/>
          </a:xfrm>
        </p:spPr>
        <p:txBody>
          <a:bodyPr/>
          <a:lstStyle/>
          <a:p>
            <a:r>
              <a:rPr lang="en-US" dirty="0" smtClean="0"/>
              <a:t>Research Question: </a:t>
            </a:r>
            <a:r>
              <a:rPr lang="en-US" dirty="0"/>
              <a:t>Can users’ interactions </a:t>
            </a:r>
            <a:r>
              <a:rPr lang="en-US" dirty="0" smtClean="0"/>
              <a:t>predict:</a:t>
            </a:r>
          </a:p>
          <a:p>
            <a:endParaRPr lang="en-US" dirty="0"/>
          </a:p>
          <a:p>
            <a:pPr lvl="1"/>
            <a:r>
              <a:rPr lang="en-US" sz="2400" b="1" dirty="0" smtClean="0">
                <a:latin typeface="+mn-lt"/>
              </a:rPr>
              <a:t>User’s performance in a task</a:t>
            </a:r>
          </a:p>
          <a:p>
            <a:pPr lvl="1"/>
            <a:r>
              <a:rPr lang="en-US" sz="2400" b="1" dirty="0" smtClean="0">
                <a:latin typeface="+mn-lt"/>
              </a:rPr>
              <a:t>User’s individual differences</a:t>
            </a:r>
          </a:p>
          <a:p>
            <a:pPr lvl="1"/>
            <a:endParaRPr lang="en-US" dirty="0"/>
          </a:p>
          <a:p>
            <a:r>
              <a:rPr lang="en-US" dirty="0" smtClean="0"/>
              <a:t>Need: large number of participants (&gt;100)</a:t>
            </a:r>
          </a:p>
        </p:txBody>
      </p:sp>
      <p:pic>
        <p:nvPicPr>
          <p:cNvPr id="4" name="Picture 2" descr="https://www.eecs.tufts.edu/~ebrown/etbpic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2590800"/>
            <a:ext cx="993074" cy="1184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774873" y="3801797"/>
            <a:ext cx="121920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Eli Brown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606234" y="5390040"/>
            <a:ext cx="153776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Alvitta Ottley</a:t>
            </a:r>
            <a:endParaRPr lang="en-US" dirty="0"/>
          </a:p>
        </p:txBody>
      </p:sp>
      <p:pic>
        <p:nvPicPr>
          <p:cNvPr id="8" name="Picture 2" descr="http://valt.cs.tufts.edu/img/people/alvitt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6348" y="4251902"/>
            <a:ext cx="1077726" cy="1138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0523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Experiment: Finding Waldo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2286000"/>
            <a:ext cx="7543800" cy="388511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076700" y="2290764"/>
            <a:ext cx="381000" cy="274636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4114800" y="366042"/>
            <a:ext cx="2259894" cy="1919958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4457700" y="2337471"/>
            <a:ext cx="4059851" cy="22793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2133600" y="4953000"/>
            <a:ext cx="381000" cy="274636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Connector 18"/>
          <p:cNvCxnSpPr/>
          <p:nvPr/>
        </p:nvCxnSpPr>
        <p:spPr>
          <a:xfrm flipH="1" flipV="1">
            <a:off x="457201" y="3276600"/>
            <a:ext cx="1676399" cy="167640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V="1">
            <a:off x="2514600" y="3276600"/>
            <a:ext cx="228460" cy="1676401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419100" y="1351756"/>
            <a:ext cx="8229600" cy="1066800"/>
          </a:xfrm>
        </p:spPr>
        <p:txBody>
          <a:bodyPr>
            <a:normAutofit/>
          </a:bodyPr>
          <a:lstStyle/>
          <a:p>
            <a:r>
              <a:rPr lang="en-US" dirty="0" smtClean="0"/>
              <a:t>Google-Maps style interface</a:t>
            </a:r>
          </a:p>
          <a:p>
            <a:pPr lvl="1"/>
            <a:r>
              <a:rPr lang="en-US" dirty="0" smtClean="0"/>
              <a:t>Left, Right, Up, Down, Zoom In, Zoom Out, Found</a:t>
            </a:r>
            <a:endParaRPr lang="en-US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513445"/>
            <a:ext cx="2285860" cy="1763155"/>
          </a:xfrm>
          <a:prstGeom prst="rect">
            <a:avLst/>
          </a:prstGeom>
          <a:noFill/>
          <a:ln w="50800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74694" y="366042"/>
            <a:ext cx="2142857" cy="1971429"/>
          </a:xfrm>
          <a:prstGeom prst="rect">
            <a:avLst/>
          </a:prstGeom>
          <a:ln w="50800">
            <a:solidFill>
              <a:srgbClr val="C00000"/>
            </a:solidFill>
          </a:ln>
        </p:spPr>
      </p:pic>
      <p:sp>
        <p:nvSpPr>
          <p:cNvPr id="13" name="TextBox 12"/>
          <p:cNvSpPr txBox="1"/>
          <p:nvPr/>
        </p:nvSpPr>
        <p:spPr>
          <a:xfrm>
            <a:off x="0" y="6553200"/>
            <a:ext cx="7696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Calibri Light" panose="020F0302020204030204" pitchFamily="34" charset="0"/>
                <a:ea typeface="Yu Mincho Light" panose="02020300000000000000" pitchFamily="18" charset="-128"/>
              </a:rPr>
              <a:t>Brown et al., </a:t>
            </a:r>
            <a:r>
              <a:rPr lang="en-US" sz="1200" dirty="0">
                <a:latin typeface="Calibri Light" panose="020F0302020204030204" pitchFamily="34" charset="0"/>
                <a:ea typeface="Yu Mincho Light" panose="02020300000000000000" pitchFamily="18" charset="-128"/>
              </a:rPr>
              <a:t>Finding Waldo: Learning about Users from their Interactions. </a:t>
            </a:r>
            <a:r>
              <a:rPr lang="en-US" sz="1200" dirty="0" smtClean="0">
                <a:latin typeface="Calibri Light" panose="020F0302020204030204" pitchFamily="34" charset="0"/>
                <a:ea typeface="Yu Mincho Light" panose="02020300000000000000" pitchFamily="18" charset="-128"/>
              </a:rPr>
              <a:t>IEEE VAST 2014</a:t>
            </a:r>
          </a:p>
        </p:txBody>
      </p:sp>
    </p:spTree>
    <p:extLst>
      <p:ext uri="{BB962C8B-B14F-4D97-AF65-F5344CB8AC3E}">
        <p14:creationId xmlns:p14="http://schemas.microsoft.com/office/powerpoint/2010/main" val="679750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1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6794" y="2455223"/>
            <a:ext cx="4062570" cy="2092252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876794" y="2455223"/>
            <a:ext cx="3238005" cy="2583729"/>
            <a:chOff x="833764" y="1805353"/>
            <a:chExt cx="3403489" cy="4132218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3764" y="1805353"/>
              <a:ext cx="3403489" cy="33499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1456077" y="5346890"/>
              <a:ext cx="2269193" cy="59068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ea typeface="Yu Mincho" panose="02020400000000000000" pitchFamily="18" charset="-128"/>
                </a:rPr>
                <a:t>Fast completion time</a:t>
              </a:r>
              <a:endParaRPr lang="en-US" dirty="0">
                <a:ea typeface="Yu Mincho" panose="02020400000000000000" pitchFamily="18" charset="-128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Pilot Visualization – Completion Time</a:t>
            </a:r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5105400" y="2455223"/>
            <a:ext cx="3238005" cy="2563402"/>
            <a:chOff x="4968855" y="1785068"/>
            <a:chExt cx="3413145" cy="4161390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68855" y="1785068"/>
              <a:ext cx="3413145" cy="33965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TextBox 6"/>
            <p:cNvSpPr txBox="1"/>
            <p:nvPr/>
          </p:nvSpPr>
          <p:spPr>
            <a:xfrm>
              <a:off x="5595996" y="5346890"/>
              <a:ext cx="2349843" cy="59956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ea typeface="Yu Mincho" panose="02020400000000000000" pitchFamily="18" charset="-128"/>
                </a:rPr>
                <a:t>Slow completion time</a:t>
              </a:r>
              <a:endParaRPr lang="en-US" dirty="0">
                <a:ea typeface="Yu Mincho" panose="02020400000000000000" pitchFamily="18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67500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Post-hoc Analysis Results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/>
          </p:nvPr>
        </p:nvGraphicFramePr>
        <p:xfrm>
          <a:off x="457200" y="1524000"/>
          <a:ext cx="8153400" cy="222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17800"/>
                <a:gridCol w="2717800"/>
                <a:gridCol w="2717800"/>
              </a:tblGrid>
              <a:tr h="370840">
                <a:tc gridSpan="3">
                  <a:txBody>
                    <a:bodyPr/>
                    <a:lstStyle/>
                    <a:p>
                      <a:pPr algn="ctr"/>
                      <a:r>
                        <a:rPr lang="en-US" baseline="0" dirty="0" smtClean="0"/>
                        <a:t>Mean Split (50% Fast, 50% Slow)</a:t>
                      </a:r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 smtClean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Data Representation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Classification Accuracy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Method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State Space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72%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SVM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Edge Space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63%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SVM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Sequence (n-gram)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77%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Decision</a:t>
                      </a:r>
                      <a:r>
                        <a:rPr lang="en-US" baseline="0" dirty="0" smtClean="0"/>
                        <a:t> Tree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Mouse Event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62%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SVM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6" name="Content Placeholder 3"/>
          <p:cNvGraphicFramePr>
            <a:graphicFrameLocks/>
          </p:cNvGraphicFramePr>
          <p:nvPr>
            <p:extLst/>
          </p:nvPr>
        </p:nvGraphicFramePr>
        <p:xfrm>
          <a:off x="457200" y="3962400"/>
          <a:ext cx="8153400" cy="222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17800"/>
                <a:gridCol w="2717800"/>
                <a:gridCol w="2717800"/>
              </a:tblGrid>
              <a:tr h="370840">
                <a:tc gridSpan="3">
                  <a:txBody>
                    <a:bodyPr/>
                    <a:lstStyle/>
                    <a:p>
                      <a:pPr algn="ctr"/>
                      <a:r>
                        <a:rPr lang="en-US" baseline="0" dirty="0" smtClean="0"/>
                        <a:t>Fast vs. Slow Split (Mean+0.5</a:t>
                      </a:r>
                      <a:r>
                        <a:rPr lang="el-GR" baseline="0" dirty="0" smtClean="0"/>
                        <a:t>σ</a:t>
                      </a:r>
                      <a:r>
                        <a:rPr lang="en-US" baseline="0" dirty="0" smtClean="0"/>
                        <a:t>=Fast, Mean-0.5</a:t>
                      </a:r>
                      <a:r>
                        <a:rPr lang="el-GR" baseline="0" dirty="0" smtClean="0"/>
                        <a:t>σ</a:t>
                      </a:r>
                      <a:r>
                        <a:rPr lang="en-US" baseline="0" dirty="0" smtClean="0"/>
                        <a:t>=Slow)</a:t>
                      </a:r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 smtClean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Data Representation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Classification Accuracy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Method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State Space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96%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SVM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Edge Space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83%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SVM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Sequence (n-gram)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79%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Decision</a:t>
                      </a:r>
                      <a:r>
                        <a:rPr lang="en-US" baseline="0" dirty="0" smtClean="0"/>
                        <a:t> Tree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Mouse Event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79%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SVM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59564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Predicting a </a:t>
            </a:r>
            <a:r>
              <a:rPr lang="en-US" dirty="0" smtClean="0"/>
              <a:t>User’s Personality</a:t>
            </a:r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885526" y="2591026"/>
            <a:ext cx="3299961" cy="2919750"/>
            <a:chOff x="885526" y="1859321"/>
            <a:chExt cx="3299961" cy="3992612"/>
          </a:xfrm>
        </p:grpSpPr>
        <p:sp>
          <p:nvSpPr>
            <p:cNvPr id="4" name="TextBox 3"/>
            <p:cNvSpPr txBox="1"/>
            <p:nvPr/>
          </p:nvSpPr>
          <p:spPr>
            <a:xfrm>
              <a:off x="1272788" y="5346890"/>
              <a:ext cx="2525435" cy="5050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ea typeface="Yu Mincho" panose="02020400000000000000" pitchFamily="18" charset="-128"/>
                </a:rPr>
                <a:t>External Locus of Control</a:t>
              </a:r>
              <a:endParaRPr lang="en-US" dirty="0">
                <a:ea typeface="Yu Mincho" panose="02020400000000000000" pitchFamily="18" charset="-128"/>
              </a:endParaRPr>
            </a:p>
          </p:txBody>
        </p:sp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5526" y="1859321"/>
              <a:ext cx="3299961" cy="3248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" name="Group 4"/>
          <p:cNvGrpSpPr/>
          <p:nvPr/>
        </p:nvGrpSpPr>
        <p:grpSpPr>
          <a:xfrm>
            <a:off x="5135395" y="2590800"/>
            <a:ext cx="3282245" cy="2919135"/>
            <a:chOff x="5135395" y="1859322"/>
            <a:chExt cx="3282245" cy="3991771"/>
          </a:xfrm>
        </p:grpSpPr>
        <p:sp>
          <p:nvSpPr>
            <p:cNvPr id="7" name="TextBox 6"/>
            <p:cNvSpPr txBox="1"/>
            <p:nvPr/>
          </p:nvSpPr>
          <p:spPr>
            <a:xfrm>
              <a:off x="5531240" y="5346050"/>
              <a:ext cx="2490554" cy="5050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ea typeface="Yu Mincho" panose="02020400000000000000" pitchFamily="18" charset="-128"/>
                </a:rPr>
                <a:t>Internal Locus of Control</a:t>
              </a:r>
              <a:endParaRPr lang="en-US" dirty="0">
                <a:ea typeface="Yu Mincho" panose="02020400000000000000" pitchFamily="18" charset="-128"/>
              </a:endParaRPr>
            </a:p>
          </p:txBody>
        </p:sp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35395" y="1859322"/>
              <a:ext cx="3282245" cy="32944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" name="TextBox 7"/>
          <p:cNvSpPr txBox="1"/>
          <p:nvPr/>
        </p:nvSpPr>
        <p:spPr>
          <a:xfrm>
            <a:off x="0" y="6457890"/>
            <a:ext cx="7696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>
                <a:latin typeface="Calibri Light" panose="020F0302020204030204" pitchFamily="34" charset="0"/>
                <a:ea typeface="Yu Mincho Light" panose="02020300000000000000" pitchFamily="18" charset="-128"/>
              </a:rPr>
              <a:t>Ottley</a:t>
            </a:r>
            <a:r>
              <a:rPr lang="en-US" sz="1200" dirty="0" smtClean="0">
                <a:latin typeface="Calibri Light" panose="020F0302020204030204" pitchFamily="34" charset="0"/>
                <a:ea typeface="Yu Mincho Light" panose="02020300000000000000" pitchFamily="18" charset="-128"/>
              </a:rPr>
              <a:t> et al., </a:t>
            </a:r>
            <a:r>
              <a:rPr lang="en-US" sz="1200" dirty="0">
                <a:latin typeface="Calibri Light" panose="020F0302020204030204" pitchFamily="34" charset="0"/>
                <a:ea typeface="Yu Mincho Light" panose="02020300000000000000" pitchFamily="18" charset="-128"/>
              </a:rPr>
              <a:t>How locus of control inﬂuences compatibility with visualization </a:t>
            </a:r>
            <a:r>
              <a:rPr lang="en-US" sz="1200" dirty="0" smtClean="0">
                <a:latin typeface="Calibri Light" panose="020F0302020204030204" pitchFamily="34" charset="0"/>
                <a:ea typeface="Yu Mincho Light" panose="02020300000000000000" pitchFamily="18" charset="-128"/>
              </a:rPr>
              <a:t>style. IEEE VAST , 2011.</a:t>
            </a:r>
          </a:p>
          <a:p>
            <a:r>
              <a:rPr lang="en-US" sz="1200" dirty="0" err="1">
                <a:latin typeface="Calibri Light" panose="020F0302020204030204" pitchFamily="34" charset="0"/>
                <a:ea typeface="Yu Mincho Light" panose="02020300000000000000" pitchFamily="18" charset="-128"/>
              </a:rPr>
              <a:t>Ottley</a:t>
            </a:r>
            <a:r>
              <a:rPr lang="en-US" sz="1200" dirty="0">
                <a:latin typeface="Calibri Light" panose="020F0302020204030204" pitchFamily="34" charset="0"/>
                <a:ea typeface="Yu Mincho Light" panose="02020300000000000000" pitchFamily="18" charset="-128"/>
              </a:rPr>
              <a:t> et al., Understanding visualization by understanding individual users. </a:t>
            </a:r>
            <a:r>
              <a:rPr lang="en-US" sz="1200" dirty="0" smtClean="0">
                <a:latin typeface="Calibri Light" panose="020F0302020204030204" pitchFamily="34" charset="0"/>
                <a:ea typeface="Yu Mincho Light" panose="02020300000000000000" pitchFamily="18" charset="-128"/>
              </a:rPr>
              <a:t>IEEE CG&amp;A, 2012.</a:t>
            </a:r>
            <a:endParaRPr lang="en-US" sz="1200" dirty="0">
              <a:latin typeface="Calibri Light" panose="020F0302020204030204" pitchFamily="34" charset="0"/>
              <a:ea typeface="Yu Mincho Light" panose="02020300000000000000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29871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3328</TotalTime>
  <Words>1349</Words>
  <Application>Microsoft Office PowerPoint</Application>
  <PresentationFormat>On-screen Show (4:3)</PresentationFormat>
  <Paragraphs>292</Paragraphs>
  <Slides>49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61" baseType="lpstr">
      <vt:lpstr>Avenir Next Demi Bold</vt:lpstr>
      <vt:lpstr>Yu Gothic Light</vt:lpstr>
      <vt:lpstr>Yu Mincho</vt:lpstr>
      <vt:lpstr>Yu Mincho Light</vt:lpstr>
      <vt:lpstr>Arial</vt:lpstr>
      <vt:lpstr>Arial Black</vt:lpstr>
      <vt:lpstr>Calibri</vt:lpstr>
      <vt:lpstr>Calibri Light</vt:lpstr>
      <vt:lpstr>Cambria Math</vt:lpstr>
      <vt:lpstr>Helvetica</vt:lpstr>
      <vt:lpstr>Tahoma</vt:lpstr>
      <vt:lpstr>1_Office Theme</vt:lpstr>
      <vt:lpstr>From vision science to data science: applying perception to problems in big data</vt:lpstr>
      <vt:lpstr>Crowdsourcing Experiments in Visualization Research:  Data, Perception, and Cognition</vt:lpstr>
      <vt:lpstr>Visual Analytics Lab at Tufts</vt:lpstr>
      <vt:lpstr>What VIS research can be “Turked”?</vt:lpstr>
      <vt:lpstr>1: Collect User Generated Data</vt:lpstr>
      <vt:lpstr>Experiment: Finding Waldo</vt:lpstr>
      <vt:lpstr>Pilot Visualization – Completion Time</vt:lpstr>
      <vt:lpstr>Post-hoc Analysis Results</vt:lpstr>
      <vt:lpstr>Predicting a User’s Personality</vt:lpstr>
      <vt:lpstr>Predicting Users’ Personality Traits</vt:lpstr>
      <vt:lpstr>Lessons Learned</vt:lpstr>
      <vt:lpstr>2: Perceptual Studies</vt:lpstr>
      <vt:lpstr>PowerPoint Presentation</vt:lpstr>
      <vt:lpstr>PowerPoint Presentation</vt:lpstr>
      <vt:lpstr>PowerPoint Presentation</vt:lpstr>
      <vt:lpstr>PowerPoint Presentation</vt:lpstr>
      <vt:lpstr>Another Experiment</vt:lpstr>
      <vt:lpstr>PowerPoint Presentation</vt:lpstr>
      <vt:lpstr>PowerPoint Presentation</vt:lpstr>
      <vt:lpstr>PowerPoint Presentation</vt:lpstr>
      <vt:lpstr>PowerPoint Presentation</vt:lpstr>
      <vt:lpstr>Perceptual Modeling</vt:lpstr>
      <vt:lpstr>Perceptual Modeling</vt:lpstr>
      <vt:lpstr>Replication Study</vt:lpstr>
      <vt:lpstr>Our Question...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Ranking Visualizations of Correlation</vt:lpstr>
      <vt:lpstr>Lessons Learned</vt:lpstr>
      <vt:lpstr>3: Cognitive Studies</vt:lpstr>
      <vt:lpstr>What is Priming?</vt:lpstr>
      <vt:lpstr>Verbal Priming</vt:lpstr>
      <vt:lpstr>Priming Emotion on Visual Judgment</vt:lpstr>
      <vt:lpstr>Background: Locus of Control and VIS</vt:lpstr>
      <vt:lpstr>Locus of Control and VIS</vt:lpstr>
      <vt:lpstr>Results: Average Primed to be Internal</vt:lpstr>
      <vt:lpstr>Results: Internal Primed to be External</vt:lpstr>
      <vt:lpstr>Results: External Primed to be Internal</vt:lpstr>
      <vt:lpstr>Results</vt:lpstr>
      <vt:lpstr>Lessons Learned</vt:lpstr>
      <vt:lpstr>Conclusion</vt:lpstr>
      <vt:lpstr>Questions?  remco@cs.tufts.edu</vt:lpstr>
    </vt:vector>
  </TitlesOfParts>
  <Company>UNC Charlotte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rchang</dc:creator>
  <cp:lastModifiedBy>Remco Chang</cp:lastModifiedBy>
  <cp:revision>1503</cp:revision>
  <dcterms:created xsi:type="dcterms:W3CDTF">2011-08-03T02:14:01Z</dcterms:created>
  <dcterms:modified xsi:type="dcterms:W3CDTF">2015-11-25T08:17:40Z</dcterms:modified>
</cp:coreProperties>
</file>