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701" r:id="rId2"/>
    <p:sldId id="920" r:id="rId3"/>
    <p:sldId id="852" r:id="rId4"/>
    <p:sldId id="848" r:id="rId5"/>
    <p:sldId id="849" r:id="rId6"/>
    <p:sldId id="850" r:id="rId7"/>
    <p:sldId id="851" r:id="rId8"/>
    <p:sldId id="853" r:id="rId9"/>
    <p:sldId id="854" r:id="rId10"/>
    <p:sldId id="856" r:id="rId11"/>
    <p:sldId id="857" r:id="rId12"/>
    <p:sldId id="917" r:id="rId13"/>
    <p:sldId id="916" r:id="rId14"/>
    <p:sldId id="918" r:id="rId15"/>
    <p:sldId id="858" r:id="rId16"/>
    <p:sldId id="768" r:id="rId17"/>
    <p:sldId id="859" r:id="rId18"/>
    <p:sldId id="860" r:id="rId19"/>
    <p:sldId id="781" r:id="rId20"/>
    <p:sldId id="779" r:id="rId21"/>
    <p:sldId id="778" r:id="rId22"/>
    <p:sldId id="782" r:id="rId23"/>
    <p:sldId id="784" r:id="rId24"/>
    <p:sldId id="783" r:id="rId25"/>
    <p:sldId id="785" r:id="rId26"/>
    <p:sldId id="786" r:id="rId27"/>
    <p:sldId id="787" r:id="rId28"/>
    <p:sldId id="788" r:id="rId29"/>
    <p:sldId id="789" r:id="rId30"/>
    <p:sldId id="790" r:id="rId31"/>
    <p:sldId id="791" r:id="rId32"/>
    <p:sldId id="792" r:id="rId33"/>
    <p:sldId id="780" r:id="rId34"/>
    <p:sldId id="793" r:id="rId35"/>
    <p:sldId id="794" r:id="rId36"/>
    <p:sldId id="795" r:id="rId37"/>
    <p:sldId id="796" r:id="rId38"/>
    <p:sldId id="798" r:id="rId39"/>
    <p:sldId id="800" r:id="rId40"/>
    <p:sldId id="868" r:id="rId41"/>
    <p:sldId id="867" r:id="rId42"/>
    <p:sldId id="719" r:id="rId43"/>
    <p:sldId id="720" r:id="rId44"/>
    <p:sldId id="724" r:id="rId45"/>
    <p:sldId id="721" r:id="rId46"/>
    <p:sldId id="722" r:id="rId47"/>
    <p:sldId id="723" r:id="rId48"/>
    <p:sldId id="919" r:id="rId49"/>
    <p:sldId id="869" r:id="rId50"/>
    <p:sldId id="871" r:id="rId51"/>
    <p:sldId id="872" r:id="rId52"/>
    <p:sldId id="874" r:id="rId53"/>
    <p:sldId id="875" r:id="rId54"/>
    <p:sldId id="883" r:id="rId55"/>
    <p:sldId id="879" r:id="rId56"/>
    <p:sldId id="880" r:id="rId57"/>
    <p:sldId id="881" r:id="rId58"/>
    <p:sldId id="882" r:id="rId59"/>
    <p:sldId id="884" r:id="rId60"/>
    <p:sldId id="902" r:id="rId61"/>
    <p:sldId id="890" r:id="rId62"/>
    <p:sldId id="897" r:id="rId63"/>
    <p:sldId id="898" r:id="rId64"/>
    <p:sldId id="891" r:id="rId65"/>
    <p:sldId id="892" r:id="rId66"/>
    <p:sldId id="893" r:id="rId67"/>
    <p:sldId id="894" r:id="rId68"/>
    <p:sldId id="911" r:id="rId69"/>
    <p:sldId id="904" r:id="rId70"/>
    <p:sldId id="906" r:id="rId71"/>
    <p:sldId id="907" r:id="rId72"/>
    <p:sldId id="910" r:id="rId73"/>
    <p:sldId id="912" r:id="rId74"/>
    <p:sldId id="914" r:id="rId75"/>
    <p:sldId id="694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86567" autoAdjust="0"/>
  </p:normalViewPr>
  <p:slideViewPr>
    <p:cSldViewPr>
      <p:cViewPr varScale="1">
        <p:scale>
          <a:sx n="72" d="100"/>
          <a:sy n="72" d="100"/>
        </p:scale>
        <p:origin x="10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9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are some linear like scatterplots, or logarithmic, or exponential?</a:t>
            </a:r>
          </a:p>
        </p:txBody>
      </p:sp>
    </p:spTree>
    <p:extLst>
      <p:ext uri="{BB962C8B-B14F-4D97-AF65-F5344CB8AC3E}">
        <p14:creationId xmlns:p14="http://schemas.microsoft.com/office/powerpoint/2010/main" val="286130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both positively and negatively 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363203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one click away in excel</a:t>
            </a:r>
          </a:p>
        </p:txBody>
      </p:sp>
    </p:spTree>
    <p:extLst>
      <p:ext uri="{BB962C8B-B14F-4D97-AF65-F5344CB8AC3E}">
        <p14:creationId xmlns:p14="http://schemas.microsoft.com/office/powerpoint/2010/main" val="4222569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whereas Rensink had one…</a:t>
            </a:r>
          </a:p>
          <a:p>
            <a:pPr lvl="0">
              <a:defRPr sz="1800"/>
            </a:pPr>
            <a:r>
              <a:rPr sz="3200"/>
              <a:t>roughly 200,000 individual perceptual judgements</a:t>
            </a:r>
          </a:p>
        </p:txBody>
      </p:sp>
    </p:spTree>
    <p:extLst>
      <p:ext uri="{BB962C8B-B14F-4D97-AF65-F5344CB8AC3E}">
        <p14:creationId xmlns:p14="http://schemas.microsoft.com/office/powerpoint/2010/main" val="166314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this is essentially seeing if the trend of JNDs is linear</a:t>
            </a:r>
          </a:p>
          <a:p>
            <a:pPr lvl="0">
              <a:defRPr sz="1800"/>
            </a:pPr>
            <a:r>
              <a:rPr sz="3200"/>
              <a:t>the moment of truth came when we checked the statistics</a:t>
            </a:r>
          </a:p>
        </p:txBody>
      </p:sp>
    </p:spTree>
    <p:extLst>
      <p:ext uri="{BB962C8B-B14F-4D97-AF65-F5344CB8AC3E}">
        <p14:creationId xmlns:p14="http://schemas.microsoft.com/office/powerpoint/2010/main" val="262243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Here we have a perceptual law that is used to study things like taste, line-length, brightness. Not only are we using it to model correlation, which is a higher-level concept, but it also applies across every chart tested!</a:t>
            </a:r>
          </a:p>
        </p:txBody>
      </p:sp>
    </p:spTree>
    <p:extLst>
      <p:ext uri="{BB962C8B-B14F-4D97-AF65-F5344CB8AC3E}">
        <p14:creationId xmlns:p14="http://schemas.microsoft.com/office/powerpoint/2010/main" val="21369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128588" algn="ctr">
              <a:spcBef>
                <a:spcPts val="0"/>
              </a:spcBef>
              <a:buSzTx/>
              <a:buNone/>
              <a:defRPr sz="1650"/>
            </a:lvl2pPr>
            <a:lvl3pPr marL="0" indent="257175" algn="ctr">
              <a:spcBef>
                <a:spcPts val="0"/>
              </a:spcBef>
              <a:buSzTx/>
              <a:buNone/>
              <a:defRPr sz="1650"/>
            </a:lvl3pPr>
            <a:lvl4pPr marL="0" indent="385763" algn="ctr">
              <a:spcBef>
                <a:spcPts val="0"/>
              </a:spcBef>
              <a:buSzTx/>
              <a:buNone/>
              <a:defRPr sz="1650"/>
            </a:lvl4pPr>
            <a:lvl5pPr marL="0" indent="51435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089169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/75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77586"/>
            <a:ext cx="1295400" cy="48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 userDrawn="1"/>
        </p:nvSpPr>
        <p:spPr>
          <a:xfrm>
            <a:off x="6858000" y="0"/>
            <a:ext cx="2291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Fields Institute 15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40.png"/><Relationship Id="rId3" Type="http://schemas.openxmlformats.org/officeDocument/2006/relationships/image" Target="../media/image3.wmf"/><Relationship Id="rId7" Type="http://schemas.openxmlformats.org/officeDocument/2006/relationships/image" Target="../media/image93.png"/><Relationship Id="rId12" Type="http://schemas.openxmlformats.org/officeDocument/2006/relationships/image" Target="../media/image37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Big Data Visual Analytics:</a:t>
            </a:r>
            <a:br>
              <a:rPr lang="en-US" dirty="0" smtClean="0"/>
            </a:br>
            <a:r>
              <a:rPr lang="en-US" dirty="0" smtClean="0"/>
              <a:t>A User-Centric Approach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129540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26974" y="457200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An Interactive Visual Analytics  System for Bridge Management</a:t>
            </a:r>
            <a:r>
              <a:rPr lang="en-US" sz="1200" i="1" dirty="0" smtClean="0"/>
              <a:t>, </a:t>
            </a:r>
            <a:r>
              <a:rPr lang="en-US" sz="1200" dirty="0" smtClean="0"/>
              <a:t>Journal of Computer Graphics Forum,</a:t>
            </a:r>
            <a:r>
              <a:rPr lang="en-US" sz="1200" i="1" dirty="0" smtClean="0"/>
              <a:t> </a:t>
            </a:r>
            <a:r>
              <a:rPr lang="en-US" sz="1200" dirty="0" smtClean="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1219200"/>
            <a:ext cx="4974908" cy="23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0810" y="3721925"/>
            <a:ext cx="2286000" cy="290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Interactive Coordinated Multiple-View Visualization of Biomechanical Motion Data</a:t>
            </a:r>
            <a:r>
              <a:rPr lang="en-US" sz="1200" i="1" dirty="0" smtClean="0"/>
              <a:t>, </a:t>
            </a:r>
            <a:r>
              <a:rPr lang="en-US" sz="1200" dirty="0" smtClean="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Dis-function: Learning Distance Functions Interactively</a:t>
            </a:r>
            <a:r>
              <a:rPr lang="en-US" sz="1200" i="1" dirty="0" smtClean="0"/>
              <a:t>, </a:t>
            </a:r>
            <a:r>
              <a:rPr lang="en-US" sz="1200" dirty="0" smtClean="0"/>
              <a:t>IEEE VAST 2011.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491346"/>
            <a:ext cx="5243820" cy="27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22766"/>
            <a:ext cx="2971800" cy="191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97" y="1371600"/>
            <a:ext cx="2131081" cy="195349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Interactive </a:t>
            </a:r>
            <a:r>
              <a:rPr lang="en-US" sz="3200" dirty="0"/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/>
              <a:t>DisFunction</a:t>
            </a:r>
            <a:r>
              <a:rPr lang="en-US" sz="2800" dirty="0" smtClean="0"/>
              <a:t>: learn a model from projection</a:t>
            </a:r>
            <a:endParaRPr lang="en-US" sz="2800" dirty="0"/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3772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Analytics</a:t>
            </a:r>
            <a:r>
              <a:rPr lang="en-US" sz="1200" i="1" dirty="0" smtClean="0"/>
              <a:t>,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2009.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32380"/>
            <a:ext cx="4960731" cy="344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59789"/>
            <a:ext cx="2539172" cy="167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098" y="1159788"/>
            <a:ext cx="2414633" cy="16712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/>
              <a:t>iPCA</a:t>
            </a:r>
            <a:r>
              <a:rPr lang="en-US" sz="2800" dirty="0"/>
              <a:t>: Interactive </a:t>
            </a:r>
            <a:r>
              <a:rPr lang="en-US" sz="2800" dirty="0" smtClean="0"/>
              <a:t>PCA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22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316096"/>
            <a:ext cx="8275320" cy="6015537"/>
          </a:xfrm>
        </p:spPr>
      </p:pic>
    </p:spTree>
    <p:extLst>
      <p:ext uri="{BB962C8B-B14F-4D97-AF65-F5344CB8AC3E}">
        <p14:creationId xmlns:p14="http://schemas.microsoft.com/office/powerpoint/2010/main" val="13604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“Tough” Lessons Learned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43200"/>
                <a:ext cx="4876800" cy="205740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4800" b="1" dirty="0" smtClean="0">
                    <a:ea typeface="Cambria Math" panose="02040503050406030204" pitchFamily="18" charset="0"/>
                  </a:rPr>
                  <a:t>Big Data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⇐</m:t>
                    </m:r>
                  </m:oMath>
                </a14:m>
                <a:r>
                  <a:rPr lang="en-US" sz="4800" b="1" dirty="0" smtClean="0"/>
                  <a:t> </a:t>
                </a:r>
              </a:p>
              <a:p>
                <a:pPr marL="0" indent="0" algn="ctr">
                  <a:buNone/>
                </a:pPr>
                <a:r>
                  <a:rPr lang="en-US" sz="4800" b="1" dirty="0" smtClean="0"/>
                  <a:t>High Interactivity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43200"/>
                <a:ext cx="4876800" cy="2057400"/>
              </a:xfrm>
              <a:blipFill rotWithShape="0">
                <a:blip r:embed="rId2"/>
                <a:stretch>
                  <a:fillRect t="-11834" b="-10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comefillyourcup.com/wp-content/uploads/2012/01/contradictory-street-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79" y="1786733"/>
            <a:ext cx="3146978" cy="39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62200"/>
            <a:ext cx="862603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Visualization on a</a:t>
            </a:r>
          </a:p>
          <a:p>
            <a:r>
              <a:rPr lang="en-US" sz="2400" b="1" dirty="0" smtClean="0"/>
              <a:t>Commodity Hardware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Data in a</a:t>
            </a:r>
          </a:p>
          <a:p>
            <a:r>
              <a:rPr lang="en-US" sz="2400" b="1" dirty="0" smtClean="0"/>
              <a:t>Data Warehouse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2973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User’s actions are consistent and number of possible actions are finite.</a:t>
            </a: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Visualization itself is a bottleneck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7643"/>
            <a:ext cx="4419600" cy="2966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648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User’s actions are consistent and number of possible actions are finite.</a:t>
            </a: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itself is a bottleneck</a:t>
            </a:r>
          </a:p>
          <a:p>
            <a:pPr marL="857250" lvl="1" indent="-457200"/>
            <a:r>
              <a:rPr lang="en-US" b="1" dirty="0" smtClean="0">
                <a:solidFill>
                  <a:srgbClr val="FF0000"/>
                </a:solidFill>
              </a:rPr>
              <a:t>User’s perception and cognition are added constraints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encrypted-tbn2.gstatic.com/images?q=tbn:ANd9GcQGNhur4S8c1Y1s548ZznLpBiYKriymRNyhCAIkx2Um9rvMGy8R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1981200"/>
            <a:ext cx="4800600" cy="3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01884" y="2286000"/>
            <a:ext cx="4313516" cy="2971799"/>
            <a:chOff x="4601884" y="2286000"/>
            <a:chExt cx="4313516" cy="2971799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8022771" y="2286000"/>
              <a:ext cx="0" cy="1981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317671" y="4267200"/>
              <a:ext cx="27432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299847" y="2317271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5155465" y="4088665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00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3" y="22800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54283" y="5621712"/>
            <a:ext cx="4248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1000x1000x3 = 3 million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Problem: Data is too big to fit into the memory of the personal computer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Note: Ignoring various database technologies (OLAP, Column-Store, No-SQL, Array-Based,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4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Goal: Guarantee a result set to a user’s query within X number of seconds.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Based on HCI research, the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upperbound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for X is 10 seconds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Ideally, we would like to get it down to 1 second or less</a:t>
            </a:r>
          </a:p>
          <a:p>
            <a:pPr lvl="5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Method: trading accuracy and storage (caching), optimize on minimizing latency (user wait time).</a:t>
            </a:r>
          </a:p>
          <a:p>
            <a:pPr lvl="3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Styles of Big Data Visualization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14600" cy="452596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smtClean="0"/>
              <a:t>Hadley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Big Data -&gt;</a:t>
            </a:r>
          </a:p>
          <a:p>
            <a:pPr marL="0" indent="0">
              <a:buNone/>
            </a:pPr>
            <a:r>
              <a:rPr lang="en-US" sz="2400" dirty="0" smtClean="0"/>
              <a:t>  Medium Data -&gt;</a:t>
            </a:r>
          </a:p>
          <a:p>
            <a:pPr marL="0" indent="0">
              <a:buNone/>
            </a:pPr>
            <a:r>
              <a:rPr lang="en-US" sz="2400" dirty="0" smtClean="0"/>
              <a:t>    Small Data + R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00400" y="1600199"/>
            <a:ext cx="2514600" cy="452596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err="1" smtClean="0"/>
              <a:t>Sheelagh</a:t>
            </a:r>
            <a:endParaRPr lang="en-US" sz="2400" b="1" u="sng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Novel visual representation + User Interactions</a:t>
            </a:r>
            <a:endParaRPr lang="en-US" sz="24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5943600" y="1605279"/>
            <a:ext cx="2514600" cy="45259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u="sng" dirty="0" err="1" smtClean="0"/>
              <a:t>Bowei</a:t>
            </a:r>
            <a:endParaRPr lang="en-US" sz="2400" b="1" u="sng" dirty="0" smtClean="0"/>
          </a:p>
          <a:p>
            <a:pPr marL="0" indent="0">
              <a:buNone/>
            </a:pPr>
            <a:endParaRPr lang="en-US" sz="2400" b="1" u="sng" dirty="0"/>
          </a:p>
          <a:p>
            <a:pPr marL="0" indent="0">
              <a:buNone/>
            </a:pPr>
            <a:r>
              <a:rPr lang="en-US" sz="2400" dirty="0" smtClean="0"/>
              <a:t>Divide and conquer + Parallel Computation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95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Approach: Predictive </a:t>
            </a:r>
            <a:br>
              <a:rPr lang="en-US" dirty="0" smtClean="0"/>
            </a:br>
            <a:r>
              <a:rPr lang="en-US" dirty="0" smtClean="0"/>
              <a:t>Pre-Computation and Pre-Fetching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9837"/>
            <a:ext cx="8229600" cy="2773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MIT (Leilani Battle, Mike Stonebraker)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Three-tiered architecture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Thin client (visualization)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Backend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(array-based database, e.g.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data cubes / OLAP)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Fat middleware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Prediction Algorithms</a:t>
            </a:r>
          </a:p>
          <a:p>
            <a:pPr lvl="2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Precomputation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Techniques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Caching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90171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0607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Prefetching of Data Tiles for </a:t>
            </a:r>
            <a:r>
              <a:rPr lang="en-US" sz="1200" dirty="0" smtClean="0"/>
              <a:t>Interactive Visualization. In Submission to VLDB 2015</a:t>
            </a:r>
          </a:p>
        </p:txBody>
      </p:sp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9800" y="13772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5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6553200" cy="66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General Idea: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Lots of “experts” who recommend chunks of data to pre-fetch / pre-compute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One “manager” who listens to the experts and chooses which experts’ advice to follow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Each “expert” gets more of their recommendations accepted if they keep guessing correctly</a:t>
            </a:r>
          </a:p>
        </p:txBody>
      </p:sp>
      <p:sp>
        <p:nvSpPr>
          <p:cNvPr id="6" name="AutoShape 6" descr="data:image/jpeg;base64,/9j/4AAQSkZJRgABAQAAAQABAAD/2wCEAAkGBxMSEhQUExQUFhUUFxkVFxYXGBQXGBcYGBQXGhUZFhgYHCghGBwlHBQVITIiJSksLy4uFx8zODUsNygtLisBCgoKDg0OGxAQGywlICQsLC8tLCwsLCwsLjQsLCwsLC8sLCwsLCwsLCwsLCwsLCwsLCwsLCwsLCwsLCwsLCwsLP/AABEIAO8AkAMBEQACEQEDEQH/xAAcAAEAAgIDAQAAAAAAAAAAAAAABQYEBwIDCAH/xAA+EAABAwICBwUFBgUEAwAAAAABAAIDBBEFIQYHEjFBUWETcYGRoSIyQrHBFFJigtHwFSMzkuFDcqKyCCTx/8QAGgEBAAIDAQAAAAAAAAAAAAAAAAMFAQIEBv/EADYRAAICAQEGAwYEBgMBAAAAAAABAgMRBBITITFBUQUyYRQicYGRoSPB0eEVM0JisfA0UoIk/9oADAMBAAIRAxEAPwDeKAIAgCAICLx/SGmoo+0qZWxt4XObrcGt3u8EBp/STX0bltFTi3CWY5nujbu8T4BAa7xfWNidTfbq5Wg/DGezH/Cx9UBW56yR5u973H8TnH5lAfIKuRmbHvafwuI+SAsWE6w8Tp7bFXKQPhkPaD/nf0QGxNG9fTwQ2tpw4cZITYjqY3ZHwIQG4NHNJqWvZt00rZALbQ3Obf7zTmEBLoAgCAIAgCAIAgCA1frL1sx0JdT0uzLU5hzt7IT+L7zvw8OPJAeesYxeeqlMtRI6SR29zjw5AbgOgQGCgCAIAgCAIDLwzEpqaRssEjo5G7nNNj/kdCgN/wCrTW8yrLaet2YpzYMk3MlPI/cd6FAbZQBAEAQBAEAQGotcmss0t6OkcO3cP5sgP9IHc1v4yPLLnkB56JQHxAEAQBAEAQBAEAQG+9S+st0pbQ1jrvsBBKTm63+m8ne7keO5AboQBAEAQBAU7WjpiMMoy9tu3luyEfitm4jk0G/iOaA8oTSue5znEuc4lzicySTckniSUBwQBAEAQBAEAQBAfQ08kB8QHJjyCCCQQbgjIgjcQUB6p1S6Z/xKk9sj7RBZko55ew/8wB8QUBeEAQBAEB5c13Y+arEpGA3jpv5LRwuM5D/dl+VAa/QBASeFQxSAtfk7gb2v0QGXJo+PheR3i/yQHQ/AX8HNPmEB1HBJfw+aA5NwOXjsjxQGXBgDR7ziegyQEhDh8bdzR45/NAd7g7cxpc47mj68gtLLYVrM3g2hCU3iKJnQzRAtd7ofL8TvhjB6/u6o9RqLNS8Q4R/yWdNMaeMuLMXTzRNzbvDNmRtzl7sjeJaRxCl0l8qWoTeYvk+xpqKlNbUVxX3I/VFpJ9hxGIk2jmIhk5WcRsk9zrequitPVyAIAgMTFqwQQSyndGxz/wC1pP0QHkGmwOoqQ6bL23F13GxcSbk+a5LtbVVLZfM6K9NOcdpEVU07o3Fr2lrhwK6ITjNbUXlEMouLwzqW5qXvQjRbtQHlm252bWn3Wt5lU2t1U3Pd18Mcyx01EdnbkXuXQZzhf2AeQJH0soarr6/6s/ElnTVPoQ9ZobMzgSOg2vkuleIzXmh9GQPRxfKRFPwhwNiR4ghbfxSHWLNfYZd0fP4U7m31Wf4pX2Y9in3R9bhR4uHkStJeKx6R+5stC+sjNosD2zZrXvPQZei55+IXz4RWCWOkrjz4lnw/RJ5HtERDiAAXfoD1N1zquUpbVjyT5SWI8C54Vh7ImhjBssHmTzJ4nquhEb4cjLxTDWSsLSAR+8x1WZwTRpCbTNA6ZaCuhlkMZysX7Nt4Av7PrkunTaxpqqfPoyG/TLDnH6Ho/RHEvtNFTTnfJExx79n2vUFWhwkugCAq+s6QtwqtI39i4eeX1QGt9XmDRzUkTnAn2BxItw/VeeurzdLPcuKpYrjghNamiXZRCZlyGniMwOIJ4jiO5dGjlurNno/8kOpjtwz1RqqGMucGje4gDvJVxKSim2VyWXg9MaI4SIYGNAzLQXHwyC8/Hjx7lw+CwWARDkt8GmT4YQmDOWdE9A13vBru8ArVxyZUjBfo/Cf9Jvgtd3HsZ2zlFgcTd0TPK/zWVBLoNoz46W2WQHIBbYMbR2tiAWcGuTmgMiE3FluuKI5cHkr+ktO1zAXDiW35bQIUE5bLUuzJoraTR36m3k4TTg727bP7ZHBeiKcuyAICu6w6Uy4ZWMG8wPI8Bf6IClarWgUjQN3DuJJA9VQyltWNstoxxBFp0hoG1EL4nC4c0jxssz9DWHqecdH8Ec3EWwuGbH+eeXzXdfcp6fK68Dmqq2bsPoekqVlm/vgq9HZI7VkwEAQBAEAQBAEBziNitlzNZLgRekv9I/7gfVQajyktPMyNVEGxhdN+MOk/ve5w+a9DBYikU8ubLctjAQHCaIPa5rhcOBaRzBFigNa6GUQpoew+KB5jd12fZB8QL+KoruFss9y3p41r4FqcboapYKZiGjgGIx1DW5OB2iOBGefeVo88unM3SWc9S3xjILY1ZyQBAEAQBAEAQBAfUMFd05qS2nkI97c0c3Hd62UVuG0mSw4RLzgtEIKeGIbo42M/taAvRJ5WSmfBmasmAgCApGMw9jWuPwzgO/MMj8gqTXLZu+Ja6R5r+BmwPuLclFFkk11Ob2ArY0TOSAIAgCAIAgCAIAgPjnWF0YSyQNbB29TTxbxt9o7w/wDhUMU7Low+pLY9its2IvSFIEAQBAQGmNAZIdtvvRHa8Pi+QPguDxCnbr2lzR16SzZnh9SGoanbaHDfx7+KqYSyslm10JGN91MnkgawclkwEAQBAEAQBAEAQGJVTgAknIZkqOUiWERoRSl75Klw972GDpxPyHmunwupybufwRy66zGK18y4K5K4IAgCA+EICiYjSGjmt/oyn2T908v3wXntTT7PZ/a+RcUXb2PqjKa625akrWTJjmB3rdSInDB2LY1CAIAgCAIASgMeWa+QWjkSRjjmQ8rHVUop4twzkdwAUMYSvs3cfmzediqjtM2BS07Y2NYwWa0WAXpIQUIqMeSKSUnJ5Z2rc1CAIAgCAxsQomTMLHi4PmDwI6qO2qNsXGXI3rm4S2kUieOSkcI5c4z7knDuK8/bVPTy2Z8ujLeq2NqyufYzGm+YzCySHY2QhZTaNXFM7W1HMLbaNHA5iYLO0jGyz72o5plGNlnEzBNpGdhnB1RyCxtGyh3Opzyd60bN0kiLkqJJ39jTC7vifwaO9RrbulsVfXsJSjWtqRc8CwZlLHstzcc3O4uP6K+0umjRDZjz6sqLrpWyyySXSQhAEAQBAEAQGudYOsSmgY6JmxKTcFxzY0/hA953cp/ZYShm7l27mm+lGX4fM1zozrGbtFj/AGLkBu1m11zbP7hXn9R4fKuTdHGPZ8y1p1iksWcH3NkQYwwmz7sdydu81wb1J7Mlh+p2JZWVxRnseDmCD3G6kTyDksgIATbegI+rxmJnxbR5Nz9dyidsVwXF+hnHVlF0304dARGWnacNoMBtZpO95+i6qtBfa1vPdj9zms1lcF7nF/Yl9W2s+nH8mVrWXN9sCx/OPiHUbl6OrSUxjijh6dSnsvslLNhuOKQOAc0gtIuCDcEdCo2sczY5rACAIAgCAIDUmtvWK2Fpp4HXJuHlp3/hBHDmfBdka9ylOxcXyX5kMpOb2Y/M8/VlW+V2083PoOgC5p2Sm8yJIxUVhE5g2ir54Hy5g2/lt+8Rvv04BaGxtbVrKzEaballc6ans18WQ9nc154uvbzBXS3TdFV2QT9XzOPdXVzdkLH8Fy/cs0mAR72Oew9CuGzwChvMG4nbDxa5eZJnD+EzD3ag+I/yuV+A2ry2/b9zoXi8esPuP4XOd9QfALC8Bu62/Yy/F4dIfc+jR9p/qSSP6XsF01+AVZzZJv7EE/F7H5YpfczG4TCGlvZtsd/PzVtptJTp+NUUn36ldqLp6hYseV2Nf6x9D2CnkmA2uybcE5PaBwJ+Jqn1Crsg5SWJI5NNG6majB5g+j6fAoeE6MdvSsljcWzAutydY5dxy3qqTxxRcl91WaxHU7jS1dw0GxvvYeJA5cx4hd1dftSwvOvv+5A3u/h/g3vG8OAIIIIuCMwRwIXC008MnOSwAgCAIDXetrTkUMJijP8ANkGZBzaDy6n0C79LVCEXfbyXJd3+hDZJt7ETzNVVLpHFzt5XJddO2bnPmySMVFYR2YXSdtNHHu23AX6cfRRmxuWKMNAa0WDRYDkBuQFRrKqXCq5lXBkyQkOHwkn3muHI7/NAb10broa2ESxH/cy+bHcj9DxXXG94Od0rJLDDgs75mN0jkMPHJY3zM7pGOZKcP7MyxB/3Ntu15XW/4uztbLx3wY2Y5wZgoRyUW9Zvu0VHWyGxYVVE8Whg73OAC0lY2sGYwSZrbROLZpIRzbfzN1CSlb1iRNY+GVptIbg23kNtY+pC2jJwalF8UYaTWGbL1L6d9q0UszhyYTwd93uPDxCstRGOqq38PMvMvzIIN1y2Hy6G4VVnQEAQEZpHjLKOnfM+3sj2R95x3BT6ah3WKC+fojSc9lZPI2lGNvrJ3yvN7km/O+8/vhZS6y9WSUYeWPBfr8zFcNlZfNnTh2FukBccm8Op6LjJDFp5nRPa5uTmG47wgL3Q6eREDtWOY7iW+03w4oCSmq6avidE2RpLhcA5OBG4gHegJzURXMikqKeW4qGW3nJ0Y4AcS0535OCkhFNNdTDN4Zb+C0Br/SrS8yOMFK6w+KQHM9GdOqudHoH57F8v1KXU66djcNPy6y/QpEuGXBJsePXzVwttcmVypvjxU+Jb9D9LiC1s0zi2waNrZLTbcdreHd9weipdXoHtOUPoWWl8T47u9Yfcj/8AyExYCghiabmeYZcdmNtz6uYqmUWnhlyikY3iTqKmjDGFztkNvY7LbNGbrLUyUCrEs4Mznbbr5jiB0HAIDqwmvdBI14Jy325dOo3rp0modFil06r0I7IbccHrPQPSMV1K19wXts1/U2yd3EZ+a31unVNnu+V8UYqntLjzLGuMlCA0Fr60q25BTMPsx3Btxdltnwyb5qz/AOPpv7rPsv3IPPZ6L/JqrCMP7Q3Puj1PJVhOWZotkEBHYrhgk9puT/8At39UBXWwuvs2Nxv6d6An9EcGfNM14uI4nBxfuuQbhreaAtWksUlPLHXU+UkJ9scHN68xvB6Hosp4eQbToNI/4nAxlOS2JzQZn8W33xDrvuVY1RhFb18+i/MrtQ53T3EeC/qf5IhNN8CbThtRCQy1mFnPkR9VbaDUuf4cuPXIsohCPu8EVmXFZHNIDLXGZz9FY4inxZxOVcXxki0aF4TT1FI9pv2geS48W3Hs25iw+aq9fbZXcn0wdT0td9eJc+/YoWmsMr8SpqSR+22nzFuAcQ4jpk1qpdZZGc04on0NNlMHGbzx4fAs5F1yHaVXS/DIY4jOwCORpFi3IOudzhxQFNxahsBI0WDgCRyJ+iAvmpPSj7PUCN5sx9mG/In2T4OPk5WtP/06aVT80OK+HVHPL3JqXR8z0kqo6CN0ixMU1NLNldjTs34uOTR52U+mp31sYdzSctmLZ5DxWd1VUuN7lzrX8cyfG5UmuuVtza5LgvgjFUdmJP08IY0NG4LkJDsQBARmLEF8THHZY9wD3dLjj4oDZFNA2NoYwANaLABAc3sBBBFwRYjmEBC6EYucJrjTyH/1akgtcdzHbgb+TT4FS1Tw8GGi4azKrakghG4Avd3nIegd5r0XhsdmErPkV2ts2I57IralPJkhoTiAp6pwcbMe07RO4bILgfQpro7zT7XY9RobdqKfcqOjc5rK2qrHD3nEN6bRyHg1rfNeUk8vJbFtJWAUDHcQ+2zBjf6MRvfg93P99UB2SMDgQRkcrICtwk01QL7gbd7T+/RdOjv3N0Z/X4EdkNqLR610LxX7TRxSE3cBsP8A9zcj55HxW2uo3N8orlzXzFUtqKZSNfONdlTshBzdtPPhZrPVxP5V0aH8Oqy7ssL4s0t96UYmjtHaawLzxyHdxVYTkygCAIDpq6ZsjS13nyPNAcsG0ikpSIqi7o9zX8Wj6jogLzBM17Q5hDmnMEZgoCP0jwgVUJZ8QzYeR5dx3ICG0fxmSodszk9rC0Mz3lrchfqOK9B4fqYyp3XVfco/GE4wz3J5dh50rOmlZ2bLD3pBbw+I/TxXPrtRu9PsdZcP1PQeDrai/Rk/ovh3YU7Gn3j7Tu88PDILzZfEBpXjpkd9mgPSR49Wg8uaAxaSnEbQ0cPU80B3ICJ0hprsDxvbv7igNx6gsY245ISd7WvHe32X+mz5K11n4umru6rgznr92co/MpuvnEu0rDGPhs3+0fq/0Wt34ejrh/2bZmPG1vsQFNFsMa3kLKsJzsQBAEAQHCeFrxZwuEBhUdTPQkujO3EfeYf8bj1CAu+C45FUtuw2cN7D7w/UdUBAaX4e6GRtZDvaf5g58ienA+CkrsdclKJFdTG6DhLkyZoK1ssbZGnIi/dzB7l6SuyNkFJHi7qZVWOuXMrNCz7fW7e+GG3cbH2fMi/cFQau/e2Z6Lkes0Gm3FKi+b4slNLNISz+RBnK7JxHwA8O/wCS5jtIXDaERN5uO8/QdEBloAgOE8e00tPEWQEzqOxAx1rWni7YP52kfNoVppvxNHZDthnPPhZF9yF03n7bEnHgZHO8NskfILHiXuuuHaKM0ccv1OxVhOEAQBAEAQBARtXhpDu0hJY8Z5ZeXJASeFaX3BhrG7/ZLrbwcjtj6hARFVHLA50EDtuKosYyM7joRuPAqaF84QcFyZz2aWuyyNklxiSDsUbSxCmpSHyu/qSDMB3HZ5258FCdB04fQiMEk3e73nFAZiAIAgCA6dDJuxxC44Pa7ye0/Uq18L4uyHeLOe/hh+pjVp2q4n8N/wB+a08V/wCR8kZ0/kM9VpOEAQBAEAQBAEBjVlCyUe0M+BG8ICJODyjJr/Z7yN+/JASlBQNiGWZO8/p0QGWgCAIAgCAwsNyrjb7v6K08I/n/ACZBqPIduMw7GIyNOVtoeTiPotPE+Nyl3imZo8uPUyFXEwQBAEAQBAEAQBAEAQBAEAQBAEB1aNQ9riGyOJYz+5zQrXwrhOc+0Wc+o5JepM63aH7NiZfazXOJ8H5/V3ko9X79FVno4v5cjavhOS+ZFNcCLjMKuJj6gCAIAgCAIAgCAIAgCAIAgCA4yyBoJO4C6AmdSmHmatbIR8faHuYCf+zh5K1034ejsn/2wkc8/esiuxsDXro4Z4GztGbPYd53YfO4/MtdFi6qenfN8Y/FGbfdkp/U8+0OIviNt44tP05KsawTlgpMRjk3Gx5HI/5QGWgCAIAgCAIAgCAIAgCAIDFq8QZHvNzyGZ/wgICsxB8x2RkCbBo48r81lJt4QbwehtSOj3YQOmcM3AMb3A3efF1h+VWniDVUIaeP9PF/FnPT7zc31NjV9GyaN8bxdrwWkd/1VbXZKuSnHmidpNYZ5X1j6IyUVQ64JG+9siODx38eRVjrKo2x9pq5PzLsyCqTi9iXyKYqs6DNp8UlZudccjmgJGHHx8TfL/KAzI8XiPxW7wUB3srIzue3zCA7Q8HiPMIDldALoD4XjmPNAdT6uMb3tHiEB0SYrEPiv3XKAw5sfb8LSe/JAR1Risr+NhybkgMFAXfVrojJWTtsCBvvb3W8Xn5DmVbaKuNEPabP/K7s57ZOb2I/M9S0NIyGNkbBZrAGgdAqyycrJOUubJ0klhHetDJCaV6NRV0Ww/JwvsPtm0nnzB4hdWl1UtPLK4p813I7K1NHmfTPQeejkcNg87C5BHNh+IdN4XXfoo2R3um4rquqI42uL2Z/UqBCqjoPiAIAgCA5bZ5lANs8ygOKAIAgCA+gIC36GaET1kgAYTxscgBzkPwjpvKtaNFGuO+1PBdF1Zzztcnsw+p6Y0U0bioYthmbjYvfbNx5Dk0cAuTV6uWoll8EuS7EldagibXKSBAEBh4rhcVSwxzMD29d46g7wVLTdOmW1B4ZrKKksM1BplqcJu+nJeOWQkHTk/0KsvaNNqv5y2Zd1y+ZBsTr8vFdjUmKaK1ELiCx1xwILXD8rlHb4XaltVtSXobRvjylwIWSNzcnAg9QR81XShKLxJYJk0+RwWpkIAgCAIAgOTGE5AEnpmsxi5PCWTDeCXw7RueUgbJbfcLEuPc0Zqxp8Lunxn7q9SGV8Vy4m2dDNT7snz3jHWxkPc3czxzU++0uk/lLbl3fL/f9ya7Nlnm4I3HhGEw0rOzhYGt48yebjxKrLr7LpbU3knjBRWEZyhNggCAIAgCAxMQwyGduzLGx4/EAfI7wpa7rK3mDaNZRUuZTcX1V0kv9Nz4+hs9vk7P1VhDxaxrFsVIhenX9LwUzE9STv9MxO7i6M+WYW2/0Fnmg4/Axs2rk8lWxHVPPFva4dz4iPmCt46TRWeSb+n7GHZauaRBz6FlpsXkeDT8ipV4PXLyz+xj2lrmjhHodc2DyfAfqn8Gguc/sY9pfYl8P1YzS+6Hn80TfmVHLQaSvz2P6fsbK2x8kWnDNSkp98Rt/3PLz5NFlpvPD6+UXL4mcXS5vBcsI1S00du0kc78LA1jfPM+oWH4s4rFMFEez58zyXbC8Ep6YWhiYzqB7R73HMqvu1NtrzOWSeMIx5IkFAbBAEA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343650" y="1907858"/>
            <a:ext cx="1866693" cy="1369218"/>
            <a:chOff x="6343650" y="1907858"/>
            <a:chExt cx="1866693" cy="13692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400" y="1917858"/>
              <a:ext cx="818943" cy="13592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3650" y="1907858"/>
              <a:ext cx="824374" cy="136921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67296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3600" y="1508760"/>
            <a:ext cx="3538508" cy="548640"/>
            <a:chOff x="2133600" y="1508760"/>
            <a:chExt cx="3538508" cy="548640"/>
          </a:xfrm>
        </p:grpSpPr>
        <p:sp>
          <p:nvSpPr>
            <p:cNvPr id="10" name="TextBox 9"/>
            <p:cNvSpPr txBox="1"/>
            <p:nvPr/>
          </p:nvSpPr>
          <p:spPr>
            <a:xfrm>
              <a:off x="2133600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5827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8054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30281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2508" y="15087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33600" y="3108960"/>
            <a:ext cx="3538508" cy="548640"/>
            <a:chOff x="2133600" y="3108960"/>
            <a:chExt cx="3538508" cy="548640"/>
          </a:xfrm>
        </p:grpSpPr>
        <p:sp>
          <p:nvSpPr>
            <p:cNvPr id="24" name="TextBox 23"/>
            <p:cNvSpPr txBox="1"/>
            <p:nvPr/>
          </p:nvSpPr>
          <p:spPr>
            <a:xfrm>
              <a:off x="2133600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65827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8054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30281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2508" y="31089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33600" y="4709160"/>
            <a:ext cx="3538508" cy="548640"/>
            <a:chOff x="2133600" y="4709160"/>
            <a:chExt cx="3538508" cy="548640"/>
          </a:xfrm>
        </p:grpSpPr>
        <p:sp>
          <p:nvSpPr>
            <p:cNvPr id="29" name="TextBox 28"/>
            <p:cNvSpPr txBox="1"/>
            <p:nvPr/>
          </p:nvSpPr>
          <p:spPr>
            <a:xfrm>
              <a:off x="2133600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65827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8054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30281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62508" y="47091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796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" y="4604414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57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88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27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92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training the manager in real-time, this process can be done offline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Using past user interaction logs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approach is similar to how Database are currently tuned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a DBA manually tune the performance of a database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Past SQL logs are used to automatically tune the database for an organization’s specific needs (e.g. read-mostly, write-often, etc.)</a:t>
            </a:r>
          </a:p>
        </p:txBody>
      </p:sp>
    </p:spTree>
    <p:extLst>
      <p:ext uri="{BB962C8B-B14F-4D97-AF65-F5344CB8AC3E}">
        <p14:creationId xmlns:p14="http://schemas.microsoft.com/office/powerpoint/2010/main" val="41600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Financial Fraud – A Case Study for Visual Analytics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2" y="1594658"/>
            <a:ext cx="8117560" cy="45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the “Experts”?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More detail on this later</a:t>
            </a:r>
          </a:p>
          <a:p>
            <a:pPr lvl="2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obvious ones include: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Momentum-based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similarity-based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Frequency (hot-spot)-based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Past action sequence-based</a:t>
            </a:r>
          </a:p>
          <a:p>
            <a:pPr lvl="2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Generally speaking, given the “manager” approach, we want as many different types of “experts” as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22437"/>
            <a:ext cx="3810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Using a simple Google-maps like interface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18 users explored the NASA MODIS dataset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Tasks include “find 4 areas in Europe that have a snow coverage index above 0.5”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00" y="1542295"/>
            <a:ext cx="4706511" cy="196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728" y="3863181"/>
            <a:ext cx="5047926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8292" y="1443592"/>
            <a:ext cx="7091333" cy="4500008"/>
            <a:chOff x="1338292" y="1443592"/>
            <a:chExt cx="7091333" cy="450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600" y="2510392"/>
              <a:ext cx="2105025" cy="2171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723" y="3010177"/>
              <a:ext cx="818943" cy="13592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1443592"/>
              <a:ext cx="824374" cy="13692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4574382"/>
              <a:ext cx="824374" cy="13692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57492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9719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1946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4173" y="18245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86400" y="18093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7492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89719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21946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4173" y="34247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6400" y="34095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57492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89719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21946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54173" y="50249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86400" y="50097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71394" y="6025377"/>
            <a:ext cx="5917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User’s Requests Data Block 52</a:t>
            </a:r>
            <a:endParaRPr lang="en-US" sz="3600" b="1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1000" y="287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Worst Case Scenario: Cache Miss</a:t>
            </a:r>
            <a:endParaRPr lang="en-US" dirty="0"/>
          </a:p>
        </p:txBody>
      </p:sp>
      <p:pic>
        <p:nvPicPr>
          <p:cNvPr id="36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1" y="168720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8" y="3235259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7" y="493658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How to guarantee response time when there’s a cache miss?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Trick: the ‘EXPLAIN’ command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Usage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marL="0" lvl="1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	explain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select * from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myTable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Middleware “intercepts” a query from the client, and first asks for an “explain”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“ok” with explain result, execute the original query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“not ok”, modify the query dynamically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Reduction of Result Sets for Interactive </a:t>
            </a:r>
            <a:r>
              <a:rPr lang="en-US" sz="1200" dirty="0" smtClean="0"/>
              <a:t>Visualization, IEEE Big Data Workshop on Visualization, 2013.</a:t>
            </a:r>
          </a:p>
        </p:txBody>
      </p:sp>
      <p:pic>
        <p:nvPicPr>
          <p:cNvPr id="5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13772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/>
              <a:t>EXPLAIN </a:t>
            </a:r>
            <a:r>
              <a:rPr lang="en-US" dirty="0" smtClean="0"/>
              <a:t>Output from </a:t>
            </a:r>
            <a:r>
              <a:rPr lang="en-US" dirty="0" err="1" smtClean="0"/>
              <a:t>SciDB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5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Example </a:t>
            </a:r>
            <a:r>
              <a:rPr lang="en-US" dirty="0" err="1" smtClean="0"/>
              <a:t>SciDB</a:t>
            </a:r>
            <a:r>
              <a:rPr lang="en-US" dirty="0" smtClean="0"/>
              <a:t> the output of (a query similar to)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Explain SELECT * FROM earthquake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778076"/>
            <a:ext cx="4876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[("[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pPlan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]: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schema earthquake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datetime:datetime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magnitude:double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latitude:double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longitude:double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null&gt;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[x=1:6381,6381,0,y=1:6543,6543,0]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bound start {1, 1} end {6381, 6543}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density 1 cells 41750883 chunks 1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est_bytes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7.97442e+09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")]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3319" y="2785420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four attributes in the table ‘earthquake’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3318" y="3431751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 that the dimensions of this array (table) is 6381x6543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3317" y="407808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query will touch data elements from (1, 1) to (6381, 6543), </a:t>
            </a:r>
            <a:r>
              <a:rPr lang="en-US" smtClean="0"/>
              <a:t>totaling 41,750,833 </a:t>
            </a:r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00141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Estimated size of the returned data is 7.97442e+09 bytes (~8GB)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Oracle 11g Release 1 (11.1)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7516" cy="326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MySQL 5.0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153400" cy="28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PostgreSQL</a:t>
            </a:r>
            <a:r>
              <a:rPr lang="en-US" dirty="0" smtClean="0"/>
              <a:t> 7.3.4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20000" cy="42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9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the query result is estimated to be too large, we can dynamically “modify” the query: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Aggregation: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this operation is carried out as </a:t>
            </a:r>
          </a:p>
          <a:p>
            <a:pPr marL="857250" lvl="2" indent="0">
              <a:buNone/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regrid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scale_factorX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scale_factorY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3500" dirty="0" smtClean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/>
              <a:t>Sampling 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uniform sampling is carried out as</a:t>
            </a:r>
          </a:p>
          <a:p>
            <a:pPr marL="914400" lvl="2" indent="0">
              <a:buNone/>
            </a:pP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bernoulli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(query, percentage,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randseed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1"/>
            <a:r>
              <a:rPr lang="en-US" dirty="0" smtClean="0"/>
              <a:t>Filtering </a:t>
            </a:r>
          </a:p>
          <a:p>
            <a:pPr lvl="2"/>
            <a:r>
              <a:rPr lang="en-US" dirty="0" smtClean="0"/>
              <a:t>Currently, the filtering criteria is user specified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where (clause)</a:t>
            </a:r>
            <a:endParaRPr lang="en-US" sz="350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9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343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Key Components: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Pre-computation and pre-fetching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Three-tiered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Pre-fetching based on “expert-manager”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Use the “explain” trick to handle cache-miss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Guarantees response time, but not data quality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Backbone (invisible) to data analysts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813313"/>
            <a:ext cx="4061842" cy="40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What Does (Wire) Fraud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Financial Institutions like Bank of America have legal responsibilities to report all suspicious wire transaction activities (money laundering, supporting terrorist activities, etc)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size: approximately 200,000 transactions per day (73 million transactions per year)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Problems: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Automated approach can only detect known patterns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Bad guys are smart: patterns are constantly changing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is messy:  lack of international standards resulting in ambiguous data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Previous methods: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10 analysts monitoring and analyzing all transactions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Using SQL queries and spreadsheet-like interfaces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time scale (2 weeks)</a:t>
            </a:r>
          </a:p>
        </p:txBody>
      </p:sp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0401"/>
            <a:ext cx="3592286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Observations (Ongoing &amp; Future Work)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8800"/>
            <a:ext cx="4343401" cy="42973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User’s actions are consistent and number of possible actions are finite.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more “recommenders” – techniques for learning about a user from their interaction</a:t>
            </a:r>
          </a:p>
          <a:p>
            <a:pPr marL="914400" lvl="1" indent="-514350"/>
            <a:endParaRPr lang="en-US" b="1" dirty="0" smtClean="0">
              <a:solidFill>
                <a:srgbClr val="C00000"/>
              </a:solidFill>
            </a:endParaRP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and User Perception are bottlenecks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quantitative methods for understanding the users’ perceptual and cognitive limitations</a:t>
            </a:r>
            <a:endParaRPr lang="en-US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00600" y="3895163"/>
            <a:ext cx="4033157" cy="2734237"/>
            <a:chOff x="4337957" y="3388917"/>
            <a:chExt cx="4800600" cy="3536320"/>
          </a:xfrm>
        </p:grpSpPr>
        <p:pic>
          <p:nvPicPr>
            <p:cNvPr id="5" name="Picture 2" descr="https://encrypted-tbn2.gstatic.com/images?q=tbn:ANd9GcQGNhur4S8c1Y1s548ZznLpBiYKriymRNyhCAIkx2Um9rvMGy8R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957" y="3388917"/>
              <a:ext cx="4800600" cy="3536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i.stack.imgur.com/9QjJ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19" y="3687762"/>
              <a:ext cx="2912438" cy="218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43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Do a User’s Interactions encode </a:t>
            </a:r>
          </a:p>
          <a:p>
            <a:pPr marL="0" indent="0" algn="ctr">
              <a:buNone/>
            </a:pPr>
            <a:r>
              <a:rPr lang="en-US" dirty="0" smtClean="0"/>
              <a:t>their analysis behaviors and strategies?</a:t>
            </a:r>
          </a:p>
        </p:txBody>
      </p:sp>
      <p:pic>
        <p:nvPicPr>
          <p:cNvPr id="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1074" y="1230868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91" y="50151"/>
            <a:ext cx="1095375" cy="1123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7200" y="1244202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Alvitta Ottley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Finding Waldo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7543800" cy="3885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6700" y="2290764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042"/>
            <a:ext cx="2259894" cy="19199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7471"/>
            <a:ext cx="4059851" cy="2279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1" y="3276600"/>
            <a:ext cx="1676399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460" cy="16764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1756"/>
            <a:ext cx="822960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Google-Maps style interface</a:t>
            </a:r>
          </a:p>
          <a:p>
            <a:pPr lvl="1"/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3445"/>
            <a:ext cx="2285860" cy="1763155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94" y="366042"/>
            <a:ext cx="2142857" cy="19714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Finding Waldo: Learning about Users from their Interactions. </a:t>
            </a:r>
            <a:r>
              <a:rPr lang="en-US" sz="1200" dirty="0" smtClean="0"/>
              <a:t>IEEE VAST 2014</a:t>
            </a:r>
          </a:p>
        </p:txBody>
      </p:sp>
    </p:spTree>
    <p:extLst>
      <p:ext uri="{BB962C8B-B14F-4D97-AF65-F5344CB8AC3E}">
        <p14:creationId xmlns:p14="http://schemas.microsoft.com/office/powerpoint/2010/main" val="40450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4" y="2455223"/>
            <a:ext cx="4062570" cy="209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794" y="2455223"/>
            <a:ext cx="3238005" cy="2445327"/>
            <a:chOff x="833764" y="1805353"/>
            <a:chExt cx="3403489" cy="39108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56077" y="5346890"/>
              <a:ext cx="2158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 completion time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5400" y="2455223"/>
            <a:ext cx="3238005" cy="2421577"/>
            <a:chOff x="4968855" y="1785068"/>
            <a:chExt cx="3413145" cy="39311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95996" y="5346890"/>
              <a:ext cx="222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 completion 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1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237430"/>
              </p:ext>
            </p:extLst>
          </p:nvPr>
        </p:nvGraphicFramePr>
        <p:xfrm>
          <a:off x="457200" y="15240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Mean Split (50% Fast, 50% 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31548"/>
              </p:ext>
            </p:extLst>
          </p:nvPr>
        </p:nvGraphicFramePr>
        <p:xfrm>
          <a:off x="457200" y="39624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Fast vs. Slow Split (Mean+0.5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=Fast, Mean-0.5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36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State-Based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Linear SVM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1447800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4054773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955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Interaction Sequences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N-Gram + Decision Tree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85526" y="2591026"/>
            <a:ext cx="3299961" cy="2820506"/>
            <a:chOff x="885526" y="1859321"/>
            <a:chExt cx="3299961" cy="3856901"/>
          </a:xfrm>
        </p:grpSpPr>
        <p:sp>
          <p:nvSpPr>
            <p:cNvPr id="4" name="TextBox 3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5395" y="2590800"/>
            <a:ext cx="3282245" cy="2819891"/>
            <a:chOff x="5135395" y="1859322"/>
            <a:chExt cx="3282245" cy="3856060"/>
          </a:xfrm>
        </p:grpSpPr>
        <p:sp>
          <p:nvSpPr>
            <p:cNvPr id="7" name="TextBox 6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4578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Ottley</a:t>
            </a:r>
            <a:r>
              <a:rPr lang="en-US" sz="1000" dirty="0" smtClean="0"/>
              <a:t> et al., </a:t>
            </a:r>
            <a:r>
              <a:rPr lang="en-US" sz="1000" dirty="0"/>
              <a:t>How locus of control inﬂuences compatibility with visualization </a:t>
            </a:r>
            <a:r>
              <a:rPr lang="en-US" sz="1000" dirty="0" smtClean="0"/>
              <a:t>style. IEEE VAST , 2011.</a:t>
            </a:r>
          </a:p>
          <a:p>
            <a:r>
              <a:rPr lang="en-US" sz="1000" dirty="0" err="1"/>
              <a:t>Ottley</a:t>
            </a:r>
            <a:r>
              <a:rPr lang="en-US" sz="1000" dirty="0"/>
              <a:t> et al., Understanding visualization by understanding individual users. </a:t>
            </a:r>
            <a:r>
              <a:rPr lang="en-US" sz="1000" dirty="0" smtClean="0"/>
              <a:t>IEEE CG&amp;A, 2012.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1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Noisy data, but can (almost) detect the users’ individual traits “Extraversion”, “Neuroticism”, and “Locus of Control” at ~60% accuracy.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1684947"/>
            <a:ext cx="407422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956" y="167640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Predicting user’s “Extraversion”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Linear SVM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User’s interaction log encode a great deal of a user’s analysis behavior</a:t>
            </a:r>
          </a:p>
          <a:p>
            <a:endParaRPr lang="en-US" dirty="0"/>
          </a:p>
          <a:p>
            <a:r>
              <a:rPr lang="en-US" dirty="0" smtClean="0"/>
              <a:t>Representation remains the biggest issue</a:t>
            </a:r>
          </a:p>
          <a:p>
            <a:endParaRPr lang="en-US" dirty="0"/>
          </a:p>
          <a:p>
            <a:r>
              <a:rPr lang="en-US" dirty="0" smtClean="0"/>
              <a:t>Need more techniques for extracting this type of data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0200" y="609600"/>
            <a:ext cx="3238436" cy="2744306"/>
            <a:chOff x="885526" y="1859321"/>
            <a:chExt cx="3299961" cy="3856901"/>
          </a:xfrm>
        </p:grpSpPr>
        <p:sp>
          <p:nvSpPr>
            <p:cNvPr id="5" name="TextBox 4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465750" y="3581400"/>
            <a:ext cx="3221050" cy="2743708"/>
            <a:chOff x="5135395" y="1859322"/>
            <a:chExt cx="3282245" cy="3856060"/>
          </a:xfrm>
        </p:grpSpPr>
        <p:sp>
          <p:nvSpPr>
            <p:cNvPr id="8" name="TextBox 7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96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Perception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Can a user’s ability to perceive Information </a:t>
            </a:r>
          </a:p>
          <a:p>
            <a:pPr marL="0" indent="0" algn="ctr">
              <a:buNone/>
            </a:pPr>
            <a:r>
              <a:rPr lang="en-US" dirty="0" smtClean="0"/>
              <a:t>from visualization be modelled quantitatively?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Ranking Visualization Effectiveness Using Weber's Law. </a:t>
            </a:r>
            <a:r>
              <a:rPr lang="en-US" sz="1200" dirty="0" smtClean="0"/>
              <a:t>IEEE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96" y="0"/>
            <a:ext cx="1215404" cy="1261268"/>
          </a:xfrm>
          <a:prstGeom prst="rect">
            <a:avLst/>
          </a:prstGeom>
        </p:spPr>
      </p:pic>
      <p:pic>
        <p:nvPicPr>
          <p:cNvPr id="11270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93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8601" y="1247576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Fumeng Yang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6999" y="1261268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Lane Harrison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Financial Fraud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Bank of America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Develop a visual analytical tool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WireVis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Visualizes 7 million transactions over 1 year</a:t>
            </a:r>
          </a:p>
          <a:p>
            <a:pPr lvl="4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great problem for visual analytics: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Ill-defined problem (how does one define fraud?)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or no training data (patterns keep changing)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Requires human judgment in the end (involves law enforcement agencies)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Scalable and interactive </a:t>
            </a:r>
            <a:r>
              <a:rPr lang="en-US" sz="1200" dirty="0" smtClean="0"/>
              <a:t>visual analysis </a:t>
            </a:r>
            <a:r>
              <a:rPr lang="en-US" sz="1200" dirty="0"/>
              <a:t>of financial wire transactions for fraud detection. </a:t>
            </a:r>
            <a:r>
              <a:rPr lang="en-US" sz="1200" i="1" dirty="0"/>
              <a:t>Information </a:t>
            </a:r>
            <a:r>
              <a:rPr lang="en-US" sz="1200" i="1" dirty="0" smtClean="0"/>
              <a:t>Visualization,</a:t>
            </a:r>
            <a:r>
              <a:rPr lang="en-US" sz="1200" dirty="0" smtClean="0"/>
              <a:t>2008.</a:t>
            </a:r>
          </a:p>
          <a:p>
            <a:r>
              <a:rPr lang="en-US" sz="1200" dirty="0"/>
              <a:t>R. </a:t>
            </a:r>
            <a:r>
              <a:rPr lang="en-US" sz="1200" dirty="0" smtClean="0"/>
              <a:t>Chang et al., </a:t>
            </a:r>
            <a:r>
              <a:rPr lang="en-US" sz="1200" dirty="0" err="1" smtClean="0"/>
              <a:t>Wirevis</a:t>
            </a:r>
            <a:r>
              <a:rPr lang="en-US" sz="1200" dirty="0"/>
              <a:t>: Visualization of categorical, time-varying data from financial </a:t>
            </a:r>
            <a:r>
              <a:rPr lang="en-US" sz="1200" dirty="0" smtClean="0"/>
              <a:t>transactions.  IEEE VAST, 2007.</a:t>
            </a:r>
          </a:p>
        </p:txBody>
      </p:sp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/>
          <p:nvPr/>
        </p:nvPicPr>
        <p:blipFill>
          <a:blip r:embed="rId2">
            <a:extLst/>
          </a:blip>
          <a:srcRect t="14299"/>
          <a:stretch>
            <a:fillRect/>
          </a:stretch>
        </p:blipFill>
        <p:spPr>
          <a:xfrm>
            <a:off x="207640" y="1613516"/>
            <a:ext cx="8340340" cy="40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2">
            <a:extLst/>
          </a:blip>
          <a:srcRect t="5989"/>
          <a:stretch>
            <a:fillRect/>
          </a:stretch>
        </p:blipFill>
        <p:spPr>
          <a:xfrm>
            <a:off x="207640" y="1216760"/>
            <a:ext cx="8340340" cy="448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df"/>
          <p:cNvPicPr/>
          <p:nvPr/>
        </p:nvPicPr>
        <p:blipFill>
          <a:blip r:embed="rId2">
            <a:extLst/>
          </a:blip>
          <a:srcRect t="13855"/>
          <a:stretch>
            <a:fillRect/>
          </a:stretch>
        </p:blipFill>
        <p:spPr>
          <a:xfrm>
            <a:off x="111557" y="1529043"/>
            <a:ext cx="8744035" cy="421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/>
          <p:nvPr/>
        </p:nvPicPr>
        <p:blipFill>
          <a:blip r:embed="rId2">
            <a:extLst/>
          </a:blip>
          <a:srcRect t="6711"/>
          <a:stretch>
            <a:fillRect/>
          </a:stretch>
        </p:blipFill>
        <p:spPr>
          <a:xfrm>
            <a:off x="111557" y="1179556"/>
            <a:ext cx="8744035" cy="456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Experiment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Imagine yourself in a dark room….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519136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2" name="Shape 292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285267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9E8D8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423736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9E8D8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7" name="Shape 297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958039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8"/>
                <a:endParaRPr lang="en-US" dirty="0" smtClean="0"/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16712" y="3453460"/>
            <a:ext cx="3696012" cy="1066800"/>
            <a:chOff x="485335" y="3048000"/>
            <a:chExt cx="369601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485335" y="3048000"/>
              <a:ext cx="3696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Perceived Difference</a:t>
              </a:r>
              <a:endParaRPr lang="en-US" b="1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>
            <a:xfrm>
              <a:off x="2333341" y="3632775"/>
              <a:ext cx="790859" cy="482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85539" y="3028219"/>
            <a:ext cx="3436775" cy="1118175"/>
            <a:chOff x="5129678" y="2741544"/>
            <a:chExt cx="3436775" cy="1118175"/>
          </a:xfrm>
        </p:grpSpPr>
        <p:sp>
          <p:nvSpPr>
            <p:cNvPr id="7" name="TextBox 6"/>
            <p:cNvSpPr txBox="1"/>
            <p:nvPr/>
          </p:nvSpPr>
          <p:spPr>
            <a:xfrm>
              <a:off x="5129678" y="2741544"/>
              <a:ext cx="343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Change in Intensity</a:t>
              </a:r>
              <a:endParaRPr lang="en-US" b="1" dirty="0"/>
            </a:p>
          </p:txBody>
        </p:sp>
        <p:cxnSp>
          <p:nvCxnSpPr>
            <p:cNvPr id="15" name="Straight Arrow Connector 14"/>
            <p:cNvCxnSpPr>
              <a:stCxn id="7" idx="2"/>
            </p:cNvCxnSpPr>
            <p:nvPr/>
          </p:nvCxnSpPr>
          <p:spPr>
            <a:xfrm flipH="1">
              <a:off x="5716339" y="3326319"/>
              <a:ext cx="1131727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73816" y="5190550"/>
            <a:ext cx="4348498" cy="1118175"/>
            <a:chOff x="4673816" y="4876800"/>
            <a:chExt cx="4348498" cy="1118175"/>
          </a:xfrm>
        </p:grpSpPr>
        <p:sp>
          <p:nvSpPr>
            <p:cNvPr id="8" name="TextBox 7"/>
            <p:cNvSpPr txBox="1"/>
            <p:nvPr/>
          </p:nvSpPr>
          <p:spPr>
            <a:xfrm>
              <a:off x="4673816" y="5410200"/>
              <a:ext cx="4348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Intensity of the Stimulus</a:t>
              </a:r>
              <a:endParaRPr lang="en-US" b="1" dirty="0"/>
            </a:p>
          </p:txBody>
        </p:sp>
        <p:cxnSp>
          <p:nvCxnSpPr>
            <p:cNvPr id="18" name="Straight Arrow Connector 17"/>
            <p:cNvCxnSpPr>
              <a:stCxn id="8" idx="0"/>
            </p:cNvCxnSpPr>
            <p:nvPr/>
          </p:nvCxnSpPr>
          <p:spPr>
            <a:xfrm flipH="1" flipV="1">
              <a:off x="5943600" y="4876800"/>
              <a:ext cx="904465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5053" y="5105035"/>
            <a:ext cx="3876947" cy="1466066"/>
            <a:chOff x="1134487" y="4660097"/>
            <a:chExt cx="3876947" cy="1466066"/>
          </a:xfrm>
        </p:grpSpPr>
        <p:sp>
          <p:nvSpPr>
            <p:cNvPr id="9" name="TextBox 8"/>
            <p:cNvSpPr txBox="1"/>
            <p:nvPr/>
          </p:nvSpPr>
          <p:spPr>
            <a:xfrm>
              <a:off x="1134487" y="5048945"/>
              <a:ext cx="31920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Weber’s Constant</a:t>
              </a:r>
            </a:p>
            <a:p>
              <a:r>
                <a:rPr lang="en-US" sz="3200" b="1" dirty="0" smtClean="0"/>
                <a:t>(via experiments)</a:t>
              </a:r>
              <a:endParaRPr lang="en-US" b="1" dirty="0"/>
            </a:p>
          </p:txBody>
        </p:sp>
        <p:cxnSp>
          <p:nvCxnSpPr>
            <p:cNvPr id="21" name="Straight Arrow Connector 20"/>
            <p:cNvCxnSpPr>
              <a:stCxn id="9" idx="0"/>
            </p:cNvCxnSpPr>
            <p:nvPr/>
          </p:nvCxnSpPr>
          <p:spPr>
            <a:xfrm flipV="1">
              <a:off x="2730533" y="4660097"/>
              <a:ext cx="2280901" cy="3888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7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A Visual  Analytics Approach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smtClean="0"/>
              <a:t>Multiple Temporal View</a:t>
            </a:r>
            <a:endParaRPr lang="en-US" sz="1800" b="1" dirty="0"/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4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Given a fixed stimulus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 smtClean="0"/>
                  <a:t>, the smallest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that </a:t>
                </a:r>
              </a:p>
              <a:p>
                <a:r>
                  <a:rPr lang="en-US" sz="3200" dirty="0" smtClean="0"/>
                  <a:t>can be perceived by humans is known as the </a:t>
                </a:r>
              </a:p>
              <a:p>
                <a:r>
                  <a:rPr lang="en-US" sz="3200" dirty="0" smtClean="0"/>
                  <a:t>“</a:t>
                </a:r>
                <a:r>
                  <a:rPr lang="en-US" sz="3200" b="1" dirty="0" smtClean="0"/>
                  <a:t>Just Noticeable Difference</a:t>
                </a:r>
                <a:r>
                  <a:rPr lang="en-US" sz="3200" dirty="0" smtClean="0"/>
                  <a:t>”, or </a:t>
                </a:r>
                <a:r>
                  <a:rPr lang="en-US" sz="3200" b="1" dirty="0" smtClean="0"/>
                  <a:t>JND</a:t>
                </a:r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927" t="-4669" r="-96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3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7351"/>
            <a:ext cx="8229600" cy="1388249"/>
          </a:xfrm>
        </p:spPr>
        <p:txBody>
          <a:bodyPr/>
          <a:lstStyle/>
          <a:p>
            <a:r>
              <a:rPr lang="en-US" dirty="0" smtClean="0"/>
              <a:t>In 2010, Ron </a:t>
            </a:r>
            <a:r>
              <a:rPr lang="en-US" dirty="0" err="1" smtClean="0"/>
              <a:t>Rensink</a:t>
            </a:r>
            <a:r>
              <a:rPr lang="en-US" dirty="0" smtClean="0"/>
              <a:t> (UBC) found that the relationship between JND and correlation (r) is linear and follows the Weber’s Law</a:t>
            </a:r>
            <a:endParaRPr lang="en-US" dirty="0"/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505" y="2971800"/>
            <a:ext cx="3990928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9386"/>
          <a:stretch>
            <a:fillRect/>
          </a:stretch>
        </p:blipFill>
        <p:spPr>
          <a:xfrm>
            <a:off x="5345446" y="2988449"/>
            <a:ext cx="3188954" cy="3640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90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sted-image.pdf"/>
          <p:cNvPicPr/>
          <p:nvPr/>
        </p:nvPicPr>
        <p:blipFill>
          <a:blip r:embed="rId2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556197" y="2690337"/>
            <a:ext cx="298068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If the perception of correlation in scatterplots follows Weber’s law…</a:t>
            </a:r>
          </a:p>
        </p:txBody>
      </p:sp>
      <p:sp>
        <p:nvSpPr>
          <p:cNvPr id="455" name="Shape 455"/>
          <p:cNvSpPr/>
          <p:nvPr/>
        </p:nvSpPr>
        <p:spPr>
          <a:xfrm>
            <a:off x="2897315" y="5067693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56" name="Shape 456"/>
          <p:cNvSpPr/>
          <p:nvPr/>
        </p:nvSpPr>
        <p:spPr>
          <a:xfrm>
            <a:off x="2897315" y="195700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Question…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asted-image.pdf"/>
          <p:cNvPicPr/>
          <p:nvPr/>
        </p:nvPicPr>
        <p:blipFill>
          <a:blip r:embed="rId3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4971185" y="2243308"/>
            <a:ext cx="3011631" cy="1573565"/>
          </a:xfrm>
          <a:prstGeom prst="line">
            <a:avLst/>
          </a:prstGeom>
          <a:ln w="92075">
            <a:solidFill>
              <a:srgbClr val="EF7F34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1" name="Shape 461"/>
          <p:cNvSpPr/>
          <p:nvPr/>
        </p:nvSpPr>
        <p:spPr>
          <a:xfrm>
            <a:off x="4844252" y="2974736"/>
            <a:ext cx="2630874" cy="1660019"/>
          </a:xfrm>
          <a:prstGeom prst="line">
            <a:avLst/>
          </a:prstGeom>
          <a:ln w="92075">
            <a:solidFill>
              <a:srgbClr val="2E7AB9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2" name="Shape 462"/>
          <p:cNvSpPr/>
          <p:nvPr/>
        </p:nvSpPr>
        <p:spPr>
          <a:xfrm>
            <a:off x="592382" y="2690337"/>
            <a:ext cx="323024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What does the perception of correlation in other charts look like?</a:t>
            </a:r>
          </a:p>
        </p:txBody>
      </p:sp>
      <p:sp>
        <p:nvSpPr>
          <p:cNvPr id="467" name="Shape 467"/>
          <p:cNvSpPr/>
          <p:nvPr/>
        </p:nvSpPr>
        <p:spPr>
          <a:xfrm>
            <a:off x="4760349" y="2831305"/>
            <a:ext cx="3299516" cy="123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5" extrusionOk="0">
                <a:moveTo>
                  <a:pt x="0" y="13004"/>
                </a:moveTo>
                <a:cubicBezTo>
                  <a:pt x="6758" y="-5355"/>
                  <a:pt x="13958" y="-4275"/>
                  <a:pt x="21600" y="16245"/>
                </a:cubicBezTo>
              </a:path>
            </a:pathLst>
          </a:custGeom>
          <a:ln w="92075">
            <a:solidFill>
              <a:srgbClr val="6CC41D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8" name="Shape 468"/>
          <p:cNvSpPr/>
          <p:nvPr/>
        </p:nvSpPr>
        <p:spPr>
          <a:xfrm>
            <a:off x="4697853" y="3035701"/>
            <a:ext cx="3402402" cy="16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7" h="21600" extrusionOk="0">
                <a:moveTo>
                  <a:pt x="43" y="0"/>
                </a:moveTo>
                <a:cubicBezTo>
                  <a:pt x="-613" y="13465"/>
                  <a:pt x="6368" y="20665"/>
                  <a:pt x="20987" y="21600"/>
                </a:cubicBezTo>
              </a:path>
            </a:pathLst>
          </a:custGeom>
          <a:ln w="92075">
            <a:solidFill>
              <a:srgbClr val="62298A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5" name="Shape 465"/>
          <p:cNvSpPr/>
          <p:nvPr/>
        </p:nvSpPr>
        <p:spPr>
          <a:xfrm>
            <a:off x="2897315" y="506293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66" name="Shape 466"/>
          <p:cNvSpPr/>
          <p:nvPr/>
        </p:nvSpPr>
        <p:spPr>
          <a:xfrm>
            <a:off x="2897315" y="1952238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3275124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2037843"/>
            <a:ext cx="8756265" cy="21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png"/>
          <p:cNvPicPr/>
          <p:nvPr/>
        </p:nvPicPr>
        <p:blipFill>
          <a:blip r:embed="rId4">
            <a:extLst/>
          </a:blip>
          <a:srcRect l="895" t="6328"/>
          <a:stretch>
            <a:fillRect/>
          </a:stretch>
        </p:blipFill>
        <p:spPr>
          <a:xfrm>
            <a:off x="165048" y="2207031"/>
            <a:ext cx="8813964" cy="2549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7385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25" y="1470103"/>
            <a:ext cx="8770550" cy="391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868" y="1275843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4495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150838"/>
            <a:ext cx="8770550" cy="255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0270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098233"/>
            <a:ext cx="8770550" cy="26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5139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756" y="1114236"/>
            <a:ext cx="9255797" cy="4689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5508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egression_allin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616181"/>
            <a:ext cx="6629400" cy="6107007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 rot="16200000">
            <a:off x="-640932" y="1892010"/>
            <a:ext cx="28460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less precise</a:t>
            </a:r>
          </a:p>
        </p:txBody>
      </p:sp>
      <p:sp>
        <p:nvSpPr>
          <p:cNvPr id="565" name="Shape 565"/>
          <p:cNvSpPr/>
          <p:nvPr/>
        </p:nvSpPr>
        <p:spPr>
          <a:xfrm rot="16200000">
            <a:off x="-121786" y="5517014"/>
            <a:ext cx="1855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more precise</a:t>
            </a:r>
          </a:p>
        </p:txBody>
      </p:sp>
    </p:spTree>
    <p:extLst>
      <p:ext uri="{BB962C8B-B14F-4D97-AF65-F5344CB8AC3E}">
        <p14:creationId xmlns:p14="http://schemas.microsoft.com/office/powerpoint/2010/main" val="429126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Challenging – lack of ground truth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types of evaluations: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Grounded Evaluation: real fraud analysts, real data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transactions that existing techniques can find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new transactions that appear suspicious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Controlled Evaluation: real financial analysts, synthetic data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 all injected threat scenarios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494714" y="2690337"/>
            <a:ext cx="838287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The perception of correlation </a:t>
            </a:r>
            <a:b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</a:b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in every tested chart can be modeled using Weber’s law.</a:t>
            </a:r>
          </a:p>
        </p:txBody>
      </p:sp>
      <p:pic>
        <p:nvPicPr>
          <p:cNvPr id="576" name="Screen Shot 2014-11-12 at 10.40.4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882" y="936878"/>
            <a:ext cx="1331971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 Shot 2014-11-12 at 10.48.1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4080" y="952500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 Shot 2014-11-12 at 10.53.4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1835" y="4616131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14-11-12 at 10.53.58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4246" y="4612272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 Shot 2014-11-12 at 10.54.23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9592" y="956359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creen Shot 2014-11-12 at 10.54.13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97530" y="927266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 Shot 2014-11-12 at 10.54.0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8780" y="990636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 Shot 2014-11-12 at 10.54.50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11492" y="4604082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14-11-12 at 10.54.30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7626" y="4565195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726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" y="218807"/>
            <a:ext cx="6452071" cy="62581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2286000"/>
            <a:ext cx="2777408" cy="2446033"/>
            <a:chOff x="6027900" y="1143000"/>
            <a:chExt cx="2537932" cy="2341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2738" y="1143000"/>
              <a:ext cx="1983094" cy="1953047"/>
            </a:xfrm>
            <a:prstGeom prst="rect">
              <a:avLst/>
            </a:prstGeom>
          </p:spPr>
        </p:pic>
        <p:cxnSp>
          <p:nvCxnSpPr>
            <p:cNvPr id="10" name="Curved Connector 9"/>
            <p:cNvCxnSpPr>
              <a:stCxn id="8" idx="1"/>
            </p:cNvCxnSpPr>
            <p:nvPr/>
          </p:nvCxnSpPr>
          <p:spPr>
            <a:xfrm rot="10800000" flipV="1">
              <a:off x="6027900" y="2119524"/>
              <a:ext cx="554838" cy="1364562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562600" y="4533479"/>
            <a:ext cx="3069121" cy="1943521"/>
            <a:chOff x="5562600" y="4533479"/>
            <a:chExt cx="3069121" cy="1943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2738" y="4533479"/>
              <a:ext cx="2048983" cy="1943521"/>
            </a:xfrm>
            <a:prstGeom prst="rect">
              <a:avLst/>
            </a:prstGeom>
          </p:spPr>
        </p:pic>
        <p:cxnSp>
          <p:nvCxnSpPr>
            <p:cNvPr id="11" name="Curved Connector 10"/>
            <p:cNvCxnSpPr>
              <a:stCxn id="7" idx="1"/>
            </p:cNvCxnSpPr>
            <p:nvPr/>
          </p:nvCxnSpPr>
          <p:spPr>
            <a:xfrm rot="10800000" flipV="1">
              <a:off x="5562600" y="5505240"/>
              <a:ext cx="1020138" cy="5736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505" y="218807"/>
            <a:ext cx="2222571" cy="2248340"/>
          </a:xfrm>
          <a:prstGeom prst="rect">
            <a:avLst/>
          </a:prstGeom>
        </p:spPr>
      </p:pic>
      <p:cxnSp>
        <p:nvCxnSpPr>
          <p:cNvPr id="27" name="Curved Connector 26"/>
          <p:cNvCxnSpPr>
            <a:stCxn id="24" idx="1"/>
          </p:cNvCxnSpPr>
          <p:nvPr/>
        </p:nvCxnSpPr>
        <p:spPr>
          <a:xfrm rot="10800000" flipV="1">
            <a:off x="4267201" y="1342976"/>
            <a:ext cx="2360305" cy="2619423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5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Application: JND-based Sampling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417638"/>
            <a:ext cx="3810000" cy="5211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Limits of Big Data visualization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creen resolution</a:t>
            </a:r>
          </a:p>
          <a:p>
            <a:pPr lvl="1"/>
            <a:r>
              <a:rPr lang="en-US" dirty="0" err="1" smtClean="0"/>
              <a:t>Javascript</a:t>
            </a:r>
            <a:r>
              <a:rPr lang="en-US" dirty="0" smtClean="0"/>
              <a:t> rendering (plot.ly)</a:t>
            </a:r>
          </a:p>
          <a:p>
            <a:pPr lvl="3"/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JND-based sampling and visualization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Similar to image compression (jpg2000)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 in that the JND will be based on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higher-level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information (e.g. correlation)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77" y="1600200"/>
            <a:ext cx="42954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asted-image.pdf"/>
          <p:cNvPicPr/>
          <p:nvPr/>
        </p:nvPicPr>
        <p:blipFill>
          <a:blip r:embed="rId3">
            <a:extLst/>
          </a:blip>
          <a:srcRect t="13855"/>
          <a:stretch>
            <a:fillRect/>
          </a:stretch>
        </p:blipFill>
        <p:spPr>
          <a:xfrm>
            <a:off x="4373380" y="4227408"/>
            <a:ext cx="4389620" cy="254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36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</a:t>
            </a:r>
            <a:r>
              <a:rPr lang="en-US" dirty="0"/>
              <a:t>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791200" cy="2697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Interaction is key to exploratory visualizations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Big data -&gt;&lt;-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high interactivity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seeks to address this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Predictive prefetching based on past user actions (Waldo Experiment)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miss using EXPLAIN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Future Work: Build perceptual models to design sampling strategies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854" y="5166562"/>
            <a:ext cx="2011707" cy="167562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83298" y="505013"/>
            <a:ext cx="2607996" cy="1612515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152400" y="4358756"/>
            <a:ext cx="4858854" cy="2346844"/>
            <a:chOff x="162078" y="4480946"/>
            <a:chExt cx="4858854" cy="2346844"/>
          </a:xfrm>
        </p:grpSpPr>
        <p:pic>
          <p:nvPicPr>
            <p:cNvPr id="13" name="Picture 12" descr="Screen Shot 2014-06-30 at 7.05.48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932" y="4480946"/>
              <a:ext cx="1114949" cy="1136812"/>
            </a:xfrm>
            <a:prstGeom prst="rect">
              <a:avLst/>
            </a:prstGeom>
          </p:spPr>
        </p:pic>
        <p:pic>
          <p:nvPicPr>
            <p:cNvPr id="14" name="Picture 13" descr="Screen Shot 2014-06-30 at 7.05.42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902" y="5690979"/>
              <a:ext cx="1133167" cy="1136811"/>
            </a:xfrm>
            <a:prstGeom prst="rect">
              <a:avLst/>
            </a:prstGeom>
          </p:spPr>
        </p:pic>
        <p:pic>
          <p:nvPicPr>
            <p:cNvPr id="15" name="Picture 14" descr="Screen Shot 2014-06-30 at 7.05.35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041" y="4481295"/>
              <a:ext cx="1176891" cy="1158673"/>
            </a:xfrm>
            <a:prstGeom prst="rect">
              <a:avLst/>
            </a:prstGeom>
          </p:spPr>
        </p:pic>
        <p:pic>
          <p:nvPicPr>
            <p:cNvPr id="16" name="Picture 15" descr="Screen Shot 2014-06-30 at 7.05.27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357" y="5639968"/>
              <a:ext cx="1144098" cy="1187822"/>
            </a:xfrm>
            <a:prstGeom prst="rect">
              <a:avLst/>
            </a:prstGeom>
          </p:spPr>
        </p:pic>
        <p:pic>
          <p:nvPicPr>
            <p:cNvPr id="17" name="Picture 16" descr="Screen Shot 2014-06-30 at 7.05.06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867" y="4480946"/>
              <a:ext cx="1125880" cy="1125880"/>
            </a:xfrm>
            <a:prstGeom prst="rect">
              <a:avLst/>
            </a:prstGeom>
          </p:spPr>
        </p:pic>
        <p:pic>
          <p:nvPicPr>
            <p:cNvPr id="18" name="Picture 17" descr="Screen Shot 2014-06-30 at 7.04.58 P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575" y="5652276"/>
              <a:ext cx="1111306" cy="1118593"/>
            </a:xfrm>
            <a:prstGeom prst="rect">
              <a:avLst/>
            </a:prstGeom>
          </p:spPr>
        </p:pic>
        <p:pic>
          <p:nvPicPr>
            <p:cNvPr id="19" name="Picture 18" descr="Screen Shot 2014-06-30 at 7.04.46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31" y="5652276"/>
              <a:ext cx="1114949" cy="1129524"/>
            </a:xfrm>
            <a:prstGeom prst="rect">
              <a:avLst/>
            </a:prstGeom>
          </p:spPr>
        </p:pic>
        <p:pic>
          <p:nvPicPr>
            <p:cNvPr id="20" name="Picture 19" descr="Screen Shot 2014-06-30 at 7.04.39 PM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78" y="4491878"/>
              <a:ext cx="1118593" cy="112588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3449" y="2423362"/>
            <a:ext cx="2717845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4775421"/>
            <a:ext cx="1649854" cy="17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15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/>
              <a:t>remco@cs.tufts.edu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45720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“one view to rule them all”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dirty="0" smtClean="0"/>
              <a:t>Multiple </a:t>
            </a:r>
            <a:r>
              <a:rPr lang="en-US" dirty="0"/>
              <a:t>Coordinated Views</a:t>
            </a:r>
          </a:p>
          <a:p>
            <a:pPr lvl="3"/>
            <a:endParaRPr lang="en-US" sz="600" dirty="0" smtClean="0"/>
          </a:p>
          <a:p>
            <a:r>
              <a:rPr lang="en-US" dirty="0" smtClean="0"/>
              <a:t>High Interactivity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49343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535" y="3962400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628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5" y="1343628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34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Agent-based </a:t>
            </a:r>
            <a:r>
              <a:rPr lang="en-US" sz="2800" dirty="0" smtClean="0"/>
              <a:t>analysis</a:t>
            </a:r>
            <a:endParaRPr lang="en-US" sz="2800" dirty="0"/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3772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Jordan Crouser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3034</TotalTime>
  <Words>2267</Words>
  <Application>Microsoft Office PowerPoint</Application>
  <PresentationFormat>On-screen Show (4:3)</PresentationFormat>
  <Paragraphs>557</Paragraphs>
  <Slides>75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Avenir Next Demi Bold</vt:lpstr>
      <vt:lpstr>Arial</vt:lpstr>
      <vt:lpstr>Calibri</vt:lpstr>
      <vt:lpstr>Cambria Math</vt:lpstr>
      <vt:lpstr>Courier New</vt:lpstr>
      <vt:lpstr>Helvetica</vt:lpstr>
      <vt:lpstr>1_Office Theme</vt:lpstr>
      <vt:lpstr>Big Data Visual Analytics: A User-Centric Approach</vt:lpstr>
      <vt:lpstr>Three Styles of Big Data Visualization</vt:lpstr>
      <vt:lpstr>Financial Fraud – A Case Study for Visual Analytics</vt:lpstr>
      <vt:lpstr>Example: What Does (Wire) Fraud Look Like?</vt:lpstr>
      <vt:lpstr>WireVis: Financial Fraud Analysis</vt:lpstr>
      <vt:lpstr>WireVis: A Visual  Analytics Approach</vt:lpstr>
      <vt:lpstr>Evaluation</vt:lpstr>
      <vt:lpstr>Good Lessons Learned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“Tough” Lessons Learned</vt:lpstr>
      <vt:lpstr>Problem Statement</vt:lpstr>
      <vt:lpstr>Two Observations:</vt:lpstr>
      <vt:lpstr>Two Observations:</vt:lpstr>
      <vt:lpstr>Problem Statement</vt:lpstr>
      <vt:lpstr>Our Approach: Predictive  Pre-Computation and Pre-Fetching</vt:lpstr>
      <vt:lpstr>PowerPoint Presentation</vt:lpstr>
      <vt:lpstr>Prediction Algorithms</vt:lpstr>
      <vt:lpstr>Iteration: 0</vt:lpstr>
      <vt:lpstr>Iteration: 0</vt:lpstr>
      <vt:lpstr>Iteration: 0</vt:lpstr>
      <vt:lpstr>Iteration: 0</vt:lpstr>
      <vt:lpstr>Iteration: 0</vt:lpstr>
      <vt:lpstr>Iteration: 1</vt:lpstr>
      <vt:lpstr>Training</vt:lpstr>
      <vt:lpstr>How to Determine the “Experts”?</vt:lpstr>
      <vt:lpstr>Preliminary Results</vt:lpstr>
      <vt:lpstr>PowerPoint Presentation</vt:lpstr>
      <vt:lpstr>Cache Miss</vt:lpstr>
      <vt:lpstr>Example EXPLAIN Output from SciDB</vt:lpstr>
      <vt:lpstr>Other Examples</vt:lpstr>
      <vt:lpstr>Other Examples</vt:lpstr>
      <vt:lpstr>Other Examples</vt:lpstr>
      <vt:lpstr>Reduction Strategies</vt:lpstr>
      <vt:lpstr>Quick Summary</vt:lpstr>
      <vt:lpstr>Two Observations (Ongoing &amp; Future Work)</vt:lpstr>
      <vt:lpstr>Analyzing a User’s Interactions</vt:lpstr>
      <vt:lpstr>Experiment: Finding Waldo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Quick Summary</vt:lpstr>
      <vt:lpstr>Modeling Perception of Data</vt:lpstr>
      <vt:lpstr>PowerPoint Presentation</vt:lpstr>
      <vt:lpstr>PowerPoint Presentation</vt:lpstr>
      <vt:lpstr>PowerPoint Presentation</vt:lpstr>
      <vt:lpstr>PowerPoint Presentation</vt:lpstr>
      <vt:lpstr>Another Experiment</vt:lpstr>
      <vt:lpstr>PowerPoint Presentation</vt:lpstr>
      <vt:lpstr>PowerPoint Presentation</vt:lpstr>
      <vt:lpstr>PowerPoint Presentation</vt:lpstr>
      <vt:lpstr>PowerPoint Presentation</vt:lpstr>
      <vt:lpstr>Perceptual Modeling</vt:lpstr>
      <vt:lpstr>Perceptual Modeling</vt:lpstr>
      <vt:lpstr>Perceptual Modeling</vt:lpstr>
      <vt:lpstr>Our Question…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Application: Ranking Visualizations of Correlation</vt:lpstr>
      <vt:lpstr>Potential Application: JND-based Sampling</vt:lpstr>
      <vt:lpstr>Summary: Theory Into Practice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1363</cp:revision>
  <dcterms:created xsi:type="dcterms:W3CDTF">2011-08-03T02:14:01Z</dcterms:created>
  <dcterms:modified xsi:type="dcterms:W3CDTF">2015-03-03T15:43:32Z</dcterms:modified>
</cp:coreProperties>
</file>