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701" r:id="rId2"/>
    <p:sldId id="709" r:id="rId3"/>
    <p:sldId id="761" r:id="rId4"/>
    <p:sldId id="762" r:id="rId5"/>
    <p:sldId id="763" r:id="rId6"/>
    <p:sldId id="764" r:id="rId7"/>
    <p:sldId id="704" r:id="rId8"/>
    <p:sldId id="705" r:id="rId9"/>
    <p:sldId id="706" r:id="rId10"/>
    <p:sldId id="765" r:id="rId11"/>
    <p:sldId id="766" r:id="rId12"/>
    <p:sldId id="767" r:id="rId13"/>
    <p:sldId id="768" r:id="rId14"/>
    <p:sldId id="770" r:id="rId15"/>
    <p:sldId id="717" r:id="rId16"/>
    <p:sldId id="719" r:id="rId17"/>
    <p:sldId id="720" r:id="rId18"/>
    <p:sldId id="724" r:id="rId19"/>
    <p:sldId id="721" r:id="rId20"/>
    <p:sldId id="722" r:id="rId21"/>
    <p:sldId id="723" r:id="rId22"/>
    <p:sldId id="743" r:id="rId23"/>
    <p:sldId id="749" r:id="rId24"/>
    <p:sldId id="780" r:id="rId25"/>
    <p:sldId id="781" r:id="rId26"/>
    <p:sldId id="785" r:id="rId27"/>
    <p:sldId id="784" r:id="rId28"/>
    <p:sldId id="691" r:id="rId29"/>
    <p:sldId id="807" r:id="rId30"/>
    <p:sldId id="694" r:id="rId31"/>
    <p:sldId id="754" r:id="rId32"/>
    <p:sldId id="786" r:id="rId33"/>
    <p:sldId id="787" r:id="rId34"/>
    <p:sldId id="788" r:id="rId35"/>
    <p:sldId id="789" r:id="rId36"/>
    <p:sldId id="790" r:id="rId37"/>
    <p:sldId id="791" r:id="rId38"/>
    <p:sldId id="792" r:id="rId39"/>
    <p:sldId id="793" r:id="rId40"/>
    <p:sldId id="794" r:id="rId41"/>
    <p:sldId id="795" r:id="rId42"/>
    <p:sldId id="796" r:id="rId43"/>
    <p:sldId id="797" r:id="rId44"/>
    <p:sldId id="798" r:id="rId45"/>
    <p:sldId id="799" r:id="rId46"/>
    <p:sldId id="800" r:id="rId47"/>
    <p:sldId id="801" r:id="rId48"/>
    <p:sldId id="802" r:id="rId49"/>
    <p:sldId id="803" r:id="rId50"/>
    <p:sldId id="804" r:id="rId51"/>
    <p:sldId id="805" r:id="rId52"/>
    <p:sldId id="806" r:id="rId53"/>
    <p:sldId id="772" r:id="rId54"/>
    <p:sldId id="773" r:id="rId55"/>
    <p:sldId id="774" r:id="rId56"/>
    <p:sldId id="775" r:id="rId57"/>
    <p:sldId id="776" r:id="rId58"/>
    <p:sldId id="777" r:id="rId59"/>
    <p:sldId id="778" r:id="rId60"/>
    <p:sldId id="779"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567" autoAdjust="0"/>
  </p:normalViewPr>
  <p:slideViewPr>
    <p:cSldViewPr>
      <p:cViewPr varScale="1">
        <p:scale>
          <a:sx n="78" d="100"/>
          <a:sy n="78" d="100"/>
        </p:scale>
        <p:origin x="192"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F83FB7-BC4F-47B9-85AE-C3C42101F3EA}" type="datetimeFigureOut">
              <a:rPr lang="en-US" smtClean="0"/>
              <a:pPr/>
              <a:t>1/20/2015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86A8EB-0405-439B-93A5-E83A109A3FA3}" type="slidenum">
              <a:rPr lang="en-US" smtClean="0"/>
              <a:pPr/>
              <a:t>‹#›</a:t>
            </a:fld>
            <a:endParaRPr lang="en-US"/>
          </a:p>
        </p:txBody>
      </p:sp>
    </p:spTree>
    <p:extLst>
      <p:ext uri="{BB962C8B-B14F-4D97-AF65-F5344CB8AC3E}">
        <p14:creationId xmlns:p14="http://schemas.microsoft.com/office/powerpoint/2010/main" val="3916658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30E305-617A-4A34-A5D0-2B9C7F834A5B}" type="slidenum">
              <a:rPr lang="en-US" smtClean="0"/>
              <a:pPr/>
              <a:t>13</a:t>
            </a:fld>
            <a:endParaRPr lang="en-US"/>
          </a:p>
        </p:txBody>
      </p:sp>
    </p:spTree>
    <p:extLst>
      <p:ext uri="{BB962C8B-B14F-4D97-AF65-F5344CB8AC3E}">
        <p14:creationId xmlns:p14="http://schemas.microsoft.com/office/powerpoint/2010/main" val="521967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6A8EB-0405-439B-93A5-E83A109A3FA3}" type="slidenum">
              <a:rPr lang="en-US" smtClean="0"/>
              <a:pPr/>
              <a:t>14</a:t>
            </a:fld>
            <a:endParaRPr lang="en-US"/>
          </a:p>
        </p:txBody>
      </p:sp>
    </p:spTree>
    <p:extLst>
      <p:ext uri="{BB962C8B-B14F-4D97-AF65-F5344CB8AC3E}">
        <p14:creationId xmlns:p14="http://schemas.microsoft.com/office/powerpoint/2010/main" val="1337719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6A8EB-0405-439B-93A5-E83A109A3FA3}" type="slidenum">
              <a:rPr lang="en-US" smtClean="0"/>
              <a:pPr/>
              <a:t>30</a:t>
            </a:fld>
            <a:endParaRPr lang="en-US"/>
          </a:p>
        </p:txBody>
      </p:sp>
    </p:spTree>
    <p:extLst>
      <p:ext uri="{BB962C8B-B14F-4D97-AF65-F5344CB8AC3E}">
        <p14:creationId xmlns:p14="http://schemas.microsoft.com/office/powerpoint/2010/main" val="2183207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6A8EB-0405-439B-93A5-E83A109A3FA3}" type="slidenum">
              <a:rPr lang="en-US" smtClean="0"/>
              <a:pPr/>
              <a:t>53</a:t>
            </a:fld>
            <a:endParaRPr lang="en-US"/>
          </a:p>
        </p:txBody>
      </p:sp>
    </p:spTree>
    <p:extLst>
      <p:ext uri="{BB962C8B-B14F-4D97-AF65-F5344CB8AC3E}">
        <p14:creationId xmlns:p14="http://schemas.microsoft.com/office/powerpoint/2010/main" val="896599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5AFA03-E6EE-4AD9-92F7-542DA5A37324}" type="datetime1">
              <a:rPr lang="en-US" smtClean="0"/>
              <a:pPr/>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DFB37-4A14-460F-A1B4-9EFB6C6CA6EC}"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C91706-59DD-4BAF-AEAC-C1C9E8A82DBA}" type="datetime1">
              <a:rPr lang="en-US" smtClean="0"/>
              <a:pPr/>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DFB37-4A14-460F-A1B4-9EFB6C6CA6E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4CFEA1-F1FA-4443-9A52-168AEC59FF84}" type="datetime1">
              <a:rPr lang="en-US" smtClean="0"/>
              <a:pPr/>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DFB37-4A14-460F-A1B4-9EFB6C6CA6E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457200"/>
            <a:ext cx="8491538"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a:xfrm>
            <a:off x="6858000" y="152400"/>
            <a:ext cx="2133600" cy="476250"/>
          </a:xfrm>
        </p:spPr>
        <p:txBody>
          <a:bodyPr/>
          <a:lstStyle>
            <a:lvl1pPr>
              <a:defRPr/>
            </a:lvl1pPr>
          </a:lstStyle>
          <a:p>
            <a:fld id="{FD93350C-3BAA-4B32-9251-CE1F0C95BBB5}" type="slidenum">
              <a:rPr lang="en-US"/>
              <a:pPr/>
              <a:t>‹#›</a:t>
            </a:fld>
            <a:r>
              <a:rPr lang="en-US"/>
              <a:t>/43</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458200" cy="10985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05000"/>
            <a:ext cx="4130675"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64075" y="1905000"/>
            <a:ext cx="4132263"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64075" y="4305300"/>
            <a:ext cx="4132263"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858000" y="152400"/>
            <a:ext cx="2133600" cy="476250"/>
          </a:xfrm>
        </p:spPr>
        <p:txBody>
          <a:bodyPr/>
          <a:lstStyle>
            <a:lvl1pPr>
              <a:defRPr/>
            </a:lvl1pPr>
          </a:lstStyle>
          <a:p>
            <a:fld id="{26D6BBF1-317A-4CA8-A988-810C8167F64B}" type="slidenum">
              <a:rPr lang="en-US"/>
              <a:pPr/>
              <a:t>‹#›</a:t>
            </a:fld>
            <a:r>
              <a:rPr lang="en-US"/>
              <a:t>/43</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04800" y="457200"/>
            <a:ext cx="8458200" cy="10985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81000" y="1905000"/>
            <a:ext cx="4130675"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64075" y="1905000"/>
            <a:ext cx="4132263"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81000" y="4305300"/>
            <a:ext cx="4130675"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64075" y="4305300"/>
            <a:ext cx="4132263"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xfrm>
            <a:off x="6858000" y="152400"/>
            <a:ext cx="2133600" cy="476250"/>
          </a:xfrm>
        </p:spPr>
        <p:txBody>
          <a:bodyPr/>
          <a:lstStyle>
            <a:lvl1pPr>
              <a:defRPr/>
            </a:lvl1pPr>
          </a:lstStyle>
          <a:p>
            <a:fld id="{F1CAE3CD-1FED-447E-95C5-2D019DE05502}" type="slidenum">
              <a:rPr lang="en-US"/>
              <a:pPr/>
              <a:t>‹#›</a:t>
            </a:fld>
            <a:r>
              <a:rPr lang="en-US"/>
              <a:t>/43</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D9B0F1-2924-4341-9DBC-091EB3C36CC6}" type="datetime1">
              <a:rPr lang="en-US" smtClean="0"/>
              <a:pPr/>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DFB37-4A14-460F-A1B4-9EFB6C6CA6EC}"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F4091C-616D-4957-AE84-5F6C5A6E65F1}" type="datetime1">
              <a:rPr lang="en-US" smtClean="0"/>
              <a:pPr/>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DFB37-4A14-460F-A1B4-9EFB6C6CA6EC}"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397889-FA88-4722-8986-FEC57F1EF579}" type="datetime1">
              <a:rPr lang="en-US" smtClean="0"/>
              <a:pPr/>
              <a:t>1/20/2015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DFB37-4A14-460F-A1B4-9EFB6C6CA6E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937171-ECE5-4E2B-B90D-ED1F7CC6F09F}" type="datetime1">
              <a:rPr lang="en-US" smtClean="0"/>
              <a:pPr/>
              <a:t>1/20/2015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4DFB37-4A14-460F-A1B4-9EFB6C6CA6E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5D9BE6-6564-436E-8E7C-097F6899C4BB}" type="datetime1">
              <a:rPr lang="en-US" smtClean="0"/>
              <a:pPr/>
              <a:t>1/20/2015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4DFB37-4A14-460F-A1B4-9EFB6C6CA6E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6EA092-A719-4FE8-9495-6FEB70241E2B}" type="datetime1">
              <a:rPr lang="en-US" smtClean="0"/>
              <a:pPr/>
              <a:t>1/20/2015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4DFB37-4A14-460F-A1B4-9EFB6C6CA6E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8319E0-E03B-4430-A094-0181015E297E}" type="datetime1">
              <a:rPr lang="en-US" smtClean="0"/>
              <a:pPr/>
              <a:t>1/20/2015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DFB37-4A14-460F-A1B4-9EFB6C6CA6E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E8BF7-9E9D-4882-8F49-10251FBAC35E}" type="datetime1">
              <a:rPr lang="en-US" smtClean="0"/>
              <a:pPr/>
              <a:t>1/20/2015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DFB37-4A14-460F-A1B4-9EFB6C6CA6E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1C512A-341A-4218-BFA9-9278D49EACEF}" type="datetime1">
              <a:rPr lang="en-US" smtClean="0"/>
              <a:pPr/>
              <a:t>1/20/2015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4DFB37-4A14-460F-A1B4-9EFB6C6CA6EC}" type="slidenum">
              <a:rPr lang="en-US" smtClean="0"/>
              <a:pPr/>
              <a:t>‹#›</a:t>
            </a:fld>
            <a:endParaRPr lang="en-US" dirty="0"/>
          </a:p>
        </p:txBody>
      </p:sp>
      <p:sp>
        <p:nvSpPr>
          <p:cNvPr id="19" name="TextBox 18"/>
          <p:cNvSpPr txBox="1"/>
          <p:nvPr userDrawn="1"/>
        </p:nvSpPr>
        <p:spPr>
          <a:xfrm>
            <a:off x="0" y="0"/>
            <a:ext cx="583814" cy="276999"/>
          </a:xfrm>
          <a:prstGeom prst="rect">
            <a:avLst/>
          </a:prstGeom>
          <a:noFill/>
        </p:spPr>
        <p:txBody>
          <a:bodyPr wrap="none" rtlCol="0">
            <a:spAutoFit/>
          </a:bodyPr>
          <a:lstStyle/>
          <a:p>
            <a:fld id="{4B77A077-4F6D-4196-8E7F-EB8A3FD24728}" type="slidenum">
              <a:rPr lang="en-US" sz="1200" smtClean="0">
                <a:solidFill>
                  <a:schemeClr val="bg1">
                    <a:lumMod val="50000"/>
                  </a:schemeClr>
                </a:solidFill>
              </a:rPr>
              <a:pPr/>
              <a:t>‹#›</a:t>
            </a:fld>
            <a:r>
              <a:rPr lang="en-US" sz="1200" dirty="0" smtClean="0">
                <a:solidFill>
                  <a:schemeClr val="bg1">
                    <a:lumMod val="50000"/>
                  </a:schemeClr>
                </a:solidFill>
              </a:rPr>
              <a:t>/30</a:t>
            </a:r>
            <a:endParaRPr lang="en-US" sz="1200" dirty="0">
              <a:solidFill>
                <a:schemeClr val="bg1">
                  <a:lumMod val="50000"/>
                </a:schemeClr>
              </a:solidFill>
            </a:endParaRPr>
          </a:p>
        </p:txBody>
      </p:sp>
      <p:pic>
        <p:nvPicPr>
          <p:cNvPr id="20" name="Picture 19"/>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500257" y="6248400"/>
            <a:ext cx="164374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userDrawn="1"/>
        </p:nvSpPr>
        <p:spPr>
          <a:xfrm>
            <a:off x="6775146" y="0"/>
            <a:ext cx="2368854" cy="276999"/>
          </a:xfrm>
          <a:prstGeom prst="rect">
            <a:avLst/>
          </a:prstGeom>
          <a:noFill/>
        </p:spPr>
        <p:txBody>
          <a:bodyPr wrap="none" rtlCol="0">
            <a:spAutoFit/>
          </a:bodyPr>
          <a:lstStyle/>
          <a:p>
            <a:r>
              <a:rPr lang="en-US" sz="1200" dirty="0" smtClean="0">
                <a:solidFill>
                  <a:schemeClr val="bg1">
                    <a:lumMod val="50000"/>
                  </a:schemeClr>
                </a:solidFill>
              </a:rPr>
              <a:t>Remco Chang –</a:t>
            </a:r>
            <a:r>
              <a:rPr lang="en-US" sz="1200" baseline="0" dirty="0" smtClean="0">
                <a:solidFill>
                  <a:schemeClr val="bg1">
                    <a:lumMod val="50000"/>
                  </a:schemeClr>
                </a:solidFill>
              </a:rPr>
              <a:t> </a:t>
            </a:r>
            <a:r>
              <a:rPr lang="en-US" sz="1200" baseline="0" dirty="0" err="1" smtClean="0">
                <a:solidFill>
                  <a:schemeClr val="bg1">
                    <a:lumMod val="50000"/>
                  </a:schemeClr>
                </a:solidFill>
              </a:rPr>
              <a:t>SEAri</a:t>
            </a:r>
            <a:r>
              <a:rPr lang="en-US" sz="1200" baseline="0" dirty="0" smtClean="0">
                <a:solidFill>
                  <a:schemeClr val="bg1">
                    <a:lumMod val="50000"/>
                  </a:schemeClr>
                </a:solidFill>
              </a:rPr>
              <a:t> Workshop 15</a:t>
            </a:r>
            <a:endParaRPr lang="en-US" sz="1200" dirty="0">
              <a:solidFill>
                <a:schemeClr val="bg1">
                  <a:lumMod val="50000"/>
                </a:scheme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iming>
    <p:tnLst>
      <p:par>
        <p:cTn id="1" dur="indefinite" restart="never" nodeType="tmRoot"/>
      </p:par>
    </p:tnLst>
  </p:timing>
  <p:hf sldNum="0" hdr="0" ftr="0" dt="0"/>
  <p:txStyles>
    <p:titleStyle>
      <a:lvl1pPr algn="l" defTabSz="914400" rtl="0" eaLnBrk="1" latinLnBrk="0" hangingPunct="1">
        <a:spcBef>
          <a:spcPct val="0"/>
        </a:spcBef>
        <a:buNone/>
        <a:defRPr sz="36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file:///C:\Users\Remco\Dropbox\Tufts%20CS\Admin\2014\RemcoPerformanceEval\Talk\dfv4.avi" TargetMode="Externa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Big Data Visual Analytics: </a:t>
            </a:r>
            <a:r>
              <a:rPr lang="en-US" dirty="0" smtClean="0"/>
              <a:t/>
            </a:r>
            <a:br>
              <a:rPr lang="en-US" dirty="0" smtClean="0"/>
            </a:br>
            <a:r>
              <a:rPr lang="en-US" dirty="0" smtClean="0"/>
              <a:t>A </a:t>
            </a:r>
            <a:r>
              <a:rPr lang="en-US" dirty="0"/>
              <a:t>User Centric Approach</a:t>
            </a:r>
            <a:endParaRPr lang="en-US" dirty="0"/>
          </a:p>
        </p:txBody>
      </p:sp>
      <p:sp>
        <p:nvSpPr>
          <p:cNvPr id="3" name="Subtitle 2"/>
          <p:cNvSpPr>
            <a:spLocks noGrp="1"/>
          </p:cNvSpPr>
          <p:nvPr>
            <p:ph type="subTitle" idx="1"/>
          </p:nvPr>
        </p:nvSpPr>
        <p:spPr>
          <a:xfrm>
            <a:off x="1371600" y="4800600"/>
            <a:ext cx="6400800" cy="1447800"/>
          </a:xfrm>
        </p:spPr>
        <p:txBody>
          <a:bodyPr>
            <a:normAutofit fontScale="70000" lnSpcReduction="20000"/>
          </a:bodyPr>
          <a:lstStyle/>
          <a:p>
            <a:r>
              <a:rPr lang="en-US" dirty="0" smtClean="0"/>
              <a:t>Remco Chang</a:t>
            </a:r>
          </a:p>
          <a:p>
            <a:endParaRPr lang="en-US" dirty="0"/>
          </a:p>
          <a:p>
            <a:r>
              <a:rPr lang="en-US" dirty="0"/>
              <a:t>Assistant </a:t>
            </a:r>
            <a:r>
              <a:rPr lang="en-US" dirty="0" smtClean="0"/>
              <a:t>Professor</a:t>
            </a:r>
          </a:p>
          <a:p>
            <a:r>
              <a:rPr lang="en-US" dirty="0" smtClean="0"/>
              <a:t>Tufts University</a:t>
            </a:r>
          </a:p>
          <a:p>
            <a:endParaRPr lang="en-US" dirty="0"/>
          </a:p>
          <a:p>
            <a:endParaRPr lang="en-US" dirty="0"/>
          </a:p>
          <a:p>
            <a:endParaRPr lang="en-US" dirty="0" smtClean="0"/>
          </a:p>
        </p:txBody>
      </p:sp>
    </p:spTree>
    <p:extLst>
      <p:ext uri="{BB962C8B-B14F-4D97-AF65-F5344CB8AC3E}">
        <p14:creationId xmlns:p14="http://schemas.microsoft.com/office/powerpoint/2010/main" val="18925312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6476535" y="3962400"/>
            <a:ext cx="2286465" cy="21336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Applications of Visual Analytics</a:t>
            </a:r>
            <a:endParaRPr lang="en-US" dirty="0"/>
          </a:p>
        </p:txBody>
      </p:sp>
      <p:sp>
        <p:nvSpPr>
          <p:cNvPr id="9" name="Content Placeholder 2"/>
          <p:cNvSpPr txBox="1">
            <a:spLocks/>
          </p:cNvSpPr>
          <p:nvPr/>
        </p:nvSpPr>
        <p:spPr>
          <a:xfrm>
            <a:off x="152400" y="1524000"/>
            <a:ext cx="3505200" cy="5181600"/>
          </a:xfrm>
          <a:prstGeom prst="rect">
            <a:avLst/>
          </a:prstGeom>
        </p:spPr>
        <p:txBody>
          <a:bodyPr vert="horz" lIns="91440" tIns="45720" rIns="91440" bIns="45720" rtlCol="0">
            <a:normAutofit fontScale="70000" lnSpcReduction="20000"/>
          </a:bodyPr>
          <a:lstStyle/>
          <a:p>
            <a:pPr marL="342900" lvl="0" indent="-342900">
              <a:spcBef>
                <a:spcPct val="20000"/>
              </a:spcBef>
              <a:buFont typeface="Arial" pitchFamily="34" charset="0"/>
              <a:buChar char="•"/>
              <a:defRPr/>
            </a:pPr>
            <a:r>
              <a:rPr lang="en-US" sz="3200" dirty="0" smtClean="0"/>
              <a:t>Political Simulation</a:t>
            </a:r>
          </a:p>
          <a:p>
            <a:pPr marL="742950" lvl="1" indent="-285750">
              <a:spcBef>
                <a:spcPct val="20000"/>
              </a:spcBef>
              <a:buFont typeface="Arial" pitchFamily="34" charset="0"/>
              <a:buChar char="–"/>
              <a:defRPr/>
            </a:pPr>
            <a:r>
              <a:rPr lang="en-US" sz="2800" dirty="0" smtClean="0"/>
              <a:t>Agent-based analysis</a:t>
            </a:r>
          </a:p>
          <a:p>
            <a:pPr marL="742950" lvl="1" indent="-285750">
              <a:spcBef>
                <a:spcPct val="20000"/>
              </a:spcBef>
              <a:buFont typeface="Arial" pitchFamily="34" charset="0"/>
              <a:buChar char="–"/>
              <a:defRPr/>
            </a:pPr>
            <a:r>
              <a:rPr lang="en-US" sz="2800" dirty="0" smtClean="0"/>
              <a:t>With DARPA</a:t>
            </a:r>
          </a:p>
          <a:p>
            <a:pPr marL="742950" lvl="1" indent="-285750">
              <a:spcBef>
                <a:spcPct val="20000"/>
              </a:spcBef>
              <a:buFont typeface="Arial" pitchFamily="34" charset="0"/>
              <a:buChar char="–"/>
              <a:defRPr/>
            </a:pPr>
            <a:endParaRPr kumimoji="0" lang="en-US" sz="3200" b="0"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bg1">
                    <a:lumMod val="75000"/>
                  </a:schemeClr>
                </a:solidFill>
                <a:effectLst/>
                <a:uLnTx/>
                <a:uFillTx/>
                <a:latin typeface="+mn-lt"/>
                <a:ea typeface="+mn-ea"/>
                <a:cs typeface="+mn-cs"/>
              </a:rPr>
              <a:t>Global Terrorism Database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bg1">
                    <a:lumMod val="75000"/>
                  </a:schemeClr>
                </a:solidFill>
                <a:effectLst/>
                <a:uLnTx/>
                <a:uFillTx/>
                <a:latin typeface="+mn-lt"/>
                <a:ea typeface="+mn-ea"/>
                <a:cs typeface="+mn-cs"/>
              </a:rPr>
              <a:t>With DHS</a:t>
            </a:r>
          </a:p>
          <a:p>
            <a:pPr marL="1600200" marR="0" lvl="3" indent="-2286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bg1">
                    <a:lumMod val="75000"/>
                  </a:schemeClr>
                </a:solidFill>
                <a:effectLst/>
                <a:uLnTx/>
                <a:uFillTx/>
                <a:latin typeface="+mn-lt"/>
                <a:ea typeface="+mn-ea"/>
                <a:cs typeface="+mn-cs"/>
              </a:rPr>
              <a:t>Bridge Maintenance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bg1">
                    <a:lumMod val="75000"/>
                  </a:schemeClr>
                </a:solidFill>
                <a:effectLst/>
                <a:uLnTx/>
                <a:uFillTx/>
                <a:latin typeface="+mn-lt"/>
                <a:ea typeface="+mn-ea"/>
                <a:cs typeface="+mn-cs"/>
              </a:rPr>
              <a:t>With US DOT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bg1">
                    <a:lumMod val="75000"/>
                  </a:schemeClr>
                </a:solidFill>
                <a:effectLst/>
                <a:uLnTx/>
                <a:uFillTx/>
                <a:latin typeface="+mn-lt"/>
                <a:ea typeface="+mn-ea"/>
                <a:cs typeface="+mn-cs"/>
              </a:rPr>
              <a:t>Exploring inspection reports</a:t>
            </a:r>
          </a:p>
          <a:p>
            <a:pPr marL="1600200" marR="0" lvl="3" indent="-2286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bg1">
                    <a:lumMod val="75000"/>
                  </a:schemeClr>
                </a:solidFill>
                <a:effectLst/>
                <a:uLnTx/>
                <a:uFillTx/>
                <a:latin typeface="+mn-lt"/>
                <a:ea typeface="+mn-ea"/>
                <a:cs typeface="+mn-cs"/>
              </a:rPr>
              <a:t>Biomechanical Motion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bg1">
                    <a:lumMod val="75000"/>
                  </a:schemeClr>
                </a:solidFill>
                <a:effectLst/>
                <a:uLnTx/>
                <a:uFillTx/>
                <a:latin typeface="+mn-lt"/>
                <a:ea typeface="+mn-ea"/>
                <a:cs typeface="+mn-cs"/>
              </a:rPr>
              <a:t>Interactive motion comparison</a:t>
            </a:r>
          </a:p>
        </p:txBody>
      </p:sp>
      <p:sp>
        <p:nvSpPr>
          <p:cNvPr id="13" name="TextBox 12"/>
          <p:cNvSpPr txBox="1"/>
          <p:nvPr/>
        </p:nvSpPr>
        <p:spPr>
          <a:xfrm>
            <a:off x="0" y="6581001"/>
            <a:ext cx="8763000" cy="276999"/>
          </a:xfrm>
          <a:prstGeom prst="rect">
            <a:avLst/>
          </a:prstGeom>
          <a:noFill/>
        </p:spPr>
        <p:txBody>
          <a:bodyPr wrap="square" rtlCol="0">
            <a:spAutoFit/>
          </a:bodyPr>
          <a:lstStyle/>
          <a:p>
            <a:r>
              <a:rPr lang="en-US" sz="1200" dirty="0" smtClean="0"/>
              <a:t>R. Chang et al.,  Two Visualization Tools for Analysis of Agent-Based Simulations in Political Science.  IEEE CG&amp;A, 2012</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1343628"/>
            <a:ext cx="2400317" cy="2400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6535" y="1343628"/>
            <a:ext cx="2320984" cy="240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8600" y="3833834"/>
            <a:ext cx="2400317" cy="2395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41825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of Visual Analytics</a:t>
            </a:r>
            <a:endParaRPr lang="en-US" dirty="0"/>
          </a:p>
        </p:txBody>
      </p:sp>
      <p:pic>
        <p:nvPicPr>
          <p:cNvPr id="4" name="Picture 2"/>
          <p:cNvPicPr>
            <a:picLocks noChangeAspect="1" noChangeArrowheads="1"/>
          </p:cNvPicPr>
          <p:nvPr/>
        </p:nvPicPr>
        <p:blipFill>
          <a:blip r:embed="rId2" cstate="screen"/>
          <a:srcRect/>
          <a:stretch>
            <a:fillRect/>
          </a:stretch>
        </p:blipFill>
        <p:spPr bwMode="auto">
          <a:xfrm>
            <a:off x="5105400" y="1371600"/>
            <a:ext cx="2627136" cy="2040135"/>
          </a:xfrm>
          <a:prstGeom prst="rect">
            <a:avLst/>
          </a:prstGeom>
          <a:noFill/>
          <a:ln w="9525">
            <a:noFill/>
            <a:miter lim="800000"/>
            <a:headEnd/>
            <a:tailEnd/>
          </a:ln>
          <a:effectLst/>
        </p:spPr>
      </p:pic>
      <p:grpSp>
        <p:nvGrpSpPr>
          <p:cNvPr id="5" name="Group 4"/>
          <p:cNvGrpSpPr/>
          <p:nvPr/>
        </p:nvGrpSpPr>
        <p:grpSpPr>
          <a:xfrm>
            <a:off x="7543800" y="1295400"/>
            <a:ext cx="914400" cy="341803"/>
            <a:chOff x="7271979" y="1714773"/>
            <a:chExt cx="2095248" cy="853284"/>
          </a:xfrm>
        </p:grpSpPr>
        <p:sp>
          <p:nvSpPr>
            <p:cNvPr id="6" name="Left Arrow 5"/>
            <p:cNvSpPr/>
            <p:nvPr/>
          </p:nvSpPr>
          <p:spPr>
            <a:xfrm rot="19853117">
              <a:off x="7271979" y="2130940"/>
              <a:ext cx="729019" cy="43711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TextBox 6"/>
            <p:cNvSpPr txBox="1"/>
            <p:nvPr/>
          </p:nvSpPr>
          <p:spPr>
            <a:xfrm>
              <a:off x="7979086" y="1714773"/>
              <a:ext cx="1388141" cy="691506"/>
            </a:xfrm>
            <a:prstGeom prst="rect">
              <a:avLst/>
            </a:prstGeom>
            <a:noFill/>
          </p:spPr>
          <p:txBody>
            <a:bodyPr wrap="none" rtlCol="0">
              <a:spAutoFit/>
            </a:bodyPr>
            <a:lstStyle/>
            <a:p>
              <a:r>
                <a:rPr lang="en-US" sz="1200" dirty="0" smtClean="0"/>
                <a:t>Where</a:t>
              </a:r>
              <a:endParaRPr lang="en-US" sz="1200" dirty="0"/>
            </a:p>
          </p:txBody>
        </p:sp>
      </p:grpSp>
      <p:grpSp>
        <p:nvGrpSpPr>
          <p:cNvPr id="8" name="Group 7"/>
          <p:cNvGrpSpPr/>
          <p:nvPr/>
        </p:nvGrpSpPr>
        <p:grpSpPr>
          <a:xfrm>
            <a:off x="7543801" y="2743200"/>
            <a:ext cx="914399" cy="418003"/>
            <a:chOff x="7299285" y="4572548"/>
            <a:chExt cx="2095248" cy="1043510"/>
          </a:xfrm>
        </p:grpSpPr>
        <p:sp>
          <p:nvSpPr>
            <p:cNvPr id="9" name="Left Arrow 8"/>
            <p:cNvSpPr/>
            <p:nvPr/>
          </p:nvSpPr>
          <p:spPr>
            <a:xfrm rot="19853117">
              <a:off x="7299285" y="5178941"/>
              <a:ext cx="729019" cy="43711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TextBox 9"/>
            <p:cNvSpPr txBox="1"/>
            <p:nvPr/>
          </p:nvSpPr>
          <p:spPr>
            <a:xfrm>
              <a:off x="8115555" y="4572548"/>
              <a:ext cx="1278978" cy="691505"/>
            </a:xfrm>
            <a:prstGeom prst="rect">
              <a:avLst/>
            </a:prstGeom>
            <a:noFill/>
          </p:spPr>
          <p:txBody>
            <a:bodyPr wrap="none" rtlCol="0">
              <a:spAutoFit/>
            </a:bodyPr>
            <a:lstStyle/>
            <a:p>
              <a:r>
                <a:rPr lang="en-US" sz="1200" dirty="0" smtClean="0"/>
                <a:t>When</a:t>
              </a:r>
              <a:endParaRPr lang="en-US" sz="1200" dirty="0"/>
            </a:p>
          </p:txBody>
        </p:sp>
      </p:grpSp>
      <p:grpSp>
        <p:nvGrpSpPr>
          <p:cNvPr id="11" name="Group 10"/>
          <p:cNvGrpSpPr/>
          <p:nvPr/>
        </p:nvGrpSpPr>
        <p:grpSpPr>
          <a:xfrm>
            <a:off x="4495800" y="1295400"/>
            <a:ext cx="914400" cy="276999"/>
            <a:chOff x="-317416" y="1600198"/>
            <a:chExt cx="2095249" cy="691504"/>
          </a:xfrm>
        </p:grpSpPr>
        <p:sp>
          <p:nvSpPr>
            <p:cNvPr id="12" name="Left Arrow 11"/>
            <p:cNvSpPr/>
            <p:nvPr/>
          </p:nvSpPr>
          <p:spPr>
            <a:xfrm rot="12299897">
              <a:off x="1048815" y="1733761"/>
              <a:ext cx="729018" cy="43711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TextBox 12"/>
            <p:cNvSpPr txBox="1"/>
            <p:nvPr/>
          </p:nvSpPr>
          <p:spPr>
            <a:xfrm>
              <a:off x="-317416" y="1600198"/>
              <a:ext cx="1106339" cy="691504"/>
            </a:xfrm>
            <a:prstGeom prst="rect">
              <a:avLst/>
            </a:prstGeom>
            <a:noFill/>
          </p:spPr>
          <p:txBody>
            <a:bodyPr wrap="none" rtlCol="0">
              <a:spAutoFit/>
            </a:bodyPr>
            <a:lstStyle/>
            <a:p>
              <a:r>
                <a:rPr lang="en-US" sz="1200" dirty="0" smtClean="0"/>
                <a:t>Who</a:t>
              </a:r>
              <a:endParaRPr lang="en-US" sz="1200" dirty="0"/>
            </a:p>
          </p:txBody>
        </p:sp>
      </p:grpSp>
      <p:grpSp>
        <p:nvGrpSpPr>
          <p:cNvPr id="14" name="Group 13"/>
          <p:cNvGrpSpPr/>
          <p:nvPr/>
        </p:nvGrpSpPr>
        <p:grpSpPr>
          <a:xfrm>
            <a:off x="4267200" y="1828800"/>
            <a:ext cx="914400" cy="289647"/>
            <a:chOff x="-469817" y="2438400"/>
            <a:chExt cx="2095250" cy="723080"/>
          </a:xfrm>
        </p:grpSpPr>
        <p:sp>
          <p:nvSpPr>
            <p:cNvPr id="15" name="Left Arrow 14"/>
            <p:cNvSpPr/>
            <p:nvPr/>
          </p:nvSpPr>
          <p:spPr>
            <a:xfrm rot="12299897">
              <a:off x="896414" y="2724363"/>
              <a:ext cx="729019" cy="43711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TextBox 15"/>
            <p:cNvSpPr txBox="1"/>
            <p:nvPr/>
          </p:nvSpPr>
          <p:spPr>
            <a:xfrm>
              <a:off x="-469817" y="2438400"/>
              <a:ext cx="1202283" cy="691505"/>
            </a:xfrm>
            <a:prstGeom prst="rect">
              <a:avLst/>
            </a:prstGeom>
            <a:noFill/>
          </p:spPr>
          <p:txBody>
            <a:bodyPr wrap="none" rtlCol="0">
              <a:spAutoFit/>
            </a:bodyPr>
            <a:lstStyle/>
            <a:p>
              <a:r>
                <a:rPr lang="en-US" sz="1200" dirty="0" smtClean="0"/>
                <a:t>What</a:t>
              </a:r>
              <a:endParaRPr lang="en-US" sz="1200" dirty="0"/>
            </a:p>
          </p:txBody>
        </p:sp>
      </p:grpSp>
      <p:grpSp>
        <p:nvGrpSpPr>
          <p:cNvPr id="17" name="Group 16"/>
          <p:cNvGrpSpPr/>
          <p:nvPr/>
        </p:nvGrpSpPr>
        <p:grpSpPr>
          <a:xfrm>
            <a:off x="4343400" y="2819400"/>
            <a:ext cx="838200" cy="472571"/>
            <a:chOff x="-295213" y="4191546"/>
            <a:chExt cx="1920646" cy="1179735"/>
          </a:xfrm>
        </p:grpSpPr>
        <p:sp>
          <p:nvSpPr>
            <p:cNvPr id="18" name="Left Arrow 17"/>
            <p:cNvSpPr/>
            <p:nvPr/>
          </p:nvSpPr>
          <p:spPr>
            <a:xfrm rot="12299897">
              <a:off x="896414" y="4934164"/>
              <a:ext cx="729019" cy="43711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p:cNvSpPr txBox="1"/>
            <p:nvPr/>
          </p:nvSpPr>
          <p:spPr>
            <a:xfrm>
              <a:off x="-295213" y="4191546"/>
              <a:ext cx="1620576" cy="1152509"/>
            </a:xfrm>
            <a:prstGeom prst="rect">
              <a:avLst/>
            </a:prstGeom>
            <a:noFill/>
          </p:spPr>
          <p:txBody>
            <a:bodyPr wrap="none" rtlCol="0">
              <a:spAutoFit/>
            </a:bodyPr>
            <a:lstStyle/>
            <a:p>
              <a:r>
                <a:rPr lang="en-US" sz="1200" dirty="0" smtClean="0"/>
                <a:t>Original </a:t>
              </a:r>
            </a:p>
            <a:p>
              <a:r>
                <a:rPr lang="en-US" sz="1200" dirty="0" smtClean="0"/>
                <a:t>Data</a:t>
              </a:r>
              <a:endParaRPr lang="en-US" sz="1200" dirty="0"/>
            </a:p>
          </p:txBody>
        </p:sp>
      </p:grpSp>
      <p:grpSp>
        <p:nvGrpSpPr>
          <p:cNvPr id="20" name="Group 19"/>
          <p:cNvGrpSpPr/>
          <p:nvPr/>
        </p:nvGrpSpPr>
        <p:grpSpPr>
          <a:xfrm>
            <a:off x="4191000" y="2209800"/>
            <a:ext cx="980910" cy="461665"/>
            <a:chOff x="-469816" y="3314973"/>
            <a:chExt cx="2247649" cy="1152508"/>
          </a:xfrm>
        </p:grpSpPr>
        <p:sp>
          <p:nvSpPr>
            <p:cNvPr id="21" name="Left Arrow 20"/>
            <p:cNvSpPr/>
            <p:nvPr/>
          </p:nvSpPr>
          <p:spPr>
            <a:xfrm rot="12299897">
              <a:off x="1048814" y="3943564"/>
              <a:ext cx="729019" cy="43711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 name="TextBox 21"/>
            <p:cNvSpPr txBox="1"/>
            <p:nvPr/>
          </p:nvSpPr>
          <p:spPr>
            <a:xfrm>
              <a:off x="-469816" y="3314973"/>
              <a:ext cx="1696831" cy="1152508"/>
            </a:xfrm>
            <a:prstGeom prst="rect">
              <a:avLst/>
            </a:prstGeom>
            <a:noFill/>
          </p:spPr>
          <p:txBody>
            <a:bodyPr wrap="none" rtlCol="0">
              <a:spAutoFit/>
            </a:bodyPr>
            <a:lstStyle/>
            <a:p>
              <a:r>
                <a:rPr lang="en-US" sz="1200" dirty="0" smtClean="0"/>
                <a:t>Evidence</a:t>
              </a:r>
            </a:p>
            <a:p>
              <a:r>
                <a:rPr lang="en-US" sz="1200" dirty="0" smtClean="0"/>
                <a:t>Box</a:t>
              </a:r>
              <a:endParaRPr lang="en-US" sz="1200" dirty="0"/>
            </a:p>
          </p:txBody>
        </p:sp>
      </p:grpSp>
      <p:pic>
        <p:nvPicPr>
          <p:cNvPr id="23" name="Picture 2"/>
          <p:cNvPicPr>
            <a:picLocks noChangeAspect="1" noChangeArrowheads="1"/>
          </p:cNvPicPr>
          <p:nvPr/>
        </p:nvPicPr>
        <p:blipFill>
          <a:blip r:embed="rId3" cstate="screen"/>
          <a:srcRect/>
          <a:stretch>
            <a:fillRect/>
          </a:stretch>
        </p:blipFill>
        <p:spPr>
          <a:xfrm>
            <a:off x="4953000" y="3505200"/>
            <a:ext cx="2971032" cy="2143125"/>
          </a:xfrm>
          <a:prstGeom prst="rect">
            <a:avLst/>
          </a:prstGeom>
        </p:spPr>
        <p:style>
          <a:lnRef idx="1">
            <a:schemeClr val="accent2"/>
          </a:lnRef>
          <a:fillRef idx="3">
            <a:schemeClr val="accent2"/>
          </a:fillRef>
          <a:effectRef idx="2">
            <a:schemeClr val="accent2"/>
          </a:effectRef>
          <a:fontRef idx="minor">
            <a:schemeClr val="lt1"/>
          </a:fontRef>
        </p:style>
      </p:pic>
      <p:pic>
        <p:nvPicPr>
          <p:cNvPr id="24" name="Picture 3"/>
          <p:cNvPicPr>
            <a:picLocks noChangeAspect="1" noChangeArrowheads="1"/>
          </p:cNvPicPr>
          <p:nvPr/>
        </p:nvPicPr>
        <p:blipFill>
          <a:blip r:embed="rId4" cstate="screen"/>
          <a:srcRect/>
          <a:stretch>
            <a:fillRect/>
          </a:stretch>
        </p:blipFill>
        <p:spPr bwMode="auto">
          <a:xfrm>
            <a:off x="3810000" y="5791200"/>
            <a:ext cx="5153487" cy="708787"/>
          </a:xfrm>
          <a:prstGeom prst="rect">
            <a:avLst/>
          </a:prstGeom>
          <a:noFill/>
          <a:ln w="9525">
            <a:noFill/>
            <a:miter lim="800000"/>
            <a:headEnd/>
            <a:tailEnd/>
          </a:ln>
        </p:spPr>
      </p:pic>
      <p:sp>
        <p:nvSpPr>
          <p:cNvPr id="26" name="TextBox 25"/>
          <p:cNvSpPr txBox="1"/>
          <p:nvPr/>
        </p:nvSpPr>
        <p:spPr>
          <a:xfrm>
            <a:off x="381000" y="6581001"/>
            <a:ext cx="8534400" cy="276999"/>
          </a:xfrm>
          <a:prstGeom prst="rect">
            <a:avLst/>
          </a:prstGeom>
          <a:noFill/>
        </p:spPr>
        <p:txBody>
          <a:bodyPr wrap="square" rtlCol="0">
            <a:spAutoFit/>
          </a:bodyPr>
          <a:lstStyle/>
          <a:p>
            <a:r>
              <a:rPr lang="en-US" sz="1200" dirty="0" smtClean="0"/>
              <a:t>R. Chang et al., </a:t>
            </a:r>
            <a:r>
              <a:rPr lang="en-US" sz="1200" dirty="0"/>
              <a:t>Investigative Visual Analysis of Global Terrorism</a:t>
            </a:r>
            <a:r>
              <a:rPr lang="en-US" sz="1200" i="1" dirty="0" smtClean="0"/>
              <a:t>, </a:t>
            </a:r>
            <a:r>
              <a:rPr lang="en-US" sz="1200" dirty="0" smtClean="0"/>
              <a:t>Journal of Computer Graphics Forum,</a:t>
            </a:r>
            <a:r>
              <a:rPr lang="en-US" sz="1200" i="1" dirty="0" smtClean="0"/>
              <a:t> </a:t>
            </a:r>
            <a:r>
              <a:rPr lang="en-US" sz="1200" dirty="0" smtClean="0"/>
              <a:t>2008.</a:t>
            </a:r>
          </a:p>
        </p:txBody>
      </p:sp>
      <p:sp>
        <p:nvSpPr>
          <p:cNvPr id="29" name="Content Placeholder 2"/>
          <p:cNvSpPr txBox="1">
            <a:spLocks/>
          </p:cNvSpPr>
          <p:nvPr/>
        </p:nvSpPr>
        <p:spPr>
          <a:xfrm>
            <a:off x="152400" y="1524000"/>
            <a:ext cx="3505200" cy="5181600"/>
          </a:xfrm>
          <a:prstGeom prst="rect">
            <a:avLst/>
          </a:prstGeom>
        </p:spPr>
        <p:txBody>
          <a:bodyPr vert="horz" lIns="91440" tIns="45720" rIns="91440" bIns="45720" rtlCol="0">
            <a:normAutofit fontScale="70000" lnSpcReduction="20000"/>
          </a:bodyPr>
          <a:lstStyle/>
          <a:p>
            <a:pPr marL="342900" lvl="0" indent="-342900">
              <a:spcBef>
                <a:spcPct val="20000"/>
              </a:spcBef>
              <a:buFont typeface="Arial" pitchFamily="34" charset="0"/>
              <a:buChar char="•"/>
              <a:defRPr/>
            </a:pPr>
            <a:r>
              <a:rPr lang="en-US" sz="3200" dirty="0">
                <a:solidFill>
                  <a:schemeClr val="bg1">
                    <a:lumMod val="75000"/>
                  </a:schemeClr>
                </a:solidFill>
              </a:rPr>
              <a:t>Political Simulation</a:t>
            </a:r>
          </a:p>
          <a:p>
            <a:pPr marL="742950" lvl="1" indent="-285750">
              <a:spcBef>
                <a:spcPct val="20000"/>
              </a:spcBef>
              <a:buFont typeface="Arial" pitchFamily="34" charset="0"/>
              <a:buChar char="–"/>
              <a:defRPr/>
            </a:pPr>
            <a:r>
              <a:rPr lang="en-US" sz="2800" dirty="0">
                <a:solidFill>
                  <a:schemeClr val="bg1">
                    <a:lumMod val="75000"/>
                  </a:schemeClr>
                </a:solidFill>
              </a:rPr>
              <a:t>Agent-based analysis</a:t>
            </a:r>
          </a:p>
          <a:p>
            <a:pPr marL="742950" lvl="1" indent="-285750">
              <a:spcBef>
                <a:spcPct val="20000"/>
              </a:spcBef>
              <a:buFont typeface="Arial" pitchFamily="34" charset="0"/>
              <a:buChar char="–"/>
              <a:defRPr/>
            </a:pPr>
            <a:r>
              <a:rPr lang="en-US" sz="2800" dirty="0">
                <a:solidFill>
                  <a:schemeClr val="bg1">
                    <a:lumMod val="75000"/>
                  </a:schemeClr>
                </a:solidFill>
              </a:rPr>
              <a:t>With DARPA</a:t>
            </a:r>
          </a:p>
          <a:p>
            <a:pPr marL="742950" lvl="1" indent="-285750">
              <a:spcBef>
                <a:spcPct val="20000"/>
              </a:spcBef>
              <a:buFont typeface="Arial" pitchFamily="34" charset="0"/>
              <a:buChar char="–"/>
              <a:defRPr/>
            </a:pPr>
            <a:endParaRPr kumimoji="0" lang="en-US" sz="3200" b="0"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effectLst/>
                <a:uLnTx/>
                <a:uFillTx/>
                <a:latin typeface="+mn-lt"/>
                <a:ea typeface="+mn-ea"/>
                <a:cs typeface="+mn-cs"/>
              </a:rPr>
              <a:t>Global Terrorism Database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effectLst/>
                <a:uLnTx/>
                <a:uFillTx/>
                <a:latin typeface="+mn-lt"/>
                <a:ea typeface="+mn-ea"/>
                <a:cs typeface="+mn-cs"/>
              </a:rPr>
              <a:t>With DHS</a:t>
            </a:r>
          </a:p>
          <a:p>
            <a:pPr marL="1600200" marR="0" lvl="3" indent="-2286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bg1">
                    <a:lumMod val="75000"/>
                  </a:schemeClr>
                </a:solidFill>
                <a:effectLst/>
                <a:uLnTx/>
                <a:uFillTx/>
                <a:latin typeface="+mn-lt"/>
                <a:ea typeface="+mn-ea"/>
                <a:cs typeface="+mn-cs"/>
              </a:rPr>
              <a:t>Bridge Maintenance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bg1">
                    <a:lumMod val="75000"/>
                  </a:schemeClr>
                </a:solidFill>
                <a:effectLst/>
                <a:uLnTx/>
                <a:uFillTx/>
                <a:latin typeface="+mn-lt"/>
                <a:ea typeface="+mn-ea"/>
                <a:cs typeface="+mn-cs"/>
              </a:rPr>
              <a:t>With US DOT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bg1">
                    <a:lumMod val="75000"/>
                  </a:schemeClr>
                </a:solidFill>
                <a:effectLst/>
                <a:uLnTx/>
                <a:uFillTx/>
                <a:latin typeface="+mn-lt"/>
                <a:ea typeface="+mn-ea"/>
                <a:cs typeface="+mn-cs"/>
              </a:rPr>
              <a:t>Exploring inspection reports</a:t>
            </a:r>
          </a:p>
          <a:p>
            <a:pPr marL="1600200" marR="0" lvl="3" indent="-2286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bg1">
                    <a:lumMod val="75000"/>
                  </a:schemeClr>
                </a:solidFill>
                <a:effectLst/>
                <a:uLnTx/>
                <a:uFillTx/>
                <a:latin typeface="+mn-lt"/>
                <a:ea typeface="+mn-ea"/>
                <a:cs typeface="+mn-cs"/>
              </a:rPr>
              <a:t>Biomechanical Motion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bg1">
                    <a:lumMod val="75000"/>
                  </a:schemeClr>
                </a:solidFill>
                <a:effectLst/>
                <a:uLnTx/>
                <a:uFillTx/>
                <a:latin typeface="+mn-lt"/>
                <a:ea typeface="+mn-ea"/>
                <a:cs typeface="+mn-cs"/>
              </a:rPr>
              <a:t>Interactive motion comparison</a:t>
            </a:r>
          </a:p>
        </p:txBody>
      </p:sp>
    </p:spTree>
    <p:extLst>
      <p:ext uri="{BB962C8B-B14F-4D97-AF65-F5344CB8AC3E}">
        <p14:creationId xmlns:p14="http://schemas.microsoft.com/office/powerpoint/2010/main" val="15382055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of Visual Analytics</a:t>
            </a:r>
            <a:endParaRPr lang="en-US" dirty="0"/>
          </a:p>
        </p:txBody>
      </p:sp>
      <p:pic>
        <p:nvPicPr>
          <p:cNvPr id="34818" name="Picture 2"/>
          <p:cNvPicPr>
            <a:picLocks noChangeAspect="1" noChangeArrowheads="1"/>
          </p:cNvPicPr>
          <p:nvPr/>
        </p:nvPicPr>
        <p:blipFill>
          <a:blip r:embed="rId2" cstate="screen"/>
          <a:srcRect/>
          <a:stretch>
            <a:fillRect/>
          </a:stretch>
        </p:blipFill>
        <p:spPr bwMode="auto">
          <a:xfrm>
            <a:off x="4038600" y="1295400"/>
            <a:ext cx="4845734" cy="3048000"/>
          </a:xfrm>
          <a:prstGeom prst="rect">
            <a:avLst/>
          </a:prstGeom>
          <a:noFill/>
          <a:ln w="9525">
            <a:noFill/>
            <a:miter lim="800000"/>
            <a:headEnd/>
            <a:tailEnd/>
          </a:ln>
        </p:spPr>
      </p:pic>
      <p:pic>
        <p:nvPicPr>
          <p:cNvPr id="34820" name="Picture 4"/>
          <p:cNvPicPr>
            <a:picLocks noChangeAspect="1" noChangeArrowheads="1"/>
          </p:cNvPicPr>
          <p:nvPr/>
        </p:nvPicPr>
        <p:blipFill>
          <a:blip r:embed="rId3" cstate="screen"/>
          <a:srcRect/>
          <a:stretch>
            <a:fillRect/>
          </a:stretch>
        </p:blipFill>
        <p:spPr bwMode="auto">
          <a:xfrm>
            <a:off x="3626974" y="4572000"/>
            <a:ext cx="3265089" cy="2043113"/>
          </a:xfrm>
          <a:prstGeom prst="rect">
            <a:avLst/>
          </a:prstGeom>
          <a:noFill/>
          <a:ln w="9525">
            <a:noFill/>
            <a:miter lim="800000"/>
            <a:headEnd/>
            <a:tailEnd/>
          </a:ln>
        </p:spPr>
      </p:pic>
      <p:pic>
        <p:nvPicPr>
          <p:cNvPr id="34821" name="Picture 5"/>
          <p:cNvPicPr>
            <a:picLocks noChangeAspect="1" noChangeArrowheads="1"/>
          </p:cNvPicPr>
          <p:nvPr/>
        </p:nvPicPr>
        <p:blipFill>
          <a:blip r:embed="rId4" cstate="screen"/>
          <a:srcRect/>
          <a:stretch>
            <a:fillRect/>
          </a:stretch>
        </p:blipFill>
        <p:spPr bwMode="auto">
          <a:xfrm>
            <a:off x="6934200" y="4495800"/>
            <a:ext cx="2053173" cy="2133600"/>
          </a:xfrm>
          <a:prstGeom prst="rect">
            <a:avLst/>
          </a:prstGeom>
          <a:noFill/>
          <a:ln w="9525">
            <a:noFill/>
            <a:miter lim="800000"/>
            <a:headEnd/>
            <a:tailEnd/>
          </a:ln>
        </p:spPr>
      </p:pic>
      <p:sp>
        <p:nvSpPr>
          <p:cNvPr id="30" name="TextBox 29"/>
          <p:cNvSpPr txBox="1"/>
          <p:nvPr/>
        </p:nvSpPr>
        <p:spPr>
          <a:xfrm>
            <a:off x="381000" y="6581001"/>
            <a:ext cx="8534400" cy="276999"/>
          </a:xfrm>
          <a:prstGeom prst="rect">
            <a:avLst/>
          </a:prstGeom>
          <a:noFill/>
        </p:spPr>
        <p:txBody>
          <a:bodyPr wrap="square" rtlCol="0">
            <a:spAutoFit/>
          </a:bodyPr>
          <a:lstStyle/>
          <a:p>
            <a:r>
              <a:rPr lang="en-US" sz="1200" dirty="0" smtClean="0"/>
              <a:t>R. Chang et al., An Interactive Visual Analytics  System for Bridge Management</a:t>
            </a:r>
            <a:r>
              <a:rPr lang="en-US" sz="1200" i="1" dirty="0" smtClean="0"/>
              <a:t>, </a:t>
            </a:r>
            <a:r>
              <a:rPr lang="en-US" sz="1200" dirty="0" smtClean="0"/>
              <a:t>Journal of Computer Graphics Forum,</a:t>
            </a:r>
            <a:r>
              <a:rPr lang="en-US" sz="1200" i="1" dirty="0" smtClean="0"/>
              <a:t> </a:t>
            </a:r>
            <a:r>
              <a:rPr lang="en-US" sz="1200" dirty="0" smtClean="0"/>
              <a:t>2010.  To Appear.</a:t>
            </a:r>
          </a:p>
        </p:txBody>
      </p:sp>
      <p:sp>
        <p:nvSpPr>
          <p:cNvPr id="9" name="Content Placeholder 2"/>
          <p:cNvSpPr txBox="1">
            <a:spLocks/>
          </p:cNvSpPr>
          <p:nvPr/>
        </p:nvSpPr>
        <p:spPr>
          <a:xfrm>
            <a:off x="152400" y="1524000"/>
            <a:ext cx="3505200" cy="5181600"/>
          </a:xfrm>
          <a:prstGeom prst="rect">
            <a:avLst/>
          </a:prstGeom>
        </p:spPr>
        <p:txBody>
          <a:bodyPr vert="horz" lIns="91440" tIns="45720" rIns="91440" bIns="45720" rtlCol="0">
            <a:normAutofit fontScale="70000" lnSpcReduction="20000"/>
          </a:bodyPr>
          <a:lstStyle/>
          <a:p>
            <a:pPr marL="342900" lvl="0" indent="-342900">
              <a:spcBef>
                <a:spcPct val="20000"/>
              </a:spcBef>
              <a:buFont typeface="Arial" pitchFamily="34" charset="0"/>
              <a:buChar char="•"/>
              <a:defRPr/>
            </a:pPr>
            <a:r>
              <a:rPr lang="en-US" sz="3200" dirty="0">
                <a:solidFill>
                  <a:schemeClr val="bg1">
                    <a:lumMod val="75000"/>
                  </a:schemeClr>
                </a:solidFill>
              </a:rPr>
              <a:t>Political Simulation</a:t>
            </a:r>
          </a:p>
          <a:p>
            <a:pPr marL="742950" lvl="1" indent="-285750">
              <a:spcBef>
                <a:spcPct val="20000"/>
              </a:spcBef>
              <a:buFont typeface="Arial" pitchFamily="34" charset="0"/>
              <a:buChar char="–"/>
              <a:defRPr/>
            </a:pPr>
            <a:r>
              <a:rPr lang="en-US" sz="2800" dirty="0">
                <a:solidFill>
                  <a:schemeClr val="bg1">
                    <a:lumMod val="75000"/>
                  </a:schemeClr>
                </a:solidFill>
              </a:rPr>
              <a:t>Agent-based analysis</a:t>
            </a:r>
          </a:p>
          <a:p>
            <a:pPr marL="742950" lvl="1" indent="-285750">
              <a:spcBef>
                <a:spcPct val="20000"/>
              </a:spcBef>
              <a:buFont typeface="Arial" pitchFamily="34" charset="0"/>
              <a:buChar char="–"/>
              <a:defRPr/>
            </a:pPr>
            <a:r>
              <a:rPr lang="en-US" sz="2800" dirty="0">
                <a:solidFill>
                  <a:schemeClr val="bg1">
                    <a:lumMod val="75000"/>
                  </a:schemeClr>
                </a:solidFill>
              </a:rPr>
              <a:t>With DARPA</a:t>
            </a:r>
          </a:p>
          <a:p>
            <a:pPr marL="742950" lvl="1" indent="-285750">
              <a:spcBef>
                <a:spcPct val="20000"/>
              </a:spcBef>
              <a:buFont typeface="Arial" pitchFamily="34" charset="0"/>
              <a:buChar char="–"/>
              <a:defRPr/>
            </a:pPr>
            <a:endParaRPr kumimoji="0" lang="en-US" sz="3200" b="0"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bg1">
                    <a:lumMod val="75000"/>
                  </a:schemeClr>
                </a:solidFill>
                <a:effectLst/>
                <a:uLnTx/>
                <a:uFillTx/>
                <a:latin typeface="+mn-lt"/>
                <a:ea typeface="+mn-ea"/>
                <a:cs typeface="+mn-cs"/>
              </a:rPr>
              <a:t>Global Terrorism Database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bg1">
                    <a:lumMod val="75000"/>
                  </a:schemeClr>
                </a:solidFill>
                <a:effectLst/>
                <a:uLnTx/>
                <a:uFillTx/>
                <a:latin typeface="+mn-lt"/>
                <a:ea typeface="+mn-ea"/>
                <a:cs typeface="+mn-cs"/>
              </a:rPr>
              <a:t>With DHS</a:t>
            </a:r>
          </a:p>
          <a:p>
            <a:pPr marL="1600200" marR="0" lvl="3" indent="-2286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effectLst/>
                <a:uLnTx/>
                <a:uFillTx/>
                <a:latin typeface="+mn-lt"/>
                <a:ea typeface="+mn-ea"/>
                <a:cs typeface="+mn-cs"/>
              </a:rPr>
              <a:t>Bridge Maintenance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effectLst/>
                <a:uLnTx/>
                <a:uFillTx/>
                <a:latin typeface="+mn-lt"/>
                <a:ea typeface="+mn-ea"/>
                <a:cs typeface="+mn-cs"/>
              </a:rPr>
              <a:t>With US DOT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effectLst/>
                <a:uLnTx/>
                <a:uFillTx/>
                <a:latin typeface="+mn-lt"/>
                <a:ea typeface="+mn-ea"/>
                <a:cs typeface="+mn-cs"/>
              </a:rPr>
              <a:t>Exploring inspection reports</a:t>
            </a:r>
          </a:p>
          <a:p>
            <a:pPr marL="1600200" marR="0" lvl="3" indent="-2286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bg1">
                    <a:lumMod val="75000"/>
                  </a:schemeClr>
                </a:solidFill>
                <a:effectLst/>
                <a:uLnTx/>
                <a:uFillTx/>
                <a:latin typeface="+mn-lt"/>
                <a:ea typeface="+mn-ea"/>
                <a:cs typeface="+mn-cs"/>
              </a:rPr>
              <a:t>Biomechanical Motion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bg1">
                    <a:lumMod val="75000"/>
                  </a:schemeClr>
                </a:solidFill>
                <a:effectLst/>
                <a:uLnTx/>
                <a:uFillTx/>
                <a:latin typeface="+mn-lt"/>
                <a:ea typeface="+mn-ea"/>
                <a:cs typeface="+mn-cs"/>
              </a:rPr>
              <a:t>Interactive motion comparison</a:t>
            </a:r>
          </a:p>
        </p:txBody>
      </p:sp>
    </p:spTree>
    <p:extLst>
      <p:ext uri="{BB962C8B-B14F-4D97-AF65-F5344CB8AC3E}">
        <p14:creationId xmlns:p14="http://schemas.microsoft.com/office/powerpoint/2010/main" val="11316541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of Visual Analytics</a:t>
            </a:r>
            <a:endParaRPr lang="en-US" dirty="0"/>
          </a:p>
        </p:txBody>
      </p:sp>
      <p:pic>
        <p:nvPicPr>
          <p:cNvPr id="35842" name="Picture 2"/>
          <p:cNvPicPr>
            <a:picLocks noChangeAspect="1" noChangeArrowheads="1"/>
          </p:cNvPicPr>
          <p:nvPr/>
        </p:nvPicPr>
        <p:blipFill>
          <a:blip r:embed="rId3" cstate="screen"/>
          <a:srcRect/>
          <a:stretch>
            <a:fillRect/>
          </a:stretch>
        </p:blipFill>
        <p:spPr bwMode="auto">
          <a:xfrm>
            <a:off x="4038600" y="1219200"/>
            <a:ext cx="4974908" cy="2388870"/>
          </a:xfrm>
          <a:prstGeom prst="rect">
            <a:avLst/>
          </a:prstGeom>
          <a:noFill/>
          <a:ln w="9525">
            <a:noFill/>
            <a:miter lim="800000"/>
            <a:headEnd/>
            <a:tailEnd/>
          </a:ln>
        </p:spPr>
      </p:pic>
      <p:pic>
        <p:nvPicPr>
          <p:cNvPr id="35843" name="Picture 3"/>
          <p:cNvPicPr>
            <a:picLocks noChangeAspect="1" noChangeArrowheads="1"/>
          </p:cNvPicPr>
          <p:nvPr/>
        </p:nvPicPr>
        <p:blipFill>
          <a:blip r:embed="rId4" cstate="screen"/>
          <a:srcRect/>
          <a:stretch>
            <a:fillRect/>
          </a:stretch>
        </p:blipFill>
        <p:spPr bwMode="auto">
          <a:xfrm>
            <a:off x="3657600" y="3733800"/>
            <a:ext cx="3048000" cy="2890838"/>
          </a:xfrm>
          <a:prstGeom prst="rect">
            <a:avLst/>
          </a:prstGeom>
          <a:noFill/>
          <a:ln w="9525">
            <a:noFill/>
            <a:miter lim="800000"/>
            <a:headEnd/>
            <a:tailEnd/>
          </a:ln>
        </p:spPr>
      </p:pic>
      <p:pic>
        <p:nvPicPr>
          <p:cNvPr id="35844" name="Picture 4"/>
          <p:cNvPicPr>
            <a:picLocks noChangeAspect="1" noChangeArrowheads="1"/>
          </p:cNvPicPr>
          <p:nvPr/>
        </p:nvPicPr>
        <p:blipFill>
          <a:blip r:embed="rId5" cstate="screen"/>
          <a:srcRect/>
          <a:stretch>
            <a:fillRect/>
          </a:stretch>
        </p:blipFill>
        <p:spPr bwMode="auto">
          <a:xfrm>
            <a:off x="6780810" y="3721925"/>
            <a:ext cx="2286000" cy="2904107"/>
          </a:xfrm>
          <a:prstGeom prst="rect">
            <a:avLst/>
          </a:prstGeom>
          <a:noFill/>
          <a:ln w="9525">
            <a:noFill/>
            <a:miter lim="800000"/>
            <a:headEnd/>
            <a:tailEnd/>
          </a:ln>
        </p:spPr>
      </p:pic>
      <p:sp>
        <p:nvSpPr>
          <p:cNvPr id="11" name="TextBox 10"/>
          <p:cNvSpPr txBox="1"/>
          <p:nvPr/>
        </p:nvSpPr>
        <p:spPr>
          <a:xfrm>
            <a:off x="381000" y="6581001"/>
            <a:ext cx="8534400" cy="276999"/>
          </a:xfrm>
          <a:prstGeom prst="rect">
            <a:avLst/>
          </a:prstGeom>
          <a:noFill/>
        </p:spPr>
        <p:txBody>
          <a:bodyPr wrap="square" rtlCol="0">
            <a:spAutoFit/>
          </a:bodyPr>
          <a:lstStyle/>
          <a:p>
            <a:r>
              <a:rPr lang="en-US" sz="1200" dirty="0" smtClean="0"/>
              <a:t>R. Chang et al., Interactive Coordinated Multiple-View Visualization of Biomechanical Motion Data</a:t>
            </a:r>
            <a:r>
              <a:rPr lang="en-US" sz="1200" i="1" dirty="0" smtClean="0"/>
              <a:t>, </a:t>
            </a:r>
            <a:r>
              <a:rPr lang="en-US" sz="1200" dirty="0" smtClean="0"/>
              <a:t>IEEE Vis (TVCG) 2009. </a:t>
            </a:r>
          </a:p>
        </p:txBody>
      </p:sp>
      <p:sp>
        <p:nvSpPr>
          <p:cNvPr id="9" name="Content Placeholder 2"/>
          <p:cNvSpPr txBox="1">
            <a:spLocks/>
          </p:cNvSpPr>
          <p:nvPr/>
        </p:nvSpPr>
        <p:spPr>
          <a:xfrm>
            <a:off x="152400" y="1524000"/>
            <a:ext cx="3505200" cy="5181600"/>
          </a:xfrm>
          <a:prstGeom prst="rect">
            <a:avLst/>
          </a:prstGeom>
        </p:spPr>
        <p:txBody>
          <a:bodyPr vert="horz" lIns="91440" tIns="45720" rIns="91440" bIns="45720" rtlCol="0">
            <a:normAutofit fontScale="70000" lnSpcReduction="20000"/>
          </a:bodyPr>
          <a:lstStyle/>
          <a:p>
            <a:pPr marL="342900" lvl="0" indent="-342900">
              <a:spcBef>
                <a:spcPct val="20000"/>
              </a:spcBef>
              <a:buFont typeface="Arial" pitchFamily="34" charset="0"/>
              <a:buChar char="•"/>
              <a:defRPr/>
            </a:pPr>
            <a:r>
              <a:rPr lang="en-US" sz="3200" dirty="0">
                <a:solidFill>
                  <a:schemeClr val="bg1">
                    <a:lumMod val="75000"/>
                  </a:schemeClr>
                </a:solidFill>
              </a:rPr>
              <a:t>Political Simulation</a:t>
            </a:r>
          </a:p>
          <a:p>
            <a:pPr marL="742950" lvl="1" indent="-285750">
              <a:spcBef>
                <a:spcPct val="20000"/>
              </a:spcBef>
              <a:buFont typeface="Arial" pitchFamily="34" charset="0"/>
              <a:buChar char="–"/>
              <a:defRPr/>
            </a:pPr>
            <a:r>
              <a:rPr lang="en-US" sz="2800" dirty="0">
                <a:solidFill>
                  <a:schemeClr val="bg1">
                    <a:lumMod val="75000"/>
                  </a:schemeClr>
                </a:solidFill>
              </a:rPr>
              <a:t>Agent-based analysis</a:t>
            </a:r>
          </a:p>
          <a:p>
            <a:pPr marL="742950" lvl="1" indent="-285750">
              <a:spcBef>
                <a:spcPct val="20000"/>
              </a:spcBef>
              <a:buFont typeface="Arial" pitchFamily="34" charset="0"/>
              <a:buChar char="–"/>
              <a:defRPr/>
            </a:pPr>
            <a:r>
              <a:rPr lang="en-US" sz="2800" dirty="0">
                <a:solidFill>
                  <a:schemeClr val="bg1">
                    <a:lumMod val="75000"/>
                  </a:schemeClr>
                </a:solidFill>
              </a:rPr>
              <a:t>With DARPA</a:t>
            </a:r>
          </a:p>
          <a:p>
            <a:pPr marL="742950" lvl="1" indent="-285750">
              <a:spcBef>
                <a:spcPct val="20000"/>
              </a:spcBef>
              <a:buFont typeface="Arial" pitchFamily="34" charset="0"/>
              <a:buChar char="–"/>
              <a:defRPr/>
            </a:pPr>
            <a:endParaRPr kumimoji="0" lang="en-US" sz="3200" b="0"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bg1">
                    <a:lumMod val="75000"/>
                  </a:schemeClr>
                </a:solidFill>
                <a:effectLst/>
                <a:uLnTx/>
                <a:uFillTx/>
                <a:latin typeface="+mn-lt"/>
                <a:ea typeface="+mn-ea"/>
                <a:cs typeface="+mn-cs"/>
              </a:rPr>
              <a:t>Global Terrorism Database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bg1">
                    <a:lumMod val="75000"/>
                  </a:schemeClr>
                </a:solidFill>
                <a:effectLst/>
                <a:uLnTx/>
                <a:uFillTx/>
                <a:latin typeface="+mn-lt"/>
                <a:ea typeface="+mn-ea"/>
                <a:cs typeface="+mn-cs"/>
              </a:rPr>
              <a:t>With DHS</a:t>
            </a:r>
          </a:p>
          <a:p>
            <a:pPr marL="1600200" marR="0" lvl="3" indent="-2286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bg1">
                    <a:lumMod val="75000"/>
                  </a:schemeClr>
                </a:solidFill>
                <a:effectLst/>
                <a:uLnTx/>
                <a:uFillTx/>
                <a:latin typeface="+mn-lt"/>
                <a:ea typeface="+mn-ea"/>
                <a:cs typeface="+mn-cs"/>
              </a:rPr>
              <a:t>Bridge Maintenance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bg1">
                    <a:lumMod val="75000"/>
                  </a:schemeClr>
                </a:solidFill>
                <a:effectLst/>
                <a:uLnTx/>
                <a:uFillTx/>
                <a:latin typeface="+mn-lt"/>
                <a:ea typeface="+mn-ea"/>
                <a:cs typeface="+mn-cs"/>
              </a:rPr>
              <a:t>With US DOT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bg1">
                    <a:lumMod val="75000"/>
                  </a:schemeClr>
                </a:solidFill>
                <a:effectLst/>
                <a:uLnTx/>
                <a:uFillTx/>
                <a:latin typeface="+mn-lt"/>
                <a:ea typeface="+mn-ea"/>
                <a:cs typeface="+mn-cs"/>
              </a:rPr>
              <a:t>Exploring inspection reports</a:t>
            </a:r>
          </a:p>
          <a:p>
            <a:pPr marL="1600200" marR="0" lvl="3" indent="-2286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effectLst/>
                <a:uLnTx/>
                <a:uFillTx/>
                <a:latin typeface="+mn-lt"/>
                <a:ea typeface="+mn-ea"/>
                <a:cs typeface="+mn-cs"/>
              </a:rPr>
              <a:t>Biomechanical Motion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effectLst/>
                <a:uLnTx/>
                <a:uFillTx/>
                <a:latin typeface="+mn-lt"/>
                <a:ea typeface="+mn-ea"/>
                <a:cs typeface="+mn-cs"/>
              </a:rPr>
              <a:t>Interactive motion comparison</a:t>
            </a:r>
          </a:p>
        </p:txBody>
      </p:sp>
    </p:spTree>
    <p:extLst>
      <p:ext uri="{BB962C8B-B14F-4D97-AF65-F5344CB8AC3E}">
        <p14:creationId xmlns:p14="http://schemas.microsoft.com/office/powerpoint/2010/main" val="30646608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Future of Visual Analytics</a:t>
            </a:r>
            <a:endParaRPr lang="en-US" dirty="0"/>
          </a:p>
        </p:txBody>
      </p:sp>
      <p:sp>
        <p:nvSpPr>
          <p:cNvPr id="5" name="Content Placeholder 4"/>
          <p:cNvSpPr>
            <a:spLocks noGrp="1"/>
          </p:cNvSpPr>
          <p:nvPr>
            <p:ph idx="1"/>
          </p:nvPr>
        </p:nvSpPr>
        <p:spPr>
          <a:xfrm>
            <a:off x="457200" y="3588226"/>
            <a:ext cx="8305800" cy="3041174"/>
          </a:xfrm>
        </p:spPr>
        <p:txBody>
          <a:bodyPr>
            <a:normAutofit fontScale="55000" lnSpcReduction="20000"/>
          </a:bodyPr>
          <a:lstStyle/>
          <a:p>
            <a:r>
              <a:rPr lang="en-US" dirty="0" smtClean="0">
                <a:solidFill>
                  <a:schemeClr val="bg1">
                    <a:lumMod val="75000"/>
                  </a:schemeClr>
                </a:solidFill>
              </a:rPr>
              <a:t>Current Approach:</a:t>
            </a:r>
          </a:p>
          <a:p>
            <a:pPr lvl="1"/>
            <a:r>
              <a:rPr lang="en-US" dirty="0" smtClean="0">
                <a:solidFill>
                  <a:schemeClr val="bg1">
                    <a:lumMod val="75000"/>
                  </a:schemeClr>
                </a:solidFill>
              </a:rPr>
              <a:t>One command, one response (not quite a collaboration)</a:t>
            </a:r>
          </a:p>
          <a:p>
            <a:pPr lvl="4"/>
            <a:endParaRPr lang="en-US" dirty="0" smtClean="0">
              <a:solidFill>
                <a:schemeClr val="bg1">
                  <a:lumMod val="75000"/>
                </a:schemeClr>
              </a:solidFill>
            </a:endParaRPr>
          </a:p>
          <a:p>
            <a:r>
              <a:rPr lang="en-US" dirty="0" smtClean="0">
                <a:solidFill>
                  <a:schemeClr val="bg1">
                    <a:lumMod val="75000"/>
                  </a:schemeClr>
                </a:solidFill>
              </a:rPr>
              <a:t>Assumptions:</a:t>
            </a:r>
          </a:p>
          <a:p>
            <a:pPr lvl="1"/>
            <a:r>
              <a:rPr lang="en-US" dirty="0" smtClean="0">
                <a:solidFill>
                  <a:schemeClr val="bg1">
                    <a:lumMod val="75000"/>
                  </a:schemeClr>
                </a:solidFill>
              </a:rPr>
              <a:t>User’s mouse and keyboard actions with a visualization reflect a user’s reasoning process</a:t>
            </a:r>
          </a:p>
          <a:p>
            <a:pPr lvl="1"/>
            <a:r>
              <a:rPr lang="en-US" dirty="0" smtClean="0">
                <a:solidFill>
                  <a:schemeClr val="bg1">
                    <a:lumMod val="75000"/>
                  </a:schemeClr>
                </a:solidFill>
              </a:rPr>
              <a:t>If the computer knows what the user’s reasoning process, it can better support (collaborate with) the user</a:t>
            </a:r>
            <a:endParaRPr lang="en-US" dirty="0" smtClean="0">
              <a:solidFill>
                <a:schemeClr val="bg1">
                  <a:lumMod val="75000"/>
                </a:schemeClr>
              </a:solidFill>
            </a:endParaRPr>
          </a:p>
          <a:p>
            <a:pPr lvl="4"/>
            <a:endParaRPr lang="en-US" dirty="0">
              <a:solidFill>
                <a:schemeClr val="bg1">
                  <a:lumMod val="75000"/>
                </a:schemeClr>
              </a:solidFill>
            </a:endParaRPr>
          </a:p>
          <a:p>
            <a:pPr lvl="0">
              <a:defRPr/>
            </a:pPr>
            <a:r>
              <a:rPr lang="en-US" b="1" dirty="0" smtClean="0">
                <a:solidFill>
                  <a:schemeClr val="bg1">
                    <a:lumMod val="75000"/>
                  </a:schemeClr>
                </a:solidFill>
              </a:rPr>
              <a:t>Goals: </a:t>
            </a:r>
            <a:endParaRPr lang="en-US" b="1" dirty="0">
              <a:solidFill>
                <a:schemeClr val="bg1">
                  <a:lumMod val="75000"/>
                </a:schemeClr>
              </a:solidFill>
            </a:endParaRPr>
          </a:p>
          <a:p>
            <a:pPr marL="800100" lvl="1" indent="-342900">
              <a:buFont typeface="Arial" pitchFamily="34" charset="0"/>
              <a:buChar char="•"/>
              <a:defRPr/>
            </a:pPr>
            <a:r>
              <a:rPr lang="en-US" sz="3200" b="1" dirty="0">
                <a:solidFill>
                  <a:schemeClr val="bg1">
                    <a:lumMod val="75000"/>
                  </a:schemeClr>
                </a:solidFill>
              </a:rPr>
              <a:t>Can we </a:t>
            </a:r>
            <a:r>
              <a:rPr lang="en-US" sz="3200" b="1" dirty="0" smtClean="0">
                <a:solidFill>
                  <a:schemeClr val="bg1">
                    <a:lumMod val="75000"/>
                  </a:schemeClr>
                </a:solidFill>
              </a:rPr>
              <a:t>extract </a:t>
            </a:r>
            <a:r>
              <a:rPr lang="en-US" sz="3200" b="1" dirty="0">
                <a:solidFill>
                  <a:schemeClr val="bg1">
                    <a:lumMod val="75000"/>
                  </a:schemeClr>
                </a:solidFill>
              </a:rPr>
              <a:t>a </a:t>
            </a:r>
            <a:r>
              <a:rPr lang="en-US" sz="3200" b="1" dirty="0" smtClean="0">
                <a:solidFill>
                  <a:schemeClr val="bg1">
                    <a:lumMod val="75000"/>
                  </a:schemeClr>
                </a:solidFill>
              </a:rPr>
              <a:t>higher level information about the user through analyzing </a:t>
            </a:r>
            <a:r>
              <a:rPr lang="en-US" sz="3200" b="1" dirty="0" smtClean="0">
                <a:solidFill>
                  <a:schemeClr val="bg1">
                    <a:lumMod val="75000"/>
                  </a:schemeClr>
                </a:solidFill>
              </a:rPr>
              <a:t>the</a:t>
            </a:r>
            <a:r>
              <a:rPr lang="en-US" sz="3200" b="1" dirty="0" smtClean="0">
                <a:solidFill>
                  <a:schemeClr val="bg1">
                    <a:lumMod val="75000"/>
                  </a:schemeClr>
                </a:solidFill>
              </a:rPr>
              <a:t> </a:t>
            </a:r>
            <a:r>
              <a:rPr lang="en-US" sz="3200" b="1" dirty="0">
                <a:solidFill>
                  <a:schemeClr val="bg1">
                    <a:lumMod val="75000"/>
                  </a:schemeClr>
                </a:solidFill>
              </a:rPr>
              <a:t>user’s interactions</a:t>
            </a:r>
            <a:r>
              <a:rPr lang="en-US" sz="3200" b="1" dirty="0" smtClean="0">
                <a:solidFill>
                  <a:schemeClr val="bg1">
                    <a:lumMod val="75000"/>
                  </a:schemeClr>
                </a:solidFill>
              </a:rPr>
              <a:t>?</a:t>
            </a:r>
          </a:p>
          <a:p>
            <a:pPr marL="800100" lvl="1" indent="-342900">
              <a:buFont typeface="Arial" pitchFamily="34" charset="0"/>
              <a:buChar char="•"/>
              <a:defRPr/>
            </a:pPr>
            <a:r>
              <a:rPr lang="en-US" sz="3200" b="1" dirty="0" smtClean="0">
                <a:solidFill>
                  <a:schemeClr val="bg1">
                    <a:lumMod val="75000"/>
                  </a:schemeClr>
                </a:solidFill>
              </a:rPr>
              <a:t>How will the computer utilize such information?</a:t>
            </a:r>
            <a:endParaRPr lang="en-US" sz="3200" b="1" dirty="0">
              <a:solidFill>
                <a:schemeClr val="bg1">
                  <a:lumMod val="75000"/>
                </a:schemeClr>
              </a:solidFill>
            </a:endParaRPr>
          </a:p>
        </p:txBody>
      </p:sp>
      <p:pic>
        <p:nvPicPr>
          <p:cNvPr id="6" name="Picture 2"/>
          <p:cNvPicPr>
            <a:picLocks noChangeAspect="1" noChangeArrowheads="1"/>
          </p:cNvPicPr>
          <p:nvPr/>
        </p:nvPicPr>
        <p:blipFill>
          <a:blip r:embed="rId3" cstate="print"/>
          <a:srcRect/>
          <a:stretch>
            <a:fillRect/>
          </a:stretch>
        </p:blipFill>
        <p:spPr bwMode="auto">
          <a:xfrm>
            <a:off x="762000" y="1512332"/>
            <a:ext cx="2819400" cy="1709830"/>
          </a:xfrm>
          <a:prstGeom prst="rect">
            <a:avLst/>
          </a:prstGeom>
          <a:noFill/>
          <a:ln w="9525">
            <a:solidFill>
              <a:schemeClr val="accent1">
                <a:shade val="50000"/>
              </a:schemeClr>
            </a:solidFill>
            <a:miter lim="800000"/>
            <a:headEnd/>
            <a:tailEnd/>
          </a:ln>
          <a:effectLst/>
        </p:spPr>
      </p:pic>
      <p:sp>
        <p:nvSpPr>
          <p:cNvPr id="7" name="Rounded Rectangle 6"/>
          <p:cNvSpPr/>
          <p:nvPr/>
        </p:nvSpPr>
        <p:spPr>
          <a:xfrm>
            <a:off x="4114800" y="1893332"/>
            <a:ext cx="16002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Visualization</a:t>
            </a:r>
            <a:endParaRPr lang="en-US" dirty="0"/>
          </a:p>
        </p:txBody>
      </p:sp>
      <p:sp>
        <p:nvSpPr>
          <p:cNvPr id="8" name="Rounded Rectangle 7"/>
          <p:cNvSpPr/>
          <p:nvPr/>
        </p:nvSpPr>
        <p:spPr>
          <a:xfrm>
            <a:off x="7086600" y="1893332"/>
            <a:ext cx="12192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Human</a:t>
            </a:r>
            <a:endParaRPr lang="en-US" dirty="0"/>
          </a:p>
        </p:txBody>
      </p:sp>
      <p:sp>
        <p:nvSpPr>
          <p:cNvPr id="11" name="Right Arrow 10"/>
          <p:cNvSpPr/>
          <p:nvPr/>
        </p:nvSpPr>
        <p:spPr>
          <a:xfrm>
            <a:off x="5867400" y="2502932"/>
            <a:ext cx="1143000" cy="685800"/>
          </a:xfrm>
          <a:prstGeom prst="rightArrow">
            <a:avLst>
              <a:gd name="adj1" fmla="val 50000"/>
              <a:gd name="adj2" fmla="val 7633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Output</a:t>
            </a:r>
            <a:endParaRPr lang="en-US" dirty="0">
              <a:solidFill>
                <a:schemeClr val="tx1"/>
              </a:solidFill>
            </a:endParaRPr>
          </a:p>
        </p:txBody>
      </p:sp>
      <p:sp>
        <p:nvSpPr>
          <p:cNvPr id="13" name="Left Arrow 12"/>
          <p:cNvSpPr/>
          <p:nvPr/>
        </p:nvSpPr>
        <p:spPr>
          <a:xfrm>
            <a:off x="5791200" y="1817132"/>
            <a:ext cx="1143000" cy="609600"/>
          </a:xfrm>
          <a:prstGeom prst="leftArrow">
            <a:avLst>
              <a:gd name="adj1" fmla="val 50000"/>
              <a:gd name="adj2" fmla="val 8148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Input</a:t>
            </a:r>
            <a:endParaRPr lang="en-US" dirty="0">
              <a:solidFill>
                <a:schemeClr val="tx1"/>
              </a:solidFill>
            </a:endParaRPr>
          </a:p>
        </p:txBody>
      </p:sp>
      <p:sp>
        <p:nvSpPr>
          <p:cNvPr id="14" name="TextBox 13"/>
          <p:cNvSpPr txBox="1"/>
          <p:nvPr/>
        </p:nvSpPr>
        <p:spPr>
          <a:xfrm>
            <a:off x="5486622" y="1447800"/>
            <a:ext cx="1828578" cy="369332"/>
          </a:xfrm>
          <a:prstGeom prst="rect">
            <a:avLst/>
          </a:prstGeom>
          <a:noFill/>
        </p:spPr>
        <p:txBody>
          <a:bodyPr wrap="none" rtlCol="0">
            <a:spAutoFit/>
          </a:bodyPr>
          <a:lstStyle/>
          <a:p>
            <a:r>
              <a:rPr lang="en-US" dirty="0" smtClean="0"/>
              <a:t>Keyboard, </a:t>
            </a:r>
            <a:r>
              <a:rPr lang="en-US" dirty="0" smtClean="0"/>
              <a:t>Mouse</a:t>
            </a:r>
            <a:endParaRPr lang="en-US" dirty="0"/>
          </a:p>
        </p:txBody>
      </p:sp>
      <p:sp>
        <p:nvSpPr>
          <p:cNvPr id="15" name="TextBox 14"/>
          <p:cNvSpPr txBox="1"/>
          <p:nvPr/>
        </p:nvSpPr>
        <p:spPr>
          <a:xfrm>
            <a:off x="5410200" y="3227861"/>
            <a:ext cx="2287934" cy="369332"/>
          </a:xfrm>
          <a:prstGeom prst="rect">
            <a:avLst/>
          </a:prstGeom>
          <a:noFill/>
        </p:spPr>
        <p:txBody>
          <a:bodyPr wrap="none" rtlCol="0">
            <a:spAutoFit/>
          </a:bodyPr>
          <a:lstStyle/>
          <a:p>
            <a:r>
              <a:rPr lang="en-US" dirty="0" smtClean="0"/>
              <a:t>Images </a:t>
            </a:r>
            <a:r>
              <a:rPr lang="en-US" dirty="0" smtClean="0"/>
              <a:t>(visualizations)</a:t>
            </a:r>
            <a:endParaRPr lang="en-US" dirty="0"/>
          </a:p>
        </p:txBody>
      </p:sp>
      <p:sp>
        <p:nvSpPr>
          <p:cNvPr id="19" name="Oval 18"/>
          <p:cNvSpPr/>
          <p:nvPr/>
        </p:nvSpPr>
        <p:spPr>
          <a:xfrm>
            <a:off x="1676400" y="2274332"/>
            <a:ext cx="1143000" cy="990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219200" y="1512332"/>
            <a:ext cx="1295400" cy="990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123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xit" presetSubtype="0" fill="hold" grpId="1" nodeType="with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3" presetClass="emph" presetSubtype="2" fill="hold" nodeType="clickEffect">
                                  <p:stCondLst>
                                    <p:cond delay="0"/>
                                  </p:stCondLst>
                                  <p:childTnLst>
                                    <p:animClr clrSpc="rgb" dir="cw">
                                      <p:cBhvr override="childStyle">
                                        <p:cTn id="48" dur="500" fill="hold"/>
                                        <p:tgtEl>
                                          <p:spTgt spid="5">
                                            <p:txEl>
                                              <p:pRg st="0" end="0"/>
                                            </p:txEl>
                                          </p:spTgt>
                                        </p:tgtEl>
                                        <p:attrNameLst>
                                          <p:attrName>style.color</p:attrName>
                                        </p:attrNameLst>
                                      </p:cBhvr>
                                      <p:to>
                                        <a:schemeClr val="tx1"/>
                                      </p:to>
                                    </p:animClr>
                                  </p:childTnLst>
                                </p:cTn>
                              </p:par>
                            </p:childTnLst>
                          </p:cTn>
                        </p:par>
                      </p:childTnLst>
                    </p:cTn>
                  </p:par>
                  <p:par>
                    <p:cTn id="49" fill="hold">
                      <p:stCondLst>
                        <p:cond delay="indefinite"/>
                      </p:stCondLst>
                      <p:childTnLst>
                        <p:par>
                          <p:cTn id="50" fill="hold">
                            <p:stCondLst>
                              <p:cond delay="0"/>
                            </p:stCondLst>
                            <p:childTnLst>
                              <p:par>
                                <p:cTn id="51" presetID="3" presetClass="emph" presetSubtype="2" fill="hold" nodeType="clickEffect">
                                  <p:stCondLst>
                                    <p:cond delay="0"/>
                                  </p:stCondLst>
                                  <p:childTnLst>
                                    <p:animClr clrSpc="rgb" dir="cw">
                                      <p:cBhvr override="childStyle">
                                        <p:cTn id="52" dur="500" fill="hold"/>
                                        <p:tgtEl>
                                          <p:spTgt spid="5">
                                            <p:txEl>
                                              <p:pRg st="1" end="1"/>
                                            </p:txEl>
                                          </p:spTgt>
                                        </p:tgtEl>
                                        <p:attrNameLst>
                                          <p:attrName>style.color</p:attrName>
                                        </p:attrNameLst>
                                      </p:cBhvr>
                                      <p:to>
                                        <a:schemeClr val="tx1"/>
                                      </p:to>
                                    </p:animClr>
                                  </p:childTnLst>
                                </p:cTn>
                              </p:par>
                            </p:childTnLst>
                          </p:cTn>
                        </p:par>
                      </p:childTnLst>
                    </p:cTn>
                  </p:par>
                  <p:par>
                    <p:cTn id="53" fill="hold">
                      <p:stCondLst>
                        <p:cond delay="indefinite"/>
                      </p:stCondLst>
                      <p:childTnLst>
                        <p:par>
                          <p:cTn id="54" fill="hold">
                            <p:stCondLst>
                              <p:cond delay="0"/>
                            </p:stCondLst>
                            <p:childTnLst>
                              <p:par>
                                <p:cTn id="55" presetID="3" presetClass="emph" presetSubtype="2" fill="hold" nodeType="clickEffect">
                                  <p:stCondLst>
                                    <p:cond delay="0"/>
                                  </p:stCondLst>
                                  <p:childTnLst>
                                    <p:animClr clrSpc="rgb" dir="cw">
                                      <p:cBhvr override="childStyle">
                                        <p:cTn id="56" dur="500" fill="hold"/>
                                        <p:tgtEl>
                                          <p:spTgt spid="5">
                                            <p:txEl>
                                              <p:pRg st="3" end="3"/>
                                            </p:txEl>
                                          </p:spTgt>
                                        </p:tgtEl>
                                        <p:attrNameLst>
                                          <p:attrName>style.color</p:attrName>
                                        </p:attrNameLst>
                                      </p:cBhvr>
                                      <p:to>
                                        <a:schemeClr val="tx1"/>
                                      </p:to>
                                    </p:animClr>
                                  </p:childTnLst>
                                </p:cTn>
                              </p:par>
                            </p:childTnLst>
                          </p:cTn>
                        </p:par>
                      </p:childTnLst>
                    </p:cTn>
                  </p:par>
                  <p:par>
                    <p:cTn id="57" fill="hold">
                      <p:stCondLst>
                        <p:cond delay="indefinite"/>
                      </p:stCondLst>
                      <p:childTnLst>
                        <p:par>
                          <p:cTn id="58" fill="hold">
                            <p:stCondLst>
                              <p:cond delay="0"/>
                            </p:stCondLst>
                            <p:childTnLst>
                              <p:par>
                                <p:cTn id="59" presetID="3" presetClass="emph" presetSubtype="2" fill="hold" nodeType="clickEffect">
                                  <p:stCondLst>
                                    <p:cond delay="0"/>
                                  </p:stCondLst>
                                  <p:childTnLst>
                                    <p:animClr clrSpc="rgb" dir="cw">
                                      <p:cBhvr override="childStyle">
                                        <p:cTn id="60" dur="500" fill="hold"/>
                                        <p:tgtEl>
                                          <p:spTgt spid="5">
                                            <p:txEl>
                                              <p:pRg st="4" end="4"/>
                                            </p:txEl>
                                          </p:spTgt>
                                        </p:tgtEl>
                                        <p:attrNameLst>
                                          <p:attrName>style.color</p:attrName>
                                        </p:attrNameLst>
                                      </p:cBhvr>
                                      <p:to>
                                        <a:schemeClr val="tx1"/>
                                      </p:to>
                                    </p:animClr>
                                  </p:childTnLst>
                                </p:cTn>
                              </p:par>
                            </p:childTnLst>
                          </p:cTn>
                        </p:par>
                      </p:childTnLst>
                    </p:cTn>
                  </p:par>
                  <p:par>
                    <p:cTn id="61" fill="hold">
                      <p:stCondLst>
                        <p:cond delay="indefinite"/>
                      </p:stCondLst>
                      <p:childTnLst>
                        <p:par>
                          <p:cTn id="62" fill="hold">
                            <p:stCondLst>
                              <p:cond delay="0"/>
                            </p:stCondLst>
                            <p:childTnLst>
                              <p:par>
                                <p:cTn id="63" presetID="3" presetClass="emph" presetSubtype="2" fill="hold" nodeType="clickEffect">
                                  <p:stCondLst>
                                    <p:cond delay="0"/>
                                  </p:stCondLst>
                                  <p:childTnLst>
                                    <p:animClr clrSpc="rgb" dir="cw">
                                      <p:cBhvr override="childStyle">
                                        <p:cTn id="64" dur="500" fill="hold"/>
                                        <p:tgtEl>
                                          <p:spTgt spid="5">
                                            <p:txEl>
                                              <p:pRg st="5" end="5"/>
                                            </p:txEl>
                                          </p:spTgt>
                                        </p:tgtEl>
                                        <p:attrNameLst>
                                          <p:attrName>style.color</p:attrName>
                                        </p:attrNameLst>
                                      </p:cBhvr>
                                      <p:to>
                                        <a:schemeClr val="tx1"/>
                                      </p:to>
                                    </p:animClr>
                                  </p:childTnLst>
                                </p:cTn>
                              </p:par>
                            </p:childTnLst>
                          </p:cTn>
                        </p:par>
                      </p:childTnLst>
                    </p:cTn>
                  </p:par>
                  <p:par>
                    <p:cTn id="65" fill="hold">
                      <p:stCondLst>
                        <p:cond delay="indefinite"/>
                      </p:stCondLst>
                      <p:childTnLst>
                        <p:par>
                          <p:cTn id="66" fill="hold">
                            <p:stCondLst>
                              <p:cond delay="0"/>
                            </p:stCondLst>
                            <p:childTnLst>
                              <p:par>
                                <p:cTn id="67" presetID="3" presetClass="emph" presetSubtype="2" fill="hold" nodeType="clickEffect">
                                  <p:stCondLst>
                                    <p:cond delay="0"/>
                                  </p:stCondLst>
                                  <p:childTnLst>
                                    <p:animClr clrSpc="rgb" dir="cw">
                                      <p:cBhvr override="childStyle">
                                        <p:cTn id="68" dur="500" fill="hold"/>
                                        <p:tgtEl>
                                          <p:spTgt spid="5">
                                            <p:txEl>
                                              <p:pRg st="7" end="7"/>
                                            </p:txEl>
                                          </p:spTgt>
                                        </p:tgtEl>
                                        <p:attrNameLst>
                                          <p:attrName>style.color</p:attrName>
                                        </p:attrNameLst>
                                      </p:cBhvr>
                                      <p:to>
                                        <a:schemeClr val="tx1"/>
                                      </p:to>
                                    </p:animClr>
                                  </p:childTnLst>
                                </p:cTn>
                              </p:par>
                            </p:childTnLst>
                          </p:cTn>
                        </p:par>
                      </p:childTnLst>
                    </p:cTn>
                  </p:par>
                  <p:par>
                    <p:cTn id="69" fill="hold">
                      <p:stCondLst>
                        <p:cond delay="indefinite"/>
                      </p:stCondLst>
                      <p:childTnLst>
                        <p:par>
                          <p:cTn id="70" fill="hold">
                            <p:stCondLst>
                              <p:cond delay="0"/>
                            </p:stCondLst>
                            <p:childTnLst>
                              <p:par>
                                <p:cTn id="71" presetID="3" presetClass="emph" presetSubtype="2" fill="hold" nodeType="clickEffect">
                                  <p:stCondLst>
                                    <p:cond delay="0"/>
                                  </p:stCondLst>
                                  <p:childTnLst>
                                    <p:animClr clrSpc="rgb" dir="cw">
                                      <p:cBhvr override="childStyle">
                                        <p:cTn id="72" dur="500" fill="hold"/>
                                        <p:tgtEl>
                                          <p:spTgt spid="5">
                                            <p:txEl>
                                              <p:pRg st="8" end="8"/>
                                            </p:txEl>
                                          </p:spTgt>
                                        </p:tgtEl>
                                        <p:attrNameLst>
                                          <p:attrName>style.color</p:attrName>
                                        </p:attrNameLst>
                                      </p:cBhvr>
                                      <p:to>
                                        <a:schemeClr val="tx1"/>
                                      </p:to>
                                    </p:animClr>
                                  </p:childTnLst>
                                </p:cTn>
                              </p:par>
                            </p:childTnLst>
                          </p:cTn>
                        </p:par>
                      </p:childTnLst>
                    </p:cTn>
                  </p:par>
                  <p:par>
                    <p:cTn id="73" fill="hold">
                      <p:stCondLst>
                        <p:cond delay="indefinite"/>
                      </p:stCondLst>
                      <p:childTnLst>
                        <p:par>
                          <p:cTn id="74" fill="hold">
                            <p:stCondLst>
                              <p:cond delay="0"/>
                            </p:stCondLst>
                            <p:childTnLst>
                              <p:par>
                                <p:cTn id="75" presetID="3" presetClass="emph" presetSubtype="2" fill="hold" nodeType="clickEffect">
                                  <p:stCondLst>
                                    <p:cond delay="0"/>
                                  </p:stCondLst>
                                  <p:childTnLst>
                                    <p:animClr clrSpc="rgb" dir="cw">
                                      <p:cBhvr override="childStyle">
                                        <p:cTn id="76" dur="500" fill="hold"/>
                                        <p:tgtEl>
                                          <p:spTgt spid="5">
                                            <p:txEl>
                                              <p:pRg st="9" end="9"/>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3" grpId="0" animBg="1"/>
      <p:bldP spid="14" grpId="0"/>
      <p:bldP spid="15" grpId="0"/>
      <p:bldP spid="19" grpId="0" animBg="1"/>
      <p:bldP spid="19" grpId="1" animBg="1"/>
      <p:bldP spid="20" grpId="0" animBg="1"/>
      <p:bldP spid="2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Extracting User Model from Interactions</a:t>
            </a:r>
            <a:endParaRPr lang="en-US" dirty="0"/>
          </a:p>
        </p:txBody>
      </p:sp>
      <p:sp>
        <p:nvSpPr>
          <p:cNvPr id="3" name="Content Placeholder 2"/>
          <p:cNvSpPr>
            <a:spLocks noGrp="1"/>
          </p:cNvSpPr>
          <p:nvPr>
            <p:ph idx="1"/>
          </p:nvPr>
        </p:nvSpPr>
        <p:spPr/>
        <p:txBody>
          <a:bodyPr/>
          <a:lstStyle/>
          <a:p>
            <a:endParaRPr lang="en-US" dirty="0" smtClean="0"/>
          </a:p>
          <a:p>
            <a:pPr>
              <a:buNone/>
            </a:pPr>
            <a:endParaRPr lang="en-US" dirty="0"/>
          </a:p>
          <a:p>
            <a:pPr>
              <a:buNone/>
            </a:pPr>
            <a:endParaRPr lang="en-US" dirty="0" smtClean="0"/>
          </a:p>
          <a:p>
            <a:pPr algn="ctr">
              <a:buNone/>
            </a:pPr>
            <a:r>
              <a:rPr lang="en-US" dirty="0" smtClean="0"/>
              <a:t>1. Learning </a:t>
            </a:r>
            <a:r>
              <a:rPr lang="en-US" dirty="0" smtClean="0"/>
              <a:t>about a User in Real-Time</a:t>
            </a:r>
            <a:endParaRPr lang="en-US" dirty="0"/>
          </a:p>
          <a:p>
            <a:pPr algn="ctr">
              <a:buNone/>
            </a:pPr>
            <a:r>
              <a:rPr lang="en-US" b="1" dirty="0" smtClean="0"/>
              <a:t>Who is the user, </a:t>
            </a:r>
          </a:p>
          <a:p>
            <a:pPr algn="ctr">
              <a:buNone/>
            </a:pPr>
            <a:r>
              <a:rPr lang="en-US" b="1" dirty="0" smtClean="0"/>
              <a:t>and what is she doing?</a:t>
            </a:r>
          </a:p>
          <a:p>
            <a:pPr algn="ctr">
              <a:buNone/>
            </a:pPr>
            <a:endParaRPr lang="en-US" dirty="0" smtClean="0"/>
          </a:p>
          <a:p>
            <a:pPr algn="ctr">
              <a:buNone/>
            </a:pPr>
            <a:endParaRPr lang="en-US" dirty="0"/>
          </a:p>
        </p:txBody>
      </p:sp>
    </p:spTree>
    <p:extLst>
      <p:ext uri="{BB962C8B-B14F-4D97-AF65-F5344CB8AC3E}">
        <p14:creationId xmlns:p14="http://schemas.microsoft.com/office/powerpoint/2010/main" val="18486352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Finding Waldo</a:t>
            </a:r>
            <a:endParaRPr lang="en-US" dirty="0"/>
          </a:p>
        </p:txBody>
      </p:sp>
      <p:pic>
        <p:nvPicPr>
          <p:cNvPr id="5" name="Picture 4"/>
          <p:cNvPicPr>
            <a:picLocks noChangeAspect="1"/>
          </p:cNvPicPr>
          <p:nvPr/>
        </p:nvPicPr>
        <p:blipFill>
          <a:blip r:embed="rId2"/>
          <a:stretch>
            <a:fillRect/>
          </a:stretch>
        </p:blipFill>
        <p:spPr>
          <a:xfrm>
            <a:off x="762000" y="2286000"/>
            <a:ext cx="7543800" cy="3885110"/>
          </a:xfrm>
          <a:prstGeom prst="rect">
            <a:avLst/>
          </a:prstGeom>
        </p:spPr>
      </p:pic>
      <p:sp>
        <p:nvSpPr>
          <p:cNvPr id="6" name="Rectangle 5"/>
          <p:cNvSpPr/>
          <p:nvPr/>
        </p:nvSpPr>
        <p:spPr>
          <a:xfrm>
            <a:off x="4076700" y="2290764"/>
            <a:ext cx="381000" cy="27463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4114800" y="366042"/>
            <a:ext cx="2259894" cy="1919958"/>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V="1">
            <a:off x="4457700" y="2337471"/>
            <a:ext cx="4059851" cy="227930"/>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
        <p:nvSpPr>
          <p:cNvPr id="18" name="Rectangle 17"/>
          <p:cNvSpPr/>
          <p:nvPr/>
        </p:nvSpPr>
        <p:spPr>
          <a:xfrm>
            <a:off x="2133600" y="4953000"/>
            <a:ext cx="381000" cy="27463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H="1" flipV="1">
            <a:off x="457201" y="3276600"/>
            <a:ext cx="1676399" cy="1676400"/>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V="1">
            <a:off x="2514600" y="3276600"/>
            <a:ext cx="228460" cy="1676401"/>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
        <p:nvSpPr>
          <p:cNvPr id="12" name="Content Placeholder 2"/>
          <p:cNvSpPr>
            <a:spLocks noGrp="1"/>
          </p:cNvSpPr>
          <p:nvPr>
            <p:ph idx="1"/>
          </p:nvPr>
        </p:nvSpPr>
        <p:spPr>
          <a:xfrm>
            <a:off x="419100" y="1351756"/>
            <a:ext cx="8229600" cy="1066800"/>
          </a:xfrm>
        </p:spPr>
        <p:txBody>
          <a:bodyPr>
            <a:normAutofit lnSpcReduction="10000"/>
          </a:bodyPr>
          <a:lstStyle/>
          <a:p>
            <a:r>
              <a:rPr lang="en-US" dirty="0" smtClean="0"/>
              <a:t>Google-Maps style interface</a:t>
            </a:r>
          </a:p>
          <a:p>
            <a:pPr lvl="1"/>
            <a:r>
              <a:rPr lang="en-US" dirty="0" smtClean="0"/>
              <a:t>Left, Right, Up, Down, Zoom In, Zoom Out, Found</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13445"/>
            <a:ext cx="2285860" cy="1763155"/>
          </a:xfrm>
          <a:prstGeom prst="rect">
            <a:avLst/>
          </a:prstGeom>
          <a:noFill/>
          <a:ln w="508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3"/>
          <p:cNvPicPr>
            <a:picLocks noChangeAspect="1"/>
          </p:cNvPicPr>
          <p:nvPr/>
        </p:nvPicPr>
        <p:blipFill>
          <a:blip r:embed="rId4"/>
          <a:stretch>
            <a:fillRect/>
          </a:stretch>
        </p:blipFill>
        <p:spPr>
          <a:xfrm>
            <a:off x="6374694" y="366042"/>
            <a:ext cx="2142857" cy="1971429"/>
          </a:xfrm>
          <a:prstGeom prst="rect">
            <a:avLst/>
          </a:prstGeom>
          <a:ln w="50800">
            <a:solidFill>
              <a:srgbClr val="C00000"/>
            </a:solidFill>
          </a:ln>
        </p:spPr>
      </p:pic>
    </p:spTree>
    <p:extLst>
      <p:ext uri="{BB962C8B-B14F-4D97-AF65-F5344CB8AC3E}">
        <p14:creationId xmlns:p14="http://schemas.microsoft.com/office/powerpoint/2010/main" val="404507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27"/>
                                        </p:tgtEl>
                                        <p:attrNameLst>
                                          <p:attrName>style.visibility</p:attrName>
                                        </p:attrNameLst>
                                      </p:cBhvr>
                                      <p:to>
                                        <p:strVal val="visible"/>
                                      </p:to>
                                    </p:set>
                                    <p:animEffect transition="in" filter="fade">
                                      <p:cBhvr>
                                        <p:cTn id="5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876794" y="2455223"/>
            <a:ext cx="4062570" cy="2092252"/>
          </a:xfrm>
          <a:prstGeom prst="rect">
            <a:avLst/>
          </a:prstGeom>
        </p:spPr>
      </p:pic>
      <p:grpSp>
        <p:nvGrpSpPr>
          <p:cNvPr id="3" name="Group 2"/>
          <p:cNvGrpSpPr/>
          <p:nvPr/>
        </p:nvGrpSpPr>
        <p:grpSpPr>
          <a:xfrm>
            <a:off x="876794" y="2455223"/>
            <a:ext cx="3238005" cy="2445327"/>
            <a:chOff x="833764" y="1805353"/>
            <a:chExt cx="3403489" cy="3910869"/>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764" y="1805353"/>
              <a:ext cx="3403489" cy="3349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456077" y="5346890"/>
              <a:ext cx="2158861" cy="369332"/>
            </a:xfrm>
            <a:prstGeom prst="rect">
              <a:avLst/>
            </a:prstGeom>
            <a:noFill/>
          </p:spPr>
          <p:txBody>
            <a:bodyPr wrap="none" rtlCol="0">
              <a:spAutoFit/>
            </a:bodyPr>
            <a:lstStyle/>
            <a:p>
              <a:r>
                <a:rPr lang="en-US" dirty="0" smtClean="0"/>
                <a:t>Fast completion time</a:t>
              </a:r>
              <a:endParaRPr lang="en-US" dirty="0"/>
            </a:p>
          </p:txBody>
        </p:sp>
      </p:grpSp>
      <p:sp>
        <p:nvSpPr>
          <p:cNvPr id="2" name="Title 1"/>
          <p:cNvSpPr>
            <a:spLocks noGrp="1"/>
          </p:cNvSpPr>
          <p:nvPr>
            <p:ph type="title"/>
          </p:nvPr>
        </p:nvSpPr>
        <p:spPr/>
        <p:txBody>
          <a:bodyPr/>
          <a:lstStyle/>
          <a:p>
            <a:r>
              <a:rPr lang="en-US" dirty="0" smtClean="0"/>
              <a:t>Pilot Visualization – Completion Time</a:t>
            </a:r>
            <a:endParaRPr lang="en-US" dirty="0"/>
          </a:p>
        </p:txBody>
      </p:sp>
      <p:grpSp>
        <p:nvGrpSpPr>
          <p:cNvPr id="5" name="Group 4"/>
          <p:cNvGrpSpPr/>
          <p:nvPr/>
        </p:nvGrpSpPr>
        <p:grpSpPr>
          <a:xfrm>
            <a:off x="5105400" y="2455223"/>
            <a:ext cx="3238005" cy="2421577"/>
            <a:chOff x="4968855" y="1785068"/>
            <a:chExt cx="3413145" cy="3931154"/>
          </a:xfrm>
        </p:grpSpPr>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8855" y="1785068"/>
              <a:ext cx="3413145" cy="3396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595996" y="5346890"/>
              <a:ext cx="2229265" cy="369332"/>
            </a:xfrm>
            <a:prstGeom prst="rect">
              <a:avLst/>
            </a:prstGeom>
            <a:noFill/>
          </p:spPr>
          <p:txBody>
            <a:bodyPr wrap="none" rtlCol="0">
              <a:spAutoFit/>
            </a:bodyPr>
            <a:lstStyle/>
            <a:p>
              <a:r>
                <a:rPr lang="en-US" dirty="0" smtClean="0"/>
                <a:t>Slow completion time</a:t>
              </a:r>
              <a:endParaRPr lang="en-US" dirty="0"/>
            </a:p>
          </p:txBody>
        </p:sp>
      </p:grpSp>
      <p:sp>
        <p:nvSpPr>
          <p:cNvPr id="11" name="TextBox 10"/>
          <p:cNvSpPr txBox="1"/>
          <p:nvPr/>
        </p:nvSpPr>
        <p:spPr>
          <a:xfrm>
            <a:off x="0" y="6553200"/>
            <a:ext cx="7696200" cy="276999"/>
          </a:xfrm>
          <a:prstGeom prst="rect">
            <a:avLst/>
          </a:prstGeom>
          <a:noFill/>
        </p:spPr>
        <p:txBody>
          <a:bodyPr wrap="square" rtlCol="0">
            <a:spAutoFit/>
          </a:bodyPr>
          <a:lstStyle/>
          <a:p>
            <a:r>
              <a:rPr lang="en-US" sz="1200" dirty="0" smtClean="0"/>
              <a:t>Eli Brown et al., Where’s Waldo. IEEE VAST </a:t>
            </a:r>
            <a:r>
              <a:rPr lang="en-US" sz="1200" dirty="0" smtClean="0"/>
              <a:t>2014.</a:t>
            </a:r>
            <a:endParaRPr lang="en-US" sz="1200" dirty="0" smtClean="0"/>
          </a:p>
        </p:txBody>
      </p:sp>
    </p:spTree>
    <p:extLst>
      <p:ext uri="{BB962C8B-B14F-4D97-AF65-F5344CB8AC3E}">
        <p14:creationId xmlns:p14="http://schemas.microsoft.com/office/powerpoint/2010/main" val="211313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Post-hoc Analysis Results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41022533"/>
              </p:ext>
            </p:extLst>
          </p:nvPr>
        </p:nvGraphicFramePr>
        <p:xfrm>
          <a:off x="457200" y="1524000"/>
          <a:ext cx="8153400" cy="2225040"/>
        </p:xfrm>
        <a:graphic>
          <a:graphicData uri="http://schemas.openxmlformats.org/drawingml/2006/table">
            <a:tbl>
              <a:tblPr firstRow="1" bandRow="1">
                <a:tableStyleId>{5C22544A-7EE6-4342-B048-85BDC9FD1C3A}</a:tableStyleId>
              </a:tblPr>
              <a:tblGrid>
                <a:gridCol w="2717800"/>
                <a:gridCol w="2717800"/>
                <a:gridCol w="2717800"/>
              </a:tblGrid>
              <a:tr h="370840">
                <a:tc gridSpan="3">
                  <a:txBody>
                    <a:bodyPr/>
                    <a:lstStyle/>
                    <a:p>
                      <a:pPr algn="ctr"/>
                      <a:r>
                        <a:rPr lang="en-US" baseline="0" dirty="0" smtClean="0"/>
                        <a:t>Mean Split (50% Fast, 50% Slow)</a:t>
                      </a:r>
                      <a:endParaRPr lang="en-US" dirty="0"/>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tc>
                <a:tc hMerge="1">
                  <a:txBody>
                    <a:bodyPr/>
                    <a:lstStyle/>
                    <a:p>
                      <a:pPr algn="ctr"/>
                      <a:endParaRPr lang="en-US" dirty="0"/>
                    </a:p>
                  </a:txBody>
                  <a:tcPr/>
                </a:tc>
              </a:tr>
              <a:tr h="370840">
                <a:tc>
                  <a:txBody>
                    <a:bodyPr/>
                    <a:lstStyle/>
                    <a:p>
                      <a:pPr algn="ctr"/>
                      <a:r>
                        <a:rPr lang="en-US" dirty="0" smtClean="0"/>
                        <a:t>Data Representation</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Classification Accuracy</a:t>
                      </a:r>
                    </a:p>
                  </a:txBody>
                  <a:tcPr/>
                </a:tc>
                <a:tc>
                  <a:txBody>
                    <a:bodyPr/>
                    <a:lstStyle/>
                    <a:p>
                      <a:pPr algn="ctr"/>
                      <a:r>
                        <a:rPr lang="en-US" dirty="0" smtClean="0"/>
                        <a:t>Method</a:t>
                      </a:r>
                      <a:endParaRPr lang="en-US" dirty="0"/>
                    </a:p>
                  </a:txBody>
                  <a:tcPr/>
                </a:tc>
              </a:tr>
              <a:tr h="370840">
                <a:tc>
                  <a:txBody>
                    <a:bodyPr/>
                    <a:lstStyle/>
                    <a:p>
                      <a:pPr algn="ctr"/>
                      <a:r>
                        <a:rPr lang="en-US" dirty="0" smtClean="0"/>
                        <a:t>State Space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72%</a:t>
                      </a:r>
                    </a:p>
                  </a:txBody>
                  <a:tcPr/>
                </a:tc>
                <a:tc>
                  <a:txBody>
                    <a:bodyPr/>
                    <a:lstStyle/>
                    <a:p>
                      <a:pPr algn="ctr"/>
                      <a:r>
                        <a:rPr lang="en-US" dirty="0" smtClean="0"/>
                        <a:t>SVM</a:t>
                      </a:r>
                      <a:endParaRPr lang="en-US" dirty="0"/>
                    </a:p>
                  </a:txBody>
                  <a:tcPr/>
                </a:tc>
              </a:tr>
              <a:tr h="370840">
                <a:tc>
                  <a:txBody>
                    <a:bodyPr/>
                    <a:lstStyle/>
                    <a:p>
                      <a:pPr algn="ctr"/>
                      <a:r>
                        <a:rPr lang="en-US" dirty="0" smtClean="0"/>
                        <a:t>Edge Space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63%</a:t>
                      </a:r>
                    </a:p>
                  </a:txBody>
                  <a:tcPr/>
                </a:tc>
                <a:tc>
                  <a:txBody>
                    <a:bodyPr/>
                    <a:lstStyle/>
                    <a:p>
                      <a:pPr algn="ctr"/>
                      <a:r>
                        <a:rPr lang="en-US" dirty="0" smtClean="0"/>
                        <a:t>SVM</a:t>
                      </a:r>
                      <a:endParaRPr lang="en-US" dirty="0"/>
                    </a:p>
                  </a:txBody>
                  <a:tcPr/>
                </a:tc>
              </a:tr>
              <a:tr h="370840">
                <a:tc>
                  <a:txBody>
                    <a:bodyPr/>
                    <a:lstStyle/>
                    <a:p>
                      <a:pPr algn="ctr"/>
                      <a:r>
                        <a:rPr lang="en-US" dirty="0" smtClean="0"/>
                        <a:t>Action Sequence</a:t>
                      </a:r>
                      <a:endParaRPr lang="en-US" dirty="0"/>
                    </a:p>
                  </a:txBody>
                  <a:tcPr/>
                </a:tc>
                <a:tc>
                  <a:txBody>
                    <a:bodyPr/>
                    <a:lstStyle/>
                    <a:p>
                      <a:pPr algn="ctr"/>
                      <a:r>
                        <a:rPr lang="en-US" dirty="0" smtClean="0"/>
                        <a:t>77%</a:t>
                      </a:r>
                      <a:endParaRPr lang="en-US" dirty="0"/>
                    </a:p>
                  </a:txBody>
                  <a:tcPr/>
                </a:tc>
                <a:tc>
                  <a:txBody>
                    <a:bodyPr/>
                    <a:lstStyle/>
                    <a:p>
                      <a:pPr algn="ctr"/>
                      <a:r>
                        <a:rPr lang="en-US" dirty="0" smtClean="0"/>
                        <a:t>Decision</a:t>
                      </a:r>
                      <a:r>
                        <a:rPr lang="en-US" baseline="0" dirty="0" smtClean="0"/>
                        <a:t> Tree</a:t>
                      </a:r>
                      <a:endParaRPr lang="en-US" dirty="0"/>
                    </a:p>
                  </a:txBody>
                  <a:tcPr/>
                </a:tc>
              </a:tr>
              <a:tr h="370840">
                <a:tc>
                  <a:txBody>
                    <a:bodyPr/>
                    <a:lstStyle/>
                    <a:p>
                      <a:pPr algn="ctr"/>
                      <a:r>
                        <a:rPr lang="en-US" dirty="0" smtClean="0"/>
                        <a:t>Mouse Event</a:t>
                      </a:r>
                      <a:endParaRPr lang="en-US" dirty="0"/>
                    </a:p>
                  </a:txBody>
                  <a:tcPr/>
                </a:tc>
                <a:tc>
                  <a:txBody>
                    <a:bodyPr/>
                    <a:lstStyle/>
                    <a:p>
                      <a:pPr algn="ctr"/>
                      <a:r>
                        <a:rPr lang="en-US" dirty="0" smtClean="0"/>
                        <a:t>62%</a:t>
                      </a:r>
                      <a:endParaRPr lang="en-US" dirty="0"/>
                    </a:p>
                  </a:txBody>
                  <a:tcPr/>
                </a:tc>
                <a:tc>
                  <a:txBody>
                    <a:bodyPr/>
                    <a:lstStyle/>
                    <a:p>
                      <a:pPr algn="ctr"/>
                      <a:r>
                        <a:rPr lang="en-US" dirty="0" smtClean="0"/>
                        <a:t>SVM</a:t>
                      </a:r>
                      <a:endParaRPr lang="en-US" dirty="0"/>
                    </a:p>
                  </a:txBody>
                  <a:tcPr/>
                </a:tc>
              </a:tr>
            </a:tbl>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1562151624"/>
              </p:ext>
            </p:extLst>
          </p:nvPr>
        </p:nvGraphicFramePr>
        <p:xfrm>
          <a:off x="457200" y="3962400"/>
          <a:ext cx="8153400" cy="2225040"/>
        </p:xfrm>
        <a:graphic>
          <a:graphicData uri="http://schemas.openxmlformats.org/drawingml/2006/table">
            <a:tbl>
              <a:tblPr firstRow="1" bandRow="1">
                <a:tableStyleId>{5C22544A-7EE6-4342-B048-85BDC9FD1C3A}</a:tableStyleId>
              </a:tblPr>
              <a:tblGrid>
                <a:gridCol w="2717800"/>
                <a:gridCol w="2717800"/>
                <a:gridCol w="2717800"/>
              </a:tblGrid>
              <a:tr h="370840">
                <a:tc gridSpan="3">
                  <a:txBody>
                    <a:bodyPr/>
                    <a:lstStyle/>
                    <a:p>
                      <a:pPr algn="ctr"/>
                      <a:r>
                        <a:rPr lang="en-US" baseline="0" dirty="0" smtClean="0"/>
                        <a:t>Fast vs. Slow Split (Mean+0.5</a:t>
                      </a:r>
                      <a:r>
                        <a:rPr lang="el-GR" baseline="0" dirty="0" smtClean="0"/>
                        <a:t>σ</a:t>
                      </a:r>
                      <a:r>
                        <a:rPr lang="en-US" baseline="0" dirty="0" smtClean="0"/>
                        <a:t>=Fast, Mean-0.5</a:t>
                      </a:r>
                      <a:r>
                        <a:rPr lang="el-GR" baseline="0" dirty="0" smtClean="0"/>
                        <a:t>σ</a:t>
                      </a:r>
                      <a:r>
                        <a:rPr lang="en-US" baseline="0" dirty="0" smtClean="0"/>
                        <a:t>=Slow)</a:t>
                      </a:r>
                      <a:endParaRPr lang="en-US" dirty="0"/>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tc>
                <a:tc hMerge="1">
                  <a:txBody>
                    <a:bodyPr/>
                    <a:lstStyle/>
                    <a:p>
                      <a:pPr algn="ctr"/>
                      <a:endParaRPr lang="en-US" dirty="0"/>
                    </a:p>
                  </a:txBody>
                  <a:tcPr/>
                </a:tc>
              </a:tr>
              <a:tr h="370840">
                <a:tc>
                  <a:txBody>
                    <a:bodyPr/>
                    <a:lstStyle/>
                    <a:p>
                      <a:pPr algn="ctr"/>
                      <a:r>
                        <a:rPr lang="en-US" dirty="0" smtClean="0"/>
                        <a:t>Data Representation</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Classification Accuracy</a:t>
                      </a:r>
                    </a:p>
                  </a:txBody>
                  <a:tcPr/>
                </a:tc>
                <a:tc>
                  <a:txBody>
                    <a:bodyPr/>
                    <a:lstStyle/>
                    <a:p>
                      <a:pPr algn="ctr"/>
                      <a:r>
                        <a:rPr lang="en-US" dirty="0" smtClean="0"/>
                        <a:t>Method</a:t>
                      </a:r>
                      <a:endParaRPr lang="en-US" dirty="0"/>
                    </a:p>
                  </a:txBody>
                  <a:tcPr/>
                </a:tc>
              </a:tr>
              <a:tr h="370840">
                <a:tc>
                  <a:txBody>
                    <a:bodyPr/>
                    <a:lstStyle/>
                    <a:p>
                      <a:pPr algn="ctr"/>
                      <a:r>
                        <a:rPr lang="en-US" dirty="0" smtClean="0"/>
                        <a:t>State Space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96%</a:t>
                      </a:r>
                    </a:p>
                  </a:txBody>
                  <a:tcPr/>
                </a:tc>
                <a:tc>
                  <a:txBody>
                    <a:bodyPr/>
                    <a:lstStyle/>
                    <a:p>
                      <a:pPr algn="ctr"/>
                      <a:r>
                        <a:rPr lang="en-US" dirty="0" smtClean="0"/>
                        <a:t>SVM</a:t>
                      </a:r>
                      <a:endParaRPr lang="en-US" dirty="0"/>
                    </a:p>
                  </a:txBody>
                  <a:tcPr/>
                </a:tc>
              </a:tr>
              <a:tr h="370840">
                <a:tc>
                  <a:txBody>
                    <a:bodyPr/>
                    <a:lstStyle/>
                    <a:p>
                      <a:pPr algn="ctr"/>
                      <a:r>
                        <a:rPr lang="en-US" dirty="0" smtClean="0"/>
                        <a:t>Edge Space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83%</a:t>
                      </a:r>
                    </a:p>
                  </a:txBody>
                  <a:tcPr/>
                </a:tc>
                <a:tc>
                  <a:txBody>
                    <a:bodyPr/>
                    <a:lstStyle/>
                    <a:p>
                      <a:pPr algn="ctr"/>
                      <a:r>
                        <a:rPr lang="en-US" dirty="0" smtClean="0"/>
                        <a:t>SVM</a:t>
                      </a:r>
                      <a:endParaRPr lang="en-US" dirty="0"/>
                    </a:p>
                  </a:txBody>
                  <a:tcPr/>
                </a:tc>
              </a:tr>
              <a:tr h="370840">
                <a:tc>
                  <a:txBody>
                    <a:bodyPr/>
                    <a:lstStyle/>
                    <a:p>
                      <a:pPr algn="ctr"/>
                      <a:r>
                        <a:rPr lang="en-US" dirty="0" smtClean="0"/>
                        <a:t>Action Sequence</a:t>
                      </a:r>
                      <a:endParaRPr lang="en-US" dirty="0"/>
                    </a:p>
                  </a:txBody>
                  <a:tcPr/>
                </a:tc>
                <a:tc>
                  <a:txBody>
                    <a:bodyPr/>
                    <a:lstStyle/>
                    <a:p>
                      <a:pPr algn="ctr"/>
                      <a:r>
                        <a:rPr lang="en-US" dirty="0" smtClean="0"/>
                        <a:t>79%</a:t>
                      </a:r>
                      <a:endParaRPr lang="en-US" dirty="0"/>
                    </a:p>
                  </a:txBody>
                  <a:tcPr/>
                </a:tc>
                <a:tc>
                  <a:txBody>
                    <a:bodyPr/>
                    <a:lstStyle/>
                    <a:p>
                      <a:pPr algn="ctr"/>
                      <a:r>
                        <a:rPr lang="en-US" dirty="0" smtClean="0"/>
                        <a:t>Decision</a:t>
                      </a:r>
                      <a:r>
                        <a:rPr lang="en-US" baseline="0" dirty="0" smtClean="0"/>
                        <a:t> Tree</a:t>
                      </a:r>
                      <a:endParaRPr lang="en-US" dirty="0"/>
                    </a:p>
                  </a:txBody>
                  <a:tcPr/>
                </a:tc>
              </a:tr>
              <a:tr h="370840">
                <a:tc>
                  <a:txBody>
                    <a:bodyPr/>
                    <a:lstStyle/>
                    <a:p>
                      <a:pPr algn="ctr"/>
                      <a:r>
                        <a:rPr lang="en-US" dirty="0" smtClean="0"/>
                        <a:t>Mouse Event</a:t>
                      </a:r>
                      <a:endParaRPr lang="en-US" dirty="0"/>
                    </a:p>
                  </a:txBody>
                  <a:tcPr/>
                </a:tc>
                <a:tc>
                  <a:txBody>
                    <a:bodyPr/>
                    <a:lstStyle/>
                    <a:p>
                      <a:pPr algn="ctr"/>
                      <a:r>
                        <a:rPr lang="en-US" dirty="0" smtClean="0"/>
                        <a:t>79%</a:t>
                      </a:r>
                      <a:endParaRPr lang="en-US" dirty="0"/>
                    </a:p>
                  </a:txBody>
                  <a:tcPr/>
                </a:tc>
                <a:tc>
                  <a:txBody>
                    <a:bodyPr/>
                    <a:lstStyle/>
                    <a:p>
                      <a:pPr algn="ctr"/>
                      <a:r>
                        <a:rPr lang="en-US" dirty="0" smtClean="0"/>
                        <a:t>SVM</a:t>
                      </a:r>
                      <a:endParaRPr lang="en-US" dirty="0"/>
                    </a:p>
                  </a:txBody>
                  <a:tcPr/>
                </a:tc>
              </a:tr>
            </a:tbl>
          </a:graphicData>
        </a:graphic>
      </p:graphicFrame>
    </p:spTree>
    <p:extLst>
      <p:ext uri="{BB962C8B-B14F-4D97-AF65-F5344CB8AC3E}">
        <p14:creationId xmlns:p14="http://schemas.microsoft.com/office/powerpoint/2010/main" val="136060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“Real-Time” Prediction </a:t>
            </a:r>
            <a:br>
              <a:rPr lang="en-US" dirty="0" smtClean="0"/>
            </a:br>
            <a:r>
              <a:rPr lang="en-US" dirty="0" smtClean="0"/>
              <a:t>(Limited Time Observation)</a:t>
            </a:r>
            <a:endParaRPr lang="en-US" dirty="0"/>
          </a:p>
        </p:txBody>
      </p:sp>
      <p:sp>
        <p:nvSpPr>
          <p:cNvPr id="3" name="Content Placeholder 2"/>
          <p:cNvSpPr>
            <a:spLocks noGrp="1"/>
          </p:cNvSpPr>
          <p:nvPr>
            <p:ph idx="1"/>
          </p:nvPr>
        </p:nvSpPr>
        <p:spPr>
          <a:xfrm>
            <a:off x="4648200" y="1447800"/>
            <a:ext cx="4038600" cy="2453650"/>
          </a:xfrm>
          <a:ln>
            <a:solidFill>
              <a:schemeClr val="tx1"/>
            </a:solidFill>
          </a:ln>
        </p:spPr>
        <p:txBody>
          <a:bodyPr>
            <a:normAutofit fontScale="92500" lnSpcReduction="20000"/>
          </a:bodyPr>
          <a:lstStyle/>
          <a:p>
            <a:pPr marL="0" indent="0">
              <a:buNone/>
            </a:pPr>
            <a:r>
              <a:rPr lang="en-US" dirty="0" smtClean="0"/>
              <a:t>State-Based</a:t>
            </a:r>
          </a:p>
          <a:p>
            <a:pPr marL="0" indent="0">
              <a:buNone/>
            </a:pPr>
            <a:endParaRPr lang="en-US" dirty="0"/>
          </a:p>
          <a:p>
            <a:pPr marL="0" indent="0">
              <a:buNone/>
            </a:pPr>
            <a:r>
              <a:rPr lang="en-US" dirty="0" smtClean="0"/>
              <a:t>Linear SVM</a:t>
            </a:r>
          </a:p>
          <a:p>
            <a:pPr marL="0" indent="0">
              <a:buNone/>
            </a:pPr>
            <a:endParaRPr lang="en-US" dirty="0" smtClean="0"/>
          </a:p>
          <a:p>
            <a:pPr marL="0" indent="0">
              <a:buNone/>
            </a:pPr>
            <a:r>
              <a:rPr lang="en-US" dirty="0" smtClean="0"/>
              <a:t>Accuracy: ~70%</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933" y="1447800"/>
            <a:ext cx="4083756" cy="245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933" y="4054773"/>
            <a:ext cx="4083756" cy="245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a:xfrm>
            <a:off x="4648200" y="4099550"/>
            <a:ext cx="4038600" cy="2453650"/>
          </a:xfrm>
          <a:prstGeom prst="rect">
            <a:avLst/>
          </a:prstGeom>
          <a:ln>
            <a:solidFill>
              <a:schemeClr val="tx1"/>
            </a:solidFill>
          </a:ln>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Interaction Sequences</a:t>
            </a:r>
          </a:p>
          <a:p>
            <a:pPr marL="0" indent="0">
              <a:buFont typeface="Arial" pitchFamily="34" charset="0"/>
              <a:buNone/>
            </a:pPr>
            <a:endParaRPr lang="en-US" dirty="0"/>
          </a:p>
          <a:p>
            <a:pPr marL="0" indent="0">
              <a:buFont typeface="Arial" pitchFamily="34" charset="0"/>
              <a:buNone/>
            </a:pPr>
            <a:r>
              <a:rPr lang="en-US" dirty="0" smtClean="0"/>
              <a:t>N-Gram + Decision Tree</a:t>
            </a:r>
          </a:p>
          <a:p>
            <a:pPr marL="0" indent="0">
              <a:buFont typeface="Arial" pitchFamily="34" charset="0"/>
              <a:buNone/>
            </a:pPr>
            <a:endParaRPr lang="en-US" dirty="0" smtClean="0"/>
          </a:p>
          <a:p>
            <a:pPr marL="0" indent="0">
              <a:buFont typeface="Arial" pitchFamily="34" charset="0"/>
              <a:buNone/>
            </a:pPr>
            <a:r>
              <a:rPr lang="en-US" dirty="0" smtClean="0"/>
              <a:t>Accuracy: ~80%</a:t>
            </a:r>
            <a:endParaRPr lang="en-US" dirty="0"/>
          </a:p>
        </p:txBody>
      </p:sp>
    </p:spTree>
    <p:extLst>
      <p:ext uri="{BB962C8B-B14F-4D97-AF65-F5344CB8AC3E}">
        <p14:creationId xmlns:p14="http://schemas.microsoft.com/office/powerpoint/2010/main" val="21918501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Human + Computer</a:t>
            </a:r>
            <a:endParaRPr lang="en-US" dirty="0"/>
          </a:p>
        </p:txBody>
      </p:sp>
      <p:sp>
        <p:nvSpPr>
          <p:cNvPr id="3" name="Content Placeholder 2"/>
          <p:cNvSpPr>
            <a:spLocks noGrp="1"/>
          </p:cNvSpPr>
          <p:nvPr>
            <p:ph idx="1"/>
          </p:nvPr>
        </p:nvSpPr>
        <p:spPr>
          <a:xfrm>
            <a:off x="457200" y="1600200"/>
            <a:ext cx="5791200" cy="4953000"/>
          </a:xfrm>
        </p:spPr>
        <p:txBody>
          <a:bodyPr>
            <a:normAutofit fontScale="77500" lnSpcReduction="20000"/>
          </a:bodyPr>
          <a:lstStyle/>
          <a:p>
            <a:r>
              <a:rPr lang="en-US" dirty="0" smtClean="0">
                <a:solidFill>
                  <a:schemeClr val="bg1">
                    <a:lumMod val="75000"/>
                  </a:schemeClr>
                </a:solidFill>
              </a:rPr>
              <a:t>Human vs. Artificial Intelligence</a:t>
            </a:r>
          </a:p>
          <a:p>
            <a:pPr>
              <a:buNone/>
            </a:pPr>
            <a:r>
              <a:rPr lang="en-US" dirty="0" smtClean="0">
                <a:solidFill>
                  <a:schemeClr val="bg1">
                    <a:lumMod val="75000"/>
                  </a:schemeClr>
                </a:solidFill>
              </a:rPr>
              <a:t>	Garry Kasparov vs. Deep Blue (1997)</a:t>
            </a:r>
          </a:p>
          <a:p>
            <a:pPr lvl="1"/>
            <a:r>
              <a:rPr lang="en-US" dirty="0" smtClean="0">
                <a:solidFill>
                  <a:schemeClr val="bg1">
                    <a:lumMod val="75000"/>
                  </a:schemeClr>
                </a:solidFill>
              </a:rPr>
              <a:t>Computer takes a “brute force” approach without analysis</a:t>
            </a:r>
          </a:p>
          <a:p>
            <a:pPr lvl="1"/>
            <a:r>
              <a:rPr lang="en-US" dirty="0" smtClean="0">
                <a:solidFill>
                  <a:schemeClr val="bg1">
                    <a:lumMod val="75000"/>
                  </a:schemeClr>
                </a:solidFill>
              </a:rPr>
              <a:t>“As for how many moves ahead a grandmaster sees,” Kasparov concludes: “Just one, the best one”</a:t>
            </a:r>
          </a:p>
          <a:p>
            <a:endParaRPr lang="en-US" dirty="0" smtClean="0">
              <a:solidFill>
                <a:schemeClr val="bg1">
                  <a:lumMod val="75000"/>
                </a:schemeClr>
              </a:solidFill>
            </a:endParaRPr>
          </a:p>
          <a:p>
            <a:r>
              <a:rPr lang="en-US" dirty="0" smtClean="0">
                <a:solidFill>
                  <a:schemeClr val="bg1">
                    <a:lumMod val="75000"/>
                  </a:schemeClr>
                </a:solidFill>
              </a:rPr>
              <a:t>Artificial vs. Augmented Intelligence</a:t>
            </a:r>
          </a:p>
          <a:p>
            <a:pPr>
              <a:buNone/>
            </a:pPr>
            <a:r>
              <a:rPr lang="en-US" dirty="0" smtClean="0">
                <a:solidFill>
                  <a:schemeClr val="bg1">
                    <a:lumMod val="75000"/>
                  </a:schemeClr>
                </a:solidFill>
              </a:rPr>
              <a:t>	Hydra vs. </a:t>
            </a:r>
            <a:r>
              <a:rPr lang="en-US" dirty="0" err="1" smtClean="0">
                <a:solidFill>
                  <a:schemeClr val="bg1">
                    <a:lumMod val="75000"/>
                  </a:schemeClr>
                </a:solidFill>
              </a:rPr>
              <a:t>Cyborgs</a:t>
            </a:r>
            <a:r>
              <a:rPr lang="en-US" dirty="0" smtClean="0">
                <a:solidFill>
                  <a:schemeClr val="bg1">
                    <a:lumMod val="75000"/>
                  </a:schemeClr>
                </a:solidFill>
              </a:rPr>
              <a:t> (2005)</a:t>
            </a:r>
          </a:p>
          <a:p>
            <a:pPr lvl="1"/>
            <a:r>
              <a:rPr lang="en-US" dirty="0" smtClean="0">
                <a:solidFill>
                  <a:schemeClr val="bg1">
                    <a:lumMod val="75000"/>
                  </a:schemeClr>
                </a:solidFill>
              </a:rPr>
              <a:t>Grandmaster + 1 chess program &gt; Hydra (equiv. of Deep Blue)</a:t>
            </a:r>
          </a:p>
          <a:p>
            <a:pPr lvl="1"/>
            <a:r>
              <a:rPr lang="en-US" dirty="0" smtClean="0">
                <a:solidFill>
                  <a:schemeClr val="bg1">
                    <a:lumMod val="75000"/>
                  </a:schemeClr>
                </a:solidFill>
              </a:rPr>
              <a:t>Amateur + 3 chess programs  &gt; Grandmaster + 1 chess program</a:t>
            </a:r>
            <a:r>
              <a:rPr lang="en-US" sz="2600" baseline="50000" dirty="0" smtClean="0">
                <a:solidFill>
                  <a:schemeClr val="bg1">
                    <a:lumMod val="75000"/>
                  </a:schemeClr>
                </a:solidFill>
              </a:rPr>
              <a:t>1</a:t>
            </a:r>
            <a:endParaRPr lang="en-US" baseline="50000" dirty="0" smtClean="0">
              <a:solidFill>
                <a:schemeClr val="bg1">
                  <a:lumMod val="75000"/>
                </a:schemeClr>
              </a:solidFill>
            </a:endParaRPr>
          </a:p>
        </p:txBody>
      </p:sp>
      <p:sp>
        <p:nvSpPr>
          <p:cNvPr id="5" name="TextBox 4"/>
          <p:cNvSpPr txBox="1"/>
          <p:nvPr/>
        </p:nvSpPr>
        <p:spPr>
          <a:xfrm>
            <a:off x="381000" y="6581001"/>
            <a:ext cx="8534400" cy="276999"/>
          </a:xfrm>
          <a:prstGeom prst="rect">
            <a:avLst/>
          </a:prstGeom>
          <a:noFill/>
        </p:spPr>
        <p:txBody>
          <a:bodyPr wrap="square" rtlCol="0">
            <a:spAutoFit/>
          </a:bodyPr>
          <a:lstStyle/>
          <a:p>
            <a:r>
              <a:rPr lang="en-US" sz="1200" dirty="0" smtClean="0"/>
              <a:t>1. http://www.collisiondetection.net/mt/archives/2010/02/why_cyborgs_are.php</a:t>
            </a:r>
          </a:p>
        </p:txBody>
      </p:sp>
      <p:pic>
        <p:nvPicPr>
          <p:cNvPr id="1026" name="Picture 2" descr="http://t0.gstatic.com/images?q=tbn:ANd9GcSYZcz7IG8gX_zRzh_rtx-IRPuwXo4Un9ox9W27WGGwNvQCpjJV"/>
          <p:cNvPicPr>
            <a:picLocks noChangeAspect="1" noChangeArrowheads="1"/>
          </p:cNvPicPr>
          <p:nvPr/>
        </p:nvPicPr>
        <p:blipFill>
          <a:blip r:embed="rId2" cstate="print"/>
          <a:srcRect/>
          <a:stretch>
            <a:fillRect/>
          </a:stretch>
        </p:blipFill>
        <p:spPr bwMode="auto">
          <a:xfrm>
            <a:off x="6324601" y="990600"/>
            <a:ext cx="2590800" cy="1724025"/>
          </a:xfrm>
          <a:prstGeom prst="rect">
            <a:avLst/>
          </a:prstGeom>
          <a:noFill/>
        </p:spPr>
      </p:pic>
      <p:pic>
        <p:nvPicPr>
          <p:cNvPr id="1028" name="Picture 4"/>
          <p:cNvPicPr>
            <a:picLocks noChangeAspect="1" noChangeArrowheads="1"/>
          </p:cNvPicPr>
          <p:nvPr/>
        </p:nvPicPr>
        <p:blipFill>
          <a:blip r:embed="rId3" cstate="print"/>
          <a:srcRect/>
          <a:stretch>
            <a:fillRect/>
          </a:stretch>
        </p:blipFill>
        <p:spPr bwMode="auto">
          <a:xfrm>
            <a:off x="6324600" y="2819400"/>
            <a:ext cx="2590800" cy="3505200"/>
          </a:xfrm>
          <a:prstGeom prst="rect">
            <a:avLst/>
          </a:prstGeom>
          <a:noFill/>
          <a:ln w="9525">
            <a:noFill/>
            <a:miter lim="800000"/>
            <a:headEnd/>
            <a:tailEnd/>
          </a:ln>
        </p:spPr>
      </p:pic>
    </p:spTree>
    <p:extLst>
      <p:ext uri="{BB962C8B-B14F-4D97-AF65-F5344CB8AC3E}">
        <p14:creationId xmlns:p14="http://schemas.microsoft.com/office/powerpoint/2010/main" val="293059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chemeClr val="tx1"/>
                                      </p:to>
                                    </p:animClr>
                                  </p:childTnLst>
                                </p:cTn>
                              </p:par>
                              <p:par>
                                <p:cTn id="7" presetID="3" presetClass="emph" presetSubtype="2" fill="hold" nodeType="withEffect">
                                  <p:stCondLst>
                                    <p:cond delay="0"/>
                                  </p:stCondLst>
                                  <p:childTnLst>
                                    <p:animClr clrSpc="rgb" dir="cw">
                                      <p:cBhvr override="childStyle">
                                        <p:cTn id="8" dur="500" fill="hold"/>
                                        <p:tgtEl>
                                          <p:spTgt spid="3">
                                            <p:txEl>
                                              <p:pRg st="1" end="1"/>
                                            </p:txEl>
                                          </p:spTgt>
                                        </p:tgtEl>
                                        <p:attrNameLst>
                                          <p:attrName>style.color</p:attrName>
                                        </p:attrNameLst>
                                      </p:cBhvr>
                                      <p:to>
                                        <a:schemeClr val="tx1"/>
                                      </p:to>
                                    </p:animClr>
                                  </p:childTnLst>
                                </p:cTn>
                              </p:par>
                              <p:par>
                                <p:cTn id="9" presetID="10"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nodeType="clickEffect">
                                  <p:stCondLst>
                                    <p:cond delay="0"/>
                                  </p:stCondLst>
                                  <p:childTnLst>
                                    <p:animClr clrSpc="rgb" dir="cw">
                                      <p:cBhvr override="childStyle">
                                        <p:cTn id="15" dur="500" fill="hold"/>
                                        <p:tgtEl>
                                          <p:spTgt spid="3">
                                            <p:txEl>
                                              <p:pRg st="2" end="2"/>
                                            </p:txEl>
                                          </p:spTgt>
                                        </p:tgtEl>
                                        <p:attrNameLst>
                                          <p:attrName>style.color</p:attrName>
                                        </p:attrNameLst>
                                      </p:cBhvr>
                                      <p:to>
                                        <a:schemeClr val="tx1"/>
                                      </p:to>
                                    </p:animClr>
                                  </p:childTnLst>
                                </p:cTn>
                              </p:par>
                              <p:par>
                                <p:cTn id="16" presetID="3" presetClass="emph" presetSubtype="2" fill="hold" nodeType="withEffect">
                                  <p:stCondLst>
                                    <p:cond delay="0"/>
                                  </p:stCondLst>
                                  <p:childTnLst>
                                    <p:animClr clrSpc="rgb" dir="cw">
                                      <p:cBhvr override="childStyle">
                                        <p:cTn id="17" dur="500" fill="hold"/>
                                        <p:tgtEl>
                                          <p:spTgt spid="3">
                                            <p:txEl>
                                              <p:pRg st="3" end="3"/>
                                            </p:txEl>
                                          </p:spTgt>
                                        </p:tgtEl>
                                        <p:attrNameLst>
                                          <p:attrName>style.color</p:attrName>
                                        </p:attrNameLst>
                                      </p:cBhvr>
                                      <p:to>
                                        <a:schemeClr val="tx1"/>
                                      </p:to>
                                    </p:animClr>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childTnLst>
                                    <p:animClr clrSpc="rgb" dir="cw">
                                      <p:cBhvr override="childStyle">
                                        <p:cTn id="21" dur="500" fill="hold"/>
                                        <p:tgtEl>
                                          <p:spTgt spid="3">
                                            <p:txEl>
                                              <p:pRg st="5" end="5"/>
                                            </p:txEl>
                                          </p:spTgt>
                                        </p:tgtEl>
                                        <p:attrNameLst>
                                          <p:attrName>style.color</p:attrName>
                                        </p:attrNameLst>
                                      </p:cBhvr>
                                      <p:to>
                                        <a:schemeClr val="tx1"/>
                                      </p:to>
                                    </p:animClr>
                                  </p:childTnLst>
                                </p:cTn>
                              </p:par>
                              <p:par>
                                <p:cTn id="22" presetID="3" presetClass="emph" presetSubtype="2" fill="hold" nodeType="withEffect">
                                  <p:stCondLst>
                                    <p:cond delay="0"/>
                                  </p:stCondLst>
                                  <p:childTnLst>
                                    <p:animClr clrSpc="rgb" dir="cw">
                                      <p:cBhvr override="childStyle">
                                        <p:cTn id="23" dur="500" fill="hold"/>
                                        <p:tgtEl>
                                          <p:spTgt spid="3">
                                            <p:txEl>
                                              <p:pRg st="6" end="6"/>
                                            </p:txEl>
                                          </p:spTgt>
                                        </p:tgtEl>
                                        <p:attrNameLst>
                                          <p:attrName>style.color</p:attrName>
                                        </p:attrNameLst>
                                      </p:cBhvr>
                                      <p:to>
                                        <a:schemeClr val="tx1"/>
                                      </p:to>
                                    </p:animClr>
                                  </p:childTnLst>
                                </p:cTn>
                              </p:par>
                              <p:par>
                                <p:cTn id="24" presetID="10" presetClass="entr" presetSubtype="0"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500"/>
                                        <p:tgtEl>
                                          <p:spTgt spid="1028"/>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nodeType="clickEffect">
                                  <p:stCondLst>
                                    <p:cond delay="0"/>
                                  </p:stCondLst>
                                  <p:childTnLst>
                                    <p:animClr clrSpc="rgb" dir="cw">
                                      <p:cBhvr override="childStyle">
                                        <p:cTn id="30" dur="500" fill="hold"/>
                                        <p:tgtEl>
                                          <p:spTgt spid="3">
                                            <p:txEl>
                                              <p:pRg st="7" end="7"/>
                                            </p:txEl>
                                          </p:spTgt>
                                        </p:tgtEl>
                                        <p:attrNameLst>
                                          <p:attrName>style.color</p:attrName>
                                        </p:attrNameLst>
                                      </p:cBhvr>
                                      <p:to>
                                        <a:schemeClr val="tx1"/>
                                      </p:to>
                                    </p:animClr>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nodeType="clickEffect">
                                  <p:stCondLst>
                                    <p:cond delay="0"/>
                                  </p:stCondLst>
                                  <p:childTnLst>
                                    <p:animClr clrSpc="rgb" dir="cw">
                                      <p:cBhvr override="childStyle">
                                        <p:cTn id="34" dur="500" fill="hold"/>
                                        <p:tgtEl>
                                          <p:spTgt spid="3">
                                            <p:txEl>
                                              <p:pRg st="8" end="8"/>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Predicting a </a:t>
            </a:r>
            <a:r>
              <a:rPr lang="en-US" dirty="0" smtClean="0"/>
              <a:t>User’s Personality</a:t>
            </a:r>
            <a:endParaRPr lang="en-US" dirty="0"/>
          </a:p>
        </p:txBody>
      </p:sp>
      <p:grpSp>
        <p:nvGrpSpPr>
          <p:cNvPr id="3" name="Group 2"/>
          <p:cNvGrpSpPr/>
          <p:nvPr/>
        </p:nvGrpSpPr>
        <p:grpSpPr>
          <a:xfrm>
            <a:off x="885526" y="2591026"/>
            <a:ext cx="3299961" cy="2820506"/>
            <a:chOff x="885526" y="1859321"/>
            <a:chExt cx="3299961" cy="3856901"/>
          </a:xfrm>
        </p:grpSpPr>
        <p:sp>
          <p:nvSpPr>
            <p:cNvPr id="4" name="TextBox 3"/>
            <p:cNvSpPr txBox="1"/>
            <p:nvPr/>
          </p:nvSpPr>
          <p:spPr>
            <a:xfrm>
              <a:off x="1272788" y="5346890"/>
              <a:ext cx="2525435" cy="369332"/>
            </a:xfrm>
            <a:prstGeom prst="rect">
              <a:avLst/>
            </a:prstGeom>
            <a:noFill/>
          </p:spPr>
          <p:txBody>
            <a:bodyPr wrap="none" rtlCol="0">
              <a:spAutoFit/>
            </a:bodyPr>
            <a:lstStyle/>
            <a:p>
              <a:r>
                <a:rPr lang="en-US" dirty="0" smtClean="0"/>
                <a:t>External Locus of Control</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5526" y="1859321"/>
              <a:ext cx="3299961" cy="324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5135395" y="2590800"/>
            <a:ext cx="3282245" cy="2819891"/>
            <a:chOff x="5135395" y="1859322"/>
            <a:chExt cx="3282245" cy="3856060"/>
          </a:xfrm>
        </p:grpSpPr>
        <p:sp>
          <p:nvSpPr>
            <p:cNvPr id="7" name="TextBox 6"/>
            <p:cNvSpPr txBox="1"/>
            <p:nvPr/>
          </p:nvSpPr>
          <p:spPr>
            <a:xfrm>
              <a:off x="5531240" y="5346050"/>
              <a:ext cx="2490554" cy="369332"/>
            </a:xfrm>
            <a:prstGeom prst="rect">
              <a:avLst/>
            </a:prstGeom>
            <a:noFill/>
          </p:spPr>
          <p:txBody>
            <a:bodyPr wrap="none" rtlCol="0">
              <a:spAutoFit/>
            </a:bodyPr>
            <a:lstStyle/>
            <a:p>
              <a:r>
                <a:rPr lang="en-US" dirty="0" smtClean="0"/>
                <a:t>Internal Locus of Control</a:t>
              </a:r>
              <a:endParaRPr lang="en-US"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5395" y="1859322"/>
              <a:ext cx="3282245" cy="3294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TextBox 7"/>
          <p:cNvSpPr txBox="1"/>
          <p:nvPr/>
        </p:nvSpPr>
        <p:spPr>
          <a:xfrm>
            <a:off x="0" y="6457890"/>
            <a:ext cx="7696200" cy="400110"/>
          </a:xfrm>
          <a:prstGeom prst="rect">
            <a:avLst/>
          </a:prstGeom>
          <a:noFill/>
        </p:spPr>
        <p:txBody>
          <a:bodyPr wrap="square" rtlCol="0">
            <a:spAutoFit/>
          </a:bodyPr>
          <a:lstStyle/>
          <a:p>
            <a:r>
              <a:rPr lang="en-US" sz="1000" dirty="0" err="1" smtClean="0"/>
              <a:t>Ottley</a:t>
            </a:r>
            <a:r>
              <a:rPr lang="en-US" sz="1000" dirty="0" smtClean="0"/>
              <a:t> et al., </a:t>
            </a:r>
            <a:r>
              <a:rPr lang="en-US" sz="1000" dirty="0"/>
              <a:t>How locus of control inﬂuences compatibility with visualization </a:t>
            </a:r>
            <a:r>
              <a:rPr lang="en-US" sz="1000" dirty="0" smtClean="0"/>
              <a:t>style. IEEE VAST , 2011.</a:t>
            </a:r>
          </a:p>
          <a:p>
            <a:r>
              <a:rPr lang="en-US" sz="1000" dirty="0" err="1"/>
              <a:t>Ottley</a:t>
            </a:r>
            <a:r>
              <a:rPr lang="en-US" sz="1000" dirty="0"/>
              <a:t> et al., Understanding visualization by understanding individual users. </a:t>
            </a:r>
            <a:r>
              <a:rPr lang="en-US" sz="1000" dirty="0" smtClean="0"/>
              <a:t>IEEE CG&amp;A, 2012.</a:t>
            </a:r>
            <a:endParaRPr lang="en-US" sz="1000" dirty="0"/>
          </a:p>
        </p:txBody>
      </p:sp>
    </p:spTree>
    <p:extLst>
      <p:ext uri="{BB962C8B-B14F-4D97-AF65-F5344CB8AC3E}">
        <p14:creationId xmlns:p14="http://schemas.microsoft.com/office/powerpoint/2010/main" val="9211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Predicting Users’ Personality Traits</a:t>
            </a:r>
            <a:endParaRPr lang="en-US" dirty="0"/>
          </a:p>
        </p:txBody>
      </p:sp>
      <p:sp>
        <p:nvSpPr>
          <p:cNvPr id="3" name="Content Placeholder 2"/>
          <p:cNvSpPr>
            <a:spLocks noGrp="1"/>
          </p:cNvSpPr>
          <p:nvPr>
            <p:ph idx="1"/>
          </p:nvPr>
        </p:nvSpPr>
        <p:spPr>
          <a:xfrm>
            <a:off x="457200" y="4572000"/>
            <a:ext cx="8229600" cy="1554163"/>
          </a:xfrm>
        </p:spPr>
        <p:txBody>
          <a:bodyPr>
            <a:normAutofit fontScale="85000" lnSpcReduction="20000"/>
          </a:bodyPr>
          <a:lstStyle/>
          <a:p>
            <a:r>
              <a:rPr lang="en-US" dirty="0" smtClean="0"/>
              <a:t>Noisy data, but can detect the users’ individual traits “Extraversion”, “Neuroticism”, and “Locus of Control” at ~60% accuracy by analyzing the user’s interactions alone.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268" y="1684947"/>
            <a:ext cx="4074228"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a:xfrm>
            <a:off x="4667956" y="1676400"/>
            <a:ext cx="4038600" cy="2453650"/>
          </a:xfrm>
          <a:prstGeom prst="rect">
            <a:avLst/>
          </a:prstGeom>
          <a:ln>
            <a:solidFill>
              <a:schemeClr val="tx1"/>
            </a:solidFill>
          </a:ln>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Predicting user’s “Extraversion”</a:t>
            </a:r>
          </a:p>
          <a:p>
            <a:pPr marL="0" indent="0">
              <a:buFont typeface="Arial" pitchFamily="34" charset="0"/>
              <a:buNone/>
            </a:pPr>
            <a:endParaRPr lang="en-US" dirty="0"/>
          </a:p>
          <a:p>
            <a:pPr marL="0" indent="0">
              <a:buFont typeface="Arial" pitchFamily="34" charset="0"/>
              <a:buNone/>
            </a:pPr>
            <a:r>
              <a:rPr lang="en-US" dirty="0" smtClean="0"/>
              <a:t>Linear SVM</a:t>
            </a:r>
          </a:p>
          <a:p>
            <a:pPr marL="0" indent="0">
              <a:buFont typeface="Arial" pitchFamily="34" charset="0"/>
              <a:buNone/>
            </a:pPr>
            <a:endParaRPr lang="en-US" dirty="0" smtClean="0"/>
          </a:p>
          <a:p>
            <a:pPr marL="0" indent="0">
              <a:buFont typeface="Arial" pitchFamily="34" charset="0"/>
              <a:buNone/>
            </a:pPr>
            <a:r>
              <a:rPr lang="en-US" dirty="0" smtClean="0"/>
              <a:t>Accuracy: ~60%</a:t>
            </a:r>
            <a:endParaRPr lang="en-US" dirty="0"/>
          </a:p>
        </p:txBody>
      </p:sp>
    </p:spTree>
    <p:extLst>
      <p:ext uri="{BB962C8B-B14F-4D97-AF65-F5344CB8AC3E}">
        <p14:creationId xmlns:p14="http://schemas.microsoft.com/office/powerpoint/2010/main" val="27967730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User-Model Adaptive</a:t>
            </a:r>
            <a:r>
              <a:rPr lang="en-US" dirty="0" smtClean="0"/>
              <a:t> Databases</a:t>
            </a:r>
            <a:endParaRPr lang="en-US" dirty="0"/>
          </a:p>
        </p:txBody>
      </p:sp>
      <p:sp>
        <p:nvSpPr>
          <p:cNvPr id="3" name="Content Placeholder 2"/>
          <p:cNvSpPr>
            <a:spLocks noGrp="1"/>
          </p:cNvSpPr>
          <p:nvPr>
            <p:ph idx="1"/>
          </p:nvPr>
        </p:nvSpPr>
        <p:spPr/>
        <p:txBody>
          <a:bodyPr/>
          <a:lstStyle/>
          <a:p>
            <a:endParaRPr lang="en-US" dirty="0" smtClean="0"/>
          </a:p>
          <a:p>
            <a:pPr>
              <a:buNone/>
            </a:pPr>
            <a:endParaRPr lang="en-US" dirty="0"/>
          </a:p>
          <a:p>
            <a:pPr>
              <a:buNone/>
            </a:pPr>
            <a:endParaRPr lang="en-US" dirty="0" smtClean="0"/>
          </a:p>
          <a:p>
            <a:pPr algn="ctr">
              <a:buNone/>
            </a:pPr>
            <a:r>
              <a:rPr lang="en-US" dirty="0"/>
              <a:t>2</a:t>
            </a:r>
            <a:r>
              <a:rPr lang="en-US" dirty="0" smtClean="0"/>
              <a:t>. </a:t>
            </a:r>
            <a:r>
              <a:rPr lang="en-US" dirty="0" smtClean="0"/>
              <a:t>What Can a System Do</a:t>
            </a:r>
          </a:p>
          <a:p>
            <a:pPr algn="ctr">
              <a:buNone/>
            </a:pPr>
            <a:r>
              <a:rPr lang="en-US" b="1" dirty="0" smtClean="0"/>
              <a:t>If It Knows </a:t>
            </a:r>
            <a:r>
              <a:rPr lang="en-US" b="1" dirty="0" smtClean="0"/>
              <a:t>Something About </a:t>
            </a:r>
            <a:r>
              <a:rPr lang="en-US" b="1" dirty="0" smtClean="0"/>
              <a:t>Its User?</a:t>
            </a:r>
          </a:p>
          <a:p>
            <a:pPr algn="ctr">
              <a:buNone/>
            </a:pPr>
            <a:endParaRPr lang="en-US" dirty="0" smtClean="0"/>
          </a:p>
          <a:p>
            <a:pPr algn="ctr">
              <a:buNone/>
            </a:pPr>
            <a:endParaRPr lang="en-US" dirty="0"/>
          </a:p>
        </p:txBody>
      </p:sp>
    </p:spTree>
    <p:extLst>
      <p:ext uri="{BB962C8B-B14F-4D97-AF65-F5344CB8AC3E}">
        <p14:creationId xmlns:p14="http://schemas.microsoft.com/office/powerpoint/2010/main" val="16572203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https://encrypted-tbn2.gstatic.com/images?q=tbn:ANd9GcT9yHlq_30feFvpEwL-AdD2jkEKjLLLa24M3_01HLuPs6DWtJIt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947987"/>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Problem Domain: </a:t>
            </a:r>
            <a:r>
              <a:rPr lang="en-US" dirty="0" smtClean="0"/>
              <a:t>Big Data Exploration</a:t>
            </a:r>
            <a:endParaRPr lang="en-US" dirty="0"/>
          </a:p>
        </p:txBody>
      </p:sp>
      <p:sp>
        <p:nvSpPr>
          <p:cNvPr id="3" name="Content Placeholder 2"/>
          <p:cNvSpPr>
            <a:spLocks noGrp="1"/>
          </p:cNvSpPr>
          <p:nvPr>
            <p:ph idx="1"/>
          </p:nvPr>
        </p:nvSpPr>
        <p:spPr/>
        <p:txBody>
          <a:bodyPr/>
          <a:lstStyle/>
          <a:p>
            <a:endParaRPr lang="en-US"/>
          </a:p>
        </p:txBody>
      </p:sp>
      <p:pic>
        <p:nvPicPr>
          <p:cNvPr id="12290" name="Picture 2" descr="https://encrypted-tbn2.gstatic.com/images?q=tbn:ANd9GcR78QBafr7ozpeLwQnTg95U7k723qV_uIJMD73jNmshu02ToZj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048000"/>
            <a:ext cx="1943100" cy="1943101"/>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encrypted-tbn2.gstatic.com/images?q=tbn:ANd9GcQmYX-r7w6lY9KxdFV1BlsYS2MSDDLbS8KullTgg0G5_ese9Yum1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581400"/>
            <a:ext cx="1657350" cy="109537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urved Connector 4"/>
          <p:cNvCxnSpPr/>
          <p:nvPr/>
        </p:nvCxnSpPr>
        <p:spPr>
          <a:xfrm>
            <a:off x="2057400" y="4019550"/>
            <a:ext cx="1028700" cy="109538"/>
          </a:xfrm>
          <a:prstGeom prst="curvedConnector3">
            <a:avLst/>
          </a:prstGeom>
          <a:ln w="762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Curved Connector 12"/>
          <p:cNvCxnSpPr/>
          <p:nvPr/>
        </p:nvCxnSpPr>
        <p:spPr>
          <a:xfrm flipV="1">
            <a:off x="4343400" y="4129090"/>
            <a:ext cx="304800" cy="1"/>
          </a:xfrm>
          <a:prstGeom prst="curvedConnector3">
            <a:avLst/>
          </a:prstGeom>
          <a:ln w="762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01543" y="5091112"/>
            <a:ext cx="2996974" cy="830997"/>
          </a:xfrm>
          <a:prstGeom prst="rect">
            <a:avLst/>
          </a:prstGeom>
          <a:noFill/>
        </p:spPr>
        <p:txBody>
          <a:bodyPr wrap="none" rtlCol="0">
            <a:spAutoFit/>
          </a:bodyPr>
          <a:lstStyle/>
          <a:p>
            <a:r>
              <a:rPr lang="en-US" sz="2400" b="1" dirty="0" smtClean="0"/>
              <a:t>Visualization on a</a:t>
            </a:r>
          </a:p>
          <a:p>
            <a:r>
              <a:rPr lang="en-US" sz="2400" b="1" dirty="0" smtClean="0"/>
              <a:t>Commodity Hardware</a:t>
            </a:r>
            <a:endParaRPr lang="en-US" sz="2400" b="1" dirty="0"/>
          </a:p>
        </p:txBody>
      </p:sp>
      <p:sp>
        <p:nvSpPr>
          <p:cNvPr id="21" name="TextBox 20"/>
          <p:cNvSpPr txBox="1"/>
          <p:nvPr/>
        </p:nvSpPr>
        <p:spPr>
          <a:xfrm>
            <a:off x="5478439" y="5078457"/>
            <a:ext cx="2309030" cy="830997"/>
          </a:xfrm>
          <a:prstGeom prst="rect">
            <a:avLst/>
          </a:prstGeom>
          <a:noFill/>
        </p:spPr>
        <p:txBody>
          <a:bodyPr wrap="none" rtlCol="0">
            <a:spAutoFit/>
          </a:bodyPr>
          <a:lstStyle/>
          <a:p>
            <a:r>
              <a:rPr lang="en-US" sz="2400" b="1" dirty="0" smtClean="0"/>
              <a:t>Large Data in a</a:t>
            </a:r>
          </a:p>
          <a:p>
            <a:r>
              <a:rPr lang="en-US" sz="2400" b="1" dirty="0" smtClean="0"/>
              <a:t>Data Warehouse</a:t>
            </a:r>
          </a:p>
        </p:txBody>
      </p:sp>
    </p:spTree>
    <p:extLst>
      <p:ext uri="{BB962C8B-B14F-4D97-AF65-F5344CB8AC3E}">
        <p14:creationId xmlns:p14="http://schemas.microsoft.com/office/powerpoint/2010/main" val="50039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12290"/>
                                        </p:tgtEl>
                                      </p:cBhvr>
                                      <p:by x="10000" y="1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1000" fill="hold"/>
                                        <p:tgtEl>
                                          <p:spTgt spid="12292"/>
                                        </p:tgtEl>
                                      </p:cBhvr>
                                      <p:by x="250000" y="250000"/>
                                    </p:animScale>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22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ppt_x</p:attrName>
                                        </p:attrNameLst>
                                      </p:cBhvr>
                                      <p:tavLst>
                                        <p:tav tm="0">
                                          <p:val>
                                            <p:strVal val="#ppt_x-#ppt_w*1.125000"/>
                                          </p:val>
                                        </p:tav>
                                        <p:tav tm="100000">
                                          <p:val>
                                            <p:strVal val="#ppt_x"/>
                                          </p:val>
                                        </p:tav>
                                      </p:tavLst>
                                    </p:anim>
                                    <p:animEffect transition="in" filter="wipe(right)">
                                      <p:cBhvr>
                                        <p:cTn id="20" dur="500"/>
                                        <p:tgtEl>
                                          <p:spTgt spid="5"/>
                                        </p:tgtEl>
                                      </p:cBhvr>
                                    </p:animEffect>
                                  </p:childTnLst>
                                </p:cTn>
                              </p:par>
                            </p:childTnLst>
                          </p:cTn>
                        </p:par>
                        <p:par>
                          <p:cTn id="21" fill="hold">
                            <p:stCondLst>
                              <p:cond delay="500"/>
                            </p:stCondLst>
                            <p:childTnLst>
                              <p:par>
                                <p:cTn id="22" presetID="12" presetClass="entr" presetSubtype="8"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p:tgtEl>
                                          <p:spTgt spid="13"/>
                                        </p:tgtEl>
                                        <p:attrNameLst>
                                          <p:attrName>ppt_x</p:attrName>
                                        </p:attrNameLst>
                                      </p:cBhvr>
                                      <p:tavLst>
                                        <p:tav tm="0">
                                          <p:val>
                                            <p:strVal val="#ppt_x-#ppt_w*1.125000"/>
                                          </p:val>
                                        </p:tav>
                                        <p:tav tm="100000">
                                          <p:val>
                                            <p:strVal val="#ppt_x"/>
                                          </p:val>
                                        </p:tav>
                                      </p:tavLst>
                                    </p:anim>
                                    <p:animEffect transition="in" filter="wipe(right)">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Statement</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solidFill>
                  <a:schemeClr val="bg1">
                    <a:lumMod val="85000"/>
                  </a:schemeClr>
                </a:solidFill>
              </a:rPr>
              <a:t>Constraint: Data is too big to fit into the memory or hard drive of the personal computer</a:t>
            </a:r>
          </a:p>
          <a:p>
            <a:pPr lvl="1"/>
            <a:r>
              <a:rPr lang="en-US" dirty="0" smtClean="0">
                <a:solidFill>
                  <a:schemeClr val="bg1">
                    <a:lumMod val="85000"/>
                  </a:schemeClr>
                </a:solidFill>
              </a:rPr>
              <a:t>Note: Ignoring various database technologies (OLAP, Column-Store, No-SQL, Array-Based, </a:t>
            </a:r>
            <a:r>
              <a:rPr lang="en-US" dirty="0" err="1" smtClean="0">
                <a:solidFill>
                  <a:schemeClr val="bg1">
                    <a:lumMod val="85000"/>
                  </a:schemeClr>
                </a:solidFill>
              </a:rPr>
              <a:t>etc</a:t>
            </a:r>
            <a:r>
              <a:rPr lang="en-US" dirty="0" smtClean="0">
                <a:solidFill>
                  <a:schemeClr val="bg1">
                    <a:lumMod val="85000"/>
                  </a:schemeClr>
                </a:solidFill>
              </a:rPr>
              <a:t>)</a:t>
            </a:r>
          </a:p>
          <a:p>
            <a:pPr lvl="4"/>
            <a:endParaRPr lang="en-US" dirty="0">
              <a:solidFill>
                <a:schemeClr val="bg1">
                  <a:lumMod val="85000"/>
                </a:schemeClr>
              </a:solidFill>
            </a:endParaRPr>
          </a:p>
          <a:p>
            <a:r>
              <a:rPr lang="en-US" dirty="0" smtClean="0">
                <a:solidFill>
                  <a:schemeClr val="bg1">
                    <a:lumMod val="85000"/>
                  </a:schemeClr>
                </a:solidFill>
              </a:rPr>
              <a:t>Goal: Guarantee a result set to a user’s query within X number of seconds.</a:t>
            </a:r>
          </a:p>
          <a:p>
            <a:pPr lvl="1"/>
            <a:r>
              <a:rPr lang="en-US" dirty="0" smtClean="0">
                <a:solidFill>
                  <a:schemeClr val="bg1">
                    <a:lumMod val="85000"/>
                  </a:schemeClr>
                </a:solidFill>
              </a:rPr>
              <a:t>Based on HCI research, the absolute </a:t>
            </a:r>
            <a:r>
              <a:rPr lang="en-US" dirty="0" err="1" smtClean="0">
                <a:solidFill>
                  <a:schemeClr val="bg1">
                    <a:lumMod val="85000"/>
                  </a:schemeClr>
                </a:solidFill>
              </a:rPr>
              <a:t>upperbound</a:t>
            </a:r>
            <a:r>
              <a:rPr lang="en-US" dirty="0" smtClean="0">
                <a:solidFill>
                  <a:schemeClr val="bg1">
                    <a:lumMod val="85000"/>
                  </a:schemeClr>
                </a:solidFill>
              </a:rPr>
              <a:t> for X is 10 seconds</a:t>
            </a:r>
          </a:p>
          <a:p>
            <a:pPr lvl="1"/>
            <a:r>
              <a:rPr lang="en-US" dirty="0" smtClean="0">
                <a:solidFill>
                  <a:schemeClr val="bg1">
                    <a:lumMod val="85000"/>
                  </a:schemeClr>
                </a:solidFill>
              </a:rPr>
              <a:t>Ideally, we would like to get it down to 1 second or less</a:t>
            </a:r>
          </a:p>
          <a:p>
            <a:pPr lvl="5"/>
            <a:endParaRPr lang="en-US" dirty="0">
              <a:solidFill>
                <a:schemeClr val="bg1">
                  <a:lumMod val="85000"/>
                </a:schemeClr>
              </a:solidFill>
            </a:endParaRPr>
          </a:p>
          <a:p>
            <a:r>
              <a:rPr lang="en-US" dirty="0" smtClean="0">
                <a:solidFill>
                  <a:schemeClr val="bg1">
                    <a:lumMod val="85000"/>
                  </a:schemeClr>
                </a:solidFill>
              </a:rPr>
              <a:t>In CS talk: trading speed for accuracy, but optimize on minimizing latency (user wait time).</a:t>
            </a:r>
          </a:p>
          <a:p>
            <a:pPr lvl="3"/>
            <a:endParaRPr lang="en-US" dirty="0">
              <a:solidFill>
                <a:schemeClr val="bg1">
                  <a:lumMod val="85000"/>
                </a:schemeClr>
              </a:solidFill>
            </a:endParaRPr>
          </a:p>
        </p:txBody>
      </p:sp>
    </p:spTree>
    <p:extLst>
      <p:ext uri="{BB962C8B-B14F-4D97-AF65-F5344CB8AC3E}">
        <p14:creationId xmlns:p14="http://schemas.microsoft.com/office/powerpoint/2010/main" val="313671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chemeClr val="tx1"/>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3">
                                            <p:txEl>
                                              <p:pRg st="1" end="1"/>
                                            </p:txEl>
                                          </p:spTgt>
                                        </p:tgtEl>
                                        <p:attrNameLst>
                                          <p:attrName>style.color</p:attrName>
                                        </p:attrNameLst>
                                      </p:cBhvr>
                                      <p:to>
                                        <a:schemeClr val="tx1"/>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3">
                                            <p:txEl>
                                              <p:pRg st="3" end="3"/>
                                            </p:txEl>
                                          </p:spTgt>
                                        </p:tgtEl>
                                        <p:attrNameLst>
                                          <p:attrName>style.color</p:attrName>
                                        </p:attrNameLst>
                                      </p:cBhvr>
                                      <p:to>
                                        <a:schemeClr val="tx1"/>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3">
                                            <p:txEl>
                                              <p:pRg st="4" end="4"/>
                                            </p:txEl>
                                          </p:spTgt>
                                        </p:tgtEl>
                                        <p:attrNameLst>
                                          <p:attrName>style.color</p:attrName>
                                        </p:attrNameLst>
                                      </p:cBhvr>
                                      <p:to>
                                        <a:schemeClr val="tx1"/>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500" fill="hold"/>
                                        <p:tgtEl>
                                          <p:spTgt spid="3">
                                            <p:txEl>
                                              <p:pRg st="5" end="5"/>
                                            </p:txEl>
                                          </p:spTgt>
                                        </p:tgtEl>
                                        <p:attrNameLst>
                                          <p:attrName>style.color</p:attrName>
                                        </p:attrNameLst>
                                      </p:cBhvr>
                                      <p:to>
                                        <a:schemeClr val="tx1"/>
                                      </p:to>
                                    </p:animClr>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500" fill="hold"/>
                                        <p:tgtEl>
                                          <p:spTgt spid="3">
                                            <p:txEl>
                                              <p:pRg st="7" end="7"/>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Our Approach: </a:t>
            </a:r>
            <a:br>
              <a:rPr lang="en-US" dirty="0" smtClean="0"/>
            </a:br>
            <a:r>
              <a:rPr lang="en-US" dirty="0" smtClean="0"/>
              <a:t>Predictive Pre-Computation </a:t>
            </a:r>
            <a:r>
              <a:rPr lang="en-US" dirty="0" smtClean="0"/>
              <a:t>and Pre-Fetching</a:t>
            </a:r>
            <a:endParaRPr lang="en-US" dirty="0"/>
          </a:p>
        </p:txBody>
      </p:sp>
      <p:sp>
        <p:nvSpPr>
          <p:cNvPr id="3" name="Content Placeholder 2"/>
          <p:cNvSpPr>
            <a:spLocks noGrp="1"/>
          </p:cNvSpPr>
          <p:nvPr>
            <p:ph idx="1"/>
          </p:nvPr>
        </p:nvSpPr>
        <p:spPr>
          <a:xfrm>
            <a:off x="457200" y="3779837"/>
            <a:ext cx="8229600" cy="2773363"/>
          </a:xfrm>
        </p:spPr>
        <p:txBody>
          <a:bodyPr>
            <a:normAutofit fontScale="85000" lnSpcReduction="10000"/>
          </a:bodyPr>
          <a:lstStyle/>
          <a:p>
            <a:r>
              <a:rPr lang="en-US" dirty="0" smtClean="0">
                <a:solidFill>
                  <a:schemeClr val="bg1">
                    <a:lumMod val="75000"/>
                  </a:schemeClr>
                </a:solidFill>
              </a:rPr>
              <a:t>In collaboration with MIT and </a:t>
            </a:r>
            <a:r>
              <a:rPr lang="en-US" dirty="0" smtClean="0">
                <a:solidFill>
                  <a:schemeClr val="bg1">
                    <a:lumMod val="75000"/>
                  </a:schemeClr>
                </a:solidFill>
              </a:rPr>
              <a:t>Brown</a:t>
            </a:r>
          </a:p>
          <a:p>
            <a:pPr lvl="1"/>
            <a:r>
              <a:rPr lang="en-US" dirty="0" smtClean="0">
                <a:solidFill>
                  <a:schemeClr val="bg1">
                    <a:lumMod val="75000"/>
                  </a:schemeClr>
                </a:solidFill>
              </a:rPr>
              <a:t>Models the user based on their past interaction histories</a:t>
            </a:r>
          </a:p>
          <a:p>
            <a:pPr lvl="1"/>
            <a:r>
              <a:rPr lang="en-US" dirty="0" smtClean="0">
                <a:solidFill>
                  <a:schemeClr val="bg1">
                    <a:lumMod val="75000"/>
                  </a:schemeClr>
                </a:solidFill>
              </a:rPr>
              <a:t>“Guesses” a set of th</a:t>
            </a:r>
            <a:r>
              <a:rPr lang="en-US" dirty="0" smtClean="0">
                <a:solidFill>
                  <a:schemeClr val="bg1">
                    <a:lumMod val="75000"/>
                  </a:schemeClr>
                </a:solidFill>
              </a:rPr>
              <a:t>e user’s possible next moves</a:t>
            </a:r>
          </a:p>
          <a:p>
            <a:pPr lvl="1"/>
            <a:r>
              <a:rPr lang="en-US" dirty="0" smtClean="0">
                <a:solidFill>
                  <a:schemeClr val="bg1">
                    <a:lumMod val="75000"/>
                  </a:schemeClr>
                </a:solidFill>
              </a:rPr>
              <a:t>pre-computes and pre-fetches the necessary data chunks</a:t>
            </a:r>
          </a:p>
          <a:p>
            <a:pPr lvl="1"/>
            <a:r>
              <a:rPr lang="en-US" dirty="0" smtClean="0">
                <a:solidFill>
                  <a:schemeClr val="bg1">
                    <a:lumMod val="75000"/>
                  </a:schemeClr>
                </a:solidFill>
              </a:rPr>
              <a:t>If the guesses are right, the user would experience no wait time</a:t>
            </a:r>
          </a:p>
          <a:p>
            <a:pPr lvl="1"/>
            <a:endParaRPr lang="en-US" dirty="0" smtClean="0">
              <a:solidFill>
                <a:schemeClr val="bg1">
                  <a:lumMod val="75000"/>
                </a:schemeClr>
              </a:solidFill>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690171"/>
            <a:ext cx="2615806" cy="1918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00"/>
            <a:ext cx="2604349" cy="1918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670607"/>
            <a:ext cx="2616708"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222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00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3">
                                            <p:txEl>
                                              <p:pRg st="1" end="1"/>
                                            </p:txEl>
                                          </p:spTgt>
                                        </p:tgtEl>
                                        <p:attrNameLst>
                                          <p:attrName>style.color</p:attrName>
                                        </p:attrNameLst>
                                      </p:cBhvr>
                                      <p:to>
                                        <a:srgbClr val="00000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3">
                                            <p:txEl>
                                              <p:pRg st="2" end="2"/>
                                            </p:txEl>
                                          </p:spTgt>
                                        </p:tgtEl>
                                        <p:attrNameLst>
                                          <p:attrName>style.color</p:attrName>
                                        </p:attrNameLst>
                                      </p:cBhvr>
                                      <p:to>
                                        <a:srgbClr val="000000"/>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3">
                                            <p:txEl>
                                              <p:pRg st="3" end="3"/>
                                            </p:txEl>
                                          </p:spTgt>
                                        </p:tgtEl>
                                        <p:attrNameLst>
                                          <p:attrName>style.color</p:attrName>
                                        </p:attrNameLst>
                                      </p:cBhvr>
                                      <p:to>
                                        <a:srgbClr val="000000"/>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500" fill="hold"/>
                                        <p:tgtEl>
                                          <p:spTgt spid="3">
                                            <p:txEl>
                                              <p:pRg st="4" end="4"/>
                                            </p:txEl>
                                          </p:spTgt>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24000" y="457200"/>
            <a:ext cx="5867400" cy="6248400"/>
            <a:chOff x="2043643" y="762000"/>
            <a:chExt cx="4326159" cy="4953000"/>
          </a:xfrm>
        </p:grpSpPr>
        <p:sp>
          <p:nvSpPr>
            <p:cNvPr id="5" name="TextBox 4"/>
            <p:cNvSpPr txBox="1"/>
            <p:nvPr/>
          </p:nvSpPr>
          <p:spPr>
            <a:xfrm>
              <a:off x="4356138" y="1041717"/>
              <a:ext cx="1995407" cy="219572"/>
            </a:xfrm>
            <a:prstGeom prst="rect">
              <a:avLst/>
            </a:prstGeom>
            <a:noFill/>
          </p:spPr>
          <p:txBody>
            <a:bodyPr wrap="square" rtlCol="0">
              <a:spAutoFit/>
            </a:bodyPr>
            <a:lstStyle/>
            <a:p>
              <a:pPr algn="ctr"/>
              <a:r>
                <a:rPr lang="en-US" sz="1200" b="1" dirty="0" smtClean="0">
                  <a:latin typeface="Arial" panose="020B0604020202020204" pitchFamily="34" charset="0"/>
                  <a:cs typeface="Arial" panose="020B0604020202020204" pitchFamily="34" charset="0"/>
                </a:rPr>
                <a:t>Interactive Visualization </a:t>
              </a:r>
              <a:r>
                <a:rPr lang="en-US" sz="1200" b="1" dirty="0" smtClean="0">
                  <a:latin typeface="Arial" panose="020B0604020202020204" pitchFamily="34" charset="0"/>
                  <a:cs typeface="Arial" panose="020B0604020202020204" pitchFamily="34" charset="0"/>
                </a:rPr>
                <a:t>System</a:t>
              </a:r>
              <a:endParaRPr lang="en-US" sz="1200" b="1" dirty="0" smtClean="0">
                <a:latin typeface="Arial" panose="020B0604020202020204" pitchFamily="34" charset="0"/>
                <a:cs typeface="Arial" panose="020B0604020202020204" pitchFamily="34" charset="0"/>
              </a:endParaRPr>
            </a:p>
          </p:txBody>
        </p:sp>
        <p:sp>
          <p:nvSpPr>
            <p:cNvPr id="6" name="Rectangle 5"/>
            <p:cNvSpPr/>
            <p:nvPr/>
          </p:nvSpPr>
          <p:spPr>
            <a:xfrm>
              <a:off x="4343400" y="762000"/>
              <a:ext cx="1995407" cy="762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357605" y="3429000"/>
              <a:ext cx="1995407" cy="762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3990588" y="4724400"/>
              <a:ext cx="2363718" cy="9906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2057400" y="1828800"/>
              <a:ext cx="4312402" cy="0"/>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057400" y="1524000"/>
              <a:ext cx="527901" cy="276999"/>
            </a:xfrm>
            <a:prstGeom prst="rect">
              <a:avLst/>
            </a:prstGeom>
            <a:noFill/>
          </p:spPr>
          <p:txBody>
            <a:bodyPr wrap="none" rtlCol="0">
              <a:spAutoFit/>
            </a:bodyPr>
            <a:lstStyle/>
            <a:p>
              <a:r>
                <a:rPr lang="en-US" sz="1200" dirty="0" smtClean="0">
                  <a:solidFill>
                    <a:schemeClr val="bg1">
                      <a:lumMod val="65000"/>
                    </a:schemeClr>
                  </a:solidFill>
                </a:rPr>
                <a:t>client</a:t>
              </a:r>
              <a:endParaRPr lang="en-US" sz="1200" dirty="0">
                <a:solidFill>
                  <a:schemeClr val="bg1">
                    <a:lumMod val="65000"/>
                  </a:schemeClr>
                </a:solidFill>
              </a:endParaRPr>
            </a:p>
          </p:txBody>
        </p:sp>
        <p:sp>
          <p:nvSpPr>
            <p:cNvPr id="11" name="TextBox 10"/>
            <p:cNvSpPr txBox="1"/>
            <p:nvPr/>
          </p:nvSpPr>
          <p:spPr>
            <a:xfrm>
              <a:off x="2054368" y="1828800"/>
              <a:ext cx="925510" cy="276999"/>
            </a:xfrm>
            <a:prstGeom prst="rect">
              <a:avLst/>
            </a:prstGeom>
            <a:noFill/>
          </p:spPr>
          <p:txBody>
            <a:bodyPr wrap="none" rtlCol="0">
              <a:spAutoFit/>
            </a:bodyPr>
            <a:lstStyle/>
            <a:p>
              <a:r>
                <a:rPr lang="en-US" sz="1200" dirty="0" smtClean="0">
                  <a:solidFill>
                    <a:schemeClr val="bg1">
                      <a:lumMod val="65000"/>
                    </a:schemeClr>
                  </a:solidFill>
                </a:rPr>
                <a:t>middleware</a:t>
              </a:r>
              <a:endParaRPr lang="en-US" dirty="0">
                <a:solidFill>
                  <a:schemeClr val="bg1">
                    <a:lumMod val="65000"/>
                  </a:schemeClr>
                </a:solidFill>
              </a:endParaRPr>
            </a:p>
          </p:txBody>
        </p:sp>
        <p:cxnSp>
          <p:nvCxnSpPr>
            <p:cNvPr id="12" name="Straight Connector 11"/>
            <p:cNvCxnSpPr/>
            <p:nvPr/>
          </p:nvCxnSpPr>
          <p:spPr>
            <a:xfrm>
              <a:off x="2057400" y="4495800"/>
              <a:ext cx="4312402" cy="0"/>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108504" y="4495800"/>
              <a:ext cx="752065" cy="276999"/>
            </a:xfrm>
            <a:prstGeom prst="rect">
              <a:avLst/>
            </a:prstGeom>
            <a:noFill/>
          </p:spPr>
          <p:txBody>
            <a:bodyPr wrap="none" rtlCol="0">
              <a:spAutoFit/>
            </a:bodyPr>
            <a:lstStyle/>
            <a:p>
              <a:r>
                <a:rPr lang="en-US" sz="1200" dirty="0" smtClean="0">
                  <a:solidFill>
                    <a:schemeClr val="bg1">
                      <a:lumMod val="65000"/>
                    </a:schemeClr>
                  </a:solidFill>
                </a:rPr>
                <a:t>database</a:t>
              </a:r>
              <a:endParaRPr lang="en-US" sz="1200" dirty="0">
                <a:solidFill>
                  <a:schemeClr val="bg1">
                    <a:lumMod val="65000"/>
                  </a:schemeClr>
                </a:solidFill>
              </a:endParaRPr>
            </a:p>
          </p:txBody>
        </p:sp>
        <p:grpSp>
          <p:nvGrpSpPr>
            <p:cNvPr id="14" name="Group 13"/>
            <p:cNvGrpSpPr/>
            <p:nvPr/>
          </p:nvGrpSpPr>
          <p:grpSpPr>
            <a:xfrm>
              <a:off x="4349856" y="2209800"/>
              <a:ext cx="1995407" cy="762000"/>
              <a:chOff x="4349856" y="2133600"/>
              <a:chExt cx="1995407" cy="762000"/>
            </a:xfrm>
          </p:grpSpPr>
          <p:sp>
            <p:nvSpPr>
              <p:cNvPr id="33" name="Rectangle 32"/>
              <p:cNvSpPr/>
              <p:nvPr/>
            </p:nvSpPr>
            <p:spPr>
              <a:xfrm>
                <a:off x="4349856" y="2133600"/>
                <a:ext cx="1995407" cy="762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4526796" y="2386137"/>
                <a:ext cx="1676400" cy="219572"/>
              </a:xfrm>
              <a:prstGeom prst="rect">
                <a:avLst/>
              </a:prstGeom>
              <a:noFill/>
            </p:spPr>
            <p:txBody>
              <a:bodyPr wrap="square" rtlCol="0">
                <a:spAutoFit/>
              </a:bodyPr>
              <a:lstStyle/>
              <a:p>
                <a:pPr algn="ctr"/>
                <a:r>
                  <a:rPr lang="en-US" sz="1200" b="1" dirty="0" smtClean="0">
                    <a:latin typeface="Arial" panose="020B0604020202020204" pitchFamily="34" charset="0"/>
                    <a:cs typeface="Arial" panose="020B0604020202020204" pitchFamily="34" charset="0"/>
                  </a:rPr>
                  <a:t>Predictive </a:t>
                </a:r>
                <a:r>
                  <a:rPr lang="en-US" sz="1200" b="1" dirty="0" smtClean="0">
                    <a:latin typeface="Arial" panose="020B0604020202020204" pitchFamily="34" charset="0"/>
                    <a:cs typeface="Arial" panose="020B0604020202020204" pitchFamily="34" charset="0"/>
                  </a:rPr>
                  <a:t>Engine</a:t>
                </a:r>
              </a:p>
            </p:txBody>
          </p:sp>
        </p:grpSp>
        <p:sp>
          <p:nvSpPr>
            <p:cNvPr id="15" name="TextBox 14"/>
            <p:cNvSpPr txBox="1"/>
            <p:nvPr/>
          </p:nvSpPr>
          <p:spPr>
            <a:xfrm>
              <a:off x="4495800" y="3576935"/>
              <a:ext cx="1676400" cy="461665"/>
            </a:xfrm>
            <a:prstGeom prst="rect">
              <a:avLst/>
            </a:prstGeom>
            <a:noFill/>
          </p:spPr>
          <p:txBody>
            <a:bodyPr wrap="square" rtlCol="0">
              <a:spAutoFit/>
            </a:bodyPr>
            <a:lstStyle/>
            <a:p>
              <a:pPr algn="ctr"/>
              <a:r>
                <a:rPr lang="en-US" sz="1200" b="1" dirty="0" smtClean="0">
                  <a:latin typeface="Arial" panose="020B0604020202020204" pitchFamily="34" charset="0"/>
                  <a:cs typeface="Arial" panose="020B0604020202020204" pitchFamily="34" charset="0"/>
                </a:rPr>
                <a:t>Caching and Query Execution</a:t>
              </a:r>
            </a:p>
          </p:txBody>
        </p:sp>
        <p:cxnSp>
          <p:nvCxnSpPr>
            <p:cNvPr id="16" name="Straight Arrow Connector 15"/>
            <p:cNvCxnSpPr>
              <a:stCxn id="6" idx="2"/>
              <a:endCxn id="33" idx="0"/>
            </p:cNvCxnSpPr>
            <p:nvPr/>
          </p:nvCxnSpPr>
          <p:spPr>
            <a:xfrm>
              <a:off x="5341104" y="1524000"/>
              <a:ext cx="6456" cy="685800"/>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33" idx="2"/>
              <a:endCxn id="7" idx="0"/>
            </p:cNvCxnSpPr>
            <p:nvPr/>
          </p:nvCxnSpPr>
          <p:spPr>
            <a:xfrm>
              <a:off x="5349028" y="2971800"/>
              <a:ext cx="4813" cy="457200"/>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364996" y="4191000"/>
              <a:ext cx="2269" cy="533400"/>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065149" y="2209800"/>
              <a:ext cx="1581669" cy="2286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Recommender</a:t>
              </a:r>
              <a:endParaRPr lang="en-US" sz="1400" dirty="0">
                <a:solidFill>
                  <a:schemeClr val="tx1"/>
                </a:solidFill>
              </a:endParaRPr>
            </a:p>
          </p:txBody>
        </p:sp>
        <p:cxnSp>
          <p:nvCxnSpPr>
            <p:cNvPr id="20" name="Straight Arrow Connector 19"/>
            <p:cNvCxnSpPr/>
            <p:nvPr/>
          </p:nvCxnSpPr>
          <p:spPr>
            <a:xfrm flipV="1">
              <a:off x="3639069" y="2333142"/>
              <a:ext cx="703037" cy="1"/>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057400" y="2477145"/>
              <a:ext cx="1581669" cy="2286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Recommender</a:t>
              </a:r>
              <a:endParaRPr lang="en-US" sz="1400" dirty="0">
                <a:solidFill>
                  <a:schemeClr val="tx1"/>
                </a:solidFill>
              </a:endParaRPr>
            </a:p>
          </p:txBody>
        </p:sp>
        <p:sp>
          <p:nvSpPr>
            <p:cNvPr id="22" name="Rectangle 21"/>
            <p:cNvSpPr/>
            <p:nvPr/>
          </p:nvSpPr>
          <p:spPr>
            <a:xfrm>
              <a:off x="2057400" y="2753529"/>
              <a:ext cx="1581669" cy="2286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Recommender</a:t>
              </a:r>
              <a:endParaRPr lang="en-US" sz="1400" dirty="0">
                <a:solidFill>
                  <a:schemeClr val="tx1"/>
                </a:solidFill>
              </a:endParaRPr>
            </a:p>
          </p:txBody>
        </p:sp>
        <p:cxnSp>
          <p:nvCxnSpPr>
            <p:cNvPr id="23" name="Straight Arrow Connector 22"/>
            <p:cNvCxnSpPr/>
            <p:nvPr/>
          </p:nvCxnSpPr>
          <p:spPr>
            <a:xfrm flipV="1">
              <a:off x="3640363" y="2590800"/>
              <a:ext cx="703037" cy="1"/>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649851" y="2850396"/>
              <a:ext cx="703037" cy="1"/>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054368" y="3427708"/>
              <a:ext cx="1581669" cy="2286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Cooked Tile Cache</a:t>
              </a:r>
              <a:endParaRPr lang="en-US" sz="1400" dirty="0">
                <a:solidFill>
                  <a:schemeClr val="tx1"/>
                </a:solidFill>
              </a:endParaRPr>
            </a:p>
          </p:txBody>
        </p:sp>
        <p:sp>
          <p:nvSpPr>
            <p:cNvPr id="26" name="Rectangle 25"/>
            <p:cNvSpPr/>
            <p:nvPr/>
          </p:nvSpPr>
          <p:spPr>
            <a:xfrm>
              <a:off x="2043643" y="3733800"/>
              <a:ext cx="1581669" cy="4572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Semi-Cooked</a:t>
              </a:r>
            </a:p>
            <a:p>
              <a:pPr algn="ctr"/>
              <a:r>
                <a:rPr lang="en-US" sz="1400" dirty="0" smtClean="0">
                  <a:solidFill>
                    <a:schemeClr val="tx1"/>
                  </a:solidFill>
                </a:rPr>
                <a:t>Tile Cache</a:t>
              </a:r>
              <a:endParaRPr lang="en-US" sz="1400" dirty="0">
                <a:solidFill>
                  <a:schemeClr val="tx1"/>
                </a:solidFill>
              </a:endParaRPr>
            </a:p>
          </p:txBody>
        </p:sp>
        <p:cxnSp>
          <p:nvCxnSpPr>
            <p:cNvPr id="27" name="Straight Arrow Connector 26"/>
            <p:cNvCxnSpPr/>
            <p:nvPr/>
          </p:nvCxnSpPr>
          <p:spPr>
            <a:xfrm flipV="1">
              <a:off x="3642102" y="3581400"/>
              <a:ext cx="703037" cy="1"/>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642102" y="3962399"/>
              <a:ext cx="703037" cy="1"/>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4096720" y="5181600"/>
              <a:ext cx="650928" cy="4572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Server</a:t>
              </a:r>
              <a:endParaRPr lang="en-US" sz="1400" dirty="0">
                <a:solidFill>
                  <a:schemeClr val="tx1"/>
                </a:solidFill>
              </a:endParaRPr>
            </a:p>
          </p:txBody>
        </p:sp>
        <p:sp>
          <p:nvSpPr>
            <p:cNvPr id="30" name="Rectangle 29"/>
            <p:cNvSpPr/>
            <p:nvPr/>
          </p:nvSpPr>
          <p:spPr>
            <a:xfrm>
              <a:off x="4846983" y="5181600"/>
              <a:ext cx="650928" cy="4572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Server</a:t>
              </a:r>
              <a:endParaRPr lang="en-US" sz="1400" dirty="0">
                <a:solidFill>
                  <a:schemeClr val="tx1"/>
                </a:solidFill>
              </a:endParaRPr>
            </a:p>
          </p:txBody>
        </p:sp>
        <p:sp>
          <p:nvSpPr>
            <p:cNvPr id="31" name="Rectangle 30"/>
            <p:cNvSpPr/>
            <p:nvPr/>
          </p:nvSpPr>
          <p:spPr>
            <a:xfrm>
              <a:off x="5566476" y="5181600"/>
              <a:ext cx="650928" cy="4572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Server</a:t>
              </a:r>
              <a:endParaRPr lang="en-US" sz="1400" dirty="0">
                <a:solidFill>
                  <a:schemeClr val="tx1"/>
                </a:solidFill>
              </a:endParaRPr>
            </a:p>
          </p:txBody>
        </p:sp>
        <p:pic>
          <p:nvPicPr>
            <p:cNvPr id="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3665" y="4772799"/>
              <a:ext cx="1438275"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5" name="Oval 34"/>
          <p:cNvSpPr/>
          <p:nvPr/>
        </p:nvSpPr>
        <p:spPr>
          <a:xfrm>
            <a:off x="942210" y="1752600"/>
            <a:ext cx="7211189" cy="2133600"/>
          </a:xfrm>
          <a:prstGeom prst="ellipse">
            <a:avLst/>
          </a:prstGeom>
          <a:noFill/>
          <a:ln w="76200">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439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a:t>
            </a:r>
            <a:r>
              <a:rPr lang="en-US" dirty="0" smtClean="0"/>
              <a:t>System and Evaluation</a:t>
            </a:r>
            <a:endParaRPr lang="en-US" dirty="0"/>
          </a:p>
        </p:txBody>
      </p:sp>
      <p:sp>
        <p:nvSpPr>
          <p:cNvPr id="3" name="Content Placeholder 2"/>
          <p:cNvSpPr>
            <a:spLocks noGrp="1"/>
          </p:cNvSpPr>
          <p:nvPr>
            <p:ph idx="1"/>
          </p:nvPr>
        </p:nvSpPr>
        <p:spPr>
          <a:xfrm>
            <a:off x="457200" y="1524000"/>
            <a:ext cx="3647717" cy="5105400"/>
          </a:xfrm>
        </p:spPr>
        <p:txBody>
          <a:bodyPr>
            <a:normAutofit fontScale="77500" lnSpcReduction="20000"/>
          </a:bodyPr>
          <a:lstStyle/>
          <a:p>
            <a:r>
              <a:rPr lang="en-US" dirty="0" smtClean="0">
                <a:solidFill>
                  <a:schemeClr val="bg1">
                    <a:lumMod val="75000"/>
                  </a:schemeClr>
                </a:solidFill>
              </a:rPr>
              <a:t>Using a simple </a:t>
            </a:r>
            <a:r>
              <a:rPr lang="en-US" dirty="0" smtClean="0">
                <a:solidFill>
                  <a:schemeClr val="bg1">
                    <a:lumMod val="75000"/>
                  </a:schemeClr>
                </a:solidFill>
              </a:rPr>
              <a:t>Waldo-like </a:t>
            </a:r>
            <a:r>
              <a:rPr lang="en-US" dirty="0" smtClean="0">
                <a:solidFill>
                  <a:schemeClr val="bg1">
                    <a:lumMod val="75000"/>
                  </a:schemeClr>
                </a:solidFill>
              </a:rPr>
              <a:t>interface</a:t>
            </a:r>
          </a:p>
          <a:p>
            <a:pPr lvl="3"/>
            <a:endParaRPr lang="en-US" dirty="0" smtClean="0">
              <a:solidFill>
                <a:schemeClr val="bg1">
                  <a:lumMod val="75000"/>
                </a:schemeClr>
              </a:solidFill>
            </a:endParaRPr>
          </a:p>
          <a:p>
            <a:r>
              <a:rPr lang="en-US" dirty="0" smtClean="0">
                <a:solidFill>
                  <a:schemeClr val="bg1">
                    <a:lumMod val="75000"/>
                  </a:schemeClr>
                </a:solidFill>
              </a:rPr>
              <a:t>18 users explored the NASA MODIS </a:t>
            </a:r>
            <a:r>
              <a:rPr lang="en-US" dirty="0" smtClean="0">
                <a:solidFill>
                  <a:schemeClr val="bg1">
                    <a:lumMod val="75000"/>
                  </a:schemeClr>
                </a:solidFill>
              </a:rPr>
              <a:t>dataset</a:t>
            </a:r>
          </a:p>
          <a:p>
            <a:pPr lvl="1"/>
            <a:r>
              <a:rPr lang="en-US" dirty="0" smtClean="0">
                <a:solidFill>
                  <a:schemeClr val="bg1">
                    <a:lumMod val="75000"/>
                  </a:schemeClr>
                </a:solidFill>
              </a:rPr>
              <a:t>Users were in WA</a:t>
            </a:r>
          </a:p>
          <a:p>
            <a:pPr lvl="1"/>
            <a:r>
              <a:rPr lang="en-US" dirty="0" smtClean="0">
                <a:solidFill>
                  <a:schemeClr val="bg1">
                    <a:lumMod val="75000"/>
                  </a:schemeClr>
                </a:solidFill>
              </a:rPr>
              <a:t>Database in Boston</a:t>
            </a:r>
            <a:endParaRPr lang="en-US" dirty="0" smtClean="0">
              <a:solidFill>
                <a:schemeClr val="bg1">
                  <a:lumMod val="75000"/>
                </a:schemeClr>
              </a:solidFill>
            </a:endParaRPr>
          </a:p>
          <a:p>
            <a:pPr lvl="3"/>
            <a:endParaRPr lang="en-US" dirty="0" smtClean="0">
              <a:solidFill>
                <a:schemeClr val="bg1">
                  <a:lumMod val="75000"/>
                </a:schemeClr>
              </a:solidFill>
            </a:endParaRPr>
          </a:p>
          <a:p>
            <a:r>
              <a:rPr lang="en-US" dirty="0" smtClean="0">
                <a:solidFill>
                  <a:schemeClr val="bg1">
                    <a:lumMod val="75000"/>
                  </a:schemeClr>
                </a:solidFill>
              </a:rPr>
              <a:t>Tasks include “find 4 areas in Europe that have a snow coverage index above 0.5</a:t>
            </a:r>
            <a:r>
              <a:rPr lang="en-US" dirty="0" smtClean="0">
                <a:solidFill>
                  <a:schemeClr val="bg1">
                    <a:lumMod val="75000"/>
                  </a:schemeClr>
                </a:solidFill>
              </a:rPr>
              <a:t>”</a:t>
            </a:r>
          </a:p>
          <a:p>
            <a:pPr lvl="3"/>
            <a:endParaRPr lang="en-US" dirty="0">
              <a:solidFill>
                <a:schemeClr val="bg1">
                  <a:lumMod val="75000"/>
                </a:schemeClr>
              </a:solidFill>
            </a:endParaRPr>
          </a:p>
          <a:p>
            <a:r>
              <a:rPr lang="en-US" dirty="0" smtClean="0">
                <a:solidFill>
                  <a:schemeClr val="bg1">
                    <a:lumMod val="75000"/>
                  </a:schemeClr>
                </a:solidFill>
              </a:rPr>
              <a:t>What happens if the guesses are “wrong”?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4917" y="3619681"/>
            <a:ext cx="4819326" cy="268904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1614615"/>
            <a:ext cx="4882929" cy="1509585"/>
          </a:xfrm>
          <a:prstGeom prst="rect">
            <a:avLst/>
          </a:prstGeom>
        </p:spPr>
      </p:pic>
    </p:spTree>
    <p:extLst>
      <p:ext uri="{BB962C8B-B14F-4D97-AF65-F5344CB8AC3E}">
        <p14:creationId xmlns:p14="http://schemas.microsoft.com/office/powerpoint/2010/main" val="343180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00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3">
                                            <p:txEl>
                                              <p:pRg st="2" end="2"/>
                                            </p:txEl>
                                          </p:spTgt>
                                        </p:tgtEl>
                                        <p:attrNameLst>
                                          <p:attrName>style.color</p:attrName>
                                        </p:attrNameLst>
                                      </p:cBhvr>
                                      <p:to>
                                        <a:srgbClr val="00000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3">
                                            <p:txEl>
                                              <p:pRg st="3" end="3"/>
                                            </p:txEl>
                                          </p:spTgt>
                                        </p:tgtEl>
                                        <p:attrNameLst>
                                          <p:attrName>style.color</p:attrName>
                                        </p:attrNameLst>
                                      </p:cBhvr>
                                      <p:to>
                                        <a:srgbClr val="000000"/>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3">
                                            <p:txEl>
                                              <p:pRg st="4" end="4"/>
                                            </p:txEl>
                                          </p:spTgt>
                                        </p:tgtEl>
                                        <p:attrNameLst>
                                          <p:attrName>style.color</p:attrName>
                                        </p:attrNameLst>
                                      </p:cBhvr>
                                      <p:to>
                                        <a:srgbClr val="000000"/>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500" fill="hold"/>
                                        <p:tgtEl>
                                          <p:spTgt spid="3">
                                            <p:txEl>
                                              <p:pRg st="6" end="6"/>
                                            </p:txEl>
                                          </p:spTgt>
                                        </p:tgtEl>
                                        <p:attrNameLst>
                                          <p:attrName>style.color</p:attrName>
                                        </p:attrNameLst>
                                      </p:cBhvr>
                                      <p:to>
                                        <a:srgbClr val="000000"/>
                                      </p:to>
                                    </p:animClr>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mph" presetSubtype="2" fill="hold" nodeType="clickEffect">
                                  <p:stCondLst>
                                    <p:cond delay="0"/>
                                  </p:stCondLst>
                                  <p:childTnLst>
                                    <p:animClr clrSpc="rgb" dir="cw">
                                      <p:cBhvr override="childStyle">
                                        <p:cTn id="36" dur="500" fill="hold"/>
                                        <p:tgtEl>
                                          <p:spTgt spid="3">
                                            <p:txEl>
                                              <p:pRg st="8" end="8"/>
                                            </p:txEl>
                                          </p:spTgt>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pPr algn="ctr">
              <a:buNone/>
            </a:pPr>
            <a:r>
              <a:rPr lang="en-US" dirty="0" smtClean="0"/>
              <a:t>Summary</a:t>
            </a:r>
            <a:endParaRPr lang="en-US" dirty="0"/>
          </a:p>
        </p:txBody>
      </p:sp>
    </p:spTree>
    <p:extLst>
      <p:ext uri="{BB962C8B-B14F-4D97-AF65-F5344CB8AC3E}">
        <p14:creationId xmlns:p14="http://schemas.microsoft.com/office/powerpoint/2010/main" val="20318456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Wrap Up: </a:t>
            </a:r>
            <a:r>
              <a:rPr lang="en-US" dirty="0" smtClean="0"/>
              <a:t>Visual Analytics Theory and Practice</a:t>
            </a:r>
            <a:endParaRPr lang="en-US" dirty="0"/>
          </a:p>
        </p:txBody>
      </p:sp>
      <p:sp>
        <p:nvSpPr>
          <p:cNvPr id="3" name="Content Placeholder 2"/>
          <p:cNvSpPr>
            <a:spLocks noGrp="1"/>
          </p:cNvSpPr>
          <p:nvPr>
            <p:ph idx="1"/>
          </p:nvPr>
        </p:nvSpPr>
        <p:spPr>
          <a:xfrm>
            <a:off x="457200" y="1600200"/>
            <a:ext cx="5486400" cy="4953000"/>
          </a:xfrm>
        </p:spPr>
        <p:txBody>
          <a:bodyPr>
            <a:normAutofit fontScale="70000" lnSpcReduction="20000"/>
          </a:bodyPr>
          <a:lstStyle/>
          <a:p>
            <a:r>
              <a:rPr lang="en-US" dirty="0" smtClean="0">
                <a:solidFill>
                  <a:schemeClr val="bg1">
                    <a:lumMod val="75000"/>
                  </a:schemeClr>
                </a:solidFill>
              </a:rPr>
              <a:t>Visual analytics offers tremendous opportunities to combine “human + computer” as a collaborative computational unit</a:t>
            </a:r>
          </a:p>
          <a:p>
            <a:pPr lvl="3"/>
            <a:endParaRPr lang="en-US" dirty="0">
              <a:solidFill>
                <a:schemeClr val="bg1">
                  <a:lumMod val="75000"/>
                </a:schemeClr>
              </a:solidFill>
            </a:endParaRPr>
          </a:p>
          <a:p>
            <a:r>
              <a:rPr lang="en-US" dirty="0" smtClean="0">
                <a:solidFill>
                  <a:schemeClr val="bg1">
                    <a:lumMod val="75000"/>
                  </a:schemeClr>
                </a:solidFill>
              </a:rPr>
              <a:t>“Increasing the input bandwidth” is a critical challenge. </a:t>
            </a:r>
            <a:r>
              <a:rPr lang="en-US" dirty="0">
                <a:solidFill>
                  <a:schemeClr val="bg1">
                    <a:lumMod val="75000"/>
                  </a:schemeClr>
                </a:solidFill>
              </a:rPr>
              <a:t>T</a:t>
            </a:r>
            <a:r>
              <a:rPr lang="en-US" dirty="0" smtClean="0">
                <a:solidFill>
                  <a:schemeClr val="bg1">
                    <a:lumMod val="75000"/>
                  </a:schemeClr>
                </a:solidFill>
              </a:rPr>
              <a:t>here is a lot of “signal” about the user’s reasoning process and analysis behaviors that can be extracted from analyzing their (past) interactions.</a:t>
            </a:r>
            <a:endParaRPr lang="en-US" dirty="0">
              <a:solidFill>
                <a:schemeClr val="bg1">
                  <a:lumMod val="75000"/>
                </a:schemeClr>
              </a:solidFill>
            </a:endParaRPr>
          </a:p>
          <a:p>
            <a:pPr lvl="2"/>
            <a:endParaRPr lang="en-US" dirty="0">
              <a:solidFill>
                <a:schemeClr val="bg1">
                  <a:lumMod val="75000"/>
                </a:schemeClr>
              </a:solidFill>
            </a:endParaRPr>
          </a:p>
          <a:p>
            <a:r>
              <a:rPr lang="en-US" dirty="0" smtClean="0">
                <a:solidFill>
                  <a:schemeClr val="bg1">
                    <a:lumMod val="75000"/>
                  </a:schemeClr>
                </a:solidFill>
              </a:rPr>
              <a:t>By modeling the user based on their past interactions, we can design very complex (adaptive) systems to better support the user. The example of “big data” is just one of many potentiall</a:t>
            </a:r>
            <a:r>
              <a:rPr lang="en-US" dirty="0" smtClean="0">
                <a:solidFill>
                  <a:schemeClr val="bg1">
                    <a:lumMod val="75000"/>
                  </a:schemeClr>
                </a:solidFill>
              </a:rPr>
              <a:t>y rich and </a:t>
            </a:r>
            <a:r>
              <a:rPr lang="en-US" smtClean="0">
                <a:solidFill>
                  <a:schemeClr val="bg1">
                    <a:lumMod val="75000"/>
                  </a:schemeClr>
                </a:solidFill>
              </a:rPr>
              <a:t>impactful example</a:t>
            </a:r>
            <a:r>
              <a:rPr lang="en-US" smtClean="0">
                <a:solidFill>
                  <a:schemeClr val="bg1">
                    <a:lumMod val="75000"/>
                  </a:schemeClr>
                </a:solidFill>
              </a:rPr>
              <a:t>.</a:t>
            </a:r>
            <a:endParaRPr lang="en-US" dirty="0">
              <a:solidFill>
                <a:schemeClr val="bg1">
                  <a:lumMod val="75000"/>
                </a:schemeClr>
              </a:solidFill>
            </a:endParaRPr>
          </a:p>
          <a:p>
            <a:pPr lvl="2"/>
            <a:endParaRPr lang="en-US" dirty="0">
              <a:solidFill>
                <a:schemeClr val="bg1">
                  <a:lumMod val="75000"/>
                </a:schemeClr>
              </a:solidFill>
            </a:endParaRPr>
          </a:p>
        </p:txBody>
      </p:sp>
      <p:pic>
        <p:nvPicPr>
          <p:cNvPr id="6" name="Picture 5"/>
          <p:cNvPicPr>
            <a:picLocks noChangeAspect="1"/>
          </p:cNvPicPr>
          <p:nvPr/>
        </p:nvPicPr>
        <p:blipFill>
          <a:blip r:embed="rId2"/>
          <a:stretch>
            <a:fillRect/>
          </a:stretch>
        </p:blipFill>
        <p:spPr>
          <a:xfrm>
            <a:off x="6577915" y="2895600"/>
            <a:ext cx="2354574" cy="1961209"/>
          </a:xfrm>
          <a:prstGeom prst="rect">
            <a:avLst/>
          </a:prstGeom>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4967716"/>
            <a:ext cx="2436341" cy="1791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4" cstate="print"/>
          <a:srcRect/>
          <a:stretch>
            <a:fillRect/>
          </a:stretch>
        </p:blipFill>
        <p:spPr>
          <a:xfrm>
            <a:off x="6594609" y="1371600"/>
            <a:ext cx="2346904" cy="1451082"/>
          </a:xfrm>
          <a:prstGeom prst="rect">
            <a:avLst/>
          </a:prstGeom>
          <a:noFill/>
        </p:spPr>
      </p:pic>
    </p:spTree>
    <p:extLst>
      <p:ext uri="{BB962C8B-B14F-4D97-AF65-F5344CB8AC3E}">
        <p14:creationId xmlns:p14="http://schemas.microsoft.com/office/powerpoint/2010/main" val="352270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00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3">
                                            <p:txEl>
                                              <p:pRg st="2" end="2"/>
                                            </p:txEl>
                                          </p:spTgt>
                                        </p:tgtEl>
                                        <p:attrNameLst>
                                          <p:attrName>style.color</p:attrName>
                                        </p:attrNameLst>
                                      </p:cBhvr>
                                      <p:to>
                                        <a:srgbClr val="00000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3">
                                            <p:txEl>
                                              <p:pRg st="4" end="4"/>
                                            </p:txEl>
                                          </p:spTgt>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What Does (Wire) Fraud Look Like?</a:t>
            </a:r>
            <a:endParaRPr lang="en-US" dirty="0"/>
          </a:p>
        </p:txBody>
      </p:sp>
      <p:sp>
        <p:nvSpPr>
          <p:cNvPr id="3" name="Content Placeholder 2"/>
          <p:cNvSpPr>
            <a:spLocks noGrp="1"/>
          </p:cNvSpPr>
          <p:nvPr>
            <p:ph idx="1"/>
          </p:nvPr>
        </p:nvSpPr>
        <p:spPr>
          <a:xfrm>
            <a:off x="304800" y="1524000"/>
            <a:ext cx="8458200" cy="5029200"/>
          </a:xfrm>
        </p:spPr>
        <p:txBody>
          <a:bodyPr>
            <a:normAutofit fontScale="70000" lnSpcReduction="20000"/>
          </a:bodyPr>
          <a:lstStyle/>
          <a:p>
            <a:r>
              <a:rPr lang="en-US" dirty="0" smtClean="0"/>
              <a:t>Financial Institutions like Bank of America have legal responsibilities to report all suspicious wire transaction activities (money laundering, supporting terrorist activities, etc)</a:t>
            </a:r>
          </a:p>
          <a:p>
            <a:endParaRPr lang="en-US" dirty="0" smtClean="0"/>
          </a:p>
          <a:p>
            <a:r>
              <a:rPr lang="en-US" dirty="0" smtClean="0">
                <a:solidFill>
                  <a:schemeClr val="bg1">
                    <a:lumMod val="75000"/>
                  </a:schemeClr>
                </a:solidFill>
              </a:rPr>
              <a:t>Data size: approximately 200,000 transactions per day (73 million transactions per year)</a:t>
            </a:r>
          </a:p>
          <a:p>
            <a:pPr lvl="3"/>
            <a:endParaRPr lang="en-US" dirty="0" smtClean="0">
              <a:solidFill>
                <a:schemeClr val="bg1">
                  <a:lumMod val="75000"/>
                </a:schemeClr>
              </a:solidFill>
            </a:endParaRPr>
          </a:p>
          <a:p>
            <a:r>
              <a:rPr lang="en-US" dirty="0" smtClean="0">
                <a:solidFill>
                  <a:schemeClr val="bg1">
                    <a:lumMod val="75000"/>
                  </a:schemeClr>
                </a:solidFill>
              </a:rPr>
              <a:t>Problems:</a:t>
            </a:r>
          </a:p>
          <a:p>
            <a:pPr lvl="1"/>
            <a:r>
              <a:rPr lang="en-US" dirty="0" smtClean="0">
                <a:solidFill>
                  <a:schemeClr val="bg1">
                    <a:lumMod val="75000"/>
                  </a:schemeClr>
                </a:solidFill>
              </a:rPr>
              <a:t>Automated approach can only detect known patterns</a:t>
            </a:r>
          </a:p>
          <a:p>
            <a:pPr lvl="1"/>
            <a:r>
              <a:rPr lang="en-US" dirty="0" smtClean="0">
                <a:solidFill>
                  <a:schemeClr val="bg1">
                    <a:lumMod val="75000"/>
                  </a:schemeClr>
                </a:solidFill>
              </a:rPr>
              <a:t>Bad guys are smart: patterns are constantly changing</a:t>
            </a:r>
          </a:p>
          <a:p>
            <a:pPr lvl="1"/>
            <a:r>
              <a:rPr lang="en-US" dirty="0" smtClean="0">
                <a:solidFill>
                  <a:schemeClr val="bg1">
                    <a:lumMod val="75000"/>
                  </a:schemeClr>
                </a:solidFill>
              </a:rPr>
              <a:t>Data is messy:  lack of international standards resulting in ambiguous data</a:t>
            </a:r>
          </a:p>
          <a:p>
            <a:pPr lvl="3"/>
            <a:endParaRPr lang="en-US" dirty="0" smtClean="0">
              <a:solidFill>
                <a:schemeClr val="bg1">
                  <a:lumMod val="75000"/>
                </a:schemeClr>
              </a:solidFill>
            </a:endParaRPr>
          </a:p>
          <a:p>
            <a:r>
              <a:rPr lang="en-US" dirty="0" smtClean="0">
                <a:solidFill>
                  <a:schemeClr val="bg1">
                    <a:lumMod val="75000"/>
                  </a:schemeClr>
                </a:solidFill>
              </a:rPr>
              <a:t>Current methods:</a:t>
            </a:r>
          </a:p>
          <a:p>
            <a:pPr lvl="1"/>
            <a:r>
              <a:rPr lang="en-US" dirty="0" smtClean="0">
                <a:solidFill>
                  <a:schemeClr val="bg1">
                    <a:lumMod val="75000"/>
                  </a:schemeClr>
                </a:solidFill>
              </a:rPr>
              <a:t>10 analysts monitoring and analyzing all transactions</a:t>
            </a:r>
          </a:p>
          <a:p>
            <a:pPr lvl="1"/>
            <a:r>
              <a:rPr lang="en-US" dirty="0" smtClean="0">
                <a:solidFill>
                  <a:schemeClr val="bg1">
                    <a:lumMod val="75000"/>
                  </a:schemeClr>
                </a:solidFill>
              </a:rPr>
              <a:t>Using SQL queries and spreadsheet-like interfaces</a:t>
            </a:r>
          </a:p>
          <a:p>
            <a:pPr lvl="1"/>
            <a:r>
              <a:rPr lang="en-US" dirty="0" smtClean="0">
                <a:solidFill>
                  <a:schemeClr val="bg1">
                    <a:lumMod val="75000"/>
                  </a:schemeClr>
                </a:solidFill>
              </a:rPr>
              <a:t>Limited time scale (2 weeks)</a:t>
            </a:r>
          </a:p>
        </p:txBody>
      </p:sp>
    </p:spTree>
    <p:extLst>
      <p:ext uri="{BB962C8B-B14F-4D97-AF65-F5344CB8AC3E}">
        <p14:creationId xmlns:p14="http://schemas.microsoft.com/office/powerpoint/2010/main" val="420138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
                                            <p:txEl>
                                              <p:pRg st="2" end="2"/>
                                            </p:txEl>
                                          </p:spTgt>
                                        </p:tgtEl>
                                        <p:attrNameLst>
                                          <p:attrName>style.color</p:attrName>
                                        </p:attrNameLst>
                                      </p:cBhvr>
                                      <p:to>
                                        <a:schemeClr val="tx1"/>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3">
                                            <p:txEl>
                                              <p:pRg st="4" end="4"/>
                                            </p:txEl>
                                          </p:spTgt>
                                        </p:tgtEl>
                                        <p:attrNameLst>
                                          <p:attrName>style.color</p:attrName>
                                        </p:attrNameLst>
                                      </p:cBhvr>
                                      <p:to>
                                        <a:schemeClr val="tx1"/>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3">
                                            <p:txEl>
                                              <p:pRg st="5" end="5"/>
                                            </p:txEl>
                                          </p:spTgt>
                                        </p:tgtEl>
                                        <p:attrNameLst>
                                          <p:attrName>style.color</p:attrName>
                                        </p:attrNameLst>
                                      </p:cBhvr>
                                      <p:to>
                                        <a:schemeClr val="tx1"/>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3">
                                            <p:txEl>
                                              <p:pRg st="6" end="6"/>
                                            </p:txEl>
                                          </p:spTgt>
                                        </p:tgtEl>
                                        <p:attrNameLst>
                                          <p:attrName>style.color</p:attrName>
                                        </p:attrNameLst>
                                      </p:cBhvr>
                                      <p:to>
                                        <a:schemeClr val="tx1"/>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500" fill="hold"/>
                                        <p:tgtEl>
                                          <p:spTgt spid="3">
                                            <p:txEl>
                                              <p:pRg st="7" end="7"/>
                                            </p:txEl>
                                          </p:spTgt>
                                        </p:tgtEl>
                                        <p:attrNameLst>
                                          <p:attrName>style.color</p:attrName>
                                        </p:attrNameLst>
                                      </p:cBhvr>
                                      <p:to>
                                        <a:schemeClr val="tx1"/>
                                      </p:to>
                                    </p:animClr>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500" fill="hold"/>
                                        <p:tgtEl>
                                          <p:spTgt spid="3">
                                            <p:txEl>
                                              <p:pRg st="9" end="9"/>
                                            </p:txEl>
                                          </p:spTgt>
                                        </p:tgtEl>
                                        <p:attrNameLst>
                                          <p:attrName>style.color</p:attrName>
                                        </p:attrNameLst>
                                      </p:cBhvr>
                                      <p:to>
                                        <a:schemeClr val="tx1"/>
                                      </p:to>
                                    </p:animClr>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nodeType="clickEffect">
                                  <p:stCondLst>
                                    <p:cond delay="0"/>
                                  </p:stCondLst>
                                  <p:childTnLst>
                                    <p:animClr clrSpc="rgb" dir="cw">
                                      <p:cBhvr override="childStyle">
                                        <p:cTn id="30" dur="500" fill="hold"/>
                                        <p:tgtEl>
                                          <p:spTgt spid="3">
                                            <p:txEl>
                                              <p:pRg st="10" end="10"/>
                                            </p:txEl>
                                          </p:spTgt>
                                        </p:tgtEl>
                                        <p:attrNameLst>
                                          <p:attrName>style.color</p:attrName>
                                        </p:attrNameLst>
                                      </p:cBhvr>
                                      <p:to>
                                        <a:schemeClr val="tx1"/>
                                      </p:to>
                                    </p:animClr>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nodeType="clickEffect">
                                  <p:stCondLst>
                                    <p:cond delay="0"/>
                                  </p:stCondLst>
                                  <p:childTnLst>
                                    <p:animClr clrSpc="rgb" dir="cw">
                                      <p:cBhvr override="childStyle">
                                        <p:cTn id="34" dur="500" fill="hold"/>
                                        <p:tgtEl>
                                          <p:spTgt spid="3">
                                            <p:txEl>
                                              <p:pRg st="11" end="11"/>
                                            </p:txEl>
                                          </p:spTgt>
                                        </p:tgtEl>
                                        <p:attrNameLst>
                                          <p:attrName>style.color</p:attrName>
                                        </p:attrNameLst>
                                      </p:cBhvr>
                                      <p:to>
                                        <a:schemeClr val="tx1"/>
                                      </p:to>
                                    </p:animClr>
                                  </p:childTnLst>
                                </p:cTn>
                              </p:par>
                            </p:childTnLst>
                          </p:cTn>
                        </p:par>
                      </p:childTnLst>
                    </p:cTn>
                  </p:par>
                  <p:par>
                    <p:cTn id="35" fill="hold">
                      <p:stCondLst>
                        <p:cond delay="indefinite"/>
                      </p:stCondLst>
                      <p:childTnLst>
                        <p:par>
                          <p:cTn id="36" fill="hold">
                            <p:stCondLst>
                              <p:cond delay="0"/>
                            </p:stCondLst>
                            <p:childTnLst>
                              <p:par>
                                <p:cTn id="37" presetID="3" presetClass="emph" presetSubtype="2" fill="hold" nodeType="clickEffect">
                                  <p:stCondLst>
                                    <p:cond delay="0"/>
                                  </p:stCondLst>
                                  <p:childTnLst>
                                    <p:animClr clrSpc="rgb" dir="cw">
                                      <p:cBhvr override="childStyle">
                                        <p:cTn id="38" dur="500" fill="hold"/>
                                        <p:tgtEl>
                                          <p:spTgt spid="3">
                                            <p:txEl>
                                              <p:pRg st="12" end="12"/>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152400" y="1467658"/>
            <a:ext cx="2438400" cy="1199342"/>
          </a:xfrm>
          <a:prstGeom prst="rect">
            <a:avLst/>
          </a:prstGeom>
          <a:noFill/>
          <a:ln w="76200">
            <a:solidFill>
              <a:schemeClr val="tx1"/>
            </a:solidFill>
            <a:miter lim="800000"/>
            <a:headEnd/>
            <a:tailEnd/>
          </a:ln>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819400"/>
            <a:ext cx="8915400" cy="3156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itle 1"/>
          <p:cNvSpPr>
            <a:spLocks noGrp="1"/>
          </p:cNvSpPr>
          <p:nvPr>
            <p:ph type="title"/>
          </p:nvPr>
        </p:nvSpPr>
        <p:spPr>
          <a:xfrm>
            <a:off x="4267200" y="1295400"/>
            <a:ext cx="4572000" cy="1371600"/>
          </a:xfrm>
        </p:spPr>
        <p:txBody>
          <a:bodyPr>
            <a:normAutofit fontScale="90000"/>
          </a:bodyPr>
          <a:lstStyle/>
          <a:p>
            <a:r>
              <a:rPr lang="en-US" dirty="0" smtClean="0"/>
              <a:t>Questions?</a:t>
            </a:r>
            <a:br>
              <a:rPr lang="en-US" dirty="0" smtClean="0"/>
            </a:br>
            <a:r>
              <a:rPr lang="en-US" sz="1300" dirty="0" smtClean="0"/>
              <a:t/>
            </a:r>
            <a:br>
              <a:rPr lang="en-US" sz="1300" dirty="0" smtClean="0"/>
            </a:br>
            <a:r>
              <a:rPr lang="en-US" dirty="0" smtClean="0"/>
              <a:t>remco@cs.tufts.edu</a:t>
            </a:r>
            <a:endParaRPr lang="en-US" dirty="0"/>
          </a:p>
        </p:txBody>
      </p:sp>
    </p:spTree>
    <p:extLst>
      <p:ext uri="{BB962C8B-B14F-4D97-AF65-F5344CB8AC3E}">
        <p14:creationId xmlns:p14="http://schemas.microsoft.com/office/powerpoint/2010/main" val="24544174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pPr marL="0" indent="0" algn="ctr">
              <a:buNone/>
            </a:pPr>
            <a:r>
              <a:rPr lang="en-US" dirty="0" smtClean="0"/>
              <a:t>Backup</a:t>
            </a:r>
            <a:endParaRPr lang="en-US" dirty="0"/>
          </a:p>
        </p:txBody>
      </p:sp>
    </p:spTree>
    <p:extLst>
      <p:ext uri="{BB962C8B-B14F-4D97-AF65-F5344CB8AC3E}">
        <p14:creationId xmlns:p14="http://schemas.microsoft.com/office/powerpoint/2010/main" val="32786615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Prediction Algorithms</a:t>
            </a:r>
            <a:endParaRPr lang="en-US" dirty="0"/>
          </a:p>
        </p:txBody>
      </p:sp>
      <p:sp>
        <p:nvSpPr>
          <p:cNvPr id="3" name="Content Placeholder 2"/>
          <p:cNvSpPr>
            <a:spLocks noGrp="1"/>
          </p:cNvSpPr>
          <p:nvPr>
            <p:ph idx="1"/>
          </p:nvPr>
        </p:nvSpPr>
        <p:spPr>
          <a:xfrm>
            <a:off x="457200" y="1600200"/>
            <a:ext cx="5562600" cy="4525963"/>
          </a:xfrm>
        </p:spPr>
        <p:txBody>
          <a:bodyPr>
            <a:normAutofit fontScale="92500"/>
          </a:bodyPr>
          <a:lstStyle/>
          <a:p>
            <a:r>
              <a:rPr lang="en-US" dirty="0" smtClean="0"/>
              <a:t>General Idea:</a:t>
            </a:r>
            <a:endParaRPr lang="en-US" dirty="0"/>
          </a:p>
          <a:p>
            <a:pPr lvl="1"/>
            <a:r>
              <a:rPr lang="en-US" dirty="0" smtClean="0">
                <a:solidFill>
                  <a:schemeClr val="bg1">
                    <a:lumMod val="85000"/>
                  </a:schemeClr>
                </a:solidFill>
              </a:rPr>
              <a:t>Lots of “experts” who recommends chunks of data to pre-fetch / pre-compute</a:t>
            </a:r>
          </a:p>
          <a:p>
            <a:pPr lvl="1"/>
            <a:r>
              <a:rPr lang="en-US" dirty="0" smtClean="0">
                <a:solidFill>
                  <a:schemeClr val="bg1">
                    <a:lumMod val="85000"/>
                  </a:schemeClr>
                </a:solidFill>
              </a:rPr>
              <a:t>One “manager” who listens to the experts and chooses which experts’ advice to follow</a:t>
            </a:r>
          </a:p>
          <a:p>
            <a:pPr lvl="1"/>
            <a:r>
              <a:rPr lang="en-US" dirty="0" smtClean="0">
                <a:solidFill>
                  <a:schemeClr val="bg1">
                    <a:lumMod val="85000"/>
                  </a:schemeClr>
                </a:solidFill>
              </a:rPr>
              <a:t>Each “expert” gets more of their recommendations accepted if they keep guessing correctly</a:t>
            </a:r>
          </a:p>
        </p:txBody>
      </p:sp>
      <p:sp>
        <p:nvSpPr>
          <p:cNvPr id="6" name="AutoShape 6" descr="data:image/jpeg;base64,/9j/4AAQSkZJRgABAQAAAQABAAD/2wCEAAkGBxMSEhQUExQUFhUUFxkVFxYXGBQXGBcYGBQXGhUZFhgYHCghGBwlHBQVITIiJSksLy4uFx8zODUsNygtLisBCgoKDg0OGxAQGywlICQsLC8tLCwsLCwsLjQsLCwsLC8sLCwsLCwsLCwsLCwsLCwsLCwsLCwsLCwsLCwsLCwsLP/AABEIAO8AkAMBEQACEQEDEQH/xAAcAAEAAgIDAQAAAAAAAAAAAAAABQYEBwIDCAH/xAA+EAABAwICBwUFBgUEAwAAAAABAAIDBBEFIQYHEjFBUWETcYGRoSIyQrHBFFJigtHwFSMzkuFDcqKyCCTx/8QAGgEBAAIDAQAAAAAAAAAAAAAAAAMFAQIEBv/EADYRAAICAQEGAwYEBgMBAAAAAAABAgMRBBITITFBUQUyYRQicYGRoSPB0eEVM0JisfA0UoIk/9oADAMBAAIRAxEAPwDeKAIAgCAICLx/SGmoo+0qZWxt4XObrcGt3u8EBp/STX0bltFTi3CWY5nujbu8T4BAa7xfWNidTfbq5Wg/DGezH/Cx9UBW56yR5u973H8TnH5lAfIKuRmbHvafwuI+SAsWE6w8Tp7bFXKQPhkPaD/nf0QGxNG9fTwQ2tpw4cZITYjqY3ZHwIQG4NHNJqWvZt00rZALbQ3Obf7zTmEBLoAgCAIAgCAIAgCA1frL1sx0JdT0uzLU5hzt7IT+L7zvw8OPJAeesYxeeqlMtRI6SR29zjw5AbgOgQGCgCAIAgCAIDLwzEpqaRssEjo5G7nNNj/kdCgN/wCrTW8yrLaet2YpzYMk3MlPI/cd6FAbZQBAEAQBAEAQGotcmss0t6OkcO3cP5sgP9IHc1v4yPLLnkB56JQHxAEAQBAEAQBAEAQG+9S+st0pbQ1jrvsBBKTm63+m8ne7keO5AboQBAEAQBAU7WjpiMMoy9tu3luyEfitm4jk0G/iOaA8oTSue5znEuc4lzicySTckniSUBwQBAEAQBAEAQBAfQ08kB8QHJjyCCCQQbgjIgjcQUB6p1S6Z/xKk9sj7RBZko55ew/8wB8QUBeEAQBAEB5c13Y+arEpGA3jpv5LRwuM5D/dl+VAa/QBASeFQxSAtfk7gb2v0QGXJo+PheR3i/yQHQ/AX8HNPmEB1HBJfw+aA5NwOXjsjxQGXBgDR7ziegyQEhDh8bdzR45/NAd7g7cxpc47mj68gtLLYVrM3g2hCU3iKJnQzRAtd7ofL8TvhjB6/u6o9RqLNS8Q4R/yWdNMaeMuLMXTzRNzbvDNmRtzl7sjeJaRxCl0l8qWoTeYvk+xpqKlNbUVxX3I/VFpJ9hxGIk2jmIhk5WcRsk9zrequitPVyAIAgMTFqwQQSyndGxz/wC1pP0QHkGmwOoqQ6bL23F13GxcSbk+a5LtbVVLZfM6K9NOcdpEVU07o3Fr2lrhwK6ITjNbUXlEMouLwzqW5qXvQjRbtQHlm252bWn3Wt5lU2t1U3Pd18Mcyx01EdnbkXuXQZzhf2AeQJH0soarr6/6s/ElnTVPoQ9ZobMzgSOg2vkuleIzXmh9GQPRxfKRFPwhwNiR4ghbfxSHWLNfYZd0fP4U7m31Wf4pX2Y9in3R9bhR4uHkStJeKx6R+5stC+sjNosD2zZrXvPQZei55+IXz4RWCWOkrjz4lnw/RJ5HtERDiAAXfoD1N1zquUpbVjyT5SWI8C54Vh7ImhjBssHmTzJ4nquhEb4cjLxTDWSsLSAR+8x1WZwTRpCbTNA6ZaCuhlkMZysX7Nt4Av7PrkunTaxpqqfPoyG/TLDnH6Ho/RHEvtNFTTnfJExx79n2vUFWhwkugCAq+s6QtwqtI39i4eeX1QGt9XmDRzUkTnAn2BxItw/VeeurzdLPcuKpYrjghNamiXZRCZlyGniMwOIJ4jiO5dGjlurNno/8kOpjtwz1RqqGMucGje4gDvJVxKSim2VyWXg9MaI4SIYGNAzLQXHwyC8/Hjx7lw+CwWARDkt8GmT4YQmDOWdE9A13vBru8ArVxyZUjBfo/Cf9Jvgtd3HsZ2zlFgcTd0TPK/zWVBLoNoz46W2WQHIBbYMbR2tiAWcGuTmgMiE3FluuKI5cHkr+ktO1zAXDiW35bQIUE5bLUuzJoraTR36m3k4TTg727bP7ZHBeiKcuyAICu6w6Uy4ZWMG8wPI8Bf6IClarWgUjQN3DuJJA9VQyltWNstoxxBFp0hoG1EL4nC4c0jxssz9DWHqecdH8Ec3EWwuGbH+eeXzXdfcp6fK68Dmqq2bsPoekqVlm/vgq9HZI7VkwEAQBAEAQBAEBziNitlzNZLgRekv9I/7gfVQajyktPMyNVEGxhdN+MOk/ve5w+a9DBYikU8ubLctjAQHCaIPa5rhcOBaRzBFigNa6GUQpoew+KB5jd12fZB8QL+KoruFss9y3p41r4FqcboapYKZiGjgGIx1DW5OB2iOBGefeVo88unM3SWc9S3xjILY1ZyQBAEAQBAEAQBAfUMFd05qS2nkI97c0c3Hd62UVuG0mSw4RLzgtEIKeGIbo42M/taAvRJ5WSmfBmasmAgCApGMw9jWuPwzgO/MMj8gqTXLZu+Ja6R5r+BmwPuLclFFkk11Ob2ArY0TOSAIAgCAIAgCAIAgPjnWF0YSyQNbB29TTxbxt9o7w/wDhUMU7Low+pLY9its2IvSFIEAQBAQGmNAZIdtvvRHa8Pi+QPguDxCnbr2lzR16SzZnh9SGoanbaHDfx7+KqYSyslm10JGN91MnkgawclkwEAQBAEAQBAEAQGJVTgAknIZkqOUiWERoRSl75Klw972GDpxPyHmunwupybufwRy66zGK18y4K5K4IAgCA+EICiYjSGjmt/oyn2T908v3wXntTT7PZ/a+RcUXb2PqjKa625akrWTJjmB3rdSInDB2LY1CAIAgCAIASgMeWa+QWjkSRjjmQ8rHVUop4twzkdwAUMYSvs3cfmzediqjtM2BS07Y2NYwWa0WAXpIQUIqMeSKSUnJ5Z2rc1CAIAgCAxsQomTMLHi4PmDwI6qO2qNsXGXI3rm4S2kUieOSkcI5c4z7knDuK8/bVPTy2Z8ujLeq2NqyufYzGm+YzCySHY2QhZTaNXFM7W1HMLbaNHA5iYLO0jGyz72o5plGNlnEzBNpGdhnB1RyCxtGyh3Opzyd60bN0kiLkqJJ39jTC7vifwaO9RrbulsVfXsJSjWtqRc8CwZlLHstzcc3O4uP6K+0umjRDZjz6sqLrpWyyySXSQhAEAQBAEAQGudYOsSmgY6JmxKTcFxzY0/hA953cp/ZYShm7l27mm+lGX4fM1zozrGbtFj/AGLkBu1m11zbP7hXn9R4fKuTdHGPZ8y1p1iksWcH3NkQYwwmz7sdydu81wb1J7Mlh+p2JZWVxRnseDmCD3G6kTyDksgIATbegI+rxmJnxbR5Nz9dyidsVwXF+hnHVlF0304dARGWnacNoMBtZpO95+i6qtBfa1vPdj9zms1lcF7nF/Yl9W2s+nH8mVrWXN9sCx/OPiHUbl6OrSUxjijh6dSnsvslLNhuOKQOAc0gtIuCDcEdCo2sczY5rACAIAgCAIDUmtvWK2Fpp4HXJuHlp3/hBHDmfBdka9ylOxcXyX5kMpOb2Y/M8/VlW+V2083PoOgC5p2Sm8yJIxUVhE5g2ir54Hy5g2/lt+8Rvv04BaGxtbVrKzEaballc6ans18WQ9nc154uvbzBXS3TdFV2QT9XzOPdXVzdkLH8Fy/cs0mAR72Oew9CuGzwChvMG4nbDxa5eZJnD+EzD3ag+I/yuV+A2ry2/b9zoXi8esPuP4XOd9QfALC8Bu62/Yy/F4dIfc+jR9p/qSSP6XsF01+AVZzZJv7EE/F7H5YpfczG4TCGlvZtsd/PzVtptJTp+NUUn36ldqLp6hYseV2Nf6x9D2CnkmA2uybcE5PaBwJ+Jqn1Crsg5SWJI5NNG6majB5g+j6fAoeE6MdvSsljcWzAutydY5dxy3qqTxxRcl91WaxHU7jS1dw0GxvvYeJA5cx4hd1dftSwvOvv+5A3u/h/g3vG8OAIIIIuCMwRwIXC008MnOSwAgCAIDXetrTkUMJijP8ANkGZBzaDy6n0C79LVCEXfbyXJd3+hDZJt7ETzNVVLpHFzt5XJddO2bnPmySMVFYR2YXSdtNHHu23AX6cfRRmxuWKMNAa0WDRYDkBuQFRrKqXCq5lXBkyQkOHwkn3muHI7/NAb10broa2ESxH/cy+bHcj9DxXXG94Od0rJLDDgs75mN0jkMPHJY3zM7pGOZKcP7MyxB/3Ntu15XW/4uztbLx3wY2Y5wZgoRyUW9Zvu0VHWyGxYVVE8Whg73OAC0lY2sGYwSZrbROLZpIRzbfzN1CSlb1iRNY+GVptIbg23kNtY+pC2jJwalF8UYaTWGbL1L6d9q0UszhyYTwd93uPDxCstRGOqq38PMvMvzIIN1y2Hy6G4VVnQEAQEZpHjLKOnfM+3sj2R95x3BT6ah3WKC+fojSc9lZPI2lGNvrJ3yvN7km/O+8/vhZS6y9WSUYeWPBfr8zFcNlZfNnTh2FukBccm8Op6LjJDFp5nRPa5uTmG47wgL3Q6eREDtWOY7iW+03w4oCSmq6avidE2RpLhcA5OBG4gHegJzURXMikqKeW4qGW3nJ0Y4AcS0535OCkhFNNdTDN4Zb+C0Br/SrS8yOMFK6w+KQHM9GdOqudHoH57F8v1KXU66djcNPy6y/QpEuGXBJsePXzVwttcmVypvjxU+Jb9D9LiC1s0zi2waNrZLTbcdreHd9weipdXoHtOUPoWWl8T47u9Yfcj/8AyExYCghiabmeYZcdmNtz6uYqmUWnhlyikY3iTqKmjDGFztkNvY7LbNGbrLUyUCrEs4Mznbbr5jiB0HAIDqwmvdBI14Jy325dOo3rp0modFil06r0I7IbccHrPQPSMV1K19wXts1/U2yd3EZ+a31unVNnu+V8UYqntLjzLGuMlCA0Fr60q25BTMPsx3Btxdltnwyb5qz/AOPpv7rPsv3IPPZ6L/JqrCMP7Q3Puj1PJVhOWZotkEBHYrhgk9puT/8At39UBXWwuvs2Nxv6d6An9EcGfNM14uI4nBxfuuQbhreaAtWksUlPLHXU+UkJ9scHN68xvB6Hosp4eQbToNI/4nAxlOS2JzQZn8W33xDrvuVY1RhFb18+i/MrtQ53T3EeC/qf5IhNN8CbThtRCQy1mFnPkR9VbaDUuf4cuPXIsohCPu8EVmXFZHNIDLXGZz9FY4inxZxOVcXxki0aF4TT1FI9pv2geS48W3Hs25iw+aq9fbZXcn0wdT0td9eJc+/YoWmsMr8SpqSR+22nzFuAcQ4jpk1qpdZZGc04on0NNlMHGbzx4fAs5F1yHaVXS/DIY4jOwCORpFi3IOudzhxQFNxahsBI0WDgCRyJ+iAvmpPSj7PUCN5sx9mG/In2T4OPk5WtP/06aVT80OK+HVHPL3JqXR8z0kqo6CN0ixMU1NLNldjTs34uOTR52U+mp31sYdzSctmLZ5DxWd1VUuN7lzrX8cyfG5UmuuVtza5LgvgjFUdmJP08IY0NG4LkJDsQBARmLEF8THHZY9wD3dLjj4oDZFNA2NoYwANaLABAc3sBBBFwRYjmEBC6EYucJrjTyH/1akgtcdzHbgb+TT4FS1Tw8GGi4azKrakghG4Avd3nIegd5r0XhsdmErPkV2ts2I57IralPJkhoTiAp6pwcbMe07RO4bILgfQpro7zT7XY9RobdqKfcqOjc5rK2qrHD3nEN6bRyHg1rfNeUk8vJbFtJWAUDHcQ+2zBjf6MRvfg93P99UB2SMDgQRkcrICtwk01QL7gbd7T+/RdOjv3N0Z/X4EdkNqLR610LxX7TRxSE3cBsP8A9zcj55HxW2uo3N8orlzXzFUtqKZSNfONdlTshBzdtPPhZrPVxP5V0aH8Oqy7ssL4s0t96UYmjtHaawLzxyHdxVYTkygCAIDpq6ZsjS13nyPNAcsG0ikpSIqi7o9zX8Wj6jogLzBM17Q5hDmnMEZgoCP0jwgVUJZ8QzYeR5dx3ICG0fxmSodszk9rC0Mz3lrchfqOK9B4fqYyp3XVfco/GE4wz3J5dh50rOmlZ2bLD3pBbw+I/TxXPrtRu9PsdZcP1PQeDrai/Rk/ovh3YU7Gn3j7Tu88PDILzZfEBpXjpkd9mgPSR49Wg8uaAxaSnEbQ0cPU80B3ICJ0hprsDxvbv7igNx6gsY245ISd7WvHe32X+mz5K11n4umru6rgznr92co/MpuvnEu0rDGPhs3+0fq/0Wt34ejrh/2bZmPG1vsQFNFsMa3kLKsJzsQBAEAQHCeFrxZwuEBhUdTPQkujO3EfeYf8bj1CAu+C45FUtuw2cN7D7w/UdUBAaX4e6GRtZDvaf5g58ienA+CkrsdclKJFdTG6DhLkyZoK1ssbZGnIi/dzB7l6SuyNkFJHi7qZVWOuXMrNCz7fW7e+GG3cbH2fMi/cFQau/e2Z6Lkes0Gm3FKi+b4slNLNISz+RBnK7JxHwA8O/wCS5jtIXDaERN5uO8/QdEBloAgOE8e00tPEWQEzqOxAx1rWni7YP52kfNoVppvxNHZDthnPPhZF9yF03n7bEnHgZHO8NskfILHiXuuuHaKM0ccv1OxVhOEAQBAEAQBARtXhpDu0hJY8Z5ZeXJASeFaX3BhrG7/ZLrbwcjtj6hARFVHLA50EDtuKosYyM7joRuPAqaF84QcFyZz2aWuyyNklxiSDsUbSxCmpSHyu/qSDMB3HZ5258FCdB04fQiMEk3e73nFAZiAIAgCA6dDJuxxC44Pa7ye0/Uq18L4uyHeLOe/hh+pjVp2q4n8N/wB+a08V/wCR8kZ0/kM9VpOEAQBAEAQBAEBjVlCyUe0M+BG8ICJODyjJr/Z7yN+/JASlBQNiGWZO8/p0QGWgCAIAgCAwsNyrjb7v6K08I/n/ACZBqPIduMw7GIyNOVtoeTiPotPE+Nyl3imZo8uPUyFXEwQBAEAQBAEAQBAEAQBAEAQBAEB1aNQ9riGyOJYz+5zQrXwrhOc+0Wc+o5JepM63aH7NiZfazXOJ8H5/V3ko9X79FVno4v5cjavhOS+ZFNcCLjMKuJj6gCAIAgCAIAgCAIAgCAIAgCA4yyBoJO4C6AmdSmHmatbIR8faHuYCf+zh5K1034ejsn/2wkc8/esiuxsDXro4Z4GztGbPYd53YfO4/MtdFi6qenfN8Y/FGbfdkp/U8+0OIviNt44tP05KsawTlgpMRjk3Gx5HI/5QGWgCAIAgCAIAgCAIAgCAIDFq8QZHvNzyGZ/wgICsxB8x2RkCbBo48r81lJt4QbwehtSOj3YQOmcM3AMb3A3efF1h+VWniDVUIaeP9PF/FnPT7zc31NjV9GyaN8bxdrwWkd/1VbXZKuSnHmidpNYZ5X1j6IyUVQ64JG+9siODx38eRVjrKo2x9pq5PzLsyCqTi9iXyKYqs6DNp8UlZudccjmgJGHHx8TfL/KAzI8XiPxW7wUB3srIzue3zCA7Q8HiPMIDldALoD4XjmPNAdT6uMb3tHiEB0SYrEPiv3XKAw5sfb8LSe/JAR1Risr+NhybkgMFAXfVrojJWTtsCBvvb3W8Xn5DmVbaKuNEPabP/K7s57ZOb2I/M9S0NIyGNkbBZrAGgdAqyycrJOUubJ0klhHetDJCaV6NRV0Ww/JwvsPtm0nnzB4hdWl1UtPLK4p813I7K1NHmfTPQeejkcNg87C5BHNh+IdN4XXfoo2R3um4rquqI42uL2Z/UqBCqjoPiAIAgCA5bZ5lANs8ygOKAIAgCA+gIC36GaET1kgAYTxscgBzkPwjpvKtaNFGuO+1PBdF1Zzztcnsw+p6Y0U0bioYthmbjYvfbNx5Dk0cAuTV6uWoll8EuS7EldagibXKSBAEBh4rhcVSwxzMD29d46g7wVLTdOmW1B4ZrKKksM1BplqcJu+nJeOWQkHTk/0KsvaNNqv5y2Zd1y+ZBsTr8vFdjUmKaK1ELiCx1xwILXD8rlHb4XaltVtSXobRvjylwIWSNzcnAg9QR81XShKLxJYJk0+RwWpkIAgCAIAgOTGE5AEnpmsxi5PCWTDeCXw7RueUgbJbfcLEuPc0Zqxp8Lunxn7q9SGV8Vy4m2dDNT7snz3jHWxkPc3czxzU++0uk/lLbl3fL/f9ya7Nlnm4I3HhGEw0rOzhYGt48yebjxKrLr7LpbU3knjBRWEZyhNggCAIAgCAxMQwyGduzLGx4/EAfI7wpa7rK3mDaNZRUuZTcX1V0kv9Nz4+hs9vk7P1VhDxaxrFsVIhenX9LwUzE9STv9MxO7i6M+WYW2/0Fnmg4/Axs2rk8lWxHVPPFva4dz4iPmCt46TRWeSb+n7GHZauaRBz6FlpsXkeDT8ipV4PXLyz+xj2lrmjhHodc2DyfAfqn8Gguc/sY9pfYl8P1YzS+6Hn80TfmVHLQaSvz2P6fsbK2x8kWnDNSkp98Rt/3PLz5NFlpvPD6+UXL4mcXS5vBcsI1S00du0kc78LA1jfPM+oWH4s4rFMFEez58zyXbC8Ep6YWhiYzqB7R73HMqvu1NtrzOWSeMIx5IkFAbBAEAQH/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11"/>
          <p:cNvGrpSpPr/>
          <p:nvPr/>
        </p:nvGrpSpPr>
        <p:grpSpPr>
          <a:xfrm>
            <a:off x="6343650" y="1907858"/>
            <a:ext cx="1866693" cy="1369218"/>
            <a:chOff x="6343650" y="1907858"/>
            <a:chExt cx="1866693" cy="1369218"/>
          </a:xfrm>
        </p:grpSpPr>
        <p:pic>
          <p:nvPicPr>
            <p:cNvPr id="8" name="Picture 7"/>
            <p:cNvPicPr>
              <a:picLocks noChangeAspect="1"/>
            </p:cNvPicPr>
            <p:nvPr/>
          </p:nvPicPr>
          <p:blipFill>
            <a:blip r:embed="rId2"/>
            <a:stretch>
              <a:fillRect/>
            </a:stretch>
          </p:blipFill>
          <p:spPr>
            <a:xfrm>
              <a:off x="7391400" y="1917858"/>
              <a:ext cx="818943" cy="1359218"/>
            </a:xfrm>
            <a:prstGeom prst="rect">
              <a:avLst/>
            </a:prstGeom>
          </p:spPr>
        </p:pic>
        <p:pic>
          <p:nvPicPr>
            <p:cNvPr id="9" name="Picture 8"/>
            <p:cNvPicPr>
              <a:picLocks noChangeAspect="1"/>
            </p:cNvPicPr>
            <p:nvPr/>
          </p:nvPicPr>
          <p:blipFill>
            <a:blip r:embed="rId3"/>
            <a:stretch>
              <a:fillRect/>
            </a:stretch>
          </p:blipFill>
          <p:spPr>
            <a:xfrm>
              <a:off x="6343650" y="1907858"/>
              <a:ext cx="824374" cy="1369218"/>
            </a:xfrm>
            <a:prstGeom prst="rect">
              <a:avLst/>
            </a:prstGeom>
          </p:spPr>
        </p:pic>
      </p:grpSp>
      <p:pic>
        <p:nvPicPr>
          <p:cNvPr id="11" name="Picture 10"/>
          <p:cNvPicPr>
            <a:picLocks noChangeAspect="1"/>
          </p:cNvPicPr>
          <p:nvPr/>
        </p:nvPicPr>
        <p:blipFill>
          <a:blip r:embed="rId4"/>
          <a:stretch>
            <a:fillRect/>
          </a:stretch>
        </p:blipFill>
        <p:spPr>
          <a:xfrm>
            <a:off x="6172200" y="3767296"/>
            <a:ext cx="2105025" cy="2171700"/>
          </a:xfrm>
          <a:prstGeom prst="rect">
            <a:avLst/>
          </a:prstGeom>
        </p:spPr>
      </p:pic>
    </p:spTree>
    <p:extLst>
      <p:ext uri="{BB962C8B-B14F-4D97-AF65-F5344CB8AC3E}">
        <p14:creationId xmlns:p14="http://schemas.microsoft.com/office/powerpoint/2010/main" val="324941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
                                            <p:txEl>
                                              <p:pRg st="1" end="1"/>
                                            </p:txEl>
                                          </p:spTgt>
                                        </p:tgtEl>
                                        <p:attrNameLst>
                                          <p:attrName>style.color</p:attrName>
                                        </p:attrNameLst>
                                      </p:cBhvr>
                                      <p:to>
                                        <a:srgbClr val="000000"/>
                                      </p:to>
                                    </p:animClr>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mph" presetSubtype="2" fill="hold" nodeType="clickEffect">
                                  <p:stCondLst>
                                    <p:cond delay="0"/>
                                  </p:stCondLst>
                                  <p:childTnLst>
                                    <p:animClr clrSpc="rgb" dir="cw">
                                      <p:cBhvr override="childStyle">
                                        <p:cTn id="13" dur="500" fill="hold"/>
                                        <p:tgtEl>
                                          <p:spTgt spid="3">
                                            <p:txEl>
                                              <p:pRg st="2" end="2"/>
                                            </p:txEl>
                                          </p:spTgt>
                                        </p:tgtEl>
                                        <p:attrNameLst>
                                          <p:attrName>style.color</p:attrName>
                                        </p:attrNameLst>
                                      </p:cBhvr>
                                      <p:to>
                                        <a:srgbClr val="000000"/>
                                      </p:to>
                                    </p:animClr>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nodeType="clickEffect">
                                  <p:stCondLst>
                                    <p:cond delay="0"/>
                                  </p:stCondLst>
                                  <p:childTnLst>
                                    <p:animClr clrSpc="rgb" dir="cw">
                                      <p:cBhvr override="childStyle">
                                        <p:cTn id="20" dur="500" fill="hold"/>
                                        <p:tgtEl>
                                          <p:spTgt spid="3">
                                            <p:txEl>
                                              <p:pRg st="3" end="3"/>
                                            </p:txEl>
                                          </p:spTgt>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24600" y="2209800"/>
            <a:ext cx="2105025" cy="2171700"/>
          </a:xfrm>
          <a:prstGeom prst="rect">
            <a:avLst/>
          </a:prstGeom>
        </p:spPr>
      </p:pic>
      <p:pic>
        <p:nvPicPr>
          <p:cNvPr id="6" name="Picture 5"/>
          <p:cNvPicPr>
            <a:picLocks noChangeAspect="1"/>
          </p:cNvPicPr>
          <p:nvPr/>
        </p:nvPicPr>
        <p:blipFill>
          <a:blip r:embed="rId3"/>
          <a:stretch>
            <a:fillRect/>
          </a:stretch>
        </p:blipFill>
        <p:spPr>
          <a:xfrm>
            <a:off x="919831" y="2709585"/>
            <a:ext cx="818943" cy="1359218"/>
          </a:xfrm>
          <a:prstGeom prst="rect">
            <a:avLst/>
          </a:prstGeom>
        </p:spPr>
      </p:pic>
      <p:pic>
        <p:nvPicPr>
          <p:cNvPr id="7" name="Picture 6"/>
          <p:cNvPicPr>
            <a:picLocks noChangeAspect="1"/>
          </p:cNvPicPr>
          <p:nvPr/>
        </p:nvPicPr>
        <p:blipFill>
          <a:blip r:embed="rId4"/>
          <a:stretch>
            <a:fillRect/>
          </a:stretch>
        </p:blipFill>
        <p:spPr>
          <a:xfrm>
            <a:off x="914400" y="1143000"/>
            <a:ext cx="824374" cy="1369218"/>
          </a:xfrm>
          <a:prstGeom prst="rect">
            <a:avLst/>
          </a:prstGeom>
        </p:spPr>
      </p:pic>
      <p:pic>
        <p:nvPicPr>
          <p:cNvPr id="8" name="Picture 7"/>
          <p:cNvPicPr>
            <a:picLocks noChangeAspect="1"/>
          </p:cNvPicPr>
          <p:nvPr/>
        </p:nvPicPr>
        <p:blipFill>
          <a:blip r:embed="rId4"/>
          <a:stretch>
            <a:fillRect/>
          </a:stretch>
        </p:blipFill>
        <p:spPr>
          <a:xfrm>
            <a:off x="914400" y="4273790"/>
            <a:ext cx="824374" cy="1369218"/>
          </a:xfrm>
          <a:prstGeom prst="rect">
            <a:avLst/>
          </a:prstGeom>
        </p:spPr>
      </p:pic>
      <p:grpSp>
        <p:nvGrpSpPr>
          <p:cNvPr id="2" name="Group 1"/>
          <p:cNvGrpSpPr/>
          <p:nvPr/>
        </p:nvGrpSpPr>
        <p:grpSpPr>
          <a:xfrm>
            <a:off x="2133600" y="1508760"/>
            <a:ext cx="3538508" cy="548640"/>
            <a:chOff x="2133600" y="1508760"/>
            <a:chExt cx="3538508" cy="548640"/>
          </a:xfrm>
        </p:grpSpPr>
        <p:sp>
          <p:nvSpPr>
            <p:cNvPr id="10" name="TextBox 9"/>
            <p:cNvSpPr txBox="1"/>
            <p:nvPr/>
          </p:nvSpPr>
          <p:spPr>
            <a:xfrm>
              <a:off x="2133600" y="1524000"/>
              <a:ext cx="609600" cy="533400"/>
            </a:xfrm>
            <a:prstGeom prst="rect">
              <a:avLst/>
            </a:prstGeom>
            <a:noFill/>
            <a:ln>
              <a:solidFill>
                <a:schemeClr val="tx1"/>
              </a:solidFill>
            </a:ln>
          </p:spPr>
          <p:txBody>
            <a:bodyPr wrap="square" rtlCol="0">
              <a:spAutoFit/>
            </a:bodyPr>
            <a:lstStyle/>
            <a:p>
              <a:r>
                <a:rPr lang="en-US" sz="2800" dirty="0" smtClean="0"/>
                <a:t>13</a:t>
              </a:r>
              <a:endParaRPr lang="en-US" sz="2800" dirty="0"/>
            </a:p>
          </p:txBody>
        </p:sp>
        <p:sp>
          <p:nvSpPr>
            <p:cNvPr id="12" name="TextBox 11"/>
            <p:cNvSpPr txBox="1"/>
            <p:nvPr/>
          </p:nvSpPr>
          <p:spPr>
            <a:xfrm>
              <a:off x="2865827" y="1524000"/>
              <a:ext cx="609600" cy="533400"/>
            </a:xfrm>
            <a:prstGeom prst="rect">
              <a:avLst/>
            </a:prstGeom>
            <a:noFill/>
            <a:ln>
              <a:solidFill>
                <a:schemeClr val="tx1"/>
              </a:solidFill>
            </a:ln>
          </p:spPr>
          <p:txBody>
            <a:bodyPr wrap="square" rtlCol="0">
              <a:spAutoFit/>
            </a:bodyPr>
            <a:lstStyle/>
            <a:p>
              <a:r>
                <a:rPr lang="en-US" sz="2800" dirty="0" smtClean="0"/>
                <a:t>48</a:t>
              </a:r>
              <a:endParaRPr lang="en-US" sz="2800" dirty="0"/>
            </a:p>
          </p:txBody>
        </p:sp>
        <p:sp>
          <p:nvSpPr>
            <p:cNvPr id="13" name="TextBox 12"/>
            <p:cNvSpPr txBox="1"/>
            <p:nvPr/>
          </p:nvSpPr>
          <p:spPr>
            <a:xfrm>
              <a:off x="3598054" y="1524000"/>
              <a:ext cx="609600" cy="533400"/>
            </a:xfrm>
            <a:prstGeom prst="rect">
              <a:avLst/>
            </a:prstGeom>
            <a:noFill/>
            <a:ln>
              <a:solidFill>
                <a:schemeClr val="tx1"/>
              </a:solidFill>
            </a:ln>
          </p:spPr>
          <p:txBody>
            <a:bodyPr wrap="square" rtlCol="0">
              <a:spAutoFit/>
            </a:bodyPr>
            <a:lstStyle/>
            <a:p>
              <a:r>
                <a:rPr lang="en-US" sz="2800" dirty="0" smtClean="0"/>
                <a:t>11</a:t>
              </a:r>
              <a:endParaRPr lang="en-US" sz="2800" dirty="0"/>
            </a:p>
          </p:txBody>
        </p:sp>
        <p:sp>
          <p:nvSpPr>
            <p:cNvPr id="14" name="TextBox 13"/>
            <p:cNvSpPr txBox="1"/>
            <p:nvPr/>
          </p:nvSpPr>
          <p:spPr>
            <a:xfrm>
              <a:off x="4330281" y="1524000"/>
              <a:ext cx="609600" cy="533400"/>
            </a:xfrm>
            <a:prstGeom prst="rect">
              <a:avLst/>
            </a:prstGeom>
            <a:noFill/>
            <a:ln>
              <a:solidFill>
                <a:schemeClr val="tx1"/>
              </a:solidFill>
            </a:ln>
          </p:spPr>
          <p:txBody>
            <a:bodyPr wrap="square" rtlCol="0">
              <a:spAutoFit/>
            </a:bodyPr>
            <a:lstStyle/>
            <a:p>
              <a:r>
                <a:rPr lang="en-US" sz="2800" dirty="0" smtClean="0"/>
                <a:t>3</a:t>
              </a:r>
              <a:endParaRPr lang="en-US" sz="2800" dirty="0"/>
            </a:p>
          </p:txBody>
        </p:sp>
        <p:sp>
          <p:nvSpPr>
            <p:cNvPr id="23" name="TextBox 22"/>
            <p:cNvSpPr txBox="1"/>
            <p:nvPr/>
          </p:nvSpPr>
          <p:spPr>
            <a:xfrm>
              <a:off x="5062508" y="1508760"/>
              <a:ext cx="609600" cy="533400"/>
            </a:xfrm>
            <a:prstGeom prst="rect">
              <a:avLst/>
            </a:prstGeom>
            <a:noFill/>
            <a:ln>
              <a:solidFill>
                <a:schemeClr val="tx1"/>
              </a:solidFill>
            </a:ln>
          </p:spPr>
          <p:txBody>
            <a:bodyPr wrap="square" rtlCol="0">
              <a:spAutoFit/>
            </a:bodyPr>
            <a:lstStyle/>
            <a:p>
              <a:r>
                <a:rPr lang="en-US" sz="2800" dirty="0" smtClean="0"/>
                <a:t>99</a:t>
              </a:r>
              <a:endParaRPr lang="en-US" sz="2800" dirty="0"/>
            </a:p>
          </p:txBody>
        </p:sp>
      </p:grpSp>
      <p:grpSp>
        <p:nvGrpSpPr>
          <p:cNvPr id="3" name="Group 2"/>
          <p:cNvGrpSpPr/>
          <p:nvPr/>
        </p:nvGrpSpPr>
        <p:grpSpPr>
          <a:xfrm>
            <a:off x="2133600" y="3108960"/>
            <a:ext cx="3538508" cy="548640"/>
            <a:chOff x="2133600" y="3108960"/>
            <a:chExt cx="3538508" cy="548640"/>
          </a:xfrm>
        </p:grpSpPr>
        <p:sp>
          <p:nvSpPr>
            <p:cNvPr id="24" name="TextBox 23"/>
            <p:cNvSpPr txBox="1"/>
            <p:nvPr/>
          </p:nvSpPr>
          <p:spPr>
            <a:xfrm>
              <a:off x="2133600" y="3124200"/>
              <a:ext cx="609600" cy="533400"/>
            </a:xfrm>
            <a:prstGeom prst="rect">
              <a:avLst/>
            </a:prstGeom>
            <a:noFill/>
            <a:ln>
              <a:solidFill>
                <a:schemeClr val="tx1"/>
              </a:solidFill>
            </a:ln>
          </p:spPr>
          <p:txBody>
            <a:bodyPr wrap="square" rtlCol="0">
              <a:spAutoFit/>
            </a:bodyPr>
            <a:lstStyle/>
            <a:p>
              <a:r>
                <a:rPr lang="en-US" sz="2800" dirty="0" smtClean="0"/>
                <a:t>2</a:t>
              </a:r>
              <a:endParaRPr lang="en-US" sz="2800" dirty="0"/>
            </a:p>
          </p:txBody>
        </p:sp>
        <p:sp>
          <p:nvSpPr>
            <p:cNvPr id="25" name="TextBox 24"/>
            <p:cNvSpPr txBox="1"/>
            <p:nvPr/>
          </p:nvSpPr>
          <p:spPr>
            <a:xfrm>
              <a:off x="2865827" y="3124200"/>
              <a:ext cx="609600" cy="533400"/>
            </a:xfrm>
            <a:prstGeom prst="rect">
              <a:avLst/>
            </a:prstGeom>
            <a:noFill/>
            <a:ln>
              <a:solidFill>
                <a:schemeClr val="tx1"/>
              </a:solidFill>
            </a:ln>
          </p:spPr>
          <p:txBody>
            <a:bodyPr wrap="square" rtlCol="0">
              <a:spAutoFit/>
            </a:bodyPr>
            <a:lstStyle/>
            <a:p>
              <a:r>
                <a:rPr lang="en-US" sz="2800" dirty="0" smtClean="0"/>
                <a:t>13</a:t>
              </a:r>
              <a:endParaRPr lang="en-US" sz="2800" dirty="0"/>
            </a:p>
          </p:txBody>
        </p:sp>
        <p:sp>
          <p:nvSpPr>
            <p:cNvPr id="26" name="TextBox 25"/>
            <p:cNvSpPr txBox="1"/>
            <p:nvPr/>
          </p:nvSpPr>
          <p:spPr>
            <a:xfrm>
              <a:off x="3598054" y="3124200"/>
              <a:ext cx="609600" cy="533400"/>
            </a:xfrm>
            <a:prstGeom prst="rect">
              <a:avLst/>
            </a:prstGeom>
            <a:noFill/>
            <a:ln>
              <a:solidFill>
                <a:schemeClr val="tx1"/>
              </a:solidFill>
            </a:ln>
          </p:spPr>
          <p:txBody>
            <a:bodyPr wrap="square" rtlCol="0">
              <a:spAutoFit/>
            </a:bodyPr>
            <a:lstStyle/>
            <a:p>
              <a:r>
                <a:rPr lang="en-US" sz="2800" dirty="0" smtClean="0"/>
                <a:t>99</a:t>
              </a:r>
              <a:endParaRPr lang="en-US" sz="2800" dirty="0"/>
            </a:p>
          </p:txBody>
        </p:sp>
        <p:sp>
          <p:nvSpPr>
            <p:cNvPr id="27" name="TextBox 26"/>
            <p:cNvSpPr txBox="1"/>
            <p:nvPr/>
          </p:nvSpPr>
          <p:spPr>
            <a:xfrm>
              <a:off x="4330281" y="3124200"/>
              <a:ext cx="609600" cy="533400"/>
            </a:xfrm>
            <a:prstGeom prst="rect">
              <a:avLst/>
            </a:prstGeom>
            <a:noFill/>
            <a:ln>
              <a:solidFill>
                <a:schemeClr val="tx1"/>
              </a:solidFill>
            </a:ln>
          </p:spPr>
          <p:txBody>
            <a:bodyPr wrap="square" rtlCol="0">
              <a:spAutoFit/>
            </a:bodyPr>
            <a:lstStyle/>
            <a:p>
              <a:r>
                <a:rPr lang="en-US" sz="2800" dirty="0" smtClean="0"/>
                <a:t>67</a:t>
              </a:r>
              <a:endParaRPr lang="en-US" sz="2800" dirty="0"/>
            </a:p>
          </p:txBody>
        </p:sp>
        <p:sp>
          <p:nvSpPr>
            <p:cNvPr id="28" name="TextBox 27"/>
            <p:cNvSpPr txBox="1"/>
            <p:nvPr/>
          </p:nvSpPr>
          <p:spPr>
            <a:xfrm>
              <a:off x="5062508" y="3108960"/>
              <a:ext cx="609600" cy="533400"/>
            </a:xfrm>
            <a:prstGeom prst="rect">
              <a:avLst/>
            </a:prstGeom>
            <a:noFill/>
            <a:ln>
              <a:solidFill>
                <a:schemeClr val="tx1"/>
              </a:solidFill>
            </a:ln>
          </p:spPr>
          <p:txBody>
            <a:bodyPr wrap="square" rtlCol="0">
              <a:spAutoFit/>
            </a:bodyPr>
            <a:lstStyle/>
            <a:p>
              <a:r>
                <a:rPr lang="en-US" sz="2800" dirty="0" smtClean="0"/>
                <a:t>45</a:t>
              </a:r>
              <a:endParaRPr lang="en-US" sz="2800" dirty="0"/>
            </a:p>
          </p:txBody>
        </p:sp>
      </p:grpSp>
      <p:grpSp>
        <p:nvGrpSpPr>
          <p:cNvPr id="5" name="Group 4"/>
          <p:cNvGrpSpPr/>
          <p:nvPr/>
        </p:nvGrpSpPr>
        <p:grpSpPr>
          <a:xfrm>
            <a:off x="2133600" y="4709160"/>
            <a:ext cx="3538508" cy="548640"/>
            <a:chOff x="2133600" y="4709160"/>
            <a:chExt cx="3538508" cy="548640"/>
          </a:xfrm>
        </p:grpSpPr>
        <p:sp>
          <p:nvSpPr>
            <p:cNvPr id="29" name="TextBox 28"/>
            <p:cNvSpPr txBox="1"/>
            <p:nvPr/>
          </p:nvSpPr>
          <p:spPr>
            <a:xfrm>
              <a:off x="2133600" y="4724400"/>
              <a:ext cx="609600" cy="533400"/>
            </a:xfrm>
            <a:prstGeom prst="rect">
              <a:avLst/>
            </a:prstGeom>
            <a:noFill/>
            <a:ln>
              <a:solidFill>
                <a:schemeClr val="tx1"/>
              </a:solidFill>
            </a:ln>
          </p:spPr>
          <p:txBody>
            <a:bodyPr wrap="square" rtlCol="0">
              <a:spAutoFit/>
            </a:bodyPr>
            <a:lstStyle/>
            <a:p>
              <a:r>
                <a:rPr lang="en-US" sz="2800" dirty="0" smtClean="0"/>
                <a:t>82</a:t>
              </a:r>
              <a:endParaRPr lang="en-US" sz="2800" dirty="0"/>
            </a:p>
          </p:txBody>
        </p:sp>
        <p:sp>
          <p:nvSpPr>
            <p:cNvPr id="30" name="TextBox 29"/>
            <p:cNvSpPr txBox="1"/>
            <p:nvPr/>
          </p:nvSpPr>
          <p:spPr>
            <a:xfrm>
              <a:off x="2865827" y="4724400"/>
              <a:ext cx="609600" cy="533400"/>
            </a:xfrm>
            <a:prstGeom prst="rect">
              <a:avLst/>
            </a:prstGeom>
            <a:noFill/>
            <a:ln>
              <a:solidFill>
                <a:schemeClr val="tx1"/>
              </a:solidFill>
            </a:ln>
          </p:spPr>
          <p:txBody>
            <a:bodyPr wrap="square" rtlCol="0">
              <a:spAutoFit/>
            </a:bodyPr>
            <a:lstStyle/>
            <a:p>
              <a:r>
                <a:rPr lang="en-US" sz="2800" dirty="0" smtClean="0"/>
                <a:t>7</a:t>
              </a:r>
              <a:endParaRPr lang="en-US" sz="2800" dirty="0"/>
            </a:p>
          </p:txBody>
        </p:sp>
        <p:sp>
          <p:nvSpPr>
            <p:cNvPr id="31" name="TextBox 30"/>
            <p:cNvSpPr txBox="1"/>
            <p:nvPr/>
          </p:nvSpPr>
          <p:spPr>
            <a:xfrm>
              <a:off x="3598054" y="4724400"/>
              <a:ext cx="609600" cy="533400"/>
            </a:xfrm>
            <a:prstGeom prst="rect">
              <a:avLst/>
            </a:prstGeom>
            <a:noFill/>
            <a:ln>
              <a:solidFill>
                <a:schemeClr val="tx1"/>
              </a:solidFill>
            </a:ln>
          </p:spPr>
          <p:txBody>
            <a:bodyPr wrap="square" rtlCol="0">
              <a:spAutoFit/>
            </a:bodyPr>
            <a:lstStyle/>
            <a:p>
              <a:r>
                <a:rPr lang="en-US" sz="2800" dirty="0" smtClean="0"/>
                <a:t>22</a:t>
              </a:r>
              <a:endParaRPr lang="en-US" sz="2800" dirty="0"/>
            </a:p>
          </p:txBody>
        </p:sp>
        <p:sp>
          <p:nvSpPr>
            <p:cNvPr id="32" name="TextBox 31"/>
            <p:cNvSpPr txBox="1"/>
            <p:nvPr/>
          </p:nvSpPr>
          <p:spPr>
            <a:xfrm>
              <a:off x="4330281" y="4724400"/>
              <a:ext cx="609600" cy="533400"/>
            </a:xfrm>
            <a:prstGeom prst="rect">
              <a:avLst/>
            </a:prstGeom>
            <a:noFill/>
            <a:ln>
              <a:solidFill>
                <a:schemeClr val="tx1"/>
              </a:solidFill>
            </a:ln>
          </p:spPr>
          <p:txBody>
            <a:bodyPr wrap="square" rtlCol="0">
              <a:spAutoFit/>
            </a:bodyPr>
            <a:lstStyle/>
            <a:p>
              <a:r>
                <a:rPr lang="en-US" sz="2800" dirty="0" smtClean="0"/>
                <a:t>42</a:t>
              </a:r>
              <a:endParaRPr lang="en-US" sz="2800" dirty="0"/>
            </a:p>
          </p:txBody>
        </p:sp>
        <p:sp>
          <p:nvSpPr>
            <p:cNvPr id="33" name="TextBox 32"/>
            <p:cNvSpPr txBox="1"/>
            <p:nvPr/>
          </p:nvSpPr>
          <p:spPr>
            <a:xfrm>
              <a:off x="5062508" y="4709160"/>
              <a:ext cx="609600" cy="533400"/>
            </a:xfrm>
            <a:prstGeom prst="rect">
              <a:avLst/>
            </a:prstGeom>
            <a:noFill/>
            <a:ln>
              <a:solidFill>
                <a:schemeClr val="tx1"/>
              </a:solidFill>
            </a:ln>
          </p:spPr>
          <p:txBody>
            <a:bodyPr wrap="square" rtlCol="0">
              <a:spAutoFit/>
            </a:bodyPr>
            <a:lstStyle/>
            <a:p>
              <a:r>
                <a:rPr lang="en-US" sz="2800" dirty="0" smtClean="0"/>
                <a:t>31</a:t>
              </a:r>
              <a:endParaRPr lang="en-US" sz="2800" dirty="0"/>
            </a:p>
          </p:txBody>
        </p:sp>
      </p:grpSp>
      <p:sp>
        <p:nvSpPr>
          <p:cNvPr id="34" name="Title 1"/>
          <p:cNvSpPr>
            <a:spLocks noGrp="1"/>
          </p:cNvSpPr>
          <p:nvPr>
            <p:ph type="title"/>
          </p:nvPr>
        </p:nvSpPr>
        <p:spPr>
          <a:xfrm>
            <a:off x="6526962" y="4414362"/>
            <a:ext cx="2286000" cy="620076"/>
          </a:xfrm>
        </p:spPr>
        <p:txBody>
          <a:bodyPr>
            <a:normAutofit fontScale="90000"/>
          </a:bodyPr>
          <a:lstStyle/>
          <a:p>
            <a:r>
              <a:rPr lang="en-US" dirty="0" smtClean="0"/>
              <a:t>Iteration: 0</a:t>
            </a:r>
            <a:endParaRPr lang="en-US" dirty="0"/>
          </a:p>
        </p:txBody>
      </p:sp>
    </p:spTree>
    <p:extLst>
      <p:ext uri="{BB962C8B-B14F-4D97-AF65-F5344CB8AC3E}">
        <p14:creationId xmlns:p14="http://schemas.microsoft.com/office/powerpoint/2010/main" val="295897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24600" y="2209800"/>
            <a:ext cx="2105025" cy="2171700"/>
          </a:xfrm>
          <a:prstGeom prst="rect">
            <a:avLst/>
          </a:prstGeom>
        </p:spPr>
      </p:pic>
      <p:pic>
        <p:nvPicPr>
          <p:cNvPr id="6" name="Picture 5"/>
          <p:cNvPicPr>
            <a:picLocks noChangeAspect="1"/>
          </p:cNvPicPr>
          <p:nvPr/>
        </p:nvPicPr>
        <p:blipFill>
          <a:blip r:embed="rId3"/>
          <a:stretch>
            <a:fillRect/>
          </a:stretch>
        </p:blipFill>
        <p:spPr>
          <a:xfrm>
            <a:off x="919831" y="2709585"/>
            <a:ext cx="818943" cy="1359218"/>
          </a:xfrm>
          <a:prstGeom prst="rect">
            <a:avLst/>
          </a:prstGeom>
        </p:spPr>
      </p:pic>
      <p:pic>
        <p:nvPicPr>
          <p:cNvPr id="7" name="Picture 6"/>
          <p:cNvPicPr>
            <a:picLocks noChangeAspect="1"/>
          </p:cNvPicPr>
          <p:nvPr/>
        </p:nvPicPr>
        <p:blipFill>
          <a:blip r:embed="rId4"/>
          <a:stretch>
            <a:fillRect/>
          </a:stretch>
        </p:blipFill>
        <p:spPr>
          <a:xfrm>
            <a:off x="914400" y="1143000"/>
            <a:ext cx="824374" cy="1369218"/>
          </a:xfrm>
          <a:prstGeom prst="rect">
            <a:avLst/>
          </a:prstGeom>
        </p:spPr>
      </p:pic>
      <p:pic>
        <p:nvPicPr>
          <p:cNvPr id="8" name="Picture 7"/>
          <p:cNvPicPr>
            <a:picLocks noChangeAspect="1"/>
          </p:cNvPicPr>
          <p:nvPr/>
        </p:nvPicPr>
        <p:blipFill>
          <a:blip r:embed="rId4"/>
          <a:stretch>
            <a:fillRect/>
          </a:stretch>
        </p:blipFill>
        <p:spPr>
          <a:xfrm>
            <a:off x="914400" y="4273790"/>
            <a:ext cx="824374" cy="1369218"/>
          </a:xfrm>
          <a:prstGeom prst="rect">
            <a:avLst/>
          </a:prstGeom>
        </p:spPr>
      </p:pic>
      <p:sp>
        <p:nvSpPr>
          <p:cNvPr id="10" name="TextBox 9"/>
          <p:cNvSpPr txBox="1"/>
          <p:nvPr/>
        </p:nvSpPr>
        <p:spPr>
          <a:xfrm>
            <a:off x="2133600" y="1524000"/>
            <a:ext cx="609600" cy="533400"/>
          </a:xfrm>
          <a:prstGeom prst="rect">
            <a:avLst/>
          </a:prstGeom>
          <a:noFill/>
          <a:ln>
            <a:solidFill>
              <a:schemeClr val="tx1"/>
            </a:solidFill>
          </a:ln>
        </p:spPr>
        <p:txBody>
          <a:bodyPr wrap="square" rtlCol="0">
            <a:spAutoFit/>
          </a:bodyPr>
          <a:lstStyle/>
          <a:p>
            <a:r>
              <a:rPr lang="en-US" sz="2800" dirty="0" smtClean="0"/>
              <a:t>13</a:t>
            </a:r>
            <a:endParaRPr lang="en-US" sz="2800" dirty="0"/>
          </a:p>
        </p:txBody>
      </p:sp>
      <p:sp>
        <p:nvSpPr>
          <p:cNvPr id="12" name="TextBox 11"/>
          <p:cNvSpPr txBox="1"/>
          <p:nvPr/>
        </p:nvSpPr>
        <p:spPr>
          <a:xfrm>
            <a:off x="2865827" y="1524000"/>
            <a:ext cx="609600" cy="533400"/>
          </a:xfrm>
          <a:prstGeom prst="rect">
            <a:avLst/>
          </a:prstGeom>
          <a:noFill/>
          <a:ln>
            <a:solidFill>
              <a:schemeClr val="tx1"/>
            </a:solidFill>
          </a:ln>
        </p:spPr>
        <p:txBody>
          <a:bodyPr wrap="square" rtlCol="0">
            <a:spAutoFit/>
          </a:bodyPr>
          <a:lstStyle/>
          <a:p>
            <a:r>
              <a:rPr lang="en-US" sz="2800" dirty="0" smtClean="0"/>
              <a:t>48</a:t>
            </a:r>
            <a:endParaRPr lang="en-US" sz="2800" dirty="0"/>
          </a:p>
        </p:txBody>
      </p:sp>
      <p:sp>
        <p:nvSpPr>
          <p:cNvPr id="13" name="TextBox 12"/>
          <p:cNvSpPr txBox="1"/>
          <p:nvPr/>
        </p:nvSpPr>
        <p:spPr>
          <a:xfrm>
            <a:off x="3598054" y="1524000"/>
            <a:ext cx="609600" cy="533400"/>
          </a:xfrm>
          <a:prstGeom prst="rect">
            <a:avLst/>
          </a:prstGeom>
          <a:noFill/>
          <a:ln>
            <a:solidFill>
              <a:schemeClr val="tx1"/>
            </a:solidFill>
          </a:ln>
        </p:spPr>
        <p:txBody>
          <a:bodyPr wrap="square" rtlCol="0">
            <a:spAutoFit/>
          </a:bodyPr>
          <a:lstStyle/>
          <a:p>
            <a:r>
              <a:rPr lang="en-US" sz="2800" dirty="0" smtClean="0"/>
              <a:t>11</a:t>
            </a:r>
            <a:endParaRPr lang="en-US" sz="2800" dirty="0"/>
          </a:p>
        </p:txBody>
      </p:sp>
      <p:sp>
        <p:nvSpPr>
          <p:cNvPr id="14" name="TextBox 13"/>
          <p:cNvSpPr txBox="1"/>
          <p:nvPr/>
        </p:nvSpPr>
        <p:spPr>
          <a:xfrm>
            <a:off x="4330281" y="1524000"/>
            <a:ext cx="609600" cy="533400"/>
          </a:xfrm>
          <a:prstGeom prst="rect">
            <a:avLst/>
          </a:prstGeom>
          <a:noFill/>
          <a:ln>
            <a:solidFill>
              <a:schemeClr val="tx1"/>
            </a:solidFill>
          </a:ln>
        </p:spPr>
        <p:txBody>
          <a:bodyPr wrap="square" rtlCol="0">
            <a:spAutoFit/>
          </a:bodyPr>
          <a:lstStyle/>
          <a:p>
            <a:r>
              <a:rPr lang="en-US" sz="2800" dirty="0" smtClean="0"/>
              <a:t>3</a:t>
            </a:r>
            <a:endParaRPr lang="en-US" sz="2800" dirty="0"/>
          </a:p>
        </p:txBody>
      </p:sp>
      <p:sp>
        <p:nvSpPr>
          <p:cNvPr id="23" name="TextBox 22"/>
          <p:cNvSpPr txBox="1"/>
          <p:nvPr/>
        </p:nvSpPr>
        <p:spPr>
          <a:xfrm>
            <a:off x="5062508" y="1508760"/>
            <a:ext cx="609600" cy="533400"/>
          </a:xfrm>
          <a:prstGeom prst="rect">
            <a:avLst/>
          </a:prstGeom>
          <a:noFill/>
          <a:ln>
            <a:solidFill>
              <a:schemeClr val="tx1"/>
            </a:solidFill>
          </a:ln>
        </p:spPr>
        <p:txBody>
          <a:bodyPr wrap="square" rtlCol="0">
            <a:spAutoFit/>
          </a:bodyPr>
          <a:lstStyle/>
          <a:p>
            <a:r>
              <a:rPr lang="en-US" sz="2800" dirty="0" smtClean="0"/>
              <a:t>99</a:t>
            </a:r>
            <a:endParaRPr lang="en-US" sz="2800" dirty="0"/>
          </a:p>
        </p:txBody>
      </p:sp>
      <p:sp>
        <p:nvSpPr>
          <p:cNvPr id="24" name="TextBox 23"/>
          <p:cNvSpPr txBox="1"/>
          <p:nvPr/>
        </p:nvSpPr>
        <p:spPr>
          <a:xfrm>
            <a:off x="2133600" y="3124200"/>
            <a:ext cx="609600" cy="533400"/>
          </a:xfrm>
          <a:prstGeom prst="rect">
            <a:avLst/>
          </a:prstGeom>
          <a:noFill/>
          <a:ln>
            <a:solidFill>
              <a:schemeClr val="tx1"/>
            </a:solidFill>
          </a:ln>
        </p:spPr>
        <p:txBody>
          <a:bodyPr wrap="square" rtlCol="0">
            <a:spAutoFit/>
          </a:bodyPr>
          <a:lstStyle/>
          <a:p>
            <a:r>
              <a:rPr lang="en-US" sz="2800" dirty="0" smtClean="0"/>
              <a:t>2</a:t>
            </a:r>
            <a:endParaRPr lang="en-US" sz="2800" dirty="0"/>
          </a:p>
        </p:txBody>
      </p:sp>
      <p:sp>
        <p:nvSpPr>
          <p:cNvPr id="25" name="TextBox 24"/>
          <p:cNvSpPr txBox="1"/>
          <p:nvPr/>
        </p:nvSpPr>
        <p:spPr>
          <a:xfrm>
            <a:off x="2865827" y="3124200"/>
            <a:ext cx="609600" cy="533400"/>
          </a:xfrm>
          <a:prstGeom prst="rect">
            <a:avLst/>
          </a:prstGeom>
          <a:noFill/>
          <a:ln>
            <a:solidFill>
              <a:schemeClr val="tx1"/>
            </a:solidFill>
          </a:ln>
        </p:spPr>
        <p:txBody>
          <a:bodyPr wrap="square" rtlCol="0">
            <a:spAutoFit/>
          </a:bodyPr>
          <a:lstStyle/>
          <a:p>
            <a:r>
              <a:rPr lang="en-US" sz="2800" dirty="0" smtClean="0"/>
              <a:t>13</a:t>
            </a:r>
            <a:endParaRPr lang="en-US" sz="2800" dirty="0"/>
          </a:p>
        </p:txBody>
      </p:sp>
      <p:sp>
        <p:nvSpPr>
          <p:cNvPr id="26" name="TextBox 25"/>
          <p:cNvSpPr txBox="1"/>
          <p:nvPr/>
        </p:nvSpPr>
        <p:spPr>
          <a:xfrm>
            <a:off x="3598054" y="3124200"/>
            <a:ext cx="609600" cy="533400"/>
          </a:xfrm>
          <a:prstGeom prst="rect">
            <a:avLst/>
          </a:prstGeom>
          <a:noFill/>
          <a:ln>
            <a:solidFill>
              <a:schemeClr val="tx1"/>
            </a:solidFill>
          </a:ln>
        </p:spPr>
        <p:txBody>
          <a:bodyPr wrap="square" rtlCol="0">
            <a:spAutoFit/>
          </a:bodyPr>
          <a:lstStyle/>
          <a:p>
            <a:r>
              <a:rPr lang="en-US" sz="2800" dirty="0" smtClean="0"/>
              <a:t>99</a:t>
            </a:r>
            <a:endParaRPr lang="en-US" sz="2800" dirty="0"/>
          </a:p>
        </p:txBody>
      </p:sp>
      <p:sp>
        <p:nvSpPr>
          <p:cNvPr id="27" name="TextBox 26"/>
          <p:cNvSpPr txBox="1"/>
          <p:nvPr/>
        </p:nvSpPr>
        <p:spPr>
          <a:xfrm>
            <a:off x="4330281" y="3124200"/>
            <a:ext cx="609600" cy="533400"/>
          </a:xfrm>
          <a:prstGeom prst="rect">
            <a:avLst/>
          </a:prstGeom>
          <a:noFill/>
          <a:ln>
            <a:solidFill>
              <a:schemeClr val="tx1"/>
            </a:solidFill>
          </a:ln>
        </p:spPr>
        <p:txBody>
          <a:bodyPr wrap="square" rtlCol="0">
            <a:spAutoFit/>
          </a:bodyPr>
          <a:lstStyle/>
          <a:p>
            <a:r>
              <a:rPr lang="en-US" sz="2800" dirty="0" smtClean="0"/>
              <a:t>67</a:t>
            </a:r>
            <a:endParaRPr lang="en-US" sz="2800" dirty="0"/>
          </a:p>
        </p:txBody>
      </p:sp>
      <p:sp>
        <p:nvSpPr>
          <p:cNvPr id="28" name="TextBox 27"/>
          <p:cNvSpPr txBox="1"/>
          <p:nvPr/>
        </p:nvSpPr>
        <p:spPr>
          <a:xfrm>
            <a:off x="5062508" y="3108960"/>
            <a:ext cx="609600" cy="533400"/>
          </a:xfrm>
          <a:prstGeom prst="rect">
            <a:avLst/>
          </a:prstGeom>
          <a:noFill/>
          <a:ln>
            <a:solidFill>
              <a:schemeClr val="tx1"/>
            </a:solidFill>
          </a:ln>
        </p:spPr>
        <p:txBody>
          <a:bodyPr wrap="square" rtlCol="0">
            <a:spAutoFit/>
          </a:bodyPr>
          <a:lstStyle/>
          <a:p>
            <a:r>
              <a:rPr lang="en-US" sz="2800" dirty="0" smtClean="0"/>
              <a:t>45</a:t>
            </a:r>
            <a:endParaRPr lang="en-US" sz="2800" dirty="0"/>
          </a:p>
        </p:txBody>
      </p:sp>
      <p:sp>
        <p:nvSpPr>
          <p:cNvPr id="29" name="TextBox 28"/>
          <p:cNvSpPr txBox="1"/>
          <p:nvPr/>
        </p:nvSpPr>
        <p:spPr>
          <a:xfrm>
            <a:off x="2133600" y="4724400"/>
            <a:ext cx="609600" cy="533400"/>
          </a:xfrm>
          <a:prstGeom prst="rect">
            <a:avLst/>
          </a:prstGeom>
          <a:noFill/>
          <a:ln>
            <a:solidFill>
              <a:schemeClr val="tx1"/>
            </a:solidFill>
          </a:ln>
        </p:spPr>
        <p:txBody>
          <a:bodyPr wrap="square" rtlCol="0">
            <a:spAutoFit/>
          </a:bodyPr>
          <a:lstStyle/>
          <a:p>
            <a:r>
              <a:rPr lang="en-US" sz="2800" dirty="0" smtClean="0"/>
              <a:t>82</a:t>
            </a:r>
            <a:endParaRPr lang="en-US" sz="2800" dirty="0"/>
          </a:p>
        </p:txBody>
      </p:sp>
      <p:sp>
        <p:nvSpPr>
          <p:cNvPr id="30" name="TextBox 29"/>
          <p:cNvSpPr txBox="1"/>
          <p:nvPr/>
        </p:nvSpPr>
        <p:spPr>
          <a:xfrm>
            <a:off x="2865827" y="4724400"/>
            <a:ext cx="609600" cy="533400"/>
          </a:xfrm>
          <a:prstGeom prst="rect">
            <a:avLst/>
          </a:prstGeom>
          <a:noFill/>
          <a:ln>
            <a:solidFill>
              <a:schemeClr val="tx1"/>
            </a:solidFill>
          </a:ln>
        </p:spPr>
        <p:txBody>
          <a:bodyPr wrap="square" rtlCol="0">
            <a:spAutoFit/>
          </a:bodyPr>
          <a:lstStyle/>
          <a:p>
            <a:r>
              <a:rPr lang="en-US" sz="2800" dirty="0" smtClean="0"/>
              <a:t>7</a:t>
            </a:r>
            <a:endParaRPr lang="en-US" sz="2800" dirty="0"/>
          </a:p>
        </p:txBody>
      </p:sp>
      <p:sp>
        <p:nvSpPr>
          <p:cNvPr id="31" name="TextBox 30"/>
          <p:cNvSpPr txBox="1"/>
          <p:nvPr/>
        </p:nvSpPr>
        <p:spPr>
          <a:xfrm>
            <a:off x="3598054" y="4724400"/>
            <a:ext cx="609600" cy="533400"/>
          </a:xfrm>
          <a:prstGeom prst="rect">
            <a:avLst/>
          </a:prstGeom>
          <a:noFill/>
          <a:ln>
            <a:solidFill>
              <a:schemeClr val="tx1"/>
            </a:solidFill>
          </a:ln>
        </p:spPr>
        <p:txBody>
          <a:bodyPr wrap="square" rtlCol="0">
            <a:spAutoFit/>
          </a:bodyPr>
          <a:lstStyle/>
          <a:p>
            <a:r>
              <a:rPr lang="en-US" sz="2800" dirty="0" smtClean="0"/>
              <a:t>22</a:t>
            </a:r>
            <a:endParaRPr lang="en-US" sz="2800" dirty="0"/>
          </a:p>
        </p:txBody>
      </p:sp>
      <p:sp>
        <p:nvSpPr>
          <p:cNvPr id="32" name="TextBox 31"/>
          <p:cNvSpPr txBox="1"/>
          <p:nvPr/>
        </p:nvSpPr>
        <p:spPr>
          <a:xfrm>
            <a:off x="4330281" y="4724400"/>
            <a:ext cx="609600" cy="533400"/>
          </a:xfrm>
          <a:prstGeom prst="rect">
            <a:avLst/>
          </a:prstGeom>
          <a:noFill/>
          <a:ln>
            <a:solidFill>
              <a:schemeClr val="tx1"/>
            </a:solidFill>
          </a:ln>
        </p:spPr>
        <p:txBody>
          <a:bodyPr wrap="square" rtlCol="0">
            <a:spAutoFit/>
          </a:bodyPr>
          <a:lstStyle/>
          <a:p>
            <a:r>
              <a:rPr lang="en-US" sz="2800" dirty="0" smtClean="0"/>
              <a:t>42</a:t>
            </a:r>
            <a:endParaRPr lang="en-US" sz="2800" dirty="0"/>
          </a:p>
        </p:txBody>
      </p:sp>
      <p:sp>
        <p:nvSpPr>
          <p:cNvPr id="33" name="TextBox 32"/>
          <p:cNvSpPr txBox="1"/>
          <p:nvPr/>
        </p:nvSpPr>
        <p:spPr>
          <a:xfrm>
            <a:off x="5062508" y="4709160"/>
            <a:ext cx="609600" cy="533400"/>
          </a:xfrm>
          <a:prstGeom prst="rect">
            <a:avLst/>
          </a:prstGeom>
          <a:noFill/>
          <a:ln>
            <a:solidFill>
              <a:schemeClr val="tx1"/>
            </a:solidFill>
          </a:ln>
        </p:spPr>
        <p:txBody>
          <a:bodyPr wrap="square" rtlCol="0">
            <a:spAutoFit/>
          </a:bodyPr>
          <a:lstStyle/>
          <a:p>
            <a:r>
              <a:rPr lang="en-US" sz="2800" dirty="0" smtClean="0"/>
              <a:t>31</a:t>
            </a:r>
            <a:endParaRPr lang="en-US" sz="2800" dirty="0"/>
          </a:p>
        </p:txBody>
      </p:sp>
      <p:sp>
        <p:nvSpPr>
          <p:cNvPr id="34" name="Title 1"/>
          <p:cNvSpPr>
            <a:spLocks noGrp="1"/>
          </p:cNvSpPr>
          <p:nvPr>
            <p:ph type="title"/>
          </p:nvPr>
        </p:nvSpPr>
        <p:spPr>
          <a:xfrm>
            <a:off x="6526962" y="4414362"/>
            <a:ext cx="2286000" cy="620076"/>
          </a:xfrm>
        </p:spPr>
        <p:txBody>
          <a:bodyPr>
            <a:normAutofit fontScale="90000"/>
          </a:bodyPr>
          <a:lstStyle/>
          <a:p>
            <a:r>
              <a:rPr lang="en-US" dirty="0" smtClean="0"/>
              <a:t>Iteration: 0</a:t>
            </a:r>
            <a:endParaRPr lang="en-US" dirty="0"/>
          </a:p>
        </p:txBody>
      </p:sp>
    </p:spTree>
    <p:extLst>
      <p:ext uri="{BB962C8B-B14F-4D97-AF65-F5344CB8AC3E}">
        <p14:creationId xmlns:p14="http://schemas.microsoft.com/office/powerpoint/2010/main" val="338049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750" fill="hold"/>
                                        <p:tgtEl>
                                          <p:spTgt spid="10"/>
                                        </p:tgtEl>
                                        <p:attrNameLst>
                                          <p:attrName>fillcolor</p:attrName>
                                        </p:attrNameLst>
                                      </p:cBhvr>
                                      <p:to>
                                        <a:srgbClr val="C0504D"/>
                                      </p:to>
                                    </p:animClr>
                                    <p:set>
                                      <p:cBhvr>
                                        <p:cTn id="7" dur="750" fill="hold"/>
                                        <p:tgtEl>
                                          <p:spTgt spid="10"/>
                                        </p:tgtEl>
                                        <p:attrNameLst>
                                          <p:attrName>fill.type</p:attrName>
                                        </p:attrNameLst>
                                      </p:cBhvr>
                                      <p:to>
                                        <p:strVal val="solid"/>
                                      </p:to>
                                    </p:set>
                                    <p:set>
                                      <p:cBhvr>
                                        <p:cTn id="8" dur="750" fill="hold"/>
                                        <p:tgtEl>
                                          <p:spTgt spid="10"/>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750" fill="hold"/>
                                        <p:tgtEl>
                                          <p:spTgt spid="12"/>
                                        </p:tgtEl>
                                        <p:attrNameLst>
                                          <p:attrName>fillcolor</p:attrName>
                                        </p:attrNameLst>
                                      </p:cBhvr>
                                      <p:to>
                                        <a:srgbClr val="C0504D"/>
                                      </p:to>
                                    </p:animClr>
                                    <p:set>
                                      <p:cBhvr>
                                        <p:cTn id="11" dur="750" fill="hold"/>
                                        <p:tgtEl>
                                          <p:spTgt spid="12"/>
                                        </p:tgtEl>
                                        <p:attrNameLst>
                                          <p:attrName>fill.type</p:attrName>
                                        </p:attrNameLst>
                                      </p:cBhvr>
                                      <p:to>
                                        <p:strVal val="solid"/>
                                      </p:to>
                                    </p:set>
                                    <p:set>
                                      <p:cBhvr>
                                        <p:cTn id="12" dur="750" fill="hold"/>
                                        <p:tgtEl>
                                          <p:spTgt spid="12"/>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750" fill="hold"/>
                                        <p:tgtEl>
                                          <p:spTgt spid="13"/>
                                        </p:tgtEl>
                                        <p:attrNameLst>
                                          <p:attrName>fillcolor</p:attrName>
                                        </p:attrNameLst>
                                      </p:cBhvr>
                                      <p:to>
                                        <a:srgbClr val="C0504D"/>
                                      </p:to>
                                    </p:animClr>
                                    <p:set>
                                      <p:cBhvr>
                                        <p:cTn id="15" dur="750" fill="hold"/>
                                        <p:tgtEl>
                                          <p:spTgt spid="13"/>
                                        </p:tgtEl>
                                        <p:attrNameLst>
                                          <p:attrName>fill.type</p:attrName>
                                        </p:attrNameLst>
                                      </p:cBhvr>
                                      <p:to>
                                        <p:strVal val="solid"/>
                                      </p:to>
                                    </p:set>
                                    <p:set>
                                      <p:cBhvr>
                                        <p:cTn id="16" dur="750" fill="hold"/>
                                        <p:tgtEl>
                                          <p:spTgt spid="13"/>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750" fill="hold"/>
                                        <p:tgtEl>
                                          <p:spTgt spid="24"/>
                                        </p:tgtEl>
                                        <p:attrNameLst>
                                          <p:attrName>fillcolor</p:attrName>
                                        </p:attrNameLst>
                                      </p:cBhvr>
                                      <p:to>
                                        <a:srgbClr val="C0504D"/>
                                      </p:to>
                                    </p:animClr>
                                    <p:set>
                                      <p:cBhvr>
                                        <p:cTn id="19" dur="750" fill="hold"/>
                                        <p:tgtEl>
                                          <p:spTgt spid="24"/>
                                        </p:tgtEl>
                                        <p:attrNameLst>
                                          <p:attrName>fill.type</p:attrName>
                                        </p:attrNameLst>
                                      </p:cBhvr>
                                      <p:to>
                                        <p:strVal val="solid"/>
                                      </p:to>
                                    </p:set>
                                    <p:set>
                                      <p:cBhvr>
                                        <p:cTn id="20" dur="750" fill="hold"/>
                                        <p:tgtEl>
                                          <p:spTgt spid="24"/>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750" fill="hold"/>
                                        <p:tgtEl>
                                          <p:spTgt spid="25"/>
                                        </p:tgtEl>
                                        <p:attrNameLst>
                                          <p:attrName>fillcolor</p:attrName>
                                        </p:attrNameLst>
                                      </p:cBhvr>
                                      <p:to>
                                        <a:srgbClr val="C0504D"/>
                                      </p:to>
                                    </p:animClr>
                                    <p:set>
                                      <p:cBhvr>
                                        <p:cTn id="23" dur="750" fill="hold"/>
                                        <p:tgtEl>
                                          <p:spTgt spid="25"/>
                                        </p:tgtEl>
                                        <p:attrNameLst>
                                          <p:attrName>fill.type</p:attrName>
                                        </p:attrNameLst>
                                      </p:cBhvr>
                                      <p:to>
                                        <p:strVal val="solid"/>
                                      </p:to>
                                    </p:set>
                                    <p:set>
                                      <p:cBhvr>
                                        <p:cTn id="24" dur="750" fill="hold"/>
                                        <p:tgtEl>
                                          <p:spTgt spid="25"/>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750" fill="hold"/>
                                        <p:tgtEl>
                                          <p:spTgt spid="26"/>
                                        </p:tgtEl>
                                        <p:attrNameLst>
                                          <p:attrName>fillcolor</p:attrName>
                                        </p:attrNameLst>
                                      </p:cBhvr>
                                      <p:to>
                                        <a:srgbClr val="C0504D"/>
                                      </p:to>
                                    </p:animClr>
                                    <p:set>
                                      <p:cBhvr>
                                        <p:cTn id="27" dur="750" fill="hold"/>
                                        <p:tgtEl>
                                          <p:spTgt spid="26"/>
                                        </p:tgtEl>
                                        <p:attrNameLst>
                                          <p:attrName>fill.type</p:attrName>
                                        </p:attrNameLst>
                                      </p:cBhvr>
                                      <p:to>
                                        <p:strVal val="solid"/>
                                      </p:to>
                                    </p:set>
                                    <p:set>
                                      <p:cBhvr>
                                        <p:cTn id="28" dur="750" fill="hold"/>
                                        <p:tgtEl>
                                          <p:spTgt spid="26"/>
                                        </p:tgtEl>
                                        <p:attrNameLst>
                                          <p:attrName>fill.on</p:attrName>
                                        </p:attrNameLst>
                                      </p:cBhvr>
                                      <p:to>
                                        <p:strVal val="true"/>
                                      </p:to>
                                    </p:set>
                                  </p:childTnLst>
                                </p:cTn>
                              </p:par>
                              <p:par>
                                <p:cTn id="29" presetID="1" presetClass="emph" presetSubtype="2" fill="hold" nodeType="withEffect">
                                  <p:stCondLst>
                                    <p:cond delay="0"/>
                                  </p:stCondLst>
                                  <p:childTnLst>
                                    <p:animClr clrSpc="rgb" dir="cw">
                                      <p:cBhvr>
                                        <p:cTn id="30" dur="750" fill="hold"/>
                                        <p:tgtEl>
                                          <p:spTgt spid="29"/>
                                        </p:tgtEl>
                                        <p:attrNameLst>
                                          <p:attrName>fillcolor</p:attrName>
                                        </p:attrNameLst>
                                      </p:cBhvr>
                                      <p:to>
                                        <a:srgbClr val="C0504D"/>
                                      </p:to>
                                    </p:animClr>
                                    <p:set>
                                      <p:cBhvr>
                                        <p:cTn id="31" dur="750" fill="hold"/>
                                        <p:tgtEl>
                                          <p:spTgt spid="29"/>
                                        </p:tgtEl>
                                        <p:attrNameLst>
                                          <p:attrName>fill.type</p:attrName>
                                        </p:attrNameLst>
                                      </p:cBhvr>
                                      <p:to>
                                        <p:strVal val="solid"/>
                                      </p:to>
                                    </p:set>
                                    <p:set>
                                      <p:cBhvr>
                                        <p:cTn id="32" dur="750" fill="hold"/>
                                        <p:tgtEl>
                                          <p:spTgt spid="29"/>
                                        </p:tgtEl>
                                        <p:attrNameLst>
                                          <p:attrName>fill.on</p:attrName>
                                        </p:attrNameLst>
                                      </p:cBhvr>
                                      <p:to>
                                        <p:strVal val="true"/>
                                      </p:to>
                                    </p:set>
                                  </p:childTnLst>
                                </p:cTn>
                              </p:par>
                              <p:par>
                                <p:cTn id="33" presetID="1" presetClass="emph" presetSubtype="2" fill="hold" nodeType="withEffect">
                                  <p:stCondLst>
                                    <p:cond delay="0"/>
                                  </p:stCondLst>
                                  <p:childTnLst>
                                    <p:animClr clrSpc="rgb" dir="cw">
                                      <p:cBhvr>
                                        <p:cTn id="34" dur="750" fill="hold"/>
                                        <p:tgtEl>
                                          <p:spTgt spid="30"/>
                                        </p:tgtEl>
                                        <p:attrNameLst>
                                          <p:attrName>fillcolor</p:attrName>
                                        </p:attrNameLst>
                                      </p:cBhvr>
                                      <p:to>
                                        <a:srgbClr val="C0504D"/>
                                      </p:to>
                                    </p:animClr>
                                    <p:set>
                                      <p:cBhvr>
                                        <p:cTn id="35" dur="750" fill="hold"/>
                                        <p:tgtEl>
                                          <p:spTgt spid="30"/>
                                        </p:tgtEl>
                                        <p:attrNameLst>
                                          <p:attrName>fill.type</p:attrName>
                                        </p:attrNameLst>
                                      </p:cBhvr>
                                      <p:to>
                                        <p:strVal val="solid"/>
                                      </p:to>
                                    </p:set>
                                    <p:set>
                                      <p:cBhvr>
                                        <p:cTn id="36" dur="750" fill="hold"/>
                                        <p:tgtEl>
                                          <p:spTgt spid="30"/>
                                        </p:tgtEl>
                                        <p:attrNameLst>
                                          <p:attrName>fill.on</p:attrName>
                                        </p:attrNameLst>
                                      </p:cBhvr>
                                      <p:to>
                                        <p:strVal val="true"/>
                                      </p:to>
                                    </p:set>
                                  </p:childTnLst>
                                </p:cTn>
                              </p:par>
                              <p:par>
                                <p:cTn id="37" presetID="1" presetClass="emph" presetSubtype="2" fill="hold" nodeType="withEffect">
                                  <p:stCondLst>
                                    <p:cond delay="0"/>
                                  </p:stCondLst>
                                  <p:childTnLst>
                                    <p:animClr clrSpc="rgb" dir="cw">
                                      <p:cBhvr>
                                        <p:cTn id="38" dur="750" fill="hold"/>
                                        <p:tgtEl>
                                          <p:spTgt spid="31"/>
                                        </p:tgtEl>
                                        <p:attrNameLst>
                                          <p:attrName>fillcolor</p:attrName>
                                        </p:attrNameLst>
                                      </p:cBhvr>
                                      <p:to>
                                        <a:srgbClr val="C0504D"/>
                                      </p:to>
                                    </p:animClr>
                                    <p:set>
                                      <p:cBhvr>
                                        <p:cTn id="39" dur="750" fill="hold"/>
                                        <p:tgtEl>
                                          <p:spTgt spid="31"/>
                                        </p:tgtEl>
                                        <p:attrNameLst>
                                          <p:attrName>fill.type</p:attrName>
                                        </p:attrNameLst>
                                      </p:cBhvr>
                                      <p:to>
                                        <p:strVal val="solid"/>
                                      </p:to>
                                    </p:set>
                                    <p:set>
                                      <p:cBhvr>
                                        <p:cTn id="40" dur="750" fill="hold"/>
                                        <p:tgtEl>
                                          <p:spTgt spid="3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24600" y="2209800"/>
            <a:ext cx="2105025" cy="2171700"/>
          </a:xfrm>
          <a:prstGeom prst="rect">
            <a:avLst/>
          </a:prstGeom>
        </p:spPr>
      </p:pic>
      <p:pic>
        <p:nvPicPr>
          <p:cNvPr id="6" name="Picture 5"/>
          <p:cNvPicPr>
            <a:picLocks noChangeAspect="1"/>
          </p:cNvPicPr>
          <p:nvPr/>
        </p:nvPicPr>
        <p:blipFill>
          <a:blip r:embed="rId3"/>
          <a:stretch>
            <a:fillRect/>
          </a:stretch>
        </p:blipFill>
        <p:spPr>
          <a:xfrm>
            <a:off x="919831" y="2709585"/>
            <a:ext cx="818943" cy="1359218"/>
          </a:xfrm>
          <a:prstGeom prst="rect">
            <a:avLst/>
          </a:prstGeom>
        </p:spPr>
      </p:pic>
      <p:pic>
        <p:nvPicPr>
          <p:cNvPr id="7" name="Picture 6"/>
          <p:cNvPicPr>
            <a:picLocks noChangeAspect="1"/>
          </p:cNvPicPr>
          <p:nvPr/>
        </p:nvPicPr>
        <p:blipFill>
          <a:blip r:embed="rId4"/>
          <a:stretch>
            <a:fillRect/>
          </a:stretch>
        </p:blipFill>
        <p:spPr>
          <a:xfrm>
            <a:off x="914400" y="1143000"/>
            <a:ext cx="824374" cy="1369218"/>
          </a:xfrm>
          <a:prstGeom prst="rect">
            <a:avLst/>
          </a:prstGeom>
        </p:spPr>
      </p:pic>
      <p:pic>
        <p:nvPicPr>
          <p:cNvPr id="8" name="Picture 7"/>
          <p:cNvPicPr>
            <a:picLocks noChangeAspect="1"/>
          </p:cNvPicPr>
          <p:nvPr/>
        </p:nvPicPr>
        <p:blipFill>
          <a:blip r:embed="rId4"/>
          <a:stretch>
            <a:fillRect/>
          </a:stretch>
        </p:blipFill>
        <p:spPr>
          <a:xfrm>
            <a:off x="914400" y="4273790"/>
            <a:ext cx="824374" cy="1369218"/>
          </a:xfrm>
          <a:prstGeom prst="rect">
            <a:avLst/>
          </a:prstGeom>
        </p:spPr>
      </p:pic>
      <p:sp>
        <p:nvSpPr>
          <p:cNvPr id="10" name="TextBox 9"/>
          <p:cNvSpPr txBox="1"/>
          <p:nvPr/>
        </p:nvSpPr>
        <p:spPr>
          <a:xfrm>
            <a:off x="2133600" y="1524000"/>
            <a:ext cx="609600" cy="533400"/>
          </a:xfrm>
          <a:prstGeom prst="rect">
            <a:avLst/>
          </a:prstGeom>
          <a:solidFill>
            <a:schemeClr val="accent2"/>
          </a:solidFill>
          <a:ln>
            <a:solidFill>
              <a:schemeClr val="tx1"/>
            </a:solidFill>
          </a:ln>
        </p:spPr>
        <p:txBody>
          <a:bodyPr wrap="square" rtlCol="0">
            <a:spAutoFit/>
          </a:bodyPr>
          <a:lstStyle/>
          <a:p>
            <a:r>
              <a:rPr lang="en-US" sz="2800" dirty="0" smtClean="0"/>
              <a:t>13</a:t>
            </a:r>
            <a:endParaRPr lang="en-US" sz="2800" dirty="0"/>
          </a:p>
        </p:txBody>
      </p:sp>
      <p:sp>
        <p:nvSpPr>
          <p:cNvPr id="12" name="TextBox 11"/>
          <p:cNvSpPr txBox="1"/>
          <p:nvPr/>
        </p:nvSpPr>
        <p:spPr>
          <a:xfrm>
            <a:off x="2865827" y="1524000"/>
            <a:ext cx="609600" cy="533400"/>
          </a:xfrm>
          <a:prstGeom prst="rect">
            <a:avLst/>
          </a:prstGeom>
          <a:solidFill>
            <a:schemeClr val="accent2"/>
          </a:solidFill>
          <a:ln>
            <a:solidFill>
              <a:schemeClr val="tx1"/>
            </a:solidFill>
          </a:ln>
        </p:spPr>
        <p:txBody>
          <a:bodyPr wrap="square" rtlCol="0">
            <a:spAutoFit/>
          </a:bodyPr>
          <a:lstStyle/>
          <a:p>
            <a:r>
              <a:rPr lang="en-US" sz="2800" dirty="0" smtClean="0"/>
              <a:t>48</a:t>
            </a:r>
            <a:endParaRPr lang="en-US" sz="2800" dirty="0"/>
          </a:p>
        </p:txBody>
      </p:sp>
      <p:sp>
        <p:nvSpPr>
          <p:cNvPr id="13" name="TextBox 12"/>
          <p:cNvSpPr txBox="1"/>
          <p:nvPr/>
        </p:nvSpPr>
        <p:spPr>
          <a:xfrm>
            <a:off x="3598054" y="1524000"/>
            <a:ext cx="609600" cy="533400"/>
          </a:xfrm>
          <a:prstGeom prst="rect">
            <a:avLst/>
          </a:prstGeom>
          <a:solidFill>
            <a:schemeClr val="accent2"/>
          </a:solidFill>
          <a:ln>
            <a:solidFill>
              <a:schemeClr val="tx1"/>
            </a:solidFill>
          </a:ln>
        </p:spPr>
        <p:txBody>
          <a:bodyPr wrap="square" rtlCol="0">
            <a:spAutoFit/>
          </a:bodyPr>
          <a:lstStyle/>
          <a:p>
            <a:r>
              <a:rPr lang="en-US" sz="2800" dirty="0" smtClean="0"/>
              <a:t>11</a:t>
            </a:r>
            <a:endParaRPr lang="en-US" sz="2800" dirty="0"/>
          </a:p>
        </p:txBody>
      </p:sp>
      <p:sp>
        <p:nvSpPr>
          <p:cNvPr id="14" name="TextBox 13"/>
          <p:cNvSpPr txBox="1"/>
          <p:nvPr/>
        </p:nvSpPr>
        <p:spPr>
          <a:xfrm>
            <a:off x="4330281" y="1524000"/>
            <a:ext cx="609600" cy="533400"/>
          </a:xfrm>
          <a:prstGeom prst="rect">
            <a:avLst/>
          </a:prstGeom>
          <a:noFill/>
          <a:ln>
            <a:solidFill>
              <a:schemeClr val="tx1"/>
            </a:solidFill>
          </a:ln>
        </p:spPr>
        <p:txBody>
          <a:bodyPr wrap="square" rtlCol="0">
            <a:spAutoFit/>
          </a:bodyPr>
          <a:lstStyle/>
          <a:p>
            <a:r>
              <a:rPr lang="en-US" sz="2800" dirty="0" smtClean="0"/>
              <a:t>3</a:t>
            </a:r>
            <a:endParaRPr lang="en-US" sz="2800" dirty="0"/>
          </a:p>
        </p:txBody>
      </p:sp>
      <p:sp>
        <p:nvSpPr>
          <p:cNvPr id="23" name="TextBox 22"/>
          <p:cNvSpPr txBox="1"/>
          <p:nvPr/>
        </p:nvSpPr>
        <p:spPr>
          <a:xfrm>
            <a:off x="5062508" y="1508760"/>
            <a:ext cx="609600" cy="533400"/>
          </a:xfrm>
          <a:prstGeom prst="rect">
            <a:avLst/>
          </a:prstGeom>
          <a:noFill/>
          <a:ln>
            <a:solidFill>
              <a:schemeClr val="tx1"/>
            </a:solidFill>
          </a:ln>
        </p:spPr>
        <p:txBody>
          <a:bodyPr wrap="square" rtlCol="0">
            <a:spAutoFit/>
          </a:bodyPr>
          <a:lstStyle/>
          <a:p>
            <a:r>
              <a:rPr lang="en-US" sz="2800" dirty="0" smtClean="0"/>
              <a:t>99</a:t>
            </a:r>
            <a:endParaRPr lang="en-US" sz="2800" dirty="0"/>
          </a:p>
        </p:txBody>
      </p:sp>
      <p:sp>
        <p:nvSpPr>
          <p:cNvPr id="24" name="TextBox 23"/>
          <p:cNvSpPr txBox="1"/>
          <p:nvPr/>
        </p:nvSpPr>
        <p:spPr>
          <a:xfrm>
            <a:off x="2133600" y="3124200"/>
            <a:ext cx="609600" cy="533400"/>
          </a:xfrm>
          <a:prstGeom prst="rect">
            <a:avLst/>
          </a:prstGeom>
          <a:solidFill>
            <a:schemeClr val="accent2"/>
          </a:solidFill>
          <a:ln>
            <a:solidFill>
              <a:schemeClr val="tx1"/>
            </a:solidFill>
          </a:ln>
        </p:spPr>
        <p:txBody>
          <a:bodyPr wrap="square" rtlCol="0">
            <a:spAutoFit/>
          </a:bodyPr>
          <a:lstStyle/>
          <a:p>
            <a:r>
              <a:rPr lang="en-US" sz="2800" dirty="0" smtClean="0"/>
              <a:t>2</a:t>
            </a:r>
            <a:endParaRPr lang="en-US" sz="2800" dirty="0"/>
          </a:p>
        </p:txBody>
      </p:sp>
      <p:sp>
        <p:nvSpPr>
          <p:cNvPr id="25" name="TextBox 24"/>
          <p:cNvSpPr txBox="1"/>
          <p:nvPr/>
        </p:nvSpPr>
        <p:spPr>
          <a:xfrm>
            <a:off x="2865827" y="3124200"/>
            <a:ext cx="609600" cy="533400"/>
          </a:xfrm>
          <a:prstGeom prst="rect">
            <a:avLst/>
          </a:prstGeom>
          <a:solidFill>
            <a:schemeClr val="accent2"/>
          </a:solidFill>
          <a:ln>
            <a:solidFill>
              <a:schemeClr val="tx1"/>
            </a:solidFill>
          </a:ln>
        </p:spPr>
        <p:txBody>
          <a:bodyPr wrap="square" rtlCol="0">
            <a:spAutoFit/>
          </a:bodyPr>
          <a:lstStyle/>
          <a:p>
            <a:r>
              <a:rPr lang="en-US" sz="2800" dirty="0" smtClean="0"/>
              <a:t>13</a:t>
            </a:r>
            <a:endParaRPr lang="en-US" sz="2800" dirty="0"/>
          </a:p>
        </p:txBody>
      </p:sp>
      <p:sp>
        <p:nvSpPr>
          <p:cNvPr id="26" name="TextBox 25"/>
          <p:cNvSpPr txBox="1"/>
          <p:nvPr/>
        </p:nvSpPr>
        <p:spPr>
          <a:xfrm>
            <a:off x="3598054" y="3124200"/>
            <a:ext cx="609600" cy="533400"/>
          </a:xfrm>
          <a:prstGeom prst="rect">
            <a:avLst/>
          </a:prstGeom>
          <a:solidFill>
            <a:schemeClr val="accent2"/>
          </a:solidFill>
          <a:ln>
            <a:solidFill>
              <a:schemeClr val="tx1"/>
            </a:solidFill>
          </a:ln>
        </p:spPr>
        <p:txBody>
          <a:bodyPr wrap="square" rtlCol="0">
            <a:spAutoFit/>
          </a:bodyPr>
          <a:lstStyle/>
          <a:p>
            <a:r>
              <a:rPr lang="en-US" sz="2800" dirty="0" smtClean="0"/>
              <a:t>99</a:t>
            </a:r>
            <a:endParaRPr lang="en-US" sz="2800" dirty="0"/>
          </a:p>
        </p:txBody>
      </p:sp>
      <p:sp>
        <p:nvSpPr>
          <p:cNvPr id="27" name="TextBox 26"/>
          <p:cNvSpPr txBox="1"/>
          <p:nvPr/>
        </p:nvSpPr>
        <p:spPr>
          <a:xfrm>
            <a:off x="4330281" y="3124200"/>
            <a:ext cx="609600" cy="533400"/>
          </a:xfrm>
          <a:prstGeom prst="rect">
            <a:avLst/>
          </a:prstGeom>
          <a:noFill/>
          <a:ln>
            <a:solidFill>
              <a:schemeClr val="tx1"/>
            </a:solidFill>
          </a:ln>
        </p:spPr>
        <p:txBody>
          <a:bodyPr wrap="square" rtlCol="0">
            <a:spAutoFit/>
          </a:bodyPr>
          <a:lstStyle/>
          <a:p>
            <a:r>
              <a:rPr lang="en-US" sz="2800" dirty="0" smtClean="0"/>
              <a:t>67</a:t>
            </a:r>
            <a:endParaRPr lang="en-US" sz="2800" dirty="0"/>
          </a:p>
        </p:txBody>
      </p:sp>
      <p:sp>
        <p:nvSpPr>
          <p:cNvPr id="28" name="TextBox 27"/>
          <p:cNvSpPr txBox="1"/>
          <p:nvPr/>
        </p:nvSpPr>
        <p:spPr>
          <a:xfrm>
            <a:off x="5062508" y="3108960"/>
            <a:ext cx="609600" cy="533400"/>
          </a:xfrm>
          <a:prstGeom prst="rect">
            <a:avLst/>
          </a:prstGeom>
          <a:noFill/>
          <a:ln>
            <a:solidFill>
              <a:schemeClr val="tx1"/>
            </a:solidFill>
          </a:ln>
        </p:spPr>
        <p:txBody>
          <a:bodyPr wrap="square" rtlCol="0">
            <a:spAutoFit/>
          </a:bodyPr>
          <a:lstStyle/>
          <a:p>
            <a:r>
              <a:rPr lang="en-US" sz="2800" dirty="0" smtClean="0"/>
              <a:t>45</a:t>
            </a:r>
            <a:endParaRPr lang="en-US" sz="2800" dirty="0"/>
          </a:p>
        </p:txBody>
      </p:sp>
      <p:sp>
        <p:nvSpPr>
          <p:cNvPr id="29" name="TextBox 28"/>
          <p:cNvSpPr txBox="1"/>
          <p:nvPr/>
        </p:nvSpPr>
        <p:spPr>
          <a:xfrm>
            <a:off x="2133600" y="4724400"/>
            <a:ext cx="609600" cy="533400"/>
          </a:xfrm>
          <a:prstGeom prst="rect">
            <a:avLst/>
          </a:prstGeom>
          <a:solidFill>
            <a:schemeClr val="accent2"/>
          </a:solidFill>
          <a:ln>
            <a:solidFill>
              <a:schemeClr val="tx1"/>
            </a:solidFill>
          </a:ln>
        </p:spPr>
        <p:txBody>
          <a:bodyPr wrap="square" rtlCol="0">
            <a:spAutoFit/>
          </a:bodyPr>
          <a:lstStyle/>
          <a:p>
            <a:r>
              <a:rPr lang="en-US" sz="2800" dirty="0" smtClean="0"/>
              <a:t>82</a:t>
            </a:r>
            <a:endParaRPr lang="en-US" sz="2800" dirty="0"/>
          </a:p>
        </p:txBody>
      </p:sp>
      <p:sp>
        <p:nvSpPr>
          <p:cNvPr id="30" name="TextBox 29"/>
          <p:cNvSpPr txBox="1"/>
          <p:nvPr/>
        </p:nvSpPr>
        <p:spPr>
          <a:xfrm>
            <a:off x="2865827" y="4724400"/>
            <a:ext cx="609600" cy="533400"/>
          </a:xfrm>
          <a:prstGeom prst="rect">
            <a:avLst/>
          </a:prstGeom>
          <a:solidFill>
            <a:schemeClr val="accent2"/>
          </a:solidFill>
          <a:ln>
            <a:solidFill>
              <a:schemeClr val="tx1"/>
            </a:solidFill>
          </a:ln>
        </p:spPr>
        <p:txBody>
          <a:bodyPr wrap="square" rtlCol="0">
            <a:spAutoFit/>
          </a:bodyPr>
          <a:lstStyle/>
          <a:p>
            <a:r>
              <a:rPr lang="en-US" sz="2800" dirty="0" smtClean="0"/>
              <a:t>7</a:t>
            </a:r>
            <a:endParaRPr lang="en-US" sz="2800" dirty="0"/>
          </a:p>
        </p:txBody>
      </p:sp>
      <p:sp>
        <p:nvSpPr>
          <p:cNvPr id="31" name="TextBox 30"/>
          <p:cNvSpPr txBox="1"/>
          <p:nvPr/>
        </p:nvSpPr>
        <p:spPr>
          <a:xfrm>
            <a:off x="3598054" y="4724400"/>
            <a:ext cx="609600" cy="533400"/>
          </a:xfrm>
          <a:prstGeom prst="rect">
            <a:avLst/>
          </a:prstGeom>
          <a:solidFill>
            <a:schemeClr val="accent2"/>
          </a:solidFill>
          <a:ln>
            <a:solidFill>
              <a:schemeClr val="tx1"/>
            </a:solidFill>
          </a:ln>
        </p:spPr>
        <p:txBody>
          <a:bodyPr wrap="square" rtlCol="0">
            <a:spAutoFit/>
          </a:bodyPr>
          <a:lstStyle/>
          <a:p>
            <a:r>
              <a:rPr lang="en-US" sz="2800" dirty="0" smtClean="0"/>
              <a:t>22</a:t>
            </a:r>
            <a:endParaRPr lang="en-US" sz="2800" dirty="0"/>
          </a:p>
        </p:txBody>
      </p:sp>
      <p:sp>
        <p:nvSpPr>
          <p:cNvPr id="32" name="TextBox 31"/>
          <p:cNvSpPr txBox="1"/>
          <p:nvPr/>
        </p:nvSpPr>
        <p:spPr>
          <a:xfrm>
            <a:off x="4330281" y="4724400"/>
            <a:ext cx="609600" cy="533400"/>
          </a:xfrm>
          <a:prstGeom prst="rect">
            <a:avLst/>
          </a:prstGeom>
          <a:noFill/>
          <a:ln>
            <a:solidFill>
              <a:schemeClr val="tx1"/>
            </a:solidFill>
          </a:ln>
        </p:spPr>
        <p:txBody>
          <a:bodyPr wrap="square" rtlCol="0">
            <a:spAutoFit/>
          </a:bodyPr>
          <a:lstStyle/>
          <a:p>
            <a:r>
              <a:rPr lang="en-US" sz="2800" dirty="0" smtClean="0"/>
              <a:t>42</a:t>
            </a:r>
            <a:endParaRPr lang="en-US" sz="2800" dirty="0"/>
          </a:p>
        </p:txBody>
      </p:sp>
      <p:sp>
        <p:nvSpPr>
          <p:cNvPr id="33" name="TextBox 32"/>
          <p:cNvSpPr txBox="1"/>
          <p:nvPr/>
        </p:nvSpPr>
        <p:spPr>
          <a:xfrm>
            <a:off x="5062508" y="4709160"/>
            <a:ext cx="609600" cy="533400"/>
          </a:xfrm>
          <a:prstGeom prst="rect">
            <a:avLst/>
          </a:prstGeom>
          <a:noFill/>
          <a:ln>
            <a:solidFill>
              <a:schemeClr val="tx1"/>
            </a:solidFill>
          </a:ln>
        </p:spPr>
        <p:txBody>
          <a:bodyPr wrap="square" rtlCol="0">
            <a:spAutoFit/>
          </a:bodyPr>
          <a:lstStyle/>
          <a:p>
            <a:r>
              <a:rPr lang="en-US" sz="2800" dirty="0" smtClean="0"/>
              <a:t>31</a:t>
            </a:r>
            <a:endParaRPr lang="en-US" sz="2800" dirty="0"/>
          </a:p>
        </p:txBody>
      </p:sp>
      <p:sp>
        <p:nvSpPr>
          <p:cNvPr id="34" name="Title 1"/>
          <p:cNvSpPr>
            <a:spLocks noGrp="1"/>
          </p:cNvSpPr>
          <p:nvPr>
            <p:ph type="title"/>
          </p:nvPr>
        </p:nvSpPr>
        <p:spPr>
          <a:xfrm>
            <a:off x="6526962" y="4414362"/>
            <a:ext cx="2286000" cy="620076"/>
          </a:xfrm>
        </p:spPr>
        <p:txBody>
          <a:bodyPr>
            <a:normAutofit fontScale="90000"/>
          </a:bodyPr>
          <a:lstStyle/>
          <a:p>
            <a:r>
              <a:rPr lang="en-US" dirty="0" smtClean="0"/>
              <a:t>Iteration: 0</a:t>
            </a:r>
            <a:endParaRPr lang="en-US" dirty="0"/>
          </a:p>
        </p:txBody>
      </p:sp>
      <p:sp>
        <p:nvSpPr>
          <p:cNvPr id="2" name="TextBox 1"/>
          <p:cNvSpPr txBox="1"/>
          <p:nvPr/>
        </p:nvSpPr>
        <p:spPr>
          <a:xfrm>
            <a:off x="1371394" y="6025377"/>
            <a:ext cx="5623784" cy="646331"/>
          </a:xfrm>
          <a:prstGeom prst="rect">
            <a:avLst/>
          </a:prstGeom>
          <a:noFill/>
        </p:spPr>
        <p:txBody>
          <a:bodyPr wrap="none" rtlCol="0">
            <a:spAutoFit/>
          </a:bodyPr>
          <a:lstStyle/>
          <a:p>
            <a:r>
              <a:rPr lang="en-US" sz="3600" b="1" dirty="0" smtClean="0"/>
              <a:t>User Requests Data Block 13</a:t>
            </a:r>
            <a:endParaRPr lang="en-US" sz="3600" b="1" dirty="0"/>
          </a:p>
        </p:txBody>
      </p:sp>
    </p:spTree>
    <p:extLst>
      <p:ext uri="{BB962C8B-B14F-4D97-AF65-F5344CB8AC3E}">
        <p14:creationId xmlns:p14="http://schemas.microsoft.com/office/powerpoint/2010/main" val="141052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24600" y="2209800"/>
            <a:ext cx="2105025" cy="2171700"/>
          </a:xfrm>
          <a:prstGeom prst="rect">
            <a:avLst/>
          </a:prstGeom>
        </p:spPr>
      </p:pic>
      <p:pic>
        <p:nvPicPr>
          <p:cNvPr id="6" name="Picture 5"/>
          <p:cNvPicPr>
            <a:picLocks noChangeAspect="1"/>
          </p:cNvPicPr>
          <p:nvPr/>
        </p:nvPicPr>
        <p:blipFill>
          <a:blip r:embed="rId3"/>
          <a:stretch>
            <a:fillRect/>
          </a:stretch>
        </p:blipFill>
        <p:spPr>
          <a:xfrm>
            <a:off x="919831" y="2709585"/>
            <a:ext cx="818943" cy="1359218"/>
          </a:xfrm>
          <a:prstGeom prst="rect">
            <a:avLst/>
          </a:prstGeom>
        </p:spPr>
      </p:pic>
      <p:pic>
        <p:nvPicPr>
          <p:cNvPr id="7" name="Picture 6"/>
          <p:cNvPicPr>
            <a:picLocks noChangeAspect="1"/>
          </p:cNvPicPr>
          <p:nvPr/>
        </p:nvPicPr>
        <p:blipFill>
          <a:blip r:embed="rId4"/>
          <a:stretch>
            <a:fillRect/>
          </a:stretch>
        </p:blipFill>
        <p:spPr>
          <a:xfrm>
            <a:off x="914400" y="1143000"/>
            <a:ext cx="824374" cy="1369218"/>
          </a:xfrm>
          <a:prstGeom prst="rect">
            <a:avLst/>
          </a:prstGeom>
        </p:spPr>
      </p:pic>
      <p:pic>
        <p:nvPicPr>
          <p:cNvPr id="8" name="Picture 7"/>
          <p:cNvPicPr>
            <a:picLocks noChangeAspect="1"/>
          </p:cNvPicPr>
          <p:nvPr/>
        </p:nvPicPr>
        <p:blipFill>
          <a:blip r:embed="rId4"/>
          <a:stretch>
            <a:fillRect/>
          </a:stretch>
        </p:blipFill>
        <p:spPr>
          <a:xfrm>
            <a:off x="914400" y="4273790"/>
            <a:ext cx="824374" cy="1369218"/>
          </a:xfrm>
          <a:prstGeom prst="rect">
            <a:avLst/>
          </a:prstGeom>
        </p:spPr>
      </p:pic>
      <p:sp>
        <p:nvSpPr>
          <p:cNvPr id="10" name="TextBox 9"/>
          <p:cNvSpPr txBox="1"/>
          <p:nvPr/>
        </p:nvSpPr>
        <p:spPr>
          <a:xfrm>
            <a:off x="2133600" y="1524000"/>
            <a:ext cx="609600" cy="533400"/>
          </a:xfrm>
          <a:prstGeom prst="rect">
            <a:avLst/>
          </a:prstGeom>
          <a:solidFill>
            <a:schemeClr val="accent2"/>
          </a:solidFill>
          <a:ln>
            <a:solidFill>
              <a:schemeClr val="tx1"/>
            </a:solidFill>
          </a:ln>
        </p:spPr>
        <p:txBody>
          <a:bodyPr wrap="square" rtlCol="0">
            <a:spAutoFit/>
          </a:bodyPr>
          <a:lstStyle/>
          <a:p>
            <a:r>
              <a:rPr lang="en-US" sz="2800" dirty="0" smtClean="0"/>
              <a:t>13</a:t>
            </a:r>
            <a:endParaRPr lang="en-US" sz="2800" dirty="0"/>
          </a:p>
        </p:txBody>
      </p:sp>
      <p:sp>
        <p:nvSpPr>
          <p:cNvPr id="12" name="TextBox 11"/>
          <p:cNvSpPr txBox="1"/>
          <p:nvPr/>
        </p:nvSpPr>
        <p:spPr>
          <a:xfrm>
            <a:off x="2865827" y="1524000"/>
            <a:ext cx="609600" cy="533400"/>
          </a:xfrm>
          <a:prstGeom prst="rect">
            <a:avLst/>
          </a:prstGeom>
          <a:solidFill>
            <a:schemeClr val="accent2"/>
          </a:solidFill>
          <a:ln>
            <a:solidFill>
              <a:schemeClr val="tx1"/>
            </a:solidFill>
          </a:ln>
        </p:spPr>
        <p:txBody>
          <a:bodyPr wrap="square" rtlCol="0">
            <a:spAutoFit/>
          </a:bodyPr>
          <a:lstStyle/>
          <a:p>
            <a:r>
              <a:rPr lang="en-US" sz="2800" dirty="0" smtClean="0"/>
              <a:t>48</a:t>
            </a:r>
            <a:endParaRPr lang="en-US" sz="2800" dirty="0"/>
          </a:p>
        </p:txBody>
      </p:sp>
      <p:sp>
        <p:nvSpPr>
          <p:cNvPr id="13" name="TextBox 12"/>
          <p:cNvSpPr txBox="1"/>
          <p:nvPr/>
        </p:nvSpPr>
        <p:spPr>
          <a:xfrm>
            <a:off x="3598054" y="1524000"/>
            <a:ext cx="609600" cy="533400"/>
          </a:xfrm>
          <a:prstGeom prst="rect">
            <a:avLst/>
          </a:prstGeom>
          <a:solidFill>
            <a:schemeClr val="accent2"/>
          </a:solidFill>
          <a:ln>
            <a:solidFill>
              <a:schemeClr val="tx1"/>
            </a:solidFill>
          </a:ln>
        </p:spPr>
        <p:txBody>
          <a:bodyPr wrap="square" rtlCol="0">
            <a:spAutoFit/>
          </a:bodyPr>
          <a:lstStyle/>
          <a:p>
            <a:r>
              <a:rPr lang="en-US" sz="2800" dirty="0" smtClean="0"/>
              <a:t>11</a:t>
            </a:r>
            <a:endParaRPr lang="en-US" sz="2800" dirty="0"/>
          </a:p>
        </p:txBody>
      </p:sp>
      <p:sp>
        <p:nvSpPr>
          <p:cNvPr id="14" name="TextBox 13"/>
          <p:cNvSpPr txBox="1"/>
          <p:nvPr/>
        </p:nvSpPr>
        <p:spPr>
          <a:xfrm>
            <a:off x="4330281" y="1524000"/>
            <a:ext cx="609600" cy="533400"/>
          </a:xfrm>
          <a:prstGeom prst="rect">
            <a:avLst/>
          </a:prstGeom>
          <a:noFill/>
          <a:ln>
            <a:solidFill>
              <a:schemeClr val="tx1"/>
            </a:solidFill>
          </a:ln>
        </p:spPr>
        <p:txBody>
          <a:bodyPr wrap="square" rtlCol="0">
            <a:spAutoFit/>
          </a:bodyPr>
          <a:lstStyle/>
          <a:p>
            <a:r>
              <a:rPr lang="en-US" sz="2800" dirty="0" smtClean="0"/>
              <a:t>3</a:t>
            </a:r>
            <a:endParaRPr lang="en-US" sz="2800" dirty="0"/>
          </a:p>
        </p:txBody>
      </p:sp>
      <p:sp>
        <p:nvSpPr>
          <p:cNvPr id="23" name="TextBox 22"/>
          <p:cNvSpPr txBox="1"/>
          <p:nvPr/>
        </p:nvSpPr>
        <p:spPr>
          <a:xfrm>
            <a:off x="5062508" y="1508760"/>
            <a:ext cx="609600" cy="533400"/>
          </a:xfrm>
          <a:prstGeom prst="rect">
            <a:avLst/>
          </a:prstGeom>
          <a:noFill/>
          <a:ln>
            <a:solidFill>
              <a:schemeClr val="tx1"/>
            </a:solidFill>
          </a:ln>
        </p:spPr>
        <p:txBody>
          <a:bodyPr wrap="square" rtlCol="0">
            <a:spAutoFit/>
          </a:bodyPr>
          <a:lstStyle/>
          <a:p>
            <a:r>
              <a:rPr lang="en-US" sz="2800" dirty="0" smtClean="0"/>
              <a:t>99</a:t>
            </a:r>
            <a:endParaRPr lang="en-US" sz="2800" dirty="0"/>
          </a:p>
        </p:txBody>
      </p:sp>
      <p:sp>
        <p:nvSpPr>
          <p:cNvPr id="24" name="TextBox 23"/>
          <p:cNvSpPr txBox="1"/>
          <p:nvPr/>
        </p:nvSpPr>
        <p:spPr>
          <a:xfrm>
            <a:off x="2133600" y="3124200"/>
            <a:ext cx="609600" cy="533400"/>
          </a:xfrm>
          <a:prstGeom prst="rect">
            <a:avLst/>
          </a:prstGeom>
          <a:solidFill>
            <a:schemeClr val="accent2"/>
          </a:solidFill>
          <a:ln>
            <a:solidFill>
              <a:schemeClr val="tx1"/>
            </a:solidFill>
          </a:ln>
        </p:spPr>
        <p:txBody>
          <a:bodyPr wrap="square" rtlCol="0">
            <a:spAutoFit/>
          </a:bodyPr>
          <a:lstStyle/>
          <a:p>
            <a:r>
              <a:rPr lang="en-US" sz="2800" dirty="0" smtClean="0"/>
              <a:t>2</a:t>
            </a:r>
            <a:endParaRPr lang="en-US" sz="2800" dirty="0"/>
          </a:p>
        </p:txBody>
      </p:sp>
      <p:sp>
        <p:nvSpPr>
          <p:cNvPr id="25" name="TextBox 24"/>
          <p:cNvSpPr txBox="1"/>
          <p:nvPr/>
        </p:nvSpPr>
        <p:spPr>
          <a:xfrm>
            <a:off x="2865827" y="3124200"/>
            <a:ext cx="609600" cy="533400"/>
          </a:xfrm>
          <a:prstGeom prst="rect">
            <a:avLst/>
          </a:prstGeom>
          <a:solidFill>
            <a:schemeClr val="accent2"/>
          </a:solidFill>
          <a:ln>
            <a:solidFill>
              <a:schemeClr val="tx1"/>
            </a:solidFill>
          </a:ln>
        </p:spPr>
        <p:txBody>
          <a:bodyPr wrap="square" rtlCol="0">
            <a:spAutoFit/>
          </a:bodyPr>
          <a:lstStyle/>
          <a:p>
            <a:r>
              <a:rPr lang="en-US" sz="2800" dirty="0" smtClean="0"/>
              <a:t>13</a:t>
            </a:r>
            <a:endParaRPr lang="en-US" sz="2800" dirty="0"/>
          </a:p>
        </p:txBody>
      </p:sp>
      <p:sp>
        <p:nvSpPr>
          <p:cNvPr id="26" name="TextBox 25"/>
          <p:cNvSpPr txBox="1"/>
          <p:nvPr/>
        </p:nvSpPr>
        <p:spPr>
          <a:xfrm>
            <a:off x="3598054" y="3124200"/>
            <a:ext cx="609600" cy="533400"/>
          </a:xfrm>
          <a:prstGeom prst="rect">
            <a:avLst/>
          </a:prstGeom>
          <a:solidFill>
            <a:schemeClr val="accent2"/>
          </a:solidFill>
          <a:ln>
            <a:solidFill>
              <a:schemeClr val="tx1"/>
            </a:solidFill>
          </a:ln>
        </p:spPr>
        <p:txBody>
          <a:bodyPr wrap="square" rtlCol="0">
            <a:spAutoFit/>
          </a:bodyPr>
          <a:lstStyle/>
          <a:p>
            <a:r>
              <a:rPr lang="en-US" sz="2800" dirty="0" smtClean="0"/>
              <a:t>99</a:t>
            </a:r>
            <a:endParaRPr lang="en-US" sz="2800" dirty="0"/>
          </a:p>
        </p:txBody>
      </p:sp>
      <p:sp>
        <p:nvSpPr>
          <p:cNvPr id="27" name="TextBox 26"/>
          <p:cNvSpPr txBox="1"/>
          <p:nvPr/>
        </p:nvSpPr>
        <p:spPr>
          <a:xfrm>
            <a:off x="4330281" y="3124200"/>
            <a:ext cx="609600" cy="533400"/>
          </a:xfrm>
          <a:prstGeom prst="rect">
            <a:avLst/>
          </a:prstGeom>
          <a:noFill/>
          <a:ln>
            <a:solidFill>
              <a:schemeClr val="tx1"/>
            </a:solidFill>
          </a:ln>
        </p:spPr>
        <p:txBody>
          <a:bodyPr wrap="square" rtlCol="0">
            <a:spAutoFit/>
          </a:bodyPr>
          <a:lstStyle/>
          <a:p>
            <a:r>
              <a:rPr lang="en-US" sz="2800" dirty="0" smtClean="0"/>
              <a:t>67</a:t>
            </a:r>
            <a:endParaRPr lang="en-US" sz="2800" dirty="0"/>
          </a:p>
        </p:txBody>
      </p:sp>
      <p:sp>
        <p:nvSpPr>
          <p:cNvPr id="28" name="TextBox 27"/>
          <p:cNvSpPr txBox="1"/>
          <p:nvPr/>
        </p:nvSpPr>
        <p:spPr>
          <a:xfrm>
            <a:off x="5062508" y="3108960"/>
            <a:ext cx="609600" cy="533400"/>
          </a:xfrm>
          <a:prstGeom prst="rect">
            <a:avLst/>
          </a:prstGeom>
          <a:noFill/>
          <a:ln>
            <a:solidFill>
              <a:schemeClr val="tx1"/>
            </a:solidFill>
          </a:ln>
        </p:spPr>
        <p:txBody>
          <a:bodyPr wrap="square" rtlCol="0">
            <a:spAutoFit/>
          </a:bodyPr>
          <a:lstStyle/>
          <a:p>
            <a:r>
              <a:rPr lang="en-US" sz="2800" dirty="0" smtClean="0"/>
              <a:t>45</a:t>
            </a:r>
            <a:endParaRPr lang="en-US" sz="2800" dirty="0"/>
          </a:p>
        </p:txBody>
      </p:sp>
      <p:sp>
        <p:nvSpPr>
          <p:cNvPr id="29" name="TextBox 28"/>
          <p:cNvSpPr txBox="1"/>
          <p:nvPr/>
        </p:nvSpPr>
        <p:spPr>
          <a:xfrm>
            <a:off x="2133600" y="4724400"/>
            <a:ext cx="609600" cy="533400"/>
          </a:xfrm>
          <a:prstGeom prst="rect">
            <a:avLst/>
          </a:prstGeom>
          <a:solidFill>
            <a:schemeClr val="accent2"/>
          </a:solidFill>
          <a:ln>
            <a:solidFill>
              <a:schemeClr val="tx1"/>
            </a:solidFill>
          </a:ln>
        </p:spPr>
        <p:txBody>
          <a:bodyPr wrap="square" rtlCol="0">
            <a:spAutoFit/>
          </a:bodyPr>
          <a:lstStyle/>
          <a:p>
            <a:r>
              <a:rPr lang="en-US" sz="2800" dirty="0" smtClean="0"/>
              <a:t>82</a:t>
            </a:r>
            <a:endParaRPr lang="en-US" sz="2800" dirty="0"/>
          </a:p>
        </p:txBody>
      </p:sp>
      <p:sp>
        <p:nvSpPr>
          <p:cNvPr id="30" name="TextBox 29"/>
          <p:cNvSpPr txBox="1"/>
          <p:nvPr/>
        </p:nvSpPr>
        <p:spPr>
          <a:xfrm>
            <a:off x="2865827" y="4724400"/>
            <a:ext cx="609600" cy="533400"/>
          </a:xfrm>
          <a:prstGeom prst="rect">
            <a:avLst/>
          </a:prstGeom>
          <a:solidFill>
            <a:schemeClr val="accent2"/>
          </a:solidFill>
          <a:ln>
            <a:solidFill>
              <a:schemeClr val="tx1"/>
            </a:solidFill>
          </a:ln>
        </p:spPr>
        <p:txBody>
          <a:bodyPr wrap="square" rtlCol="0">
            <a:spAutoFit/>
          </a:bodyPr>
          <a:lstStyle/>
          <a:p>
            <a:r>
              <a:rPr lang="en-US" sz="2800" dirty="0" smtClean="0"/>
              <a:t>7</a:t>
            </a:r>
            <a:endParaRPr lang="en-US" sz="2800" dirty="0"/>
          </a:p>
        </p:txBody>
      </p:sp>
      <p:sp>
        <p:nvSpPr>
          <p:cNvPr id="31" name="TextBox 30"/>
          <p:cNvSpPr txBox="1"/>
          <p:nvPr/>
        </p:nvSpPr>
        <p:spPr>
          <a:xfrm>
            <a:off x="3598054" y="4724400"/>
            <a:ext cx="609600" cy="533400"/>
          </a:xfrm>
          <a:prstGeom prst="rect">
            <a:avLst/>
          </a:prstGeom>
          <a:solidFill>
            <a:schemeClr val="accent2"/>
          </a:solidFill>
          <a:ln>
            <a:solidFill>
              <a:schemeClr val="tx1"/>
            </a:solidFill>
          </a:ln>
        </p:spPr>
        <p:txBody>
          <a:bodyPr wrap="square" rtlCol="0">
            <a:spAutoFit/>
          </a:bodyPr>
          <a:lstStyle/>
          <a:p>
            <a:r>
              <a:rPr lang="en-US" sz="2800" dirty="0" smtClean="0"/>
              <a:t>22</a:t>
            </a:r>
            <a:endParaRPr lang="en-US" sz="2800" dirty="0"/>
          </a:p>
        </p:txBody>
      </p:sp>
      <p:sp>
        <p:nvSpPr>
          <p:cNvPr id="32" name="TextBox 31"/>
          <p:cNvSpPr txBox="1"/>
          <p:nvPr/>
        </p:nvSpPr>
        <p:spPr>
          <a:xfrm>
            <a:off x="4330281" y="4724400"/>
            <a:ext cx="609600" cy="533400"/>
          </a:xfrm>
          <a:prstGeom prst="rect">
            <a:avLst/>
          </a:prstGeom>
          <a:noFill/>
          <a:ln>
            <a:solidFill>
              <a:schemeClr val="tx1"/>
            </a:solidFill>
          </a:ln>
        </p:spPr>
        <p:txBody>
          <a:bodyPr wrap="square" rtlCol="0">
            <a:spAutoFit/>
          </a:bodyPr>
          <a:lstStyle/>
          <a:p>
            <a:r>
              <a:rPr lang="en-US" sz="2800" dirty="0" smtClean="0"/>
              <a:t>42</a:t>
            </a:r>
            <a:endParaRPr lang="en-US" sz="2800" dirty="0"/>
          </a:p>
        </p:txBody>
      </p:sp>
      <p:sp>
        <p:nvSpPr>
          <p:cNvPr id="33" name="TextBox 32"/>
          <p:cNvSpPr txBox="1"/>
          <p:nvPr/>
        </p:nvSpPr>
        <p:spPr>
          <a:xfrm>
            <a:off x="5062508" y="4709160"/>
            <a:ext cx="609600" cy="533400"/>
          </a:xfrm>
          <a:prstGeom prst="rect">
            <a:avLst/>
          </a:prstGeom>
          <a:noFill/>
          <a:ln>
            <a:solidFill>
              <a:schemeClr val="tx1"/>
            </a:solidFill>
          </a:ln>
        </p:spPr>
        <p:txBody>
          <a:bodyPr wrap="square" rtlCol="0">
            <a:spAutoFit/>
          </a:bodyPr>
          <a:lstStyle/>
          <a:p>
            <a:r>
              <a:rPr lang="en-US" sz="2800" dirty="0" smtClean="0"/>
              <a:t>31</a:t>
            </a:r>
            <a:endParaRPr lang="en-US" sz="2800" dirty="0"/>
          </a:p>
        </p:txBody>
      </p:sp>
      <p:sp>
        <p:nvSpPr>
          <p:cNvPr id="34" name="Title 1"/>
          <p:cNvSpPr>
            <a:spLocks noGrp="1"/>
          </p:cNvSpPr>
          <p:nvPr>
            <p:ph type="title"/>
          </p:nvPr>
        </p:nvSpPr>
        <p:spPr>
          <a:xfrm>
            <a:off x="6526962" y="4414362"/>
            <a:ext cx="2286000" cy="620076"/>
          </a:xfrm>
        </p:spPr>
        <p:txBody>
          <a:bodyPr>
            <a:normAutofit fontScale="90000"/>
          </a:bodyPr>
          <a:lstStyle/>
          <a:p>
            <a:r>
              <a:rPr lang="en-US" dirty="0" smtClean="0"/>
              <a:t>Iteration: 0</a:t>
            </a:r>
            <a:endParaRPr lang="en-US" dirty="0"/>
          </a:p>
        </p:txBody>
      </p:sp>
      <p:sp>
        <p:nvSpPr>
          <p:cNvPr id="2" name="TextBox 1"/>
          <p:cNvSpPr txBox="1"/>
          <p:nvPr/>
        </p:nvSpPr>
        <p:spPr>
          <a:xfrm>
            <a:off x="1371394" y="6025377"/>
            <a:ext cx="5574988" cy="646331"/>
          </a:xfrm>
          <a:prstGeom prst="rect">
            <a:avLst/>
          </a:prstGeom>
          <a:noFill/>
        </p:spPr>
        <p:txBody>
          <a:bodyPr wrap="none" rtlCol="0">
            <a:spAutoFit/>
          </a:bodyPr>
          <a:lstStyle/>
          <a:p>
            <a:r>
              <a:rPr lang="en-US" sz="3600" b="1" dirty="0" smtClean="0"/>
              <a:t>User Requests Data Block 13</a:t>
            </a:r>
            <a:endParaRPr lang="en-US" sz="3600" b="1" dirty="0"/>
          </a:p>
        </p:txBody>
      </p:sp>
      <p:pic>
        <p:nvPicPr>
          <p:cNvPr id="35" name="Picture 2" descr="https://encrypted-tbn1.gstatic.com/images?q=tbn:ANd9GcT2i-9TlL0QhZofc1x19BS1Wmb3fNoPCvdx2XJO9Tg1ApAp9XcfM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7900" y="858082"/>
            <a:ext cx="495300" cy="56983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s://encrypted-tbn1.gstatic.com/images?q=tbn:ANd9GcT2i-9TlL0QhZofc1x19BS1Wmb3fNoPCvdx2XJO9Tg1ApAp9XcfM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707" y="2457965"/>
            <a:ext cx="495300" cy="569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18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24600" y="2209800"/>
            <a:ext cx="2105025" cy="2171700"/>
          </a:xfrm>
          <a:prstGeom prst="rect">
            <a:avLst/>
          </a:prstGeom>
        </p:spPr>
      </p:pic>
      <p:pic>
        <p:nvPicPr>
          <p:cNvPr id="6" name="Picture 5"/>
          <p:cNvPicPr>
            <a:picLocks noChangeAspect="1"/>
          </p:cNvPicPr>
          <p:nvPr/>
        </p:nvPicPr>
        <p:blipFill>
          <a:blip r:embed="rId3"/>
          <a:stretch>
            <a:fillRect/>
          </a:stretch>
        </p:blipFill>
        <p:spPr>
          <a:xfrm>
            <a:off x="919831" y="2709585"/>
            <a:ext cx="818943" cy="1359218"/>
          </a:xfrm>
          <a:prstGeom prst="rect">
            <a:avLst/>
          </a:prstGeom>
        </p:spPr>
      </p:pic>
      <p:pic>
        <p:nvPicPr>
          <p:cNvPr id="7" name="Picture 6"/>
          <p:cNvPicPr>
            <a:picLocks noChangeAspect="1"/>
          </p:cNvPicPr>
          <p:nvPr/>
        </p:nvPicPr>
        <p:blipFill>
          <a:blip r:embed="rId4"/>
          <a:stretch>
            <a:fillRect/>
          </a:stretch>
        </p:blipFill>
        <p:spPr>
          <a:xfrm>
            <a:off x="914400" y="1143000"/>
            <a:ext cx="824374" cy="1369218"/>
          </a:xfrm>
          <a:prstGeom prst="rect">
            <a:avLst/>
          </a:prstGeom>
        </p:spPr>
      </p:pic>
      <p:pic>
        <p:nvPicPr>
          <p:cNvPr id="8" name="Picture 7"/>
          <p:cNvPicPr>
            <a:picLocks noChangeAspect="1"/>
          </p:cNvPicPr>
          <p:nvPr/>
        </p:nvPicPr>
        <p:blipFill>
          <a:blip r:embed="rId4"/>
          <a:stretch>
            <a:fillRect/>
          </a:stretch>
        </p:blipFill>
        <p:spPr>
          <a:xfrm>
            <a:off x="914400" y="4273790"/>
            <a:ext cx="824374" cy="1369218"/>
          </a:xfrm>
          <a:prstGeom prst="rect">
            <a:avLst/>
          </a:prstGeom>
        </p:spPr>
      </p:pic>
      <p:sp>
        <p:nvSpPr>
          <p:cNvPr id="10" name="TextBox 9"/>
          <p:cNvSpPr txBox="1"/>
          <p:nvPr/>
        </p:nvSpPr>
        <p:spPr>
          <a:xfrm>
            <a:off x="2133600" y="1524000"/>
            <a:ext cx="609600" cy="533400"/>
          </a:xfrm>
          <a:prstGeom prst="rect">
            <a:avLst/>
          </a:prstGeom>
          <a:solidFill>
            <a:schemeClr val="accent2"/>
          </a:solidFill>
          <a:ln>
            <a:solidFill>
              <a:schemeClr val="tx1"/>
            </a:solidFill>
          </a:ln>
        </p:spPr>
        <p:txBody>
          <a:bodyPr wrap="square" rtlCol="0">
            <a:spAutoFit/>
          </a:bodyPr>
          <a:lstStyle/>
          <a:p>
            <a:r>
              <a:rPr lang="en-US" sz="2800" dirty="0" smtClean="0"/>
              <a:t>13</a:t>
            </a:r>
            <a:endParaRPr lang="en-US" sz="2800" dirty="0"/>
          </a:p>
        </p:txBody>
      </p:sp>
      <p:sp>
        <p:nvSpPr>
          <p:cNvPr id="12" name="TextBox 11"/>
          <p:cNvSpPr txBox="1"/>
          <p:nvPr/>
        </p:nvSpPr>
        <p:spPr>
          <a:xfrm>
            <a:off x="2865827" y="1524000"/>
            <a:ext cx="609600" cy="533400"/>
          </a:xfrm>
          <a:prstGeom prst="rect">
            <a:avLst/>
          </a:prstGeom>
          <a:solidFill>
            <a:schemeClr val="accent2"/>
          </a:solidFill>
          <a:ln>
            <a:solidFill>
              <a:schemeClr val="tx1"/>
            </a:solidFill>
          </a:ln>
        </p:spPr>
        <p:txBody>
          <a:bodyPr wrap="square" rtlCol="0">
            <a:spAutoFit/>
          </a:bodyPr>
          <a:lstStyle/>
          <a:p>
            <a:r>
              <a:rPr lang="en-US" sz="2800" dirty="0" smtClean="0"/>
              <a:t>48</a:t>
            </a:r>
            <a:endParaRPr lang="en-US" sz="2800" dirty="0"/>
          </a:p>
        </p:txBody>
      </p:sp>
      <p:sp>
        <p:nvSpPr>
          <p:cNvPr id="13" name="TextBox 12"/>
          <p:cNvSpPr txBox="1"/>
          <p:nvPr/>
        </p:nvSpPr>
        <p:spPr>
          <a:xfrm>
            <a:off x="3598054" y="1524000"/>
            <a:ext cx="609600" cy="533400"/>
          </a:xfrm>
          <a:prstGeom prst="rect">
            <a:avLst/>
          </a:prstGeom>
          <a:solidFill>
            <a:schemeClr val="accent2"/>
          </a:solidFill>
          <a:ln>
            <a:solidFill>
              <a:schemeClr val="tx1"/>
            </a:solidFill>
          </a:ln>
        </p:spPr>
        <p:txBody>
          <a:bodyPr wrap="square" rtlCol="0">
            <a:spAutoFit/>
          </a:bodyPr>
          <a:lstStyle/>
          <a:p>
            <a:r>
              <a:rPr lang="en-US" sz="2800" dirty="0" smtClean="0"/>
              <a:t>11</a:t>
            </a:r>
            <a:endParaRPr lang="en-US" sz="2800" dirty="0"/>
          </a:p>
        </p:txBody>
      </p:sp>
      <p:sp>
        <p:nvSpPr>
          <p:cNvPr id="14" name="TextBox 13"/>
          <p:cNvSpPr txBox="1"/>
          <p:nvPr/>
        </p:nvSpPr>
        <p:spPr>
          <a:xfrm>
            <a:off x="4330281" y="1524000"/>
            <a:ext cx="609600" cy="533400"/>
          </a:xfrm>
          <a:prstGeom prst="rect">
            <a:avLst/>
          </a:prstGeom>
          <a:noFill/>
          <a:ln>
            <a:solidFill>
              <a:schemeClr val="tx1"/>
            </a:solidFill>
          </a:ln>
        </p:spPr>
        <p:txBody>
          <a:bodyPr wrap="square" rtlCol="0">
            <a:spAutoFit/>
          </a:bodyPr>
          <a:lstStyle/>
          <a:p>
            <a:r>
              <a:rPr lang="en-US" sz="2800" dirty="0" smtClean="0"/>
              <a:t>3</a:t>
            </a:r>
            <a:endParaRPr lang="en-US" sz="2800" dirty="0"/>
          </a:p>
        </p:txBody>
      </p:sp>
      <p:sp>
        <p:nvSpPr>
          <p:cNvPr id="23" name="TextBox 22"/>
          <p:cNvSpPr txBox="1"/>
          <p:nvPr/>
        </p:nvSpPr>
        <p:spPr>
          <a:xfrm>
            <a:off x="5062508" y="1508760"/>
            <a:ext cx="609600" cy="533400"/>
          </a:xfrm>
          <a:prstGeom prst="rect">
            <a:avLst/>
          </a:prstGeom>
          <a:noFill/>
          <a:ln>
            <a:solidFill>
              <a:schemeClr val="tx1"/>
            </a:solidFill>
          </a:ln>
        </p:spPr>
        <p:txBody>
          <a:bodyPr wrap="square" rtlCol="0">
            <a:spAutoFit/>
          </a:bodyPr>
          <a:lstStyle/>
          <a:p>
            <a:r>
              <a:rPr lang="en-US" sz="2800" dirty="0" smtClean="0"/>
              <a:t>99</a:t>
            </a:r>
            <a:endParaRPr lang="en-US" sz="2800" dirty="0"/>
          </a:p>
        </p:txBody>
      </p:sp>
      <p:sp>
        <p:nvSpPr>
          <p:cNvPr id="24" name="TextBox 23"/>
          <p:cNvSpPr txBox="1"/>
          <p:nvPr/>
        </p:nvSpPr>
        <p:spPr>
          <a:xfrm>
            <a:off x="2133600" y="3124200"/>
            <a:ext cx="609600" cy="533400"/>
          </a:xfrm>
          <a:prstGeom prst="rect">
            <a:avLst/>
          </a:prstGeom>
          <a:solidFill>
            <a:schemeClr val="accent2"/>
          </a:solidFill>
          <a:ln>
            <a:solidFill>
              <a:schemeClr val="tx1"/>
            </a:solidFill>
          </a:ln>
        </p:spPr>
        <p:txBody>
          <a:bodyPr wrap="square" rtlCol="0">
            <a:spAutoFit/>
          </a:bodyPr>
          <a:lstStyle/>
          <a:p>
            <a:r>
              <a:rPr lang="en-US" sz="2800" dirty="0" smtClean="0"/>
              <a:t>2</a:t>
            </a:r>
            <a:endParaRPr lang="en-US" sz="2800" dirty="0"/>
          </a:p>
        </p:txBody>
      </p:sp>
      <p:sp>
        <p:nvSpPr>
          <p:cNvPr id="25" name="TextBox 24"/>
          <p:cNvSpPr txBox="1"/>
          <p:nvPr/>
        </p:nvSpPr>
        <p:spPr>
          <a:xfrm>
            <a:off x="2865827" y="3124200"/>
            <a:ext cx="609600" cy="533400"/>
          </a:xfrm>
          <a:prstGeom prst="rect">
            <a:avLst/>
          </a:prstGeom>
          <a:solidFill>
            <a:schemeClr val="accent2"/>
          </a:solidFill>
          <a:ln>
            <a:solidFill>
              <a:schemeClr val="tx1"/>
            </a:solidFill>
          </a:ln>
        </p:spPr>
        <p:txBody>
          <a:bodyPr wrap="square" rtlCol="0">
            <a:spAutoFit/>
          </a:bodyPr>
          <a:lstStyle/>
          <a:p>
            <a:r>
              <a:rPr lang="en-US" sz="2800" dirty="0" smtClean="0"/>
              <a:t>13</a:t>
            </a:r>
            <a:endParaRPr lang="en-US" sz="2800" dirty="0"/>
          </a:p>
        </p:txBody>
      </p:sp>
      <p:sp>
        <p:nvSpPr>
          <p:cNvPr id="26" name="TextBox 25"/>
          <p:cNvSpPr txBox="1"/>
          <p:nvPr/>
        </p:nvSpPr>
        <p:spPr>
          <a:xfrm>
            <a:off x="3598054" y="3124200"/>
            <a:ext cx="609600" cy="533400"/>
          </a:xfrm>
          <a:prstGeom prst="rect">
            <a:avLst/>
          </a:prstGeom>
          <a:solidFill>
            <a:schemeClr val="accent2"/>
          </a:solidFill>
          <a:ln>
            <a:solidFill>
              <a:schemeClr val="tx1"/>
            </a:solidFill>
          </a:ln>
        </p:spPr>
        <p:txBody>
          <a:bodyPr wrap="square" rtlCol="0">
            <a:spAutoFit/>
          </a:bodyPr>
          <a:lstStyle/>
          <a:p>
            <a:r>
              <a:rPr lang="en-US" sz="2800" dirty="0" smtClean="0"/>
              <a:t>99</a:t>
            </a:r>
            <a:endParaRPr lang="en-US" sz="2800" dirty="0"/>
          </a:p>
        </p:txBody>
      </p:sp>
      <p:sp>
        <p:nvSpPr>
          <p:cNvPr id="27" name="TextBox 26"/>
          <p:cNvSpPr txBox="1"/>
          <p:nvPr/>
        </p:nvSpPr>
        <p:spPr>
          <a:xfrm>
            <a:off x="4330281" y="3124200"/>
            <a:ext cx="609600" cy="533400"/>
          </a:xfrm>
          <a:prstGeom prst="rect">
            <a:avLst/>
          </a:prstGeom>
          <a:noFill/>
          <a:ln>
            <a:solidFill>
              <a:schemeClr val="tx1"/>
            </a:solidFill>
          </a:ln>
        </p:spPr>
        <p:txBody>
          <a:bodyPr wrap="square" rtlCol="0">
            <a:spAutoFit/>
          </a:bodyPr>
          <a:lstStyle/>
          <a:p>
            <a:r>
              <a:rPr lang="en-US" sz="2800" dirty="0" smtClean="0"/>
              <a:t>67</a:t>
            </a:r>
            <a:endParaRPr lang="en-US" sz="2800" dirty="0"/>
          </a:p>
        </p:txBody>
      </p:sp>
      <p:sp>
        <p:nvSpPr>
          <p:cNvPr id="28" name="TextBox 27"/>
          <p:cNvSpPr txBox="1"/>
          <p:nvPr/>
        </p:nvSpPr>
        <p:spPr>
          <a:xfrm>
            <a:off x="5062508" y="3108960"/>
            <a:ext cx="609600" cy="533400"/>
          </a:xfrm>
          <a:prstGeom prst="rect">
            <a:avLst/>
          </a:prstGeom>
          <a:noFill/>
          <a:ln>
            <a:solidFill>
              <a:schemeClr val="tx1"/>
            </a:solidFill>
          </a:ln>
        </p:spPr>
        <p:txBody>
          <a:bodyPr wrap="square" rtlCol="0">
            <a:spAutoFit/>
          </a:bodyPr>
          <a:lstStyle/>
          <a:p>
            <a:r>
              <a:rPr lang="en-US" sz="2800" dirty="0" smtClean="0"/>
              <a:t>45</a:t>
            </a:r>
            <a:endParaRPr lang="en-US" sz="2800" dirty="0"/>
          </a:p>
        </p:txBody>
      </p:sp>
      <p:sp>
        <p:nvSpPr>
          <p:cNvPr id="29" name="TextBox 28"/>
          <p:cNvSpPr txBox="1"/>
          <p:nvPr/>
        </p:nvSpPr>
        <p:spPr>
          <a:xfrm>
            <a:off x="2133600" y="4724400"/>
            <a:ext cx="609600" cy="533400"/>
          </a:xfrm>
          <a:prstGeom prst="rect">
            <a:avLst/>
          </a:prstGeom>
          <a:solidFill>
            <a:schemeClr val="accent2"/>
          </a:solidFill>
          <a:ln>
            <a:solidFill>
              <a:schemeClr val="tx1"/>
            </a:solidFill>
          </a:ln>
        </p:spPr>
        <p:txBody>
          <a:bodyPr wrap="square" rtlCol="0">
            <a:spAutoFit/>
          </a:bodyPr>
          <a:lstStyle/>
          <a:p>
            <a:r>
              <a:rPr lang="en-US" sz="2800" dirty="0" smtClean="0"/>
              <a:t>82</a:t>
            </a:r>
            <a:endParaRPr lang="en-US" sz="2800" dirty="0"/>
          </a:p>
        </p:txBody>
      </p:sp>
      <p:sp>
        <p:nvSpPr>
          <p:cNvPr id="30" name="TextBox 29"/>
          <p:cNvSpPr txBox="1"/>
          <p:nvPr/>
        </p:nvSpPr>
        <p:spPr>
          <a:xfrm>
            <a:off x="2865827" y="4724400"/>
            <a:ext cx="609600" cy="533400"/>
          </a:xfrm>
          <a:prstGeom prst="rect">
            <a:avLst/>
          </a:prstGeom>
          <a:solidFill>
            <a:schemeClr val="accent2"/>
          </a:solidFill>
          <a:ln>
            <a:solidFill>
              <a:schemeClr val="tx1"/>
            </a:solidFill>
          </a:ln>
        </p:spPr>
        <p:txBody>
          <a:bodyPr wrap="square" rtlCol="0">
            <a:spAutoFit/>
          </a:bodyPr>
          <a:lstStyle/>
          <a:p>
            <a:r>
              <a:rPr lang="en-US" sz="2800" dirty="0" smtClean="0"/>
              <a:t>7</a:t>
            </a:r>
            <a:endParaRPr lang="en-US" sz="2800" dirty="0"/>
          </a:p>
        </p:txBody>
      </p:sp>
      <p:sp>
        <p:nvSpPr>
          <p:cNvPr id="31" name="TextBox 30"/>
          <p:cNvSpPr txBox="1"/>
          <p:nvPr/>
        </p:nvSpPr>
        <p:spPr>
          <a:xfrm>
            <a:off x="3598054" y="4724400"/>
            <a:ext cx="609600" cy="533400"/>
          </a:xfrm>
          <a:prstGeom prst="rect">
            <a:avLst/>
          </a:prstGeom>
          <a:solidFill>
            <a:schemeClr val="accent2"/>
          </a:solidFill>
          <a:ln>
            <a:solidFill>
              <a:schemeClr val="tx1"/>
            </a:solidFill>
          </a:ln>
        </p:spPr>
        <p:txBody>
          <a:bodyPr wrap="square" rtlCol="0">
            <a:spAutoFit/>
          </a:bodyPr>
          <a:lstStyle/>
          <a:p>
            <a:r>
              <a:rPr lang="en-US" sz="2800" dirty="0" smtClean="0"/>
              <a:t>22</a:t>
            </a:r>
            <a:endParaRPr lang="en-US" sz="2800" dirty="0"/>
          </a:p>
        </p:txBody>
      </p:sp>
      <p:sp>
        <p:nvSpPr>
          <p:cNvPr id="32" name="TextBox 31"/>
          <p:cNvSpPr txBox="1"/>
          <p:nvPr/>
        </p:nvSpPr>
        <p:spPr>
          <a:xfrm>
            <a:off x="4330281" y="4724400"/>
            <a:ext cx="609600" cy="533400"/>
          </a:xfrm>
          <a:prstGeom prst="rect">
            <a:avLst/>
          </a:prstGeom>
          <a:noFill/>
          <a:ln>
            <a:solidFill>
              <a:schemeClr val="tx1"/>
            </a:solidFill>
          </a:ln>
        </p:spPr>
        <p:txBody>
          <a:bodyPr wrap="square" rtlCol="0">
            <a:spAutoFit/>
          </a:bodyPr>
          <a:lstStyle/>
          <a:p>
            <a:r>
              <a:rPr lang="en-US" sz="2800" dirty="0" smtClean="0"/>
              <a:t>42</a:t>
            </a:r>
            <a:endParaRPr lang="en-US" sz="2800" dirty="0"/>
          </a:p>
        </p:txBody>
      </p:sp>
      <p:sp>
        <p:nvSpPr>
          <p:cNvPr id="33" name="TextBox 32"/>
          <p:cNvSpPr txBox="1"/>
          <p:nvPr/>
        </p:nvSpPr>
        <p:spPr>
          <a:xfrm>
            <a:off x="5062508" y="4709160"/>
            <a:ext cx="609600" cy="533400"/>
          </a:xfrm>
          <a:prstGeom prst="rect">
            <a:avLst/>
          </a:prstGeom>
          <a:noFill/>
          <a:ln>
            <a:solidFill>
              <a:schemeClr val="tx1"/>
            </a:solidFill>
          </a:ln>
        </p:spPr>
        <p:txBody>
          <a:bodyPr wrap="square" rtlCol="0">
            <a:spAutoFit/>
          </a:bodyPr>
          <a:lstStyle/>
          <a:p>
            <a:r>
              <a:rPr lang="en-US" sz="2800" dirty="0" smtClean="0"/>
              <a:t>31</a:t>
            </a:r>
            <a:endParaRPr lang="en-US" sz="2800" dirty="0"/>
          </a:p>
        </p:txBody>
      </p:sp>
      <p:sp>
        <p:nvSpPr>
          <p:cNvPr id="34" name="Title 1"/>
          <p:cNvSpPr>
            <a:spLocks noGrp="1"/>
          </p:cNvSpPr>
          <p:nvPr>
            <p:ph type="title"/>
          </p:nvPr>
        </p:nvSpPr>
        <p:spPr>
          <a:xfrm>
            <a:off x="6526962" y="4414362"/>
            <a:ext cx="2286000" cy="620076"/>
          </a:xfrm>
        </p:spPr>
        <p:txBody>
          <a:bodyPr>
            <a:normAutofit fontScale="90000"/>
          </a:bodyPr>
          <a:lstStyle/>
          <a:p>
            <a:r>
              <a:rPr lang="en-US" dirty="0" smtClean="0"/>
              <a:t>Iteration: 0</a:t>
            </a:r>
            <a:endParaRPr lang="en-US" dirty="0"/>
          </a:p>
        </p:txBody>
      </p:sp>
      <p:sp>
        <p:nvSpPr>
          <p:cNvPr id="2" name="TextBox 1"/>
          <p:cNvSpPr txBox="1"/>
          <p:nvPr/>
        </p:nvSpPr>
        <p:spPr>
          <a:xfrm>
            <a:off x="1371394" y="6025377"/>
            <a:ext cx="5623784" cy="646331"/>
          </a:xfrm>
          <a:prstGeom prst="rect">
            <a:avLst/>
          </a:prstGeom>
          <a:noFill/>
        </p:spPr>
        <p:txBody>
          <a:bodyPr wrap="none" rtlCol="0">
            <a:spAutoFit/>
          </a:bodyPr>
          <a:lstStyle/>
          <a:p>
            <a:r>
              <a:rPr lang="en-US" sz="3600" b="1" dirty="0" smtClean="0"/>
              <a:t>User Requests Data Block 13</a:t>
            </a:r>
            <a:endParaRPr lang="en-US" sz="3600" b="1" dirty="0"/>
          </a:p>
        </p:txBody>
      </p:sp>
      <p:pic>
        <p:nvPicPr>
          <p:cNvPr id="35" name="Picture 2" descr="https://encrypted-tbn1.gstatic.com/images?q=tbn:ANd9GcT2i-9TlL0QhZofc1x19BS1Wmb3fNoPCvdx2XJO9Tg1ApAp9XcfM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7900" y="858082"/>
            <a:ext cx="495300" cy="56983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s://encrypted-tbn1.gstatic.com/images?q=tbn:ANd9GcT2i-9TlL0QhZofc1x19BS1Wmb3fNoPCvdx2XJO9Tg1ApAp9XcfM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707" y="2457965"/>
            <a:ext cx="495300" cy="569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83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9"/>
                                        </p:tgtEl>
                                        <p:attrNameLst>
                                          <p:attrName>fillcolor</p:attrName>
                                        </p:attrNameLst>
                                      </p:cBhvr>
                                      <p:to>
                                        <a:srgbClr val="FFFFFF"/>
                                      </p:to>
                                    </p:animClr>
                                    <p:set>
                                      <p:cBhvr>
                                        <p:cTn id="7" dur="500" fill="hold"/>
                                        <p:tgtEl>
                                          <p:spTgt spid="29"/>
                                        </p:tgtEl>
                                        <p:attrNameLst>
                                          <p:attrName>fill.type</p:attrName>
                                        </p:attrNameLst>
                                      </p:cBhvr>
                                      <p:to>
                                        <p:strVal val="solid"/>
                                      </p:to>
                                    </p:set>
                                    <p:set>
                                      <p:cBhvr>
                                        <p:cTn id="8" dur="500" fill="hold"/>
                                        <p:tgtEl>
                                          <p:spTgt spid="29"/>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500" fill="hold"/>
                                        <p:tgtEl>
                                          <p:spTgt spid="30"/>
                                        </p:tgtEl>
                                        <p:attrNameLst>
                                          <p:attrName>fillcolor</p:attrName>
                                        </p:attrNameLst>
                                      </p:cBhvr>
                                      <p:to>
                                        <a:srgbClr val="FFFFFF"/>
                                      </p:to>
                                    </p:animClr>
                                    <p:set>
                                      <p:cBhvr>
                                        <p:cTn id="11" dur="500" fill="hold"/>
                                        <p:tgtEl>
                                          <p:spTgt spid="30"/>
                                        </p:tgtEl>
                                        <p:attrNameLst>
                                          <p:attrName>fill.type</p:attrName>
                                        </p:attrNameLst>
                                      </p:cBhvr>
                                      <p:to>
                                        <p:strVal val="solid"/>
                                      </p:to>
                                    </p:set>
                                    <p:set>
                                      <p:cBhvr>
                                        <p:cTn id="12" dur="500" fill="hold"/>
                                        <p:tgtEl>
                                          <p:spTgt spid="30"/>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nodeType="clickEffect">
                                  <p:stCondLst>
                                    <p:cond delay="0"/>
                                  </p:stCondLst>
                                  <p:childTnLst>
                                    <p:animClr clrSpc="rgb" dir="cw">
                                      <p:cBhvr>
                                        <p:cTn id="16" dur="500" fill="hold"/>
                                        <p:tgtEl>
                                          <p:spTgt spid="14"/>
                                        </p:tgtEl>
                                        <p:attrNameLst>
                                          <p:attrName>fillcolor</p:attrName>
                                        </p:attrNameLst>
                                      </p:cBhvr>
                                      <p:to>
                                        <a:schemeClr val="accent2"/>
                                      </p:to>
                                    </p:animClr>
                                    <p:set>
                                      <p:cBhvr>
                                        <p:cTn id="17" dur="500" fill="hold"/>
                                        <p:tgtEl>
                                          <p:spTgt spid="14"/>
                                        </p:tgtEl>
                                        <p:attrNameLst>
                                          <p:attrName>fill.type</p:attrName>
                                        </p:attrNameLst>
                                      </p:cBhvr>
                                      <p:to>
                                        <p:strVal val="solid"/>
                                      </p:to>
                                    </p:set>
                                    <p:set>
                                      <p:cBhvr>
                                        <p:cTn id="18" dur="500" fill="hold"/>
                                        <p:tgtEl>
                                          <p:spTgt spid="14"/>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500" fill="hold"/>
                                        <p:tgtEl>
                                          <p:spTgt spid="23"/>
                                        </p:tgtEl>
                                        <p:attrNameLst>
                                          <p:attrName>fillcolor</p:attrName>
                                        </p:attrNameLst>
                                      </p:cBhvr>
                                      <p:to>
                                        <a:schemeClr val="accent2"/>
                                      </p:to>
                                    </p:animClr>
                                    <p:set>
                                      <p:cBhvr>
                                        <p:cTn id="21" dur="500" fill="hold"/>
                                        <p:tgtEl>
                                          <p:spTgt spid="23"/>
                                        </p:tgtEl>
                                        <p:attrNameLst>
                                          <p:attrName>fill.type</p:attrName>
                                        </p:attrNameLst>
                                      </p:cBhvr>
                                      <p:to>
                                        <p:strVal val="solid"/>
                                      </p:to>
                                    </p:set>
                                    <p:set>
                                      <p:cBhvr>
                                        <p:cTn id="22" dur="500" fill="hold"/>
                                        <p:tgtEl>
                                          <p:spTgt spid="23"/>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1"/>
                                        </p:tgtEl>
                                        <p:attrNameLst>
                                          <p:attrName>fillcolor</p:attrName>
                                        </p:attrNameLst>
                                      </p:cBhvr>
                                      <p:to>
                                        <a:srgbClr val="FFFFFF"/>
                                      </p:to>
                                    </p:animClr>
                                    <p:set>
                                      <p:cBhvr>
                                        <p:cTn id="27" dur="500" fill="hold"/>
                                        <p:tgtEl>
                                          <p:spTgt spid="31"/>
                                        </p:tgtEl>
                                        <p:attrNameLst>
                                          <p:attrName>fill.type</p:attrName>
                                        </p:attrNameLst>
                                      </p:cBhvr>
                                      <p:to>
                                        <p:strVal val="solid"/>
                                      </p:to>
                                    </p:set>
                                    <p:set>
                                      <p:cBhvr>
                                        <p:cTn id="28" dur="500" fill="hold"/>
                                        <p:tgtEl>
                                          <p:spTgt spid="31"/>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27"/>
                                        </p:tgtEl>
                                        <p:attrNameLst>
                                          <p:attrName>fillcolor</p:attrName>
                                        </p:attrNameLst>
                                      </p:cBhvr>
                                      <p:to>
                                        <a:schemeClr val="accent2"/>
                                      </p:to>
                                    </p:animClr>
                                    <p:set>
                                      <p:cBhvr>
                                        <p:cTn id="33" dur="500" fill="hold"/>
                                        <p:tgtEl>
                                          <p:spTgt spid="27"/>
                                        </p:tgtEl>
                                        <p:attrNameLst>
                                          <p:attrName>fill.type</p:attrName>
                                        </p:attrNameLst>
                                      </p:cBhvr>
                                      <p:to>
                                        <p:strVal val="solid"/>
                                      </p:to>
                                    </p:set>
                                    <p:set>
                                      <p:cBhvr>
                                        <p:cTn id="34" dur="500" fill="hold"/>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24600" y="2209800"/>
            <a:ext cx="2105025" cy="2171700"/>
          </a:xfrm>
          <a:prstGeom prst="rect">
            <a:avLst/>
          </a:prstGeom>
        </p:spPr>
      </p:pic>
      <p:pic>
        <p:nvPicPr>
          <p:cNvPr id="6" name="Picture 5"/>
          <p:cNvPicPr>
            <a:picLocks noChangeAspect="1"/>
          </p:cNvPicPr>
          <p:nvPr/>
        </p:nvPicPr>
        <p:blipFill>
          <a:blip r:embed="rId3"/>
          <a:stretch>
            <a:fillRect/>
          </a:stretch>
        </p:blipFill>
        <p:spPr>
          <a:xfrm>
            <a:off x="919831" y="2709585"/>
            <a:ext cx="818943" cy="1359218"/>
          </a:xfrm>
          <a:prstGeom prst="rect">
            <a:avLst/>
          </a:prstGeom>
        </p:spPr>
      </p:pic>
      <p:pic>
        <p:nvPicPr>
          <p:cNvPr id="7" name="Picture 6"/>
          <p:cNvPicPr>
            <a:picLocks noChangeAspect="1"/>
          </p:cNvPicPr>
          <p:nvPr/>
        </p:nvPicPr>
        <p:blipFill>
          <a:blip r:embed="rId4"/>
          <a:stretch>
            <a:fillRect/>
          </a:stretch>
        </p:blipFill>
        <p:spPr>
          <a:xfrm>
            <a:off x="914400" y="1143000"/>
            <a:ext cx="824374" cy="1369218"/>
          </a:xfrm>
          <a:prstGeom prst="rect">
            <a:avLst/>
          </a:prstGeom>
        </p:spPr>
      </p:pic>
      <p:pic>
        <p:nvPicPr>
          <p:cNvPr id="8" name="Picture 7"/>
          <p:cNvPicPr>
            <a:picLocks noChangeAspect="1"/>
          </p:cNvPicPr>
          <p:nvPr/>
        </p:nvPicPr>
        <p:blipFill>
          <a:blip r:embed="rId4"/>
          <a:stretch>
            <a:fillRect/>
          </a:stretch>
        </p:blipFill>
        <p:spPr>
          <a:xfrm>
            <a:off x="914400" y="4273790"/>
            <a:ext cx="824374" cy="1369218"/>
          </a:xfrm>
          <a:prstGeom prst="rect">
            <a:avLst/>
          </a:prstGeom>
        </p:spPr>
      </p:pic>
      <p:sp>
        <p:nvSpPr>
          <p:cNvPr id="10" name="TextBox 9"/>
          <p:cNvSpPr txBox="1"/>
          <p:nvPr/>
        </p:nvSpPr>
        <p:spPr>
          <a:xfrm>
            <a:off x="2133600" y="1524000"/>
            <a:ext cx="609600" cy="533400"/>
          </a:xfrm>
          <a:prstGeom prst="rect">
            <a:avLst/>
          </a:prstGeom>
          <a:solidFill>
            <a:schemeClr val="accent2"/>
          </a:solidFill>
          <a:ln>
            <a:solidFill>
              <a:schemeClr val="tx1"/>
            </a:solidFill>
          </a:ln>
        </p:spPr>
        <p:txBody>
          <a:bodyPr wrap="square" rtlCol="0">
            <a:spAutoFit/>
          </a:bodyPr>
          <a:lstStyle/>
          <a:p>
            <a:r>
              <a:rPr lang="en-US" sz="2800" dirty="0" smtClean="0"/>
              <a:t>4</a:t>
            </a:r>
            <a:endParaRPr lang="en-US" sz="2800" dirty="0"/>
          </a:p>
        </p:txBody>
      </p:sp>
      <p:sp>
        <p:nvSpPr>
          <p:cNvPr id="12" name="TextBox 11"/>
          <p:cNvSpPr txBox="1"/>
          <p:nvPr/>
        </p:nvSpPr>
        <p:spPr>
          <a:xfrm>
            <a:off x="2865827" y="1524000"/>
            <a:ext cx="609600" cy="533400"/>
          </a:xfrm>
          <a:prstGeom prst="rect">
            <a:avLst/>
          </a:prstGeom>
          <a:solidFill>
            <a:schemeClr val="accent2"/>
          </a:solidFill>
          <a:ln>
            <a:solidFill>
              <a:schemeClr val="tx1"/>
            </a:solidFill>
          </a:ln>
        </p:spPr>
        <p:txBody>
          <a:bodyPr wrap="square" rtlCol="0">
            <a:spAutoFit/>
          </a:bodyPr>
          <a:lstStyle/>
          <a:p>
            <a:r>
              <a:rPr lang="en-US" sz="2800" dirty="0" smtClean="0"/>
              <a:t>12</a:t>
            </a:r>
            <a:endParaRPr lang="en-US" sz="2800" dirty="0"/>
          </a:p>
        </p:txBody>
      </p:sp>
      <p:sp>
        <p:nvSpPr>
          <p:cNvPr id="13" name="TextBox 12"/>
          <p:cNvSpPr txBox="1"/>
          <p:nvPr/>
        </p:nvSpPr>
        <p:spPr>
          <a:xfrm>
            <a:off x="3598054" y="1524000"/>
            <a:ext cx="609600" cy="533400"/>
          </a:xfrm>
          <a:prstGeom prst="rect">
            <a:avLst/>
          </a:prstGeom>
          <a:solidFill>
            <a:schemeClr val="accent2"/>
          </a:solidFill>
          <a:ln>
            <a:solidFill>
              <a:schemeClr val="tx1"/>
            </a:solidFill>
          </a:ln>
        </p:spPr>
        <p:txBody>
          <a:bodyPr wrap="square" rtlCol="0">
            <a:spAutoFit/>
          </a:bodyPr>
          <a:lstStyle/>
          <a:p>
            <a:r>
              <a:rPr lang="en-US" sz="2800" dirty="0" smtClean="0"/>
              <a:t>34</a:t>
            </a:r>
            <a:endParaRPr lang="en-US" sz="2800" dirty="0"/>
          </a:p>
        </p:txBody>
      </p:sp>
      <p:sp>
        <p:nvSpPr>
          <p:cNvPr id="14" name="TextBox 13"/>
          <p:cNvSpPr txBox="1"/>
          <p:nvPr/>
        </p:nvSpPr>
        <p:spPr>
          <a:xfrm>
            <a:off x="4330281" y="1524000"/>
            <a:ext cx="609600" cy="533400"/>
          </a:xfrm>
          <a:prstGeom prst="rect">
            <a:avLst/>
          </a:prstGeom>
          <a:solidFill>
            <a:schemeClr val="accent2"/>
          </a:solidFill>
          <a:ln>
            <a:solidFill>
              <a:schemeClr val="tx1"/>
            </a:solidFill>
          </a:ln>
        </p:spPr>
        <p:txBody>
          <a:bodyPr wrap="square" rtlCol="0">
            <a:spAutoFit/>
          </a:bodyPr>
          <a:lstStyle/>
          <a:p>
            <a:r>
              <a:rPr lang="en-US" sz="2800" dirty="0" smtClean="0"/>
              <a:t>88</a:t>
            </a:r>
            <a:endParaRPr lang="en-US" sz="2800" dirty="0"/>
          </a:p>
        </p:txBody>
      </p:sp>
      <p:sp>
        <p:nvSpPr>
          <p:cNvPr id="23" name="TextBox 22"/>
          <p:cNvSpPr txBox="1"/>
          <p:nvPr/>
        </p:nvSpPr>
        <p:spPr>
          <a:xfrm>
            <a:off x="5062508" y="1508760"/>
            <a:ext cx="609600" cy="533400"/>
          </a:xfrm>
          <a:prstGeom prst="rect">
            <a:avLst/>
          </a:prstGeom>
          <a:solidFill>
            <a:schemeClr val="accent2"/>
          </a:solidFill>
          <a:ln>
            <a:solidFill>
              <a:schemeClr val="tx1"/>
            </a:solidFill>
          </a:ln>
        </p:spPr>
        <p:txBody>
          <a:bodyPr wrap="square" rtlCol="0">
            <a:spAutoFit/>
          </a:bodyPr>
          <a:lstStyle/>
          <a:p>
            <a:r>
              <a:rPr lang="en-US" sz="2800" dirty="0" smtClean="0"/>
              <a:t>27</a:t>
            </a:r>
            <a:endParaRPr lang="en-US" sz="2800" dirty="0"/>
          </a:p>
        </p:txBody>
      </p:sp>
      <p:sp>
        <p:nvSpPr>
          <p:cNvPr id="24" name="TextBox 23"/>
          <p:cNvSpPr txBox="1"/>
          <p:nvPr/>
        </p:nvSpPr>
        <p:spPr>
          <a:xfrm>
            <a:off x="2133600" y="3124200"/>
            <a:ext cx="609600" cy="533400"/>
          </a:xfrm>
          <a:prstGeom prst="rect">
            <a:avLst/>
          </a:prstGeom>
          <a:solidFill>
            <a:schemeClr val="accent2"/>
          </a:solidFill>
          <a:ln>
            <a:solidFill>
              <a:schemeClr val="tx1"/>
            </a:solidFill>
          </a:ln>
        </p:spPr>
        <p:txBody>
          <a:bodyPr wrap="square" rtlCol="0">
            <a:spAutoFit/>
          </a:bodyPr>
          <a:lstStyle/>
          <a:p>
            <a:r>
              <a:rPr lang="en-US" sz="2800" dirty="0" smtClean="0"/>
              <a:t>5</a:t>
            </a:r>
            <a:endParaRPr lang="en-US" sz="2800" dirty="0"/>
          </a:p>
        </p:txBody>
      </p:sp>
      <p:sp>
        <p:nvSpPr>
          <p:cNvPr id="25" name="TextBox 24"/>
          <p:cNvSpPr txBox="1"/>
          <p:nvPr/>
        </p:nvSpPr>
        <p:spPr>
          <a:xfrm>
            <a:off x="2865827" y="3124200"/>
            <a:ext cx="609600" cy="533400"/>
          </a:xfrm>
          <a:prstGeom prst="rect">
            <a:avLst/>
          </a:prstGeom>
          <a:solidFill>
            <a:schemeClr val="accent2"/>
          </a:solidFill>
          <a:ln>
            <a:solidFill>
              <a:schemeClr val="tx1"/>
            </a:solidFill>
          </a:ln>
        </p:spPr>
        <p:txBody>
          <a:bodyPr wrap="square" rtlCol="0">
            <a:spAutoFit/>
          </a:bodyPr>
          <a:lstStyle/>
          <a:p>
            <a:r>
              <a:rPr lang="en-US" sz="2800" dirty="0" smtClean="0"/>
              <a:t>23</a:t>
            </a:r>
            <a:endParaRPr lang="en-US" sz="2800" dirty="0"/>
          </a:p>
        </p:txBody>
      </p:sp>
      <p:sp>
        <p:nvSpPr>
          <p:cNvPr id="26" name="TextBox 25"/>
          <p:cNvSpPr txBox="1"/>
          <p:nvPr/>
        </p:nvSpPr>
        <p:spPr>
          <a:xfrm>
            <a:off x="3598054" y="3124200"/>
            <a:ext cx="609600" cy="533400"/>
          </a:xfrm>
          <a:prstGeom prst="rect">
            <a:avLst/>
          </a:prstGeom>
          <a:solidFill>
            <a:schemeClr val="accent2"/>
          </a:solidFill>
          <a:ln>
            <a:solidFill>
              <a:schemeClr val="tx1"/>
            </a:solidFill>
          </a:ln>
        </p:spPr>
        <p:txBody>
          <a:bodyPr wrap="square" rtlCol="0">
            <a:spAutoFit/>
          </a:bodyPr>
          <a:lstStyle/>
          <a:p>
            <a:r>
              <a:rPr lang="en-US" sz="2800" dirty="0" smtClean="0"/>
              <a:t>1</a:t>
            </a:r>
            <a:endParaRPr lang="en-US" sz="2800" dirty="0"/>
          </a:p>
        </p:txBody>
      </p:sp>
      <p:sp>
        <p:nvSpPr>
          <p:cNvPr id="27" name="TextBox 26"/>
          <p:cNvSpPr txBox="1"/>
          <p:nvPr/>
        </p:nvSpPr>
        <p:spPr>
          <a:xfrm>
            <a:off x="4330281" y="3124200"/>
            <a:ext cx="609600" cy="533400"/>
          </a:xfrm>
          <a:prstGeom prst="rect">
            <a:avLst/>
          </a:prstGeom>
          <a:solidFill>
            <a:schemeClr val="accent2"/>
          </a:solidFill>
          <a:ln>
            <a:solidFill>
              <a:schemeClr val="tx1"/>
            </a:solidFill>
          </a:ln>
        </p:spPr>
        <p:txBody>
          <a:bodyPr wrap="square" rtlCol="0">
            <a:spAutoFit/>
          </a:bodyPr>
          <a:lstStyle/>
          <a:p>
            <a:r>
              <a:rPr lang="en-US" sz="2800" dirty="0" smtClean="0"/>
              <a:t>92</a:t>
            </a:r>
            <a:endParaRPr lang="en-US" sz="2800" dirty="0"/>
          </a:p>
        </p:txBody>
      </p:sp>
      <p:sp>
        <p:nvSpPr>
          <p:cNvPr id="28" name="TextBox 27"/>
          <p:cNvSpPr txBox="1"/>
          <p:nvPr/>
        </p:nvSpPr>
        <p:spPr>
          <a:xfrm>
            <a:off x="5062508" y="3108960"/>
            <a:ext cx="609600" cy="533400"/>
          </a:xfrm>
          <a:prstGeom prst="rect">
            <a:avLst/>
          </a:prstGeom>
          <a:noFill/>
          <a:ln>
            <a:solidFill>
              <a:schemeClr val="tx1"/>
            </a:solidFill>
          </a:ln>
        </p:spPr>
        <p:txBody>
          <a:bodyPr wrap="square" rtlCol="0">
            <a:spAutoFit/>
          </a:bodyPr>
          <a:lstStyle/>
          <a:p>
            <a:r>
              <a:rPr lang="en-US" sz="2800" dirty="0" smtClean="0"/>
              <a:t>34</a:t>
            </a:r>
            <a:endParaRPr lang="en-US" sz="2800" dirty="0"/>
          </a:p>
        </p:txBody>
      </p:sp>
      <p:sp>
        <p:nvSpPr>
          <p:cNvPr id="29" name="TextBox 28"/>
          <p:cNvSpPr txBox="1"/>
          <p:nvPr/>
        </p:nvSpPr>
        <p:spPr>
          <a:xfrm>
            <a:off x="2133600" y="4724400"/>
            <a:ext cx="609600" cy="533400"/>
          </a:xfrm>
          <a:prstGeom prst="rect">
            <a:avLst/>
          </a:prstGeom>
          <a:solidFill>
            <a:schemeClr val="bg1"/>
          </a:solidFill>
          <a:ln>
            <a:solidFill>
              <a:schemeClr val="tx1"/>
            </a:solidFill>
          </a:ln>
        </p:spPr>
        <p:txBody>
          <a:bodyPr wrap="square" rtlCol="0">
            <a:spAutoFit/>
          </a:bodyPr>
          <a:lstStyle/>
          <a:p>
            <a:r>
              <a:rPr lang="en-US" sz="2800" dirty="0" smtClean="0"/>
              <a:t>42</a:t>
            </a:r>
            <a:endParaRPr lang="en-US" sz="2800" dirty="0"/>
          </a:p>
        </p:txBody>
      </p:sp>
      <p:sp>
        <p:nvSpPr>
          <p:cNvPr id="30" name="TextBox 29"/>
          <p:cNvSpPr txBox="1"/>
          <p:nvPr/>
        </p:nvSpPr>
        <p:spPr>
          <a:xfrm>
            <a:off x="2865827" y="4724400"/>
            <a:ext cx="609600" cy="533400"/>
          </a:xfrm>
          <a:prstGeom prst="rect">
            <a:avLst/>
          </a:prstGeom>
          <a:solidFill>
            <a:schemeClr val="bg1"/>
          </a:solidFill>
          <a:ln>
            <a:solidFill>
              <a:schemeClr val="tx1"/>
            </a:solidFill>
          </a:ln>
        </p:spPr>
        <p:txBody>
          <a:bodyPr wrap="square" rtlCol="0">
            <a:spAutoFit/>
          </a:bodyPr>
          <a:lstStyle/>
          <a:p>
            <a:r>
              <a:rPr lang="en-US" sz="2800" dirty="0" smtClean="0"/>
              <a:t>12</a:t>
            </a:r>
            <a:endParaRPr lang="en-US" sz="2800" dirty="0"/>
          </a:p>
        </p:txBody>
      </p:sp>
      <p:sp>
        <p:nvSpPr>
          <p:cNvPr id="31" name="TextBox 30"/>
          <p:cNvSpPr txBox="1"/>
          <p:nvPr/>
        </p:nvSpPr>
        <p:spPr>
          <a:xfrm>
            <a:off x="3598054" y="4724400"/>
            <a:ext cx="609600" cy="533400"/>
          </a:xfrm>
          <a:prstGeom prst="rect">
            <a:avLst/>
          </a:prstGeom>
          <a:solidFill>
            <a:schemeClr val="bg1"/>
          </a:solidFill>
          <a:ln>
            <a:solidFill>
              <a:schemeClr val="tx1"/>
            </a:solidFill>
          </a:ln>
        </p:spPr>
        <p:txBody>
          <a:bodyPr wrap="square" rtlCol="0">
            <a:spAutoFit/>
          </a:bodyPr>
          <a:lstStyle/>
          <a:p>
            <a:r>
              <a:rPr lang="en-US" sz="2800" dirty="0" smtClean="0"/>
              <a:t>31</a:t>
            </a:r>
            <a:endParaRPr lang="en-US" sz="2800" dirty="0"/>
          </a:p>
        </p:txBody>
      </p:sp>
      <p:sp>
        <p:nvSpPr>
          <p:cNvPr id="32" name="TextBox 31"/>
          <p:cNvSpPr txBox="1"/>
          <p:nvPr/>
        </p:nvSpPr>
        <p:spPr>
          <a:xfrm>
            <a:off x="4330281" y="4724400"/>
            <a:ext cx="609600" cy="533400"/>
          </a:xfrm>
          <a:prstGeom prst="rect">
            <a:avLst/>
          </a:prstGeom>
          <a:noFill/>
          <a:ln>
            <a:solidFill>
              <a:schemeClr val="tx1"/>
            </a:solidFill>
          </a:ln>
        </p:spPr>
        <p:txBody>
          <a:bodyPr wrap="square" rtlCol="0">
            <a:spAutoFit/>
          </a:bodyPr>
          <a:lstStyle/>
          <a:p>
            <a:r>
              <a:rPr lang="en-US" sz="2800" dirty="0" smtClean="0"/>
              <a:t>32</a:t>
            </a:r>
            <a:endParaRPr lang="en-US" sz="2800" dirty="0"/>
          </a:p>
        </p:txBody>
      </p:sp>
      <p:sp>
        <p:nvSpPr>
          <p:cNvPr id="33" name="TextBox 32"/>
          <p:cNvSpPr txBox="1"/>
          <p:nvPr/>
        </p:nvSpPr>
        <p:spPr>
          <a:xfrm>
            <a:off x="5062508" y="4709160"/>
            <a:ext cx="609600" cy="533400"/>
          </a:xfrm>
          <a:prstGeom prst="rect">
            <a:avLst/>
          </a:prstGeom>
          <a:noFill/>
          <a:ln>
            <a:solidFill>
              <a:schemeClr val="tx1"/>
            </a:solidFill>
          </a:ln>
        </p:spPr>
        <p:txBody>
          <a:bodyPr wrap="square" rtlCol="0">
            <a:spAutoFit/>
          </a:bodyPr>
          <a:lstStyle/>
          <a:p>
            <a:r>
              <a:rPr lang="en-US" sz="2800" dirty="0" smtClean="0"/>
              <a:t>13</a:t>
            </a:r>
            <a:endParaRPr lang="en-US" sz="2800" dirty="0"/>
          </a:p>
        </p:txBody>
      </p:sp>
      <p:sp>
        <p:nvSpPr>
          <p:cNvPr id="34" name="Title 1"/>
          <p:cNvSpPr>
            <a:spLocks noGrp="1"/>
          </p:cNvSpPr>
          <p:nvPr>
            <p:ph type="title"/>
          </p:nvPr>
        </p:nvSpPr>
        <p:spPr>
          <a:xfrm>
            <a:off x="6526962" y="4414362"/>
            <a:ext cx="2286000" cy="620076"/>
          </a:xfrm>
        </p:spPr>
        <p:txBody>
          <a:bodyPr>
            <a:normAutofit fontScale="90000"/>
          </a:bodyPr>
          <a:lstStyle/>
          <a:p>
            <a:r>
              <a:rPr lang="en-US" dirty="0" smtClean="0"/>
              <a:t>Iteration: 1</a:t>
            </a:r>
            <a:endParaRPr lang="en-US" dirty="0"/>
          </a:p>
        </p:txBody>
      </p:sp>
    </p:spTree>
    <p:extLst>
      <p:ext uri="{BB962C8B-B14F-4D97-AF65-F5344CB8AC3E}">
        <p14:creationId xmlns:p14="http://schemas.microsoft.com/office/powerpoint/2010/main" val="19529158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solidFill>
                  <a:schemeClr val="bg1">
                    <a:lumMod val="85000"/>
                  </a:schemeClr>
                </a:solidFill>
              </a:rPr>
              <a:t>Instead of training the manager in real-time, this process can be done offline</a:t>
            </a:r>
          </a:p>
          <a:p>
            <a:pPr lvl="1"/>
            <a:r>
              <a:rPr lang="en-US" dirty="0" smtClean="0">
                <a:solidFill>
                  <a:schemeClr val="bg1">
                    <a:lumMod val="85000"/>
                  </a:schemeClr>
                </a:solidFill>
              </a:rPr>
              <a:t>Using past user interaction logs</a:t>
            </a:r>
          </a:p>
          <a:p>
            <a:pPr lvl="1"/>
            <a:endParaRPr lang="en-US" dirty="0">
              <a:solidFill>
                <a:schemeClr val="bg1">
                  <a:lumMod val="85000"/>
                </a:schemeClr>
              </a:solidFill>
            </a:endParaRPr>
          </a:p>
          <a:p>
            <a:r>
              <a:rPr lang="en-US" dirty="0" smtClean="0">
                <a:solidFill>
                  <a:schemeClr val="bg1">
                    <a:lumMod val="85000"/>
                  </a:schemeClr>
                </a:solidFill>
              </a:rPr>
              <a:t>This approach is similar to how Database are currently tuned</a:t>
            </a:r>
          </a:p>
          <a:p>
            <a:pPr lvl="1"/>
            <a:r>
              <a:rPr lang="en-US" dirty="0" smtClean="0">
                <a:solidFill>
                  <a:schemeClr val="bg1">
                    <a:lumMod val="85000"/>
                  </a:schemeClr>
                </a:solidFill>
              </a:rPr>
              <a:t>Instead of a DBA manually tune the performance of a database</a:t>
            </a:r>
          </a:p>
          <a:p>
            <a:pPr lvl="1"/>
            <a:r>
              <a:rPr lang="en-US" dirty="0" smtClean="0">
                <a:solidFill>
                  <a:schemeClr val="bg1">
                    <a:lumMod val="85000"/>
                  </a:schemeClr>
                </a:solidFill>
              </a:rPr>
              <a:t>Past SQL logs are used to automatically tune the database for an organization’s specific needs (e.g. read-mostly, write-often, etc.)</a:t>
            </a:r>
          </a:p>
        </p:txBody>
      </p:sp>
    </p:spTree>
    <p:extLst>
      <p:ext uri="{BB962C8B-B14F-4D97-AF65-F5344CB8AC3E}">
        <p14:creationId xmlns:p14="http://schemas.microsoft.com/office/powerpoint/2010/main" val="218436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00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3">
                                            <p:txEl>
                                              <p:pRg st="1" end="1"/>
                                            </p:txEl>
                                          </p:spTgt>
                                        </p:tgtEl>
                                        <p:attrNameLst>
                                          <p:attrName>style.color</p:attrName>
                                        </p:attrNameLst>
                                      </p:cBhvr>
                                      <p:to>
                                        <a:srgbClr val="00000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3">
                                            <p:txEl>
                                              <p:pRg st="3" end="3"/>
                                            </p:txEl>
                                          </p:spTgt>
                                        </p:tgtEl>
                                        <p:attrNameLst>
                                          <p:attrName>style.color</p:attrName>
                                        </p:attrNameLst>
                                      </p:cBhvr>
                                      <p:to>
                                        <a:srgbClr val="000000"/>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3">
                                            <p:txEl>
                                              <p:pRg st="4" end="4"/>
                                            </p:txEl>
                                          </p:spTgt>
                                        </p:tgtEl>
                                        <p:attrNameLst>
                                          <p:attrName>style.color</p:attrName>
                                        </p:attrNameLst>
                                      </p:cBhvr>
                                      <p:to>
                                        <a:srgbClr val="000000"/>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500" fill="hold"/>
                                        <p:tgtEl>
                                          <p:spTgt spid="3">
                                            <p:txEl>
                                              <p:pRg st="5" end="5"/>
                                            </p:txEl>
                                          </p:spTgt>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WireVis</a:t>
            </a:r>
            <a:r>
              <a:rPr lang="en-US" dirty="0" smtClean="0"/>
              <a:t>: Financial Fraud Analysis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solidFill>
                  <a:schemeClr val="bg1">
                    <a:lumMod val="75000"/>
                  </a:schemeClr>
                </a:solidFill>
              </a:rPr>
              <a:t>In collaboration with Bank of America</a:t>
            </a:r>
          </a:p>
          <a:p>
            <a:pPr lvl="1"/>
            <a:r>
              <a:rPr lang="en-US" dirty="0" smtClean="0">
                <a:solidFill>
                  <a:schemeClr val="bg1">
                    <a:lumMod val="75000"/>
                  </a:schemeClr>
                </a:solidFill>
              </a:rPr>
              <a:t>Develop a visual analytical tool (</a:t>
            </a:r>
            <a:r>
              <a:rPr lang="en-US" dirty="0" err="1" smtClean="0">
                <a:solidFill>
                  <a:schemeClr val="bg1">
                    <a:lumMod val="75000"/>
                  </a:schemeClr>
                </a:solidFill>
              </a:rPr>
              <a:t>WireVis</a:t>
            </a:r>
            <a:r>
              <a:rPr lang="en-US" dirty="0" smtClean="0">
                <a:solidFill>
                  <a:schemeClr val="bg1">
                    <a:lumMod val="75000"/>
                  </a:schemeClr>
                </a:solidFill>
              </a:rPr>
              <a:t>)</a:t>
            </a:r>
          </a:p>
          <a:p>
            <a:pPr lvl="1"/>
            <a:r>
              <a:rPr lang="en-US" dirty="0" smtClean="0">
                <a:solidFill>
                  <a:schemeClr val="bg1">
                    <a:lumMod val="75000"/>
                  </a:schemeClr>
                </a:solidFill>
              </a:rPr>
              <a:t>Visualizes 7 million transactions over 1 year</a:t>
            </a:r>
          </a:p>
          <a:p>
            <a:pPr lvl="1"/>
            <a:r>
              <a:rPr lang="en-US" dirty="0">
                <a:solidFill>
                  <a:schemeClr val="bg1">
                    <a:lumMod val="75000"/>
                  </a:schemeClr>
                </a:solidFill>
              </a:rPr>
              <a:t>B</a:t>
            </a:r>
            <a:r>
              <a:rPr lang="en-US" dirty="0" smtClean="0">
                <a:solidFill>
                  <a:schemeClr val="bg1">
                    <a:lumMod val="75000"/>
                  </a:schemeClr>
                </a:solidFill>
              </a:rPr>
              <a:t>eta-deployed at </a:t>
            </a:r>
            <a:r>
              <a:rPr lang="en-US" dirty="0" err="1" smtClean="0">
                <a:solidFill>
                  <a:schemeClr val="bg1">
                    <a:lumMod val="75000"/>
                  </a:schemeClr>
                </a:solidFill>
              </a:rPr>
              <a:t>WireWatch</a:t>
            </a:r>
            <a:endParaRPr lang="en-US" dirty="0" smtClean="0">
              <a:solidFill>
                <a:schemeClr val="bg1">
                  <a:lumMod val="75000"/>
                </a:schemeClr>
              </a:solidFill>
            </a:endParaRPr>
          </a:p>
          <a:p>
            <a:pPr lvl="4"/>
            <a:endParaRPr lang="en-US" dirty="0">
              <a:solidFill>
                <a:schemeClr val="bg1">
                  <a:lumMod val="75000"/>
                </a:schemeClr>
              </a:solidFill>
            </a:endParaRPr>
          </a:p>
          <a:p>
            <a:r>
              <a:rPr lang="en-US" dirty="0" smtClean="0">
                <a:solidFill>
                  <a:schemeClr val="bg1">
                    <a:lumMod val="75000"/>
                  </a:schemeClr>
                </a:solidFill>
              </a:rPr>
              <a:t>A great problem for visual analytics:</a:t>
            </a:r>
          </a:p>
          <a:p>
            <a:pPr lvl="1"/>
            <a:r>
              <a:rPr lang="en-US" dirty="0" smtClean="0">
                <a:solidFill>
                  <a:schemeClr val="bg1">
                    <a:lumMod val="75000"/>
                  </a:schemeClr>
                </a:solidFill>
              </a:rPr>
              <a:t>Ill-defined problem (how does one define fraud?)</a:t>
            </a:r>
          </a:p>
          <a:p>
            <a:pPr lvl="1"/>
            <a:r>
              <a:rPr lang="en-US" dirty="0" smtClean="0">
                <a:solidFill>
                  <a:schemeClr val="bg1">
                    <a:lumMod val="75000"/>
                  </a:schemeClr>
                </a:solidFill>
              </a:rPr>
              <a:t>Limited or no training data (patterns keep changing)</a:t>
            </a:r>
          </a:p>
          <a:p>
            <a:pPr lvl="1"/>
            <a:r>
              <a:rPr lang="en-US" dirty="0" smtClean="0">
                <a:solidFill>
                  <a:schemeClr val="bg1">
                    <a:lumMod val="75000"/>
                  </a:schemeClr>
                </a:solidFill>
              </a:rPr>
              <a:t>Requires human judgment in the end (involves law enforcement agencies)</a:t>
            </a:r>
          </a:p>
          <a:p>
            <a:pPr lvl="1"/>
            <a:endParaRPr lang="en-US" dirty="0">
              <a:solidFill>
                <a:schemeClr val="bg1">
                  <a:lumMod val="75000"/>
                </a:schemeClr>
              </a:solidFill>
            </a:endParaRPr>
          </a:p>
          <a:p>
            <a:r>
              <a:rPr lang="en-US" dirty="0" smtClean="0">
                <a:solidFill>
                  <a:schemeClr val="bg1">
                    <a:lumMod val="75000"/>
                  </a:schemeClr>
                </a:solidFill>
              </a:rPr>
              <a:t>Design philosophy: “combating human intelligence requires better (augmented) human intelligence”</a:t>
            </a:r>
            <a:endParaRPr lang="en-US" dirty="0">
              <a:solidFill>
                <a:schemeClr val="bg1">
                  <a:lumMod val="75000"/>
                </a:schemeClr>
              </a:solidFill>
            </a:endParaRPr>
          </a:p>
        </p:txBody>
      </p:sp>
      <p:sp>
        <p:nvSpPr>
          <p:cNvPr id="5" name="TextBox 4"/>
          <p:cNvSpPr txBox="1"/>
          <p:nvPr/>
        </p:nvSpPr>
        <p:spPr>
          <a:xfrm>
            <a:off x="381000" y="6400800"/>
            <a:ext cx="8534400" cy="461665"/>
          </a:xfrm>
          <a:prstGeom prst="rect">
            <a:avLst/>
          </a:prstGeom>
          <a:noFill/>
        </p:spPr>
        <p:txBody>
          <a:bodyPr wrap="square" rtlCol="0">
            <a:spAutoFit/>
          </a:bodyPr>
          <a:lstStyle/>
          <a:p>
            <a:r>
              <a:rPr lang="en-US" sz="1200" dirty="0" smtClean="0"/>
              <a:t>R. Chang et al., </a:t>
            </a:r>
            <a:r>
              <a:rPr lang="en-US" sz="1200" dirty="0"/>
              <a:t>Scalable and interactive </a:t>
            </a:r>
            <a:r>
              <a:rPr lang="en-US" sz="1200" dirty="0" smtClean="0"/>
              <a:t>visual analysis </a:t>
            </a:r>
            <a:r>
              <a:rPr lang="en-US" sz="1200" dirty="0"/>
              <a:t>of financial wire transactions for fraud detection. </a:t>
            </a:r>
            <a:r>
              <a:rPr lang="en-US" sz="1200" i="1" dirty="0"/>
              <a:t>Information </a:t>
            </a:r>
            <a:r>
              <a:rPr lang="en-US" sz="1200" i="1" dirty="0" smtClean="0"/>
              <a:t>Visualization,</a:t>
            </a:r>
            <a:r>
              <a:rPr lang="en-US" sz="1200" dirty="0" smtClean="0"/>
              <a:t>2008.</a:t>
            </a:r>
          </a:p>
          <a:p>
            <a:r>
              <a:rPr lang="en-US" sz="1200" dirty="0"/>
              <a:t>R. </a:t>
            </a:r>
            <a:r>
              <a:rPr lang="en-US" sz="1200" dirty="0" smtClean="0"/>
              <a:t>Chang et al., </a:t>
            </a:r>
            <a:r>
              <a:rPr lang="en-US" sz="1200" dirty="0" err="1" smtClean="0"/>
              <a:t>Wirevis</a:t>
            </a:r>
            <a:r>
              <a:rPr lang="en-US" sz="1200" dirty="0"/>
              <a:t>: Visualization of categorical, time-varying data from financial </a:t>
            </a:r>
            <a:r>
              <a:rPr lang="en-US" sz="1200" dirty="0" smtClean="0"/>
              <a:t>transactions.  IEEE VAST, 2007.</a:t>
            </a:r>
          </a:p>
        </p:txBody>
      </p:sp>
    </p:spTree>
    <p:extLst>
      <p:ext uri="{BB962C8B-B14F-4D97-AF65-F5344CB8AC3E}">
        <p14:creationId xmlns:p14="http://schemas.microsoft.com/office/powerpoint/2010/main" val="62944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chemeClr val="tx1"/>
                                      </p:to>
                                    </p:animClr>
                                  </p:childTnLst>
                                </p:cTn>
                              </p:par>
                              <p:par>
                                <p:cTn id="7" presetID="3" presetClass="emph" presetSubtype="2" fill="hold" nodeType="withEffect">
                                  <p:stCondLst>
                                    <p:cond delay="0"/>
                                  </p:stCondLst>
                                  <p:childTnLst>
                                    <p:animClr clrSpc="rgb" dir="cw">
                                      <p:cBhvr override="childStyle">
                                        <p:cTn id="8" dur="500" fill="hold"/>
                                        <p:tgtEl>
                                          <p:spTgt spid="3">
                                            <p:txEl>
                                              <p:pRg st="1" end="1"/>
                                            </p:txEl>
                                          </p:spTgt>
                                        </p:tgtEl>
                                        <p:attrNameLst>
                                          <p:attrName>style.color</p:attrName>
                                        </p:attrNameLst>
                                      </p:cBhvr>
                                      <p:to>
                                        <a:schemeClr val="tx1"/>
                                      </p:to>
                                    </p:animClr>
                                  </p:childTnLst>
                                </p:cTn>
                              </p:par>
                              <p:par>
                                <p:cTn id="9" presetID="3" presetClass="emph" presetSubtype="2" fill="hold" nodeType="withEffect">
                                  <p:stCondLst>
                                    <p:cond delay="0"/>
                                  </p:stCondLst>
                                  <p:childTnLst>
                                    <p:animClr clrSpc="rgb" dir="cw">
                                      <p:cBhvr override="childStyle">
                                        <p:cTn id="10" dur="500" fill="hold"/>
                                        <p:tgtEl>
                                          <p:spTgt spid="3">
                                            <p:txEl>
                                              <p:pRg st="2" end="2"/>
                                            </p:txEl>
                                          </p:spTgt>
                                        </p:tgtEl>
                                        <p:attrNameLst>
                                          <p:attrName>style.color</p:attrName>
                                        </p:attrNameLst>
                                      </p:cBhvr>
                                      <p:to>
                                        <a:schemeClr val="tx1"/>
                                      </p:to>
                                    </p:animClr>
                                  </p:childTnLst>
                                </p:cTn>
                              </p:par>
                              <p:par>
                                <p:cTn id="11" presetID="3" presetClass="emph" presetSubtype="2" fill="hold" nodeType="withEffect">
                                  <p:stCondLst>
                                    <p:cond delay="0"/>
                                  </p:stCondLst>
                                  <p:childTnLst>
                                    <p:animClr clrSpc="rgb" dir="cw">
                                      <p:cBhvr override="childStyle">
                                        <p:cTn id="12" dur="500" fill="hold"/>
                                        <p:tgtEl>
                                          <p:spTgt spid="3">
                                            <p:txEl>
                                              <p:pRg st="3" end="3"/>
                                            </p:txEl>
                                          </p:spTgt>
                                        </p:tgtEl>
                                        <p:attrNameLst>
                                          <p:attrName>style.color</p:attrName>
                                        </p:attrNameLst>
                                      </p:cBhvr>
                                      <p:to>
                                        <a:schemeClr val="tx1"/>
                                      </p:to>
                                    </p:animClr>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nodeType="clickEffect">
                                  <p:stCondLst>
                                    <p:cond delay="0"/>
                                  </p:stCondLst>
                                  <p:childTnLst>
                                    <p:animClr clrSpc="rgb" dir="cw">
                                      <p:cBhvr override="childStyle">
                                        <p:cTn id="16" dur="500" fill="hold"/>
                                        <p:tgtEl>
                                          <p:spTgt spid="3">
                                            <p:txEl>
                                              <p:pRg st="5" end="5"/>
                                            </p:txEl>
                                          </p:spTgt>
                                        </p:tgtEl>
                                        <p:attrNameLst>
                                          <p:attrName>style.color</p:attrName>
                                        </p:attrNameLst>
                                      </p:cBhvr>
                                      <p:to>
                                        <a:schemeClr val="tx1"/>
                                      </p:to>
                                    </p:animClr>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nodeType="clickEffect">
                                  <p:stCondLst>
                                    <p:cond delay="0"/>
                                  </p:stCondLst>
                                  <p:childTnLst>
                                    <p:animClr clrSpc="rgb" dir="cw">
                                      <p:cBhvr override="childStyle">
                                        <p:cTn id="20" dur="500" fill="hold"/>
                                        <p:tgtEl>
                                          <p:spTgt spid="3">
                                            <p:txEl>
                                              <p:pRg st="6" end="6"/>
                                            </p:txEl>
                                          </p:spTgt>
                                        </p:tgtEl>
                                        <p:attrNameLst>
                                          <p:attrName>style.color</p:attrName>
                                        </p:attrNameLst>
                                      </p:cBhvr>
                                      <p:to>
                                        <a:schemeClr val="tx1"/>
                                      </p:to>
                                    </p:animClr>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nodeType="clickEffect">
                                  <p:stCondLst>
                                    <p:cond delay="0"/>
                                  </p:stCondLst>
                                  <p:childTnLst>
                                    <p:animClr clrSpc="rgb" dir="cw">
                                      <p:cBhvr override="childStyle">
                                        <p:cTn id="24" dur="500" fill="hold"/>
                                        <p:tgtEl>
                                          <p:spTgt spid="3">
                                            <p:txEl>
                                              <p:pRg st="7" end="7"/>
                                            </p:txEl>
                                          </p:spTgt>
                                        </p:tgtEl>
                                        <p:attrNameLst>
                                          <p:attrName>style.color</p:attrName>
                                        </p:attrNameLst>
                                      </p:cBhvr>
                                      <p:to>
                                        <a:schemeClr val="tx1"/>
                                      </p:to>
                                    </p:animClr>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nodeType="clickEffect">
                                  <p:stCondLst>
                                    <p:cond delay="0"/>
                                  </p:stCondLst>
                                  <p:childTnLst>
                                    <p:animClr clrSpc="rgb" dir="cw">
                                      <p:cBhvr override="childStyle">
                                        <p:cTn id="28" dur="500" fill="hold"/>
                                        <p:tgtEl>
                                          <p:spTgt spid="3">
                                            <p:txEl>
                                              <p:pRg st="8" end="8"/>
                                            </p:txEl>
                                          </p:spTgt>
                                        </p:tgtEl>
                                        <p:attrNameLst>
                                          <p:attrName>style.color</p:attrName>
                                        </p:attrNameLst>
                                      </p:cBhvr>
                                      <p:to>
                                        <a:schemeClr val="tx1"/>
                                      </p:to>
                                    </p:animClr>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nodeType="clickEffect">
                                  <p:stCondLst>
                                    <p:cond delay="0"/>
                                  </p:stCondLst>
                                  <p:childTnLst>
                                    <p:animClr clrSpc="rgb" dir="cw">
                                      <p:cBhvr override="childStyle">
                                        <p:cTn id="32" dur="500" fill="hold"/>
                                        <p:tgtEl>
                                          <p:spTgt spid="3">
                                            <p:txEl>
                                              <p:pRg st="10" end="10"/>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Determine the “Experts”?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solidFill>
                  <a:schemeClr val="bg1">
                    <a:lumMod val="85000"/>
                  </a:schemeClr>
                </a:solidFill>
              </a:rPr>
              <a:t>More detail on this later</a:t>
            </a:r>
          </a:p>
          <a:p>
            <a:pPr lvl="2"/>
            <a:endParaRPr lang="en-US" dirty="0" smtClean="0">
              <a:solidFill>
                <a:schemeClr val="bg1">
                  <a:lumMod val="85000"/>
                </a:schemeClr>
              </a:solidFill>
            </a:endParaRPr>
          </a:p>
          <a:p>
            <a:r>
              <a:rPr lang="en-US" dirty="0">
                <a:solidFill>
                  <a:schemeClr val="bg1">
                    <a:lumMod val="85000"/>
                  </a:schemeClr>
                </a:solidFill>
              </a:rPr>
              <a:t>Some obvious ones include:</a:t>
            </a:r>
          </a:p>
          <a:p>
            <a:pPr lvl="1"/>
            <a:r>
              <a:rPr lang="en-US" dirty="0">
                <a:solidFill>
                  <a:schemeClr val="bg1">
                    <a:lumMod val="85000"/>
                  </a:schemeClr>
                </a:solidFill>
              </a:rPr>
              <a:t>Momentum-based</a:t>
            </a:r>
          </a:p>
          <a:p>
            <a:pPr lvl="1"/>
            <a:r>
              <a:rPr lang="en-US" dirty="0">
                <a:solidFill>
                  <a:schemeClr val="bg1">
                    <a:lumMod val="85000"/>
                  </a:schemeClr>
                </a:solidFill>
              </a:rPr>
              <a:t>Data similarity-based</a:t>
            </a:r>
          </a:p>
          <a:p>
            <a:pPr lvl="1"/>
            <a:r>
              <a:rPr lang="en-US" dirty="0">
                <a:solidFill>
                  <a:schemeClr val="bg1">
                    <a:lumMod val="85000"/>
                  </a:schemeClr>
                </a:solidFill>
              </a:rPr>
              <a:t>Frequency (hot-spot)-based</a:t>
            </a:r>
          </a:p>
          <a:p>
            <a:pPr lvl="1"/>
            <a:r>
              <a:rPr lang="en-US" dirty="0">
                <a:solidFill>
                  <a:schemeClr val="bg1">
                    <a:lumMod val="85000"/>
                  </a:schemeClr>
                </a:solidFill>
              </a:rPr>
              <a:t>Past action sequence-based</a:t>
            </a:r>
          </a:p>
          <a:p>
            <a:pPr lvl="2"/>
            <a:endParaRPr lang="en-US" dirty="0">
              <a:solidFill>
                <a:schemeClr val="bg1">
                  <a:lumMod val="85000"/>
                </a:schemeClr>
              </a:solidFill>
            </a:endParaRPr>
          </a:p>
          <a:p>
            <a:r>
              <a:rPr lang="en-US" dirty="0" smtClean="0">
                <a:solidFill>
                  <a:schemeClr val="bg1">
                    <a:lumMod val="85000"/>
                  </a:schemeClr>
                </a:solidFill>
              </a:rPr>
              <a:t>Generally speaking, given the “manager” approach, we want as many different types of “experts” as possible</a:t>
            </a:r>
          </a:p>
          <a:p>
            <a:endParaRPr lang="en-US" dirty="0"/>
          </a:p>
        </p:txBody>
      </p:sp>
    </p:spTree>
    <p:extLst>
      <p:ext uri="{BB962C8B-B14F-4D97-AF65-F5344CB8AC3E}">
        <p14:creationId xmlns:p14="http://schemas.microsoft.com/office/powerpoint/2010/main" val="68256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00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3">
                                            <p:txEl>
                                              <p:pRg st="2" end="2"/>
                                            </p:txEl>
                                          </p:spTgt>
                                        </p:tgtEl>
                                        <p:attrNameLst>
                                          <p:attrName>style.color</p:attrName>
                                        </p:attrNameLst>
                                      </p:cBhvr>
                                      <p:to>
                                        <a:srgbClr val="00000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3">
                                            <p:txEl>
                                              <p:pRg st="3" end="3"/>
                                            </p:txEl>
                                          </p:spTgt>
                                        </p:tgtEl>
                                        <p:attrNameLst>
                                          <p:attrName>style.color</p:attrName>
                                        </p:attrNameLst>
                                      </p:cBhvr>
                                      <p:to>
                                        <a:srgbClr val="000000"/>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3">
                                            <p:txEl>
                                              <p:pRg st="4" end="4"/>
                                            </p:txEl>
                                          </p:spTgt>
                                        </p:tgtEl>
                                        <p:attrNameLst>
                                          <p:attrName>style.color</p:attrName>
                                        </p:attrNameLst>
                                      </p:cBhvr>
                                      <p:to>
                                        <a:srgbClr val="000000"/>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500" fill="hold"/>
                                        <p:tgtEl>
                                          <p:spTgt spid="3">
                                            <p:txEl>
                                              <p:pRg st="5" end="5"/>
                                            </p:txEl>
                                          </p:spTgt>
                                        </p:tgtEl>
                                        <p:attrNameLst>
                                          <p:attrName>style.color</p:attrName>
                                        </p:attrNameLst>
                                      </p:cBhvr>
                                      <p:to>
                                        <a:srgbClr val="000000"/>
                                      </p:to>
                                    </p:animClr>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500" fill="hold"/>
                                        <p:tgtEl>
                                          <p:spTgt spid="3">
                                            <p:txEl>
                                              <p:pRg st="6" end="6"/>
                                            </p:txEl>
                                          </p:spTgt>
                                        </p:tgtEl>
                                        <p:attrNameLst>
                                          <p:attrName>style.color</p:attrName>
                                        </p:attrNameLst>
                                      </p:cBhvr>
                                      <p:to>
                                        <a:srgbClr val="000000"/>
                                      </p:to>
                                    </p:animClr>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nodeType="clickEffect">
                                  <p:stCondLst>
                                    <p:cond delay="0"/>
                                  </p:stCondLst>
                                  <p:childTnLst>
                                    <p:animClr clrSpc="rgb" dir="cw">
                                      <p:cBhvr override="childStyle">
                                        <p:cTn id="30" dur="500" fill="hold"/>
                                        <p:tgtEl>
                                          <p:spTgt spid="3">
                                            <p:txEl>
                                              <p:pRg st="8" end="8"/>
                                            </p:txEl>
                                          </p:spTgt>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Results</a:t>
            </a:r>
            <a:endParaRPr lang="en-US" dirty="0"/>
          </a:p>
        </p:txBody>
      </p:sp>
      <p:sp>
        <p:nvSpPr>
          <p:cNvPr id="3" name="Content Placeholder 2"/>
          <p:cNvSpPr>
            <a:spLocks noGrp="1"/>
          </p:cNvSpPr>
          <p:nvPr>
            <p:ph idx="1"/>
          </p:nvPr>
        </p:nvSpPr>
        <p:spPr>
          <a:xfrm>
            <a:off x="457200" y="1600200"/>
            <a:ext cx="3810000" cy="4525963"/>
          </a:xfrm>
        </p:spPr>
        <p:txBody>
          <a:bodyPr>
            <a:normAutofit fontScale="85000" lnSpcReduction="10000"/>
          </a:bodyPr>
          <a:lstStyle/>
          <a:p>
            <a:r>
              <a:rPr lang="en-US" dirty="0" smtClean="0"/>
              <a:t>Using a simple Google-maps like interface</a:t>
            </a:r>
          </a:p>
          <a:p>
            <a:pPr lvl="3"/>
            <a:endParaRPr lang="en-US" dirty="0" smtClean="0"/>
          </a:p>
          <a:p>
            <a:r>
              <a:rPr lang="en-US" dirty="0" smtClean="0"/>
              <a:t>18 users explored the NASA MODIS dataset</a:t>
            </a:r>
          </a:p>
          <a:p>
            <a:pPr lvl="3"/>
            <a:endParaRPr lang="en-US" dirty="0" smtClean="0"/>
          </a:p>
          <a:p>
            <a:r>
              <a:rPr lang="en-US" dirty="0" smtClean="0"/>
              <a:t>Tasks include “find 4 areas in Europe that have a snow coverage index above 0.5”</a:t>
            </a:r>
          </a:p>
        </p:txBody>
      </p:sp>
      <p:pic>
        <p:nvPicPr>
          <p:cNvPr id="5" name="Picture 4"/>
          <p:cNvPicPr>
            <a:picLocks noChangeAspect="1"/>
          </p:cNvPicPr>
          <p:nvPr/>
        </p:nvPicPr>
        <p:blipFill>
          <a:blip r:embed="rId2"/>
          <a:stretch>
            <a:fillRect/>
          </a:stretch>
        </p:blipFill>
        <p:spPr>
          <a:xfrm>
            <a:off x="4388012" y="627895"/>
            <a:ext cx="4662642" cy="1944609"/>
          </a:xfrm>
          <a:prstGeom prst="rect">
            <a:avLst/>
          </a:prstGeom>
        </p:spPr>
      </p:pic>
      <p:pic>
        <p:nvPicPr>
          <p:cNvPr id="6" name="Picture 5"/>
          <p:cNvPicPr>
            <a:picLocks noChangeAspect="1"/>
          </p:cNvPicPr>
          <p:nvPr/>
        </p:nvPicPr>
        <p:blipFill>
          <a:blip r:embed="rId3"/>
          <a:stretch>
            <a:fillRect/>
          </a:stretch>
        </p:blipFill>
        <p:spPr>
          <a:xfrm>
            <a:off x="4344198" y="2654474"/>
            <a:ext cx="4750271" cy="1983780"/>
          </a:xfrm>
          <a:prstGeom prst="rect">
            <a:avLst/>
          </a:prstGeom>
        </p:spPr>
      </p:pic>
      <p:pic>
        <p:nvPicPr>
          <p:cNvPr id="7" name="Picture 6"/>
          <p:cNvPicPr>
            <a:picLocks noChangeAspect="1"/>
          </p:cNvPicPr>
          <p:nvPr/>
        </p:nvPicPr>
        <p:blipFill>
          <a:blip r:embed="rId4"/>
          <a:stretch>
            <a:fillRect/>
          </a:stretch>
        </p:blipFill>
        <p:spPr>
          <a:xfrm>
            <a:off x="4876800" y="4736405"/>
            <a:ext cx="3592830" cy="2091115"/>
          </a:xfrm>
          <a:prstGeom prst="rect">
            <a:avLst/>
          </a:prstGeom>
        </p:spPr>
      </p:pic>
    </p:spTree>
    <p:extLst>
      <p:ext uri="{BB962C8B-B14F-4D97-AF65-F5344CB8AC3E}">
        <p14:creationId xmlns:p14="http://schemas.microsoft.com/office/powerpoint/2010/main" val="17214465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338292" y="1443592"/>
            <a:ext cx="7091333" cy="4500008"/>
            <a:chOff x="1338292" y="1443592"/>
            <a:chExt cx="7091333" cy="4500008"/>
          </a:xfrm>
        </p:grpSpPr>
        <p:pic>
          <p:nvPicPr>
            <p:cNvPr id="4" name="Picture 3"/>
            <p:cNvPicPr>
              <a:picLocks noChangeAspect="1"/>
            </p:cNvPicPr>
            <p:nvPr/>
          </p:nvPicPr>
          <p:blipFill>
            <a:blip r:embed="rId2"/>
            <a:stretch>
              <a:fillRect/>
            </a:stretch>
          </p:blipFill>
          <p:spPr>
            <a:xfrm>
              <a:off x="6324600" y="2510392"/>
              <a:ext cx="2105025" cy="2171700"/>
            </a:xfrm>
            <a:prstGeom prst="rect">
              <a:avLst/>
            </a:prstGeom>
          </p:spPr>
        </p:pic>
        <p:pic>
          <p:nvPicPr>
            <p:cNvPr id="6" name="Picture 5"/>
            <p:cNvPicPr>
              <a:picLocks noChangeAspect="1"/>
            </p:cNvPicPr>
            <p:nvPr/>
          </p:nvPicPr>
          <p:blipFill>
            <a:blip r:embed="rId3"/>
            <a:stretch>
              <a:fillRect/>
            </a:stretch>
          </p:blipFill>
          <p:spPr>
            <a:xfrm>
              <a:off x="1343723" y="3010177"/>
              <a:ext cx="818943" cy="1359218"/>
            </a:xfrm>
            <a:prstGeom prst="rect">
              <a:avLst/>
            </a:prstGeom>
          </p:spPr>
        </p:pic>
        <p:pic>
          <p:nvPicPr>
            <p:cNvPr id="7" name="Picture 6"/>
            <p:cNvPicPr>
              <a:picLocks noChangeAspect="1"/>
            </p:cNvPicPr>
            <p:nvPr/>
          </p:nvPicPr>
          <p:blipFill>
            <a:blip r:embed="rId4"/>
            <a:stretch>
              <a:fillRect/>
            </a:stretch>
          </p:blipFill>
          <p:spPr>
            <a:xfrm>
              <a:off x="1338292" y="1443592"/>
              <a:ext cx="824374" cy="1369218"/>
            </a:xfrm>
            <a:prstGeom prst="rect">
              <a:avLst/>
            </a:prstGeom>
          </p:spPr>
        </p:pic>
        <p:pic>
          <p:nvPicPr>
            <p:cNvPr id="8" name="Picture 7"/>
            <p:cNvPicPr>
              <a:picLocks noChangeAspect="1"/>
            </p:cNvPicPr>
            <p:nvPr/>
          </p:nvPicPr>
          <p:blipFill>
            <a:blip r:embed="rId4"/>
            <a:stretch>
              <a:fillRect/>
            </a:stretch>
          </p:blipFill>
          <p:spPr>
            <a:xfrm>
              <a:off x="1338292" y="4574382"/>
              <a:ext cx="824374" cy="1369218"/>
            </a:xfrm>
            <a:prstGeom prst="rect">
              <a:avLst/>
            </a:prstGeom>
          </p:spPr>
        </p:pic>
        <p:sp>
          <p:nvSpPr>
            <p:cNvPr id="10" name="TextBox 9"/>
            <p:cNvSpPr txBox="1"/>
            <p:nvPr/>
          </p:nvSpPr>
          <p:spPr>
            <a:xfrm>
              <a:off x="2557492" y="1824592"/>
              <a:ext cx="609600" cy="533400"/>
            </a:xfrm>
            <a:prstGeom prst="rect">
              <a:avLst/>
            </a:prstGeom>
            <a:solidFill>
              <a:schemeClr val="accent2"/>
            </a:solidFill>
            <a:ln>
              <a:solidFill>
                <a:schemeClr val="tx1"/>
              </a:solidFill>
            </a:ln>
          </p:spPr>
          <p:txBody>
            <a:bodyPr wrap="square" rtlCol="0">
              <a:spAutoFit/>
            </a:bodyPr>
            <a:lstStyle/>
            <a:p>
              <a:r>
                <a:rPr lang="en-US" sz="2800" dirty="0" smtClean="0"/>
                <a:t>13</a:t>
              </a:r>
              <a:endParaRPr lang="en-US" sz="2800" dirty="0"/>
            </a:p>
          </p:txBody>
        </p:sp>
        <p:sp>
          <p:nvSpPr>
            <p:cNvPr id="12" name="TextBox 11"/>
            <p:cNvSpPr txBox="1"/>
            <p:nvPr/>
          </p:nvSpPr>
          <p:spPr>
            <a:xfrm>
              <a:off x="3289719" y="1824592"/>
              <a:ext cx="609600" cy="533400"/>
            </a:xfrm>
            <a:prstGeom prst="rect">
              <a:avLst/>
            </a:prstGeom>
            <a:solidFill>
              <a:schemeClr val="accent2"/>
            </a:solidFill>
            <a:ln>
              <a:solidFill>
                <a:schemeClr val="tx1"/>
              </a:solidFill>
            </a:ln>
          </p:spPr>
          <p:txBody>
            <a:bodyPr wrap="square" rtlCol="0">
              <a:spAutoFit/>
            </a:bodyPr>
            <a:lstStyle/>
            <a:p>
              <a:r>
                <a:rPr lang="en-US" sz="2800" dirty="0" smtClean="0"/>
                <a:t>48</a:t>
              </a:r>
              <a:endParaRPr lang="en-US" sz="2800" dirty="0"/>
            </a:p>
          </p:txBody>
        </p:sp>
        <p:sp>
          <p:nvSpPr>
            <p:cNvPr id="13" name="TextBox 12"/>
            <p:cNvSpPr txBox="1"/>
            <p:nvPr/>
          </p:nvSpPr>
          <p:spPr>
            <a:xfrm>
              <a:off x="4021946" y="1824592"/>
              <a:ext cx="609600" cy="533400"/>
            </a:xfrm>
            <a:prstGeom prst="rect">
              <a:avLst/>
            </a:prstGeom>
            <a:solidFill>
              <a:schemeClr val="accent2"/>
            </a:solidFill>
            <a:ln>
              <a:solidFill>
                <a:schemeClr val="tx1"/>
              </a:solidFill>
            </a:ln>
          </p:spPr>
          <p:txBody>
            <a:bodyPr wrap="square" rtlCol="0">
              <a:spAutoFit/>
            </a:bodyPr>
            <a:lstStyle/>
            <a:p>
              <a:r>
                <a:rPr lang="en-US" sz="2800" dirty="0" smtClean="0"/>
                <a:t>11</a:t>
              </a:r>
              <a:endParaRPr lang="en-US" sz="2800" dirty="0"/>
            </a:p>
          </p:txBody>
        </p:sp>
        <p:sp>
          <p:nvSpPr>
            <p:cNvPr id="14" name="TextBox 13"/>
            <p:cNvSpPr txBox="1"/>
            <p:nvPr/>
          </p:nvSpPr>
          <p:spPr>
            <a:xfrm>
              <a:off x="4754173" y="1824592"/>
              <a:ext cx="609600" cy="533400"/>
            </a:xfrm>
            <a:prstGeom prst="rect">
              <a:avLst/>
            </a:prstGeom>
            <a:noFill/>
            <a:ln>
              <a:solidFill>
                <a:schemeClr val="tx1"/>
              </a:solidFill>
            </a:ln>
          </p:spPr>
          <p:txBody>
            <a:bodyPr wrap="square" rtlCol="0">
              <a:spAutoFit/>
            </a:bodyPr>
            <a:lstStyle/>
            <a:p>
              <a:r>
                <a:rPr lang="en-US" sz="2800" dirty="0" smtClean="0"/>
                <a:t>3</a:t>
              </a:r>
              <a:endParaRPr lang="en-US" sz="2800" dirty="0"/>
            </a:p>
          </p:txBody>
        </p:sp>
        <p:sp>
          <p:nvSpPr>
            <p:cNvPr id="23" name="TextBox 22"/>
            <p:cNvSpPr txBox="1"/>
            <p:nvPr/>
          </p:nvSpPr>
          <p:spPr>
            <a:xfrm>
              <a:off x="5486400" y="1809352"/>
              <a:ext cx="609600" cy="533400"/>
            </a:xfrm>
            <a:prstGeom prst="rect">
              <a:avLst/>
            </a:prstGeom>
            <a:noFill/>
            <a:ln>
              <a:solidFill>
                <a:schemeClr val="tx1"/>
              </a:solidFill>
            </a:ln>
          </p:spPr>
          <p:txBody>
            <a:bodyPr wrap="square" rtlCol="0">
              <a:spAutoFit/>
            </a:bodyPr>
            <a:lstStyle/>
            <a:p>
              <a:r>
                <a:rPr lang="en-US" sz="2800" dirty="0" smtClean="0"/>
                <a:t>99</a:t>
              </a:r>
              <a:endParaRPr lang="en-US" sz="2800" dirty="0"/>
            </a:p>
          </p:txBody>
        </p:sp>
        <p:sp>
          <p:nvSpPr>
            <p:cNvPr id="24" name="TextBox 23"/>
            <p:cNvSpPr txBox="1"/>
            <p:nvPr/>
          </p:nvSpPr>
          <p:spPr>
            <a:xfrm>
              <a:off x="2557492" y="3424792"/>
              <a:ext cx="609600" cy="533400"/>
            </a:xfrm>
            <a:prstGeom prst="rect">
              <a:avLst/>
            </a:prstGeom>
            <a:solidFill>
              <a:schemeClr val="accent2"/>
            </a:solidFill>
            <a:ln>
              <a:solidFill>
                <a:schemeClr val="tx1"/>
              </a:solidFill>
            </a:ln>
          </p:spPr>
          <p:txBody>
            <a:bodyPr wrap="square" rtlCol="0">
              <a:spAutoFit/>
            </a:bodyPr>
            <a:lstStyle/>
            <a:p>
              <a:r>
                <a:rPr lang="en-US" sz="2800" dirty="0" smtClean="0"/>
                <a:t>2</a:t>
              </a:r>
              <a:endParaRPr lang="en-US" sz="2800" dirty="0"/>
            </a:p>
          </p:txBody>
        </p:sp>
        <p:sp>
          <p:nvSpPr>
            <p:cNvPr id="25" name="TextBox 24"/>
            <p:cNvSpPr txBox="1"/>
            <p:nvPr/>
          </p:nvSpPr>
          <p:spPr>
            <a:xfrm>
              <a:off x="3289719" y="3424792"/>
              <a:ext cx="609600" cy="533400"/>
            </a:xfrm>
            <a:prstGeom prst="rect">
              <a:avLst/>
            </a:prstGeom>
            <a:solidFill>
              <a:schemeClr val="accent2"/>
            </a:solidFill>
            <a:ln>
              <a:solidFill>
                <a:schemeClr val="tx1"/>
              </a:solidFill>
            </a:ln>
          </p:spPr>
          <p:txBody>
            <a:bodyPr wrap="square" rtlCol="0">
              <a:spAutoFit/>
            </a:bodyPr>
            <a:lstStyle/>
            <a:p>
              <a:r>
                <a:rPr lang="en-US" sz="2800" dirty="0" smtClean="0"/>
                <a:t>13</a:t>
              </a:r>
              <a:endParaRPr lang="en-US" sz="2800" dirty="0"/>
            </a:p>
          </p:txBody>
        </p:sp>
        <p:sp>
          <p:nvSpPr>
            <p:cNvPr id="26" name="TextBox 25"/>
            <p:cNvSpPr txBox="1"/>
            <p:nvPr/>
          </p:nvSpPr>
          <p:spPr>
            <a:xfrm>
              <a:off x="4021946" y="3424792"/>
              <a:ext cx="609600" cy="533400"/>
            </a:xfrm>
            <a:prstGeom prst="rect">
              <a:avLst/>
            </a:prstGeom>
            <a:solidFill>
              <a:schemeClr val="accent2"/>
            </a:solidFill>
            <a:ln>
              <a:solidFill>
                <a:schemeClr val="tx1"/>
              </a:solidFill>
            </a:ln>
          </p:spPr>
          <p:txBody>
            <a:bodyPr wrap="square" rtlCol="0">
              <a:spAutoFit/>
            </a:bodyPr>
            <a:lstStyle/>
            <a:p>
              <a:r>
                <a:rPr lang="en-US" sz="2800" dirty="0" smtClean="0"/>
                <a:t>99</a:t>
              </a:r>
              <a:endParaRPr lang="en-US" sz="2800" dirty="0"/>
            </a:p>
          </p:txBody>
        </p:sp>
        <p:sp>
          <p:nvSpPr>
            <p:cNvPr id="27" name="TextBox 26"/>
            <p:cNvSpPr txBox="1"/>
            <p:nvPr/>
          </p:nvSpPr>
          <p:spPr>
            <a:xfrm>
              <a:off x="4754173" y="3424792"/>
              <a:ext cx="609600" cy="533400"/>
            </a:xfrm>
            <a:prstGeom prst="rect">
              <a:avLst/>
            </a:prstGeom>
            <a:noFill/>
            <a:ln>
              <a:solidFill>
                <a:schemeClr val="tx1"/>
              </a:solidFill>
            </a:ln>
          </p:spPr>
          <p:txBody>
            <a:bodyPr wrap="square" rtlCol="0">
              <a:spAutoFit/>
            </a:bodyPr>
            <a:lstStyle/>
            <a:p>
              <a:r>
                <a:rPr lang="en-US" sz="2800" dirty="0" smtClean="0"/>
                <a:t>67</a:t>
              </a:r>
              <a:endParaRPr lang="en-US" sz="2800" dirty="0"/>
            </a:p>
          </p:txBody>
        </p:sp>
        <p:sp>
          <p:nvSpPr>
            <p:cNvPr id="28" name="TextBox 27"/>
            <p:cNvSpPr txBox="1"/>
            <p:nvPr/>
          </p:nvSpPr>
          <p:spPr>
            <a:xfrm>
              <a:off x="5486400" y="3409552"/>
              <a:ext cx="609600" cy="533400"/>
            </a:xfrm>
            <a:prstGeom prst="rect">
              <a:avLst/>
            </a:prstGeom>
            <a:noFill/>
            <a:ln>
              <a:solidFill>
                <a:schemeClr val="tx1"/>
              </a:solidFill>
            </a:ln>
          </p:spPr>
          <p:txBody>
            <a:bodyPr wrap="square" rtlCol="0">
              <a:spAutoFit/>
            </a:bodyPr>
            <a:lstStyle/>
            <a:p>
              <a:r>
                <a:rPr lang="en-US" sz="2800" dirty="0" smtClean="0"/>
                <a:t>45</a:t>
              </a:r>
              <a:endParaRPr lang="en-US" sz="2800" dirty="0"/>
            </a:p>
          </p:txBody>
        </p:sp>
        <p:sp>
          <p:nvSpPr>
            <p:cNvPr id="29" name="TextBox 28"/>
            <p:cNvSpPr txBox="1"/>
            <p:nvPr/>
          </p:nvSpPr>
          <p:spPr>
            <a:xfrm>
              <a:off x="2557492" y="5024992"/>
              <a:ext cx="609600" cy="533400"/>
            </a:xfrm>
            <a:prstGeom prst="rect">
              <a:avLst/>
            </a:prstGeom>
            <a:solidFill>
              <a:schemeClr val="accent2"/>
            </a:solidFill>
            <a:ln>
              <a:solidFill>
                <a:schemeClr val="tx1"/>
              </a:solidFill>
            </a:ln>
          </p:spPr>
          <p:txBody>
            <a:bodyPr wrap="square" rtlCol="0">
              <a:spAutoFit/>
            </a:bodyPr>
            <a:lstStyle/>
            <a:p>
              <a:r>
                <a:rPr lang="en-US" sz="2800" dirty="0" smtClean="0"/>
                <a:t>82</a:t>
              </a:r>
              <a:endParaRPr lang="en-US" sz="2800" dirty="0"/>
            </a:p>
          </p:txBody>
        </p:sp>
        <p:sp>
          <p:nvSpPr>
            <p:cNvPr id="30" name="TextBox 29"/>
            <p:cNvSpPr txBox="1"/>
            <p:nvPr/>
          </p:nvSpPr>
          <p:spPr>
            <a:xfrm>
              <a:off x="3289719" y="5024992"/>
              <a:ext cx="609600" cy="533400"/>
            </a:xfrm>
            <a:prstGeom prst="rect">
              <a:avLst/>
            </a:prstGeom>
            <a:solidFill>
              <a:schemeClr val="accent2"/>
            </a:solidFill>
            <a:ln>
              <a:solidFill>
                <a:schemeClr val="tx1"/>
              </a:solidFill>
            </a:ln>
          </p:spPr>
          <p:txBody>
            <a:bodyPr wrap="square" rtlCol="0">
              <a:spAutoFit/>
            </a:bodyPr>
            <a:lstStyle/>
            <a:p>
              <a:r>
                <a:rPr lang="en-US" sz="2800" dirty="0" smtClean="0"/>
                <a:t>7</a:t>
              </a:r>
              <a:endParaRPr lang="en-US" sz="2800" dirty="0"/>
            </a:p>
          </p:txBody>
        </p:sp>
        <p:sp>
          <p:nvSpPr>
            <p:cNvPr id="31" name="TextBox 30"/>
            <p:cNvSpPr txBox="1"/>
            <p:nvPr/>
          </p:nvSpPr>
          <p:spPr>
            <a:xfrm>
              <a:off x="4021946" y="5024992"/>
              <a:ext cx="609600" cy="533400"/>
            </a:xfrm>
            <a:prstGeom prst="rect">
              <a:avLst/>
            </a:prstGeom>
            <a:solidFill>
              <a:schemeClr val="accent2"/>
            </a:solidFill>
            <a:ln>
              <a:solidFill>
                <a:schemeClr val="tx1"/>
              </a:solidFill>
            </a:ln>
          </p:spPr>
          <p:txBody>
            <a:bodyPr wrap="square" rtlCol="0">
              <a:spAutoFit/>
            </a:bodyPr>
            <a:lstStyle/>
            <a:p>
              <a:r>
                <a:rPr lang="en-US" sz="2800" dirty="0" smtClean="0"/>
                <a:t>22</a:t>
              </a:r>
              <a:endParaRPr lang="en-US" sz="2800" dirty="0"/>
            </a:p>
          </p:txBody>
        </p:sp>
        <p:sp>
          <p:nvSpPr>
            <p:cNvPr id="32" name="TextBox 31"/>
            <p:cNvSpPr txBox="1"/>
            <p:nvPr/>
          </p:nvSpPr>
          <p:spPr>
            <a:xfrm>
              <a:off x="4754173" y="5024992"/>
              <a:ext cx="609600" cy="533400"/>
            </a:xfrm>
            <a:prstGeom prst="rect">
              <a:avLst/>
            </a:prstGeom>
            <a:noFill/>
            <a:ln>
              <a:solidFill>
                <a:schemeClr val="tx1"/>
              </a:solidFill>
            </a:ln>
          </p:spPr>
          <p:txBody>
            <a:bodyPr wrap="square" rtlCol="0">
              <a:spAutoFit/>
            </a:bodyPr>
            <a:lstStyle/>
            <a:p>
              <a:r>
                <a:rPr lang="en-US" sz="2800" dirty="0" smtClean="0"/>
                <a:t>42</a:t>
              </a:r>
              <a:endParaRPr lang="en-US" sz="2800" dirty="0"/>
            </a:p>
          </p:txBody>
        </p:sp>
        <p:sp>
          <p:nvSpPr>
            <p:cNvPr id="33" name="TextBox 32"/>
            <p:cNvSpPr txBox="1"/>
            <p:nvPr/>
          </p:nvSpPr>
          <p:spPr>
            <a:xfrm>
              <a:off x="5486400" y="5009752"/>
              <a:ext cx="609600" cy="533400"/>
            </a:xfrm>
            <a:prstGeom prst="rect">
              <a:avLst/>
            </a:prstGeom>
            <a:noFill/>
            <a:ln>
              <a:solidFill>
                <a:schemeClr val="tx1"/>
              </a:solidFill>
            </a:ln>
          </p:spPr>
          <p:txBody>
            <a:bodyPr wrap="square" rtlCol="0">
              <a:spAutoFit/>
            </a:bodyPr>
            <a:lstStyle/>
            <a:p>
              <a:r>
                <a:rPr lang="en-US" sz="2800" dirty="0" smtClean="0"/>
                <a:t>31</a:t>
              </a:r>
              <a:endParaRPr lang="en-US" sz="2800" dirty="0"/>
            </a:p>
          </p:txBody>
        </p:sp>
      </p:grpSp>
      <p:sp>
        <p:nvSpPr>
          <p:cNvPr id="2" name="TextBox 1"/>
          <p:cNvSpPr txBox="1"/>
          <p:nvPr/>
        </p:nvSpPr>
        <p:spPr>
          <a:xfrm>
            <a:off x="1371394" y="6025377"/>
            <a:ext cx="5917774" cy="646331"/>
          </a:xfrm>
          <a:prstGeom prst="rect">
            <a:avLst/>
          </a:prstGeom>
          <a:noFill/>
        </p:spPr>
        <p:txBody>
          <a:bodyPr wrap="none" rtlCol="0">
            <a:spAutoFit/>
          </a:bodyPr>
          <a:lstStyle/>
          <a:p>
            <a:r>
              <a:rPr lang="en-US" sz="3600" b="1" dirty="0" smtClean="0"/>
              <a:t>User’s Requests Data Block 52</a:t>
            </a:r>
            <a:endParaRPr lang="en-US" sz="3600" b="1" dirty="0"/>
          </a:p>
        </p:txBody>
      </p:sp>
      <p:sp>
        <p:nvSpPr>
          <p:cNvPr id="35" name="Title 1"/>
          <p:cNvSpPr txBox="1">
            <a:spLocks/>
          </p:cNvSpPr>
          <p:nvPr/>
        </p:nvSpPr>
        <p:spPr>
          <a:xfrm>
            <a:off x="381000" y="287615"/>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kern="1200" baseline="0">
                <a:solidFill>
                  <a:schemeClr val="tx1"/>
                </a:solidFill>
                <a:latin typeface="+mj-lt"/>
                <a:ea typeface="+mj-ea"/>
                <a:cs typeface="+mj-cs"/>
              </a:defRPr>
            </a:lvl1pPr>
          </a:lstStyle>
          <a:p>
            <a:r>
              <a:rPr lang="en-US" dirty="0" smtClean="0"/>
              <a:t>Worst Case Scenario: Cache Miss</a:t>
            </a:r>
            <a:endParaRPr lang="en-US" dirty="0"/>
          </a:p>
        </p:txBody>
      </p:sp>
      <p:pic>
        <p:nvPicPr>
          <p:cNvPr id="36" name="Picture 4" descr="https://encrypted-tbn1.gstatic.com/images?q=tbn:ANd9GcSDp73YA-fz_uP_BW2s1XjGIKWPUIpwYHz5Xidnz_uB2zjGf16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021" y="1687208"/>
            <a:ext cx="814141" cy="88198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ttps://encrypted-tbn1.gstatic.com/images?q=tbn:ANd9GcSDp73YA-fz_uP_BW2s1XjGIKWPUIpwYHz5Xidnz_uB2zjGf16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268" y="3235259"/>
            <a:ext cx="814141" cy="88198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ttps://encrypted-tbn1.gstatic.com/images?q=tbn:ANd9GcSDp73YA-fz_uP_BW2s1XjGIKWPUIpwYHz5Xidnz_uB2zjGf16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837" y="4936588"/>
            <a:ext cx="814141" cy="881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00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Cache Miss</a:t>
            </a:r>
            <a:endParaRPr lang="en-US" dirty="0"/>
          </a:p>
        </p:txBody>
      </p:sp>
      <p:sp>
        <p:nvSpPr>
          <p:cNvPr id="3" name="Content Placeholder 2"/>
          <p:cNvSpPr>
            <a:spLocks noGrp="1"/>
          </p:cNvSpPr>
          <p:nvPr>
            <p:ph idx="1"/>
          </p:nvPr>
        </p:nvSpPr>
        <p:spPr>
          <a:xfrm>
            <a:off x="457200" y="1600200"/>
            <a:ext cx="8077200" cy="4525963"/>
          </a:xfrm>
        </p:spPr>
        <p:txBody>
          <a:bodyPr>
            <a:normAutofit fontScale="92500" lnSpcReduction="10000"/>
          </a:bodyPr>
          <a:lstStyle/>
          <a:p>
            <a:r>
              <a:rPr lang="en-US" dirty="0" smtClean="0"/>
              <a:t>How to guarantee response time when there’s a cache miss?</a:t>
            </a:r>
          </a:p>
          <a:p>
            <a:endParaRPr lang="en-US" dirty="0"/>
          </a:p>
          <a:p>
            <a:r>
              <a:rPr lang="en-US" dirty="0" smtClean="0"/>
              <a:t>Trick: the ‘EXPLAIN’ command</a:t>
            </a:r>
          </a:p>
          <a:p>
            <a:r>
              <a:rPr lang="en-US" dirty="0"/>
              <a:t>Usage</a:t>
            </a:r>
            <a:r>
              <a:rPr lang="en-US" dirty="0" smtClean="0"/>
              <a:t>:</a:t>
            </a:r>
          </a:p>
          <a:p>
            <a:pPr marL="0" lvl="1" indent="0">
              <a:buNone/>
            </a:pPr>
            <a:r>
              <a:rPr lang="en-US" b="1" dirty="0" smtClean="0">
                <a:latin typeface="Courier New" pitchFamily="49" charset="0"/>
                <a:cs typeface="Courier New" pitchFamily="49" charset="0"/>
              </a:rPr>
              <a:t>	explain</a:t>
            </a:r>
            <a:r>
              <a:rPr lang="en-US" dirty="0" smtClean="0">
                <a:latin typeface="Courier New" pitchFamily="49" charset="0"/>
                <a:cs typeface="Courier New" pitchFamily="49" charset="0"/>
              </a:rPr>
              <a:t> </a:t>
            </a:r>
            <a:r>
              <a:rPr lang="en-US" dirty="0">
                <a:latin typeface="Courier New" pitchFamily="49" charset="0"/>
                <a:cs typeface="Courier New" pitchFamily="49" charset="0"/>
              </a:rPr>
              <a:t>select * from </a:t>
            </a:r>
            <a:r>
              <a:rPr lang="en-US" dirty="0" err="1">
                <a:latin typeface="Courier New" pitchFamily="49" charset="0"/>
                <a:cs typeface="Courier New" pitchFamily="49" charset="0"/>
              </a:rPr>
              <a:t>myTable</a:t>
            </a:r>
            <a:r>
              <a:rPr lang="en-US" dirty="0">
                <a:latin typeface="Courier New" pitchFamily="49" charset="0"/>
                <a:cs typeface="Courier New" pitchFamily="49" charset="0"/>
              </a:rPr>
              <a:t>;</a:t>
            </a:r>
          </a:p>
          <a:p>
            <a:pPr marL="0" indent="0">
              <a:buNone/>
            </a:pPr>
            <a:endParaRPr lang="en-US" dirty="0" smtClean="0"/>
          </a:p>
          <a:p>
            <a:r>
              <a:rPr lang="en-US" dirty="0" smtClean="0"/>
              <a:t>Not standard SQL, but implemented in most commercial databases</a:t>
            </a:r>
            <a:endParaRPr lang="en-US" dirty="0"/>
          </a:p>
          <a:p>
            <a:pPr marL="457200" lvl="1" indent="0">
              <a:buNone/>
            </a:pPr>
            <a:endParaRPr lang="en-US" dirty="0"/>
          </a:p>
          <a:p>
            <a:pPr marL="457200" lvl="1" indent="0">
              <a:buNone/>
            </a:pPr>
            <a:endParaRPr lang="en-US" b="1" dirty="0">
              <a:latin typeface="Courier New" pitchFamily="49" charset="0"/>
              <a:cs typeface="Courier New" pitchFamily="49" charset="0"/>
            </a:endParaRPr>
          </a:p>
          <a:p>
            <a:endParaRPr lang="en-US" dirty="0" smtClean="0"/>
          </a:p>
        </p:txBody>
      </p:sp>
    </p:spTree>
    <p:extLst>
      <p:ext uri="{BB962C8B-B14F-4D97-AF65-F5344CB8AC3E}">
        <p14:creationId xmlns:p14="http://schemas.microsoft.com/office/powerpoint/2010/main" val="12851323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t>
            </a:r>
            <a:r>
              <a:rPr lang="en-US" dirty="0"/>
              <a:t>EXPLAIN </a:t>
            </a:r>
            <a:r>
              <a:rPr lang="en-US" dirty="0" smtClean="0"/>
              <a:t>Output from </a:t>
            </a:r>
            <a:r>
              <a:rPr lang="en-US" dirty="0" err="1" smtClean="0"/>
              <a:t>SciDB</a:t>
            </a:r>
            <a:endParaRPr lang="en-US" dirty="0"/>
          </a:p>
        </p:txBody>
      </p:sp>
      <p:sp>
        <p:nvSpPr>
          <p:cNvPr id="3" name="Content Placeholder 2"/>
          <p:cNvSpPr>
            <a:spLocks noGrp="1"/>
          </p:cNvSpPr>
          <p:nvPr>
            <p:ph idx="1"/>
          </p:nvPr>
        </p:nvSpPr>
        <p:spPr>
          <a:xfrm>
            <a:off x="457200" y="1600200"/>
            <a:ext cx="8229600" cy="990599"/>
          </a:xfrm>
        </p:spPr>
        <p:txBody>
          <a:bodyPr>
            <a:normAutofit fontScale="92500" lnSpcReduction="20000"/>
          </a:bodyPr>
          <a:lstStyle/>
          <a:p>
            <a:r>
              <a:rPr lang="en-US" dirty="0" smtClean="0"/>
              <a:t>Example </a:t>
            </a:r>
            <a:r>
              <a:rPr lang="en-US" dirty="0" err="1" smtClean="0"/>
              <a:t>SciDB</a:t>
            </a:r>
            <a:r>
              <a:rPr lang="en-US" dirty="0" smtClean="0"/>
              <a:t> the output of (a query similar to) </a:t>
            </a:r>
          </a:p>
          <a:p>
            <a:pPr marL="0" indent="0">
              <a:buNone/>
            </a:pPr>
            <a:r>
              <a:rPr lang="en-US" dirty="0"/>
              <a:t>	</a:t>
            </a:r>
            <a:r>
              <a:rPr lang="en-US" dirty="0" smtClean="0"/>
              <a:t>Explain SELECT * FROM earthquake </a:t>
            </a:r>
          </a:p>
        </p:txBody>
      </p:sp>
      <p:sp>
        <p:nvSpPr>
          <p:cNvPr id="4" name="TextBox 3"/>
          <p:cNvSpPr txBox="1"/>
          <p:nvPr/>
        </p:nvSpPr>
        <p:spPr>
          <a:xfrm>
            <a:off x="533400" y="2778076"/>
            <a:ext cx="4876800" cy="2893100"/>
          </a:xfrm>
          <a:prstGeom prst="rect">
            <a:avLst/>
          </a:prstGeom>
          <a:noFill/>
        </p:spPr>
        <p:txBody>
          <a:bodyPr wrap="square" rtlCol="0">
            <a:spAutoFit/>
          </a:bodyPr>
          <a:lstStyle/>
          <a:p>
            <a:r>
              <a:rPr lang="en-US" sz="1600" dirty="0">
                <a:latin typeface="Courier New" pitchFamily="49" charset="0"/>
                <a:cs typeface="Courier New" pitchFamily="49" charset="0"/>
              </a:rPr>
              <a:t>[("[</a:t>
            </a:r>
            <a:r>
              <a:rPr lang="en-US" sz="1600" dirty="0" err="1">
                <a:latin typeface="Courier New" pitchFamily="49" charset="0"/>
                <a:cs typeface="Courier New" pitchFamily="49" charset="0"/>
              </a:rPr>
              <a:t>pPlan</a:t>
            </a:r>
            <a:r>
              <a:rPr lang="en-US" sz="1600" dirty="0">
                <a:latin typeface="Courier New" pitchFamily="49" charset="0"/>
                <a:cs typeface="Courier New" pitchFamily="49" charset="0"/>
              </a:rPr>
              <a:t>]:</a:t>
            </a:r>
          </a:p>
          <a:p>
            <a:r>
              <a:rPr lang="en-US" sz="1600" dirty="0">
                <a:latin typeface="Courier New" pitchFamily="49" charset="0"/>
                <a:cs typeface="Courier New" pitchFamily="49" charset="0"/>
              </a:rPr>
              <a:t>schema earthquake</a:t>
            </a:r>
          </a:p>
          <a:p>
            <a:r>
              <a:rPr lang="en-US" sz="1600" dirty="0">
                <a:latin typeface="Courier New" pitchFamily="49" charset="0"/>
                <a:cs typeface="Courier New" pitchFamily="49" charset="0"/>
              </a:rPr>
              <a:t>&lt;</a:t>
            </a:r>
            <a:r>
              <a:rPr lang="en-US" sz="1600" dirty="0" err="1">
                <a:latin typeface="Courier New" pitchFamily="49" charset="0"/>
                <a:cs typeface="Courier New" pitchFamily="49" charset="0"/>
              </a:rPr>
              <a:t>datetime:datetime</a:t>
            </a:r>
            <a:r>
              <a:rPr lang="en-US" sz="1600" dirty="0">
                <a:latin typeface="Courier New" pitchFamily="49" charset="0"/>
                <a:cs typeface="Courier New" pitchFamily="49" charset="0"/>
              </a:rPr>
              <a:t> NULL DEFAULT null,</a:t>
            </a:r>
          </a:p>
          <a:p>
            <a:r>
              <a:rPr lang="en-US" sz="1600" dirty="0" err="1">
                <a:latin typeface="Courier New" pitchFamily="49" charset="0"/>
                <a:cs typeface="Courier New" pitchFamily="49" charset="0"/>
              </a:rPr>
              <a:t>magnitude:double</a:t>
            </a:r>
            <a:r>
              <a:rPr lang="en-US" sz="1600" dirty="0">
                <a:latin typeface="Courier New" pitchFamily="49" charset="0"/>
                <a:cs typeface="Courier New" pitchFamily="49" charset="0"/>
              </a:rPr>
              <a:t> NULL DEFAULT null,</a:t>
            </a:r>
          </a:p>
          <a:p>
            <a:r>
              <a:rPr lang="en-US" sz="1600" dirty="0" err="1">
                <a:latin typeface="Courier New" pitchFamily="49" charset="0"/>
                <a:cs typeface="Courier New" pitchFamily="49" charset="0"/>
              </a:rPr>
              <a:t>latitude:double</a:t>
            </a:r>
            <a:r>
              <a:rPr lang="en-US" sz="1600" dirty="0">
                <a:latin typeface="Courier New" pitchFamily="49" charset="0"/>
                <a:cs typeface="Courier New" pitchFamily="49" charset="0"/>
              </a:rPr>
              <a:t> NULL DEFAULT null,</a:t>
            </a:r>
          </a:p>
          <a:p>
            <a:r>
              <a:rPr lang="en-US" sz="1600" dirty="0" err="1">
                <a:latin typeface="Courier New" pitchFamily="49" charset="0"/>
                <a:cs typeface="Courier New" pitchFamily="49" charset="0"/>
              </a:rPr>
              <a:t>longitude:double</a:t>
            </a:r>
            <a:r>
              <a:rPr lang="en-US" sz="1600" dirty="0">
                <a:latin typeface="Courier New" pitchFamily="49" charset="0"/>
                <a:cs typeface="Courier New" pitchFamily="49" charset="0"/>
              </a:rPr>
              <a:t> NULL DEFAULT null&gt;</a:t>
            </a:r>
          </a:p>
          <a:p>
            <a:r>
              <a:rPr lang="en-US" sz="1600" dirty="0">
                <a:latin typeface="Courier New" pitchFamily="49" charset="0"/>
                <a:cs typeface="Courier New" pitchFamily="49" charset="0"/>
              </a:rPr>
              <a:t>[x=1:6381,6381,0,y=1:6543,6543,0]</a:t>
            </a:r>
          </a:p>
          <a:p>
            <a:r>
              <a:rPr lang="en-US" sz="1600" dirty="0">
                <a:latin typeface="Courier New" pitchFamily="49" charset="0"/>
                <a:cs typeface="Courier New" pitchFamily="49" charset="0"/>
              </a:rPr>
              <a:t>bound start {1, 1} end {6381, 6543}</a:t>
            </a:r>
          </a:p>
          <a:p>
            <a:r>
              <a:rPr lang="en-US" sz="1600" dirty="0">
                <a:latin typeface="Courier New" pitchFamily="49" charset="0"/>
                <a:cs typeface="Courier New" pitchFamily="49" charset="0"/>
              </a:rPr>
              <a:t>density 1 cells 41750883 chunks 1</a:t>
            </a:r>
          </a:p>
          <a:p>
            <a:r>
              <a:rPr lang="en-US" sz="1600" dirty="0" err="1">
                <a:latin typeface="Courier New" pitchFamily="49" charset="0"/>
                <a:cs typeface="Courier New" pitchFamily="49" charset="0"/>
              </a:rPr>
              <a:t>est_bytes</a:t>
            </a:r>
            <a:r>
              <a:rPr lang="en-US" sz="1600" dirty="0">
                <a:latin typeface="Courier New" pitchFamily="49" charset="0"/>
                <a:cs typeface="Courier New" pitchFamily="49" charset="0"/>
              </a:rPr>
              <a:t> 7.97442e+09</a:t>
            </a:r>
          </a:p>
          <a:p>
            <a:r>
              <a:rPr lang="en-US" sz="1600" dirty="0">
                <a:latin typeface="Courier New" pitchFamily="49" charset="0"/>
                <a:cs typeface="Courier New" pitchFamily="49" charset="0"/>
              </a:rPr>
              <a:t>")]</a:t>
            </a:r>
          </a:p>
        </p:txBody>
      </p:sp>
      <p:sp>
        <p:nvSpPr>
          <p:cNvPr id="5" name="TextBox 4"/>
          <p:cNvSpPr txBox="1"/>
          <p:nvPr/>
        </p:nvSpPr>
        <p:spPr>
          <a:xfrm>
            <a:off x="5543319" y="2785420"/>
            <a:ext cx="3286699" cy="646331"/>
          </a:xfrm>
          <a:prstGeom prst="rect">
            <a:avLst/>
          </a:prstGeom>
          <a:noFill/>
        </p:spPr>
        <p:txBody>
          <a:bodyPr wrap="square" rtlCol="0">
            <a:spAutoFit/>
          </a:bodyPr>
          <a:lstStyle/>
          <a:p>
            <a:r>
              <a:rPr lang="en-US" dirty="0" smtClean="0"/>
              <a:t>The four attributes in the table ‘earthquake’</a:t>
            </a:r>
            <a:endParaRPr lang="en-US" dirty="0"/>
          </a:p>
        </p:txBody>
      </p:sp>
      <p:sp>
        <p:nvSpPr>
          <p:cNvPr id="6" name="TextBox 5"/>
          <p:cNvSpPr txBox="1"/>
          <p:nvPr/>
        </p:nvSpPr>
        <p:spPr>
          <a:xfrm>
            <a:off x="5543318" y="3431751"/>
            <a:ext cx="3286699" cy="646331"/>
          </a:xfrm>
          <a:prstGeom prst="rect">
            <a:avLst/>
          </a:prstGeom>
          <a:noFill/>
        </p:spPr>
        <p:txBody>
          <a:bodyPr wrap="square" rtlCol="0">
            <a:spAutoFit/>
          </a:bodyPr>
          <a:lstStyle/>
          <a:p>
            <a:r>
              <a:rPr lang="en-US" dirty="0" smtClean="0"/>
              <a:t>Notes that the dimensions of this array (table) is 6381x6543</a:t>
            </a:r>
            <a:endParaRPr lang="en-US" dirty="0"/>
          </a:p>
        </p:txBody>
      </p:sp>
      <p:sp>
        <p:nvSpPr>
          <p:cNvPr id="7" name="TextBox 6"/>
          <p:cNvSpPr txBox="1"/>
          <p:nvPr/>
        </p:nvSpPr>
        <p:spPr>
          <a:xfrm>
            <a:off x="5543317" y="4078082"/>
            <a:ext cx="3286699" cy="923330"/>
          </a:xfrm>
          <a:prstGeom prst="rect">
            <a:avLst/>
          </a:prstGeom>
          <a:noFill/>
        </p:spPr>
        <p:txBody>
          <a:bodyPr wrap="square" rtlCol="0">
            <a:spAutoFit/>
          </a:bodyPr>
          <a:lstStyle/>
          <a:p>
            <a:r>
              <a:rPr lang="en-US" dirty="0" smtClean="0"/>
              <a:t>This query will touch data elements from (1, 1) to (6381, 6543), </a:t>
            </a:r>
            <a:r>
              <a:rPr lang="en-US" smtClean="0"/>
              <a:t>totaling 41,750,833 </a:t>
            </a:r>
            <a:r>
              <a:rPr lang="en-US" dirty="0" smtClean="0"/>
              <a:t>cells</a:t>
            </a:r>
            <a:endParaRPr lang="en-US" dirty="0"/>
          </a:p>
        </p:txBody>
      </p:sp>
      <p:sp>
        <p:nvSpPr>
          <p:cNvPr id="8" name="TextBox 7"/>
          <p:cNvSpPr txBox="1"/>
          <p:nvPr/>
        </p:nvSpPr>
        <p:spPr>
          <a:xfrm>
            <a:off x="5562600" y="5001412"/>
            <a:ext cx="3286699" cy="923330"/>
          </a:xfrm>
          <a:prstGeom prst="rect">
            <a:avLst/>
          </a:prstGeom>
          <a:noFill/>
        </p:spPr>
        <p:txBody>
          <a:bodyPr wrap="square" rtlCol="0">
            <a:spAutoFit/>
          </a:bodyPr>
          <a:lstStyle/>
          <a:p>
            <a:r>
              <a:rPr lang="en-US" dirty="0" smtClean="0"/>
              <a:t>Estimated size of the returned data is 7.97442e+09 bytes (~8GB)</a:t>
            </a:r>
            <a:endParaRPr lang="en-US" dirty="0"/>
          </a:p>
        </p:txBody>
      </p:sp>
    </p:spTree>
    <p:extLst>
      <p:ext uri="{BB962C8B-B14F-4D97-AF65-F5344CB8AC3E}">
        <p14:creationId xmlns:p14="http://schemas.microsoft.com/office/powerpoint/2010/main" val="303605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4">
                                            <p:txEl>
                                              <p:pRg st="2" end="2"/>
                                            </p:txEl>
                                          </p:spTgt>
                                        </p:tgtEl>
                                        <p:attrNameLst>
                                          <p:attrName>style.color</p:attrName>
                                        </p:attrNameLst>
                                      </p:cBhvr>
                                      <p:to>
                                        <a:srgbClr val="FF0000"/>
                                      </p:to>
                                    </p:animClr>
                                  </p:childTnLst>
                                </p:cTn>
                              </p:par>
                              <p:par>
                                <p:cTn id="7" presetID="3" presetClass="emph" presetSubtype="2" fill="hold" nodeType="withEffect">
                                  <p:stCondLst>
                                    <p:cond delay="0"/>
                                  </p:stCondLst>
                                  <p:childTnLst>
                                    <p:animClr clrSpc="rgb" dir="cw">
                                      <p:cBhvr override="childStyle">
                                        <p:cTn id="8" dur="500" fill="hold"/>
                                        <p:tgtEl>
                                          <p:spTgt spid="4">
                                            <p:txEl>
                                              <p:pRg st="3" end="3"/>
                                            </p:txEl>
                                          </p:spTgt>
                                        </p:tgtEl>
                                        <p:attrNameLst>
                                          <p:attrName>style.color</p:attrName>
                                        </p:attrNameLst>
                                      </p:cBhvr>
                                      <p:to>
                                        <a:srgbClr val="FF0000"/>
                                      </p:to>
                                    </p:animClr>
                                  </p:childTnLst>
                                </p:cTn>
                              </p:par>
                              <p:par>
                                <p:cTn id="9" presetID="3" presetClass="emph" presetSubtype="2" fill="hold" nodeType="withEffect">
                                  <p:stCondLst>
                                    <p:cond delay="0"/>
                                  </p:stCondLst>
                                  <p:childTnLst>
                                    <p:animClr clrSpc="rgb" dir="cw">
                                      <p:cBhvr override="childStyle">
                                        <p:cTn id="10" dur="500" fill="hold"/>
                                        <p:tgtEl>
                                          <p:spTgt spid="4">
                                            <p:txEl>
                                              <p:pRg st="4" end="4"/>
                                            </p:txEl>
                                          </p:spTgt>
                                        </p:tgtEl>
                                        <p:attrNameLst>
                                          <p:attrName>style.color</p:attrName>
                                        </p:attrNameLst>
                                      </p:cBhvr>
                                      <p:to>
                                        <a:srgbClr val="FF0000"/>
                                      </p:to>
                                    </p:animClr>
                                  </p:childTnLst>
                                </p:cTn>
                              </p:par>
                              <p:par>
                                <p:cTn id="11" presetID="3" presetClass="emph" presetSubtype="2" fill="hold" nodeType="withEffect">
                                  <p:stCondLst>
                                    <p:cond delay="0"/>
                                  </p:stCondLst>
                                  <p:childTnLst>
                                    <p:animClr clrSpc="rgb" dir="cw">
                                      <p:cBhvr override="childStyle">
                                        <p:cTn id="12" dur="500" fill="hold"/>
                                        <p:tgtEl>
                                          <p:spTgt spid="4">
                                            <p:txEl>
                                              <p:pRg st="5" end="5"/>
                                            </p:txEl>
                                          </p:spTgt>
                                        </p:tgtEl>
                                        <p:attrNameLst>
                                          <p:attrName>style.color</p:attrName>
                                        </p:attrNameLst>
                                      </p:cBhvr>
                                      <p:to>
                                        <a:srgbClr val="FF0000"/>
                                      </p:to>
                                    </p:animClr>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4">
                                            <p:txEl>
                                              <p:pRg st="2" end="2"/>
                                            </p:txEl>
                                          </p:spTgt>
                                        </p:tgtEl>
                                        <p:attrNameLst>
                                          <p:attrName>style.color</p:attrName>
                                        </p:attrNameLst>
                                      </p:cBhvr>
                                      <p:to>
                                        <a:srgbClr val="000000"/>
                                      </p:to>
                                    </p:animClr>
                                  </p:childTnLst>
                                </p:cTn>
                              </p:par>
                              <p:par>
                                <p:cTn id="19" presetID="3" presetClass="emph" presetSubtype="2" fill="hold" nodeType="withEffect">
                                  <p:stCondLst>
                                    <p:cond delay="0"/>
                                  </p:stCondLst>
                                  <p:childTnLst>
                                    <p:animClr clrSpc="rgb" dir="cw">
                                      <p:cBhvr override="childStyle">
                                        <p:cTn id="20" dur="500" fill="hold"/>
                                        <p:tgtEl>
                                          <p:spTgt spid="4">
                                            <p:txEl>
                                              <p:pRg st="3" end="3"/>
                                            </p:txEl>
                                          </p:spTgt>
                                        </p:tgtEl>
                                        <p:attrNameLst>
                                          <p:attrName>style.color</p:attrName>
                                        </p:attrNameLst>
                                      </p:cBhvr>
                                      <p:to>
                                        <a:srgbClr val="000000"/>
                                      </p:to>
                                    </p:animClr>
                                  </p:childTnLst>
                                </p:cTn>
                              </p:par>
                              <p:par>
                                <p:cTn id="21" presetID="3" presetClass="emph" presetSubtype="2" fill="hold" nodeType="withEffect">
                                  <p:stCondLst>
                                    <p:cond delay="0"/>
                                  </p:stCondLst>
                                  <p:childTnLst>
                                    <p:animClr clrSpc="rgb" dir="cw">
                                      <p:cBhvr override="childStyle">
                                        <p:cTn id="22" dur="500" fill="hold"/>
                                        <p:tgtEl>
                                          <p:spTgt spid="4">
                                            <p:txEl>
                                              <p:pRg st="4" end="4"/>
                                            </p:txEl>
                                          </p:spTgt>
                                        </p:tgtEl>
                                        <p:attrNameLst>
                                          <p:attrName>style.color</p:attrName>
                                        </p:attrNameLst>
                                      </p:cBhvr>
                                      <p:to>
                                        <a:srgbClr val="000000"/>
                                      </p:to>
                                    </p:animClr>
                                  </p:childTnLst>
                                </p:cTn>
                              </p:par>
                              <p:par>
                                <p:cTn id="23" presetID="3" presetClass="emph" presetSubtype="2" fill="hold" nodeType="withEffect">
                                  <p:stCondLst>
                                    <p:cond delay="0"/>
                                  </p:stCondLst>
                                  <p:childTnLst>
                                    <p:animClr clrSpc="rgb" dir="cw">
                                      <p:cBhvr override="childStyle">
                                        <p:cTn id="24" dur="500" fill="hold"/>
                                        <p:tgtEl>
                                          <p:spTgt spid="4">
                                            <p:txEl>
                                              <p:pRg st="5" end="5"/>
                                            </p:txEl>
                                          </p:spTgt>
                                        </p:tgtEl>
                                        <p:attrNameLst>
                                          <p:attrName>style.color</p:attrName>
                                        </p:attrNameLst>
                                      </p:cBhvr>
                                      <p:to>
                                        <a:srgbClr val="000000"/>
                                      </p:to>
                                    </p:animClr>
                                  </p:childTnLst>
                                </p:cTn>
                              </p:par>
                              <p:par>
                                <p:cTn id="25" presetID="1" presetClass="exit" presetSubtype="0" fill="hold" grpId="1"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nodeType="clickEffect">
                                  <p:stCondLst>
                                    <p:cond delay="0"/>
                                  </p:stCondLst>
                                  <p:childTnLst>
                                    <p:animClr clrSpc="rgb" dir="cw">
                                      <p:cBhvr override="childStyle">
                                        <p:cTn id="30" dur="500" fill="hold"/>
                                        <p:tgtEl>
                                          <p:spTgt spid="4">
                                            <p:txEl>
                                              <p:pRg st="6" end="6"/>
                                            </p:txEl>
                                          </p:spTgt>
                                        </p:tgtEl>
                                        <p:attrNameLst>
                                          <p:attrName>style.color</p:attrName>
                                        </p:attrNameLst>
                                      </p:cBhvr>
                                      <p:to>
                                        <a:srgbClr val="FF0000"/>
                                      </p:to>
                                    </p:animClr>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3" presetClass="emph" presetSubtype="2" fill="hold" nodeType="clickEffect">
                                  <p:stCondLst>
                                    <p:cond delay="0"/>
                                  </p:stCondLst>
                                  <p:childTnLst>
                                    <p:animClr clrSpc="rgb" dir="cw">
                                      <p:cBhvr override="childStyle">
                                        <p:cTn id="36" dur="500" fill="hold"/>
                                        <p:tgtEl>
                                          <p:spTgt spid="4">
                                            <p:txEl>
                                              <p:pRg st="6" end="6"/>
                                            </p:txEl>
                                          </p:spTgt>
                                        </p:tgtEl>
                                        <p:attrNameLst>
                                          <p:attrName>style.color</p:attrName>
                                        </p:attrNameLst>
                                      </p:cBhvr>
                                      <p:to>
                                        <a:srgbClr val="000000"/>
                                      </p:to>
                                    </p:animClr>
                                  </p:childTnLst>
                                </p:cTn>
                              </p:par>
                              <p:par>
                                <p:cTn id="37" presetID="1" presetClass="exit" presetSubtype="0" fill="hold" grpId="1" nodeType="withEffect">
                                  <p:stCondLst>
                                    <p:cond delay="0"/>
                                  </p:stCondLst>
                                  <p:childTnLst>
                                    <p:set>
                                      <p:cBhvr>
                                        <p:cTn id="38" dur="1" fill="hold">
                                          <p:stCondLst>
                                            <p:cond delay="0"/>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nodeType="clickEffect">
                                  <p:stCondLst>
                                    <p:cond delay="0"/>
                                  </p:stCondLst>
                                  <p:childTnLst>
                                    <p:animClr clrSpc="rgb" dir="cw">
                                      <p:cBhvr override="childStyle">
                                        <p:cTn id="42" dur="500" fill="hold"/>
                                        <p:tgtEl>
                                          <p:spTgt spid="4">
                                            <p:txEl>
                                              <p:pRg st="7" end="7"/>
                                            </p:txEl>
                                          </p:spTgt>
                                        </p:tgtEl>
                                        <p:attrNameLst>
                                          <p:attrName>style.color</p:attrName>
                                        </p:attrNameLst>
                                      </p:cBhvr>
                                      <p:to>
                                        <a:srgbClr val="FF0000"/>
                                      </p:to>
                                    </p:animClr>
                                  </p:childTnLst>
                                </p:cTn>
                              </p:par>
                              <p:par>
                                <p:cTn id="43" presetID="3" presetClass="emph" presetSubtype="2" fill="hold" nodeType="withEffect">
                                  <p:stCondLst>
                                    <p:cond delay="0"/>
                                  </p:stCondLst>
                                  <p:childTnLst>
                                    <p:animClr clrSpc="rgb" dir="cw">
                                      <p:cBhvr override="childStyle">
                                        <p:cTn id="44" dur="500" fill="hold"/>
                                        <p:tgtEl>
                                          <p:spTgt spid="4">
                                            <p:txEl>
                                              <p:pRg st="8" end="8"/>
                                            </p:txEl>
                                          </p:spTgt>
                                        </p:tgtEl>
                                        <p:attrNameLst>
                                          <p:attrName>style.color</p:attrName>
                                        </p:attrNameLst>
                                      </p:cBhvr>
                                      <p:to>
                                        <a:srgbClr val="FF0000"/>
                                      </p:to>
                                    </p:animClr>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3" presetClass="emph" presetSubtype="2" fill="hold" nodeType="clickEffect">
                                  <p:stCondLst>
                                    <p:cond delay="0"/>
                                  </p:stCondLst>
                                  <p:childTnLst>
                                    <p:animClr clrSpc="rgb" dir="cw">
                                      <p:cBhvr override="childStyle">
                                        <p:cTn id="50" dur="500" fill="hold"/>
                                        <p:tgtEl>
                                          <p:spTgt spid="4">
                                            <p:txEl>
                                              <p:pRg st="7" end="7"/>
                                            </p:txEl>
                                          </p:spTgt>
                                        </p:tgtEl>
                                        <p:attrNameLst>
                                          <p:attrName>style.color</p:attrName>
                                        </p:attrNameLst>
                                      </p:cBhvr>
                                      <p:to>
                                        <a:srgbClr val="000000"/>
                                      </p:to>
                                    </p:animClr>
                                  </p:childTnLst>
                                </p:cTn>
                              </p:par>
                              <p:par>
                                <p:cTn id="51" presetID="3" presetClass="emph" presetSubtype="2" fill="hold" nodeType="withEffect">
                                  <p:stCondLst>
                                    <p:cond delay="0"/>
                                  </p:stCondLst>
                                  <p:childTnLst>
                                    <p:animClr clrSpc="rgb" dir="cw">
                                      <p:cBhvr override="childStyle">
                                        <p:cTn id="52" dur="500" fill="hold"/>
                                        <p:tgtEl>
                                          <p:spTgt spid="4">
                                            <p:txEl>
                                              <p:pRg st="8" end="8"/>
                                            </p:txEl>
                                          </p:spTgt>
                                        </p:tgtEl>
                                        <p:attrNameLst>
                                          <p:attrName>style.color</p:attrName>
                                        </p:attrNameLst>
                                      </p:cBhvr>
                                      <p:to>
                                        <a:srgbClr val="000000"/>
                                      </p:to>
                                    </p:animClr>
                                  </p:childTnLst>
                                </p:cTn>
                              </p:par>
                              <p:par>
                                <p:cTn id="53" presetID="1" presetClass="exit" presetSubtype="0" fill="hold" grpId="1" nodeType="withEffect">
                                  <p:stCondLst>
                                    <p:cond delay="0"/>
                                  </p:stCondLst>
                                  <p:childTnLst>
                                    <p:set>
                                      <p:cBhvr>
                                        <p:cTn id="54" dur="1" fill="hold">
                                          <p:stCondLst>
                                            <p:cond delay="0"/>
                                          </p:stCondLst>
                                        </p:cTn>
                                        <p:tgtEl>
                                          <p:spTgt spid="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3" presetClass="emph" presetSubtype="2" fill="hold" nodeType="clickEffect">
                                  <p:stCondLst>
                                    <p:cond delay="0"/>
                                  </p:stCondLst>
                                  <p:childTnLst>
                                    <p:animClr clrSpc="rgb" dir="cw">
                                      <p:cBhvr override="childStyle">
                                        <p:cTn id="58" dur="500" fill="hold"/>
                                        <p:tgtEl>
                                          <p:spTgt spid="4">
                                            <p:txEl>
                                              <p:pRg st="9" end="9"/>
                                            </p:txEl>
                                          </p:spTgt>
                                        </p:tgtEl>
                                        <p:attrNameLst>
                                          <p:attrName>style.color</p:attrName>
                                        </p:attrNameLst>
                                      </p:cBhvr>
                                      <p:to>
                                        <a:srgbClr val="FF0000"/>
                                      </p:to>
                                    </p:animClr>
                                  </p:childTnLst>
                                </p:cTn>
                              </p:par>
                              <p:par>
                                <p:cTn id="59" presetID="1" presetClass="entr" presetSubtype="0"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3" presetClass="emph" presetSubtype="2" fill="hold" nodeType="clickEffect">
                                  <p:stCondLst>
                                    <p:cond delay="0"/>
                                  </p:stCondLst>
                                  <p:childTnLst>
                                    <p:animClr clrSpc="rgb" dir="cw">
                                      <p:cBhvr override="childStyle">
                                        <p:cTn id="64" dur="500" fill="hold"/>
                                        <p:tgtEl>
                                          <p:spTgt spid="4">
                                            <p:txEl>
                                              <p:pRg st="9" end="9"/>
                                            </p:txEl>
                                          </p:spTgt>
                                        </p:tgtEl>
                                        <p:attrNameLst>
                                          <p:attrName>style.color</p:attrName>
                                        </p:attrNameLst>
                                      </p:cBhvr>
                                      <p:to>
                                        <a:srgbClr val="000000"/>
                                      </p:to>
                                    </p:animClr>
                                  </p:childTnLst>
                                </p:cTn>
                              </p:par>
                              <p:par>
                                <p:cTn id="65" presetID="1" presetClass="exit" presetSubtype="0" fill="hold" grpId="1" nodeType="withEffect">
                                  <p:stCondLst>
                                    <p:cond delay="0"/>
                                  </p:stCondLst>
                                  <p:childTnLst>
                                    <p:set>
                                      <p:cBhvr>
                                        <p:cTn id="6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Examples</a:t>
            </a:r>
            <a:endParaRPr lang="en-US" dirty="0"/>
          </a:p>
        </p:txBody>
      </p:sp>
      <p:sp>
        <p:nvSpPr>
          <p:cNvPr id="3" name="Content Placeholder 2"/>
          <p:cNvSpPr>
            <a:spLocks noGrp="1"/>
          </p:cNvSpPr>
          <p:nvPr>
            <p:ph idx="1"/>
          </p:nvPr>
        </p:nvSpPr>
        <p:spPr/>
        <p:txBody>
          <a:bodyPr/>
          <a:lstStyle/>
          <a:p>
            <a:r>
              <a:rPr lang="en-US" dirty="0" smtClean="0"/>
              <a:t>Oracle 11g Release 1 (11.1)</a:t>
            </a:r>
          </a:p>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0"/>
            <a:ext cx="7997516" cy="326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68658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Examples</a:t>
            </a:r>
            <a:endParaRPr lang="en-US" dirty="0"/>
          </a:p>
        </p:txBody>
      </p:sp>
      <p:sp>
        <p:nvSpPr>
          <p:cNvPr id="3" name="Content Placeholder 2"/>
          <p:cNvSpPr>
            <a:spLocks noGrp="1"/>
          </p:cNvSpPr>
          <p:nvPr>
            <p:ph idx="1"/>
          </p:nvPr>
        </p:nvSpPr>
        <p:spPr/>
        <p:txBody>
          <a:bodyPr/>
          <a:lstStyle/>
          <a:p>
            <a:r>
              <a:rPr lang="en-US" dirty="0" smtClean="0"/>
              <a:t>MySQL 5.0</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667000"/>
            <a:ext cx="8153400" cy="288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32720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Examples</a:t>
            </a:r>
            <a:endParaRPr lang="en-US" dirty="0"/>
          </a:p>
        </p:txBody>
      </p:sp>
      <p:sp>
        <p:nvSpPr>
          <p:cNvPr id="3" name="Content Placeholder 2"/>
          <p:cNvSpPr>
            <a:spLocks noGrp="1"/>
          </p:cNvSpPr>
          <p:nvPr>
            <p:ph idx="1"/>
          </p:nvPr>
        </p:nvSpPr>
        <p:spPr/>
        <p:txBody>
          <a:bodyPr/>
          <a:lstStyle/>
          <a:p>
            <a:r>
              <a:rPr lang="en-US" dirty="0" err="1" smtClean="0"/>
              <a:t>PostgreSQL</a:t>
            </a:r>
            <a:r>
              <a:rPr lang="en-US" dirty="0" smtClean="0"/>
              <a:t> 7.3.4</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362200"/>
            <a:ext cx="7620000" cy="4297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80084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 Modification</a:t>
            </a:r>
            <a:endParaRPr lang="en-US" dirty="0"/>
          </a:p>
        </p:txBody>
      </p:sp>
      <p:sp>
        <p:nvSpPr>
          <p:cNvPr id="3" name="Content Placeholder 2"/>
          <p:cNvSpPr>
            <a:spLocks noGrp="1"/>
          </p:cNvSpPr>
          <p:nvPr>
            <p:ph idx="1"/>
          </p:nvPr>
        </p:nvSpPr>
        <p:spPr>
          <a:xfrm>
            <a:off x="457200" y="1600201"/>
            <a:ext cx="8229600" cy="4267200"/>
          </a:xfrm>
        </p:spPr>
        <p:txBody>
          <a:bodyPr>
            <a:normAutofit/>
          </a:bodyPr>
          <a:lstStyle/>
          <a:p>
            <a:r>
              <a:rPr lang="en-US" dirty="0" smtClean="0"/>
              <a:t>Based on the resulting query plan, our system chooses one of three strategies to reduce results from the query</a:t>
            </a:r>
            <a:endParaRPr lang="en-US" dirty="0"/>
          </a:p>
          <a:p>
            <a:pPr lvl="1"/>
            <a:endParaRPr lang="en-US" dirty="0" smtClean="0"/>
          </a:p>
          <a:p>
            <a:pPr lvl="1"/>
            <a:r>
              <a:rPr lang="en-US" dirty="0" smtClean="0"/>
              <a:t>Can </a:t>
            </a:r>
            <a:r>
              <a:rPr lang="en-US" dirty="0"/>
              <a:t>be based on the literal resolution of the visualization (number of pixels)</a:t>
            </a:r>
          </a:p>
          <a:p>
            <a:pPr lvl="1"/>
            <a:r>
              <a:rPr lang="en-US" dirty="0"/>
              <a:t>Or desired data size</a:t>
            </a:r>
          </a:p>
          <a:p>
            <a:endParaRPr lang="en-US" dirty="0"/>
          </a:p>
        </p:txBody>
      </p:sp>
    </p:spTree>
    <p:extLst>
      <p:ext uri="{BB962C8B-B14F-4D97-AF65-F5344CB8AC3E}">
        <p14:creationId xmlns:p14="http://schemas.microsoft.com/office/powerpoint/2010/main" val="37641169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Reduction Strategies</a:t>
            </a:r>
            <a:endParaRPr lang="en-US" dirty="0"/>
          </a:p>
        </p:txBody>
      </p:sp>
      <p:sp>
        <p:nvSpPr>
          <p:cNvPr id="3" name="Content Placeholder 2"/>
          <p:cNvSpPr>
            <a:spLocks noGrp="1"/>
          </p:cNvSpPr>
          <p:nvPr>
            <p:ph idx="1"/>
          </p:nvPr>
        </p:nvSpPr>
        <p:spPr/>
        <p:txBody>
          <a:bodyPr>
            <a:normAutofit lnSpcReduction="10000"/>
          </a:bodyPr>
          <a:lstStyle/>
          <a:p>
            <a:r>
              <a:rPr lang="en-US" dirty="0" smtClean="0"/>
              <a:t>Aggregation:</a:t>
            </a:r>
          </a:p>
          <a:p>
            <a:pPr lvl="1"/>
            <a:r>
              <a:rPr lang="en-US" dirty="0" smtClean="0"/>
              <a:t>In </a:t>
            </a:r>
            <a:r>
              <a:rPr lang="en-US" dirty="0" err="1" smtClean="0"/>
              <a:t>SciDB</a:t>
            </a:r>
            <a:r>
              <a:rPr lang="en-US" dirty="0" smtClean="0"/>
              <a:t>, this operation is carried out as </a:t>
            </a:r>
          </a:p>
          <a:p>
            <a:pPr marL="457200" lvl="1" indent="0">
              <a:buNone/>
            </a:pPr>
            <a:r>
              <a:rPr lang="en-US" dirty="0">
                <a:latin typeface="Courier New" pitchFamily="49" charset="0"/>
                <a:cs typeface="Courier New" pitchFamily="49" charset="0"/>
              </a:rPr>
              <a:t>	</a:t>
            </a:r>
            <a:r>
              <a:rPr lang="en-US" sz="2000" dirty="0" err="1" smtClean="0">
                <a:latin typeface="Courier New" pitchFamily="49" charset="0"/>
                <a:cs typeface="Courier New" pitchFamily="49" charset="0"/>
              </a:rPr>
              <a:t>regrid</a:t>
            </a:r>
            <a:r>
              <a:rPr lang="en-US" sz="2000" dirty="0" smtClean="0">
                <a:latin typeface="Courier New" pitchFamily="49" charset="0"/>
                <a:cs typeface="Courier New" pitchFamily="49" charset="0"/>
              </a:rPr>
              <a:t> (</a:t>
            </a:r>
            <a:r>
              <a:rPr lang="en-US" sz="2000" dirty="0" err="1" smtClean="0">
                <a:latin typeface="Courier New" pitchFamily="49" charset="0"/>
                <a:cs typeface="Courier New" pitchFamily="49" charset="0"/>
              </a:rPr>
              <a:t>scale_factorX</a:t>
            </a:r>
            <a:r>
              <a:rPr lang="en-US" sz="2000" dirty="0" smtClean="0">
                <a:latin typeface="Courier New" pitchFamily="49" charset="0"/>
                <a:cs typeface="Courier New" pitchFamily="49" charset="0"/>
              </a:rPr>
              <a:t>, </a:t>
            </a:r>
            <a:r>
              <a:rPr lang="en-US" sz="2000" dirty="0" err="1" smtClean="0">
                <a:latin typeface="Courier New" pitchFamily="49" charset="0"/>
                <a:cs typeface="Courier New" pitchFamily="49" charset="0"/>
              </a:rPr>
              <a:t>scale_factorY</a:t>
            </a:r>
            <a:r>
              <a:rPr lang="en-US" sz="2000" dirty="0" smtClean="0">
                <a:latin typeface="Courier New" pitchFamily="49" charset="0"/>
                <a:cs typeface="Courier New" pitchFamily="49" charset="0"/>
              </a:rPr>
              <a:t>)</a:t>
            </a:r>
            <a:endParaRPr lang="en-US" dirty="0" smtClean="0">
              <a:latin typeface="Courier New" pitchFamily="49" charset="0"/>
              <a:cs typeface="Courier New" pitchFamily="49" charset="0"/>
            </a:endParaRPr>
          </a:p>
          <a:p>
            <a:r>
              <a:rPr lang="en-US" dirty="0" smtClean="0"/>
              <a:t>Sampling </a:t>
            </a:r>
          </a:p>
          <a:p>
            <a:pPr lvl="1"/>
            <a:r>
              <a:rPr lang="en-US" dirty="0" smtClean="0"/>
              <a:t>In </a:t>
            </a:r>
            <a:r>
              <a:rPr lang="en-US" dirty="0" err="1" smtClean="0"/>
              <a:t>SciDB</a:t>
            </a:r>
            <a:r>
              <a:rPr lang="en-US" dirty="0" smtClean="0"/>
              <a:t>, uniform sampling is carried out as</a:t>
            </a:r>
          </a:p>
          <a:p>
            <a:pPr marL="914400" lvl="2" indent="0">
              <a:buNone/>
            </a:pPr>
            <a:r>
              <a:rPr lang="en-US" sz="2000" dirty="0" err="1" smtClean="0">
                <a:latin typeface="Courier New" pitchFamily="49" charset="0"/>
                <a:cs typeface="Courier New" pitchFamily="49" charset="0"/>
              </a:rPr>
              <a:t>bernoulli</a:t>
            </a:r>
            <a:r>
              <a:rPr lang="en-US" sz="2000" dirty="0" smtClean="0">
                <a:latin typeface="Courier New" pitchFamily="49" charset="0"/>
                <a:cs typeface="Courier New" pitchFamily="49" charset="0"/>
              </a:rPr>
              <a:t> (query, percentage, </a:t>
            </a:r>
            <a:r>
              <a:rPr lang="en-US" sz="2000" dirty="0" err="1" smtClean="0">
                <a:latin typeface="Courier New" pitchFamily="49" charset="0"/>
                <a:cs typeface="Courier New" pitchFamily="49" charset="0"/>
              </a:rPr>
              <a:t>randseed</a:t>
            </a:r>
            <a:r>
              <a:rPr lang="en-US" sz="2000" dirty="0" smtClean="0">
                <a:latin typeface="Courier New" pitchFamily="49" charset="0"/>
                <a:cs typeface="Courier New" pitchFamily="49" charset="0"/>
              </a:rPr>
              <a:t>)</a:t>
            </a:r>
          </a:p>
          <a:p>
            <a:r>
              <a:rPr lang="en-US" dirty="0" smtClean="0"/>
              <a:t>Filtering </a:t>
            </a:r>
          </a:p>
          <a:p>
            <a:pPr lvl="1"/>
            <a:r>
              <a:rPr lang="en-US" dirty="0" smtClean="0"/>
              <a:t>Currently, the filtering criteria is user specified </a:t>
            </a:r>
          </a:p>
          <a:p>
            <a:pPr marL="457200" lvl="1" indent="0">
              <a:buNone/>
            </a:pPr>
            <a:r>
              <a:rPr lang="en-US" dirty="0" smtClean="0">
                <a:latin typeface="Courier New" pitchFamily="49" charset="0"/>
                <a:cs typeface="Courier New" pitchFamily="49" charset="0"/>
              </a:rPr>
              <a:t>	</a:t>
            </a:r>
            <a:r>
              <a:rPr lang="en-US" sz="2000" dirty="0" smtClean="0">
                <a:latin typeface="Courier New" pitchFamily="49" charset="0"/>
                <a:cs typeface="Courier New" pitchFamily="49" charset="0"/>
              </a:rPr>
              <a:t>where (clause)</a:t>
            </a:r>
            <a:endParaRPr lang="en-US" dirty="0">
              <a:latin typeface="Courier New" pitchFamily="49" charset="0"/>
              <a:cs typeface="Courier New" pitchFamily="49" charset="0"/>
            </a:endParaRPr>
          </a:p>
          <a:p>
            <a:pPr lvl="1"/>
            <a:endParaRPr lang="en-US" dirty="0" smtClean="0"/>
          </a:p>
          <a:p>
            <a:pPr lvl="1"/>
            <a:endParaRPr lang="en-US" dirty="0">
              <a:latin typeface="Courier New" pitchFamily="49" charset="0"/>
              <a:cs typeface="Courier New" pitchFamily="49" charset="0"/>
            </a:endParaRPr>
          </a:p>
          <a:p>
            <a:pPr marL="914400" lvl="2" indent="0">
              <a:buNone/>
            </a:pPr>
            <a:endParaRPr lang="en-US" dirty="0" smtClean="0"/>
          </a:p>
        </p:txBody>
      </p:sp>
    </p:spTree>
    <p:extLst>
      <p:ext uri="{BB962C8B-B14F-4D97-AF65-F5344CB8AC3E}">
        <p14:creationId xmlns:p14="http://schemas.microsoft.com/office/powerpoint/2010/main" val="30279878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WireVis</a:t>
            </a:r>
            <a:r>
              <a:rPr lang="en-US" dirty="0" smtClean="0"/>
              <a:t>: A Visual  Analytics Approach</a:t>
            </a:r>
            <a:endParaRPr lang="en-US" dirty="0"/>
          </a:p>
        </p:txBody>
      </p:sp>
      <p:pic>
        <p:nvPicPr>
          <p:cNvPr id="4" name="Picture 6"/>
          <p:cNvPicPr>
            <a:picLocks noChangeAspect="1" noChangeArrowheads="1"/>
          </p:cNvPicPr>
          <p:nvPr/>
        </p:nvPicPr>
        <p:blipFill>
          <a:blip r:embed="rId2" cstate="print"/>
          <a:srcRect/>
          <a:stretch>
            <a:fillRect/>
          </a:stretch>
        </p:blipFill>
        <p:spPr>
          <a:xfrm>
            <a:off x="914400" y="1371600"/>
            <a:ext cx="7575550" cy="4683936"/>
          </a:xfrm>
          <a:prstGeom prst="rect">
            <a:avLst/>
          </a:prstGeom>
          <a:noFill/>
        </p:spPr>
      </p:pic>
      <p:sp>
        <p:nvSpPr>
          <p:cNvPr id="5" name="Text Box 7"/>
          <p:cNvSpPr txBox="1">
            <a:spLocks noChangeArrowheads="1"/>
          </p:cNvSpPr>
          <p:nvPr/>
        </p:nvSpPr>
        <p:spPr bwMode="auto">
          <a:xfrm>
            <a:off x="1684338" y="2502711"/>
            <a:ext cx="3032125" cy="942975"/>
          </a:xfrm>
          <a:prstGeom prst="rect">
            <a:avLst/>
          </a:prstGeom>
          <a:solidFill>
            <a:srgbClr val="FFFF00">
              <a:alpha val="70195"/>
            </a:srgbClr>
          </a:solidFill>
          <a:ln w="9525">
            <a:noFill/>
            <a:miter lim="800000"/>
            <a:headEnd/>
            <a:tailEnd/>
          </a:ln>
        </p:spPr>
        <p:txBody>
          <a:bodyPr>
            <a:spAutoFit/>
          </a:bodyPr>
          <a:lstStyle/>
          <a:p>
            <a:r>
              <a:rPr lang="en-US" sz="1800" b="1" dirty="0" err="1"/>
              <a:t>Heatmap</a:t>
            </a:r>
            <a:r>
              <a:rPr lang="en-US" sz="1800" b="1" dirty="0"/>
              <a:t> View</a:t>
            </a:r>
          </a:p>
          <a:p>
            <a:r>
              <a:rPr lang="en-US" sz="1800" b="1" dirty="0"/>
              <a:t>(Accounts to Keywords Relationship)</a:t>
            </a:r>
          </a:p>
        </p:txBody>
      </p:sp>
      <p:sp>
        <p:nvSpPr>
          <p:cNvPr id="6" name="Text Box 8"/>
          <p:cNvSpPr txBox="1">
            <a:spLocks noChangeArrowheads="1"/>
          </p:cNvSpPr>
          <p:nvPr/>
        </p:nvSpPr>
        <p:spPr bwMode="auto">
          <a:xfrm>
            <a:off x="2070100" y="5139548"/>
            <a:ext cx="3217863" cy="647700"/>
          </a:xfrm>
          <a:prstGeom prst="rect">
            <a:avLst/>
          </a:prstGeom>
          <a:solidFill>
            <a:srgbClr val="FFFF00">
              <a:alpha val="70195"/>
            </a:srgbClr>
          </a:solidFill>
          <a:ln w="9525">
            <a:noFill/>
            <a:miter lim="800000"/>
            <a:headEnd/>
            <a:tailEnd/>
          </a:ln>
        </p:spPr>
        <p:txBody>
          <a:bodyPr>
            <a:spAutoFit/>
          </a:bodyPr>
          <a:lstStyle/>
          <a:p>
            <a:r>
              <a:rPr lang="en-US" sz="1800" b="1"/>
              <a:t>Strings and Beads</a:t>
            </a:r>
          </a:p>
          <a:p>
            <a:r>
              <a:rPr lang="en-US" sz="1800" b="1"/>
              <a:t>(Relationships over Time)</a:t>
            </a:r>
          </a:p>
        </p:txBody>
      </p:sp>
      <p:sp>
        <p:nvSpPr>
          <p:cNvPr id="7" name="Text Box 9"/>
          <p:cNvSpPr txBox="1">
            <a:spLocks noChangeArrowheads="1"/>
          </p:cNvSpPr>
          <p:nvPr/>
        </p:nvSpPr>
        <p:spPr bwMode="auto">
          <a:xfrm>
            <a:off x="5989638" y="2172511"/>
            <a:ext cx="2193925" cy="922337"/>
          </a:xfrm>
          <a:prstGeom prst="rect">
            <a:avLst/>
          </a:prstGeom>
          <a:solidFill>
            <a:srgbClr val="FFFF00">
              <a:alpha val="70195"/>
            </a:srgbClr>
          </a:solidFill>
          <a:ln w="9525">
            <a:noFill/>
            <a:miter lim="800000"/>
            <a:headEnd/>
            <a:tailEnd/>
          </a:ln>
        </p:spPr>
        <p:txBody>
          <a:bodyPr>
            <a:spAutoFit/>
          </a:bodyPr>
          <a:lstStyle/>
          <a:p>
            <a:r>
              <a:rPr lang="en-US" sz="1800" b="1"/>
              <a:t>Search by Example (Find Similar Accounts)</a:t>
            </a:r>
          </a:p>
        </p:txBody>
      </p:sp>
      <p:sp>
        <p:nvSpPr>
          <p:cNvPr id="8" name="Text Box 10"/>
          <p:cNvSpPr txBox="1">
            <a:spLocks noChangeArrowheads="1"/>
          </p:cNvSpPr>
          <p:nvPr/>
        </p:nvSpPr>
        <p:spPr bwMode="auto">
          <a:xfrm>
            <a:off x="6435725" y="4099736"/>
            <a:ext cx="2212975" cy="922337"/>
          </a:xfrm>
          <a:prstGeom prst="rect">
            <a:avLst/>
          </a:prstGeom>
          <a:solidFill>
            <a:srgbClr val="FFFF00">
              <a:alpha val="70195"/>
            </a:srgbClr>
          </a:solidFill>
          <a:ln w="9525">
            <a:noFill/>
            <a:miter lim="800000"/>
            <a:headEnd/>
            <a:tailEnd/>
          </a:ln>
        </p:spPr>
        <p:txBody>
          <a:bodyPr>
            <a:spAutoFit/>
          </a:bodyPr>
          <a:lstStyle/>
          <a:p>
            <a:r>
              <a:rPr lang="en-US" sz="1800" b="1"/>
              <a:t>Keyword Network</a:t>
            </a:r>
          </a:p>
          <a:p>
            <a:r>
              <a:rPr lang="en-US" sz="1800" b="1"/>
              <a:t>(Keyword Relationships)</a:t>
            </a:r>
          </a:p>
        </p:txBody>
      </p:sp>
    </p:spTree>
    <p:extLst>
      <p:ext uri="{BB962C8B-B14F-4D97-AF65-F5344CB8AC3E}">
        <p14:creationId xmlns:p14="http://schemas.microsoft.com/office/powerpoint/2010/main" val="64266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Summary</a:t>
            </a:r>
            <a:endParaRPr lang="en-US" dirty="0"/>
          </a:p>
        </p:txBody>
      </p:sp>
      <p:sp>
        <p:nvSpPr>
          <p:cNvPr id="3" name="Content Placeholder 2"/>
          <p:cNvSpPr>
            <a:spLocks noGrp="1"/>
          </p:cNvSpPr>
          <p:nvPr>
            <p:ph idx="1"/>
          </p:nvPr>
        </p:nvSpPr>
        <p:spPr>
          <a:xfrm>
            <a:off x="457200" y="1524000"/>
            <a:ext cx="4343400" cy="5029200"/>
          </a:xfrm>
        </p:spPr>
        <p:txBody>
          <a:bodyPr>
            <a:normAutofit fontScale="92500" lnSpcReduction="20000"/>
          </a:bodyPr>
          <a:lstStyle/>
          <a:p>
            <a:r>
              <a:rPr lang="en-US" dirty="0" smtClean="0"/>
              <a:t>Key Components:</a:t>
            </a:r>
          </a:p>
          <a:p>
            <a:pPr marL="514350" indent="-514350">
              <a:buFont typeface="+mj-lt"/>
              <a:buAutoNum type="arabicPeriod"/>
            </a:pPr>
            <a:r>
              <a:rPr lang="en-US" dirty="0" smtClean="0">
                <a:solidFill>
                  <a:schemeClr val="bg1">
                    <a:lumMod val="85000"/>
                  </a:schemeClr>
                </a:solidFill>
              </a:rPr>
              <a:t>Pre-computation and pre-fetching</a:t>
            </a:r>
          </a:p>
          <a:p>
            <a:pPr marL="514350" indent="-514350">
              <a:buFont typeface="+mj-lt"/>
              <a:buAutoNum type="arabicPeriod"/>
            </a:pPr>
            <a:r>
              <a:rPr lang="en-US" dirty="0" smtClean="0">
                <a:solidFill>
                  <a:schemeClr val="bg1">
                    <a:lumMod val="85000"/>
                  </a:schemeClr>
                </a:solidFill>
              </a:rPr>
              <a:t>Three-tiered system</a:t>
            </a:r>
          </a:p>
          <a:p>
            <a:pPr marL="514350" indent="-514350">
              <a:buFont typeface="+mj-lt"/>
              <a:buAutoNum type="arabicPeriod"/>
            </a:pPr>
            <a:r>
              <a:rPr lang="en-US" dirty="0" smtClean="0">
                <a:solidFill>
                  <a:schemeClr val="bg1">
                    <a:lumMod val="85000"/>
                  </a:schemeClr>
                </a:solidFill>
              </a:rPr>
              <a:t>Pre-fetching based on “expert-manager” approach</a:t>
            </a:r>
          </a:p>
          <a:p>
            <a:pPr marL="514350" indent="-514350">
              <a:buFont typeface="+mj-lt"/>
              <a:buAutoNum type="arabicPeriod"/>
            </a:pPr>
            <a:r>
              <a:rPr lang="en-US" dirty="0" smtClean="0">
                <a:solidFill>
                  <a:schemeClr val="bg1">
                    <a:lumMod val="85000"/>
                  </a:schemeClr>
                </a:solidFill>
              </a:rPr>
              <a:t>Use the “explain” trick to handle cache-miss</a:t>
            </a:r>
          </a:p>
          <a:p>
            <a:pPr marL="514350" indent="-514350">
              <a:buFont typeface="+mj-lt"/>
              <a:buAutoNum type="arabicPeriod"/>
            </a:pPr>
            <a:r>
              <a:rPr lang="en-US" dirty="0" smtClean="0">
                <a:solidFill>
                  <a:schemeClr val="bg1">
                    <a:lumMod val="85000"/>
                  </a:schemeClr>
                </a:solidFill>
              </a:rPr>
              <a:t>Guarantees response time, but not data quality</a:t>
            </a:r>
          </a:p>
          <a:p>
            <a:endParaRPr lang="en-US" dirty="0" smtClean="0"/>
          </a:p>
          <a:p>
            <a:pPr marL="0" indent="0">
              <a:buNone/>
            </a:pPr>
            <a:endParaRPr lang="en-US" dirty="0"/>
          </a:p>
        </p:txBody>
      </p:sp>
      <p:pic>
        <p:nvPicPr>
          <p:cNvPr id="4" name="Picture 3"/>
          <p:cNvPicPr>
            <a:picLocks noChangeAspect="1"/>
          </p:cNvPicPr>
          <p:nvPr/>
        </p:nvPicPr>
        <p:blipFill>
          <a:blip r:embed="rId2"/>
          <a:stretch>
            <a:fillRect/>
          </a:stretch>
        </p:blipFill>
        <p:spPr>
          <a:xfrm>
            <a:off x="4800600" y="1813313"/>
            <a:ext cx="4061842" cy="4099735"/>
          </a:xfrm>
          <a:prstGeom prst="rect">
            <a:avLst/>
          </a:prstGeom>
        </p:spPr>
      </p:pic>
    </p:spTree>
    <p:extLst>
      <p:ext uri="{BB962C8B-B14F-4D97-AF65-F5344CB8AC3E}">
        <p14:creationId xmlns:p14="http://schemas.microsoft.com/office/powerpoint/2010/main" val="207354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
                                            <p:txEl>
                                              <p:pRg st="1" end="1"/>
                                            </p:txEl>
                                          </p:spTgt>
                                        </p:tgtEl>
                                        <p:attrNameLst>
                                          <p:attrName>style.color</p:attrName>
                                        </p:attrNameLst>
                                      </p:cBhvr>
                                      <p:to>
                                        <a:srgbClr val="00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3">
                                            <p:txEl>
                                              <p:pRg st="2" end="2"/>
                                            </p:txEl>
                                          </p:spTgt>
                                        </p:tgtEl>
                                        <p:attrNameLst>
                                          <p:attrName>style.color</p:attrName>
                                        </p:attrNameLst>
                                      </p:cBhvr>
                                      <p:to>
                                        <a:srgbClr val="00000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3">
                                            <p:txEl>
                                              <p:pRg st="3" end="3"/>
                                            </p:txEl>
                                          </p:spTgt>
                                        </p:tgtEl>
                                        <p:attrNameLst>
                                          <p:attrName>style.color</p:attrName>
                                        </p:attrNameLst>
                                      </p:cBhvr>
                                      <p:to>
                                        <a:srgbClr val="000000"/>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3">
                                            <p:txEl>
                                              <p:pRg st="4" end="4"/>
                                            </p:txEl>
                                          </p:spTgt>
                                        </p:tgtEl>
                                        <p:attrNameLst>
                                          <p:attrName>style.color</p:attrName>
                                        </p:attrNameLst>
                                      </p:cBhvr>
                                      <p:to>
                                        <a:srgbClr val="000000"/>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500" fill="hold"/>
                                        <p:tgtEl>
                                          <p:spTgt spid="3">
                                            <p:txEl>
                                              <p:pRg st="5" end="5"/>
                                            </p:txEl>
                                          </p:spTgt>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 Streaming</a:t>
            </a:r>
            <a:endParaRPr lang="en-US" dirty="0"/>
          </a:p>
        </p:txBody>
      </p:sp>
      <p:sp>
        <p:nvSpPr>
          <p:cNvPr id="3" name="Content Placeholder 2"/>
          <p:cNvSpPr>
            <a:spLocks noGrp="1"/>
          </p:cNvSpPr>
          <p:nvPr>
            <p:ph idx="1"/>
          </p:nvPr>
        </p:nvSpPr>
        <p:spPr>
          <a:xfrm>
            <a:off x="457200" y="1600201"/>
            <a:ext cx="8229600" cy="1447799"/>
          </a:xfrm>
        </p:spPr>
        <p:txBody>
          <a:bodyPr>
            <a:normAutofit/>
          </a:bodyPr>
          <a:lstStyle/>
          <a:p>
            <a:r>
              <a:rPr lang="en-US" dirty="0" smtClean="0"/>
              <a:t>Integrate Streaming [Fisher et al. CHI 2012]</a:t>
            </a:r>
          </a:p>
        </p:txBody>
      </p:sp>
      <p:grpSp>
        <p:nvGrpSpPr>
          <p:cNvPr id="69" name="Group 68"/>
          <p:cNvGrpSpPr/>
          <p:nvPr/>
        </p:nvGrpSpPr>
        <p:grpSpPr>
          <a:xfrm>
            <a:off x="727885" y="3200400"/>
            <a:ext cx="3200400" cy="2924602"/>
            <a:chOff x="727885" y="3200400"/>
            <a:chExt cx="3200400" cy="2924602"/>
          </a:xfrm>
        </p:grpSpPr>
        <p:cxnSp>
          <p:nvCxnSpPr>
            <p:cNvPr id="5" name="Straight Arrow Connector 4"/>
            <p:cNvCxnSpPr/>
            <p:nvPr/>
          </p:nvCxnSpPr>
          <p:spPr>
            <a:xfrm flipV="1">
              <a:off x="727885" y="3200400"/>
              <a:ext cx="0" cy="2895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727885" y="6121021"/>
              <a:ext cx="32004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80285" y="5094596"/>
              <a:ext cx="381000" cy="1028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413685" y="4294496"/>
              <a:ext cx="3810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005657" y="3850944"/>
              <a:ext cx="381000" cy="2274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632885" y="4841544"/>
              <a:ext cx="381000" cy="1283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291389" y="5608946"/>
              <a:ext cx="381000" cy="514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952500" y="3288115"/>
            <a:ext cx="2645682" cy="2832906"/>
            <a:chOff x="952500" y="3288115"/>
            <a:chExt cx="2645682" cy="2832906"/>
          </a:xfrm>
        </p:grpSpPr>
        <p:grpSp>
          <p:nvGrpSpPr>
            <p:cNvPr id="22" name="Group 21"/>
            <p:cNvGrpSpPr/>
            <p:nvPr/>
          </p:nvGrpSpPr>
          <p:grpSpPr>
            <a:xfrm>
              <a:off x="952500" y="4031279"/>
              <a:ext cx="240556" cy="1842163"/>
              <a:chOff x="605615" y="4031279"/>
              <a:chExt cx="240556" cy="1842163"/>
            </a:xfrm>
          </p:grpSpPr>
          <p:cxnSp>
            <p:nvCxnSpPr>
              <p:cNvPr id="14" name="Straight Connector 13"/>
              <p:cNvCxnSpPr/>
              <p:nvPr/>
            </p:nvCxnSpPr>
            <p:spPr>
              <a:xfrm>
                <a:off x="723900" y="4038600"/>
                <a:ext cx="0" cy="1827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605615" y="5866121"/>
                <a:ext cx="236571" cy="73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609600" y="4031279"/>
                <a:ext cx="236571" cy="73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1483907" y="3288115"/>
              <a:ext cx="240556" cy="1842163"/>
              <a:chOff x="605615" y="4031279"/>
              <a:chExt cx="240556" cy="1842163"/>
            </a:xfrm>
          </p:grpSpPr>
          <p:cxnSp>
            <p:nvCxnSpPr>
              <p:cNvPr id="24" name="Straight Connector 23"/>
              <p:cNvCxnSpPr/>
              <p:nvPr/>
            </p:nvCxnSpPr>
            <p:spPr>
              <a:xfrm>
                <a:off x="723900" y="4038600"/>
                <a:ext cx="0" cy="1827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05615" y="5866121"/>
                <a:ext cx="236571" cy="73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609600" y="4031279"/>
                <a:ext cx="236571" cy="73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2075879" y="3331475"/>
              <a:ext cx="240556" cy="1842163"/>
              <a:chOff x="605615" y="4031279"/>
              <a:chExt cx="240556" cy="1842163"/>
            </a:xfrm>
          </p:grpSpPr>
          <p:cxnSp>
            <p:nvCxnSpPr>
              <p:cNvPr id="28" name="Straight Connector 27"/>
              <p:cNvCxnSpPr/>
              <p:nvPr/>
            </p:nvCxnSpPr>
            <p:spPr>
              <a:xfrm>
                <a:off x="723900" y="4038600"/>
                <a:ext cx="0" cy="1827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05615" y="5866121"/>
                <a:ext cx="236571" cy="73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09600" y="4031279"/>
                <a:ext cx="236571" cy="73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2703107" y="4201875"/>
              <a:ext cx="240556" cy="1842163"/>
              <a:chOff x="605615" y="4031279"/>
              <a:chExt cx="240556" cy="1842163"/>
            </a:xfrm>
          </p:grpSpPr>
          <p:cxnSp>
            <p:nvCxnSpPr>
              <p:cNvPr id="32" name="Straight Connector 31"/>
              <p:cNvCxnSpPr/>
              <p:nvPr/>
            </p:nvCxnSpPr>
            <p:spPr>
              <a:xfrm>
                <a:off x="723900" y="4038600"/>
                <a:ext cx="0" cy="1827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05615" y="5866121"/>
                <a:ext cx="236571" cy="73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609600" y="4031279"/>
                <a:ext cx="236571" cy="73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3357626" y="4278858"/>
              <a:ext cx="240556" cy="1842163"/>
              <a:chOff x="605615" y="4031279"/>
              <a:chExt cx="240556" cy="1842163"/>
            </a:xfrm>
          </p:grpSpPr>
          <p:cxnSp>
            <p:nvCxnSpPr>
              <p:cNvPr id="36" name="Straight Connector 35"/>
              <p:cNvCxnSpPr/>
              <p:nvPr/>
            </p:nvCxnSpPr>
            <p:spPr>
              <a:xfrm>
                <a:off x="723900" y="4038600"/>
                <a:ext cx="0" cy="1827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605615" y="5866121"/>
                <a:ext cx="236571" cy="73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609600" y="4031279"/>
                <a:ext cx="236571" cy="73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71" name="Group 70"/>
          <p:cNvGrpSpPr/>
          <p:nvPr/>
        </p:nvGrpSpPr>
        <p:grpSpPr>
          <a:xfrm>
            <a:off x="4918885" y="3229402"/>
            <a:ext cx="3200400" cy="2924602"/>
            <a:chOff x="4918885" y="3229402"/>
            <a:chExt cx="3200400" cy="2924602"/>
          </a:xfrm>
        </p:grpSpPr>
        <p:cxnSp>
          <p:nvCxnSpPr>
            <p:cNvPr id="39" name="Straight Arrow Connector 38"/>
            <p:cNvCxnSpPr/>
            <p:nvPr/>
          </p:nvCxnSpPr>
          <p:spPr>
            <a:xfrm flipV="1">
              <a:off x="4918885" y="3229402"/>
              <a:ext cx="0" cy="2895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918885" y="6150023"/>
              <a:ext cx="32004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5071285" y="4971198"/>
              <a:ext cx="381000" cy="1181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604685" y="4078477"/>
              <a:ext cx="381000" cy="2073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196657" y="3929988"/>
              <a:ext cx="373607" cy="222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823885" y="5042918"/>
              <a:ext cx="381000" cy="11110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7482389" y="5512275"/>
              <a:ext cx="381000" cy="640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5143500" y="3694702"/>
            <a:ext cx="2649667" cy="2068845"/>
            <a:chOff x="5143500" y="3694702"/>
            <a:chExt cx="2649667" cy="2068845"/>
          </a:xfrm>
        </p:grpSpPr>
        <p:grpSp>
          <p:nvGrpSpPr>
            <p:cNvPr id="46" name="Group 45"/>
            <p:cNvGrpSpPr/>
            <p:nvPr/>
          </p:nvGrpSpPr>
          <p:grpSpPr>
            <a:xfrm>
              <a:off x="5143500" y="4760862"/>
              <a:ext cx="240556" cy="441000"/>
              <a:chOff x="605615" y="4031279"/>
              <a:chExt cx="240556" cy="1842163"/>
            </a:xfrm>
          </p:grpSpPr>
          <p:cxnSp>
            <p:nvCxnSpPr>
              <p:cNvPr id="47" name="Straight Connector 46"/>
              <p:cNvCxnSpPr/>
              <p:nvPr/>
            </p:nvCxnSpPr>
            <p:spPr>
              <a:xfrm>
                <a:off x="723900" y="4038600"/>
                <a:ext cx="0" cy="1827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605615" y="5866121"/>
                <a:ext cx="236571" cy="73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609600" y="4031279"/>
                <a:ext cx="236571" cy="73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5670922" y="3899418"/>
              <a:ext cx="240556" cy="441000"/>
              <a:chOff x="605615" y="4031279"/>
              <a:chExt cx="240556" cy="1842163"/>
            </a:xfrm>
          </p:grpSpPr>
          <p:cxnSp>
            <p:nvCxnSpPr>
              <p:cNvPr id="51" name="Straight Connector 50"/>
              <p:cNvCxnSpPr/>
              <p:nvPr/>
            </p:nvCxnSpPr>
            <p:spPr>
              <a:xfrm>
                <a:off x="723900" y="4038600"/>
                <a:ext cx="0" cy="1827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605615" y="5866121"/>
                <a:ext cx="236571" cy="73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609600" y="4031279"/>
                <a:ext cx="236571" cy="73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6266879" y="3694702"/>
              <a:ext cx="240556" cy="441000"/>
              <a:chOff x="605615" y="4031279"/>
              <a:chExt cx="240556" cy="1842163"/>
            </a:xfrm>
          </p:grpSpPr>
          <p:cxnSp>
            <p:nvCxnSpPr>
              <p:cNvPr id="55" name="Straight Connector 54"/>
              <p:cNvCxnSpPr/>
              <p:nvPr/>
            </p:nvCxnSpPr>
            <p:spPr>
              <a:xfrm>
                <a:off x="723900" y="4038600"/>
                <a:ext cx="0" cy="1827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605615" y="5866121"/>
                <a:ext cx="236571" cy="73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609600" y="4031279"/>
                <a:ext cx="236571" cy="73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6890122" y="4856041"/>
              <a:ext cx="240556" cy="441000"/>
              <a:chOff x="605615" y="4031279"/>
              <a:chExt cx="240556" cy="1842163"/>
            </a:xfrm>
          </p:grpSpPr>
          <p:cxnSp>
            <p:nvCxnSpPr>
              <p:cNvPr id="59" name="Straight Connector 58"/>
              <p:cNvCxnSpPr/>
              <p:nvPr/>
            </p:nvCxnSpPr>
            <p:spPr>
              <a:xfrm>
                <a:off x="723900" y="4038600"/>
                <a:ext cx="0" cy="1827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605615" y="5866121"/>
                <a:ext cx="236571" cy="73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609600" y="4031279"/>
                <a:ext cx="236571" cy="73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a:off x="7552611" y="5322547"/>
              <a:ext cx="240556" cy="441000"/>
              <a:chOff x="605615" y="4031279"/>
              <a:chExt cx="240556" cy="1842163"/>
            </a:xfrm>
          </p:grpSpPr>
          <p:cxnSp>
            <p:nvCxnSpPr>
              <p:cNvPr id="63" name="Straight Connector 62"/>
              <p:cNvCxnSpPr/>
              <p:nvPr/>
            </p:nvCxnSpPr>
            <p:spPr>
              <a:xfrm>
                <a:off x="723900" y="4038600"/>
                <a:ext cx="0" cy="1827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605615" y="5866121"/>
                <a:ext cx="236571" cy="73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609600" y="4031279"/>
                <a:ext cx="236571" cy="73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66" name="TextBox 65"/>
          <p:cNvSpPr txBox="1"/>
          <p:nvPr/>
        </p:nvSpPr>
        <p:spPr>
          <a:xfrm>
            <a:off x="1343524" y="6178856"/>
            <a:ext cx="1709250" cy="461665"/>
          </a:xfrm>
          <a:prstGeom prst="rect">
            <a:avLst/>
          </a:prstGeom>
          <a:noFill/>
        </p:spPr>
        <p:txBody>
          <a:bodyPr wrap="none" rtlCol="0">
            <a:spAutoFit/>
          </a:bodyPr>
          <a:lstStyle/>
          <a:p>
            <a:r>
              <a:rPr lang="en-US" sz="2400" b="1" dirty="0"/>
              <a:t>t</a:t>
            </a:r>
            <a:r>
              <a:rPr lang="en-US" sz="2400" b="1" dirty="0" smtClean="0"/>
              <a:t> = 1 second</a:t>
            </a:r>
            <a:endParaRPr lang="en-US" sz="2400" b="1" dirty="0"/>
          </a:p>
        </p:txBody>
      </p:sp>
      <p:sp>
        <p:nvSpPr>
          <p:cNvPr id="67" name="TextBox 66"/>
          <p:cNvSpPr txBox="1"/>
          <p:nvPr/>
        </p:nvSpPr>
        <p:spPr>
          <a:xfrm>
            <a:off x="5554929" y="6204846"/>
            <a:ext cx="1722972" cy="461665"/>
          </a:xfrm>
          <a:prstGeom prst="rect">
            <a:avLst/>
          </a:prstGeom>
          <a:noFill/>
        </p:spPr>
        <p:txBody>
          <a:bodyPr wrap="none" rtlCol="0">
            <a:spAutoFit/>
          </a:bodyPr>
          <a:lstStyle/>
          <a:p>
            <a:r>
              <a:rPr lang="en-US" sz="2400" b="1" dirty="0"/>
              <a:t>t</a:t>
            </a:r>
            <a:r>
              <a:rPr lang="en-US" sz="2400" b="1" dirty="0" smtClean="0"/>
              <a:t> = 5 minute</a:t>
            </a:r>
            <a:endParaRPr lang="en-US" sz="2400" b="1" dirty="0"/>
          </a:p>
        </p:txBody>
      </p:sp>
      <p:sp>
        <p:nvSpPr>
          <p:cNvPr id="72" name="TextBox 71"/>
          <p:cNvSpPr txBox="1"/>
          <p:nvPr/>
        </p:nvSpPr>
        <p:spPr>
          <a:xfrm>
            <a:off x="0" y="6581001"/>
            <a:ext cx="8534400" cy="276999"/>
          </a:xfrm>
          <a:prstGeom prst="rect">
            <a:avLst/>
          </a:prstGeom>
          <a:noFill/>
        </p:spPr>
        <p:txBody>
          <a:bodyPr wrap="square" rtlCol="0">
            <a:spAutoFit/>
          </a:bodyPr>
          <a:lstStyle/>
          <a:p>
            <a:r>
              <a:rPr lang="en-US" sz="1200" dirty="0" smtClean="0"/>
              <a:t>Fisher et al. </a:t>
            </a:r>
            <a:r>
              <a:rPr lang="en-US" sz="1200" dirty="0"/>
              <a:t>, Trust Me, I'm Partially Right: Incremental Visualization Lets Analysts Explore Large Datasets </a:t>
            </a:r>
            <a:r>
              <a:rPr lang="en-US" sz="1200" dirty="0" smtClean="0"/>
              <a:t>Faster. CHI 2012</a:t>
            </a:r>
          </a:p>
        </p:txBody>
      </p:sp>
    </p:spTree>
    <p:extLst>
      <p:ext uri="{BB962C8B-B14F-4D97-AF65-F5344CB8AC3E}">
        <p14:creationId xmlns:p14="http://schemas.microsoft.com/office/powerpoint/2010/main" val="78276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5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fade">
                                      <p:cBhvr>
                                        <p:cTn id="20" dur="500"/>
                                        <p:tgtEl>
                                          <p:spTgt spid="7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fade">
                                      <p:cBhvr>
                                        <p:cTn id="28"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Designing “Experts”</a:t>
            </a:r>
            <a:endParaRPr lang="en-US" dirty="0"/>
          </a:p>
        </p:txBody>
      </p:sp>
      <p:sp>
        <p:nvSpPr>
          <p:cNvPr id="3" name="Content Placeholder 2"/>
          <p:cNvSpPr>
            <a:spLocks noGrp="1"/>
          </p:cNvSpPr>
          <p:nvPr>
            <p:ph idx="1"/>
          </p:nvPr>
        </p:nvSpPr>
        <p:spPr/>
        <p:txBody>
          <a:bodyPr>
            <a:normAutofit fontScale="92500"/>
          </a:bodyPr>
          <a:lstStyle/>
          <a:p>
            <a:r>
              <a:rPr lang="en-US" dirty="0" smtClean="0"/>
              <a:t>How much can a user’s past interactions tell us about:</a:t>
            </a:r>
          </a:p>
          <a:p>
            <a:pPr lvl="2"/>
            <a:endParaRPr lang="en-US" dirty="0" smtClean="0"/>
          </a:p>
          <a:p>
            <a:pPr lvl="1"/>
            <a:r>
              <a:rPr lang="en-US" dirty="0" smtClean="0"/>
              <a:t>The user’s future analysis behaviors?</a:t>
            </a:r>
          </a:p>
          <a:p>
            <a:pPr lvl="1"/>
            <a:r>
              <a:rPr lang="en-US" dirty="0" smtClean="0"/>
              <a:t>The user’s analysis style?</a:t>
            </a:r>
          </a:p>
          <a:p>
            <a:pPr lvl="1"/>
            <a:r>
              <a:rPr lang="en-US" dirty="0" smtClean="0"/>
              <a:t>The user’s analysis intent?</a:t>
            </a:r>
          </a:p>
          <a:p>
            <a:pPr lvl="1"/>
            <a:r>
              <a:rPr lang="en-US" dirty="0" smtClean="0"/>
              <a:t>The user’s mental model of the data and problem?</a:t>
            </a:r>
          </a:p>
          <a:p>
            <a:pPr lvl="1"/>
            <a:endParaRPr lang="en-US" dirty="0"/>
          </a:p>
          <a:p>
            <a:r>
              <a:rPr lang="en-US" dirty="0" smtClean="0"/>
              <a:t>Fundamental question in Visualization and HCI…</a:t>
            </a:r>
          </a:p>
        </p:txBody>
      </p:sp>
    </p:spTree>
    <p:extLst>
      <p:ext uri="{BB962C8B-B14F-4D97-AF65-F5344CB8AC3E}">
        <p14:creationId xmlns:p14="http://schemas.microsoft.com/office/powerpoint/2010/main" val="5365370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Project Outline</a:t>
            </a:r>
            <a:endParaRPr lang="en-US" baseline="30000" dirty="0"/>
          </a:p>
        </p:txBody>
      </p:sp>
      <p:sp>
        <p:nvSpPr>
          <p:cNvPr id="3" name="Content Placeholder 2"/>
          <p:cNvSpPr>
            <a:spLocks noGrp="1"/>
          </p:cNvSpPr>
          <p:nvPr>
            <p:ph idx="1"/>
          </p:nvPr>
        </p:nvSpPr>
        <p:spPr>
          <a:xfrm>
            <a:off x="304801" y="1676401"/>
            <a:ext cx="6045818" cy="4572000"/>
          </a:xfrm>
        </p:spPr>
        <p:txBody>
          <a:bodyPr>
            <a:normAutofit fontScale="77500" lnSpcReduction="20000"/>
          </a:bodyPr>
          <a:lstStyle/>
          <a:p>
            <a:pPr marL="0" indent="0">
              <a:buNone/>
            </a:pPr>
            <a:r>
              <a:rPr lang="en-US" sz="4600" b="1" dirty="0" smtClean="0"/>
              <a:t>“</a:t>
            </a:r>
            <a:r>
              <a:rPr lang="en-US" sz="4600" b="1" i="1" dirty="0" smtClean="0"/>
              <a:t>Reverse engineer</a:t>
            </a:r>
            <a:r>
              <a:rPr lang="en-US" sz="4600" b="1" dirty="0" smtClean="0"/>
              <a:t>” the human cognitive black box (by analyzing user interactions)</a:t>
            </a:r>
          </a:p>
          <a:p>
            <a:pPr marL="0" indent="0">
              <a:buNone/>
            </a:pPr>
            <a:r>
              <a:rPr lang="en-US" b="1" dirty="0" smtClean="0"/>
              <a:t>	</a:t>
            </a:r>
          </a:p>
          <a:p>
            <a:pPr marL="571500" indent="-514350">
              <a:buFont typeface="+mj-lt"/>
              <a:buAutoNum type="alphaUcPeriod"/>
            </a:pPr>
            <a:r>
              <a:rPr lang="en-US" dirty="0" smtClean="0">
                <a:solidFill>
                  <a:schemeClr val="bg1">
                    <a:lumMod val="75000"/>
                  </a:schemeClr>
                </a:solidFill>
              </a:rPr>
              <a:t>Data Modeling</a:t>
            </a:r>
          </a:p>
          <a:p>
            <a:pPr marL="971550" lvl="1" indent="-514350"/>
            <a:r>
              <a:rPr lang="en-US" dirty="0" smtClean="0">
                <a:solidFill>
                  <a:schemeClr val="bg1">
                    <a:lumMod val="75000"/>
                  </a:schemeClr>
                </a:solidFill>
              </a:rPr>
              <a:t>Interactive Metric Learning</a:t>
            </a:r>
          </a:p>
          <a:p>
            <a:pPr marL="571500" indent="-514350">
              <a:buFont typeface="+mj-lt"/>
              <a:buAutoNum type="alphaUcPeriod"/>
            </a:pPr>
            <a:r>
              <a:rPr lang="en-US" dirty="0" smtClean="0">
                <a:solidFill>
                  <a:schemeClr val="bg1">
                    <a:lumMod val="75000"/>
                  </a:schemeClr>
                </a:solidFill>
              </a:rPr>
              <a:t>User Modeling</a:t>
            </a:r>
          </a:p>
          <a:p>
            <a:pPr marL="971550" lvl="1" indent="-514350"/>
            <a:r>
              <a:rPr lang="en-US" dirty="0" smtClean="0">
                <a:solidFill>
                  <a:schemeClr val="bg1">
                    <a:lumMod val="75000"/>
                  </a:schemeClr>
                </a:solidFill>
              </a:rPr>
              <a:t>Predict Analysis Behavior</a:t>
            </a:r>
          </a:p>
          <a:p>
            <a:pPr marL="571500" indent="-514350">
              <a:buFont typeface="+mj-lt"/>
              <a:buAutoNum type="alphaUcPeriod"/>
            </a:pPr>
            <a:r>
              <a:rPr lang="en-US" dirty="0" smtClean="0">
                <a:solidFill>
                  <a:schemeClr val="bg1">
                    <a:lumMod val="75000"/>
                  </a:schemeClr>
                </a:solidFill>
              </a:rPr>
              <a:t>Interactive Big Data </a:t>
            </a:r>
            <a:r>
              <a:rPr lang="en-US" dirty="0" smtClean="0">
                <a:solidFill>
                  <a:schemeClr val="bg1">
                    <a:lumMod val="75000"/>
                  </a:schemeClr>
                </a:solidFill>
              </a:rPr>
              <a:t>Databases</a:t>
            </a:r>
            <a:endParaRPr lang="en-US" dirty="0" smtClean="0">
              <a:solidFill>
                <a:schemeClr val="bg1">
                  <a:lumMod val="75000"/>
                </a:schemeClr>
              </a:solidFill>
            </a:endParaRPr>
          </a:p>
          <a:p>
            <a:pPr marL="971550" lvl="1" indent="-514350"/>
            <a:r>
              <a:rPr lang="en-US" dirty="0" smtClean="0">
                <a:solidFill>
                  <a:schemeClr val="bg1">
                    <a:lumMod val="75000"/>
                  </a:schemeClr>
                </a:solidFill>
              </a:rPr>
              <a:t>Adaptive </a:t>
            </a:r>
            <a:r>
              <a:rPr lang="en-US" dirty="0" smtClean="0">
                <a:solidFill>
                  <a:schemeClr val="bg1">
                    <a:lumMod val="75000"/>
                  </a:schemeClr>
                </a:solidFill>
              </a:rPr>
              <a:t>Pre-fetching and computation</a:t>
            </a:r>
            <a:endParaRPr lang="en-US" dirty="0">
              <a:solidFill>
                <a:schemeClr val="bg1">
                  <a:lumMod val="75000"/>
                </a:schemeClr>
              </a:solidFill>
            </a:endParaRPr>
          </a:p>
        </p:txBody>
      </p:sp>
      <p:pic>
        <p:nvPicPr>
          <p:cNvPr id="5" name="Picture 2" descr="http://fusiongrowthpartners.com/wp-content/uploads/2012/03/ProblemSolvingTea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6632" y="447515"/>
            <a:ext cx="2127239" cy="20145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6581001"/>
            <a:ext cx="8534400" cy="276999"/>
          </a:xfrm>
          <a:prstGeom prst="rect">
            <a:avLst/>
          </a:prstGeom>
          <a:noFill/>
        </p:spPr>
        <p:txBody>
          <a:bodyPr wrap="square" rtlCol="0">
            <a:spAutoFit/>
          </a:bodyPr>
          <a:lstStyle/>
          <a:p>
            <a:r>
              <a:rPr lang="en-US" sz="1200" dirty="0" smtClean="0"/>
              <a:t>R. Chang et al., Science of Interaction</a:t>
            </a:r>
            <a:r>
              <a:rPr lang="en-US" sz="1200" i="1" dirty="0" smtClean="0"/>
              <a:t>, </a:t>
            </a:r>
            <a:r>
              <a:rPr lang="en-US" sz="1200" dirty="0" smtClean="0"/>
              <a:t>Information Visualization, 2009. </a:t>
            </a:r>
          </a:p>
        </p:txBody>
      </p:sp>
      <p:pic>
        <p:nvPicPr>
          <p:cNvPr id="9" name="Picture 2" descr="http://t2.gstatic.com/images?q=tbn:ANd9GcRDiVm6ykQMBaCKjeNqtlkf64lJDp9N__Sucno-1YWgXuuCLltz"/>
          <p:cNvPicPr>
            <a:picLocks noChangeAspect="1" noChangeArrowheads="1"/>
          </p:cNvPicPr>
          <p:nvPr/>
        </p:nvPicPr>
        <p:blipFill>
          <a:blip r:embed="rId4" cstate="print"/>
          <a:srcRect/>
          <a:stretch>
            <a:fillRect/>
          </a:stretch>
        </p:blipFill>
        <p:spPr bwMode="auto">
          <a:xfrm>
            <a:off x="6572505" y="2577557"/>
            <a:ext cx="2091641" cy="2063876"/>
          </a:xfrm>
          <a:prstGeom prst="rect">
            <a:avLst/>
          </a:prstGeom>
          <a:noFill/>
        </p:spPr>
      </p:pic>
      <p:pic>
        <p:nvPicPr>
          <p:cNvPr id="10" name="Picture 9" descr="https://encrypted-tbn0.gstatic.com/images?q=tbn:ANd9GcT7cNWAzWkVqFozRyogLQw58-AKYBG4mhbarQ3EOsQKj1eB7IC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0657" y="4813363"/>
            <a:ext cx="2063214" cy="1975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33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
                                            <p:txEl>
                                              <p:pRg st="2" end="2"/>
                                            </p:txEl>
                                          </p:spTgt>
                                        </p:tgtEl>
                                        <p:attrNameLst>
                                          <p:attrName>style.color</p:attrName>
                                        </p:attrNameLst>
                                      </p:cBhvr>
                                      <p:to>
                                        <a:srgbClr val="00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3">
                                            <p:txEl>
                                              <p:pRg st="3" end="3"/>
                                            </p:txEl>
                                          </p:spTgt>
                                        </p:tgtEl>
                                        <p:attrNameLst>
                                          <p:attrName>style.color</p:attrName>
                                        </p:attrNameLst>
                                      </p:cBhvr>
                                      <p:to>
                                        <a:srgbClr val="00000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3">
                                            <p:txEl>
                                              <p:pRg st="4" end="4"/>
                                            </p:txEl>
                                          </p:spTgt>
                                        </p:tgtEl>
                                        <p:attrNameLst>
                                          <p:attrName>style.color</p:attrName>
                                        </p:attrNameLst>
                                      </p:cBhvr>
                                      <p:to>
                                        <a:srgbClr val="000000"/>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3">
                                            <p:txEl>
                                              <p:pRg st="5" end="5"/>
                                            </p:txEl>
                                          </p:spTgt>
                                        </p:tgtEl>
                                        <p:attrNameLst>
                                          <p:attrName>style.color</p:attrName>
                                        </p:attrNameLst>
                                      </p:cBhvr>
                                      <p:to>
                                        <a:srgbClr val="000000"/>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500" fill="hold"/>
                                        <p:tgtEl>
                                          <p:spTgt spid="3">
                                            <p:txEl>
                                              <p:pRg st="6" end="6"/>
                                            </p:txEl>
                                          </p:spTgt>
                                        </p:tgtEl>
                                        <p:attrNameLst>
                                          <p:attrName>style.color</p:attrName>
                                        </p:attrNameLst>
                                      </p:cBhvr>
                                      <p:to>
                                        <a:srgbClr val="000000"/>
                                      </p:to>
                                    </p:animClr>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500" fill="hold"/>
                                        <p:tgtEl>
                                          <p:spTgt spid="3">
                                            <p:txEl>
                                              <p:pRg st="7" end="7"/>
                                            </p:txEl>
                                          </p:spTgt>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Modeling</a:t>
            </a:r>
            <a:endParaRPr lang="en-US" dirty="0"/>
          </a:p>
        </p:txBody>
      </p:sp>
      <p:sp>
        <p:nvSpPr>
          <p:cNvPr id="3" name="Content Placeholder 2"/>
          <p:cNvSpPr>
            <a:spLocks noGrp="1"/>
          </p:cNvSpPr>
          <p:nvPr>
            <p:ph idx="1"/>
          </p:nvPr>
        </p:nvSpPr>
        <p:spPr/>
        <p:txBody>
          <a:bodyPr/>
          <a:lstStyle/>
          <a:p>
            <a:endParaRPr lang="en-US" dirty="0" smtClean="0"/>
          </a:p>
          <a:p>
            <a:pPr>
              <a:buNone/>
            </a:pPr>
            <a:endParaRPr lang="en-US" dirty="0"/>
          </a:p>
          <a:p>
            <a:pPr>
              <a:buNone/>
            </a:pPr>
            <a:endParaRPr lang="en-US" dirty="0" smtClean="0"/>
          </a:p>
          <a:p>
            <a:pPr marL="514350" indent="-514350" algn="ctr">
              <a:buAutoNum type="arabicPeriod"/>
            </a:pPr>
            <a:r>
              <a:rPr lang="en-US" dirty="0" smtClean="0"/>
              <a:t>Interactive Metric Learning</a:t>
            </a:r>
            <a:endParaRPr lang="en-US" dirty="0"/>
          </a:p>
          <a:p>
            <a:pPr marL="0" indent="0" algn="ctr">
              <a:buNone/>
            </a:pPr>
            <a:r>
              <a:rPr lang="en-US" b="1" smtClean="0"/>
              <a:t>Quantifying </a:t>
            </a:r>
            <a:r>
              <a:rPr lang="en-US" b="1" dirty="0" smtClean="0"/>
              <a:t>a User’s Knowledge about Data</a:t>
            </a:r>
          </a:p>
          <a:p>
            <a:pPr algn="ctr">
              <a:buNone/>
            </a:pPr>
            <a:endParaRPr lang="en-US" dirty="0" smtClean="0"/>
          </a:p>
          <a:p>
            <a:pPr algn="ctr">
              <a:buNone/>
            </a:pPr>
            <a:endParaRPr lang="en-US" dirty="0"/>
          </a:p>
        </p:txBody>
      </p:sp>
    </p:spTree>
    <p:extLst>
      <p:ext uri="{BB962C8B-B14F-4D97-AF65-F5344CB8AC3E}">
        <p14:creationId xmlns:p14="http://schemas.microsoft.com/office/powerpoint/2010/main" val="37290894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2" name="Picture 4" descr="http://betting-strategy.org/wp-content/uploads/2013/08/Horse-racin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468775"/>
            <a:ext cx="6934200" cy="46228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nwracing.co.uk/resources/NWR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 y="5163309"/>
            <a:ext cx="7896225" cy="13926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6629400"/>
            <a:ext cx="7696200" cy="276999"/>
          </a:xfrm>
          <a:prstGeom prst="rect">
            <a:avLst/>
          </a:prstGeom>
          <a:noFill/>
        </p:spPr>
        <p:txBody>
          <a:bodyPr wrap="square" rtlCol="0">
            <a:spAutoFit/>
          </a:bodyPr>
          <a:lstStyle/>
          <a:p>
            <a:r>
              <a:rPr lang="en-US" sz="1200" dirty="0" smtClean="0"/>
              <a:t>1. Richard </a:t>
            </a:r>
            <a:r>
              <a:rPr lang="en-US" sz="1200" dirty="0" err="1" smtClean="0"/>
              <a:t>Heuer</a:t>
            </a:r>
            <a:r>
              <a:rPr lang="en-US" sz="1200" dirty="0" smtClean="0"/>
              <a:t>. Psychology of Intelligence Analysis, 1999. (pp 53-57)</a:t>
            </a:r>
          </a:p>
        </p:txBody>
      </p:sp>
    </p:spTree>
    <p:extLst>
      <p:ext uri="{BB962C8B-B14F-4D97-AF65-F5344CB8AC3E}">
        <p14:creationId xmlns:p14="http://schemas.microsoft.com/office/powerpoint/2010/main" val="21476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6"/>
                                        </p:tgtEl>
                                        <p:attrNameLst>
                                          <p:attrName>style.visibility</p:attrName>
                                        </p:attrNameLst>
                                      </p:cBhvr>
                                      <p:to>
                                        <p:strVal val="visible"/>
                                      </p:to>
                                    </p:set>
                                    <p:animEffect transition="in" filter="fade">
                                      <p:cBhvr>
                                        <p:cTn id="12"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Exploring High-Dimensional Space: </a:t>
            </a:r>
            <a:r>
              <a:rPr lang="en-US" dirty="0" err="1" smtClean="0"/>
              <a:t>iPCA</a:t>
            </a:r>
            <a:endParaRPr lang="en-US" dirty="0"/>
          </a:p>
        </p:txBody>
      </p:sp>
      <p:pic>
        <p:nvPicPr>
          <p:cNvPr id="8194" name="Picture 2" descr="C:\Documents and Settings\Remco\My Documents\UNCC\Publications\2009\Eurovis09\iPCA\images\system-overview.png"/>
          <p:cNvPicPr>
            <a:picLocks noChangeAspect="1" noChangeArrowheads="1"/>
          </p:cNvPicPr>
          <p:nvPr/>
        </p:nvPicPr>
        <p:blipFill>
          <a:blip r:embed="rId2" cstate="print"/>
          <a:srcRect/>
          <a:stretch>
            <a:fillRect/>
          </a:stretch>
        </p:blipFill>
        <p:spPr bwMode="auto">
          <a:xfrm>
            <a:off x="1219200" y="1447800"/>
            <a:ext cx="6500813" cy="4733791"/>
          </a:xfrm>
          <a:prstGeom prst="rect">
            <a:avLst/>
          </a:prstGeom>
          <a:noFill/>
        </p:spPr>
      </p:pic>
      <p:sp>
        <p:nvSpPr>
          <p:cNvPr id="5" name="TextBox 4"/>
          <p:cNvSpPr txBox="1"/>
          <p:nvPr/>
        </p:nvSpPr>
        <p:spPr>
          <a:xfrm>
            <a:off x="0" y="6581001"/>
            <a:ext cx="8534400" cy="276999"/>
          </a:xfrm>
          <a:prstGeom prst="rect">
            <a:avLst/>
          </a:prstGeom>
          <a:noFill/>
        </p:spPr>
        <p:txBody>
          <a:bodyPr wrap="square" rtlCol="0">
            <a:spAutoFit/>
          </a:bodyPr>
          <a:lstStyle/>
          <a:p>
            <a:r>
              <a:rPr lang="en-US" sz="1200" dirty="0" smtClean="0"/>
              <a:t>Jeong et al., </a:t>
            </a:r>
            <a:r>
              <a:rPr lang="en-US" sz="1200" dirty="0" err="1"/>
              <a:t>iPCA</a:t>
            </a:r>
            <a:r>
              <a:rPr lang="en-US" sz="1200" dirty="0"/>
              <a:t>: An Interactive System for PCA-based Visual </a:t>
            </a:r>
            <a:r>
              <a:rPr lang="en-US" sz="1200" dirty="0" smtClean="0"/>
              <a:t>Analytics</a:t>
            </a:r>
            <a:r>
              <a:rPr lang="en-US" sz="1200" i="1" dirty="0" smtClean="0"/>
              <a:t>. </a:t>
            </a:r>
            <a:r>
              <a:rPr lang="en-US" sz="1200" dirty="0" err="1" smtClean="0"/>
              <a:t>Eurovis</a:t>
            </a:r>
            <a:r>
              <a:rPr lang="en-US" sz="1200" i="1" dirty="0" smtClean="0"/>
              <a:t> </a:t>
            </a:r>
            <a:r>
              <a:rPr lang="en-US" sz="1200" dirty="0" smtClean="0"/>
              <a:t>2009. </a:t>
            </a:r>
          </a:p>
        </p:txBody>
      </p:sp>
    </p:spTree>
    <p:extLst>
      <p:ext uri="{BB962C8B-B14F-4D97-AF65-F5344CB8AC3E}">
        <p14:creationId xmlns:p14="http://schemas.microsoft.com/office/powerpoint/2010/main" val="24508681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Metric Learning</a:t>
            </a:r>
            <a:endParaRPr lang="en-US" dirty="0"/>
          </a:p>
        </p:txBody>
      </p:sp>
      <p:sp>
        <p:nvSpPr>
          <p:cNvPr id="3" name="Content Placeholder 2"/>
          <p:cNvSpPr>
            <a:spLocks noGrp="1"/>
          </p:cNvSpPr>
          <p:nvPr>
            <p:ph idx="1"/>
          </p:nvPr>
        </p:nvSpPr>
        <p:spPr>
          <a:xfrm>
            <a:off x="457200" y="3276600"/>
            <a:ext cx="8229600" cy="2849563"/>
          </a:xfrm>
        </p:spPr>
        <p:txBody>
          <a:bodyPr>
            <a:normAutofit/>
          </a:bodyPr>
          <a:lstStyle/>
          <a:p>
            <a:r>
              <a:rPr lang="en-US" dirty="0" smtClean="0">
                <a:solidFill>
                  <a:schemeClr val="bg1">
                    <a:lumMod val="75000"/>
                  </a:schemeClr>
                </a:solidFill>
              </a:rPr>
              <a:t>Finding the weights to a linear distance function</a:t>
            </a:r>
          </a:p>
          <a:p>
            <a:r>
              <a:rPr lang="en-US" dirty="0" smtClean="0">
                <a:solidFill>
                  <a:schemeClr val="bg1">
                    <a:lumMod val="75000"/>
                  </a:schemeClr>
                </a:solidFill>
              </a:rPr>
              <a:t>Instead of a user manually give the weights, can we learn them implicitly through their interactions?</a:t>
            </a:r>
            <a:endParaRPr lang="en-US" dirty="0">
              <a:solidFill>
                <a:schemeClr val="bg1">
                  <a:lumMod val="75000"/>
                </a:schemeClr>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676400"/>
            <a:ext cx="5460571"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505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00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3">
                                            <p:txEl>
                                              <p:pRg st="1" end="1"/>
                                            </p:txEl>
                                          </p:spTgt>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Metric Learning</a:t>
            </a:r>
            <a:endParaRPr lang="en-US" dirty="0"/>
          </a:p>
        </p:txBody>
      </p:sp>
      <p:sp>
        <p:nvSpPr>
          <p:cNvPr id="3" name="Content Placeholder 2"/>
          <p:cNvSpPr>
            <a:spLocks noGrp="1"/>
          </p:cNvSpPr>
          <p:nvPr>
            <p:ph idx="1"/>
          </p:nvPr>
        </p:nvSpPr>
        <p:spPr>
          <a:xfrm>
            <a:off x="228600" y="1600200"/>
            <a:ext cx="3581400" cy="4953000"/>
          </a:xfrm>
        </p:spPr>
        <p:txBody>
          <a:bodyPr>
            <a:normAutofit fontScale="70000" lnSpcReduction="20000"/>
          </a:bodyPr>
          <a:lstStyle/>
          <a:p>
            <a:r>
              <a:rPr lang="en-US" dirty="0" smtClean="0">
                <a:solidFill>
                  <a:schemeClr val="bg1">
                    <a:lumMod val="75000"/>
                  </a:schemeClr>
                </a:solidFill>
              </a:rPr>
              <a:t>In a projection space (e.g., MDS), the user directly moves points on the 2D plane that don’t “look right”…</a:t>
            </a:r>
          </a:p>
          <a:p>
            <a:pPr lvl="3"/>
            <a:endParaRPr lang="en-US" dirty="0" smtClean="0"/>
          </a:p>
          <a:p>
            <a:r>
              <a:rPr lang="en-US" dirty="0">
                <a:solidFill>
                  <a:schemeClr val="bg1">
                    <a:lumMod val="75000"/>
                  </a:schemeClr>
                </a:solidFill>
              </a:rPr>
              <a:t>U</a:t>
            </a:r>
            <a:r>
              <a:rPr lang="en-US" dirty="0" smtClean="0">
                <a:solidFill>
                  <a:schemeClr val="bg1">
                    <a:lumMod val="75000"/>
                  </a:schemeClr>
                </a:solidFill>
              </a:rPr>
              <a:t>ntil the expert is happy (or the visualization can not be improved further)</a:t>
            </a:r>
          </a:p>
          <a:p>
            <a:pPr lvl="3"/>
            <a:endParaRPr lang="en-US" dirty="0" smtClean="0"/>
          </a:p>
          <a:p>
            <a:r>
              <a:rPr lang="en-US" b="1" dirty="0" smtClean="0">
                <a:solidFill>
                  <a:schemeClr val="bg1">
                    <a:lumMod val="75000"/>
                  </a:schemeClr>
                </a:solidFill>
              </a:rPr>
              <a:t>The system learns the weights (importance) of each of the original k dimensions</a:t>
            </a:r>
          </a:p>
          <a:p>
            <a:endParaRPr lang="en-US" b="1" dirty="0">
              <a:solidFill>
                <a:schemeClr val="bg1">
                  <a:lumMod val="75000"/>
                </a:schemeClr>
              </a:solidFill>
            </a:endParaRPr>
          </a:p>
          <a:p>
            <a:r>
              <a:rPr lang="en-US" dirty="0" smtClean="0">
                <a:solidFill>
                  <a:schemeClr val="bg1">
                    <a:lumMod val="75000"/>
                  </a:schemeClr>
                </a:solidFill>
              </a:rPr>
              <a:t>Short Video (</a:t>
            </a:r>
            <a:r>
              <a:rPr lang="en-US" dirty="0" smtClean="0">
                <a:solidFill>
                  <a:schemeClr val="bg1">
                    <a:lumMod val="75000"/>
                  </a:schemeClr>
                </a:solidFill>
                <a:hlinkClick r:id="rId2" action="ppaction://hlinkfile"/>
              </a:rPr>
              <a:t>play</a:t>
            </a:r>
            <a:r>
              <a:rPr lang="en-US" dirty="0" smtClean="0">
                <a:solidFill>
                  <a:schemeClr val="bg1">
                    <a:lumMod val="75000"/>
                  </a:schemeClr>
                </a:solidFill>
              </a:rPr>
              <a:t>)</a:t>
            </a:r>
            <a:endParaRPr lang="en-US" dirty="0">
              <a:solidFill>
                <a:schemeClr val="bg1">
                  <a:lumMod val="75000"/>
                </a:schemeClr>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1900" y="1504950"/>
            <a:ext cx="2400300"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1504950"/>
            <a:ext cx="2828925"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3850" y="3752849"/>
            <a:ext cx="239077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1725" y="3737457"/>
            <a:ext cx="2819400"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466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2000" fill="hold"/>
                                        <p:tgtEl>
                                          <p:spTgt spid="3">
                                            <p:txEl>
                                              <p:pRg st="6" end="6"/>
                                            </p:txEl>
                                          </p:spTgt>
                                        </p:tgtEl>
                                        <p:attrNameLst>
                                          <p:attrName>style.color</p:attrName>
                                        </p:attrNameLst>
                                      </p:cBhvr>
                                      <p:to>
                                        <a:srgbClr val="BFBFBF"/>
                                      </p:to>
                                    </p:animClr>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1"/>
                                        </p:tgtEl>
                                        <p:attrNameLst>
                                          <p:attrName>style.visibility</p:attrName>
                                        </p:attrNameLst>
                                      </p:cBhvr>
                                      <p:to>
                                        <p:strVal val="visible"/>
                                      </p:to>
                                    </p:set>
                                    <p:animEffect transition="in" filter="fade">
                                      <p:cBhvr>
                                        <p:cTn id="16" dur="500"/>
                                        <p:tgtEl>
                                          <p:spTgt spid="205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fade">
                                      <p:cBhvr>
                                        <p:cTn id="21" dur="500"/>
                                        <p:tgtEl>
                                          <p:spTgt spid="205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mph" presetSubtype="2" fill="hold" nodeType="clickEffect">
                                  <p:stCondLst>
                                    <p:cond delay="0"/>
                                  </p:stCondLst>
                                  <p:childTnLst>
                                    <p:animClr clrSpc="rgb" dir="cw">
                                      <p:cBhvr override="childStyle">
                                        <p:cTn id="25" dur="500" fill="hold"/>
                                        <p:tgtEl>
                                          <p:spTgt spid="3">
                                            <p:txEl>
                                              <p:pRg st="0" end="0"/>
                                            </p:txEl>
                                          </p:spTgt>
                                        </p:tgtEl>
                                        <p:attrNameLst>
                                          <p:attrName>style.color</p:attrName>
                                        </p:attrNameLst>
                                      </p:cBhvr>
                                      <p:to>
                                        <a:schemeClr val="tx1"/>
                                      </p:to>
                                    </p:animClr>
                                  </p:childTnLst>
                                </p:cTn>
                              </p:par>
                            </p:childTnLst>
                          </p:cTn>
                        </p:par>
                      </p:childTnLst>
                    </p:cTn>
                  </p:par>
                  <p:par>
                    <p:cTn id="26" fill="hold">
                      <p:stCondLst>
                        <p:cond delay="indefinite"/>
                      </p:stCondLst>
                      <p:childTnLst>
                        <p:par>
                          <p:cTn id="27" fill="hold">
                            <p:stCondLst>
                              <p:cond delay="0"/>
                            </p:stCondLst>
                            <p:childTnLst>
                              <p:par>
                                <p:cTn id="28" presetID="3" presetClass="emph" presetSubtype="2" fill="hold" nodeType="clickEffect">
                                  <p:stCondLst>
                                    <p:cond delay="0"/>
                                  </p:stCondLst>
                                  <p:childTnLst>
                                    <p:animClr clrSpc="rgb" dir="cw">
                                      <p:cBhvr override="childStyle">
                                        <p:cTn id="29" dur="500" fill="hold"/>
                                        <p:tgtEl>
                                          <p:spTgt spid="3">
                                            <p:txEl>
                                              <p:pRg st="2" end="2"/>
                                            </p:txEl>
                                          </p:spTgt>
                                        </p:tgtEl>
                                        <p:attrNameLst>
                                          <p:attrName>style.color</p:attrName>
                                        </p:attrNameLst>
                                      </p:cBhvr>
                                      <p:to>
                                        <a:srgbClr val="000000"/>
                                      </p:to>
                                    </p:animClr>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053"/>
                                        </p:tgtEl>
                                        <p:attrNameLst>
                                          <p:attrName>style.visibility</p:attrName>
                                        </p:attrNameLst>
                                      </p:cBhvr>
                                      <p:to>
                                        <p:strVal val="visible"/>
                                      </p:to>
                                    </p:set>
                                    <p:animEffect transition="in" filter="fade">
                                      <p:cBhvr>
                                        <p:cTn id="34" dur="500"/>
                                        <p:tgtEl>
                                          <p:spTgt spid="2053"/>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mph" presetSubtype="2" fill="hold" nodeType="clickEffect">
                                  <p:stCondLst>
                                    <p:cond delay="0"/>
                                  </p:stCondLst>
                                  <p:childTnLst>
                                    <p:animClr clrSpc="rgb" dir="cw">
                                      <p:cBhvr override="childStyle">
                                        <p:cTn id="38" dur="500" fill="hold"/>
                                        <p:tgtEl>
                                          <p:spTgt spid="3">
                                            <p:txEl>
                                              <p:pRg st="4" end="4"/>
                                            </p:txEl>
                                          </p:spTgt>
                                        </p:tgtEl>
                                        <p:attrNameLst>
                                          <p:attrName>style.color</p:attrName>
                                        </p:attrNameLst>
                                      </p:cBhvr>
                                      <p:to>
                                        <a:schemeClr val="tx1"/>
                                      </p:to>
                                    </p:animClr>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nodeType="clickEffect">
                                  <p:stCondLst>
                                    <p:cond delay="0"/>
                                  </p:stCondLst>
                                  <p:childTnLst>
                                    <p:animClr clrSpc="rgb" dir="cw">
                                      <p:cBhvr override="childStyle">
                                        <p:cTn id="42" dur="500" fill="hold"/>
                                        <p:tgtEl>
                                          <p:spTgt spid="3">
                                            <p:txEl>
                                              <p:pRg st="6" end="6"/>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Dis-Function</a:t>
            </a:r>
            <a:endParaRPr lang="en-US" baseline="30000" dirty="0"/>
          </a:p>
        </p:txBody>
      </p:sp>
      <p:sp>
        <p:nvSpPr>
          <p:cNvPr id="6" name="TextBox 5"/>
          <p:cNvSpPr txBox="1"/>
          <p:nvPr/>
        </p:nvSpPr>
        <p:spPr>
          <a:xfrm>
            <a:off x="0" y="6396335"/>
            <a:ext cx="7010400" cy="461665"/>
          </a:xfrm>
          <a:prstGeom prst="rect">
            <a:avLst/>
          </a:prstGeom>
          <a:noFill/>
        </p:spPr>
        <p:txBody>
          <a:bodyPr wrap="square" rtlCol="0">
            <a:spAutoFit/>
          </a:bodyPr>
          <a:lstStyle/>
          <a:p>
            <a:r>
              <a:rPr lang="en-US" sz="1200" dirty="0" smtClean="0"/>
              <a:t>Brown et al., Find Distance Function, Hide Model Inference.  IEEE VAST Poster 2011</a:t>
            </a:r>
          </a:p>
          <a:p>
            <a:r>
              <a:rPr lang="en-US" sz="1200" dirty="0" smtClean="0"/>
              <a:t>Brown et al., Dis-function: Learning Distance Functions Interactively. IEEE VAST 2012.</a:t>
            </a:r>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9067" y="5160559"/>
            <a:ext cx="5638800"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62000" y="5361655"/>
            <a:ext cx="1443591" cy="369332"/>
          </a:xfrm>
          <a:prstGeom prst="rect">
            <a:avLst/>
          </a:prstGeom>
          <a:noFill/>
        </p:spPr>
        <p:txBody>
          <a:bodyPr wrap="square" rtlCol="0">
            <a:spAutoFit/>
          </a:bodyPr>
          <a:lstStyle/>
          <a:p>
            <a:r>
              <a:rPr lang="en-US" dirty="0" smtClean="0"/>
              <a:t>Optimization:</a:t>
            </a:r>
            <a:endParaRPr lang="en-US" dirty="0"/>
          </a:p>
        </p:txBody>
      </p:sp>
      <p:pic>
        <p:nvPicPr>
          <p:cNvPr id="9" name="Picture 8"/>
          <p:cNvPicPr>
            <a:picLocks noChangeAspect="1" noChangeArrowheads="1"/>
          </p:cNvPicPr>
          <p:nvPr/>
        </p:nvPicPr>
        <p:blipFill>
          <a:blip r:embed="rId3" cstate="print"/>
          <a:srcRect/>
          <a:stretch>
            <a:fillRect/>
          </a:stretch>
        </p:blipFill>
        <p:spPr bwMode="auto">
          <a:xfrm>
            <a:off x="914400" y="1251974"/>
            <a:ext cx="7010400" cy="3741562"/>
          </a:xfrm>
          <a:prstGeom prst="rect">
            <a:avLst/>
          </a:prstGeom>
          <a:noFill/>
          <a:ln w="9525">
            <a:noFill/>
            <a:miter lim="800000"/>
            <a:headEnd/>
            <a:tailEnd/>
          </a:ln>
        </p:spPr>
      </p:pic>
    </p:spTree>
    <p:extLst>
      <p:ext uri="{BB962C8B-B14F-4D97-AF65-F5344CB8AC3E}">
        <p14:creationId xmlns:p14="http://schemas.microsoft.com/office/powerpoint/2010/main" val="313406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Analytics = Human + Computer</a:t>
            </a:r>
            <a:endParaRPr lang="en-US" dirty="0"/>
          </a:p>
        </p:txBody>
      </p:sp>
      <p:sp>
        <p:nvSpPr>
          <p:cNvPr id="3" name="Content Placeholder 2"/>
          <p:cNvSpPr>
            <a:spLocks noGrp="1"/>
          </p:cNvSpPr>
          <p:nvPr>
            <p:ph idx="1"/>
          </p:nvPr>
        </p:nvSpPr>
        <p:spPr>
          <a:xfrm>
            <a:off x="457200" y="1600200"/>
            <a:ext cx="5105400" cy="4525963"/>
          </a:xfrm>
        </p:spPr>
        <p:txBody>
          <a:bodyPr>
            <a:normAutofit lnSpcReduction="10000"/>
          </a:bodyPr>
          <a:lstStyle/>
          <a:p>
            <a:r>
              <a:rPr lang="en-US" dirty="0" smtClean="0">
                <a:solidFill>
                  <a:schemeClr val="bg1">
                    <a:lumMod val="75000"/>
                  </a:schemeClr>
                </a:solidFill>
              </a:rPr>
              <a:t>Visual analytics is </a:t>
            </a:r>
            <a:r>
              <a:rPr lang="en-US" dirty="0" smtClean="0">
                <a:solidFill>
                  <a:schemeClr val="bg1">
                    <a:lumMod val="75000"/>
                  </a:schemeClr>
                </a:solidFill>
              </a:rPr>
              <a:t>“the </a:t>
            </a:r>
            <a:r>
              <a:rPr lang="en-US" dirty="0" smtClean="0">
                <a:solidFill>
                  <a:schemeClr val="bg1">
                    <a:lumMod val="75000"/>
                  </a:schemeClr>
                </a:solidFill>
              </a:rPr>
              <a:t>science of analytical reasoning facilitated by visual interactive interfaces</a:t>
            </a:r>
            <a:r>
              <a:rPr lang="en-US" dirty="0" smtClean="0">
                <a:solidFill>
                  <a:schemeClr val="bg1">
                    <a:lumMod val="75000"/>
                  </a:schemeClr>
                </a:solidFill>
              </a:rPr>
              <a:t>.” </a:t>
            </a:r>
            <a:r>
              <a:rPr lang="en-US" baseline="50000" dirty="0" smtClean="0">
                <a:solidFill>
                  <a:schemeClr val="bg1">
                    <a:lumMod val="75000"/>
                  </a:schemeClr>
                </a:solidFill>
              </a:rPr>
              <a:t>1</a:t>
            </a:r>
          </a:p>
          <a:p>
            <a:endParaRPr lang="en-US" baseline="50000" dirty="0" smtClean="0">
              <a:solidFill>
                <a:schemeClr val="bg1">
                  <a:lumMod val="75000"/>
                </a:schemeClr>
              </a:solidFill>
            </a:endParaRPr>
          </a:p>
          <a:p>
            <a:r>
              <a:rPr lang="en-US" dirty="0" smtClean="0">
                <a:solidFill>
                  <a:schemeClr val="bg1">
                    <a:lumMod val="75000"/>
                  </a:schemeClr>
                </a:solidFill>
              </a:rPr>
              <a:t>By </a:t>
            </a:r>
            <a:r>
              <a:rPr lang="en-US" dirty="0" smtClean="0">
                <a:solidFill>
                  <a:schemeClr val="bg1">
                    <a:lumMod val="75000"/>
                  </a:schemeClr>
                </a:solidFill>
              </a:rPr>
              <a:t>design, </a:t>
            </a:r>
            <a:r>
              <a:rPr lang="en-US" dirty="0" smtClean="0">
                <a:solidFill>
                  <a:schemeClr val="bg1">
                    <a:lumMod val="75000"/>
                  </a:schemeClr>
                </a:solidFill>
              </a:rPr>
              <a:t>it is a collaboration between human and computer to solve </a:t>
            </a:r>
            <a:r>
              <a:rPr lang="en-US" dirty="0" smtClean="0">
                <a:solidFill>
                  <a:schemeClr val="bg1">
                    <a:lumMod val="75000"/>
                  </a:schemeClr>
                </a:solidFill>
              </a:rPr>
              <a:t>hard problems</a:t>
            </a:r>
            <a:r>
              <a:rPr lang="en-US" dirty="0" smtClean="0">
                <a:solidFill>
                  <a:schemeClr val="bg1">
                    <a:lumMod val="75000"/>
                  </a:schemeClr>
                </a:solidFill>
              </a:rPr>
              <a:t>.</a:t>
            </a:r>
            <a:endParaRPr lang="en-US" dirty="0">
              <a:solidFill>
                <a:schemeClr val="bg1">
                  <a:lumMod val="75000"/>
                </a:schemeClr>
              </a:solidFill>
            </a:endParaRPr>
          </a:p>
        </p:txBody>
      </p:sp>
      <p:pic>
        <p:nvPicPr>
          <p:cNvPr id="2050" name="Picture 2" descr="http://upload.wikimedia.org/wikipedia/commons/thumb/a/aa/Visual_analytics.jpg/240px-Visual_analytics.jpg"/>
          <p:cNvPicPr>
            <a:picLocks noChangeAspect="1" noChangeArrowheads="1"/>
          </p:cNvPicPr>
          <p:nvPr/>
        </p:nvPicPr>
        <p:blipFill>
          <a:blip r:embed="rId2" cstate="print"/>
          <a:srcRect/>
          <a:stretch>
            <a:fillRect/>
          </a:stretch>
        </p:blipFill>
        <p:spPr bwMode="auto">
          <a:xfrm>
            <a:off x="5638800" y="2286000"/>
            <a:ext cx="3124200" cy="3124201"/>
          </a:xfrm>
          <a:prstGeom prst="rect">
            <a:avLst/>
          </a:prstGeom>
          <a:noFill/>
        </p:spPr>
      </p:pic>
      <p:sp>
        <p:nvSpPr>
          <p:cNvPr id="6" name="TextBox 5"/>
          <p:cNvSpPr txBox="1"/>
          <p:nvPr/>
        </p:nvSpPr>
        <p:spPr>
          <a:xfrm>
            <a:off x="381000" y="6581001"/>
            <a:ext cx="8534400" cy="276999"/>
          </a:xfrm>
          <a:prstGeom prst="rect">
            <a:avLst/>
          </a:prstGeom>
          <a:noFill/>
        </p:spPr>
        <p:txBody>
          <a:bodyPr wrap="square" rtlCol="0">
            <a:spAutoFit/>
          </a:bodyPr>
          <a:lstStyle/>
          <a:p>
            <a:r>
              <a:rPr lang="en-US" sz="1200" dirty="0" smtClean="0"/>
              <a:t>1. </a:t>
            </a:r>
            <a:r>
              <a:rPr lang="en-US" sz="1200" dirty="0"/>
              <a:t> </a:t>
            </a:r>
            <a:r>
              <a:rPr lang="en-US" sz="1200" dirty="0" smtClean="0"/>
              <a:t>Thomas and Cook, “Illuminating the Path”, 2005.</a:t>
            </a:r>
          </a:p>
        </p:txBody>
      </p:sp>
    </p:spTree>
    <p:extLst>
      <p:ext uri="{BB962C8B-B14F-4D97-AF65-F5344CB8AC3E}">
        <p14:creationId xmlns:p14="http://schemas.microsoft.com/office/powerpoint/2010/main" val="48360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chemeClr val="tx1"/>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3">
                                            <p:txEl>
                                              <p:pRg st="2" end="2"/>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a:xfrm>
            <a:off x="533400" y="1524000"/>
            <a:ext cx="3962400" cy="4800600"/>
          </a:xfrm>
        </p:spPr>
        <p:txBody>
          <a:bodyPr>
            <a:normAutofit fontScale="77500" lnSpcReduction="20000"/>
          </a:bodyPr>
          <a:lstStyle/>
          <a:p>
            <a:r>
              <a:rPr lang="en-US" dirty="0" smtClean="0"/>
              <a:t>Used the “Wine” dataset (13 dimensions, 3 clusters)</a:t>
            </a:r>
          </a:p>
          <a:p>
            <a:pPr lvl="2"/>
            <a:endParaRPr lang="en-US" dirty="0" smtClean="0"/>
          </a:p>
          <a:p>
            <a:r>
              <a:rPr lang="en-US" dirty="0" smtClean="0"/>
              <a:t>Added 10 extra dimensions, and filled them with random values</a:t>
            </a:r>
          </a:p>
          <a:p>
            <a:endParaRPr lang="en-US" dirty="0"/>
          </a:p>
          <a:p>
            <a:r>
              <a:rPr lang="en-US" dirty="0"/>
              <a:t>Blue: original data dimension</a:t>
            </a:r>
          </a:p>
          <a:p>
            <a:r>
              <a:rPr lang="en-US" dirty="0"/>
              <a:t>Red: randomly added dimensions</a:t>
            </a:r>
          </a:p>
          <a:p>
            <a:r>
              <a:rPr lang="en-US" dirty="0"/>
              <a:t>X-axis: dimension number</a:t>
            </a:r>
          </a:p>
          <a:p>
            <a:r>
              <a:rPr lang="en-US" dirty="0"/>
              <a:t>Y-axis: final weights of the distance function</a:t>
            </a:r>
          </a:p>
          <a:p>
            <a:endParaRPr lang="en-US" dirty="0" smtClean="0"/>
          </a:p>
          <a:p>
            <a:pPr lvl="3"/>
            <a:endParaRPr lang="en-US" dirty="0" smtClean="0"/>
          </a:p>
        </p:txBody>
      </p:sp>
      <p:pic>
        <p:nvPicPr>
          <p:cNvPr id="48130" name="Picture 2"/>
          <p:cNvPicPr>
            <a:picLocks noChangeAspect="1" noChangeArrowheads="1"/>
          </p:cNvPicPr>
          <p:nvPr/>
        </p:nvPicPr>
        <p:blipFill>
          <a:blip r:embed="rId2" cstate="print"/>
          <a:srcRect/>
          <a:stretch>
            <a:fillRect/>
          </a:stretch>
        </p:blipFill>
        <p:spPr bwMode="auto">
          <a:xfrm>
            <a:off x="4876800" y="3600680"/>
            <a:ext cx="3801967" cy="2866404"/>
          </a:xfrm>
          <a:prstGeom prst="rect">
            <a:avLst/>
          </a:prstGeom>
          <a:noFill/>
          <a:ln w="9525">
            <a:noFill/>
            <a:miter lim="800000"/>
            <a:headEnd/>
            <a:tailEnd/>
          </a:ln>
        </p:spPr>
      </p:pic>
      <p:pic>
        <p:nvPicPr>
          <p:cNvPr id="10" name="Picture 9"/>
          <p:cNvPicPr>
            <a:picLocks noChangeAspect="1" noChangeArrowheads="1"/>
          </p:cNvPicPr>
          <p:nvPr/>
        </p:nvPicPr>
        <p:blipFill>
          <a:blip r:embed="rId3" cstate="print"/>
          <a:srcRect/>
          <a:stretch>
            <a:fillRect/>
          </a:stretch>
        </p:blipFill>
        <p:spPr bwMode="auto">
          <a:xfrm>
            <a:off x="5074186" y="990600"/>
            <a:ext cx="3781710" cy="2438400"/>
          </a:xfrm>
          <a:prstGeom prst="rect">
            <a:avLst/>
          </a:prstGeom>
          <a:noFill/>
          <a:ln w="9525">
            <a:noFill/>
            <a:miter lim="800000"/>
            <a:headEnd/>
            <a:tailEnd/>
          </a:ln>
        </p:spPr>
      </p:pic>
    </p:spTree>
    <p:extLst>
      <p:ext uri="{BB962C8B-B14F-4D97-AF65-F5344CB8AC3E}">
        <p14:creationId xmlns:p14="http://schemas.microsoft.com/office/powerpoint/2010/main" val="340950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endParaRPr lang="en-US" dirty="0" smtClean="0"/>
          </a:p>
          <a:p>
            <a:pPr marL="0" indent="0" algn="ctr">
              <a:buNone/>
            </a:pPr>
            <a:r>
              <a:rPr lang="en-US" i="1" dirty="0" smtClean="0"/>
              <a:t>“The </a:t>
            </a:r>
            <a:r>
              <a:rPr lang="en-US" i="1" dirty="0"/>
              <a:t>computer is incredibly fast, accurate, and stupid. Man is unbelievably slow, inaccurate, and brilliant. The marriage of the two is a force beyond calculation</a:t>
            </a:r>
            <a:r>
              <a:rPr lang="en-US" i="1" dirty="0" smtClean="0"/>
              <a:t>.” </a:t>
            </a:r>
          </a:p>
          <a:p>
            <a:pPr marL="0" indent="0" algn="r">
              <a:buNone/>
            </a:pPr>
            <a:r>
              <a:rPr lang="en-US" dirty="0" smtClean="0"/>
              <a:t>-Leo </a:t>
            </a:r>
            <a:r>
              <a:rPr lang="en-US" dirty="0" err="1" smtClean="0"/>
              <a:t>Cherne</a:t>
            </a:r>
            <a:r>
              <a:rPr lang="en-US" dirty="0" smtClean="0"/>
              <a:t>, 1977</a:t>
            </a:r>
            <a:r>
              <a:rPr lang="en-US" dirty="0"/>
              <a:t> </a:t>
            </a:r>
            <a:endParaRPr lang="en-US" dirty="0" smtClean="0"/>
          </a:p>
          <a:p>
            <a:pPr marL="0" indent="0" algn="r">
              <a:buNone/>
            </a:pPr>
            <a:r>
              <a:rPr lang="en-US" sz="2400" dirty="0" smtClean="0"/>
              <a:t>(often attributed to Albert Einstein)</a:t>
            </a:r>
            <a:endParaRPr lang="en-US" sz="2400" dirty="0"/>
          </a:p>
        </p:txBody>
      </p:sp>
      <p:sp>
        <p:nvSpPr>
          <p:cNvPr id="5" name="Rectangle 4"/>
          <p:cNvSpPr/>
          <p:nvPr/>
        </p:nvSpPr>
        <p:spPr>
          <a:xfrm>
            <a:off x="3505200" y="3810000"/>
            <a:ext cx="1676400" cy="533400"/>
          </a:xfrm>
          <a:prstGeom prst="rect">
            <a:avLst/>
          </a:prstGeom>
          <a:noFill/>
          <a:ln>
            <a:solidFill>
              <a:schemeClr val="accent2"/>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77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Marriage?</a:t>
            </a:r>
            <a:endParaRPr lang="en-US"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0"/>
            <a:ext cx="5591175" cy="513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06103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Marriage?</a:t>
            </a:r>
            <a:endParaRPr lang="en-US" dirty="0"/>
          </a:p>
        </p:txBody>
      </p:sp>
      <p:sp>
        <p:nvSpPr>
          <p:cNvPr id="3" name="Content Placeholder 2"/>
          <p:cNvSpPr>
            <a:spLocks noGrp="1"/>
          </p:cNvSpPr>
          <p:nvPr>
            <p:ph idx="1"/>
          </p:nvPr>
        </p:nvSpPr>
        <p:spPr/>
        <p:txBody>
          <a:bodyPr/>
          <a:lstStyle/>
          <a:p>
            <a:endParaRPr lang="en-US"/>
          </a:p>
        </p:txBody>
      </p:sp>
      <p:pic>
        <p:nvPicPr>
          <p:cNvPr id="1026" name="Picture 2" descr="why don't you love me cartoon by nakedpastor david hayw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1417638"/>
            <a:ext cx="5238750"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34713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2620</TotalTime>
  <Words>2269</Words>
  <Application>Microsoft Office PowerPoint</Application>
  <PresentationFormat>On-screen Show (4:3)</PresentationFormat>
  <Paragraphs>547</Paragraphs>
  <Slides>60</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Calibri</vt:lpstr>
      <vt:lpstr>Courier New</vt:lpstr>
      <vt:lpstr>1_Office Theme</vt:lpstr>
      <vt:lpstr>Big Data Visual Analytics:  A User Centric Approach</vt:lpstr>
      <vt:lpstr>Human + Computer</vt:lpstr>
      <vt:lpstr>Example: What Does (Wire) Fraud Look Like?</vt:lpstr>
      <vt:lpstr>WireVis: Financial Fraud Analysis</vt:lpstr>
      <vt:lpstr>WireVis: A Visual  Analytics Approach</vt:lpstr>
      <vt:lpstr>Visual Analytics = Human + Computer</vt:lpstr>
      <vt:lpstr>PowerPoint Presentation</vt:lpstr>
      <vt:lpstr>Which Marriage?</vt:lpstr>
      <vt:lpstr>Which Marriage?</vt:lpstr>
      <vt:lpstr>Applications of Visual Analytics</vt:lpstr>
      <vt:lpstr>Applications of Visual Analytics</vt:lpstr>
      <vt:lpstr>Applications of Visual Analytics</vt:lpstr>
      <vt:lpstr>Applications of Visual Analytics</vt:lpstr>
      <vt:lpstr>Future of Visual Analytics</vt:lpstr>
      <vt:lpstr>Extracting User Model from Interactions</vt:lpstr>
      <vt:lpstr>Experiment: Finding Waldo</vt:lpstr>
      <vt:lpstr>Pilot Visualization – Completion Time</vt:lpstr>
      <vt:lpstr>Post-hoc Analysis Results</vt:lpstr>
      <vt:lpstr>“Real-Time” Prediction  (Limited Time Observation)</vt:lpstr>
      <vt:lpstr>Predicting a User’s Personality</vt:lpstr>
      <vt:lpstr>Predicting Users’ Personality Traits</vt:lpstr>
      <vt:lpstr>User-Model Adaptive Databases</vt:lpstr>
      <vt:lpstr>Problem Domain: Big Data Exploration</vt:lpstr>
      <vt:lpstr>Problem Statement</vt:lpstr>
      <vt:lpstr>Our Approach:  Predictive Pre-Computation and Pre-Fetching</vt:lpstr>
      <vt:lpstr>PowerPoint Presentation</vt:lpstr>
      <vt:lpstr>Preliminary System and Evaluation</vt:lpstr>
      <vt:lpstr>PowerPoint Presentation</vt:lpstr>
      <vt:lpstr>Wrap Up: Visual Analytics Theory and Practice</vt:lpstr>
      <vt:lpstr>Questions?  remco@cs.tufts.edu</vt:lpstr>
      <vt:lpstr>PowerPoint Presentation</vt:lpstr>
      <vt:lpstr>Prediction Algorithms</vt:lpstr>
      <vt:lpstr>Iteration: 0</vt:lpstr>
      <vt:lpstr>Iteration: 0</vt:lpstr>
      <vt:lpstr>Iteration: 0</vt:lpstr>
      <vt:lpstr>Iteration: 0</vt:lpstr>
      <vt:lpstr>Iteration: 0</vt:lpstr>
      <vt:lpstr>Iteration: 1</vt:lpstr>
      <vt:lpstr>Training</vt:lpstr>
      <vt:lpstr>How to Determine the “Experts”?</vt:lpstr>
      <vt:lpstr>Preliminary Results</vt:lpstr>
      <vt:lpstr>PowerPoint Presentation</vt:lpstr>
      <vt:lpstr>Cache Miss</vt:lpstr>
      <vt:lpstr>Example EXPLAIN Output from SciDB</vt:lpstr>
      <vt:lpstr>Other Examples</vt:lpstr>
      <vt:lpstr>Other Examples</vt:lpstr>
      <vt:lpstr>Other Examples</vt:lpstr>
      <vt:lpstr>Query Modification</vt:lpstr>
      <vt:lpstr>Reduction Strategies</vt:lpstr>
      <vt:lpstr>Quick Summary</vt:lpstr>
      <vt:lpstr>Future Work: Streaming</vt:lpstr>
      <vt:lpstr>Designing “Experts”</vt:lpstr>
      <vt:lpstr>Project Outline</vt:lpstr>
      <vt:lpstr>Data Modeling</vt:lpstr>
      <vt:lpstr>PowerPoint Presentation</vt:lpstr>
      <vt:lpstr>Exploring High-Dimensional Space: iPCA</vt:lpstr>
      <vt:lpstr>Metric Learning</vt:lpstr>
      <vt:lpstr>Metric Learning</vt:lpstr>
      <vt:lpstr>Dis-Function</vt:lpstr>
      <vt:lpstr>Results</vt:lpstr>
    </vt:vector>
  </TitlesOfParts>
  <Company>UNC Charlotte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rchang</dc:creator>
  <cp:lastModifiedBy>Remco</cp:lastModifiedBy>
  <cp:revision>1195</cp:revision>
  <dcterms:created xsi:type="dcterms:W3CDTF">2011-08-03T02:14:01Z</dcterms:created>
  <dcterms:modified xsi:type="dcterms:W3CDTF">2015-01-20T10:31:15Z</dcterms:modified>
</cp:coreProperties>
</file>