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sldIdLst>
    <p:sldId id="701" r:id="rId2"/>
    <p:sldId id="848" r:id="rId3"/>
    <p:sldId id="923" r:id="rId4"/>
    <p:sldId id="849" r:id="rId5"/>
    <p:sldId id="850" r:id="rId6"/>
    <p:sldId id="851" r:id="rId7"/>
    <p:sldId id="853" r:id="rId8"/>
    <p:sldId id="854" r:id="rId9"/>
    <p:sldId id="856" r:id="rId10"/>
    <p:sldId id="857" r:id="rId11"/>
    <p:sldId id="917" r:id="rId12"/>
    <p:sldId id="916" r:id="rId13"/>
    <p:sldId id="918" r:id="rId14"/>
    <p:sldId id="858" r:id="rId15"/>
    <p:sldId id="768" r:id="rId16"/>
    <p:sldId id="920" r:id="rId17"/>
    <p:sldId id="859" r:id="rId18"/>
    <p:sldId id="922" r:id="rId19"/>
    <p:sldId id="781" r:id="rId20"/>
    <p:sldId id="779" r:id="rId21"/>
    <p:sldId id="778" r:id="rId22"/>
    <p:sldId id="782" r:id="rId23"/>
    <p:sldId id="784" r:id="rId24"/>
    <p:sldId id="783" r:id="rId25"/>
    <p:sldId id="785" r:id="rId26"/>
    <p:sldId id="786" r:id="rId27"/>
    <p:sldId id="787" r:id="rId28"/>
    <p:sldId id="788" r:id="rId29"/>
    <p:sldId id="791" r:id="rId30"/>
    <p:sldId id="792" r:id="rId31"/>
    <p:sldId id="780" r:id="rId32"/>
    <p:sldId id="793" r:id="rId33"/>
    <p:sldId id="794" r:id="rId34"/>
    <p:sldId id="795" r:id="rId35"/>
    <p:sldId id="796" r:id="rId36"/>
    <p:sldId id="798" r:id="rId37"/>
    <p:sldId id="924" r:id="rId38"/>
    <p:sldId id="925" r:id="rId39"/>
    <p:sldId id="926" r:id="rId40"/>
    <p:sldId id="927" r:id="rId41"/>
    <p:sldId id="928" r:id="rId42"/>
    <p:sldId id="929" r:id="rId43"/>
    <p:sldId id="930" r:id="rId44"/>
    <p:sldId id="931" r:id="rId45"/>
    <p:sldId id="932" r:id="rId46"/>
    <p:sldId id="959" r:id="rId47"/>
    <p:sldId id="694" r:id="rId48"/>
    <p:sldId id="985" r:id="rId49"/>
    <p:sldId id="960" r:id="rId50"/>
    <p:sldId id="961" r:id="rId51"/>
    <p:sldId id="962" r:id="rId52"/>
    <p:sldId id="963" r:id="rId53"/>
    <p:sldId id="964" r:id="rId54"/>
    <p:sldId id="965" r:id="rId55"/>
    <p:sldId id="966" r:id="rId56"/>
    <p:sldId id="967" r:id="rId57"/>
    <p:sldId id="968" r:id="rId58"/>
    <p:sldId id="969" r:id="rId59"/>
    <p:sldId id="970" r:id="rId60"/>
    <p:sldId id="971" r:id="rId61"/>
    <p:sldId id="972" r:id="rId62"/>
    <p:sldId id="973" r:id="rId63"/>
    <p:sldId id="974" r:id="rId64"/>
    <p:sldId id="975" r:id="rId65"/>
    <p:sldId id="976" r:id="rId66"/>
    <p:sldId id="977" r:id="rId67"/>
    <p:sldId id="978" r:id="rId68"/>
    <p:sldId id="979" r:id="rId69"/>
    <p:sldId id="980" r:id="rId70"/>
    <p:sldId id="981" r:id="rId71"/>
    <p:sldId id="982" r:id="rId72"/>
    <p:sldId id="983" r:id="rId73"/>
    <p:sldId id="984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44" autoAdjust="0"/>
    <p:restoredTop sz="86567" autoAdjust="0"/>
  </p:normalViewPr>
  <p:slideViewPr>
    <p:cSldViewPr>
      <p:cViewPr varScale="1">
        <p:scale>
          <a:sx n="83" d="100"/>
          <a:sy n="83" d="100"/>
        </p:scale>
        <p:origin x="9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291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83FB7-BC4F-47B9-85AE-C3C42101F3EA}" type="datetimeFigureOut">
              <a:rPr lang="en-US" smtClean="0"/>
              <a:pPr/>
              <a:t>3/9/2016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6A8EB-0405-439B-93A5-E83A109A3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58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30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27" name="Shape 5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one click away in excel</a:t>
            </a:r>
          </a:p>
        </p:txBody>
      </p:sp>
    </p:spTree>
    <p:extLst>
      <p:ext uri="{BB962C8B-B14F-4D97-AF65-F5344CB8AC3E}">
        <p14:creationId xmlns:p14="http://schemas.microsoft.com/office/powerpoint/2010/main" val="486717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56" name="Shape 5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whereas Rensink had one…</a:t>
            </a:r>
          </a:p>
          <a:p>
            <a:pPr lvl="0">
              <a:defRPr sz="1800"/>
            </a:pPr>
            <a:r>
              <a:rPr sz="3200"/>
              <a:t>roughly 200,000 individual perceptual judgements</a:t>
            </a:r>
          </a:p>
        </p:txBody>
      </p:sp>
    </p:spTree>
    <p:extLst>
      <p:ext uri="{BB962C8B-B14F-4D97-AF65-F5344CB8AC3E}">
        <p14:creationId xmlns:p14="http://schemas.microsoft.com/office/powerpoint/2010/main" val="1810713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67" name="Shape 5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this is essentially seeing if the trend of JNDs is linear</a:t>
            </a:r>
          </a:p>
          <a:p>
            <a:pPr lvl="0">
              <a:defRPr sz="1800"/>
            </a:pPr>
            <a:r>
              <a:rPr sz="3200"/>
              <a:t>the moment of truth came when we checked the statistics</a:t>
            </a:r>
          </a:p>
        </p:txBody>
      </p:sp>
    </p:spTree>
    <p:extLst>
      <p:ext uri="{BB962C8B-B14F-4D97-AF65-F5344CB8AC3E}">
        <p14:creationId xmlns:p14="http://schemas.microsoft.com/office/powerpoint/2010/main" val="2275576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86" name="Shape 5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Here we have a perceptual law that is used to study things like taste, line-length, brightness. Not only are we using it to model correlation, which is a higher-level concept, but it also applies across every chart tested!</a:t>
            </a:r>
          </a:p>
        </p:txBody>
      </p:sp>
    </p:spTree>
    <p:extLst>
      <p:ext uri="{BB962C8B-B14F-4D97-AF65-F5344CB8AC3E}">
        <p14:creationId xmlns:p14="http://schemas.microsoft.com/office/powerpoint/2010/main" val="2522615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06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0E305-617A-4A34-A5D0-2B9C7F834A5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09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0E305-617A-4A34-A5D0-2B9C7F834A5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29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0E305-617A-4A34-A5D0-2B9C7F834A5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41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63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07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0" name="Shape 4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are some linear like scatterplots, or logarithmic, or exponential?</a:t>
            </a:r>
          </a:p>
        </p:txBody>
      </p:sp>
    </p:spTree>
    <p:extLst>
      <p:ext uri="{BB962C8B-B14F-4D97-AF65-F5344CB8AC3E}">
        <p14:creationId xmlns:p14="http://schemas.microsoft.com/office/powerpoint/2010/main" val="3873264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22" name="Shape 5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both positively and negatively correlated data</a:t>
            </a:r>
          </a:p>
        </p:txBody>
      </p:sp>
    </p:spTree>
    <p:extLst>
      <p:ext uri="{BB962C8B-B14F-4D97-AF65-F5344CB8AC3E}">
        <p14:creationId xmlns:p14="http://schemas.microsoft.com/office/powerpoint/2010/main" val="1848018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276600"/>
            <a:ext cx="7772400" cy="1470025"/>
          </a:xfrm>
        </p:spPr>
        <p:txBody>
          <a:bodyPr anchor="b"/>
          <a:lstStyle>
            <a:lvl1pPr algn="l">
              <a:defRPr cap="sm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6903" y="4800599"/>
            <a:ext cx="6400800" cy="1348517"/>
          </a:xfrm>
        </p:spPr>
        <p:txBody>
          <a:bodyPr anchor="b"/>
          <a:lstStyle>
            <a:lvl1pPr marL="0" indent="0" algn="l">
              <a:buNone/>
              <a:defRPr>
                <a:solidFill>
                  <a:srgbClr val="C0504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AFA03-E6EE-4AD9-92F7-542DA5A37324}" type="datetime1">
              <a:rPr lang="en-US" smtClean="0"/>
              <a:pPr/>
              <a:t>3/9/2016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1706-59DD-4BAF-AEAC-C1C9E8A82DBA}" type="datetime1">
              <a:rPr lang="en-US" smtClean="0"/>
              <a:pPr/>
              <a:t>3/9/2016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FEA1-F1FA-4443-9A52-168AEC59FF84}" type="datetime1">
              <a:rPr lang="en-US" smtClean="0"/>
              <a:pPr/>
              <a:t>3/9/2016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57200"/>
            <a:ext cx="8491538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D93350C-3BAA-4B32-9251-CE1F0C95BBB5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4130675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6D6BBF1-317A-4CA8-A988-810C8167F64B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905000"/>
            <a:ext cx="4130675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4305300"/>
            <a:ext cx="4130675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1CAE3CD-1FED-447E-95C5-2D019DE05502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812727" y="1151930"/>
            <a:ext cx="5518547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812727" y="3536156"/>
            <a:ext cx="5518547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50"/>
            </a:lvl1pPr>
            <a:lvl2pPr marL="0" indent="128588" algn="ctr">
              <a:spcBef>
                <a:spcPts val="0"/>
              </a:spcBef>
              <a:buSzTx/>
              <a:buNone/>
              <a:defRPr sz="1650"/>
            </a:lvl2pPr>
            <a:lvl3pPr marL="0" indent="257175" algn="ctr">
              <a:spcBef>
                <a:spcPts val="0"/>
              </a:spcBef>
              <a:buSzTx/>
              <a:buNone/>
              <a:defRPr sz="1650"/>
            </a:lvl3pPr>
            <a:lvl4pPr marL="0" indent="385763" algn="ctr">
              <a:spcBef>
                <a:spcPts val="0"/>
              </a:spcBef>
              <a:buSzTx/>
              <a:buNone/>
              <a:defRPr sz="1650"/>
            </a:lvl4pPr>
            <a:lvl5pPr marL="0" indent="514350" algn="ctr">
              <a:spcBef>
                <a:spcPts val="0"/>
              </a:spcBef>
              <a:buSzTx/>
              <a:buNone/>
              <a:defRPr sz="1650"/>
            </a:lvl5pPr>
          </a:lstStyle>
          <a:p>
            <a:pPr lvl="0">
              <a:defRPr sz="1800"/>
            </a:pPr>
            <a:r>
              <a:rPr sz="1650"/>
              <a:t>Body Level One</a:t>
            </a:r>
          </a:p>
          <a:p>
            <a:pPr lvl="1">
              <a:defRPr sz="1800"/>
            </a:pPr>
            <a:r>
              <a:rPr sz="1650"/>
              <a:t>Body Level Two</a:t>
            </a:r>
          </a:p>
          <a:p>
            <a:pPr lvl="2">
              <a:defRPr sz="1800"/>
            </a:pPr>
            <a:r>
              <a:rPr sz="1650"/>
              <a:t>Body Level Three</a:t>
            </a:r>
          </a:p>
          <a:p>
            <a:pPr lvl="3">
              <a:defRPr sz="1800"/>
            </a:pPr>
            <a:r>
              <a:rPr sz="1650"/>
              <a:t>Body Level Four</a:t>
            </a:r>
          </a:p>
          <a:p>
            <a:pPr lvl="4">
              <a:defRPr sz="1800"/>
            </a:pPr>
            <a:r>
              <a:rPr sz="165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59062882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B0F1-2924-4341-9DBC-091EB3C36CC6}" type="datetime1">
              <a:rPr lang="en-US" smtClean="0"/>
              <a:pPr/>
              <a:t>3/9/2016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091C-616D-4957-AE84-5F6C5A6E65F1}" type="datetime1">
              <a:rPr lang="en-US" smtClean="0"/>
              <a:pPr/>
              <a:t>3/9/2016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7889-FA88-4722-8986-FEC57F1EF579}" type="datetime1">
              <a:rPr lang="en-US" smtClean="0"/>
              <a:pPr/>
              <a:t>3/9/2016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37171-ECE5-4E2B-B90D-ED1F7CC6F09F}" type="datetime1">
              <a:rPr lang="en-US" smtClean="0"/>
              <a:pPr/>
              <a:t>3/9/2016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D9BE6-6564-436E-8E7C-097F6899C4BB}" type="datetime1">
              <a:rPr lang="en-US" smtClean="0"/>
              <a:pPr/>
              <a:t>3/9/2016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A092-A719-4FE8-9495-6FEB70241E2B}" type="datetime1">
              <a:rPr lang="en-US" smtClean="0"/>
              <a:pPr/>
              <a:t>3/9/2016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19E0-E03B-4430-A094-0181015E297E}" type="datetime1">
              <a:rPr lang="en-US" smtClean="0"/>
              <a:pPr/>
              <a:t>3/9/2016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8BF7-9E9D-4882-8F49-10251FBAC35E}" type="datetime1">
              <a:rPr lang="en-US" smtClean="0"/>
              <a:pPr/>
              <a:t>3/9/2016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C512A-341A-4218-BFA9-9278D49EACEF}" type="datetime1">
              <a:rPr lang="en-US" smtClean="0"/>
              <a:pPr/>
              <a:t>3/9/2016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0" y="0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B77A077-4F6D-4196-8E7F-EB8A3FD24728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‹#›</a:t>
            </a:fld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/38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7315200" y="0"/>
            <a:ext cx="1845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Remco Chang –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 Bentley 16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4" descr="C:\Documents and Settings\rchang\My Documents\Dropbox\VALT Web and Print Graphics\logo-black-and-grey.png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24800" y="6305226"/>
            <a:ext cx="1219200" cy="55277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small" baseline="0">
          <a:solidFill>
            <a:srgbClr val="C0504D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C0504D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7772400" cy="1470025"/>
          </a:xfrm>
        </p:spPr>
        <p:txBody>
          <a:bodyPr/>
          <a:lstStyle/>
          <a:p>
            <a:r>
              <a:rPr lang="en-US" dirty="0" smtClean="0"/>
              <a:t>Big Data Visual Analytics:</a:t>
            </a:r>
            <a:br>
              <a:rPr lang="en-US" dirty="0" smtClean="0"/>
            </a:br>
            <a:r>
              <a:rPr lang="en-US" dirty="0" smtClean="0"/>
              <a:t>A User-Centric Approach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257800"/>
            <a:ext cx="6400800" cy="13716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Remco </a:t>
            </a:r>
            <a:r>
              <a:rPr lang="en-US" sz="2000" dirty="0" smtClean="0"/>
              <a:t>Chang</a:t>
            </a:r>
            <a:endParaRPr lang="en-US" sz="2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Assistant Professor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Computer </a:t>
            </a:r>
            <a:r>
              <a:rPr lang="en-US" sz="2000" dirty="0" smtClean="0"/>
              <a:t>Science, Tufts University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9253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Visualization Systems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38600" y="1219200"/>
            <a:ext cx="4974908" cy="238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657600" y="3733800"/>
            <a:ext cx="304800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780810" y="3721925"/>
            <a:ext cx="2286000" cy="290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Interactive Coordinated Multiple-View Visualization of Biomechanical Motion Data</a:t>
            </a:r>
            <a:r>
              <a:rPr lang="en-US" sz="1200" i="1" dirty="0" smtClean="0"/>
              <a:t>, </a:t>
            </a:r>
            <a:r>
              <a:rPr lang="en-US" sz="1200" dirty="0" smtClean="0"/>
              <a:t>IEEE Vis (TVCG) 2009.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analysis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Interactive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DisFunction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: learn a model from projection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: Interactive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PCA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4957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Visualization Systems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Dis-function: Learning Distance Functions Interactively</a:t>
            </a:r>
            <a:r>
              <a:rPr lang="en-US" sz="1200" i="1" dirty="0" smtClean="0"/>
              <a:t>, </a:t>
            </a:r>
            <a:r>
              <a:rPr lang="en-US" sz="1200" dirty="0" smtClean="0"/>
              <a:t>IEEE VAST 2011.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491346"/>
            <a:ext cx="5243820" cy="279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1422766"/>
            <a:ext cx="2971800" cy="191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1597" y="1371600"/>
            <a:ext cx="2131081" cy="1953491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analysis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/>
              <a:t>Interactive </a:t>
            </a:r>
            <a:r>
              <a:rPr lang="en-US" sz="3200" dirty="0"/>
              <a:t>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 smtClean="0"/>
              <a:t>DisFunction</a:t>
            </a:r>
            <a:r>
              <a:rPr lang="en-US" sz="2800" dirty="0" smtClean="0"/>
              <a:t>: learn a model from projection</a:t>
            </a:r>
            <a:endParaRPr lang="en-US" sz="2800" dirty="0"/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: Interactive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PCA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50" name="Picture 2" descr="https://www.eecs.tufts.edu/~ebrown/etbpi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19871"/>
            <a:ext cx="993074" cy="118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0" y="13772"/>
            <a:ext cx="12192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Eli Brown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9187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Visualization Systems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 err="1"/>
              <a:t>iPCA</a:t>
            </a:r>
            <a:r>
              <a:rPr lang="en-US" sz="1200" dirty="0"/>
              <a:t>: An Interactive System for PCA-based Visual Analytics</a:t>
            </a:r>
            <a:r>
              <a:rPr lang="en-US" sz="1200" i="1" dirty="0" smtClean="0"/>
              <a:t>, </a:t>
            </a:r>
            <a:r>
              <a:rPr lang="en-US" sz="1200" dirty="0" err="1" smtClean="0"/>
              <a:t>EuroVis</a:t>
            </a:r>
            <a:r>
              <a:rPr lang="en-US" sz="1200" dirty="0" smtClean="0"/>
              <a:t> 2009.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032380"/>
            <a:ext cx="4960731" cy="3442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1159789"/>
            <a:ext cx="2539172" cy="1671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098" y="1159788"/>
            <a:ext cx="2414633" cy="167126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analysis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Interactive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DisFunction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: learn a model from projection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/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/>
              <a:t>iPCA</a:t>
            </a:r>
            <a:r>
              <a:rPr lang="en-US" sz="2800" dirty="0"/>
              <a:t>: Interactive </a:t>
            </a:r>
            <a:r>
              <a:rPr lang="en-US" sz="2800" dirty="0" smtClean="0"/>
              <a:t>PCA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022316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pc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680" y="316096"/>
            <a:ext cx="8275320" cy="6015537"/>
          </a:xfrm>
        </p:spPr>
      </p:pic>
    </p:spTree>
    <p:extLst>
      <p:ext uri="{BB962C8B-B14F-4D97-AF65-F5344CB8AC3E}">
        <p14:creationId xmlns:p14="http://schemas.microsoft.com/office/powerpoint/2010/main" val="1360440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362200"/>
            <a:ext cx="8626037" cy="289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“Tough” Lessons Learned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684837"/>
            <a:ext cx="8229600" cy="8683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Careful engineering is not enough… A </a:t>
            </a:r>
            <a:r>
              <a:rPr lang="en-US" dirty="0" smtClean="0">
                <a:solidFill>
                  <a:srgbClr val="C00000"/>
                </a:solidFill>
              </a:rPr>
              <a:t>new paradigm </a:t>
            </a:r>
            <a:r>
              <a:rPr lang="en-US" dirty="0" smtClean="0"/>
              <a:t>is necessary to support this type of interactive analysis.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3281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2" name="Picture 4" descr="https://encrypted-tbn2.gstatic.com/images?q=tbn:ANd9GcT9yHlq_30feFvpEwL-AdD2jkEKjLLLa24M3_01HLuPs6DWtJIt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4798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pic>
        <p:nvPicPr>
          <p:cNvPr id="12290" name="Picture 2" descr="https://encrypted-tbn2.gstatic.com/images?q=tbn:ANd9GcR78QBafr7ozpeLwQnTg95U7k723qV_uIJMD73jNmshu02ToZj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0"/>
            <a:ext cx="19431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encrypted-tbn2.gstatic.com/images?q=tbn:ANd9GcQmYX-r7w6lY9KxdFV1BlsYS2MSDDLbS8KullTgg0G5_ese9Yum1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81400"/>
            <a:ext cx="165735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urved Connector 4"/>
          <p:cNvCxnSpPr/>
          <p:nvPr/>
        </p:nvCxnSpPr>
        <p:spPr>
          <a:xfrm>
            <a:off x="2057400" y="4019550"/>
            <a:ext cx="1028700" cy="109538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 flipV="1">
            <a:off x="4343400" y="4129090"/>
            <a:ext cx="304800" cy="1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01543" y="5091112"/>
            <a:ext cx="2996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Visualization on a</a:t>
            </a:r>
          </a:p>
          <a:p>
            <a:r>
              <a:rPr lang="en-US" sz="2400" b="1" dirty="0" smtClean="0"/>
              <a:t>Commodity Hardware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478439" y="5078457"/>
            <a:ext cx="2309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Large Data in a</a:t>
            </a:r>
          </a:p>
          <a:p>
            <a:r>
              <a:rPr lang="en-US" sz="2400" b="1" dirty="0" smtClean="0"/>
              <a:t>Data Warehouse</a:t>
            </a:r>
          </a:p>
        </p:txBody>
      </p:sp>
    </p:spTree>
    <p:extLst>
      <p:ext uri="{BB962C8B-B14F-4D97-AF65-F5344CB8AC3E}">
        <p14:creationId xmlns:p14="http://schemas.microsoft.com/office/powerpoint/2010/main" val="39535328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229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/>
          </a:bodyPr>
          <a:lstStyle/>
          <a:p>
            <a:r>
              <a:rPr lang="en-US" dirty="0" smtClean="0"/>
              <a:t>Related Work</a:t>
            </a:r>
            <a:br>
              <a:rPr lang="en-US" dirty="0" smtClean="0"/>
            </a:br>
            <a:r>
              <a:rPr lang="en-US" dirty="0" smtClean="0"/>
              <a:t>(see the DSIA workshop proceeding)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648200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Specialized Pull-based Databases</a:t>
            </a:r>
          </a:p>
          <a:p>
            <a:pPr lvl="1"/>
            <a:r>
              <a:rPr lang="en-US" dirty="0" smtClean="0"/>
              <a:t>Tableau, </a:t>
            </a:r>
            <a:r>
              <a:rPr lang="en-US" dirty="0" err="1" smtClean="0"/>
              <a:t>Spotfire</a:t>
            </a:r>
            <a:endParaRPr lang="en-US" dirty="0" smtClean="0"/>
          </a:p>
          <a:p>
            <a:pPr lvl="2"/>
            <a:endParaRPr lang="en-US" dirty="0" smtClean="0"/>
          </a:p>
          <a:p>
            <a:r>
              <a:rPr lang="en-US" b="1" dirty="0" smtClean="0"/>
              <a:t>Pre-compiled Data Cubes</a:t>
            </a:r>
          </a:p>
          <a:p>
            <a:pPr lvl="1"/>
            <a:r>
              <a:rPr lang="en-US" dirty="0" err="1" smtClean="0"/>
              <a:t>Nanocube</a:t>
            </a:r>
            <a:r>
              <a:rPr lang="en-US" dirty="0" smtClean="0"/>
              <a:t> (</a:t>
            </a:r>
            <a:r>
              <a:rPr lang="en-US" dirty="0" err="1" smtClean="0"/>
              <a:t>Scheidegger</a:t>
            </a:r>
            <a:r>
              <a:rPr lang="en-US" dirty="0" smtClean="0"/>
              <a:t>), </a:t>
            </a:r>
            <a:r>
              <a:rPr lang="en-US" dirty="0" err="1" smtClean="0"/>
              <a:t>imMens</a:t>
            </a:r>
            <a:r>
              <a:rPr lang="en-US" dirty="0" smtClean="0"/>
              <a:t>** (Liu, Heer), Map-D** (</a:t>
            </a:r>
            <a:r>
              <a:rPr lang="en-US" dirty="0" err="1" smtClean="0"/>
              <a:t>Mostak</a:t>
            </a:r>
            <a:r>
              <a:rPr lang="en-US" dirty="0" smtClean="0"/>
              <a:t>)</a:t>
            </a:r>
          </a:p>
          <a:p>
            <a:pPr lvl="2"/>
            <a:endParaRPr lang="en-US" dirty="0"/>
          </a:p>
          <a:p>
            <a:r>
              <a:rPr lang="en-US" b="1" dirty="0" smtClean="0"/>
              <a:t>Sampling </a:t>
            </a:r>
          </a:p>
          <a:p>
            <a:pPr lvl="1"/>
            <a:r>
              <a:rPr lang="en-US" dirty="0" err="1" smtClean="0"/>
              <a:t>BlinkDB</a:t>
            </a:r>
            <a:r>
              <a:rPr lang="en-US" dirty="0" smtClean="0"/>
              <a:t> (Agrawal, Berkeley), DICE (</a:t>
            </a:r>
            <a:r>
              <a:rPr lang="en-US" dirty="0" err="1" smtClean="0"/>
              <a:t>Kamat</a:t>
            </a:r>
            <a:r>
              <a:rPr lang="en-US" dirty="0" smtClean="0"/>
              <a:t>, Nandi), Ordering Guarantees (Kim et al.)</a:t>
            </a:r>
          </a:p>
          <a:p>
            <a:pPr lvl="2"/>
            <a:endParaRPr lang="en-US" dirty="0" smtClean="0"/>
          </a:p>
          <a:p>
            <a:r>
              <a:rPr lang="en-US" b="1" dirty="0" smtClean="0"/>
              <a:t>Pre-Fetching</a:t>
            </a:r>
          </a:p>
          <a:p>
            <a:pPr lvl="1"/>
            <a:r>
              <a:rPr lang="en-US" dirty="0" err="1" smtClean="0"/>
              <a:t>Xmdv</a:t>
            </a:r>
            <a:r>
              <a:rPr lang="en-US" dirty="0" smtClean="0"/>
              <a:t> (</a:t>
            </a:r>
            <a:r>
              <a:rPr lang="en-US" dirty="0" err="1" smtClean="0"/>
              <a:t>Doshi</a:t>
            </a:r>
            <a:r>
              <a:rPr lang="en-US" dirty="0" smtClean="0"/>
              <a:t>, Ward), Time-series (Chan, Hanrahan), Query </a:t>
            </a:r>
            <a:r>
              <a:rPr lang="en-US" dirty="0"/>
              <a:t>prediction </a:t>
            </a:r>
            <a:r>
              <a:rPr lang="en-US" dirty="0" smtClean="0"/>
              <a:t>(</a:t>
            </a:r>
            <a:r>
              <a:rPr lang="en-US" dirty="0" err="1" smtClean="0"/>
              <a:t>Cetintemel</a:t>
            </a:r>
            <a:r>
              <a:rPr lang="en-US" dirty="0" smtClean="0"/>
              <a:t>, Zdonik)</a:t>
            </a:r>
          </a:p>
          <a:p>
            <a:pPr lvl="2"/>
            <a:endParaRPr lang="en-US" dirty="0" smtClean="0"/>
          </a:p>
          <a:p>
            <a:r>
              <a:rPr lang="en-US" b="1" dirty="0" smtClean="0"/>
              <a:t>Others</a:t>
            </a:r>
          </a:p>
          <a:p>
            <a:pPr lvl="1"/>
            <a:r>
              <a:rPr lang="en-US" dirty="0" smtClean="0"/>
              <a:t>Streaming (Fisher), Optimization (Wu)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6553200"/>
            <a:ext cx="2036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** GPU-accelerated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411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Observations: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1"/>
            <a:ext cx="3886200" cy="38862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number of possible actions is </a:t>
            </a:r>
            <a:r>
              <a:rPr lang="en-US" dirty="0" smtClean="0"/>
              <a:t>finite and the user’s </a:t>
            </a:r>
            <a:r>
              <a:rPr lang="en-US" dirty="0"/>
              <a:t>actions are </a:t>
            </a:r>
            <a:r>
              <a:rPr lang="en-US" dirty="0" smtClean="0"/>
              <a:t>“logical”.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Visualization itself is a bottleneck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7643"/>
            <a:ext cx="4419600" cy="2966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37966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Observations:</a:t>
            </a:r>
            <a:endParaRPr lang="en-US" dirty="0"/>
          </a:p>
        </p:txBody>
      </p:sp>
      <p:pic>
        <p:nvPicPr>
          <p:cNvPr id="5" name="Picture 2" descr="https://encrypted-tbn2.gstatic.com/images?q=tbn:ANd9GcQGNhur4S8c1Y1s548ZznLpBiYKriymRNyhCAIkx2Um9rvMGy8R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971" y="1981200"/>
            <a:ext cx="4800600" cy="35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601884" y="2286000"/>
            <a:ext cx="4313516" cy="2971799"/>
            <a:chOff x="4601884" y="2286000"/>
            <a:chExt cx="4313516" cy="2971799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8022771" y="2286000"/>
              <a:ext cx="0" cy="198120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5317671" y="4267200"/>
              <a:ext cx="274320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8299847" y="2317271"/>
              <a:ext cx="615553" cy="172271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C00000"/>
                  </a:solidFill>
                </a:rPr>
                <a:t>1000 pixels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5155465" y="4088665"/>
              <a:ext cx="615553" cy="172271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C00000"/>
                  </a:solidFill>
                </a:rPr>
                <a:t>1000 pixels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1" name="Picture 4" descr="http://i.stack.imgur.com/9QjJ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733" y="2280045"/>
            <a:ext cx="2912438" cy="218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54283" y="5621712"/>
            <a:ext cx="3861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1000x1000 = 1 million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0600" y="53340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User’s perception and cognition are further limitations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1828801"/>
            <a:ext cx="3886200" cy="38862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number of possible actions is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finite and the user’s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actions are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“logical”.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Visualization itself is a bottleneck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8319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15000" cy="4953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Problem: Data is </a:t>
            </a:r>
            <a:r>
              <a:rPr lang="en-US" dirty="0" smtClean="0">
                <a:solidFill>
                  <a:srgbClr val="C00000"/>
                </a:solidFill>
              </a:rPr>
              <a:t>too big</a:t>
            </a:r>
            <a:r>
              <a:rPr lang="en-US" dirty="0" smtClean="0"/>
              <a:t> to fit into the memory of the personal computer</a:t>
            </a:r>
          </a:p>
          <a:p>
            <a:pPr lvl="1"/>
            <a:r>
              <a:rPr lang="en-US" dirty="0" smtClean="0"/>
              <a:t>Note: Ignoring various database technologies (OLAP, Column-Store, No-SQL, Array-Based,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4"/>
            <a:endParaRPr lang="en-US" dirty="0"/>
          </a:p>
          <a:p>
            <a:r>
              <a:rPr lang="en-US" dirty="0" smtClean="0"/>
              <a:t>Goal: </a:t>
            </a:r>
            <a:r>
              <a:rPr lang="en-US" dirty="0" smtClean="0">
                <a:solidFill>
                  <a:srgbClr val="C00000"/>
                </a:solidFill>
              </a:rPr>
              <a:t>Guarantee</a:t>
            </a:r>
            <a:r>
              <a:rPr lang="en-US" dirty="0" smtClean="0"/>
              <a:t> a result set to a user’s query within X number of seconds.</a:t>
            </a:r>
          </a:p>
          <a:p>
            <a:pPr lvl="1"/>
            <a:r>
              <a:rPr lang="en-US" dirty="0" smtClean="0"/>
              <a:t>Based on HCI research, the </a:t>
            </a:r>
            <a:r>
              <a:rPr lang="en-US" dirty="0" err="1" smtClean="0"/>
              <a:t>upperbound</a:t>
            </a:r>
            <a:r>
              <a:rPr lang="en-US" dirty="0" smtClean="0"/>
              <a:t> for X is 10 seconds</a:t>
            </a:r>
          </a:p>
          <a:p>
            <a:pPr lvl="1"/>
            <a:r>
              <a:rPr lang="en-US" dirty="0" smtClean="0"/>
              <a:t>Ideally, we would like to get it down to 1 second or less</a:t>
            </a:r>
          </a:p>
          <a:p>
            <a:pPr lvl="5"/>
            <a:endParaRPr lang="en-US" dirty="0"/>
          </a:p>
          <a:p>
            <a:r>
              <a:rPr lang="en-US" dirty="0" smtClean="0"/>
              <a:t>Method: trading accuracy and storage (caching), optimize on </a:t>
            </a:r>
            <a:r>
              <a:rPr lang="en-US" dirty="0" smtClean="0">
                <a:solidFill>
                  <a:srgbClr val="C00000"/>
                </a:solidFill>
              </a:rPr>
              <a:t>minimizing latency</a:t>
            </a:r>
            <a:r>
              <a:rPr lang="en-US" dirty="0" smtClean="0"/>
              <a:t> (user wait time).</a:t>
            </a:r>
          </a:p>
          <a:p>
            <a:pPr lvl="3"/>
            <a:endParaRPr lang="en-US" dirty="0"/>
          </a:p>
        </p:txBody>
      </p:sp>
      <p:pic>
        <p:nvPicPr>
          <p:cNvPr id="4" name="Picture 4" descr="https://encrypted-tbn2.gstatic.com/images?q=tbn:ANd9GcT9yHlq_30feFvpEwL-AdD2jkEKjLLLa24M3_01HLuPs6DWtJIt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75" y="141763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hotspotpromotion.com/wp-content/uploads/2011/08/iStock_000007651615X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75" y="3737314"/>
            <a:ext cx="2395752" cy="238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289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Financial Fraud – A Case </a:t>
            </a:r>
            <a:r>
              <a:rPr lang="en-US" dirty="0" smtClean="0"/>
              <a:t>for </a:t>
            </a:r>
            <a:r>
              <a:rPr lang="en-US" dirty="0"/>
              <a:t>Visual Analytics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4495800" cy="5181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Financial Institutions like Bank of America have legal responsibilities to report all </a:t>
            </a:r>
            <a:r>
              <a:rPr lang="en-US" dirty="0" smtClean="0">
                <a:solidFill>
                  <a:srgbClr val="C00000"/>
                </a:solidFill>
              </a:rPr>
              <a:t>suspicious</a:t>
            </a:r>
            <a:r>
              <a:rPr lang="en-US" dirty="0" smtClean="0"/>
              <a:t> wire transaction activities</a:t>
            </a:r>
          </a:p>
          <a:p>
            <a:pPr lvl="1"/>
            <a:r>
              <a:rPr lang="en-US" dirty="0" smtClean="0"/>
              <a:t>money laundering, supporting terrorist activities,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3"/>
            <a:endParaRPr lang="en-US" dirty="0" smtClean="0"/>
          </a:p>
          <a:p>
            <a:r>
              <a:rPr lang="en-US" dirty="0" smtClean="0"/>
              <a:t>Data size: approximately 200,000 transactions per day (73 million transactions per year)</a:t>
            </a:r>
          </a:p>
          <a:p>
            <a:pPr lvl="4"/>
            <a:endParaRPr lang="en-US" dirty="0" smtClean="0"/>
          </a:p>
        </p:txBody>
      </p:sp>
      <p:pic>
        <p:nvPicPr>
          <p:cNvPr id="4" name="Picture 2" descr="https://tribkswb.files.wordpress.com/2014/10/health-mone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180" y="2209800"/>
            <a:ext cx="4002705" cy="285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4785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46984"/>
            <a:ext cx="8229600" cy="298241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 collaboration with MIT (Leilani Battle, Mike Stonebraker)</a:t>
            </a:r>
          </a:p>
          <a:p>
            <a:r>
              <a:rPr lang="en-US" dirty="0" err="1" smtClean="0"/>
              <a:t>ForeCache</a:t>
            </a:r>
            <a:r>
              <a:rPr lang="en-US" dirty="0" smtClean="0"/>
              <a:t>: Three-tiered architecture</a:t>
            </a:r>
          </a:p>
          <a:p>
            <a:pPr lvl="1"/>
            <a:r>
              <a:rPr lang="en-US" dirty="0" smtClean="0"/>
              <a:t>Thin client (visualization)</a:t>
            </a:r>
          </a:p>
          <a:p>
            <a:pPr lvl="1"/>
            <a:r>
              <a:rPr lang="en-US" dirty="0"/>
              <a:t>Backend </a:t>
            </a:r>
            <a:r>
              <a:rPr lang="en-US" dirty="0" smtClean="0"/>
              <a:t>(array-based database)</a:t>
            </a:r>
          </a:p>
          <a:p>
            <a:pPr lvl="1"/>
            <a:r>
              <a:rPr lang="en-US" dirty="0" smtClean="0"/>
              <a:t>Fat middleware</a:t>
            </a:r>
          </a:p>
          <a:p>
            <a:pPr lvl="2"/>
            <a:r>
              <a:rPr lang="en-US" dirty="0" smtClean="0"/>
              <a:t>Prediction Algorithms</a:t>
            </a:r>
          </a:p>
          <a:p>
            <a:pPr lvl="2"/>
            <a:r>
              <a:rPr lang="en-US" dirty="0" smtClean="0"/>
              <a:t>Storage Architecture</a:t>
            </a:r>
          </a:p>
          <a:p>
            <a:pPr lvl="2"/>
            <a:r>
              <a:rPr lang="en-US" dirty="0" smtClean="0"/>
              <a:t>Cache Management (Eviction Strategies)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739343"/>
            <a:ext cx="2615806" cy="191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25572"/>
            <a:ext cx="2604349" cy="191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19779"/>
            <a:ext cx="2616708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Dynamic Prefetching of Data Tiles for </a:t>
            </a:r>
            <a:r>
              <a:rPr lang="en-US" sz="1200" dirty="0" smtClean="0"/>
              <a:t>Interactive Visualization. To Appear in SIGMOD 2016</a:t>
            </a:r>
          </a:p>
        </p:txBody>
      </p:sp>
      <p:pic>
        <p:nvPicPr>
          <p:cNvPr id="1026" name="Picture 2" descr="http://probcomp.csail.mit.edu/bayesdb/images/mit_csail_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410200"/>
            <a:ext cx="1332634" cy="81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avatars2.githubusercontent.com/u/1247632?v=3&amp;s=46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681" y="0"/>
            <a:ext cx="1378353" cy="13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37119" y="1229558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Leilani Battle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3939" y="-8899"/>
            <a:ext cx="1236345" cy="12363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19800" y="1243459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Stonebraker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Approach: </a:t>
            </a:r>
            <a:br>
              <a:rPr lang="en-US" dirty="0" smtClean="0"/>
            </a:br>
            <a:r>
              <a:rPr lang="en-US" dirty="0" smtClean="0"/>
              <a:t>Predictive Pre-Fetching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954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"/>
            <a:ext cx="6553200" cy="661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26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Predict?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626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General Idea:</a:t>
            </a:r>
            <a:endParaRPr lang="en-US" dirty="0"/>
          </a:p>
          <a:p>
            <a:pPr lvl="1"/>
            <a:r>
              <a:rPr lang="en-US" dirty="0" smtClean="0"/>
              <a:t>Lots of “experts” </a:t>
            </a:r>
          </a:p>
          <a:p>
            <a:pPr lvl="2"/>
            <a:r>
              <a:rPr lang="en-US" dirty="0" smtClean="0"/>
              <a:t>Represent different prediction algorithms</a:t>
            </a:r>
          </a:p>
          <a:p>
            <a:pPr lvl="3"/>
            <a:r>
              <a:rPr lang="en-US" dirty="0" smtClean="0"/>
              <a:t>Image based</a:t>
            </a:r>
          </a:p>
          <a:p>
            <a:pPr lvl="3"/>
            <a:r>
              <a:rPr lang="en-US" dirty="0" smtClean="0"/>
              <a:t>Statistics based</a:t>
            </a:r>
          </a:p>
          <a:p>
            <a:pPr lvl="3"/>
            <a:r>
              <a:rPr lang="en-US" dirty="0" smtClean="0"/>
              <a:t>Interaction </a:t>
            </a:r>
            <a:r>
              <a:rPr lang="en-US" dirty="0" smtClean="0"/>
              <a:t>based</a:t>
            </a:r>
          </a:p>
          <a:p>
            <a:pPr lvl="3"/>
            <a:r>
              <a:rPr lang="en-US" dirty="0" smtClean="0"/>
              <a:t>(Ongoing research topic)</a:t>
            </a:r>
            <a:endParaRPr lang="en-US" dirty="0" smtClean="0"/>
          </a:p>
          <a:p>
            <a:pPr lvl="1"/>
            <a:r>
              <a:rPr lang="en-US" dirty="0" smtClean="0"/>
              <a:t>One “manager” </a:t>
            </a:r>
          </a:p>
          <a:p>
            <a:pPr lvl="2"/>
            <a:r>
              <a:rPr lang="en-US" dirty="0" smtClean="0"/>
              <a:t>Chooses which expert to listen to</a:t>
            </a:r>
          </a:p>
          <a:p>
            <a:pPr lvl="5"/>
            <a:endParaRPr lang="en-US" dirty="0" smtClean="0"/>
          </a:p>
          <a:p>
            <a:pPr lvl="1"/>
            <a:r>
              <a:rPr lang="en-US" dirty="0" smtClean="0"/>
              <a:t>Iterate </a:t>
            </a:r>
          </a:p>
          <a:p>
            <a:pPr lvl="2"/>
            <a:r>
              <a:rPr lang="en-US" dirty="0" smtClean="0"/>
              <a:t>Manager builds “trusts” in the </a:t>
            </a:r>
            <a:r>
              <a:rPr lang="en-US" dirty="0" smtClean="0"/>
              <a:t>experts over time</a:t>
            </a:r>
            <a:endParaRPr lang="en-US" dirty="0" smtClean="0"/>
          </a:p>
        </p:txBody>
      </p:sp>
      <p:sp>
        <p:nvSpPr>
          <p:cNvPr id="6" name="AutoShape 6" descr="data:image/jpeg;base64,/9j/4AAQSkZJRgABAQAAAQABAAD/2wCEAAkGBxMSEhQUExQUFhUUFxkVFxYXGBQXGBcYGBQXGhUZFhgYHCghGBwlHBQVITIiJSksLy4uFx8zODUsNygtLisBCgoKDg0OGxAQGywlICQsLC8tLCwsLCwsLjQsLCwsLC8sLCwsLCwsLCwsLCwsLCwsLCwsLCwsLCwsLCwsLCwsLP/AABEIAO8AkAMBEQACEQEDEQH/xAAcAAEAAgIDAQAAAAAAAAAAAAAABQYEBwIDCAH/xAA+EAABAwICBwUFBgUEAwAAAAABAAIDBBEFIQYHEjFBUWETcYGRoSIyQrHBFFJigtHwFSMzkuFDcqKyCCTx/8QAGgEBAAIDAQAAAAAAAAAAAAAAAAMFAQIEBv/EADYRAAICAQEGAwYEBgMBAAAAAAABAgMRBBITITFBUQUyYRQicYGRoSPB0eEVM0JisfA0UoIk/9oADAMBAAIRAxEAPwDeKAIAgCAICLx/SGmoo+0qZWxt4XObrcGt3u8EBp/STX0bltFTi3CWY5nujbu8T4BAa7xfWNidTfbq5Wg/DGezH/Cx9UBW56yR5u973H8TnH5lAfIKuRmbHvafwuI+SAsWE6w8Tp7bFXKQPhkPaD/nf0QGxNG9fTwQ2tpw4cZITYjqY3ZHwIQG4NHNJqWvZt00rZALbQ3Obf7zTmEBLoAgCAIAgCAIAgCA1frL1sx0JdT0uzLU5hzt7IT+L7zvw8OPJAeesYxeeqlMtRI6SR29zjw5AbgOgQGCgCAIAgCAIDLwzEpqaRssEjo5G7nNNj/kdCgN/wCrTW8yrLaet2YpzYMk3MlPI/cd6FAbZQBAEAQBAEAQGotcmss0t6OkcO3cP5sgP9IHc1v4yPLLnkB56JQHxAEAQBAEAQBAEAQG+9S+st0pbQ1jrvsBBKTm63+m8ne7keO5AboQBAEAQBAU7WjpiMMoy9tu3luyEfitm4jk0G/iOaA8oTSue5znEuc4lzicySTckniSUBwQBAEAQBAEAQBAfQ08kB8QHJjyCCCQQbgjIgjcQUB6p1S6Z/xKk9sj7RBZko55ew/8wB8QUBeEAQBAEB5c13Y+arEpGA3jpv5LRwuM5D/dl+VAa/QBASeFQxSAtfk7gb2v0QGXJo+PheR3i/yQHQ/AX8HNPmEB1HBJfw+aA5NwOXjsjxQGXBgDR7ziegyQEhDh8bdzR45/NAd7g7cxpc47mj68gtLLYVrM3g2hCU3iKJnQzRAtd7ofL8TvhjB6/u6o9RqLNS8Q4R/yWdNMaeMuLMXTzRNzbvDNmRtzl7sjeJaRxCl0l8qWoTeYvk+xpqKlNbUVxX3I/VFpJ9hxGIk2jmIhk5WcRsk9zrequitPVyAIAgMTFqwQQSyndGxz/wC1pP0QHkGmwOoqQ6bL23F13GxcSbk+a5LtbVVLZfM6K9NOcdpEVU07o3Fr2lrhwK6ITjNbUXlEMouLwzqW5qXvQjRbtQHlm252bWn3Wt5lU2t1U3Pd18Mcyx01EdnbkXuXQZzhf2AeQJH0soarr6/6s/ElnTVPoQ9ZobMzgSOg2vkuleIzXmh9GQPRxfKRFPwhwNiR4ghbfxSHWLNfYZd0fP4U7m31Wf4pX2Y9in3R9bhR4uHkStJeKx6R+5stC+sjNosD2zZrXvPQZei55+IXz4RWCWOkrjz4lnw/RJ5HtERDiAAXfoD1N1zquUpbVjyT5SWI8C54Vh7ImhjBssHmTzJ4nquhEb4cjLxTDWSsLSAR+8x1WZwTRpCbTNA6ZaCuhlkMZysX7Nt4Av7PrkunTaxpqqfPoyG/TLDnH6Ho/RHEvtNFTTnfJExx79n2vUFWhwkugCAq+s6QtwqtI39i4eeX1QGt9XmDRzUkTnAn2BxItw/VeeurzdLPcuKpYrjghNamiXZRCZlyGniMwOIJ4jiO5dGjlurNno/8kOpjtwz1RqqGMucGje4gDvJVxKSim2VyWXg9MaI4SIYGNAzLQXHwyC8/Hjx7lw+CwWARDkt8GmT4YQmDOWdE9A13vBru8ArVxyZUjBfo/Cf9Jvgtd3HsZ2zlFgcTd0TPK/zWVBLoNoz46W2WQHIBbYMbR2tiAWcGuTmgMiE3FluuKI5cHkr+ktO1zAXDiW35bQIUE5bLUuzJoraTR36m3k4TTg727bP7ZHBeiKcuyAICu6w6Uy4ZWMG8wPI8Bf6IClarWgUjQN3DuJJA9VQyltWNstoxxBFp0hoG1EL4nC4c0jxssz9DWHqecdH8Ec3EWwuGbH+eeXzXdfcp6fK68Dmqq2bsPoekqVlm/vgq9HZI7VkwEAQBAEAQBAEBziNitlzNZLgRekv9I/7gfVQajyktPMyNVEGxhdN+MOk/ve5w+a9DBYikU8ubLctjAQHCaIPa5rhcOBaRzBFigNa6GUQpoew+KB5jd12fZB8QL+KoruFss9y3p41r4FqcboapYKZiGjgGIx1DW5OB2iOBGefeVo88unM3SWc9S3xjILY1ZyQBAEAQBAEAQBAfUMFd05qS2nkI97c0c3Hd62UVuG0mSw4RLzgtEIKeGIbo42M/taAvRJ5WSmfBmasmAgCApGMw9jWuPwzgO/MMj8gqTXLZu+Ja6R5r+BmwPuLclFFkk11Ob2ArY0TOSAIAgCAIAgCAIAgPjnWF0YSyQNbB29TTxbxt9o7w/wDhUMU7Low+pLY9its2IvSFIEAQBAQGmNAZIdtvvRHa8Pi+QPguDxCnbr2lzR16SzZnh9SGoanbaHDfx7+KqYSyslm10JGN91MnkgawclkwEAQBAEAQBAEAQGJVTgAknIZkqOUiWERoRSl75Klw972GDpxPyHmunwupybufwRy66zGK18y4K5K4IAgCA+EICiYjSGjmt/oyn2T908v3wXntTT7PZ/a+RcUXb2PqjKa625akrWTJjmB3rdSInDB2LY1CAIAgCAIASgMeWa+QWjkSRjjmQ8rHVUop4twzkdwAUMYSvs3cfmzediqjtM2BS07Y2NYwWa0WAXpIQUIqMeSKSUnJ5Z2rc1CAIAgCAxsQomTMLHi4PmDwI6qO2qNsXGXI3rm4S2kUieOSkcI5c4z7knDuK8/bVPTy2Z8ujLeq2NqyufYzGm+YzCySHY2QhZTaNXFM7W1HMLbaNHA5iYLO0jGyz72o5plGNlnEzBNpGdhnB1RyCxtGyh3Opzyd60bN0kiLkqJJ39jTC7vifwaO9RrbulsVfXsJSjWtqRc8CwZlLHstzcc3O4uP6K+0umjRDZjz6sqLrpWyyySXSQhAEAQBAEAQGudYOsSmgY6JmxKTcFxzY0/hA953cp/ZYShm7l27mm+lGX4fM1zozrGbtFj/AGLkBu1m11zbP7hXn9R4fKuTdHGPZ8y1p1iksWcH3NkQYwwmz7sdydu81wb1J7Mlh+p2JZWVxRnseDmCD3G6kTyDksgIATbegI+rxmJnxbR5Nz9dyidsVwXF+hnHVlF0304dARGWnacNoMBtZpO95+i6qtBfa1vPdj9zms1lcF7nF/Yl9W2s+nH8mVrWXN9sCx/OPiHUbl6OrSUxjijh6dSnsvslLNhuOKQOAc0gtIuCDcEdCo2sczY5rACAIAgCAIDUmtvWK2Fpp4HXJuHlp3/hBHDmfBdka9ylOxcXyX5kMpOb2Y/M8/VlW+V2083PoOgC5p2Sm8yJIxUVhE5g2ir54Hy5g2/lt+8Rvv04BaGxtbVrKzEaballc6ans18WQ9nc154uvbzBXS3TdFV2QT9XzOPdXVzdkLH8Fy/cs0mAR72Oew9CuGzwChvMG4nbDxa5eZJnD+EzD3ag+I/yuV+A2ry2/b9zoXi8esPuP4XOd9QfALC8Bu62/Yy/F4dIfc+jR9p/qSSP6XsF01+AVZzZJv7EE/F7H5YpfczG4TCGlvZtsd/PzVtptJTp+NUUn36ldqLp6hYseV2Nf6x9D2CnkmA2uybcE5PaBwJ+Jqn1Crsg5SWJI5NNG6majB5g+j6fAoeE6MdvSsljcWzAutydY5dxy3qqTxxRcl91WaxHU7jS1dw0GxvvYeJA5cx4hd1dftSwvOvv+5A3u/h/g3vG8OAIIIIuCMwRwIXC008MnOSwAgCAIDXetrTkUMJijP8ANkGZBzaDy6n0C79LVCEXfbyXJd3+hDZJt7ETzNVVLpHFzt5XJddO2bnPmySMVFYR2YXSdtNHHu23AX6cfRRmxuWKMNAa0WDRYDkBuQFRrKqXCq5lXBkyQkOHwkn3muHI7/NAb10broa2ESxH/cy+bHcj9DxXXG94Od0rJLDDgs75mN0jkMPHJY3zM7pGOZKcP7MyxB/3Ntu15XW/4uztbLx3wY2Y5wZgoRyUW9Zvu0VHWyGxYVVE8Whg73OAC0lY2sGYwSZrbROLZpIRzbfzN1CSlb1iRNY+GVptIbg23kNtY+pC2jJwalF8UYaTWGbL1L6d9q0UszhyYTwd93uPDxCstRGOqq38PMvMvzIIN1y2Hy6G4VVnQEAQEZpHjLKOnfM+3sj2R95x3BT6ah3WKC+fojSc9lZPI2lGNvrJ3yvN7km/O+8/vhZS6y9WSUYeWPBfr8zFcNlZfNnTh2FukBccm8Op6LjJDFp5nRPa5uTmG47wgL3Q6eREDtWOY7iW+03w4oCSmq6avidE2RpLhcA5OBG4gHegJzURXMikqKeW4qGW3nJ0Y4AcS0535OCkhFNNdTDN4Zb+C0Br/SrS8yOMFK6w+KQHM9GdOqudHoH57F8v1KXU66djcNPy6y/QpEuGXBJsePXzVwttcmVypvjxU+Jb9D9LiC1s0zi2waNrZLTbcdreHd9weipdXoHtOUPoWWl8T47u9Yfcj/8AyExYCghiabmeYZcdmNtz6uYqmUWnhlyikY3iTqKmjDGFztkNvY7LbNGbrLUyUCrEs4Mznbbr5jiB0HAIDqwmvdBI14Jy325dOo3rp0modFil06r0I7IbccHrPQPSMV1K19wXts1/U2yd3EZ+a31unVNnu+V8UYqntLjzLGuMlCA0Fr60q25BTMPsx3Btxdltnwyb5qz/AOPpv7rPsv3IPPZ6L/JqrCMP7Q3Puj1PJVhOWZotkEBHYrhgk9puT/8At39UBXWwuvs2Nxv6d6An9EcGfNM14uI4nBxfuuQbhreaAtWksUlPLHXU+UkJ9scHN68xvB6Hosp4eQbToNI/4nAxlOS2JzQZn8W33xDrvuVY1RhFb18+i/MrtQ53T3EeC/qf5IhNN8CbThtRCQy1mFnPkR9VbaDUuf4cuPXIsohCPu8EVmXFZHNIDLXGZz9FY4inxZxOVcXxki0aF4TT1FI9pv2geS48W3Hs25iw+aq9fbZXcn0wdT0td9eJc+/YoWmsMr8SpqSR+22nzFuAcQ4jpk1qpdZZGc04on0NNlMHGbzx4fAs5F1yHaVXS/DIY4jOwCORpFi3IOudzhxQFNxahsBI0WDgCRyJ+iAvmpPSj7PUCN5sx9mG/In2T4OPk5WtP/06aVT80OK+HVHPL3JqXR8z0kqo6CN0ixMU1NLNldjTs34uOTR52U+mp31sYdzSctmLZ5DxWd1VUuN7lzrX8cyfG5UmuuVtza5LgvgjFUdmJP08IY0NG4LkJDsQBARmLEF8THHZY9wD3dLjj4oDZFNA2NoYwANaLABAc3sBBBFwRYjmEBC6EYucJrjTyH/1akgtcdzHbgb+TT4FS1Tw8GGi4azKrakghG4Avd3nIegd5r0XhsdmErPkV2ts2I57IralPJkhoTiAp6pwcbMe07RO4bILgfQpro7zT7XY9RobdqKfcqOjc5rK2qrHD3nEN6bRyHg1rfNeUk8vJbFtJWAUDHcQ+2zBjf6MRvfg93P99UB2SMDgQRkcrICtwk01QL7gbd7T+/RdOjv3N0Z/X4EdkNqLR610LxX7TRxSE3cBsP8A9zcj55HxW2uo3N8orlzXzFUtqKZSNfONdlTshBzdtPPhZrPVxP5V0aH8Oqy7ssL4s0t96UYmjtHaawLzxyHdxVYTkygCAIDpq6ZsjS13nyPNAcsG0ikpSIqi7o9zX8Wj6jogLzBM17Q5hDmnMEZgoCP0jwgVUJZ8QzYeR5dx3ICG0fxmSodszk9rC0Mz3lrchfqOK9B4fqYyp3XVfco/GE4wz3J5dh50rOmlZ2bLD3pBbw+I/TxXPrtRu9PsdZcP1PQeDrai/Rk/ovh3YU7Gn3j7Tu88PDILzZfEBpXjpkd9mgPSR49Wg8uaAxaSnEbQ0cPU80B3ICJ0hprsDxvbv7igNx6gsY245ISd7WvHe32X+mz5K11n4umru6rgznr92co/MpuvnEu0rDGPhs3+0fq/0Wt34ejrh/2bZmPG1vsQFNFsMa3kLKsJzsQBAEAQHCeFrxZwuEBhUdTPQkujO3EfeYf8bj1CAu+C45FUtuw2cN7D7w/UdUBAaX4e6GRtZDvaf5g58ienA+CkrsdclKJFdTG6DhLkyZoK1ssbZGnIi/dzB7l6SuyNkFJHi7qZVWOuXMrNCz7fW7e+GG3cbH2fMi/cFQau/e2Z6Lkes0Gm3FKi+b4slNLNISz+RBnK7JxHwA8O/wCS5jtIXDaERN5uO8/QdEBloAgOE8e00tPEWQEzqOxAx1rWni7YP52kfNoVppvxNHZDthnPPhZF9yF03n7bEnHgZHO8NskfILHiXuuuHaKM0ccv1OxVhOEAQBAEAQBARtXhpDu0hJY8Z5ZeXJASeFaX3BhrG7/ZLrbwcjtj6hARFVHLA50EDtuKosYyM7joRuPAqaF84QcFyZz2aWuyyNklxiSDsUbSxCmpSHyu/qSDMB3HZ5258FCdB04fQiMEk3e73nFAZiAIAgCA6dDJuxxC44Pa7ye0/Uq18L4uyHeLOe/hh+pjVp2q4n8N/wB+a08V/wCR8kZ0/kM9VpOEAQBAEAQBAEBjVlCyUe0M+BG8ICJODyjJr/Z7yN+/JASlBQNiGWZO8/p0QGWgCAIAgCAwsNyrjb7v6K08I/n/ACZBqPIduMw7GIyNOVtoeTiPotPE+Nyl3imZo8uPUyFXEwQBAEAQBAEAQBAEAQBAEAQBAEB1aNQ9riGyOJYz+5zQrXwrhOc+0Wc+o5JepM63aH7NiZfazXOJ8H5/V3ko9X79FVno4v5cjavhOS+ZFNcCLjMKuJj6gCAIAgCAIAgCAIAgCAIAgCA4yyBoJO4C6AmdSmHmatbIR8faHuYCf+zh5K1034ejsn/2wkc8/esiuxsDXro4Z4GztGbPYd53YfO4/MtdFi6qenfN8Y/FGbfdkp/U8+0OIviNt44tP05KsawTlgpMRjk3Gx5HI/5QGWgCAIAgCAIAgCAIAgCAIDFq8QZHvNzyGZ/wgICsxB8x2RkCbBo48r81lJt4QbwehtSOj3YQOmcM3AMb3A3efF1h+VWniDVUIaeP9PF/FnPT7zc31NjV9GyaN8bxdrwWkd/1VbXZKuSnHmidpNYZ5X1j6IyUVQ64JG+9siODx38eRVjrKo2x9pq5PzLsyCqTi9iXyKYqs6DNp8UlZudccjmgJGHHx8TfL/KAzI8XiPxW7wUB3srIzue3zCA7Q8HiPMIDldALoD4XjmPNAdT6uMb3tHiEB0SYrEPiv3XKAw5sfb8LSe/JAR1Risr+NhybkgMFAXfVrojJWTtsCBvvb3W8Xn5DmVbaKuNEPabP/K7s57ZOb2I/M9S0NIyGNkbBZrAGgdAqyycrJOUubJ0klhHetDJCaV6NRV0Ww/JwvsPtm0nnzB4hdWl1UtPLK4p813I7K1NHmfTPQeejkcNg87C5BHNh+IdN4XXfoo2R3um4rquqI42uL2Z/UqBCqjoPiAIAgCA5bZ5lANs8ygOKAIAgCA+gIC36GaET1kgAYTxscgBzkPwjpvKtaNFGuO+1PBdF1Zzztcnsw+p6Y0U0bioYthmbjYvfbNx5Dk0cAuTV6uWoll8EuS7EldagibXKSBAEBh4rhcVSwxzMD29d46g7wVLTdOmW1B4ZrKKksM1BplqcJu+nJeOWQkHTk/0KsvaNNqv5y2Zd1y+ZBsTr8vFdjUmKaK1ELiCx1xwILXD8rlHb4XaltVtSXobRvjylwIWSNzcnAg9QR81XShKLxJYJk0+RwWpkIAgCAIAgOTGE5AEnpmsxi5PCWTDeCXw7RueUgbJbfcLEuPc0Zqxp8Lunxn7q9SGV8Vy4m2dDNT7snz3jHWxkPc3czxzU++0uk/lLbl3fL/f9ya7Nlnm4I3HhGEw0rOzhYGt48yebjxKrLr7LpbU3knjBRWEZyhNggCAIAgCAxMQwyGduzLGx4/EAfI7wpa7rK3mDaNZRUuZTcX1V0kv9Nz4+hs9vk7P1VhDxaxrFsVIhenX9LwUzE9STv9MxO7i6M+WYW2/0Fnmg4/Axs2rk8lWxHVPPFva4dz4iPmCt46TRWeSb+n7GHZauaRBz6FlpsXkeDT8ipV4PXLyz+xj2lrmjhHodc2DyfAfqn8Gguc/sY9pfYl8P1YzS+6Hn80TfmVHLQaSvz2P6fsbK2x8kWnDNSkp98Rt/3PLz5NFlpvPD6+UXL4mcXS5vBcsI1S00du0kc78LA1jfPM+oWH4s4rFMFEez58zyXbC8Ep6YWhiYzqB7R73HMqvu1NtrzOWSeMIx5IkFAbBAEAQ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343650" y="1907858"/>
            <a:ext cx="1866693" cy="1369218"/>
            <a:chOff x="6343650" y="1907858"/>
            <a:chExt cx="1866693" cy="13692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91400" y="1917858"/>
              <a:ext cx="818943" cy="135921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3650" y="1907858"/>
              <a:ext cx="824374" cy="1369218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767296"/>
            <a:ext cx="2105025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33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33600" y="1508760"/>
            <a:ext cx="3538508" cy="548640"/>
            <a:chOff x="2133600" y="1508760"/>
            <a:chExt cx="3538508" cy="548640"/>
          </a:xfrm>
        </p:grpSpPr>
        <p:sp>
          <p:nvSpPr>
            <p:cNvPr id="10" name="TextBox 9"/>
            <p:cNvSpPr txBox="1"/>
            <p:nvPr/>
          </p:nvSpPr>
          <p:spPr>
            <a:xfrm>
              <a:off x="2133600" y="15240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13</a:t>
              </a:r>
              <a:endParaRPr lang="en-US" sz="2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5827" y="15240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48</a:t>
              </a:r>
              <a:endParaRPr lang="en-US" sz="2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98054" y="15240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11</a:t>
              </a:r>
              <a:endParaRPr lang="en-US" sz="2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30281" y="15240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3</a:t>
              </a:r>
              <a:endParaRPr lang="en-US" sz="2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62508" y="150876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99</a:t>
              </a:r>
              <a:endParaRPr lang="en-US" sz="28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133600" y="3108960"/>
            <a:ext cx="3538508" cy="548640"/>
            <a:chOff x="2133600" y="3108960"/>
            <a:chExt cx="3538508" cy="548640"/>
          </a:xfrm>
        </p:grpSpPr>
        <p:sp>
          <p:nvSpPr>
            <p:cNvPr id="24" name="TextBox 23"/>
            <p:cNvSpPr txBox="1"/>
            <p:nvPr/>
          </p:nvSpPr>
          <p:spPr>
            <a:xfrm>
              <a:off x="2133600" y="31242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en-US" sz="28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65827" y="31242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13</a:t>
              </a:r>
              <a:endParaRPr lang="en-US" sz="28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598054" y="31242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99</a:t>
              </a:r>
              <a:endParaRPr lang="en-US" sz="28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330281" y="31242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67</a:t>
              </a:r>
              <a:endParaRPr lang="en-US" sz="28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62508" y="310896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45</a:t>
              </a:r>
              <a:endParaRPr lang="en-US" sz="28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133600" y="4709160"/>
            <a:ext cx="3538508" cy="548640"/>
            <a:chOff x="2133600" y="4709160"/>
            <a:chExt cx="3538508" cy="548640"/>
          </a:xfrm>
        </p:grpSpPr>
        <p:sp>
          <p:nvSpPr>
            <p:cNvPr id="29" name="TextBox 28"/>
            <p:cNvSpPr txBox="1"/>
            <p:nvPr/>
          </p:nvSpPr>
          <p:spPr>
            <a:xfrm>
              <a:off x="2133600" y="47244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82</a:t>
              </a:r>
              <a:endParaRPr lang="en-US" sz="28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865827" y="47244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7</a:t>
              </a:r>
              <a:endParaRPr lang="en-US" sz="28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98054" y="47244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22</a:t>
              </a:r>
              <a:endParaRPr lang="en-US" sz="28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330281" y="47244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42</a:t>
              </a:r>
              <a:endParaRPr lang="en-US" sz="28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62508" y="470916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31</a:t>
              </a:r>
              <a:endParaRPr lang="en-US" sz="2800" dirty="0"/>
            </a:p>
          </p:txBody>
        </p:sp>
      </p:grp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46888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3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5827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48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8054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11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30281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62508" y="15087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0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65827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98054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30281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67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2508" y="31089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82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65827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7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98054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22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330281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62508" y="47091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</a:t>
            </a:r>
            <a:endParaRPr lang="en-US" sz="28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46888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13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5827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48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8054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11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30281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62508" y="15087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0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65827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98054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30281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67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2508" y="31089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82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65827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7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98054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22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330281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62508" y="47091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</a:t>
            </a:r>
            <a:endParaRPr lang="en-US" sz="28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46888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0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71394" y="6025377"/>
            <a:ext cx="5623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User Requests Data Block 13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57963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 descr="https://encrypted-tbn1.gstatic.com/images?q=tbn:ANd9GcSDp73YA-fz_uP_BW2s1XjGIKWPUIpwYHz5Xidnz_uB2zjGf16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9" y="4604414"/>
            <a:ext cx="814141" cy="8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5827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48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8054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11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30281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62508" y="15087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0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65827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98054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30281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67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2508" y="31089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82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65827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7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98054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22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330281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62508" y="47091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</a:t>
            </a:r>
            <a:endParaRPr lang="en-US" sz="28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46888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0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71394" y="6025377"/>
            <a:ext cx="5574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User Requests Data Block 13</a:t>
            </a:r>
            <a:endParaRPr lang="en-US" sz="3600" b="1" dirty="0"/>
          </a:p>
        </p:txBody>
      </p:sp>
      <p:pic>
        <p:nvPicPr>
          <p:cNvPr id="35" name="Picture 2" descr="https://encrypted-tbn1.gstatic.com/images?q=tbn:ANd9GcT2i-9TlL0QhZofc1x19BS1Wmb3fNoPCvdx2XJO9Tg1ApAp9XcfM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858082"/>
            <a:ext cx="495300" cy="5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s://encrypted-tbn1.gstatic.com/images?q=tbn:ANd9GcT2i-9TlL0QhZofc1x19BS1Wmb3fNoPCvdx2XJO9Tg1ApAp9XcfM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707" y="2457965"/>
            <a:ext cx="495300" cy="5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98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5827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48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8054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11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30281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62508" y="15087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0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65827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98054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30281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67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2508" y="31089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82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65827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7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98054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22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330281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62508" y="47091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</a:t>
            </a:r>
            <a:endParaRPr lang="en-US" sz="28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46888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0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71394" y="6025377"/>
            <a:ext cx="5623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User Requests Data Block 13</a:t>
            </a:r>
            <a:endParaRPr lang="en-US" sz="3600" b="1" dirty="0"/>
          </a:p>
        </p:txBody>
      </p:sp>
      <p:pic>
        <p:nvPicPr>
          <p:cNvPr id="35" name="Picture 2" descr="https://encrypted-tbn1.gstatic.com/images?q=tbn:ANd9GcT2i-9TlL0QhZofc1x19BS1Wmb3fNoPCvdx2XJO9Tg1ApAp9XcfM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858082"/>
            <a:ext cx="495300" cy="5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s://encrypted-tbn1.gstatic.com/images?q=tbn:ANd9GcT2i-9TlL0QhZofc1x19BS1Wmb3fNoPCvdx2XJO9Tg1ApAp9XcfM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707" y="2457965"/>
            <a:ext cx="495300" cy="5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5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5827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12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8054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34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30281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88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62508" y="150876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27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0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65827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98054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30281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92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2508" y="31089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34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4724400"/>
            <a:ext cx="609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65827" y="4724400"/>
            <a:ext cx="609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12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98054" y="4724400"/>
            <a:ext cx="609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330281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32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62508" y="47091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46888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70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22437"/>
            <a:ext cx="38100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18 users explored the NASA MODIS dataset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Using </a:t>
            </a:r>
            <a:r>
              <a:rPr lang="en-US" dirty="0" smtClean="0"/>
              <a:t>a simple Google-maps like interface</a:t>
            </a:r>
          </a:p>
          <a:p>
            <a:pPr marL="1371600" lvl="3" indent="0">
              <a:buNone/>
            </a:pPr>
            <a:endParaRPr lang="en-US" dirty="0" smtClean="0"/>
          </a:p>
          <a:p>
            <a:r>
              <a:rPr lang="en-US" dirty="0" smtClean="0"/>
              <a:t>Tasks include “find 4 areas in Europe that have a snow coverage index above 0.5”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700" y="1542295"/>
            <a:ext cx="4706511" cy="19629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728" y="3863181"/>
            <a:ext cx="5047926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97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Financial Fraud – A Case Study for Visual Analytics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4495800" cy="51816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Problems:</a:t>
            </a:r>
          </a:p>
          <a:p>
            <a:pPr lvl="1"/>
            <a:r>
              <a:rPr lang="en-US" dirty="0"/>
              <a:t>Automated approach can only detect </a:t>
            </a:r>
            <a:r>
              <a:rPr lang="en-US" dirty="0">
                <a:solidFill>
                  <a:srgbClr val="C00000"/>
                </a:solidFill>
              </a:rPr>
              <a:t>known patterns</a:t>
            </a:r>
          </a:p>
          <a:p>
            <a:pPr lvl="1"/>
            <a:r>
              <a:rPr lang="en-US" dirty="0"/>
              <a:t>Bad guys are smart: patterns are constantly </a:t>
            </a:r>
            <a:r>
              <a:rPr lang="en-US" dirty="0">
                <a:solidFill>
                  <a:srgbClr val="C00000"/>
                </a:solidFill>
              </a:rPr>
              <a:t>changing</a:t>
            </a:r>
          </a:p>
          <a:p>
            <a:pPr lvl="4"/>
            <a:endParaRPr lang="en-US" dirty="0"/>
          </a:p>
          <a:p>
            <a:r>
              <a:rPr lang="en-US" dirty="0"/>
              <a:t>Previous methods:</a:t>
            </a:r>
          </a:p>
          <a:p>
            <a:pPr lvl="1"/>
            <a:r>
              <a:rPr lang="en-US" dirty="0"/>
              <a:t>10 analysts monitoring and analyzing all transactions</a:t>
            </a:r>
          </a:p>
          <a:p>
            <a:pPr lvl="1"/>
            <a:r>
              <a:rPr lang="en-US" dirty="0"/>
              <a:t>Using SQL queries and </a:t>
            </a:r>
            <a:r>
              <a:rPr lang="en-US" dirty="0">
                <a:solidFill>
                  <a:srgbClr val="C00000"/>
                </a:solidFill>
              </a:rPr>
              <a:t>spreadsheet-like</a:t>
            </a:r>
            <a:r>
              <a:rPr lang="en-US" dirty="0"/>
              <a:t> interfaces</a:t>
            </a:r>
          </a:p>
          <a:p>
            <a:pPr lvl="1"/>
            <a:r>
              <a:rPr lang="en-US" dirty="0"/>
              <a:t>Limited time scale (2 weeks)</a:t>
            </a:r>
          </a:p>
        </p:txBody>
      </p:sp>
      <p:pic>
        <p:nvPicPr>
          <p:cNvPr id="2050" name="Picture 2" descr="http://images.clipartpanda.com/theft-clipart-burgl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1828800"/>
            <a:ext cx="3619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126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38292" y="1443592"/>
            <a:ext cx="7091333" cy="4500008"/>
            <a:chOff x="1338292" y="1443592"/>
            <a:chExt cx="7091333" cy="450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24600" y="2510392"/>
              <a:ext cx="2105025" cy="21717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3723" y="3010177"/>
              <a:ext cx="818943" cy="135921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8292" y="1443592"/>
              <a:ext cx="824374" cy="136921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8292" y="4574382"/>
              <a:ext cx="824374" cy="136921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57492" y="18245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13</a:t>
              </a:r>
              <a:endParaRPr lang="en-US" sz="2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89719" y="18245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48</a:t>
              </a:r>
              <a:endParaRPr lang="en-US" sz="2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21946" y="18245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11</a:t>
              </a:r>
              <a:endParaRPr lang="en-US" sz="2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54173" y="182459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3</a:t>
              </a:r>
              <a:endParaRPr lang="en-US" sz="2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86400" y="180935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99</a:t>
              </a:r>
              <a:endParaRPr lang="en-US" sz="28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57492" y="34247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en-US" sz="28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89719" y="34247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13</a:t>
              </a:r>
              <a:endParaRPr lang="en-US" sz="28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021946" y="34247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99</a:t>
              </a:r>
              <a:endParaRPr lang="en-US" sz="28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54173" y="342479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67</a:t>
              </a:r>
              <a:endParaRPr lang="en-US" sz="28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86400" y="340955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45</a:t>
              </a:r>
              <a:endParaRPr lang="en-US" sz="28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57492" y="50249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82</a:t>
              </a:r>
              <a:endParaRPr lang="en-US" sz="28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89719" y="50249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7</a:t>
              </a:r>
              <a:endParaRPr lang="en-US" sz="28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021946" y="50249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22</a:t>
              </a:r>
              <a:endParaRPr lang="en-US" sz="28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54173" y="502499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42</a:t>
              </a:r>
              <a:endParaRPr lang="en-US" sz="28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86400" y="500975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31</a:t>
              </a:r>
              <a:endParaRPr lang="en-US" sz="28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71394" y="6025377"/>
            <a:ext cx="5917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User’s Requests Data Block 52</a:t>
            </a:r>
            <a:endParaRPr lang="en-US" sz="3600" b="1" dirty="0"/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81000" y="2876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Worst Case Scenario: Cache Miss</a:t>
            </a:r>
            <a:endParaRPr lang="en-US" dirty="0"/>
          </a:p>
        </p:txBody>
      </p:sp>
      <p:pic>
        <p:nvPicPr>
          <p:cNvPr id="36" name="Picture 4" descr="https://encrypted-tbn1.gstatic.com/images?q=tbn:ANd9GcSDp73YA-fz_uP_BW2s1XjGIKWPUIpwYHz5Xidnz_uB2zjGf16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1" y="1687208"/>
            <a:ext cx="814141" cy="8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s://encrypted-tbn1.gstatic.com/images?q=tbn:ANd9GcSDp73YA-fz_uP_BW2s1XjGIKWPUIpwYHz5Xidnz_uB2zjGf16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8" y="3235259"/>
            <a:ext cx="814141" cy="8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s://encrypted-tbn1.gstatic.com/images?q=tbn:ANd9GcSDp73YA-fz_uP_BW2s1XjGIKWPUIpwYHz5Xidnz_uB2zjGf16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37" y="4936588"/>
            <a:ext cx="814141" cy="8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1937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Cache Miss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How to guarantee response time when there’s a cache miss?</a:t>
            </a:r>
          </a:p>
          <a:p>
            <a:endParaRPr lang="en-US" dirty="0"/>
          </a:p>
          <a:p>
            <a:r>
              <a:rPr lang="en-US" dirty="0" smtClean="0"/>
              <a:t>Trick: the ‘EXPLAIN’ command</a:t>
            </a:r>
          </a:p>
          <a:p>
            <a:r>
              <a:rPr lang="en-US" dirty="0" smtClean="0"/>
              <a:t>Usage:</a:t>
            </a:r>
          </a:p>
          <a:p>
            <a:pPr marL="0" lvl="1" indent="0"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	explain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select * from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myTable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Returns the query plan and a cost </a:t>
            </a:r>
            <a:r>
              <a:rPr lang="en-US" dirty="0" smtClean="0">
                <a:solidFill>
                  <a:srgbClr val="C00000"/>
                </a:solidFill>
              </a:rPr>
              <a:t>estimation </a:t>
            </a:r>
            <a:r>
              <a:rPr lang="en-US" dirty="0" smtClean="0"/>
              <a:t>of running the query.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Dynamic Reduction of Result Sets for Interactive </a:t>
            </a:r>
            <a:r>
              <a:rPr lang="en-US" sz="1200" dirty="0" smtClean="0"/>
              <a:t>Visualization, IEEE Big Data Workshop on Visualization, 2013.</a:t>
            </a:r>
          </a:p>
        </p:txBody>
      </p:sp>
      <p:pic>
        <p:nvPicPr>
          <p:cNvPr id="7" name="Picture 2" descr="https://avatars2.githubusercontent.com/u/1247632?v=3&amp;s=4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681" y="0"/>
            <a:ext cx="1378353" cy="13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37119" y="1229558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Leilani Battle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939" y="-8899"/>
            <a:ext cx="1236345" cy="12363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9800" y="1243459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Stonebraker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0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</a:t>
            </a:r>
            <a:r>
              <a:rPr lang="en-US" dirty="0"/>
              <a:t>EXPLAIN </a:t>
            </a:r>
            <a:r>
              <a:rPr lang="en-US" dirty="0" smtClean="0"/>
              <a:t>Output from </a:t>
            </a:r>
            <a:r>
              <a:rPr lang="en-US" dirty="0" err="1" smtClean="0"/>
              <a:t>SciDB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99059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Example </a:t>
            </a:r>
            <a:r>
              <a:rPr lang="en-US" dirty="0" err="1" smtClean="0"/>
              <a:t>SciDB</a:t>
            </a:r>
            <a:r>
              <a:rPr lang="en-US" dirty="0" smtClean="0"/>
              <a:t> the output of (a query similar to)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Explain SELECT * FROM earthquake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2778076"/>
            <a:ext cx="48768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[("[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pPlan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]: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schema earthquake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datetime:datetime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NULL DEFAULT null,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magnitude:double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NULL DEFAULT null,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latitude:double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NULL DEFAULT null,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longitude:double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NULL DEFAULT null&gt;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[x=1:6381,6381,0,y=1:6543,6543,0]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bound start {1, 1} end {6381, 6543}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density 1 cells 41750883 chunks 1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est_bytes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7.97442e+09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")]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43319" y="2785420"/>
            <a:ext cx="3286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four attributes in the table ‘earthquake’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43318" y="3431751"/>
            <a:ext cx="3286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Notes that the dimensions of this array (table) is 6381x6543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43317" y="4078082"/>
            <a:ext cx="3286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query will touch data elements from (1, 1) to (6381, 6543), </a:t>
            </a:r>
            <a:r>
              <a:rPr lang="en-US" smtClean="0"/>
              <a:t>totaling 41,750,833 </a:t>
            </a:r>
            <a:r>
              <a:rPr lang="en-US" dirty="0" smtClean="0"/>
              <a:t>cells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62600" y="5001412"/>
            <a:ext cx="3286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Estimated size of the returned data is 7.97442e+09 bytes (~8GB)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8663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Oracle 11g Release 1 (11.1)</a:t>
            </a:r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7997516" cy="326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748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MySQL 5.0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8153400" cy="2886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830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PostgreSQL</a:t>
            </a:r>
            <a:r>
              <a:rPr lang="en-US" dirty="0" smtClean="0"/>
              <a:t> 7.3.4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7620000" cy="429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941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Reduction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If the query is estimated to be too expensive to execute, the middleware dynamically “modifies” the query by using:</a:t>
            </a:r>
          </a:p>
          <a:p>
            <a:pPr lvl="4"/>
            <a:endParaRPr lang="en-US" dirty="0" smtClean="0"/>
          </a:p>
          <a:p>
            <a:pPr lvl="1"/>
            <a:r>
              <a:rPr lang="en-US" dirty="0" smtClean="0"/>
              <a:t>Aggregation: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In </a:t>
            </a:r>
            <a:r>
              <a:rPr lang="en-US" dirty="0" err="1" smtClean="0">
                <a:solidFill>
                  <a:schemeClr val="tx1"/>
                </a:solidFill>
              </a:rPr>
              <a:t>SciDB</a:t>
            </a:r>
            <a:r>
              <a:rPr lang="en-US" dirty="0" smtClean="0">
                <a:solidFill>
                  <a:schemeClr val="tx1"/>
                </a:solidFill>
              </a:rPr>
              <a:t>, this operation is carried out as </a:t>
            </a:r>
          </a:p>
          <a:p>
            <a:pPr marL="857250" lvl="2" indent="0">
              <a:buNone/>
            </a:pPr>
            <a:r>
              <a:rPr lang="en-US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200" dirty="0" err="1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regrid</a:t>
            </a:r>
            <a:r>
              <a:rPr lang="en-US" sz="2200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2200" dirty="0" err="1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scale_factorX</a:t>
            </a:r>
            <a:r>
              <a:rPr lang="en-US" sz="2200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200" dirty="0" err="1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scale_factorY</a:t>
            </a:r>
            <a:r>
              <a:rPr lang="en-US" sz="2200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3500" dirty="0" smtClean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dirty="0" smtClean="0"/>
              <a:t>Sampling 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In </a:t>
            </a:r>
            <a:r>
              <a:rPr lang="en-US" dirty="0" err="1" smtClean="0">
                <a:solidFill>
                  <a:schemeClr val="tx1"/>
                </a:solidFill>
              </a:rPr>
              <a:t>SciDB</a:t>
            </a:r>
            <a:r>
              <a:rPr lang="en-US" dirty="0" smtClean="0">
                <a:solidFill>
                  <a:schemeClr val="tx1"/>
                </a:solidFill>
              </a:rPr>
              <a:t>, uniform sampling is carried out as</a:t>
            </a:r>
          </a:p>
          <a:p>
            <a:pPr marL="914400" lvl="2" indent="0">
              <a:buNone/>
            </a:pPr>
            <a:r>
              <a:rPr lang="en-US" sz="2200" dirty="0" err="1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bernoulli</a:t>
            </a:r>
            <a:r>
              <a:rPr lang="en-US" sz="2200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 (query, percentage, </a:t>
            </a:r>
            <a:r>
              <a:rPr lang="en-US" sz="2200" dirty="0" err="1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randseed</a:t>
            </a:r>
            <a:r>
              <a:rPr lang="en-US" sz="2200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 lvl="1"/>
            <a:r>
              <a:rPr lang="en-US" dirty="0" smtClean="0"/>
              <a:t>Filtering 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Currently, the filtering criteria is user specified</a:t>
            </a:r>
          </a:p>
          <a:p>
            <a:pPr marL="914400" lvl="2" indent="0">
              <a:buNone/>
            </a:pPr>
            <a:r>
              <a:rPr lang="en-US" sz="2200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where (clause)</a:t>
            </a:r>
            <a:endParaRPr lang="en-US" sz="3500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  <a:p>
            <a:pPr lvl="1"/>
            <a:endParaRPr lang="en-US" dirty="0" smtClean="0"/>
          </a:p>
          <a:p>
            <a:pPr lvl="1"/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914400" lvl="2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23938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343400" cy="5029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Key Components: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Pre-computation and pre-fetching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Three-tiered system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Pre-fetching based on “expert-manager” approach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Use the “explain” trick to handle cache-miss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Guarantees response time, but not data quality</a:t>
            </a:r>
          </a:p>
          <a:p>
            <a:r>
              <a:rPr lang="en-US" dirty="0" smtClean="0"/>
              <a:t>Backbone (invisible) to data analysts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533400"/>
            <a:ext cx="4061842" cy="4099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4191000"/>
            <a:ext cx="2105025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31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50401"/>
            <a:ext cx="3592286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Two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8800"/>
            <a:ext cx="4343401" cy="4297363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number </a:t>
            </a:r>
            <a:r>
              <a:rPr lang="en-US" dirty="0"/>
              <a:t>of possible actions is </a:t>
            </a:r>
            <a:r>
              <a:rPr lang="en-US" dirty="0" smtClean="0"/>
              <a:t>finite and the user’s actions are “logical”.</a:t>
            </a:r>
          </a:p>
          <a:p>
            <a:pPr marL="914400" lvl="1" indent="-514350"/>
            <a:r>
              <a:rPr lang="en-US" b="1" dirty="0" smtClean="0">
                <a:solidFill>
                  <a:srgbClr val="C00000"/>
                </a:solidFill>
              </a:rPr>
              <a:t>Need to establish ground-truth.</a:t>
            </a:r>
          </a:p>
          <a:p>
            <a:pPr marL="1257300" lvl="3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Visualization and User Perception are bottlenecks</a:t>
            </a:r>
          </a:p>
          <a:p>
            <a:pPr marL="914400" lvl="1" indent="-514350"/>
            <a:r>
              <a:rPr lang="en-US" b="1" dirty="0" smtClean="0">
                <a:solidFill>
                  <a:srgbClr val="C00000"/>
                </a:solidFill>
              </a:rPr>
              <a:t>Need quantitative methods for understanding the users’ perceptual and cognitive limitations</a:t>
            </a:r>
            <a:endParaRPr lang="en-US" b="1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800600" y="3895163"/>
            <a:ext cx="4033157" cy="2734237"/>
            <a:chOff x="4337957" y="3388917"/>
            <a:chExt cx="4800600" cy="3536320"/>
          </a:xfrm>
        </p:grpSpPr>
        <p:pic>
          <p:nvPicPr>
            <p:cNvPr id="5" name="Picture 2" descr="https://encrypted-tbn2.gstatic.com/images?q=tbn:ANd9GcQGNhur4S8c1Y1s548ZznLpBiYKriymRNyhCAIkx2Um9rvMGy8R6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7957" y="3388917"/>
              <a:ext cx="4800600" cy="3536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://i.stack.imgur.com/9QjJ8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1719" y="3687762"/>
              <a:ext cx="2912438" cy="2184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787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50000" cy="1858962"/>
          </a:xfrm>
        </p:spPr>
        <p:txBody>
          <a:bodyPr>
            <a:normAutofit/>
          </a:bodyPr>
          <a:lstStyle/>
          <a:p>
            <a:r>
              <a:rPr lang="en-US" dirty="0" smtClean="0"/>
              <a:t>Analyzing a User’s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How are the user’s interactions predictable?</a:t>
            </a:r>
          </a:p>
        </p:txBody>
      </p:sp>
      <p:pic>
        <p:nvPicPr>
          <p:cNvPr id="4" name="Picture 2" descr="https://www.eecs.tufts.edu/~ebrown/etbp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19871"/>
            <a:ext cx="993074" cy="118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51074" y="1230868"/>
            <a:ext cx="12192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Eli Brown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991" y="50151"/>
            <a:ext cx="1095375" cy="1123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07200" y="1244202"/>
            <a:ext cx="12192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Alvitta Ottley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43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WireVis</a:t>
            </a:r>
            <a:r>
              <a:rPr lang="en-US" dirty="0" smtClean="0"/>
              <a:t>: Financial Fraud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 collaboration with Bank of America</a:t>
            </a:r>
          </a:p>
          <a:p>
            <a:pPr lvl="1"/>
            <a:r>
              <a:rPr lang="en-US" dirty="0" smtClean="0"/>
              <a:t>Visualizes 7 million transactions over 1 year</a:t>
            </a:r>
          </a:p>
          <a:p>
            <a:pPr lvl="4"/>
            <a:endParaRPr lang="en-US" dirty="0"/>
          </a:p>
          <a:p>
            <a:r>
              <a:rPr lang="en-US" dirty="0" smtClean="0"/>
              <a:t>A great problem for visual analytics: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Ill-defined</a:t>
            </a:r>
            <a:r>
              <a:rPr lang="en-US" dirty="0" smtClean="0"/>
              <a:t> problem (how does one define fraud?)</a:t>
            </a:r>
          </a:p>
          <a:p>
            <a:pPr lvl="1"/>
            <a:r>
              <a:rPr lang="en-US" dirty="0" smtClean="0"/>
              <a:t>Limited or no training data (patterns keep changing)</a:t>
            </a:r>
          </a:p>
          <a:p>
            <a:pPr lvl="1"/>
            <a:r>
              <a:rPr lang="en-US" dirty="0" smtClean="0"/>
              <a:t>Requires </a:t>
            </a:r>
            <a:r>
              <a:rPr lang="en-US" dirty="0" smtClean="0">
                <a:solidFill>
                  <a:srgbClr val="C00000"/>
                </a:solidFill>
              </a:rPr>
              <a:t>human judgment </a:t>
            </a:r>
            <a:r>
              <a:rPr lang="en-US" dirty="0" smtClean="0"/>
              <a:t>in the end (involves law enforcement agencies)</a:t>
            </a:r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008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Scalable and interactive </a:t>
            </a:r>
            <a:r>
              <a:rPr lang="en-US" sz="1200" dirty="0" smtClean="0"/>
              <a:t>visual analysis </a:t>
            </a:r>
            <a:r>
              <a:rPr lang="en-US" sz="1200" dirty="0"/>
              <a:t>of financial wire transactions for fraud detection. </a:t>
            </a:r>
            <a:r>
              <a:rPr lang="en-US" sz="1200" i="1" dirty="0"/>
              <a:t>Information </a:t>
            </a:r>
            <a:r>
              <a:rPr lang="en-US" sz="1200" i="1" dirty="0" smtClean="0"/>
              <a:t>Visualization,</a:t>
            </a:r>
            <a:r>
              <a:rPr lang="en-US" sz="1200" dirty="0" smtClean="0"/>
              <a:t>2008.</a:t>
            </a:r>
          </a:p>
          <a:p>
            <a:r>
              <a:rPr lang="en-US" sz="1200" dirty="0"/>
              <a:t>R. </a:t>
            </a:r>
            <a:r>
              <a:rPr lang="en-US" sz="1200" dirty="0" smtClean="0"/>
              <a:t>Chang et al., </a:t>
            </a:r>
            <a:r>
              <a:rPr lang="en-US" sz="1200" dirty="0" err="1" smtClean="0"/>
              <a:t>Wirevis</a:t>
            </a:r>
            <a:r>
              <a:rPr lang="en-US" sz="1200" dirty="0"/>
              <a:t>: Visualization of categorical, time-varying data from financial </a:t>
            </a:r>
            <a:r>
              <a:rPr lang="en-US" sz="1200" dirty="0" smtClean="0"/>
              <a:t>transactions.  IEEE VAST, 2007.</a:t>
            </a:r>
          </a:p>
        </p:txBody>
      </p:sp>
      <p:pic>
        <p:nvPicPr>
          <p:cNvPr id="3074" name="Picture 2" descr="http://s3.amazonaws.com/media.wbur.org/wordpress/11/files/2011/09/AP100715036990-624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90699"/>
            <a:ext cx="39624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6420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Experiment: Finding Waldo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86000"/>
            <a:ext cx="7543800" cy="38851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76700" y="2290764"/>
            <a:ext cx="381000" cy="27463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114800" y="366042"/>
            <a:ext cx="2259894" cy="19199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457700" y="2337471"/>
            <a:ext cx="4059851" cy="22793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133600" y="4953000"/>
            <a:ext cx="381000" cy="27463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457201" y="3276600"/>
            <a:ext cx="1676399" cy="1676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514600" y="3276600"/>
            <a:ext cx="228460" cy="167640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19100" y="1351756"/>
            <a:ext cx="8229600" cy="1066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Google-Maps style interface</a:t>
            </a:r>
          </a:p>
          <a:p>
            <a:pPr lvl="1"/>
            <a:r>
              <a:rPr lang="en-US" dirty="0" smtClean="0"/>
              <a:t>Left, Right, Up, Down, Zoom In, Zoom Out, Found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13445"/>
            <a:ext cx="2285860" cy="1763155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694" y="366042"/>
            <a:ext cx="2142857" cy="1971429"/>
          </a:xfrm>
          <a:prstGeom prst="rect">
            <a:avLst/>
          </a:prstGeom>
          <a:ln w="50800">
            <a:solidFill>
              <a:srgbClr val="C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0" y="6553200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Finding Waldo: Learning about Users from their Interactions. </a:t>
            </a:r>
            <a:r>
              <a:rPr lang="en-US" sz="1200" dirty="0" smtClean="0"/>
              <a:t>IEEE VAST 2014</a:t>
            </a:r>
          </a:p>
        </p:txBody>
      </p:sp>
    </p:spTree>
    <p:extLst>
      <p:ext uri="{BB962C8B-B14F-4D97-AF65-F5344CB8AC3E}">
        <p14:creationId xmlns:p14="http://schemas.microsoft.com/office/powerpoint/2010/main" val="347064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94" y="2455223"/>
            <a:ext cx="4062570" cy="209225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6794" y="2455223"/>
            <a:ext cx="3238005" cy="2445327"/>
            <a:chOff x="833764" y="1805353"/>
            <a:chExt cx="3403489" cy="391086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764" y="1805353"/>
              <a:ext cx="3403489" cy="3349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456077" y="5346890"/>
              <a:ext cx="21588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Fast completion time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Visualization – Completion Time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105400" y="2455223"/>
            <a:ext cx="3238005" cy="2421577"/>
            <a:chOff x="4968855" y="1785068"/>
            <a:chExt cx="3413145" cy="393115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855" y="1785068"/>
              <a:ext cx="3413145" cy="3396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595996" y="5346890"/>
              <a:ext cx="2229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Slow completion time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0619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Post-hoc Analysis 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524000"/>
          <a:ext cx="81534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Mean Split (50% Fast, 50% Slow)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 Representation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Classification 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72%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Edge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Sequence (n-gram)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Decision</a:t>
                      </a:r>
                      <a:r>
                        <a:rPr lang="en-US" baseline="0" dirty="0" smtClean="0"/>
                        <a:t> Tree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Mouse 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/>
          </p:nvPr>
        </p:nvGraphicFramePr>
        <p:xfrm>
          <a:off x="457200" y="3962400"/>
          <a:ext cx="81534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Fast vs. Slow Split (Mean+0.5</a:t>
                      </a:r>
                      <a:r>
                        <a:rPr lang="el-GR" baseline="0" dirty="0" smtClean="0"/>
                        <a:t>σ</a:t>
                      </a:r>
                      <a:r>
                        <a:rPr lang="en-US" baseline="0" dirty="0" smtClean="0"/>
                        <a:t>=Fast, Mean-0.5</a:t>
                      </a:r>
                      <a:r>
                        <a:rPr lang="el-GR" baseline="0" dirty="0" smtClean="0"/>
                        <a:t>σ</a:t>
                      </a:r>
                      <a:r>
                        <a:rPr lang="en-US" baseline="0" dirty="0" smtClean="0"/>
                        <a:t>=Slow)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 Representation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Classification 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96%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Edge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Sequence (n-gram)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Decision</a:t>
                      </a:r>
                      <a:r>
                        <a:rPr lang="en-US" baseline="0" dirty="0" smtClean="0"/>
                        <a:t> Tree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Mouse 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079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“Real-Time” Prediction </a:t>
            </a:r>
            <a:br>
              <a:rPr lang="en-US" dirty="0" smtClean="0"/>
            </a:br>
            <a:r>
              <a:rPr lang="en-US" dirty="0" smtClean="0"/>
              <a:t>(Limited Time Observation)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1447800"/>
            <a:ext cx="4038600" cy="2453650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State-Based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Linear SVM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Accuracy: ~70%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3" y="1447800"/>
            <a:ext cx="4083756" cy="24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3" y="4054773"/>
            <a:ext cx="4083756" cy="24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648200" y="4099550"/>
            <a:ext cx="4038600" cy="24536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Interaction Sequences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N-Gram + Decision Tree</a:t>
            </a: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Accuracy: ~80%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24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a </a:t>
            </a:r>
            <a:r>
              <a:rPr lang="en-US" dirty="0" smtClean="0"/>
              <a:t>User’s Personality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85526" y="2591026"/>
            <a:ext cx="3299961" cy="2820506"/>
            <a:chOff x="885526" y="1859321"/>
            <a:chExt cx="3299961" cy="3856901"/>
          </a:xfrm>
        </p:grpSpPr>
        <p:sp>
          <p:nvSpPr>
            <p:cNvPr id="4" name="TextBox 3"/>
            <p:cNvSpPr txBox="1"/>
            <p:nvPr/>
          </p:nvSpPr>
          <p:spPr>
            <a:xfrm>
              <a:off x="1272788" y="5346890"/>
              <a:ext cx="25254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External Locus of Control</a:t>
              </a:r>
              <a:endParaRPr lang="en-US" dirty="0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526" y="1859321"/>
              <a:ext cx="3299961" cy="324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5135395" y="2590800"/>
            <a:ext cx="3282245" cy="2819891"/>
            <a:chOff x="5135395" y="1859322"/>
            <a:chExt cx="3282245" cy="3856060"/>
          </a:xfrm>
        </p:grpSpPr>
        <p:sp>
          <p:nvSpPr>
            <p:cNvPr id="7" name="TextBox 6"/>
            <p:cNvSpPr txBox="1"/>
            <p:nvPr/>
          </p:nvSpPr>
          <p:spPr>
            <a:xfrm>
              <a:off x="5531240" y="5346050"/>
              <a:ext cx="2490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Internal Locus of Control</a:t>
              </a:r>
              <a:endParaRPr lang="en-US" dirty="0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395" y="1859322"/>
              <a:ext cx="3282245" cy="3294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0" y="645789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Ottley</a:t>
            </a:r>
            <a:r>
              <a:rPr lang="en-US" sz="1000" dirty="0" smtClean="0"/>
              <a:t> et al., </a:t>
            </a:r>
            <a:r>
              <a:rPr lang="en-US" sz="1000" dirty="0"/>
              <a:t>How locus of control inﬂuences compatibility with visualization </a:t>
            </a:r>
            <a:r>
              <a:rPr lang="en-US" sz="1000" dirty="0" smtClean="0"/>
              <a:t>style. IEEE VAST , 2011.</a:t>
            </a:r>
          </a:p>
          <a:p>
            <a:r>
              <a:rPr lang="en-US" sz="1000" dirty="0" err="1"/>
              <a:t>Ottley</a:t>
            </a:r>
            <a:r>
              <a:rPr lang="en-US" sz="1000" dirty="0"/>
              <a:t> et al., Understanding visualization by understanding individual users. </a:t>
            </a:r>
            <a:r>
              <a:rPr lang="en-US" sz="1000" dirty="0" smtClean="0"/>
              <a:t>IEEE CG&amp;A, 2012.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7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Predicting Users’ Personality Traits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15541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Noisy data, but can (almost) detect the users’ individual traits “Extraversion”, “Neuroticism”, and “Locus of Control” at ~60% accuracy.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8" y="1684947"/>
            <a:ext cx="407422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667956" y="1676400"/>
            <a:ext cx="4038600" cy="24536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Predicting user’s “Extraversion”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Linear SVM</a:t>
            </a: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Accuracy: ~60%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13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854" y="5166562"/>
            <a:ext cx="2011707" cy="16756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449" y="2423362"/>
            <a:ext cx="2717845" cy="2743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4775420"/>
            <a:ext cx="1649854" cy="1702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751" y="543097"/>
            <a:ext cx="5926098" cy="1515613"/>
          </a:xfrm>
        </p:spPr>
        <p:txBody>
          <a:bodyPr>
            <a:normAutofit/>
          </a:bodyPr>
          <a:lstStyle/>
          <a:p>
            <a:r>
              <a:rPr lang="en-US" dirty="0" smtClean="0"/>
              <a:t>Summary: </a:t>
            </a:r>
            <a:r>
              <a:rPr lang="en-US" dirty="0"/>
              <a:t>Theory Into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799"/>
            <a:ext cx="5791200" cy="441960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Interaction is key to exploratory visualizations</a:t>
            </a:r>
          </a:p>
          <a:p>
            <a:r>
              <a:rPr lang="en-US" dirty="0" smtClean="0"/>
              <a:t>Big data -&gt;&lt;- high interactivity</a:t>
            </a:r>
          </a:p>
          <a:p>
            <a:r>
              <a:rPr lang="en-US" dirty="0" err="1" smtClean="0"/>
              <a:t>ForeCache</a:t>
            </a:r>
            <a:r>
              <a:rPr lang="en-US" dirty="0" smtClean="0"/>
              <a:t> seeks to address this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Predictive prefetching based on past user actions (Waldo Experiment)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Cache miss using EXPLAIN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“Human Data Interaction” is an open topic that needs more advancement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Human is the bottleneck!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383298" y="505013"/>
            <a:ext cx="2607996" cy="16125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667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67658"/>
            <a:ext cx="2438400" cy="119934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267200" y="1295400"/>
            <a:ext cx="45720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Questions?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1300" dirty="0" smtClean="0">
                <a:solidFill>
                  <a:schemeClr val="tx1"/>
                </a:solidFill>
              </a:rPr>
              <a:t/>
            </a:r>
            <a:br>
              <a:rPr lang="en-US" sz="1300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remco@cs.tufts.edu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29" y="2971800"/>
            <a:ext cx="8926512" cy="326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7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Back 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93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6019799" cy="1632961"/>
          </a:xfrm>
        </p:spPr>
        <p:txBody>
          <a:bodyPr>
            <a:normAutofit/>
          </a:bodyPr>
          <a:lstStyle/>
          <a:p>
            <a:r>
              <a:rPr lang="en-US" dirty="0" smtClean="0"/>
              <a:t>Modeling the Perception of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Can a user’s ability to perceive Information </a:t>
            </a:r>
          </a:p>
          <a:p>
            <a:pPr marL="0" indent="0" algn="ctr">
              <a:buNone/>
            </a:pPr>
            <a:r>
              <a:rPr lang="en-US" dirty="0" smtClean="0"/>
              <a:t>from visualization be modeled quantitatively?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53200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Ranking Visualization Effectiveness Using Weber's Law. </a:t>
            </a:r>
            <a:r>
              <a:rPr lang="en-US" sz="1200" dirty="0" smtClean="0"/>
              <a:t>IEEE </a:t>
            </a:r>
            <a:r>
              <a:rPr lang="en-US" sz="1200" dirty="0" err="1" smtClean="0"/>
              <a:t>InfoVis</a:t>
            </a:r>
            <a:r>
              <a:rPr lang="en-US" sz="1200" dirty="0" smtClean="0"/>
              <a:t> 2014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596" y="0"/>
            <a:ext cx="1215404" cy="1261268"/>
          </a:xfrm>
          <a:prstGeom prst="rect">
            <a:avLst/>
          </a:prstGeom>
        </p:spPr>
      </p:pic>
      <p:pic>
        <p:nvPicPr>
          <p:cNvPr id="11270" name="Picture 6" descr="https://www.eecs.tufts.edu/~lane/files/la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893"/>
            <a:ext cx="1222375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848601" y="1247576"/>
            <a:ext cx="12192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Fumeng Yang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76999" y="1261268"/>
            <a:ext cx="12192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Lane Harrison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8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WireVis</a:t>
            </a:r>
            <a:r>
              <a:rPr lang="en-US" dirty="0" smtClean="0"/>
              <a:t>: A Visual  Analytics Approach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14400" y="1371600"/>
            <a:ext cx="7575550" cy="4683936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84338" y="2502711"/>
            <a:ext cx="3032125" cy="942975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 err="1"/>
              <a:t>Heatmap</a:t>
            </a:r>
            <a:r>
              <a:rPr lang="en-US" sz="1800" b="1" dirty="0"/>
              <a:t> View</a:t>
            </a:r>
          </a:p>
          <a:p>
            <a:r>
              <a:rPr lang="en-US" sz="1800" b="1" dirty="0"/>
              <a:t>(Accounts to Keywords Relationship)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070100" y="5139548"/>
            <a:ext cx="3217863" cy="647700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 smtClean="0"/>
              <a:t>Multiple Temporal View</a:t>
            </a:r>
            <a:endParaRPr lang="en-US" sz="1800" b="1" dirty="0"/>
          </a:p>
          <a:p>
            <a:r>
              <a:rPr lang="en-US" sz="1800" b="1" dirty="0"/>
              <a:t>(Relationships over Time)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989638" y="2172511"/>
            <a:ext cx="2193925" cy="922337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/>
              <a:t>Search by Example (Find Similar Accounts)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435725" y="4099736"/>
            <a:ext cx="2212975" cy="922337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/>
              <a:t>Keyword Network</a:t>
            </a:r>
          </a:p>
          <a:p>
            <a:r>
              <a:rPr lang="en-US" sz="1800" b="1"/>
              <a:t>(Keyword Relationships)</a:t>
            </a:r>
          </a:p>
        </p:txBody>
      </p:sp>
    </p:spTree>
    <p:extLst>
      <p:ext uri="{BB962C8B-B14F-4D97-AF65-F5344CB8AC3E}">
        <p14:creationId xmlns:p14="http://schemas.microsoft.com/office/powerpoint/2010/main" val="370150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Experiment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Imagine yourself in a dark room….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53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/>
        </p:nvSpPr>
        <p:spPr>
          <a:xfrm>
            <a:off x="-15718" y="853658"/>
            <a:ext cx="9175435" cy="5150684"/>
          </a:xfrm>
          <a:prstGeom prst="rect">
            <a:avLst/>
          </a:prstGeom>
          <a:solidFill>
            <a:srgbClr val="332E2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563"/>
          </a:p>
        </p:txBody>
      </p:sp>
    </p:spTree>
    <p:extLst>
      <p:ext uri="{BB962C8B-B14F-4D97-AF65-F5344CB8AC3E}">
        <p14:creationId xmlns:p14="http://schemas.microsoft.com/office/powerpoint/2010/main" val="11725590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-15718" y="853658"/>
            <a:ext cx="9175435" cy="5150684"/>
          </a:xfrm>
          <a:prstGeom prst="rect">
            <a:avLst/>
          </a:prstGeom>
          <a:solidFill>
            <a:srgbClr val="332E2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563"/>
          </a:p>
        </p:txBody>
      </p:sp>
      <p:sp>
        <p:nvSpPr>
          <p:cNvPr id="292" name="Shape 292"/>
          <p:cNvSpPr/>
          <p:nvPr/>
        </p:nvSpPr>
        <p:spPr>
          <a:xfrm>
            <a:off x="4381500" y="3238500"/>
            <a:ext cx="476250" cy="476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0416017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/>
        </p:nvSpPr>
        <p:spPr>
          <a:xfrm>
            <a:off x="-15718" y="853658"/>
            <a:ext cx="9175435" cy="51506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500">
                <a:solidFill>
                  <a:srgbClr val="84848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563"/>
          </a:p>
        </p:txBody>
      </p:sp>
    </p:spTree>
    <p:extLst>
      <p:ext uri="{BB962C8B-B14F-4D97-AF65-F5344CB8AC3E}">
        <p14:creationId xmlns:p14="http://schemas.microsoft.com/office/powerpoint/2010/main" val="42275243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/>
        </p:nvSpPr>
        <p:spPr>
          <a:xfrm>
            <a:off x="-15718" y="853658"/>
            <a:ext cx="9175435" cy="51506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500">
                <a:solidFill>
                  <a:srgbClr val="84848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563"/>
          </a:p>
        </p:txBody>
      </p:sp>
      <p:sp>
        <p:nvSpPr>
          <p:cNvPr id="297" name="Shape 297"/>
          <p:cNvSpPr/>
          <p:nvPr/>
        </p:nvSpPr>
        <p:spPr>
          <a:xfrm>
            <a:off x="4381500" y="3238500"/>
            <a:ext cx="476250" cy="476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1435955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asted-image.pdf"/>
          <p:cNvPicPr/>
          <p:nvPr/>
        </p:nvPicPr>
        <p:blipFill>
          <a:blip r:embed="rId2">
            <a:extLst/>
          </a:blip>
          <a:srcRect t="14299"/>
          <a:stretch>
            <a:fillRect/>
          </a:stretch>
        </p:blipFill>
        <p:spPr>
          <a:xfrm>
            <a:off x="207640" y="1613516"/>
            <a:ext cx="8340340" cy="409134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7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asted-image.pdf"/>
          <p:cNvPicPr/>
          <p:nvPr/>
        </p:nvPicPr>
        <p:blipFill>
          <a:blip r:embed="rId2">
            <a:extLst/>
          </a:blip>
          <a:srcRect t="5989"/>
          <a:stretch>
            <a:fillRect/>
          </a:stretch>
        </p:blipFill>
        <p:spPr>
          <a:xfrm>
            <a:off x="207640" y="1216760"/>
            <a:ext cx="8340340" cy="448809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8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asted-image.pdf"/>
          <p:cNvPicPr/>
          <p:nvPr/>
        </p:nvPicPr>
        <p:blipFill>
          <a:blip r:embed="rId2">
            <a:extLst/>
          </a:blip>
          <a:srcRect t="13855"/>
          <a:stretch>
            <a:fillRect/>
          </a:stretch>
        </p:blipFill>
        <p:spPr>
          <a:xfrm>
            <a:off x="111557" y="1529043"/>
            <a:ext cx="8744035" cy="421463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5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asted-image.pdf"/>
          <p:cNvPicPr/>
          <p:nvPr/>
        </p:nvPicPr>
        <p:blipFill>
          <a:blip r:embed="rId2">
            <a:extLst/>
          </a:blip>
          <a:srcRect t="6711"/>
          <a:stretch>
            <a:fillRect/>
          </a:stretch>
        </p:blipFill>
        <p:spPr>
          <a:xfrm>
            <a:off x="111557" y="1179556"/>
            <a:ext cx="8744035" cy="456412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3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Perceptual Modeling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Weber’s Law (mid 1800s)</a:t>
                </a:r>
              </a:p>
              <a:p>
                <a:pPr lvl="1"/>
                <a:r>
                  <a:rPr lang="en-US" dirty="0" smtClean="0"/>
                  <a:t>Low-level perceptual discrimination (sound, touch, </a:t>
                </a:r>
                <a:r>
                  <a:rPr lang="en-US" dirty="0"/>
                  <a:t>taste, </a:t>
                </a:r>
                <a:r>
                  <a:rPr lang="en-US" dirty="0" smtClean="0"/>
                  <a:t>brightness, etc.)</a:t>
                </a:r>
              </a:p>
              <a:p>
                <a:pPr lvl="8"/>
                <a:endParaRPr lang="en-US" dirty="0" smtClean="0"/>
              </a:p>
              <a:p>
                <a:pPr lvl="1"/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𝑑𝑃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𝑑𝑆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US" sz="4800" dirty="0" smtClean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616712" y="3453460"/>
            <a:ext cx="3696012" cy="1066800"/>
            <a:chOff x="485335" y="3048000"/>
            <a:chExt cx="3696012" cy="1066800"/>
          </a:xfrm>
        </p:grpSpPr>
        <p:sp>
          <p:nvSpPr>
            <p:cNvPr id="6" name="TextBox 5"/>
            <p:cNvSpPr txBox="1"/>
            <p:nvPr/>
          </p:nvSpPr>
          <p:spPr>
            <a:xfrm>
              <a:off x="485335" y="3048000"/>
              <a:ext cx="36960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Perceived Difference</a:t>
              </a:r>
              <a:endParaRPr lang="en-US" b="1" dirty="0"/>
            </a:p>
          </p:txBody>
        </p:sp>
        <p:cxnSp>
          <p:nvCxnSpPr>
            <p:cNvPr id="13" name="Straight Arrow Connector 12"/>
            <p:cNvCxnSpPr>
              <a:stCxn id="6" idx="2"/>
            </p:cNvCxnSpPr>
            <p:nvPr/>
          </p:nvCxnSpPr>
          <p:spPr>
            <a:xfrm>
              <a:off x="2333341" y="3632775"/>
              <a:ext cx="790859" cy="4820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585539" y="3028219"/>
            <a:ext cx="3436775" cy="1118175"/>
            <a:chOff x="5129678" y="2741544"/>
            <a:chExt cx="3436775" cy="1118175"/>
          </a:xfrm>
        </p:grpSpPr>
        <p:sp>
          <p:nvSpPr>
            <p:cNvPr id="7" name="TextBox 6"/>
            <p:cNvSpPr txBox="1"/>
            <p:nvPr/>
          </p:nvSpPr>
          <p:spPr>
            <a:xfrm>
              <a:off x="5129678" y="2741544"/>
              <a:ext cx="343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Change in Intensity</a:t>
              </a:r>
              <a:endParaRPr lang="en-US" b="1" dirty="0"/>
            </a:p>
          </p:txBody>
        </p:sp>
        <p:cxnSp>
          <p:nvCxnSpPr>
            <p:cNvPr id="15" name="Straight Arrow Connector 14"/>
            <p:cNvCxnSpPr>
              <a:stCxn id="7" idx="2"/>
            </p:cNvCxnSpPr>
            <p:nvPr/>
          </p:nvCxnSpPr>
          <p:spPr>
            <a:xfrm flipH="1">
              <a:off x="5716339" y="3326319"/>
              <a:ext cx="1131727" cy="533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4673816" y="5190550"/>
            <a:ext cx="4348498" cy="1118175"/>
            <a:chOff x="4673816" y="4876800"/>
            <a:chExt cx="4348498" cy="1118175"/>
          </a:xfrm>
        </p:grpSpPr>
        <p:sp>
          <p:nvSpPr>
            <p:cNvPr id="8" name="TextBox 7"/>
            <p:cNvSpPr txBox="1"/>
            <p:nvPr/>
          </p:nvSpPr>
          <p:spPr>
            <a:xfrm>
              <a:off x="4673816" y="5410200"/>
              <a:ext cx="43484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Intensity of the Stimulus</a:t>
              </a:r>
              <a:endParaRPr lang="en-US" b="1" dirty="0"/>
            </a:p>
          </p:txBody>
        </p:sp>
        <p:cxnSp>
          <p:nvCxnSpPr>
            <p:cNvPr id="18" name="Straight Arrow Connector 17"/>
            <p:cNvCxnSpPr>
              <a:stCxn id="8" idx="0"/>
            </p:cNvCxnSpPr>
            <p:nvPr/>
          </p:nvCxnSpPr>
          <p:spPr>
            <a:xfrm flipH="1" flipV="1">
              <a:off x="5943600" y="4876800"/>
              <a:ext cx="904465" cy="533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95053" y="5105035"/>
            <a:ext cx="3876947" cy="1466066"/>
            <a:chOff x="1134487" y="4660097"/>
            <a:chExt cx="3876947" cy="1466066"/>
          </a:xfrm>
        </p:grpSpPr>
        <p:sp>
          <p:nvSpPr>
            <p:cNvPr id="9" name="TextBox 8"/>
            <p:cNvSpPr txBox="1"/>
            <p:nvPr/>
          </p:nvSpPr>
          <p:spPr>
            <a:xfrm>
              <a:off x="1134487" y="5048945"/>
              <a:ext cx="319209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Weber’s Constant</a:t>
              </a:r>
            </a:p>
            <a:p>
              <a:r>
                <a:rPr lang="en-US" sz="3200" b="1" dirty="0" smtClean="0"/>
                <a:t>(via experiments)</a:t>
              </a:r>
              <a:endParaRPr lang="en-US" b="1" dirty="0"/>
            </a:p>
          </p:txBody>
        </p:sp>
        <p:cxnSp>
          <p:nvCxnSpPr>
            <p:cNvPr id="21" name="Straight Arrow Connector 20"/>
            <p:cNvCxnSpPr>
              <a:stCxn id="9" idx="0"/>
            </p:cNvCxnSpPr>
            <p:nvPr/>
          </p:nvCxnSpPr>
          <p:spPr>
            <a:xfrm flipV="1">
              <a:off x="2730533" y="4660097"/>
              <a:ext cx="2280901" cy="38884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401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41960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Challenging – lack of ground truth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26" name="Picture 2" descr="http://www.colaisteiascaigh.ie/site/uploads/evalu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024" y="846139"/>
            <a:ext cx="3832576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3001964"/>
            <a:ext cx="8534400" cy="34750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Two types of evaluations:</a:t>
            </a:r>
          </a:p>
          <a:p>
            <a:pPr lvl="1"/>
            <a:r>
              <a:rPr lang="en-US" dirty="0" smtClean="0"/>
              <a:t>Grounded Evaluation: real analysts, </a:t>
            </a:r>
            <a:r>
              <a:rPr lang="en-US" dirty="0" smtClean="0">
                <a:solidFill>
                  <a:srgbClr val="C00000"/>
                </a:solidFill>
              </a:rPr>
              <a:t>real data</a:t>
            </a:r>
          </a:p>
          <a:p>
            <a:pPr lvl="2"/>
            <a:r>
              <a:rPr lang="en-US" dirty="0" smtClean="0"/>
              <a:t>Find transactions that existing techniques can find</a:t>
            </a:r>
          </a:p>
          <a:p>
            <a:pPr lvl="2"/>
            <a:r>
              <a:rPr lang="en-US" dirty="0" smtClean="0"/>
              <a:t>Find new transactions that appear suspicious</a:t>
            </a:r>
          </a:p>
          <a:p>
            <a:pPr lvl="1"/>
            <a:r>
              <a:rPr lang="en-US" dirty="0" smtClean="0"/>
              <a:t>Controlled Evaluation: real analysts, </a:t>
            </a:r>
            <a:r>
              <a:rPr lang="en-US" dirty="0" smtClean="0">
                <a:solidFill>
                  <a:srgbClr val="C00000"/>
                </a:solidFill>
              </a:rPr>
              <a:t>synthetic data</a:t>
            </a:r>
          </a:p>
          <a:p>
            <a:pPr lvl="2"/>
            <a:r>
              <a:rPr lang="en-US" dirty="0" smtClean="0"/>
              <a:t>Find all injected threat scenarios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Adoption and Deployment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Perceptual Modeling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Weber’s Law (mid 1800s)</a:t>
                </a:r>
              </a:p>
              <a:p>
                <a:pPr lvl="1"/>
                <a:r>
                  <a:rPr lang="en-US" dirty="0" smtClean="0"/>
                  <a:t>Low-level perceptual discrimination (sound, touch, </a:t>
                </a:r>
                <a:r>
                  <a:rPr lang="en-US" dirty="0"/>
                  <a:t>taste, </a:t>
                </a:r>
                <a:r>
                  <a:rPr lang="en-US" dirty="0" smtClean="0"/>
                  <a:t>brightness, etc.)</a:t>
                </a:r>
              </a:p>
              <a:p>
                <a:pPr lvl="4"/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𝑑𝑃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𝑑𝑆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US" sz="4800" dirty="0" smtClean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81000" y="5181600"/>
                <a:ext cx="8224687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Given a fixed stimulus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3200" dirty="0" smtClean="0"/>
                  <a:t>, the smallest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𝑑𝑆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/>
                  <a:t>that </a:t>
                </a:r>
              </a:p>
              <a:p>
                <a:r>
                  <a:rPr lang="en-US" sz="3200" dirty="0" smtClean="0"/>
                  <a:t>can be perceived by humans is known as the </a:t>
                </a:r>
              </a:p>
              <a:p>
                <a:r>
                  <a:rPr lang="en-US" sz="3200" dirty="0" smtClean="0"/>
                  <a:t>“</a:t>
                </a:r>
                <a:r>
                  <a:rPr lang="en-US" sz="3200" b="1" dirty="0" smtClean="0"/>
                  <a:t>Just Noticeable Difference</a:t>
                </a:r>
                <a:r>
                  <a:rPr lang="en-US" sz="3200" dirty="0" smtClean="0"/>
                  <a:t>”, or </a:t>
                </a:r>
                <a:r>
                  <a:rPr lang="en-US" sz="3200" b="1" dirty="0" smtClean="0"/>
                  <a:t>JND</a:t>
                </a:r>
                <a:endParaRPr lang="en-US" b="1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181600"/>
                <a:ext cx="8224687" cy="1569660"/>
              </a:xfrm>
              <a:prstGeom prst="rect">
                <a:avLst/>
              </a:prstGeom>
              <a:blipFill rotWithShape="0">
                <a:blip r:embed="rId3"/>
                <a:stretch>
                  <a:fillRect l="-1927" t="-4669" r="-964" b="-1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884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Perceptual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07351"/>
            <a:ext cx="8229600" cy="1388249"/>
          </a:xfrm>
        </p:spPr>
        <p:txBody>
          <a:bodyPr/>
          <a:lstStyle/>
          <a:p>
            <a:r>
              <a:rPr lang="en-US" dirty="0" smtClean="0"/>
              <a:t>In 2010, Ron </a:t>
            </a:r>
            <a:r>
              <a:rPr lang="en-US" dirty="0" err="1" smtClean="0"/>
              <a:t>Rensink</a:t>
            </a:r>
            <a:r>
              <a:rPr lang="en-US" dirty="0" smtClean="0"/>
              <a:t> (UBC) found that the relationship between JND and correlation (r) is linear and follows the Weber’s Law</a:t>
            </a:r>
            <a:endParaRPr lang="en-US" dirty="0"/>
          </a:p>
        </p:txBody>
      </p:sp>
      <p:pic>
        <p:nvPicPr>
          <p:cNvPr id="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2505" y="2971800"/>
            <a:ext cx="3990928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 t="9386"/>
          <a:stretch>
            <a:fillRect/>
          </a:stretch>
        </p:blipFill>
        <p:spPr>
          <a:xfrm>
            <a:off x="5345446" y="2988449"/>
            <a:ext cx="3188954" cy="36409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777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pasted-image.pdf"/>
          <p:cNvPicPr/>
          <p:nvPr/>
        </p:nvPicPr>
        <p:blipFill>
          <a:blip r:embed="rId2">
            <a:extLst/>
          </a:blip>
          <a:srcRect t="9740"/>
          <a:stretch>
            <a:fillRect/>
          </a:stretch>
        </p:blipFill>
        <p:spPr>
          <a:xfrm>
            <a:off x="4497164" y="1420350"/>
            <a:ext cx="3959673" cy="4503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09784" y="3093010"/>
            <a:ext cx="197453" cy="671981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Shape 454"/>
          <p:cNvSpPr/>
          <p:nvPr/>
        </p:nvSpPr>
        <p:spPr>
          <a:xfrm>
            <a:off x="556197" y="2567227"/>
            <a:ext cx="2980684" cy="1723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4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800" dirty="0">
                <a:latin typeface="Cambria" panose="02040503050406030204" pitchFamily="18" charset="0"/>
              </a:rPr>
              <a:t>If the perception of correlation in scatterplots follows Weber’s law…</a:t>
            </a:r>
          </a:p>
        </p:txBody>
      </p:sp>
      <p:sp>
        <p:nvSpPr>
          <p:cNvPr id="455" name="Shape 455"/>
          <p:cNvSpPr/>
          <p:nvPr/>
        </p:nvSpPr>
        <p:spPr>
          <a:xfrm>
            <a:off x="2897315" y="5067693"/>
            <a:ext cx="15459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48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800"/>
              <a:t>better</a:t>
            </a:r>
          </a:p>
        </p:txBody>
      </p:sp>
      <p:sp>
        <p:nvSpPr>
          <p:cNvPr id="456" name="Shape 456"/>
          <p:cNvSpPr/>
          <p:nvPr/>
        </p:nvSpPr>
        <p:spPr>
          <a:xfrm>
            <a:off x="2897315" y="1957001"/>
            <a:ext cx="15459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48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800"/>
              <a:t>worse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Question…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57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pasted-image.pdf"/>
          <p:cNvPicPr/>
          <p:nvPr/>
        </p:nvPicPr>
        <p:blipFill>
          <a:blip r:embed="rId3">
            <a:extLst/>
          </a:blip>
          <a:srcRect t="9740"/>
          <a:stretch>
            <a:fillRect/>
          </a:stretch>
        </p:blipFill>
        <p:spPr>
          <a:xfrm>
            <a:off x="4497164" y="1420350"/>
            <a:ext cx="3959673" cy="4503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09784" y="3093010"/>
            <a:ext cx="197453" cy="671981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Shape 460"/>
          <p:cNvSpPr/>
          <p:nvPr/>
        </p:nvSpPr>
        <p:spPr>
          <a:xfrm>
            <a:off x="4971185" y="2243308"/>
            <a:ext cx="3011631" cy="1573565"/>
          </a:xfrm>
          <a:prstGeom prst="line">
            <a:avLst/>
          </a:prstGeom>
          <a:ln w="92075">
            <a:solidFill>
              <a:srgbClr val="EF7F34"/>
            </a:solidFill>
            <a:miter lim="400000"/>
          </a:ln>
        </p:spPr>
        <p:txBody>
          <a:bodyPr lIns="0" tIns="0" rIns="0" bIns="0"/>
          <a:lstStyle/>
          <a:p>
            <a:pPr defTabSz="17145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461" name="Shape 461"/>
          <p:cNvSpPr/>
          <p:nvPr/>
        </p:nvSpPr>
        <p:spPr>
          <a:xfrm>
            <a:off x="4844252" y="2974736"/>
            <a:ext cx="2630874" cy="1660019"/>
          </a:xfrm>
          <a:prstGeom prst="line">
            <a:avLst/>
          </a:prstGeom>
          <a:ln w="92075">
            <a:solidFill>
              <a:srgbClr val="2E7AB9"/>
            </a:solidFill>
            <a:miter lim="400000"/>
          </a:ln>
        </p:spPr>
        <p:txBody>
          <a:bodyPr lIns="0" tIns="0" rIns="0" bIns="0"/>
          <a:lstStyle/>
          <a:p>
            <a:pPr defTabSz="17145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462" name="Shape 462"/>
          <p:cNvSpPr/>
          <p:nvPr/>
        </p:nvSpPr>
        <p:spPr>
          <a:xfrm>
            <a:off x="592382" y="2567227"/>
            <a:ext cx="3230249" cy="1723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4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800" dirty="0">
                <a:latin typeface="Cambria" panose="02040503050406030204" pitchFamily="18" charset="0"/>
              </a:rPr>
              <a:t>What does the perception of correlation in other charts look like?</a:t>
            </a:r>
          </a:p>
        </p:txBody>
      </p:sp>
      <p:sp>
        <p:nvSpPr>
          <p:cNvPr id="467" name="Shape 467"/>
          <p:cNvSpPr/>
          <p:nvPr/>
        </p:nvSpPr>
        <p:spPr>
          <a:xfrm>
            <a:off x="4760349" y="2831305"/>
            <a:ext cx="3299516" cy="1230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45" extrusionOk="0">
                <a:moveTo>
                  <a:pt x="0" y="13004"/>
                </a:moveTo>
                <a:cubicBezTo>
                  <a:pt x="6758" y="-5355"/>
                  <a:pt x="13958" y="-4275"/>
                  <a:pt x="21600" y="16245"/>
                </a:cubicBezTo>
              </a:path>
            </a:pathLst>
          </a:custGeom>
          <a:ln w="92075">
            <a:solidFill>
              <a:srgbClr val="6CC41D"/>
            </a:solidFill>
            <a:miter lim="400000"/>
          </a:ln>
        </p:spPr>
        <p:txBody>
          <a:bodyPr/>
          <a:lstStyle/>
          <a:p>
            <a:pPr lvl="0"/>
            <a:endParaRPr sz="675"/>
          </a:p>
        </p:txBody>
      </p:sp>
      <p:sp>
        <p:nvSpPr>
          <p:cNvPr id="468" name="Shape 468"/>
          <p:cNvSpPr/>
          <p:nvPr/>
        </p:nvSpPr>
        <p:spPr>
          <a:xfrm>
            <a:off x="4697853" y="3035701"/>
            <a:ext cx="3402402" cy="1679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87" h="21600" extrusionOk="0">
                <a:moveTo>
                  <a:pt x="43" y="0"/>
                </a:moveTo>
                <a:cubicBezTo>
                  <a:pt x="-613" y="13465"/>
                  <a:pt x="6368" y="20665"/>
                  <a:pt x="20987" y="21600"/>
                </a:cubicBezTo>
              </a:path>
            </a:pathLst>
          </a:custGeom>
          <a:ln w="92075">
            <a:solidFill>
              <a:srgbClr val="62298A"/>
            </a:solidFill>
            <a:miter lim="400000"/>
          </a:ln>
        </p:spPr>
        <p:txBody>
          <a:bodyPr/>
          <a:lstStyle/>
          <a:p>
            <a:pPr lvl="0"/>
            <a:endParaRPr sz="675"/>
          </a:p>
        </p:txBody>
      </p:sp>
      <p:sp>
        <p:nvSpPr>
          <p:cNvPr id="465" name="Shape 465"/>
          <p:cNvSpPr/>
          <p:nvPr/>
        </p:nvSpPr>
        <p:spPr>
          <a:xfrm>
            <a:off x="2897315" y="5062931"/>
            <a:ext cx="15459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48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800"/>
              <a:t>better</a:t>
            </a:r>
          </a:p>
        </p:txBody>
      </p:sp>
      <p:sp>
        <p:nvSpPr>
          <p:cNvPr id="466" name="Shape 466"/>
          <p:cNvSpPr/>
          <p:nvPr/>
        </p:nvSpPr>
        <p:spPr>
          <a:xfrm>
            <a:off x="2897315" y="1952238"/>
            <a:ext cx="15459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48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800"/>
              <a:t>worse</a:t>
            </a:r>
          </a:p>
        </p:txBody>
      </p:sp>
    </p:spTree>
    <p:extLst>
      <p:ext uri="{BB962C8B-B14F-4D97-AF65-F5344CB8AC3E}">
        <p14:creationId xmlns:p14="http://schemas.microsoft.com/office/powerpoint/2010/main" val="10489275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868" y="2037843"/>
            <a:ext cx="8756265" cy="210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pasted-image.png"/>
          <p:cNvPicPr/>
          <p:nvPr/>
        </p:nvPicPr>
        <p:blipFill>
          <a:blip r:embed="rId4">
            <a:extLst/>
          </a:blip>
          <a:srcRect l="895" t="6328"/>
          <a:stretch>
            <a:fillRect/>
          </a:stretch>
        </p:blipFill>
        <p:spPr>
          <a:xfrm>
            <a:off x="165048" y="2207031"/>
            <a:ext cx="8813964" cy="25495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44361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725" y="1470103"/>
            <a:ext cx="8770550" cy="3917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868" y="1275843"/>
            <a:ext cx="8756265" cy="2105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617153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725" y="2150838"/>
            <a:ext cx="8770550" cy="2556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868" y="1799718"/>
            <a:ext cx="8756265" cy="2105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908186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725" y="2098233"/>
            <a:ext cx="8770550" cy="2661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868" y="1799718"/>
            <a:ext cx="8756265" cy="2105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016143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4756" y="1114236"/>
            <a:ext cx="9255797" cy="4689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149678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regression_allin1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6800" y="616181"/>
            <a:ext cx="6629400" cy="6107007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Shape 564"/>
          <p:cNvSpPr/>
          <p:nvPr/>
        </p:nvSpPr>
        <p:spPr>
          <a:xfrm rot="16200000">
            <a:off x="-640932" y="1892010"/>
            <a:ext cx="284603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4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 dirty="0"/>
              <a:t>less precise</a:t>
            </a:r>
          </a:p>
        </p:txBody>
      </p:sp>
      <p:sp>
        <p:nvSpPr>
          <p:cNvPr id="565" name="Shape 565"/>
          <p:cNvSpPr/>
          <p:nvPr/>
        </p:nvSpPr>
        <p:spPr>
          <a:xfrm rot="16200000">
            <a:off x="-121786" y="5517014"/>
            <a:ext cx="185543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r">
              <a:defRPr sz="64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 dirty="0"/>
              <a:t>more precise</a:t>
            </a:r>
          </a:p>
        </p:txBody>
      </p:sp>
    </p:spTree>
    <p:extLst>
      <p:ext uri="{BB962C8B-B14F-4D97-AF65-F5344CB8AC3E}">
        <p14:creationId xmlns:p14="http://schemas.microsoft.com/office/powerpoint/2010/main" val="33751204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2578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Analyst behavior</a:t>
            </a:r>
          </a:p>
          <a:p>
            <a:pPr lvl="1"/>
            <a:r>
              <a:rPr lang="en-US" b="1" dirty="0" smtClean="0"/>
              <a:t>90%</a:t>
            </a:r>
            <a:r>
              <a:rPr lang="en-US" dirty="0" smtClean="0"/>
              <a:t> of time on </a:t>
            </a:r>
            <a:r>
              <a:rPr lang="en-US" dirty="0" smtClean="0">
                <a:solidFill>
                  <a:srgbClr val="C00000"/>
                </a:solidFill>
              </a:rPr>
              <a:t>Exploratory Data Analysis</a:t>
            </a:r>
            <a:r>
              <a:rPr lang="en-US" dirty="0" smtClean="0"/>
              <a:t> (EDA) </a:t>
            </a:r>
          </a:p>
          <a:p>
            <a:pPr lvl="1"/>
            <a:r>
              <a:rPr lang="en-US" b="1" dirty="0" smtClean="0"/>
              <a:t>10%</a:t>
            </a:r>
            <a:r>
              <a:rPr lang="en-US" dirty="0" smtClean="0"/>
              <a:t> on confirmation (CDA)</a:t>
            </a:r>
            <a:endParaRPr lang="en-US" sz="600" dirty="0" smtClean="0"/>
          </a:p>
          <a:p>
            <a:pPr lvl="3"/>
            <a:endParaRPr lang="en-US" sz="600" dirty="0"/>
          </a:p>
          <a:p>
            <a:pPr marL="1371600" lvl="3" indent="0">
              <a:buNone/>
            </a:pPr>
            <a:endParaRPr lang="en-US" sz="600" dirty="0" smtClean="0"/>
          </a:p>
          <a:p>
            <a:r>
              <a:rPr lang="en-US" dirty="0"/>
              <a:t>Big data analysis == fast </a:t>
            </a:r>
            <a:r>
              <a:rPr lang="en-US" dirty="0">
                <a:solidFill>
                  <a:srgbClr val="C00000"/>
                </a:solidFill>
              </a:rPr>
              <a:t>hypothesis testing</a:t>
            </a:r>
          </a:p>
          <a:p>
            <a:pPr lvl="3"/>
            <a:endParaRPr lang="en-US" sz="600" dirty="0"/>
          </a:p>
          <a:p>
            <a:pPr lvl="3"/>
            <a:endParaRPr lang="en-US" sz="600" dirty="0"/>
          </a:p>
          <a:p>
            <a:pPr lvl="3"/>
            <a:endParaRPr lang="en-US" sz="600" dirty="0"/>
          </a:p>
          <a:p>
            <a:r>
              <a:rPr lang="en-US" dirty="0" smtClean="0"/>
              <a:t>High </a:t>
            </a:r>
            <a:r>
              <a:rPr lang="en-US" dirty="0" smtClean="0">
                <a:solidFill>
                  <a:srgbClr val="C00000"/>
                </a:solidFill>
              </a:rPr>
              <a:t>Interactivity</a:t>
            </a:r>
            <a:r>
              <a:rPr lang="en-US" dirty="0" smtClean="0"/>
              <a:t> is key</a:t>
            </a:r>
          </a:p>
          <a:p>
            <a:pPr lvl="1"/>
            <a:r>
              <a:rPr lang="en-US" dirty="0" smtClean="0"/>
              <a:t>Users can wait to find the exact answer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2" name="Picture 4" descr="Light Bulb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343" y="2209800"/>
            <a:ext cx="3083340" cy="309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37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/>
          <p:nvPr/>
        </p:nvSpPr>
        <p:spPr>
          <a:xfrm>
            <a:off x="494714" y="2936558"/>
            <a:ext cx="8382870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sz="3200" dirty="0">
                <a:solidFill>
                  <a:srgbClr val="332E2E"/>
                </a:solidFill>
                <a:latin typeface="Cambria" panose="02040503050406030204" pitchFamily="18" charset="0"/>
                <a:ea typeface="Avenir Next Demi Bold"/>
                <a:cs typeface="Avenir Next Demi Bold"/>
                <a:sym typeface="Avenir Next Demi Bold"/>
              </a:rPr>
              <a:t>The perception of correlation </a:t>
            </a:r>
            <a:r>
              <a:rPr sz="3200" dirty="0" smtClean="0">
                <a:solidFill>
                  <a:srgbClr val="332E2E"/>
                </a:solidFill>
                <a:latin typeface="Cambria" panose="02040503050406030204" pitchFamily="18" charset="0"/>
                <a:ea typeface="Avenir Next Demi Bold"/>
                <a:cs typeface="Avenir Next Demi Bold"/>
                <a:sym typeface="Avenir Next Demi Bold"/>
              </a:rPr>
              <a:t>in </a:t>
            </a:r>
            <a:r>
              <a:rPr sz="3200" dirty="0">
                <a:solidFill>
                  <a:srgbClr val="332E2E"/>
                </a:solidFill>
                <a:latin typeface="Cambria" panose="02040503050406030204" pitchFamily="18" charset="0"/>
                <a:ea typeface="Avenir Next Demi Bold"/>
                <a:cs typeface="Avenir Next Demi Bold"/>
                <a:sym typeface="Avenir Next Demi Bold"/>
              </a:rPr>
              <a:t>every tested chart can be modeled using Weber’s law.</a:t>
            </a:r>
          </a:p>
        </p:txBody>
      </p:sp>
      <p:pic>
        <p:nvPicPr>
          <p:cNvPr id="576" name="Screen Shot 2014-11-12 at 10.40.45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8882" y="936878"/>
            <a:ext cx="1331971" cy="132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Screen Shot 2014-11-12 at 10.48.12 P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74080" y="952500"/>
            <a:ext cx="1326892" cy="132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Screen Shot 2014-11-12 at 10.53.43 PM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91835" y="4616131"/>
            <a:ext cx="1326892" cy="131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Screen Shot 2014-11-12 at 10.53.58 PM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24246" y="4612272"/>
            <a:ext cx="1342276" cy="132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Screen Shot 2014-11-12 at 10.54.23 PM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09592" y="956359"/>
            <a:ext cx="1331818" cy="131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Screen Shot 2014-11-12 at 10.54.13 PM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497530" y="927266"/>
            <a:ext cx="1330624" cy="1343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2" name="Screen Shot 2014-11-12 at 10.54.05 PM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818780" y="990636"/>
            <a:ext cx="1262771" cy="1248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Screen Shot 2014-11-12 at 10.54.50 PM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511492" y="4604082"/>
            <a:ext cx="1321622" cy="131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Screen Shot 2014-11-12 at 10.54.30 PM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57626" y="4565195"/>
            <a:ext cx="1434899" cy="14184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195509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5" y="218807"/>
            <a:ext cx="6452071" cy="625819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19800" y="2286000"/>
            <a:ext cx="2777408" cy="2446033"/>
            <a:chOff x="6027900" y="1143000"/>
            <a:chExt cx="2537932" cy="23410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2738" y="1143000"/>
              <a:ext cx="1983094" cy="1953047"/>
            </a:xfrm>
            <a:prstGeom prst="rect">
              <a:avLst/>
            </a:prstGeom>
          </p:spPr>
        </p:pic>
        <p:cxnSp>
          <p:nvCxnSpPr>
            <p:cNvPr id="10" name="Curved Connector 9"/>
            <p:cNvCxnSpPr>
              <a:stCxn id="8" idx="1"/>
            </p:cNvCxnSpPr>
            <p:nvPr/>
          </p:nvCxnSpPr>
          <p:spPr>
            <a:xfrm rot="10800000" flipV="1">
              <a:off x="6027900" y="2119524"/>
              <a:ext cx="554838" cy="1364562"/>
            </a:xfrm>
            <a:prstGeom prst="curved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562600" y="4533479"/>
            <a:ext cx="3069121" cy="1943521"/>
            <a:chOff x="5562600" y="4533479"/>
            <a:chExt cx="3069121" cy="194352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2738" y="4533479"/>
              <a:ext cx="2048983" cy="1943521"/>
            </a:xfrm>
            <a:prstGeom prst="rect">
              <a:avLst/>
            </a:prstGeom>
          </p:spPr>
        </p:pic>
        <p:cxnSp>
          <p:nvCxnSpPr>
            <p:cNvPr id="11" name="Curved Connector 10"/>
            <p:cNvCxnSpPr>
              <a:stCxn id="7" idx="1"/>
            </p:cNvCxnSpPr>
            <p:nvPr/>
          </p:nvCxnSpPr>
          <p:spPr>
            <a:xfrm rot="10800000" flipV="1">
              <a:off x="5562600" y="5505240"/>
              <a:ext cx="1020138" cy="57360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7505" y="218807"/>
            <a:ext cx="2222571" cy="2248340"/>
          </a:xfrm>
          <a:prstGeom prst="rect">
            <a:avLst/>
          </a:prstGeom>
        </p:spPr>
      </p:pic>
      <p:cxnSp>
        <p:nvCxnSpPr>
          <p:cNvPr id="27" name="Curved Connector 26"/>
          <p:cNvCxnSpPr>
            <a:stCxn id="24" idx="1"/>
          </p:cNvCxnSpPr>
          <p:nvPr/>
        </p:nvCxnSpPr>
        <p:spPr>
          <a:xfrm rot="10800000" flipV="1">
            <a:off x="4267201" y="1342976"/>
            <a:ext cx="2360305" cy="2619423"/>
          </a:xfrm>
          <a:prstGeom prst="curved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1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Application: Ranking Visualizations of Correlation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33962" cy="41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0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Potential Application: JND-based Sampling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1417638"/>
            <a:ext cx="3810000" cy="52117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Limits of Big Data visualization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creen resolution</a:t>
            </a:r>
          </a:p>
          <a:p>
            <a:pPr lvl="3"/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JND-based sampling and visualization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Similar to image compression (jpg2000)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Differ in that the JND will be based on </a:t>
            </a:r>
            <a:r>
              <a:rPr lang="en-US" b="1" i="1" dirty="0" smtClean="0">
                <a:solidFill>
                  <a:schemeClr val="bg1">
                    <a:lumMod val="75000"/>
                  </a:schemeClr>
                </a:solidFill>
              </a:rPr>
              <a:t>higher-level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information (e.g. correlation)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577" y="1600200"/>
            <a:ext cx="429542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asted-image.pdf"/>
          <p:cNvPicPr/>
          <p:nvPr/>
        </p:nvPicPr>
        <p:blipFill>
          <a:blip r:embed="rId3">
            <a:extLst/>
          </a:blip>
          <a:srcRect t="13855"/>
          <a:stretch>
            <a:fillRect/>
          </a:stretch>
        </p:blipFill>
        <p:spPr>
          <a:xfrm>
            <a:off x="4373380" y="4227408"/>
            <a:ext cx="4389620" cy="25432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0435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6535" y="3962400"/>
            <a:ext cx="228646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Visualization Systems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876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 Two Visualization Tools for Analysis of Agent-Based Simulations in Political Science.  IEEE CG&amp;A, 2012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43628"/>
            <a:ext cx="2400317" cy="240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535" y="1343628"/>
            <a:ext cx="2320984" cy="240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33834"/>
            <a:ext cx="2400317" cy="239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s://pbs.twimg.com/profile_images/1342931002/jordan_400x4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"/>
            <a:ext cx="1117600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/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/>
              <a:t>Agent-based </a:t>
            </a:r>
            <a:r>
              <a:rPr lang="en-US" sz="2800" dirty="0" smtClean="0"/>
              <a:t>analysis</a:t>
            </a:r>
            <a:endParaRPr lang="en-US" sz="2800" dirty="0"/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Interactive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DisFunction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: learn a model from projection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: Interactive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PCA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4600" y="13772"/>
            <a:ext cx="1676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Jordan Crouser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55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Visualization Systems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38600" y="1295400"/>
            <a:ext cx="4845734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26974" y="4572000"/>
            <a:ext cx="3265089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934200" y="4495800"/>
            <a:ext cx="205317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An Interactive Visual Analytics  System for Bridge Management</a:t>
            </a:r>
            <a:r>
              <a:rPr lang="en-US" sz="1200" i="1" dirty="0" smtClean="0"/>
              <a:t>, </a:t>
            </a:r>
            <a:r>
              <a:rPr lang="en-US" sz="1200" dirty="0" smtClean="0"/>
              <a:t>Journal of Computer Graphics Forum,</a:t>
            </a:r>
            <a:r>
              <a:rPr lang="en-US" sz="1200" i="1" dirty="0" smtClean="0"/>
              <a:t> </a:t>
            </a:r>
            <a:r>
              <a:rPr lang="en-US" sz="1200" dirty="0" smtClean="0"/>
              <a:t>2010.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analysis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Interactive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DisFunction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: learn a model from projection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: Interactive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PCA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325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3373</TotalTime>
  <Words>2176</Words>
  <Application>Microsoft Office PowerPoint</Application>
  <PresentationFormat>On-screen Show (4:3)</PresentationFormat>
  <Paragraphs>546</Paragraphs>
  <Slides>73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2" baseType="lpstr">
      <vt:lpstr>Arial</vt:lpstr>
      <vt:lpstr>Avenir Next Demi Bold</vt:lpstr>
      <vt:lpstr>Calibri</vt:lpstr>
      <vt:lpstr>Cambria</vt:lpstr>
      <vt:lpstr>Cambria Math</vt:lpstr>
      <vt:lpstr>Courier New</vt:lpstr>
      <vt:lpstr>Helvetica</vt:lpstr>
      <vt:lpstr>Times New Roman</vt:lpstr>
      <vt:lpstr>1_Office Theme</vt:lpstr>
      <vt:lpstr>Big Data Visual Analytics: A User-Centric Approach</vt:lpstr>
      <vt:lpstr>Financial Fraud – A Case for Visual Analytics</vt:lpstr>
      <vt:lpstr>Financial Fraud – A Case Study for Visual Analytics</vt:lpstr>
      <vt:lpstr>WireVis: Financial Fraud Analysis</vt:lpstr>
      <vt:lpstr>WireVis: A Visual  Analytics Approach</vt:lpstr>
      <vt:lpstr>Evaluation</vt:lpstr>
      <vt:lpstr>Good Lessons Learned</vt:lpstr>
      <vt:lpstr>Interactive Visualization Systems</vt:lpstr>
      <vt:lpstr>Interactive Visualization Systems</vt:lpstr>
      <vt:lpstr>Interactive Visualization Systems</vt:lpstr>
      <vt:lpstr>Interactive Visualization Systems</vt:lpstr>
      <vt:lpstr>Interactive Visualization Systems</vt:lpstr>
      <vt:lpstr>PowerPoint Presentation</vt:lpstr>
      <vt:lpstr>“Tough” Lessons Learned</vt:lpstr>
      <vt:lpstr>Problem Statement</vt:lpstr>
      <vt:lpstr>Related Work (see the DSIA workshop proceeding)</vt:lpstr>
      <vt:lpstr>Two Observations:</vt:lpstr>
      <vt:lpstr>Two Observations:</vt:lpstr>
      <vt:lpstr>Problem Statement</vt:lpstr>
      <vt:lpstr>Our Approach:  Predictive Pre-Fetching</vt:lpstr>
      <vt:lpstr>PowerPoint Presentation</vt:lpstr>
      <vt:lpstr>How to Predict?</vt:lpstr>
      <vt:lpstr>Iteration: 0</vt:lpstr>
      <vt:lpstr>Iteration: 0</vt:lpstr>
      <vt:lpstr>Iteration: 0</vt:lpstr>
      <vt:lpstr>Iteration: 0</vt:lpstr>
      <vt:lpstr>Iteration: 0</vt:lpstr>
      <vt:lpstr>Iteration: 1</vt:lpstr>
      <vt:lpstr>Study Results</vt:lpstr>
      <vt:lpstr>PowerPoint Presentation</vt:lpstr>
      <vt:lpstr>Cache Miss</vt:lpstr>
      <vt:lpstr>Example EXPLAIN Output from SciDB</vt:lpstr>
      <vt:lpstr>Other Examples</vt:lpstr>
      <vt:lpstr>Other Examples</vt:lpstr>
      <vt:lpstr>Other Examples</vt:lpstr>
      <vt:lpstr>Reduction Strategies</vt:lpstr>
      <vt:lpstr>Recap</vt:lpstr>
      <vt:lpstr>Two Observations</vt:lpstr>
      <vt:lpstr>Analyzing a User’s Interactions</vt:lpstr>
      <vt:lpstr>Experiment: Finding Waldo</vt:lpstr>
      <vt:lpstr>Pilot Visualization – Completion Time</vt:lpstr>
      <vt:lpstr>Post-hoc Analysis Results</vt:lpstr>
      <vt:lpstr>“Real-Time” Prediction  (Limited Time Observation)</vt:lpstr>
      <vt:lpstr>Predicting a User’s Personality</vt:lpstr>
      <vt:lpstr>Predicting Users’ Personality Traits</vt:lpstr>
      <vt:lpstr>Summary: Theory Into Practice</vt:lpstr>
      <vt:lpstr>Questions?  remco@cs.tufts.edu</vt:lpstr>
      <vt:lpstr>PowerPoint Presentation</vt:lpstr>
      <vt:lpstr>Modeling the Perception of Data</vt:lpstr>
      <vt:lpstr>Another Experiment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Perceptual Modeling</vt:lpstr>
      <vt:lpstr>Perceptual Modeling</vt:lpstr>
      <vt:lpstr>Perceptual Modeling</vt:lpstr>
      <vt:lpstr>Our Question…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Application: Ranking Visualizations of Correlation</vt:lpstr>
      <vt:lpstr>Potential Application: JND-based Sampling</vt:lpstr>
    </vt:vector>
  </TitlesOfParts>
  <Company>UNC Charlotte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rchang</dc:creator>
  <cp:lastModifiedBy>Remco</cp:lastModifiedBy>
  <cp:revision>1482</cp:revision>
  <dcterms:created xsi:type="dcterms:W3CDTF">2011-08-03T02:14:01Z</dcterms:created>
  <dcterms:modified xsi:type="dcterms:W3CDTF">2016-03-09T11:30:56Z</dcterms:modified>
</cp:coreProperties>
</file>