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71" r:id="rId11"/>
    <p:sldId id="272" r:id="rId12"/>
    <p:sldId id="273" r:id="rId13"/>
    <p:sldId id="274" r:id="rId14"/>
    <p:sldId id="269" r:id="rId15"/>
    <p:sldId id="275" r:id="rId16"/>
    <p:sldId id="276" r:id="rId17"/>
    <p:sldId id="277" r:id="rId18"/>
    <p:sldId id="278" r:id="rId19"/>
    <p:sldId id="279" r:id="rId20"/>
    <p:sldId id="281" r:id="rId21"/>
    <p:sldId id="284" r:id="rId22"/>
    <p:sldId id="287" r:id="rId23"/>
    <p:sldId id="289" r:id="rId24"/>
    <p:sldId id="285" r:id="rId25"/>
    <p:sldId id="291" r:id="rId26"/>
    <p:sldId id="292" r:id="rId27"/>
    <p:sldId id="293" r:id="rId28"/>
    <p:sldId id="294" r:id="rId29"/>
    <p:sldId id="295" r:id="rId30"/>
    <p:sldId id="296" r:id="rId31"/>
    <p:sldId id="297" r:id="rId32"/>
    <p:sldId id="290" r:id="rId33"/>
    <p:sldId id="298" r:id="rId34"/>
    <p:sldId id="299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B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9" autoAdjust="0"/>
    <p:restoredTop sz="94660"/>
  </p:normalViewPr>
  <p:slideViewPr>
    <p:cSldViewPr snapToGrid="0">
      <p:cViewPr varScale="1">
        <p:scale>
          <a:sx n="79" d="100"/>
          <a:sy n="79" d="100"/>
        </p:scale>
        <p:origin x="102" y="5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D97A03-2346-4EFF-90D2-7DCA1B8B8D75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5C9BE-E9C4-4581-B5D3-A41EF45B64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6047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Shape 52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22" name="Shape 52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both positively and negatively correlated data</a:t>
            </a:r>
          </a:p>
        </p:txBody>
      </p:sp>
    </p:spTree>
    <p:extLst>
      <p:ext uri="{BB962C8B-B14F-4D97-AF65-F5344CB8AC3E}">
        <p14:creationId xmlns:p14="http://schemas.microsoft.com/office/powerpoint/2010/main" val="146742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Shape 52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27" name="Shape 52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one click away in excel</a:t>
            </a:r>
          </a:p>
        </p:txBody>
      </p:sp>
    </p:spTree>
    <p:extLst>
      <p:ext uri="{BB962C8B-B14F-4D97-AF65-F5344CB8AC3E}">
        <p14:creationId xmlns:p14="http://schemas.microsoft.com/office/powerpoint/2010/main" val="3699491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Shape 55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56" name="Shape 55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whereas Rensink had one…</a:t>
            </a:r>
          </a:p>
          <a:p>
            <a:pPr lvl="0">
              <a:defRPr sz="1800"/>
            </a:pPr>
            <a:r>
              <a:rPr sz="3200"/>
              <a:t>roughly 200,000 individual perceptual judgements</a:t>
            </a:r>
          </a:p>
        </p:txBody>
      </p:sp>
    </p:spTree>
    <p:extLst>
      <p:ext uri="{BB962C8B-B14F-4D97-AF65-F5344CB8AC3E}">
        <p14:creationId xmlns:p14="http://schemas.microsoft.com/office/powerpoint/2010/main" val="9833910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Shape 566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67" name="Shape 56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this is essentially seeing if the trend of JNDs is linear</a:t>
            </a:r>
          </a:p>
          <a:p>
            <a:pPr lvl="0">
              <a:defRPr sz="1800"/>
            </a:pPr>
            <a:r>
              <a:rPr sz="3200"/>
              <a:t>the moment of truth came when we checked the statistics</a:t>
            </a:r>
          </a:p>
        </p:txBody>
      </p:sp>
    </p:spTree>
    <p:extLst>
      <p:ext uri="{BB962C8B-B14F-4D97-AF65-F5344CB8AC3E}">
        <p14:creationId xmlns:p14="http://schemas.microsoft.com/office/powerpoint/2010/main" val="15024868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86" name="Shape 58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200"/>
              <a:t>Here we have a perceptual law that is used to study things like taste, line-length, brightness. Not only are we using it to model correlation, which is a higher-level concept, but it also applies across every chart tested!</a:t>
            </a:r>
          </a:p>
        </p:txBody>
      </p:sp>
    </p:spTree>
    <p:extLst>
      <p:ext uri="{BB962C8B-B14F-4D97-AF65-F5344CB8AC3E}">
        <p14:creationId xmlns:p14="http://schemas.microsoft.com/office/powerpoint/2010/main" val="36908407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850901" y="2971803"/>
            <a:ext cx="7492999" cy="1968499"/>
          </a:xfrm>
        </p:spPr>
        <p:txBody>
          <a:bodyPr anchor="b" anchorCtr="0">
            <a:normAutofit/>
          </a:bodyPr>
          <a:lstStyle>
            <a:lvl1pPr marL="0" indent="0">
              <a:buNone/>
              <a:defRPr sz="3200"/>
            </a:lvl1pPr>
          </a:lstStyle>
          <a:p>
            <a:r>
              <a:rPr lang="en-US" dirty="0" smtClean="0">
                <a:latin typeface="Cambria" panose="02040503050406030204" pitchFamily="18" charset="0"/>
              </a:rPr>
              <a:t>Click to edit Master title style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850900" y="5080000"/>
            <a:ext cx="7493000" cy="7747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3" panose="05040102010807070707" pitchFamily="18" charset="2"/>
              <a:buNone/>
              <a:tabLst/>
              <a:defRPr sz="2000" baseline="0">
                <a:solidFill>
                  <a:srgbClr val="C0504D"/>
                </a:solidFill>
                <a:latin typeface="Cambria" panose="020405030504060302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75000"/>
              <a:buFont typeface="Wingdings 3" panose="05040102010807070707" pitchFamily="18" charset="2"/>
              <a:buNone/>
              <a:tabLst/>
              <a:defRPr/>
            </a:pPr>
            <a:r>
              <a:rPr lang="en-US" dirty="0" smtClean="0">
                <a:solidFill>
                  <a:srgbClr val="C0504D"/>
                </a:solidFill>
              </a:rPr>
              <a:t>Click to edit Master subtitle style</a:t>
            </a:r>
          </a:p>
          <a:p>
            <a:pPr lvl="0"/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9B8E-E578-418D-BAFF-B779624F2194}" type="slidenum">
              <a:rPr lang="en-US" smtClean="0"/>
              <a:pPr/>
              <a:t>‹#›</a:t>
            </a:fld>
            <a:r>
              <a:rPr lang="en-US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55021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781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098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2416970" y="1151931"/>
            <a:ext cx="7358063" cy="2321719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4200"/>
              <a:t>Title Text</a:t>
            </a:r>
          </a:p>
        </p:txBody>
      </p:sp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2416970" y="3536157"/>
            <a:ext cx="7358063" cy="794743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1650"/>
            </a:lvl1pPr>
            <a:lvl2pPr marL="0" indent="128588" algn="ctr">
              <a:spcBef>
                <a:spcPts val="0"/>
              </a:spcBef>
              <a:buSzTx/>
              <a:buNone/>
              <a:defRPr sz="1650"/>
            </a:lvl2pPr>
            <a:lvl3pPr marL="0" indent="257175" algn="ctr">
              <a:spcBef>
                <a:spcPts val="0"/>
              </a:spcBef>
              <a:buSzTx/>
              <a:buNone/>
              <a:defRPr sz="1650"/>
            </a:lvl3pPr>
            <a:lvl4pPr marL="0" indent="385763" algn="ctr">
              <a:spcBef>
                <a:spcPts val="0"/>
              </a:spcBef>
              <a:buSzTx/>
              <a:buNone/>
              <a:defRPr sz="1650"/>
            </a:lvl4pPr>
            <a:lvl5pPr marL="0" indent="514350" algn="ctr">
              <a:spcBef>
                <a:spcPts val="0"/>
              </a:spcBef>
              <a:buSzTx/>
              <a:buNone/>
              <a:defRPr sz="1650"/>
            </a:lvl5pPr>
          </a:lstStyle>
          <a:p>
            <a:pPr lvl="0">
              <a:defRPr sz="1800"/>
            </a:pPr>
            <a:r>
              <a:rPr sz="1650"/>
              <a:t>Body Level One</a:t>
            </a:r>
          </a:p>
          <a:p>
            <a:pPr lvl="1">
              <a:defRPr sz="1800"/>
            </a:pPr>
            <a:r>
              <a:rPr sz="1650"/>
              <a:t>Body Level Two</a:t>
            </a:r>
          </a:p>
          <a:p>
            <a:pPr lvl="2">
              <a:defRPr sz="1800"/>
            </a:pPr>
            <a:r>
              <a:rPr sz="1650"/>
              <a:t>Body Level Three</a:t>
            </a:r>
          </a:p>
          <a:p>
            <a:pPr lvl="3">
              <a:defRPr sz="1800"/>
            </a:pPr>
            <a:r>
              <a:rPr sz="1650"/>
              <a:t>Body Level Four</a:t>
            </a:r>
          </a:p>
          <a:p>
            <a:pPr lvl="4">
              <a:defRPr sz="1800"/>
            </a:pPr>
            <a:r>
              <a:rPr sz="1650"/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434249425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79B8E-E578-418D-BAFF-B779624F2194}" type="slidenum">
              <a:rPr lang="en-US" smtClean="0"/>
              <a:pPr/>
              <a:t>‹#›</a:t>
            </a:fld>
            <a:r>
              <a:rPr lang="en-US" dirty="0" smtClean="0"/>
              <a:t>/20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2466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045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20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113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071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8743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031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339DD0F-2FA4-4D30-9109-208D1A5407D9}" type="datetimeFigureOut">
              <a:rPr lang="en-US" smtClean="0"/>
              <a:t>2/26/2016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000" y="6369048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3400" y="6356348"/>
            <a:ext cx="2743200" cy="365125"/>
          </a:xfrm>
          <a:prstGeom prst="rect">
            <a:avLst/>
          </a:prstGeom>
        </p:spPr>
        <p:txBody>
          <a:bodyPr/>
          <a:lstStyle/>
          <a:p>
            <a:fld id="{6F579B8E-E578-418D-BAFF-B779624F21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743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12927"/>
            <a:ext cx="10261600" cy="835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85900"/>
            <a:ext cx="10261600" cy="46305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4" descr="C:\Documents and Settings\rchang\My Documents\Dropbox\VALT Web and Print Graphics\logo-black-and-grey.png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509000" y="6237124"/>
            <a:ext cx="1219200" cy="552773"/>
          </a:xfrm>
          <a:prstGeom prst="rect">
            <a:avLst/>
          </a:prstGeom>
          <a:noFill/>
        </p:spPr>
      </p:pic>
      <p:sp>
        <p:nvSpPr>
          <p:cNvPr id="8" name="Straight Connector 7"/>
          <p:cNvSpPr>
            <a:spLocks noChangeShapeType="1"/>
          </p:cNvSpPr>
          <p:nvPr userDrawn="1">
            <p:custDataLst>
              <p:tags r:id="rId14"/>
            </p:custDataLst>
          </p:nvPr>
        </p:nvSpPr>
        <p:spPr bwMode="auto">
          <a:xfrm>
            <a:off x="825008" y="6184899"/>
            <a:ext cx="10260573" cy="1426"/>
          </a:xfrm>
          <a:prstGeom prst="line">
            <a:avLst/>
          </a:prstGeom>
          <a:noFill/>
          <a:ln w="28575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b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838200" y="6369048"/>
            <a:ext cx="3213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cap="small" baseline="0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Remco Chang  |  Tufts University</a:t>
            </a:r>
            <a:endParaRPr lang="en-US" sz="1400" cap="small" baseline="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0" y="12700"/>
            <a:ext cx="2540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6F579B8E-E578-418D-BAFF-B779624F2194}" type="slidenum">
              <a:rPr lang="en-US" sz="1400" smtClean="0">
                <a:solidFill>
                  <a:schemeClr val="bg1">
                    <a:lumMod val="65000"/>
                  </a:schemeClr>
                </a:solidFill>
              </a:rPr>
              <a:pPr/>
              <a:t>‹#›</a:t>
            </a:fld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/34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9855200" y="6307135"/>
            <a:ext cx="1219200" cy="51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836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cap="small" baseline="0">
          <a:solidFill>
            <a:srgbClr val="C0504D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92100" indent="-2921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>
            <a:lumMod val="75000"/>
          </a:schemeClr>
        </a:buClr>
        <a:buSzPct val="75000"/>
        <a:buFont typeface="Wingdings 3" panose="05040102010807070707" pitchFamily="18" charset="2"/>
        <a:buChar char=""/>
        <a:defRPr sz="2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1pPr>
      <a:lvl2pPr marL="749300" indent="-292100" algn="l" defTabSz="914400" rtl="0" eaLnBrk="1" latinLnBrk="0" hangingPunct="1">
        <a:lnSpc>
          <a:spcPct val="90000"/>
        </a:lnSpc>
        <a:spcBef>
          <a:spcPts val="500"/>
        </a:spcBef>
        <a:buClr>
          <a:srgbClr val="C0504D"/>
        </a:buClr>
        <a:buSzPct val="75000"/>
        <a:buFont typeface="Wingdings 3" panose="05040102010807070707" pitchFamily="18" charset="2"/>
        <a:buChar char=""/>
        <a:defRPr sz="2400" kern="1200">
          <a:solidFill>
            <a:schemeClr val="accent1">
              <a:lumMod val="50000"/>
            </a:schemeClr>
          </a:solidFill>
          <a:latin typeface="Cambria" panose="0204050305040603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50000"/>
            <a:lumOff val="50000"/>
          </a:schemeClr>
        </a:buClr>
        <a:buSzPct val="75000"/>
        <a:buFont typeface="Wingdings 3" panose="05040102010807070707" pitchFamily="18" charset="2"/>
        <a:buChar char=""/>
        <a:defRPr sz="20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504D"/>
        </a:buClr>
        <a:buSzPct val="75000"/>
        <a:buFont typeface="Wingdings" panose="05000000000000000000" pitchFamily="2" charset="2"/>
        <a:buChar char="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504D"/>
        </a:buClr>
        <a:buSzPct val="70000"/>
        <a:buFont typeface="Wingdings" panose="05000000000000000000" pitchFamily="2" charset="2"/>
        <a:buChar char=""/>
        <a:defRPr sz="1800" kern="1200">
          <a:solidFill>
            <a:schemeClr val="tx1"/>
          </a:solidFill>
          <a:latin typeface="Cambria" panose="0204050305040603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gi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850901" y="2857503"/>
            <a:ext cx="8724899" cy="1968499"/>
          </a:xfrm>
        </p:spPr>
        <p:txBody>
          <a:bodyPr/>
          <a:lstStyle/>
          <a:p>
            <a:r>
              <a:rPr lang="en-US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From Vision Science to Data Science: Applying Perception to Problems in Big </a:t>
            </a:r>
            <a:r>
              <a:rPr lang="en-US" cap="sm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cap="sm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ata</a:t>
            </a:r>
            <a:endParaRPr lang="en-US" cap="smal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850900" y="5080000"/>
            <a:ext cx="7493000" cy="10668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Remco Chang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Assistant Professor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 smtClean="0"/>
              <a:t>Department of Computer Science, Tufts University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3169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 of Perception-Driven Computation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4303651" cy="4630577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Simple Box-and-Whisker plots (or Box Plots)</a:t>
            </a:r>
          </a:p>
          <a:p>
            <a:endParaRPr lang="en-US" dirty="0"/>
          </a:p>
          <a:p>
            <a:r>
              <a:rPr lang="en-US" dirty="0" smtClean="0"/>
              <a:t>Spot the difference?</a:t>
            </a:r>
            <a:endParaRPr lang="en-US" dirty="0"/>
          </a:p>
        </p:txBody>
      </p:sp>
      <p:grpSp>
        <p:nvGrpSpPr>
          <p:cNvPr id="72" name="Group 71"/>
          <p:cNvGrpSpPr/>
          <p:nvPr/>
        </p:nvGrpSpPr>
        <p:grpSpPr>
          <a:xfrm>
            <a:off x="8609864" y="2060765"/>
            <a:ext cx="2236671" cy="3687322"/>
            <a:chOff x="8609864" y="2060765"/>
            <a:chExt cx="2236671" cy="3687322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8609864" y="2101609"/>
              <a:ext cx="0" cy="364647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Arrow Connector 5"/>
            <p:cNvCxnSpPr/>
            <p:nvPr/>
          </p:nvCxnSpPr>
          <p:spPr>
            <a:xfrm>
              <a:off x="8609864" y="5748087"/>
              <a:ext cx="2236671" cy="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0034971" y="2587867"/>
              <a:ext cx="471714" cy="917333"/>
            </a:xfrm>
            <a:prstGeom prst="rect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3"/>
            <p:cNvGrpSpPr/>
            <p:nvPr/>
          </p:nvGrpSpPr>
          <p:grpSpPr>
            <a:xfrm>
              <a:off x="10073796" y="2060765"/>
              <a:ext cx="374497" cy="543754"/>
              <a:chOff x="603420" y="4602666"/>
              <a:chExt cx="236571" cy="1310492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723900" y="4664940"/>
                <a:ext cx="0" cy="1248218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603420" y="4602666"/>
                <a:ext cx="236571" cy="7322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Rectangle 38"/>
            <p:cNvSpPr/>
            <p:nvPr/>
          </p:nvSpPr>
          <p:spPr>
            <a:xfrm>
              <a:off x="9086561" y="3759200"/>
              <a:ext cx="471714" cy="1178205"/>
            </a:xfrm>
            <a:prstGeom prst="rect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0" name="Group 39"/>
            <p:cNvGrpSpPr/>
            <p:nvPr/>
          </p:nvGrpSpPr>
          <p:grpSpPr>
            <a:xfrm>
              <a:off x="9135169" y="2984176"/>
              <a:ext cx="374497" cy="761319"/>
              <a:chOff x="609600" y="4031279"/>
              <a:chExt cx="236571" cy="1834842"/>
            </a:xfrm>
          </p:grpSpPr>
          <p:cxnSp>
            <p:nvCxnSpPr>
              <p:cNvPr id="41" name="Straight Connector 40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8" name="Group 67"/>
            <p:cNvGrpSpPr/>
            <p:nvPr/>
          </p:nvGrpSpPr>
          <p:grpSpPr>
            <a:xfrm>
              <a:off x="10061097" y="3505200"/>
              <a:ext cx="374497" cy="637989"/>
              <a:chOff x="10061097" y="3505200"/>
              <a:chExt cx="374497" cy="637989"/>
            </a:xfrm>
          </p:grpSpPr>
          <p:cxnSp>
            <p:nvCxnSpPr>
              <p:cNvPr id="33" name="Straight Connector 32"/>
              <p:cNvCxnSpPr/>
              <p:nvPr/>
            </p:nvCxnSpPr>
            <p:spPr>
              <a:xfrm>
                <a:off x="10248346" y="3505200"/>
                <a:ext cx="0" cy="637989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 flipH="1">
                <a:off x="10061097" y="4140151"/>
                <a:ext cx="374497" cy="3038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oup 68"/>
            <p:cNvGrpSpPr/>
            <p:nvPr/>
          </p:nvGrpSpPr>
          <p:grpSpPr>
            <a:xfrm>
              <a:off x="9135169" y="4937405"/>
              <a:ext cx="374497" cy="434695"/>
              <a:chOff x="9135169" y="4937405"/>
              <a:chExt cx="374497" cy="434695"/>
            </a:xfrm>
          </p:grpSpPr>
          <p:cxnSp>
            <p:nvCxnSpPr>
              <p:cNvPr id="43" name="Straight Connector 42"/>
              <p:cNvCxnSpPr/>
              <p:nvPr/>
            </p:nvCxnSpPr>
            <p:spPr>
              <a:xfrm>
                <a:off x="9316108" y="4937405"/>
                <a:ext cx="0" cy="434695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 flipH="1">
                <a:off x="9135169" y="5369062"/>
                <a:ext cx="374497" cy="3038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1" name="Group 70"/>
          <p:cNvGrpSpPr/>
          <p:nvPr/>
        </p:nvGrpSpPr>
        <p:grpSpPr>
          <a:xfrm>
            <a:off x="5574325" y="2020360"/>
            <a:ext cx="2236671" cy="3712722"/>
            <a:chOff x="5574325" y="2020360"/>
            <a:chExt cx="2236671" cy="3712722"/>
          </a:xfrm>
        </p:grpSpPr>
        <p:cxnSp>
          <p:nvCxnSpPr>
            <p:cNvPr id="49" name="Straight Arrow Connector 48"/>
            <p:cNvCxnSpPr/>
            <p:nvPr/>
          </p:nvCxnSpPr>
          <p:spPr>
            <a:xfrm flipV="1">
              <a:off x="5574325" y="2086604"/>
              <a:ext cx="0" cy="3646478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5574325" y="5733082"/>
              <a:ext cx="2236671" cy="0"/>
            </a:xfrm>
            <a:prstGeom prst="straightConnector1">
              <a:avLst/>
            </a:prstGeom>
            <a:ln w="38100">
              <a:solidFill>
                <a:schemeClr val="tx1">
                  <a:lumMod val="75000"/>
                  <a:lumOff val="25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Rectangle 50"/>
            <p:cNvSpPr/>
            <p:nvPr/>
          </p:nvSpPr>
          <p:spPr>
            <a:xfrm>
              <a:off x="6999432" y="2572863"/>
              <a:ext cx="471714" cy="827334"/>
            </a:xfrm>
            <a:prstGeom prst="rect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7038257" y="2020360"/>
              <a:ext cx="374497" cy="554268"/>
              <a:chOff x="603420" y="4541450"/>
              <a:chExt cx="236571" cy="1335832"/>
            </a:xfrm>
          </p:grpSpPr>
          <p:cxnSp>
            <p:nvCxnSpPr>
              <p:cNvPr id="53" name="Straight Connector 52"/>
              <p:cNvCxnSpPr/>
              <p:nvPr/>
            </p:nvCxnSpPr>
            <p:spPr>
              <a:xfrm>
                <a:off x="723900" y="4578382"/>
                <a:ext cx="0" cy="1298900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H="1">
                <a:off x="603420" y="4541450"/>
                <a:ext cx="236571" cy="7322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Rectangle 55"/>
            <p:cNvSpPr/>
            <p:nvPr/>
          </p:nvSpPr>
          <p:spPr>
            <a:xfrm>
              <a:off x="6051022" y="3744195"/>
              <a:ext cx="471714" cy="1178205"/>
            </a:xfrm>
            <a:prstGeom prst="rect">
              <a:avLst/>
            </a:prstGeom>
            <a:noFill/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" name="Group 56"/>
            <p:cNvGrpSpPr/>
            <p:nvPr/>
          </p:nvGrpSpPr>
          <p:grpSpPr>
            <a:xfrm>
              <a:off x="6099630" y="2969171"/>
              <a:ext cx="374497" cy="761319"/>
              <a:chOff x="609600" y="4031279"/>
              <a:chExt cx="236571" cy="1834842"/>
            </a:xfrm>
          </p:grpSpPr>
          <p:cxnSp>
            <p:nvCxnSpPr>
              <p:cNvPr id="58" name="Straight Connector 57"/>
              <p:cNvCxnSpPr/>
              <p:nvPr/>
            </p:nvCxnSpPr>
            <p:spPr>
              <a:xfrm>
                <a:off x="723900" y="4038600"/>
                <a:ext cx="0" cy="1827521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 flipH="1">
                <a:off x="609600" y="4031279"/>
                <a:ext cx="236571" cy="7321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7" name="Group 66"/>
            <p:cNvGrpSpPr/>
            <p:nvPr/>
          </p:nvGrpSpPr>
          <p:grpSpPr>
            <a:xfrm>
              <a:off x="7025558" y="3400167"/>
              <a:ext cx="374497" cy="741845"/>
              <a:chOff x="7025558" y="3400167"/>
              <a:chExt cx="374497" cy="741845"/>
            </a:xfrm>
          </p:grpSpPr>
          <p:cxnSp>
            <p:nvCxnSpPr>
              <p:cNvPr id="55" name="Straight Connector 54"/>
              <p:cNvCxnSpPr/>
              <p:nvPr/>
            </p:nvCxnSpPr>
            <p:spPr>
              <a:xfrm>
                <a:off x="7212807" y="3400167"/>
                <a:ext cx="0" cy="741845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H="1">
                <a:off x="7025558" y="4125146"/>
                <a:ext cx="374497" cy="3038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0" name="Group 69"/>
            <p:cNvGrpSpPr/>
            <p:nvPr/>
          </p:nvGrpSpPr>
          <p:grpSpPr>
            <a:xfrm>
              <a:off x="6099630" y="4922400"/>
              <a:ext cx="374497" cy="434695"/>
              <a:chOff x="6099630" y="4922400"/>
              <a:chExt cx="374497" cy="434695"/>
            </a:xfrm>
          </p:grpSpPr>
          <p:cxnSp>
            <p:nvCxnSpPr>
              <p:cNvPr id="60" name="Straight Connector 59"/>
              <p:cNvCxnSpPr/>
              <p:nvPr/>
            </p:nvCxnSpPr>
            <p:spPr>
              <a:xfrm>
                <a:off x="6280569" y="4922400"/>
                <a:ext cx="0" cy="434695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/>
              <p:cNvCxnSpPr/>
              <p:nvPr/>
            </p:nvCxnSpPr>
            <p:spPr>
              <a:xfrm flipH="1">
                <a:off x="6099630" y="5354057"/>
                <a:ext cx="374497" cy="3038"/>
              </a:xfrm>
              <a:prstGeom prst="line">
                <a:avLst/>
              </a:prstGeom>
              <a:ln w="254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800662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Simple Example of Perception-Driven Computation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4303651" cy="4630577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r>
              <a:rPr lang="en-US" dirty="0" smtClean="0"/>
              <a:t>This difference, although </a:t>
            </a:r>
            <a:r>
              <a:rPr lang="en-US" dirty="0" smtClean="0">
                <a:solidFill>
                  <a:srgbClr val="C0504D"/>
                </a:solidFill>
              </a:rPr>
              <a:t>perceptually small</a:t>
            </a:r>
            <a:r>
              <a:rPr lang="en-US" dirty="0" smtClean="0"/>
              <a:t>, can mean the difference of scanning all data points or using a smaller </a:t>
            </a:r>
            <a:r>
              <a:rPr lang="en-US" dirty="0" smtClean="0">
                <a:solidFill>
                  <a:srgbClr val="C0504D"/>
                </a:solidFill>
              </a:rPr>
              <a:t>sampled</a:t>
            </a:r>
            <a:r>
              <a:rPr lang="en-US" dirty="0" smtClean="0"/>
              <a:t> data set.</a:t>
            </a:r>
          </a:p>
          <a:p>
            <a:pPr lvl="1"/>
            <a:endParaRPr lang="en-US" dirty="0"/>
          </a:p>
          <a:p>
            <a:r>
              <a:rPr lang="en-US" dirty="0" smtClean="0"/>
              <a:t>If the user cannot perceive the difference, we can </a:t>
            </a:r>
            <a:r>
              <a:rPr lang="en-US" dirty="0" smtClean="0">
                <a:solidFill>
                  <a:srgbClr val="C0504D"/>
                </a:solidFill>
              </a:rPr>
              <a:t>save computation time</a:t>
            </a:r>
            <a:r>
              <a:rPr lang="en-US" dirty="0" smtClean="0"/>
              <a:t> by not rendering the perfect visualization!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8609864" y="2101609"/>
            <a:ext cx="0" cy="3646478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8609864" y="5748087"/>
            <a:ext cx="2236671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0034971" y="2587867"/>
            <a:ext cx="471714" cy="917333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0073796" y="2060765"/>
            <a:ext cx="374497" cy="543754"/>
            <a:chOff x="603420" y="4602666"/>
            <a:chExt cx="236571" cy="1310492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723900" y="4664940"/>
              <a:ext cx="0" cy="1248218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flipH="1">
              <a:off x="603420" y="4602666"/>
              <a:ext cx="236571" cy="7322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angle 38"/>
          <p:cNvSpPr/>
          <p:nvPr/>
        </p:nvSpPr>
        <p:spPr>
          <a:xfrm>
            <a:off x="9086561" y="3759200"/>
            <a:ext cx="471714" cy="1178205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9135169" y="2984176"/>
            <a:ext cx="374497" cy="761319"/>
            <a:chOff x="609600" y="4031279"/>
            <a:chExt cx="236571" cy="1834842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723900" y="4038600"/>
              <a:ext cx="0" cy="1827521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H="1">
              <a:off x="609600" y="4031279"/>
              <a:ext cx="236571" cy="7321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" name="Group 67"/>
          <p:cNvGrpSpPr/>
          <p:nvPr/>
        </p:nvGrpSpPr>
        <p:grpSpPr>
          <a:xfrm>
            <a:off x="10061097" y="3505200"/>
            <a:ext cx="374497" cy="637989"/>
            <a:chOff x="10061097" y="3505200"/>
            <a:chExt cx="374497" cy="637989"/>
          </a:xfrm>
        </p:grpSpPr>
        <p:cxnSp>
          <p:nvCxnSpPr>
            <p:cNvPr id="33" name="Straight Connector 32"/>
            <p:cNvCxnSpPr/>
            <p:nvPr/>
          </p:nvCxnSpPr>
          <p:spPr>
            <a:xfrm>
              <a:off x="10248346" y="3505200"/>
              <a:ext cx="0" cy="637989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flipH="1">
              <a:off x="10061097" y="4140151"/>
              <a:ext cx="374497" cy="3038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9135169" y="4937405"/>
            <a:ext cx="374497" cy="434695"/>
            <a:chOff x="9135169" y="4937405"/>
            <a:chExt cx="374497" cy="434695"/>
          </a:xfrm>
        </p:grpSpPr>
        <p:cxnSp>
          <p:nvCxnSpPr>
            <p:cNvPr id="43" name="Straight Connector 42"/>
            <p:cNvCxnSpPr/>
            <p:nvPr/>
          </p:nvCxnSpPr>
          <p:spPr>
            <a:xfrm>
              <a:off x="9316108" y="4937405"/>
              <a:ext cx="0" cy="434695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H="1">
              <a:off x="9135169" y="5369062"/>
              <a:ext cx="374497" cy="3038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Straight Arrow Connector 48"/>
          <p:cNvCxnSpPr/>
          <p:nvPr/>
        </p:nvCxnSpPr>
        <p:spPr>
          <a:xfrm flipV="1">
            <a:off x="5574325" y="2086604"/>
            <a:ext cx="0" cy="3646478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574325" y="5733082"/>
            <a:ext cx="2236671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6999432" y="2572863"/>
            <a:ext cx="471714" cy="827334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Group 51"/>
          <p:cNvGrpSpPr/>
          <p:nvPr/>
        </p:nvGrpSpPr>
        <p:grpSpPr>
          <a:xfrm>
            <a:off x="7038257" y="2020360"/>
            <a:ext cx="374497" cy="554268"/>
            <a:chOff x="603420" y="4541450"/>
            <a:chExt cx="236571" cy="1335832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723900" y="4578382"/>
              <a:ext cx="0" cy="1298900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flipH="1">
              <a:off x="603420" y="4541450"/>
              <a:ext cx="236571" cy="7322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Rectangle 55"/>
          <p:cNvSpPr/>
          <p:nvPr/>
        </p:nvSpPr>
        <p:spPr>
          <a:xfrm>
            <a:off x="6051022" y="3744195"/>
            <a:ext cx="471714" cy="1178205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6099630" y="2969171"/>
            <a:ext cx="374497" cy="761319"/>
            <a:chOff x="609600" y="4031279"/>
            <a:chExt cx="236571" cy="1834842"/>
          </a:xfrm>
        </p:grpSpPr>
        <p:cxnSp>
          <p:nvCxnSpPr>
            <p:cNvPr id="58" name="Straight Connector 57"/>
            <p:cNvCxnSpPr/>
            <p:nvPr/>
          </p:nvCxnSpPr>
          <p:spPr>
            <a:xfrm>
              <a:off x="723900" y="4038600"/>
              <a:ext cx="0" cy="1827521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609600" y="4031279"/>
              <a:ext cx="236571" cy="7321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7025558" y="3400167"/>
            <a:ext cx="374497" cy="741845"/>
            <a:chOff x="7025558" y="3400167"/>
            <a:chExt cx="374497" cy="741845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7212807" y="3400167"/>
              <a:ext cx="0" cy="741845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flipH="1">
              <a:off x="7025558" y="4125146"/>
              <a:ext cx="374497" cy="3038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" name="Group 69"/>
          <p:cNvGrpSpPr/>
          <p:nvPr/>
        </p:nvGrpSpPr>
        <p:grpSpPr>
          <a:xfrm>
            <a:off x="6099630" y="4922400"/>
            <a:ext cx="374497" cy="434695"/>
            <a:chOff x="6099630" y="4922400"/>
            <a:chExt cx="374497" cy="434695"/>
          </a:xfrm>
        </p:grpSpPr>
        <p:cxnSp>
          <p:nvCxnSpPr>
            <p:cNvPr id="60" name="Straight Connector 59"/>
            <p:cNvCxnSpPr/>
            <p:nvPr/>
          </p:nvCxnSpPr>
          <p:spPr>
            <a:xfrm>
              <a:off x="6280569" y="4922400"/>
              <a:ext cx="0" cy="434695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flipH="1">
              <a:off x="6099630" y="5354057"/>
              <a:ext cx="374497" cy="3038"/>
            </a:xfrm>
            <a:prstGeom prst="line">
              <a:avLst/>
            </a:prstGeom>
            <a:ln w="254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" name="Straight Connector 6"/>
          <p:cNvCxnSpPr/>
          <p:nvPr/>
        </p:nvCxnSpPr>
        <p:spPr>
          <a:xfrm>
            <a:off x="5719474" y="3517900"/>
            <a:ext cx="54266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33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Vision Science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4396275" cy="463057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Spot the difference?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Although the difference between the two bars is </a:t>
            </a:r>
            <a:r>
              <a:rPr lang="en-US" dirty="0" smtClean="0">
                <a:solidFill>
                  <a:srgbClr val="C0504D"/>
                </a:solidFill>
              </a:rPr>
              <a:t>the same </a:t>
            </a:r>
            <a:r>
              <a:rPr lang="en-US" dirty="0" smtClean="0"/>
              <a:t>as the previous example, we know from vision science that the difference here is </a:t>
            </a:r>
            <a:r>
              <a:rPr lang="en-US" dirty="0" smtClean="0">
                <a:solidFill>
                  <a:srgbClr val="C0504D"/>
                </a:solidFill>
              </a:rPr>
              <a:t>easier to spot</a:t>
            </a:r>
            <a:r>
              <a:rPr lang="en-US" dirty="0" smtClean="0"/>
              <a:t>.</a:t>
            </a:r>
          </a:p>
          <a:p>
            <a:pPr lvl="2"/>
            <a:endParaRPr lang="en-US" dirty="0"/>
          </a:p>
          <a:p>
            <a:r>
              <a:rPr lang="en-US" dirty="0" smtClean="0"/>
              <a:t>But these are “rules”, not “models”</a:t>
            </a:r>
          </a:p>
          <a:p>
            <a:pPr lvl="1"/>
            <a:r>
              <a:rPr lang="en-US" dirty="0" smtClean="0"/>
              <a:t>Does not indicate how many pixels for how much sampling</a:t>
            </a:r>
          </a:p>
          <a:p>
            <a:endParaRPr lang="en-US" dirty="0"/>
          </a:p>
          <a:p>
            <a:endParaRPr lang="en-US" dirty="0" smtClean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574325" y="2086604"/>
            <a:ext cx="0" cy="3646478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5574325" y="5733082"/>
            <a:ext cx="2236671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6999432" y="3744195"/>
            <a:ext cx="471714" cy="1988886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051022" y="3744195"/>
            <a:ext cx="471714" cy="1988887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8413630" y="2086603"/>
            <a:ext cx="0" cy="3646478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8413630" y="5733081"/>
            <a:ext cx="2236671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838737" y="3606800"/>
            <a:ext cx="471714" cy="2126280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8890327" y="3744194"/>
            <a:ext cx="471714" cy="1988887"/>
          </a:xfrm>
          <a:prstGeom prst="rect">
            <a:avLst/>
          </a:prstGeom>
          <a:noFill/>
          <a:ln w="254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5700304" y="3731494"/>
            <a:ext cx="54266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03812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Perception-Driven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0194" y="4044617"/>
            <a:ext cx="2497206" cy="98458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Perception &amp; Cognitive Model</a:t>
            </a:r>
            <a:endParaRPr lang="en-US" dirty="0"/>
          </a:p>
        </p:txBody>
      </p:sp>
      <p:pic>
        <p:nvPicPr>
          <p:cNvPr id="4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16628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2.gstatic.com/images?q=tbn:ANd9GcSfXaacxBNQd-GC6mtcDGoN-vP79g3JVMx0JynbduZBpvu_-hq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93" y="2029537"/>
            <a:ext cx="2382906" cy="16002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>
          <a:xfrm>
            <a:off x="7238492" y="2492069"/>
            <a:ext cx="1130807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515988" y="249206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883150" y="1762836"/>
            <a:ext cx="1943100" cy="1943101"/>
            <a:chOff x="5086350" y="2829636"/>
            <a:chExt cx="1943100" cy="1943101"/>
          </a:xfrm>
        </p:grpSpPr>
        <p:pic>
          <p:nvPicPr>
            <p:cNvPr id="5" name="Picture 2" descr="https://encrypted-tbn2.gstatic.com/images?q=tbn:ANd9GcR78QBafr7ozpeLwQnTg95U7k723qV_uIJMD73jNmshu02ToZj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350" y="2829636"/>
              <a:ext cx="1943100" cy="194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 descr="http://www.filmcad.com/wp-content/uploads/2012/09/bar-icon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9146" y="3086850"/>
              <a:ext cx="1435354" cy="944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Content Placeholder 2"/>
          <p:cNvSpPr txBox="1">
            <a:spLocks/>
          </p:cNvSpPr>
          <p:nvPr/>
        </p:nvSpPr>
        <p:spPr>
          <a:xfrm>
            <a:off x="4806950" y="4133516"/>
            <a:ext cx="2178050" cy="984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2100" indent="-2921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75000"/>
              <a:buFont typeface="Wingdings 3" panose="05040102010807070707" pitchFamily="18" charset="2"/>
              <a:buChar char="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93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75000"/>
              <a:buFont typeface="Wingdings 3" panose="05040102010807070707" pitchFamily="18" charset="2"/>
              <a:buChar char=""/>
              <a:defRPr sz="2400" kern="120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3" panose="05040102010807070707" pitchFamily="18" charset="2"/>
              <a:buChar char="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75000"/>
              <a:buFont typeface="Wingdings" panose="05000000000000000000" pitchFamily="2" charset="2"/>
              <a:buChar char="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Char char="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sz="2600" dirty="0" smtClean="0"/>
              <a:t>Visualization</a:t>
            </a:r>
            <a:endParaRPr lang="en-US" sz="260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8913813" y="4044617"/>
            <a:ext cx="2185987" cy="107348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92100" indent="-2921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>
                  <a:lumMod val="75000"/>
                </a:schemeClr>
              </a:buClr>
              <a:buSzPct val="75000"/>
              <a:buFont typeface="Wingdings 3" panose="05040102010807070707" pitchFamily="18" charset="2"/>
              <a:buChar char="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1pPr>
            <a:lvl2pPr marL="749300" indent="-2921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75000"/>
              <a:buFont typeface="Wingdings 3" panose="05040102010807070707" pitchFamily="18" charset="2"/>
              <a:buChar char=""/>
              <a:defRPr sz="2400" kern="120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1">
                  <a:lumMod val="50000"/>
                  <a:lumOff val="50000"/>
                </a:schemeClr>
              </a:buClr>
              <a:buSzPct val="75000"/>
              <a:buFont typeface="Wingdings 3" panose="05040102010807070707" pitchFamily="18" charset="2"/>
              <a:buChar char="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75000"/>
              <a:buFont typeface="Wingdings" panose="05000000000000000000" pitchFamily="2" charset="2"/>
              <a:buChar char="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C0504D"/>
              </a:buClr>
              <a:buSzPct val="70000"/>
              <a:buFont typeface="Wingdings" panose="05000000000000000000" pitchFamily="2" charset="2"/>
              <a:buChar char="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r>
              <a:rPr lang="en-US" dirty="0" smtClean="0"/>
              <a:t>Approximate Data &amp; Computation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337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1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9" presetClass="emph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504D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8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7" grpId="0" animBg="1"/>
      <p:bldP spid="7" grpId="1" animBg="1"/>
      <p:bldP spid="8" grpId="0" animBg="1"/>
      <p:bldP spid="8" grpId="1" animBg="1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Modeling In Data Visualization?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5130800" cy="4630577"/>
          </a:xfrm>
        </p:spPr>
        <p:txBody>
          <a:bodyPr/>
          <a:lstStyle/>
          <a:p>
            <a:r>
              <a:rPr lang="en-US" dirty="0" smtClean="0"/>
              <a:t>With few exceptions, the Visualization community isn’t very good at this.</a:t>
            </a:r>
          </a:p>
          <a:p>
            <a:endParaRPr lang="en-US" dirty="0"/>
          </a:p>
          <a:p>
            <a:r>
              <a:rPr lang="en-US" dirty="0" smtClean="0"/>
              <a:t>One promising direction is to consider modeling the JND (</a:t>
            </a:r>
            <a:r>
              <a:rPr lang="en-US" dirty="0" smtClean="0">
                <a:solidFill>
                  <a:srgbClr val="C0504D"/>
                </a:solidFill>
              </a:rPr>
              <a:t>just noticeable differences</a:t>
            </a:r>
            <a:r>
              <a:rPr lang="en-US" dirty="0" smtClean="0"/>
              <a:t>) in different visualization designs.</a:t>
            </a:r>
          </a:p>
          <a:p>
            <a:endParaRPr lang="en-US" dirty="0"/>
          </a:p>
        </p:txBody>
      </p:sp>
      <p:pic>
        <p:nvPicPr>
          <p:cNvPr id="10242" name="Picture 2" descr="http://images.sodahead.com/polls/004297261/856922443_man_crying_help_4x3_540x405_thumb5B35D_answer_1_x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8075" y="1865312"/>
            <a:ext cx="4818936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131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JND-Based Modeling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 quick introduction of Just Noticeable Difference (and the Weber’s Law)</a:t>
            </a:r>
          </a:p>
          <a:p>
            <a:endParaRPr lang="en-US" dirty="0"/>
          </a:p>
          <a:p>
            <a:r>
              <a:rPr lang="en-US" dirty="0" smtClean="0"/>
              <a:t>Imagine yourself in a dark room…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6934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/>
          <p:nvPr/>
        </p:nvSpPr>
        <p:spPr>
          <a:xfrm>
            <a:off x="1508283" y="853658"/>
            <a:ext cx="9175435" cy="5150684"/>
          </a:xfrm>
          <a:prstGeom prst="rect">
            <a:avLst/>
          </a:prstGeom>
          <a:solidFill>
            <a:srgbClr val="332E2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1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563"/>
          </a:p>
        </p:txBody>
      </p:sp>
    </p:spTree>
    <p:extLst>
      <p:ext uri="{BB962C8B-B14F-4D97-AF65-F5344CB8AC3E}">
        <p14:creationId xmlns:p14="http://schemas.microsoft.com/office/powerpoint/2010/main" val="379190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/>
          <p:nvPr/>
        </p:nvSpPr>
        <p:spPr>
          <a:xfrm>
            <a:off x="1508283" y="853658"/>
            <a:ext cx="9175435" cy="5150684"/>
          </a:xfrm>
          <a:prstGeom prst="rect">
            <a:avLst/>
          </a:prstGeom>
          <a:solidFill>
            <a:srgbClr val="332E2E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17500">
                <a:solidFill>
                  <a:srgbClr val="FFFFFF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563"/>
          </a:p>
        </p:txBody>
      </p:sp>
      <p:sp>
        <p:nvSpPr>
          <p:cNvPr id="292" name="Shape 292"/>
          <p:cNvSpPr/>
          <p:nvPr/>
        </p:nvSpPr>
        <p:spPr>
          <a:xfrm>
            <a:off x="5905500" y="3238500"/>
            <a:ext cx="476250" cy="476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AFAF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35330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/>
          <p:nvPr/>
        </p:nvSpPr>
        <p:spPr>
          <a:xfrm>
            <a:off x="1508283" y="853658"/>
            <a:ext cx="9175435" cy="515068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17500">
                <a:solidFill>
                  <a:srgbClr val="84848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563"/>
          </a:p>
        </p:txBody>
      </p:sp>
    </p:spTree>
    <p:extLst>
      <p:ext uri="{BB962C8B-B14F-4D97-AF65-F5344CB8AC3E}">
        <p14:creationId xmlns:p14="http://schemas.microsoft.com/office/powerpoint/2010/main" val="29014438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/>
          <p:nvPr/>
        </p:nvSpPr>
        <p:spPr>
          <a:xfrm>
            <a:off x="1508283" y="853658"/>
            <a:ext cx="9175435" cy="5150684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17500">
                <a:solidFill>
                  <a:srgbClr val="848484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6563"/>
          </a:p>
        </p:txBody>
      </p:sp>
      <p:sp>
        <p:nvSpPr>
          <p:cNvPr id="297" name="Shape 297"/>
          <p:cNvSpPr/>
          <p:nvPr/>
        </p:nvSpPr>
        <p:spPr>
          <a:xfrm>
            <a:off x="5905500" y="3238500"/>
            <a:ext cx="476250" cy="47625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9679" h="19679" extrusionOk="0">
                <a:moveTo>
                  <a:pt x="16796" y="2882"/>
                </a:moveTo>
                <a:cubicBezTo>
                  <a:pt x="20639" y="6724"/>
                  <a:pt x="20639" y="12954"/>
                  <a:pt x="16796" y="16796"/>
                </a:cubicBezTo>
                <a:cubicBezTo>
                  <a:pt x="12954" y="20639"/>
                  <a:pt x="6724" y="20639"/>
                  <a:pt x="2882" y="16796"/>
                </a:cubicBezTo>
                <a:cubicBezTo>
                  <a:pt x="-961" y="12954"/>
                  <a:pt x="-961" y="6724"/>
                  <a:pt x="2882" y="2882"/>
                </a:cubicBezTo>
                <a:cubicBezTo>
                  <a:pt x="6724" y="-961"/>
                  <a:pt x="12954" y="-961"/>
                  <a:pt x="16796" y="2882"/>
                </a:cubicBezTo>
                <a:close/>
              </a:path>
            </a:pathLst>
          </a:custGeom>
          <a:solidFill>
            <a:srgbClr val="FAFAFA"/>
          </a:solidFill>
          <a:ln w="12700">
            <a:miter lim="400000"/>
          </a:ln>
        </p:spPr>
        <p:txBody>
          <a:bodyPr lIns="0" tIns="0" rIns="0" bIns="0" anchor="ctr"/>
          <a:lstStyle/>
          <a:p>
            <a:pPr lvl="0">
              <a:defRPr sz="3200">
                <a:solidFill>
                  <a:srgbClr val="FFFFFF"/>
                </a:solidFill>
              </a:defRPr>
            </a:pPr>
            <a:endParaRPr sz="1200"/>
          </a:p>
        </p:txBody>
      </p:sp>
    </p:spTree>
    <p:extLst>
      <p:ext uri="{BB962C8B-B14F-4D97-AF65-F5344CB8AC3E}">
        <p14:creationId xmlns:p14="http://schemas.microsoft.com/office/powerpoint/2010/main" val="3842484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Visualization in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485900"/>
            <a:ext cx="4699000" cy="4630577"/>
          </a:xfrm>
        </p:spPr>
        <p:txBody>
          <a:bodyPr/>
          <a:lstStyle/>
          <a:p>
            <a:r>
              <a:rPr lang="en-US" dirty="0" smtClean="0"/>
              <a:t>Big Data</a:t>
            </a:r>
          </a:p>
          <a:p>
            <a:pPr lvl="1"/>
            <a:r>
              <a:rPr lang="en-US" dirty="0" smtClean="0"/>
              <a:t>Machine Learning</a:t>
            </a:r>
          </a:p>
          <a:p>
            <a:pPr lvl="1"/>
            <a:r>
              <a:rPr lang="en-US" dirty="0" smtClean="0"/>
              <a:t>Database</a:t>
            </a:r>
          </a:p>
          <a:p>
            <a:pPr lvl="1"/>
            <a:r>
              <a:rPr lang="en-US" dirty="0" smtClean="0"/>
              <a:t>Visualization</a:t>
            </a:r>
          </a:p>
          <a:p>
            <a:pPr lvl="1"/>
            <a:endParaRPr lang="en-US" dirty="0"/>
          </a:p>
          <a:p>
            <a:r>
              <a:rPr lang="en-US" dirty="0" smtClean="0"/>
              <a:t>Visualization allows the user to </a:t>
            </a:r>
            <a:r>
              <a:rPr lang="en-US" dirty="0" smtClean="0">
                <a:solidFill>
                  <a:srgbClr val="C0504D"/>
                </a:solidFill>
              </a:rPr>
              <a:t>interactively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504D"/>
                </a:solidFill>
              </a:rPr>
              <a:t>visually</a:t>
            </a:r>
            <a:r>
              <a:rPr lang="en-US" dirty="0" smtClean="0"/>
              <a:t> explore large amounts of data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http://www.mrscompany.com/wp-content/uploads/2015/05/BigData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" y="1449554"/>
            <a:ext cx="4629150" cy="462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5086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Modeling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Weber’s Law (mid 1800s)</a:t>
                </a:r>
              </a:p>
              <a:p>
                <a:pPr lvl="1"/>
                <a:r>
                  <a:rPr lang="en-US" dirty="0" smtClean="0"/>
                  <a:t>Low-level perceptual discrimination (sound, touch, </a:t>
                </a:r>
                <a:r>
                  <a:rPr lang="en-US" dirty="0"/>
                  <a:t>taste, </a:t>
                </a:r>
                <a:r>
                  <a:rPr lang="en-US" dirty="0" smtClean="0"/>
                  <a:t>brightness, etc.)</a:t>
                </a:r>
              </a:p>
              <a:p>
                <a:pPr lvl="1"/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𝑑𝑃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970164" y="2694212"/>
            <a:ext cx="3696012" cy="810988"/>
            <a:chOff x="-670365" y="3348705"/>
            <a:chExt cx="3696012" cy="810988"/>
          </a:xfrm>
        </p:grpSpPr>
        <p:sp>
          <p:nvSpPr>
            <p:cNvPr id="6" name="TextBox 5"/>
            <p:cNvSpPr txBox="1"/>
            <p:nvPr/>
          </p:nvSpPr>
          <p:spPr>
            <a:xfrm>
              <a:off x="-670365" y="3348705"/>
              <a:ext cx="369601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Perceived Difference</a:t>
              </a:r>
              <a:endParaRPr lang="en-US" b="1" dirty="0"/>
            </a:p>
          </p:txBody>
        </p:sp>
        <p:cxnSp>
          <p:nvCxnSpPr>
            <p:cNvPr id="13" name="Straight Arrow Connector 12"/>
            <p:cNvCxnSpPr>
              <a:stCxn id="6" idx="2"/>
            </p:cNvCxnSpPr>
            <p:nvPr/>
          </p:nvCxnSpPr>
          <p:spPr>
            <a:xfrm>
              <a:off x="1177641" y="3933480"/>
              <a:ext cx="1664930" cy="22621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oup 23"/>
          <p:cNvGrpSpPr/>
          <p:nvPr/>
        </p:nvGrpSpPr>
        <p:grpSpPr>
          <a:xfrm>
            <a:off x="7594600" y="2521538"/>
            <a:ext cx="4073025" cy="691630"/>
            <a:chOff x="5805238" y="3170032"/>
            <a:chExt cx="4073025" cy="691630"/>
          </a:xfrm>
        </p:grpSpPr>
        <p:sp>
          <p:nvSpPr>
            <p:cNvPr id="7" name="TextBox 6"/>
            <p:cNvSpPr txBox="1"/>
            <p:nvPr/>
          </p:nvSpPr>
          <p:spPr>
            <a:xfrm>
              <a:off x="6441488" y="3170032"/>
              <a:ext cx="343677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Change in Intensity</a:t>
              </a:r>
              <a:endParaRPr lang="en-US" b="1" dirty="0"/>
            </a:p>
          </p:txBody>
        </p:sp>
        <p:cxnSp>
          <p:nvCxnSpPr>
            <p:cNvPr id="15" name="Straight Arrow Connector 14"/>
            <p:cNvCxnSpPr>
              <a:stCxn id="7" idx="1"/>
            </p:cNvCxnSpPr>
            <p:nvPr/>
          </p:nvCxnSpPr>
          <p:spPr>
            <a:xfrm flipH="1">
              <a:off x="5805238" y="3462420"/>
              <a:ext cx="636250" cy="3992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Group 24"/>
          <p:cNvGrpSpPr/>
          <p:nvPr/>
        </p:nvGrpSpPr>
        <p:grpSpPr>
          <a:xfrm>
            <a:off x="6056601" y="4279897"/>
            <a:ext cx="4348498" cy="902096"/>
            <a:chOff x="4673816" y="5092879"/>
            <a:chExt cx="4348498" cy="902096"/>
          </a:xfrm>
        </p:grpSpPr>
        <p:sp>
          <p:nvSpPr>
            <p:cNvPr id="8" name="TextBox 7"/>
            <p:cNvSpPr txBox="1"/>
            <p:nvPr/>
          </p:nvSpPr>
          <p:spPr>
            <a:xfrm>
              <a:off x="4673816" y="5410200"/>
              <a:ext cx="4348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/>
                <a:t>Intensity of the Stimulus</a:t>
              </a:r>
              <a:endParaRPr lang="en-US" b="1" dirty="0"/>
            </a:p>
          </p:txBody>
        </p:sp>
        <p:cxnSp>
          <p:nvCxnSpPr>
            <p:cNvPr id="18" name="Straight Arrow Connector 17"/>
            <p:cNvCxnSpPr>
              <a:stCxn id="8" idx="0"/>
            </p:cNvCxnSpPr>
            <p:nvPr/>
          </p:nvCxnSpPr>
          <p:spPr>
            <a:xfrm flipH="1" flipV="1">
              <a:off x="5843515" y="5092879"/>
              <a:ext cx="1004550" cy="31732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2140456" y="4063818"/>
            <a:ext cx="3876947" cy="1466066"/>
            <a:chOff x="1134487" y="4660097"/>
            <a:chExt cx="3876947" cy="1466066"/>
          </a:xfrm>
        </p:grpSpPr>
        <p:sp>
          <p:nvSpPr>
            <p:cNvPr id="9" name="TextBox 8"/>
            <p:cNvSpPr txBox="1"/>
            <p:nvPr/>
          </p:nvSpPr>
          <p:spPr>
            <a:xfrm>
              <a:off x="1134487" y="5048945"/>
              <a:ext cx="319209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smtClean="0"/>
                <a:t>Weber Fraction</a:t>
              </a:r>
              <a:endParaRPr lang="en-US" sz="3200" b="1" dirty="0"/>
            </a:p>
            <a:p>
              <a:r>
                <a:rPr lang="en-US" sz="3200" b="1" dirty="0"/>
                <a:t>(via experiments)</a:t>
              </a:r>
              <a:endParaRPr lang="en-US" b="1" dirty="0"/>
            </a:p>
          </p:txBody>
        </p:sp>
        <p:cxnSp>
          <p:nvCxnSpPr>
            <p:cNvPr id="21" name="Straight Arrow Connector 20"/>
            <p:cNvCxnSpPr>
              <a:stCxn id="9" idx="0"/>
            </p:cNvCxnSpPr>
            <p:nvPr/>
          </p:nvCxnSpPr>
          <p:spPr>
            <a:xfrm flipV="1">
              <a:off x="2730533" y="4660097"/>
              <a:ext cx="2280901" cy="38884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741992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Perceptual Modeling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Weber’s Law (mid 1800s)</a:t>
                </a:r>
              </a:p>
              <a:p>
                <a:pPr lvl="1"/>
                <a:r>
                  <a:rPr lang="en-US" dirty="0" smtClean="0"/>
                  <a:t>Low-level perceptual discrimination (sound, touch, </a:t>
                </a:r>
                <a:r>
                  <a:rPr lang="en-US" dirty="0"/>
                  <a:t>taste, </a:t>
                </a:r>
                <a:r>
                  <a:rPr lang="en-US" dirty="0" smtClean="0"/>
                  <a:t>brightness, etc.)</a:t>
                </a:r>
              </a:p>
              <a:p>
                <a:pPr lvl="1"/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i="1">
                          <a:latin typeface="Cambria Math" panose="02040503050406030204" pitchFamily="18" charset="0"/>
                        </a:rPr>
                        <m:t>𝑑𝑃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800" i="1">
                          <a:latin typeface="Cambria Math" panose="02040503050406030204" pitchFamily="18" charset="0"/>
                        </a:rPr>
                        <m:t>𝑘</m:t>
                      </m:r>
                      <m:f>
                        <m:fPr>
                          <m:ctrlPr>
                            <a:rPr lang="en-US" sz="4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𝑑𝑆</m:t>
                          </m:r>
                        </m:num>
                        <m:den>
                          <m:r>
                            <a:rPr lang="en-US" sz="4800" i="1">
                              <a:latin typeface="Cambria Math" panose="02040503050406030204" pitchFamily="18" charset="0"/>
                            </a:rPr>
                            <m:t>𝑆</m:t>
                          </m:r>
                        </m:den>
                      </m:f>
                    </m:oMath>
                  </m:oMathPara>
                </a14:m>
                <a:endParaRPr lang="en-US" sz="4800" dirty="0"/>
              </a:p>
              <a:p>
                <a:endParaRPr lang="en-US" sz="3600" dirty="0"/>
              </a:p>
            </p:txBody>
          </p:sp>
        </mc:Choice>
        <mc:Fallback xmlns="">
          <p:sp>
            <p:nvSpPr>
              <p:cNvPr id="5" name="Content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654" t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856656" y="4546817"/>
                <a:ext cx="8482194" cy="156966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>
                    <a:latin typeface="Cambria" panose="02040503050406030204" pitchFamily="18" charset="0"/>
                  </a:rPr>
                  <a:t>Given a fixed stimulus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</a:rPr>
                  <a:t>, the smallest of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</a:rPr>
                      <m:t>𝑑𝑆</m:t>
                    </m:r>
                    <m:r>
                      <a:rPr lang="en-US" sz="32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Cambria" panose="02040503050406030204" pitchFamily="18" charset="0"/>
                  </a:rPr>
                  <a:t>that </a:t>
                </a:r>
              </a:p>
              <a:p>
                <a:r>
                  <a:rPr lang="en-US" sz="3200" dirty="0">
                    <a:latin typeface="Cambria" panose="02040503050406030204" pitchFamily="18" charset="0"/>
                  </a:rPr>
                  <a:t>can be perceived by humans is known as the </a:t>
                </a:r>
              </a:p>
              <a:p>
                <a:r>
                  <a:rPr lang="en-US" sz="3200" dirty="0">
                    <a:latin typeface="Cambria" panose="02040503050406030204" pitchFamily="18" charset="0"/>
                  </a:rPr>
                  <a:t>“</a:t>
                </a:r>
                <a:r>
                  <a:rPr lang="en-US" sz="3200" b="1" dirty="0">
                    <a:latin typeface="Cambria" panose="02040503050406030204" pitchFamily="18" charset="0"/>
                  </a:rPr>
                  <a:t>Just Noticeable Difference</a:t>
                </a:r>
                <a:r>
                  <a:rPr lang="en-US" sz="3200" dirty="0">
                    <a:latin typeface="Cambria" panose="02040503050406030204" pitchFamily="18" charset="0"/>
                  </a:rPr>
                  <a:t>”, or </a:t>
                </a:r>
                <a:r>
                  <a:rPr lang="en-US" sz="3200" b="1" dirty="0">
                    <a:latin typeface="Cambria" panose="02040503050406030204" pitchFamily="18" charset="0"/>
                  </a:rPr>
                  <a:t>JND</a:t>
                </a:r>
                <a:endParaRPr lang="en-US" b="1" dirty="0">
                  <a:latin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656" y="4546817"/>
                <a:ext cx="8482194" cy="1569660"/>
              </a:xfrm>
              <a:prstGeom prst="rect">
                <a:avLst/>
              </a:prstGeom>
              <a:blipFill rotWithShape="0">
                <a:blip r:embed="rId3"/>
                <a:stretch>
                  <a:fillRect l="-1869" t="-5058" r="-863" b="-1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093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pasted-image.pdf"/>
          <p:cNvPicPr/>
          <p:nvPr/>
        </p:nvPicPr>
        <p:blipFill>
          <a:blip r:embed="rId2">
            <a:extLst/>
          </a:blip>
          <a:srcRect t="5989"/>
          <a:stretch>
            <a:fillRect/>
          </a:stretch>
        </p:blipFill>
        <p:spPr>
          <a:xfrm>
            <a:off x="1731640" y="1572361"/>
            <a:ext cx="8340340" cy="448809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Baldridge &amp; </a:t>
            </a:r>
            <a:r>
              <a:rPr lang="en-US" dirty="0" err="1" smtClean="0"/>
              <a:t>Rensink</a:t>
            </a:r>
            <a:r>
              <a:rPr lang="en-US" dirty="0" smtClean="0"/>
              <a:t>, 2010: </a:t>
            </a:r>
            <a:br>
              <a:rPr lang="en-US" dirty="0" smtClean="0"/>
            </a:br>
            <a:r>
              <a:rPr lang="en-US" dirty="0" smtClean="0"/>
              <a:t>Perception of Correlation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071980" y="1206500"/>
            <a:ext cx="157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latin typeface="Cambria" panose="02040503050406030204" pitchFamily="18" charset="0"/>
              </a:rPr>
              <a:t>Δ</a:t>
            </a:r>
            <a:r>
              <a:rPr lang="en-US" sz="2800" dirty="0" smtClean="0">
                <a:latin typeface="Cambria" panose="02040503050406030204" pitchFamily="18" charset="0"/>
              </a:rPr>
              <a:t>r = 0.05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76600" y="1572361"/>
            <a:ext cx="863600" cy="408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83500" y="1468110"/>
            <a:ext cx="863600" cy="408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1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pasted-image.pdf"/>
          <p:cNvPicPr/>
          <p:nvPr/>
        </p:nvPicPr>
        <p:blipFill>
          <a:blip r:embed="rId2">
            <a:extLst/>
          </a:blip>
          <a:srcRect t="6711"/>
          <a:stretch>
            <a:fillRect/>
          </a:stretch>
        </p:blipFill>
        <p:spPr>
          <a:xfrm>
            <a:off x="1635558" y="1585957"/>
            <a:ext cx="8744035" cy="456412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Baldridge &amp; </a:t>
            </a:r>
            <a:r>
              <a:rPr lang="en-US" dirty="0" err="1" smtClean="0"/>
              <a:t>Rensink</a:t>
            </a:r>
            <a:r>
              <a:rPr lang="en-US" dirty="0" smtClean="0"/>
              <a:t>, 2010: </a:t>
            </a:r>
            <a:br>
              <a:rPr lang="en-US" dirty="0" smtClean="0"/>
            </a:br>
            <a:r>
              <a:rPr lang="en-US" dirty="0" smtClean="0"/>
              <a:t>Perception of Correlation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071980" y="1206500"/>
            <a:ext cx="157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latin typeface="Cambria" panose="02040503050406030204" pitchFamily="18" charset="0"/>
              </a:rPr>
              <a:t>Δ</a:t>
            </a:r>
            <a:r>
              <a:rPr lang="en-US" sz="2800" dirty="0" smtClean="0">
                <a:latin typeface="Cambria" panose="02040503050406030204" pitchFamily="18" charset="0"/>
              </a:rPr>
              <a:t>r = 0.05</a:t>
            </a:r>
            <a:endParaRPr lang="en-US" dirty="0">
              <a:latin typeface="Cambria" panose="020405030504060302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76600" y="1572361"/>
            <a:ext cx="863600" cy="408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683500" y="1468110"/>
            <a:ext cx="863600" cy="4088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41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Baldridge &amp; </a:t>
            </a:r>
            <a:r>
              <a:rPr lang="en-US" dirty="0" err="1" smtClean="0"/>
              <a:t>Rensink</a:t>
            </a:r>
            <a:r>
              <a:rPr lang="en-US" dirty="0" smtClean="0"/>
              <a:t>, 2010: </a:t>
            </a:r>
            <a:br>
              <a:rPr lang="en-US" dirty="0" smtClean="0"/>
            </a:br>
            <a:r>
              <a:rPr lang="en-US" dirty="0" smtClean="0"/>
              <a:t>Perception of Correlation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5118100" cy="4630577"/>
          </a:xfrm>
        </p:spPr>
        <p:txBody>
          <a:bodyPr/>
          <a:lstStyle/>
          <a:p>
            <a:r>
              <a:rPr lang="en-US" dirty="0" smtClean="0"/>
              <a:t>In 2010, Ron </a:t>
            </a:r>
            <a:r>
              <a:rPr lang="en-US" dirty="0" err="1" smtClean="0"/>
              <a:t>Rensink</a:t>
            </a:r>
            <a:r>
              <a:rPr lang="en-US" dirty="0" smtClean="0"/>
              <a:t> and colleague found that the perception of correlation in a </a:t>
            </a:r>
            <a:r>
              <a:rPr lang="en-US" dirty="0" smtClean="0">
                <a:solidFill>
                  <a:srgbClr val="C0504D"/>
                </a:solidFill>
              </a:rPr>
              <a:t>scatterplot</a:t>
            </a:r>
            <a:r>
              <a:rPr lang="en-US" dirty="0" smtClean="0"/>
              <a:t> follows Weber’s Law</a:t>
            </a:r>
          </a:p>
          <a:p>
            <a:endParaRPr lang="en-US" dirty="0"/>
          </a:p>
          <a:p>
            <a:r>
              <a:rPr lang="en-US" dirty="0" smtClean="0"/>
              <a:t>In 2014, our team extended this work to determine if perception of correlation in </a:t>
            </a:r>
            <a:r>
              <a:rPr lang="en-US" dirty="0" smtClean="0">
                <a:solidFill>
                  <a:srgbClr val="C0504D"/>
                </a:solidFill>
              </a:rPr>
              <a:t>all bivariate visualizations </a:t>
            </a:r>
            <a:r>
              <a:rPr lang="en-US" dirty="0" smtClean="0"/>
              <a:t>follows Weber’s Law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5540278" y="1613206"/>
            <a:ext cx="5559522" cy="4503271"/>
            <a:chOff x="5540278" y="1613206"/>
            <a:chExt cx="5559522" cy="4503271"/>
          </a:xfrm>
        </p:grpSpPr>
        <p:pic>
          <p:nvPicPr>
            <p:cNvPr id="4" name="pasted-image.pdf"/>
            <p:cNvPicPr/>
            <p:nvPr/>
          </p:nvPicPr>
          <p:blipFill>
            <a:blip r:embed="rId2">
              <a:extLst/>
            </a:blip>
            <a:srcRect t="9740"/>
            <a:stretch>
              <a:fillRect/>
            </a:stretch>
          </p:blipFill>
          <p:spPr>
            <a:xfrm>
              <a:off x="7140127" y="1613206"/>
              <a:ext cx="3959673" cy="4503271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5" name="pasted-image.pdf"/>
            <p:cNvPicPr/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952747" y="3285866"/>
              <a:ext cx="197453" cy="671981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" name="Shape 455"/>
            <p:cNvSpPr/>
            <p:nvPr/>
          </p:nvSpPr>
          <p:spPr>
            <a:xfrm>
              <a:off x="5540278" y="5260549"/>
              <a:ext cx="1545911" cy="27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>
              <a:lvl1pPr algn="r">
                <a:defRPr sz="4800" i="1">
                  <a:solidFill>
                    <a:srgbClr val="332E2E"/>
                  </a:solidFill>
                  <a:latin typeface="Avenir Next Demi Bold"/>
                  <a:ea typeface="Avenir Next Demi Bold"/>
                  <a:cs typeface="Avenir Next Demi Bold"/>
                  <a:sym typeface="Avenir Next Demi Bold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</a:defRPr>
              </a:pPr>
              <a:r>
                <a:rPr sz="1800"/>
                <a:t>better</a:t>
              </a:r>
            </a:p>
          </p:txBody>
        </p:sp>
        <p:sp>
          <p:nvSpPr>
            <p:cNvPr id="7" name="Shape 456"/>
            <p:cNvSpPr/>
            <p:nvPr/>
          </p:nvSpPr>
          <p:spPr>
            <a:xfrm>
              <a:off x="5540278" y="2149857"/>
              <a:ext cx="1545911" cy="276999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lIns="0" tIns="0" rIns="0" bIns="0" anchor="ctr">
              <a:spAutoFit/>
            </a:bodyPr>
            <a:lstStyle>
              <a:lvl1pPr algn="r">
                <a:defRPr sz="4800" i="1">
                  <a:solidFill>
                    <a:srgbClr val="332E2E"/>
                  </a:solidFill>
                  <a:latin typeface="Avenir Next Demi Bold"/>
                  <a:ea typeface="Avenir Next Demi Bold"/>
                  <a:cs typeface="Avenir Next Demi Bold"/>
                  <a:sym typeface="Avenir Next Demi Bold"/>
                </a:defRPr>
              </a:lvl1pPr>
            </a:lstStyle>
            <a:p>
              <a:pPr lvl="0">
                <a:defRPr sz="1800" i="0">
                  <a:solidFill>
                    <a:srgbClr val="000000"/>
                  </a:solidFill>
                </a:defRPr>
              </a:pPr>
              <a:r>
                <a:rPr sz="1800" dirty="0"/>
                <a:t>worse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215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9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7869" y="2037844"/>
            <a:ext cx="8756265" cy="21056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0" name="pasted-image.png"/>
          <p:cNvPicPr/>
          <p:nvPr/>
        </p:nvPicPr>
        <p:blipFill>
          <a:blip r:embed="rId4">
            <a:extLst/>
          </a:blip>
          <a:srcRect l="895" t="6328"/>
          <a:stretch>
            <a:fillRect/>
          </a:stretch>
        </p:blipFill>
        <p:spPr>
          <a:xfrm>
            <a:off x="1689048" y="2207032"/>
            <a:ext cx="8813964" cy="254951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640640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0725" y="1470104"/>
            <a:ext cx="8770550" cy="3917795"/>
          </a:xfrm>
          <a:prstGeom prst="rect">
            <a:avLst/>
          </a:prstGeom>
          <a:ln w="12700">
            <a:miter lim="400000"/>
          </a:ln>
        </p:spPr>
      </p:pic>
      <p:pic>
        <p:nvPicPr>
          <p:cNvPr id="525" name="pasted-image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17869" y="1275844"/>
            <a:ext cx="8756265" cy="2105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006740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9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0725" y="2150838"/>
            <a:ext cx="8770550" cy="255632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0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7869" y="1799719"/>
            <a:ext cx="8756265" cy="2105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173308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" name="pasted-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0725" y="2098234"/>
            <a:ext cx="8770550" cy="2661535"/>
          </a:xfrm>
          <a:prstGeom prst="rect">
            <a:avLst/>
          </a:prstGeom>
          <a:ln w="12700">
            <a:miter lim="400000"/>
          </a:ln>
        </p:spPr>
      </p:pic>
      <p:pic>
        <p:nvPicPr>
          <p:cNvPr id="533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17869" y="1799719"/>
            <a:ext cx="8756265" cy="2105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356227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4" name="pasted-image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09245" y="1114237"/>
            <a:ext cx="9255797" cy="468916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290358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Visualization in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485900"/>
            <a:ext cx="4699000" cy="4630577"/>
          </a:xfrm>
        </p:spPr>
        <p:txBody>
          <a:bodyPr/>
          <a:lstStyle/>
          <a:p>
            <a:r>
              <a:rPr lang="en-US" dirty="0" smtClean="0"/>
              <a:t>Big Data</a:t>
            </a:r>
          </a:p>
          <a:p>
            <a:pPr lvl="1"/>
            <a:r>
              <a:rPr lang="en-US" dirty="0" smtClean="0"/>
              <a:t>Machine Learning</a:t>
            </a:r>
          </a:p>
          <a:p>
            <a:pPr lvl="1"/>
            <a:r>
              <a:rPr lang="en-US" dirty="0" smtClean="0"/>
              <a:t>Databases</a:t>
            </a:r>
          </a:p>
          <a:p>
            <a:pPr lvl="1"/>
            <a:r>
              <a:rPr lang="en-US" dirty="0" smtClean="0"/>
              <a:t>Visualization</a:t>
            </a:r>
          </a:p>
          <a:p>
            <a:pPr lvl="1"/>
            <a:endParaRPr lang="en-US" dirty="0"/>
          </a:p>
          <a:p>
            <a:r>
              <a:rPr lang="en-US" dirty="0" smtClean="0"/>
              <a:t>Visualization allows the user to </a:t>
            </a:r>
            <a:r>
              <a:rPr lang="en-US" dirty="0" smtClean="0">
                <a:solidFill>
                  <a:srgbClr val="C0504D"/>
                </a:solidFill>
              </a:rPr>
              <a:t>interactively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504D"/>
                </a:solidFill>
              </a:rPr>
              <a:t>visually</a:t>
            </a:r>
            <a:r>
              <a:rPr lang="en-US" dirty="0" smtClean="0"/>
              <a:t> explore large amounts of data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2050" name="Picture 2" descr="http://technologyadvice.com/wp-content/uploads/2014/02/tableaudashboar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57" y="1667285"/>
            <a:ext cx="5486943" cy="3395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95600" y="5062703"/>
            <a:ext cx="912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Tableau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389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" name="regression_allin1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590800" y="298682"/>
            <a:ext cx="6629400" cy="6107007"/>
          </a:xfrm>
          <a:prstGeom prst="rect">
            <a:avLst/>
          </a:prstGeom>
          <a:ln w="12700">
            <a:miter lim="400000"/>
          </a:ln>
        </p:spPr>
      </p:pic>
      <p:sp>
        <p:nvSpPr>
          <p:cNvPr id="564" name="Shape 564"/>
          <p:cNvSpPr/>
          <p:nvPr/>
        </p:nvSpPr>
        <p:spPr>
          <a:xfrm>
            <a:off x="266700" y="901700"/>
            <a:ext cx="2174810" cy="3690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r">
              <a:defRPr sz="6400" i="1">
                <a:solidFill>
                  <a:srgbClr val="332E2E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dirty="0"/>
              <a:t>less precise</a:t>
            </a:r>
          </a:p>
        </p:txBody>
      </p:sp>
      <p:sp>
        <p:nvSpPr>
          <p:cNvPr id="565" name="Shape 565"/>
          <p:cNvSpPr/>
          <p:nvPr/>
        </p:nvSpPr>
        <p:spPr>
          <a:xfrm>
            <a:off x="586071" y="5732914"/>
            <a:ext cx="1855439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anchor="ctr">
            <a:spAutoFit/>
          </a:bodyPr>
          <a:lstStyle>
            <a:lvl1pPr algn="r">
              <a:defRPr sz="6400" i="1">
                <a:solidFill>
                  <a:srgbClr val="332E2E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dirty="0"/>
              <a:t>more precise</a:t>
            </a:r>
          </a:p>
        </p:txBody>
      </p:sp>
    </p:spTree>
    <p:extLst>
      <p:ext uri="{BB962C8B-B14F-4D97-AF65-F5344CB8AC3E}">
        <p14:creationId xmlns:p14="http://schemas.microsoft.com/office/powerpoint/2010/main" val="6102623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Shape 575"/>
          <p:cNvSpPr/>
          <p:nvPr/>
        </p:nvSpPr>
        <p:spPr>
          <a:xfrm>
            <a:off x="2018714" y="2690337"/>
            <a:ext cx="8382870" cy="14773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/>
          <a:p>
            <a:pPr lvl="0" algn="l">
              <a:defRPr sz="1800"/>
            </a:pPr>
            <a:r>
              <a:rPr sz="3200" i="1" dirty="0">
                <a:solidFill>
                  <a:srgbClr val="332E2E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The perception of correlation </a:t>
            </a:r>
            <a:br>
              <a:rPr sz="3200" i="1" dirty="0">
                <a:solidFill>
                  <a:srgbClr val="332E2E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</a:br>
            <a:r>
              <a:rPr sz="3200" i="1" dirty="0">
                <a:solidFill>
                  <a:srgbClr val="332E2E"/>
                </a:solidFill>
                <a:latin typeface="Avenir Next Demi Bold"/>
                <a:ea typeface="Avenir Next Demi Bold"/>
                <a:cs typeface="Avenir Next Demi Bold"/>
                <a:sym typeface="Avenir Next Demi Bold"/>
              </a:rPr>
              <a:t>in every tested chart can be modeled using Weber’s law.</a:t>
            </a:r>
          </a:p>
        </p:txBody>
      </p:sp>
      <p:pic>
        <p:nvPicPr>
          <p:cNvPr id="576" name="Screen Shot 2014-11-12 at 10.40.45 PM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882883" y="936879"/>
            <a:ext cx="1331971" cy="1324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7" name="Screen Shot 2014-11-12 at 10.48.12 PM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598080" y="952501"/>
            <a:ext cx="1326892" cy="1324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78" name="Screen Shot 2014-11-12 at 10.53.43 PM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215835" y="4616131"/>
            <a:ext cx="1326892" cy="1316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79" name="Screen Shot 2014-11-12 at 10.53.58 PM.png"/>
          <p:cNvPicPr/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8248246" y="4612273"/>
            <a:ext cx="1342276" cy="1324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580" name="Screen Shot 2014-11-12 at 10.54.23 PM.png"/>
          <p:cNvPicPr/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8733592" y="956359"/>
            <a:ext cx="1331818" cy="1316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1" name="Screen Shot 2014-11-12 at 10.54.13 PM.png"/>
          <p:cNvPicPr/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7021530" y="927266"/>
            <a:ext cx="1330624" cy="134356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2" name="Screen Shot 2014-11-12 at 10.54.05 PM.png"/>
          <p:cNvPicPr/>
          <p:nvPr/>
        </p:nvPicPr>
        <p:blipFill>
          <a:blip r:embed="rId9">
            <a:extLst/>
          </a:blip>
          <a:stretch>
            <a:fillRect/>
          </a:stretch>
        </p:blipFill>
        <p:spPr>
          <a:xfrm>
            <a:off x="5342781" y="990636"/>
            <a:ext cx="1262771" cy="1248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3" name="Screen Shot 2014-11-12 at 10.54.50 PM.png"/>
          <p:cNvPicPr/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4035492" y="4604082"/>
            <a:ext cx="1321622" cy="1316626"/>
          </a:xfrm>
          <a:prstGeom prst="rect">
            <a:avLst/>
          </a:prstGeom>
          <a:ln w="12700">
            <a:miter lim="400000"/>
          </a:ln>
        </p:spPr>
      </p:pic>
      <p:pic>
        <p:nvPicPr>
          <p:cNvPr id="584" name="Screen Shot 2014-11-12 at 10.54.30 PM.png"/>
          <p:cNvPicPr/>
          <p:nvPr/>
        </p:nvPicPr>
        <p:blipFill>
          <a:blip r:embed="rId11">
            <a:extLst/>
          </a:blip>
          <a:stretch>
            <a:fillRect/>
          </a:stretch>
        </p:blipFill>
        <p:spPr>
          <a:xfrm>
            <a:off x="2081627" y="4565196"/>
            <a:ext cx="1434899" cy="1418499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98674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This So Cool?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485900"/>
            <a:ext cx="6121400" cy="46305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Positives:</a:t>
            </a:r>
          </a:p>
          <a:p>
            <a:pPr lvl="1"/>
            <a:r>
              <a:rPr lang="en-US" dirty="0" smtClean="0"/>
              <a:t>These models have both </a:t>
            </a:r>
            <a:r>
              <a:rPr lang="en-US" dirty="0" smtClean="0">
                <a:solidFill>
                  <a:srgbClr val="C0504D"/>
                </a:solidFill>
              </a:rPr>
              <a:t>descriptive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504D"/>
                </a:solidFill>
              </a:rPr>
              <a:t>prescriptive</a:t>
            </a:r>
            <a:r>
              <a:rPr lang="en-US" dirty="0" smtClean="0"/>
              <a:t> powers</a:t>
            </a:r>
          </a:p>
          <a:p>
            <a:pPr lvl="1"/>
            <a:r>
              <a:rPr lang="en-US" dirty="0" smtClean="0"/>
              <a:t>They can be used to </a:t>
            </a:r>
            <a:r>
              <a:rPr lang="en-US" dirty="0" smtClean="0">
                <a:solidFill>
                  <a:srgbClr val="C0504D"/>
                </a:solidFill>
              </a:rPr>
              <a:t>quantitatively compare</a:t>
            </a:r>
            <a:r>
              <a:rPr lang="en-US" dirty="0" smtClean="0"/>
              <a:t> the effectiveness of visualizations</a:t>
            </a:r>
          </a:p>
          <a:p>
            <a:pPr lvl="3"/>
            <a:endParaRPr lang="en-US" dirty="0"/>
          </a:p>
          <a:p>
            <a:r>
              <a:rPr lang="en-US" dirty="0" smtClean="0"/>
              <a:t>Still Need:</a:t>
            </a:r>
          </a:p>
          <a:p>
            <a:pPr lvl="1"/>
            <a:r>
              <a:rPr lang="en-US" dirty="0" smtClean="0"/>
              <a:t>To understand why the perception of correlation follows Weber’s Law (</a:t>
            </a:r>
            <a:r>
              <a:rPr lang="en-US" dirty="0" smtClean="0">
                <a:solidFill>
                  <a:srgbClr val="C0504D"/>
                </a:solidFill>
              </a:rPr>
              <a:t>Work in Progress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 more complete model beyond the single task of correlation discrimination</a:t>
            </a:r>
            <a:endParaRPr lang="en-US" dirty="0"/>
          </a:p>
        </p:txBody>
      </p:sp>
      <p:pic>
        <p:nvPicPr>
          <p:cNvPr id="4" name="regression_allin1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70700" y="1511300"/>
            <a:ext cx="4826000" cy="436387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0024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&amp; 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5969000" cy="4630577"/>
          </a:xfrm>
        </p:spPr>
        <p:txBody>
          <a:bodyPr/>
          <a:lstStyle/>
          <a:p>
            <a:r>
              <a:rPr lang="en-US" dirty="0" smtClean="0"/>
              <a:t>Vision Science can play a </a:t>
            </a:r>
            <a:r>
              <a:rPr lang="en-US" dirty="0" smtClean="0">
                <a:solidFill>
                  <a:srgbClr val="C0504D"/>
                </a:solidFill>
              </a:rPr>
              <a:t>big role </a:t>
            </a:r>
            <a:r>
              <a:rPr lang="en-US" dirty="0" smtClean="0"/>
              <a:t>in big data computation!</a:t>
            </a:r>
          </a:p>
          <a:p>
            <a:endParaRPr lang="en-US" dirty="0"/>
          </a:p>
          <a:p>
            <a:r>
              <a:rPr lang="en-US" dirty="0" smtClean="0"/>
              <a:t>Need more </a:t>
            </a:r>
            <a:r>
              <a:rPr lang="en-US" dirty="0" smtClean="0">
                <a:solidFill>
                  <a:srgbClr val="C0504D"/>
                </a:solidFill>
              </a:rPr>
              <a:t>cross-disciplinary research</a:t>
            </a:r>
            <a:r>
              <a:rPr lang="en-US" dirty="0" smtClean="0"/>
              <a:t> between Perceptual Psych and Computer Science</a:t>
            </a:r>
          </a:p>
          <a:p>
            <a:endParaRPr lang="en-US" dirty="0"/>
          </a:p>
          <a:p>
            <a:r>
              <a:rPr lang="en-US" dirty="0" smtClean="0"/>
              <a:t>With your help</a:t>
            </a:r>
            <a:r>
              <a:rPr lang="en-US" smtClean="0"/>
              <a:t>, </a:t>
            </a:r>
            <a:r>
              <a:rPr lang="en-US" smtClean="0">
                <a:solidFill>
                  <a:srgbClr val="C0504D"/>
                </a:solidFill>
              </a:rPr>
              <a:t>perception-driven </a:t>
            </a:r>
            <a:r>
              <a:rPr lang="en-US" dirty="0" smtClean="0">
                <a:solidFill>
                  <a:srgbClr val="C0504D"/>
                </a:solidFill>
              </a:rPr>
              <a:t>data computation </a:t>
            </a:r>
            <a:r>
              <a:rPr lang="en-US" dirty="0" smtClean="0"/>
              <a:t>can be the next big thing</a:t>
            </a:r>
            <a:endParaRPr lang="en-US" dirty="0"/>
          </a:p>
        </p:txBody>
      </p:sp>
      <p:pic>
        <p:nvPicPr>
          <p:cNvPr id="4" name="Picture 2" descr="http://images.sodahead.com/polls/004297261/856922443_man_crying_help_4x3_540x405_thumb5B35D_answer_1_xlarge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75" y="1865312"/>
            <a:ext cx="4818936" cy="3621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82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Visual Analytics Lab at Tufts (VALT)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52600"/>
            <a:ext cx="10261600" cy="436387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Questions?                                                                     remco@cs.tufts.edu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688" y="2346384"/>
            <a:ext cx="10298112" cy="3770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89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Visualization in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485900"/>
            <a:ext cx="4699000" cy="4630577"/>
          </a:xfrm>
        </p:spPr>
        <p:txBody>
          <a:bodyPr/>
          <a:lstStyle/>
          <a:p>
            <a:r>
              <a:rPr lang="en-US" dirty="0" smtClean="0"/>
              <a:t>Big Data</a:t>
            </a:r>
          </a:p>
          <a:p>
            <a:pPr lvl="1"/>
            <a:r>
              <a:rPr lang="en-US" dirty="0" smtClean="0"/>
              <a:t>Machine Learning</a:t>
            </a:r>
          </a:p>
          <a:p>
            <a:pPr lvl="1"/>
            <a:r>
              <a:rPr lang="en-US" dirty="0" smtClean="0"/>
              <a:t>Databases</a:t>
            </a:r>
          </a:p>
          <a:p>
            <a:pPr lvl="1"/>
            <a:r>
              <a:rPr lang="en-US" dirty="0" smtClean="0"/>
              <a:t>Visualization</a:t>
            </a:r>
          </a:p>
          <a:p>
            <a:pPr lvl="1"/>
            <a:endParaRPr lang="en-US" dirty="0"/>
          </a:p>
          <a:p>
            <a:r>
              <a:rPr lang="en-US" dirty="0" smtClean="0"/>
              <a:t>Visualization allows the user to </a:t>
            </a:r>
            <a:r>
              <a:rPr lang="en-US" dirty="0" smtClean="0">
                <a:solidFill>
                  <a:srgbClr val="C0504D"/>
                </a:solidFill>
              </a:rPr>
              <a:t>interactively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504D"/>
                </a:solidFill>
              </a:rPr>
              <a:t>visually</a:t>
            </a:r>
            <a:r>
              <a:rPr lang="en-US" dirty="0" smtClean="0"/>
              <a:t> explore large amounts of data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2" descr="http://technologyadvice.com/wp-content/uploads/2014/02/Spotfire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444" y="1574799"/>
            <a:ext cx="5349056" cy="4145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21000" y="5720318"/>
            <a:ext cx="927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Spotfire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7166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 of Visualization in Big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00800" y="1485900"/>
            <a:ext cx="4699000" cy="4630577"/>
          </a:xfrm>
        </p:spPr>
        <p:txBody>
          <a:bodyPr/>
          <a:lstStyle/>
          <a:p>
            <a:r>
              <a:rPr lang="en-US" dirty="0" smtClean="0"/>
              <a:t>Big Data</a:t>
            </a:r>
          </a:p>
          <a:p>
            <a:pPr lvl="1"/>
            <a:r>
              <a:rPr lang="en-US" dirty="0" smtClean="0"/>
              <a:t>Machine Learning</a:t>
            </a:r>
          </a:p>
          <a:p>
            <a:pPr lvl="1"/>
            <a:r>
              <a:rPr lang="en-US" dirty="0" smtClean="0"/>
              <a:t>Databases</a:t>
            </a:r>
          </a:p>
          <a:p>
            <a:pPr lvl="1"/>
            <a:r>
              <a:rPr lang="en-US" dirty="0" smtClean="0"/>
              <a:t>Visualization</a:t>
            </a:r>
          </a:p>
          <a:p>
            <a:pPr lvl="1"/>
            <a:endParaRPr lang="en-US" dirty="0"/>
          </a:p>
          <a:p>
            <a:r>
              <a:rPr lang="en-US" dirty="0" smtClean="0"/>
              <a:t>Visualization allows the user to </a:t>
            </a:r>
            <a:r>
              <a:rPr lang="en-US" dirty="0" smtClean="0">
                <a:solidFill>
                  <a:srgbClr val="C0504D"/>
                </a:solidFill>
              </a:rPr>
              <a:t>interactively</a:t>
            </a:r>
            <a:r>
              <a:rPr lang="en-US" dirty="0" smtClean="0"/>
              <a:t> and </a:t>
            </a:r>
            <a:r>
              <a:rPr lang="en-US" dirty="0" smtClean="0">
                <a:solidFill>
                  <a:srgbClr val="C0504D"/>
                </a:solidFill>
              </a:rPr>
              <a:t>visually</a:t>
            </a:r>
            <a:r>
              <a:rPr lang="en-US" dirty="0" smtClean="0"/>
              <a:t> explore large amounts of data</a:t>
            </a:r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4098" name="Picture 2" descr="https://www.betterbuys.com/wp-content/uploads/2014/02/aavisu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12900"/>
            <a:ext cx="5383932" cy="393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641600" y="5549900"/>
            <a:ext cx="2034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SAS Visual Analytics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159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Visualization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2729623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encrypted-tbn2.gstatic.com/images?q=tbn:ANd9GcSfXaacxBNQd-GC6mtcDGoN-vP79g3JVMx0JynbduZBpvu_-hq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193" y="3096337"/>
            <a:ext cx="2382906" cy="1600200"/>
          </a:xfrm>
          <a:prstGeom prst="rect">
            <a:avLst/>
          </a:prstGeom>
          <a:noFill/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Left Arrow 6"/>
          <p:cNvSpPr/>
          <p:nvPr/>
        </p:nvSpPr>
        <p:spPr>
          <a:xfrm>
            <a:off x="7136893" y="3558869"/>
            <a:ext cx="95935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388988" y="3558869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/>
          <p:nvPr/>
        </p:nvGrpSpPr>
        <p:grpSpPr>
          <a:xfrm>
            <a:off x="4883150" y="2829636"/>
            <a:ext cx="1943100" cy="1943101"/>
            <a:chOff x="5086350" y="2829636"/>
            <a:chExt cx="1943100" cy="1943101"/>
          </a:xfrm>
        </p:grpSpPr>
        <p:pic>
          <p:nvPicPr>
            <p:cNvPr id="5" name="Picture 2" descr="https://encrypted-tbn2.gstatic.com/images?q=tbn:ANd9GcR78QBafr7ozpeLwQnTg95U7k723qV_uIJMD73jNmshu02ToZj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350" y="2829636"/>
              <a:ext cx="1943100" cy="194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200" name="Picture 8" descr="http://www.filmcad.com/wp-content/uploads/2012/09/bar-icon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9146" y="3086850"/>
              <a:ext cx="1435354" cy="944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04501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</p:cBhvr>
                                      <p:by x="1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12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6397171" y="1485900"/>
            <a:ext cx="4800600" cy="3930020"/>
            <a:chOff x="6397171" y="1485900"/>
            <a:chExt cx="4800600" cy="3930020"/>
          </a:xfrm>
        </p:grpSpPr>
        <p:pic>
          <p:nvPicPr>
            <p:cNvPr id="4" name="Picture 2" descr="https://encrypted-tbn2.gstatic.com/images?q=tbn:ANd9GcQGNhur4S8c1Y1s548ZznLpBiYKriymRNyhCAIkx2Um9rvMGy8R6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7171" y="1879600"/>
              <a:ext cx="4800600" cy="3536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0484248" y="2056522"/>
              <a:ext cx="615553" cy="233839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1000 pixels</a:t>
              </a:r>
              <a:endParaRPr lang="en-US" sz="2800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 rot="16200000">
              <a:off x="7941353" y="624478"/>
              <a:ext cx="615553" cy="2338397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en-US" sz="2800" dirty="0" smtClean="0">
                  <a:solidFill>
                    <a:srgbClr val="C00000"/>
                  </a:solidFill>
                  <a:latin typeface="Arial Black" panose="020B0A04020102020204" pitchFamily="34" charset="0"/>
                </a:rPr>
                <a:t>1000 pixels</a:t>
              </a:r>
              <a:endParaRPr lang="en-US" sz="2800" dirty="0">
                <a:solidFill>
                  <a:srgbClr val="C00000"/>
                </a:solidFill>
                <a:latin typeface="Arial Black" panose="020B0A04020102020204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Limits In Big Data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347954"/>
            <a:ext cx="5358095" cy="4768523"/>
          </a:xfrm>
        </p:spPr>
        <p:txBody>
          <a:bodyPr>
            <a:normAutofit/>
          </a:bodyPr>
          <a:lstStyle/>
          <a:p>
            <a:r>
              <a:rPr lang="en-US" dirty="0" smtClean="0"/>
              <a:t>Visualize 10 million data points</a:t>
            </a:r>
          </a:p>
          <a:p>
            <a:pPr lvl="1"/>
            <a:r>
              <a:rPr lang="en-US" dirty="0" smtClean="0"/>
              <a:t>“Information theoretic” upper-bound</a:t>
            </a:r>
          </a:p>
          <a:p>
            <a:pPr lvl="1"/>
            <a:r>
              <a:rPr lang="en-US" dirty="0" smtClean="0"/>
              <a:t>10 million data -&gt; 1 million pixels</a:t>
            </a:r>
          </a:p>
          <a:p>
            <a:pPr lvl="1"/>
            <a:r>
              <a:rPr lang="en-US" dirty="0" smtClean="0"/>
              <a:t>10:1 aggregation</a:t>
            </a:r>
          </a:p>
          <a:p>
            <a:pPr lvl="3"/>
            <a:endParaRPr lang="en-US" dirty="0"/>
          </a:p>
          <a:p>
            <a:r>
              <a:rPr lang="en-US" dirty="0" smtClean="0"/>
              <a:t>Problem is in fact worse, because…</a:t>
            </a:r>
          </a:p>
          <a:p>
            <a:pPr lvl="1"/>
            <a:r>
              <a:rPr lang="en-US" dirty="0" smtClean="0"/>
              <a:t>There is a perceptual and cognitive limit</a:t>
            </a:r>
          </a:p>
          <a:p>
            <a:pPr lvl="1"/>
            <a:r>
              <a:rPr lang="en-US" dirty="0" smtClean="0"/>
              <a:t>Adding more pixels doesn’t solve the problem</a:t>
            </a:r>
            <a:endParaRPr lang="en-US" dirty="0"/>
          </a:p>
        </p:txBody>
      </p:sp>
      <p:pic>
        <p:nvPicPr>
          <p:cNvPr id="5" name="Picture 4" descr="http://i.stack.imgur.com/9QjJ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933" y="2178445"/>
            <a:ext cx="2912438" cy="2184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272606" y="5474024"/>
            <a:ext cx="51090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1000x1000 = 1 million</a:t>
            </a:r>
            <a:endParaRPr lang="en-US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38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Turning Obstacles Into Opportunities!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5900"/>
            <a:ext cx="6299200" cy="4630577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Fitting billions of data points into million of pixels can be an obstacle…</a:t>
            </a:r>
          </a:p>
          <a:p>
            <a:pPr lvl="1"/>
            <a:endParaRPr lang="en-US" dirty="0" smtClean="0"/>
          </a:p>
          <a:p>
            <a:pPr lvl="1"/>
            <a:r>
              <a:rPr lang="en-US" sz="2800" dirty="0" smtClean="0"/>
              <a:t>Or it can be an </a:t>
            </a:r>
            <a:r>
              <a:rPr lang="en-US" sz="2800" dirty="0" smtClean="0">
                <a:solidFill>
                  <a:srgbClr val="C0504D"/>
                </a:solidFill>
              </a:rPr>
              <a:t>opportunity</a:t>
            </a:r>
            <a:r>
              <a:rPr lang="en-US" sz="2800" dirty="0" smtClean="0"/>
              <a:t>!!</a:t>
            </a:r>
          </a:p>
          <a:p>
            <a:pPr lvl="1"/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7170" name="Picture 2" descr="http://farm9.staticflickr.com/8286/7865013096_de1fc0126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699" y="1481471"/>
            <a:ext cx="3578225" cy="463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26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s://encrypted-tbn2.gstatic.com/images?q=tbn:ANd9GcT9yHlq_30feFvpEwL-AdD2jkEKjLLLa24M3_01HLuPs6DWtJItM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8975" y="1315585"/>
            <a:ext cx="2239990" cy="2239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Opportunities in Big Data Visualization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100" y="1449554"/>
            <a:ext cx="5410200" cy="4666923"/>
          </a:xfrm>
        </p:spPr>
        <p:txBody>
          <a:bodyPr/>
          <a:lstStyle/>
          <a:p>
            <a:pPr marL="1828800" lvl="4" indent="0">
              <a:buNone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We should never fetch more than 1 million rows of data from the database</a:t>
            </a:r>
          </a:p>
          <a:p>
            <a:pPr lvl="2" indent="-292100"/>
            <a:r>
              <a:rPr lang="en-US" dirty="0" smtClean="0"/>
              <a:t>How to pick the 1 million points?</a:t>
            </a:r>
          </a:p>
          <a:p>
            <a:pPr marL="971550" lvl="1" indent="-514350">
              <a:buFont typeface="+mj-lt"/>
              <a:buAutoNum type="arabicPeriod"/>
            </a:pP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Since the user can’t see the details anyway, we can “simplify” the visualization a little for as long as the user </a:t>
            </a:r>
            <a:r>
              <a:rPr lang="en-US" dirty="0" smtClean="0">
                <a:solidFill>
                  <a:srgbClr val="C0504D"/>
                </a:solidFill>
              </a:rPr>
              <a:t>can’t perceive the difference</a:t>
            </a:r>
          </a:p>
          <a:p>
            <a:pPr lvl="2" indent="-292100"/>
            <a:r>
              <a:rPr lang="en-US" dirty="0" smtClean="0"/>
              <a:t>How to model the perceptual limits?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797" y="3689544"/>
            <a:ext cx="429542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6698996" y="1449554"/>
            <a:ext cx="1943100" cy="1943101"/>
            <a:chOff x="5086350" y="2829636"/>
            <a:chExt cx="1943100" cy="1943101"/>
          </a:xfrm>
        </p:grpSpPr>
        <p:pic>
          <p:nvPicPr>
            <p:cNvPr id="9" name="Picture 2" descr="https://encrypted-tbn2.gstatic.com/images?q=tbn:ANd9GcR78QBafr7ozpeLwQnTg95U7k723qV_uIJMD73jNmshu02ToZjt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6350" y="2829636"/>
              <a:ext cx="1943100" cy="19431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8" descr="http://www.filmcad.com/wp-content/uploads/2012/09/bar-icon.g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59146" y="3086850"/>
              <a:ext cx="1435354" cy="9440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Left Arrow 6"/>
          <p:cNvSpPr/>
          <p:nvPr/>
        </p:nvSpPr>
        <p:spPr>
          <a:xfrm>
            <a:off x="8597329" y="2193264"/>
            <a:ext cx="552641" cy="484632"/>
          </a:xfrm>
          <a:prstGeom prst="leftArrow">
            <a:avLst>
              <a:gd name="adj1" fmla="val 44759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609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66000" y="66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AOyblfqltkd8Zh3s1Rv5h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831</Words>
  <Application>Microsoft Office PowerPoint</Application>
  <PresentationFormat>Widescreen</PresentationFormat>
  <Paragraphs>148</Paragraphs>
  <Slides>34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Arial</vt:lpstr>
      <vt:lpstr>Arial Black</vt:lpstr>
      <vt:lpstr>Avenir Next Demi Bold</vt:lpstr>
      <vt:lpstr>Calibri</vt:lpstr>
      <vt:lpstr>Cambria</vt:lpstr>
      <vt:lpstr>Cambria Math</vt:lpstr>
      <vt:lpstr>Helvetica</vt:lpstr>
      <vt:lpstr>Times New Roman</vt:lpstr>
      <vt:lpstr>Wingdings</vt:lpstr>
      <vt:lpstr>Wingdings 3</vt:lpstr>
      <vt:lpstr>Office Theme</vt:lpstr>
      <vt:lpstr>PowerPoint Presentation</vt:lpstr>
      <vt:lpstr>Role of Visualization in Big Data</vt:lpstr>
      <vt:lpstr>Role of Visualization in Big Data</vt:lpstr>
      <vt:lpstr>Role of Visualization in Big Data</vt:lpstr>
      <vt:lpstr>Role of Visualization in Big Data</vt:lpstr>
      <vt:lpstr>Data Visualization Pipeline</vt:lpstr>
      <vt:lpstr>Limits In Big Data Visualization</vt:lpstr>
      <vt:lpstr>Turning Obstacles Into Opportunities!</vt:lpstr>
      <vt:lpstr>Opportunities in Big Data Visualization</vt:lpstr>
      <vt:lpstr>A Simple Example of Perception-Driven Computation </vt:lpstr>
      <vt:lpstr>A Simple Example of Perception-Driven Computation </vt:lpstr>
      <vt:lpstr>Why Vision Science Matters</vt:lpstr>
      <vt:lpstr>Perception-Driven Computation</vt:lpstr>
      <vt:lpstr>Perceptual Modeling In Data Visualization?</vt:lpstr>
      <vt:lpstr>JND-Based Modeling Example</vt:lpstr>
      <vt:lpstr>PowerPoint Presentation</vt:lpstr>
      <vt:lpstr>PowerPoint Presentation</vt:lpstr>
      <vt:lpstr>PowerPoint Presentation</vt:lpstr>
      <vt:lpstr>PowerPoint Presentation</vt:lpstr>
      <vt:lpstr>Perceptual Modeling</vt:lpstr>
      <vt:lpstr>Perceptual Modeling</vt:lpstr>
      <vt:lpstr>Baldridge &amp; Rensink, 2010:  Perception of Correlation</vt:lpstr>
      <vt:lpstr>Baldridge &amp; Rensink, 2010:  Perception of Correlation</vt:lpstr>
      <vt:lpstr>Baldridge &amp; Rensink, 2010:  Perception of Correlation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Why Is This So Cool?</vt:lpstr>
      <vt:lpstr>Summary &amp; Conclusion</vt:lpstr>
      <vt:lpstr>Visual Analytics Lab at Tufts (VALT)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vision science to data science: Applying perception to problems in big data</dc:title>
  <dc:creator>Remco Chang</dc:creator>
  <cp:lastModifiedBy>Remco</cp:lastModifiedBy>
  <cp:revision>79</cp:revision>
  <dcterms:created xsi:type="dcterms:W3CDTF">2016-02-18T04:21:44Z</dcterms:created>
  <dcterms:modified xsi:type="dcterms:W3CDTF">2016-02-26T10:06:14Z</dcterms:modified>
</cp:coreProperties>
</file>