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754" r:id="rId2"/>
    <p:sldId id="801" r:id="rId3"/>
    <p:sldId id="802" r:id="rId4"/>
    <p:sldId id="806" r:id="rId5"/>
    <p:sldId id="757" r:id="rId6"/>
    <p:sldId id="770" r:id="rId7"/>
    <p:sldId id="771" r:id="rId8"/>
    <p:sldId id="768" r:id="rId9"/>
    <p:sldId id="774" r:id="rId10"/>
    <p:sldId id="775" r:id="rId11"/>
    <p:sldId id="776" r:id="rId12"/>
    <p:sldId id="777" r:id="rId13"/>
    <p:sldId id="778" r:id="rId14"/>
    <p:sldId id="779" r:id="rId15"/>
    <p:sldId id="786" r:id="rId16"/>
    <p:sldId id="787" r:id="rId17"/>
    <p:sldId id="781" r:id="rId18"/>
    <p:sldId id="782" r:id="rId19"/>
    <p:sldId id="783" r:id="rId20"/>
    <p:sldId id="765" r:id="rId21"/>
    <p:sldId id="766" r:id="rId22"/>
    <p:sldId id="767" r:id="rId23"/>
    <p:sldId id="792" r:id="rId24"/>
    <p:sldId id="793" r:id="rId25"/>
    <p:sldId id="799" r:id="rId26"/>
    <p:sldId id="788" r:id="rId27"/>
    <p:sldId id="790" r:id="rId28"/>
    <p:sldId id="803" r:id="rId29"/>
    <p:sldId id="805" r:id="rId30"/>
    <p:sldId id="804" r:id="rId31"/>
    <p:sldId id="809" r:id="rId32"/>
    <p:sldId id="810" r:id="rId33"/>
    <p:sldId id="811" r:id="rId34"/>
    <p:sldId id="812" r:id="rId35"/>
    <p:sldId id="813" r:id="rId36"/>
    <p:sldId id="814" r:id="rId37"/>
    <p:sldId id="815" r:id="rId38"/>
    <p:sldId id="816" r:id="rId39"/>
    <p:sldId id="817" r:id="rId40"/>
    <p:sldId id="818" r:id="rId41"/>
    <p:sldId id="820" r:id="rId42"/>
    <p:sldId id="822" r:id="rId43"/>
    <p:sldId id="823" r:id="rId44"/>
    <p:sldId id="794" r:id="rId45"/>
    <p:sldId id="800" r:id="rId46"/>
    <p:sldId id="808" r:id="rId47"/>
    <p:sldId id="796" r:id="rId48"/>
    <p:sldId id="795" r:id="rId49"/>
    <p:sldId id="75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06"/>
    <a:srgbClr val="FBFBFB"/>
    <a:srgbClr val="C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86567" autoAdjust="0"/>
  </p:normalViewPr>
  <p:slideViewPr>
    <p:cSldViewPr>
      <p:cViewPr varScale="1">
        <p:scale>
          <a:sx n="53" d="100"/>
          <a:sy n="53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painting although the colors are offensive, looks somewhat “ordinary” because the relative luminance of the pigments is appropriate, even when the hue is not.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9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Converted</a:t>
            </a:r>
            <a:r>
              <a:rPr lang="en-US" baseline="0" dirty="0" smtClean="0"/>
              <a:t> using grey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94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Force into a</a:t>
            </a:r>
            <a:r>
              <a:rPr lang="en-US" baseline="0" dirty="0" smtClean="0"/>
              <a:t> 2 color scheme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3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Notice that the “fancy”</a:t>
            </a:r>
            <a:r>
              <a:rPr lang="en-US" baseline="0" dirty="0" smtClean="0"/>
              <a:t> aliased fonts can be blurry. Also note the photos – some of them would be harder to read and therefore less memorable.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07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colors carefully – </a:t>
            </a:r>
            <a:r>
              <a:rPr lang="en-US" baseline="0" smtClean="0"/>
              <a:t>avoid green!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6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sure to slow down and explain</a:t>
            </a:r>
            <a:r>
              <a:rPr lang="en-US" baseline="0" dirty="0" smtClean="0"/>
              <a:t> to your audience what this graph is telling you. Don’t assume that they will get the message. You need to tell them the message that you want them to hear.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11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suggesting that this is a particular great visualization (it</a:t>
            </a:r>
            <a:r>
              <a:rPr lang="en-US" baseline="0" dirty="0" smtClean="0"/>
              <a:t> needs a y-axis and the color is horrible)</a:t>
            </a:r>
            <a:r>
              <a:rPr lang="en-US" dirty="0" smtClean="0"/>
              <a:t>, but it sure is self-explanatory!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6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 dirty="0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 dirty="0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 dirty="0"/>
              <a:t>/43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Yu Mincho" panose="02020400000000000000" pitchFamily="18" charset="-128"/>
                <a:ea typeface="Yu Mincho" panose="02020400000000000000" pitchFamily="18" charset="-128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191000"/>
          </a:xfrm>
        </p:spPr>
        <p:txBody>
          <a:bodyPr>
            <a:normAutofit/>
          </a:bodyPr>
          <a:lstStyle>
            <a:lvl1pPr>
              <a:defRPr sz="2400">
                <a:latin typeface="Calibri Light" panose="020F0302020204030204" pitchFamily="34" charset="0"/>
                <a:ea typeface="Yu Mincho Light" panose="02020300000000000000" pitchFamily="18" charset="-128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ea typeface="Yu Mincho Light" panose="02020300000000000000" pitchFamily="18" charset="-128"/>
              </a:defRPr>
            </a:lvl2pPr>
            <a:lvl3pPr>
              <a:defRPr sz="1800">
                <a:latin typeface="Calibri Light" panose="020F0302020204030204" pitchFamily="34" charset="0"/>
                <a:ea typeface="Yu Mincho Light" panose="02020300000000000000" pitchFamily="18" charset="-128"/>
              </a:defRPr>
            </a:lvl3pPr>
            <a:lvl4pPr marL="16002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ea typeface="Yu Mincho Light" panose="02020300000000000000" pitchFamily="18" charset="-128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ea typeface="Yu Mincho Light" panose="02020300000000000000" pitchFamily="18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/32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587164" y="0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Yu Gothic Light" panose="020B0300000000000000" pitchFamily="34" charset="-128"/>
              </a:rPr>
              <a:t>Remco Chang –</a:t>
            </a:r>
            <a:r>
              <a:rPr lang="en-US" sz="1100" baseline="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Yu Gothic Light" panose="020B0300000000000000" pitchFamily="34" charset="-128"/>
              </a:rPr>
              <a:t> Tufts 16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Yu Gothic Light" panose="020B0300000000000000" pitchFamily="34" charset="-128"/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95000"/>
              <a:lumOff val="5000"/>
            </a:schemeClr>
          </a:solidFill>
          <a:latin typeface="Yu Mincho" panose="02020400000000000000" pitchFamily="18" charset="-128"/>
          <a:ea typeface="Yu Mincho" panose="02020400000000000000" pitchFamily="18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>
              <a:lumMod val="95000"/>
              <a:lumOff val="5000"/>
            </a:schemeClr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>
              <a:lumMod val="95000"/>
              <a:lumOff val="5000"/>
            </a:schemeClr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Data Presentation with Visualizations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Remco Chang</a:t>
            </a:r>
          </a:p>
          <a:p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Professor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Tufts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52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“Message”?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finding</a:t>
            </a:r>
          </a:p>
          <a:p>
            <a:endParaRPr lang="en-US" dirty="0"/>
          </a:p>
          <a:p>
            <a:r>
              <a:rPr lang="en-US" dirty="0" smtClean="0"/>
              <a:t>A technique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statement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visualization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graphic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146" name="Picture 2" descr="http://www.learnnc.org/lp/media/uploads/2009/02/206311main_wright_brother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92921"/>
            <a:ext cx="5181600" cy="32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“Message”?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finding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technique</a:t>
            </a:r>
          </a:p>
          <a:p>
            <a:endParaRPr lang="en-US" dirty="0"/>
          </a:p>
          <a:p>
            <a:r>
              <a:rPr lang="en-US" dirty="0" smtClean="0"/>
              <a:t>A statement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visualization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graphic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122" name="Picture 2" descr="http://writersrelief.com/wp-content/uploads/2013/01/I-Have-A-Dream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425" y="1928246"/>
            <a:ext cx="5416375" cy="34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3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“Message”?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finding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technique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statement</a:t>
            </a:r>
          </a:p>
          <a:p>
            <a:endParaRPr lang="en-US" dirty="0"/>
          </a:p>
          <a:p>
            <a:r>
              <a:rPr lang="en-US" dirty="0"/>
              <a:t>A visualization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graphic</a:t>
            </a:r>
          </a:p>
          <a:p>
            <a:endParaRPr lang="en-US" dirty="0"/>
          </a:p>
        </p:txBody>
      </p:sp>
      <p:pic>
        <p:nvPicPr>
          <p:cNvPr id="4100" name="Picture 4" descr="https://eagereyes.org/media/attachments/an-inconvenient-trut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65414"/>
            <a:ext cx="5562600" cy="319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9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“Message”?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finding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technique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statement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visualization</a:t>
            </a:r>
          </a:p>
          <a:p>
            <a:endParaRPr lang="en-US" dirty="0" smtClean="0"/>
          </a:p>
          <a:p>
            <a:r>
              <a:rPr lang="en-US" dirty="0" smtClean="0"/>
              <a:t>A graphic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34599" y="1824652"/>
            <a:ext cx="3809276" cy="40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5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Basic Rules of Thumb: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talk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Memorable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 completeness is not as important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makes a talk memorable?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slide should be </a:t>
            </a:r>
            <a:r>
              <a:rPr lang="en-US" b="1" dirty="0" smtClean="0"/>
              <a:t>Readable</a:t>
            </a:r>
          </a:p>
          <a:p>
            <a:pPr marL="857250" lvl="1" indent="-457200"/>
            <a:r>
              <a:rPr lang="en-US" dirty="0" smtClean="0"/>
              <a:t>Be mindful of weird color schemes</a:t>
            </a:r>
          </a:p>
          <a:p>
            <a:pPr marL="857250" lvl="1" indent="-457200"/>
            <a:r>
              <a:rPr lang="en-US" dirty="0" smtClean="0"/>
              <a:t>What makes a slide unreadable?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chart (visualization)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Understandable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“Show what you mean, mean what you show”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How does one lie with visualizations?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04800"/>
            <a:ext cx="396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Matisse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904999"/>
            <a:ext cx="3810000" cy="3733801"/>
          </a:xfrm>
        </p:spPr>
        <p:txBody>
          <a:bodyPr>
            <a:normAutofit/>
          </a:bodyPr>
          <a:lstStyle/>
          <a:p>
            <a:r>
              <a:rPr lang="en-US" dirty="0" smtClean="0"/>
              <a:t>Femme au Chapeau (1905)</a:t>
            </a:r>
          </a:p>
          <a:p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The colors, although completely unrealistic, do not seem “offensive”</a:t>
            </a:r>
            <a:endParaRPr lang="en-US" dirty="0"/>
          </a:p>
        </p:txBody>
      </p:sp>
      <p:pic>
        <p:nvPicPr>
          <p:cNvPr id="10242" name="Picture 2" descr="Femme au Chap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" y="152400"/>
            <a:ext cx="4620006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15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600201"/>
            <a:ext cx="3810000" cy="40386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Because the luminance values are consistent with what we expect to see.</a:t>
            </a:r>
            <a:endParaRPr lang="en-US" dirty="0"/>
          </a:p>
        </p:txBody>
      </p:sp>
      <p:pic>
        <p:nvPicPr>
          <p:cNvPr id="6" name="Picture 2" descr="Femme au Chapeau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" y="152400"/>
            <a:ext cx="4620006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029200" y="3048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Matisse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6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vs. Static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4267200" cy="4038600"/>
          </a:xfrm>
        </p:spPr>
        <p:txBody>
          <a:bodyPr/>
          <a:lstStyle/>
          <a:p>
            <a:r>
              <a:rPr lang="en-US" dirty="0" smtClean="0"/>
              <a:t>Presenting your data in two settings: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Giving a talk and using slides as an aide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Presenting results in an academic paper</a:t>
            </a:r>
          </a:p>
        </p:txBody>
      </p:sp>
      <p:pic>
        <p:nvPicPr>
          <p:cNvPr id="1026" name="Picture 2" descr="http://www.nextscientist.com/wp-content/uploads/2013/08/presentation-skills-of-PhD-students-practice-bullet-poi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350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9" y="273749"/>
            <a:ext cx="8937511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76225"/>
            <a:ext cx="893445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276225"/>
            <a:ext cx="893445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7" y="1066800"/>
            <a:ext cx="5664218" cy="3724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4667694"/>
            <a:ext cx="4552950" cy="1838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24046"/>
            <a:ext cx="4383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</a:t>
            </a:r>
            <a:r>
              <a:rPr lang="en-US" sz="1200" dirty="0"/>
              <a:t>https://eagereyes.org/basics/rainbow-color-map</a:t>
            </a:r>
          </a:p>
        </p:txBody>
      </p:sp>
    </p:spTree>
    <p:extLst>
      <p:ext uri="{BB962C8B-B14F-4D97-AF65-F5344CB8AC3E}">
        <p14:creationId xmlns:p14="http://schemas.microsoft.com/office/powerpoint/2010/main" val="53131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7" y="1066800"/>
            <a:ext cx="5664218" cy="3724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4667694"/>
            <a:ext cx="4552950" cy="1838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77" y="1085335"/>
            <a:ext cx="5631267" cy="3703051"/>
          </a:xfrm>
          <a:prstGeom prst="rect">
            <a:avLst/>
          </a:prstGeom>
        </p:spPr>
      </p:pic>
      <p:pic>
        <p:nvPicPr>
          <p:cNvPr id="5124" name="Picture 4" descr="Evapotranspiration Legend Gr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4667694"/>
            <a:ext cx="45529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9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65164"/>
            <a:ext cx="5943600" cy="664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56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Basic Rules of Thumb: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talk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Memorable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 completeness is not as important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makes a talk memorable?</a:t>
            </a:r>
          </a:p>
          <a:p>
            <a:pPr marL="857250" lvl="1" indent="-457200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slide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Readable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Be mindful of weird color schemes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makes a slide unreadable?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chart (visualization) should be </a:t>
            </a:r>
            <a:r>
              <a:rPr lang="en-US" b="1" dirty="0" smtClean="0"/>
              <a:t>Understandable</a:t>
            </a:r>
          </a:p>
          <a:p>
            <a:pPr marL="857250" lvl="1" indent="-457200"/>
            <a:r>
              <a:rPr lang="en-US" dirty="0" smtClean="0"/>
              <a:t>“Show what you mean, mean what you show”</a:t>
            </a:r>
          </a:p>
          <a:p>
            <a:pPr marL="857250" lvl="1" indent="-457200"/>
            <a:r>
              <a:rPr lang="en-US" dirty="0" smtClean="0"/>
              <a:t>How does one lie with visualizations?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6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Explanation</a:t>
            </a:r>
            <a:endParaRPr lang="en-US" dirty="0"/>
          </a:p>
        </p:txBody>
      </p:sp>
      <p:pic>
        <p:nvPicPr>
          <p:cNvPr id="10246" name="Picture 6" descr="http://pandas.pydata.org/pandas-docs/stable/_images/frame_plot_secondary_y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90325"/>
            <a:ext cx="6781800" cy="48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94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Self-Explanatory Visualization</a:t>
            </a:r>
            <a:r>
              <a:rPr lang="en-US" baseline="30000" dirty="0" smtClean="0"/>
              <a:t>**</a:t>
            </a:r>
            <a:endParaRPr lang="en-US" baseline="30000" dirty="0"/>
          </a:p>
        </p:txBody>
      </p:sp>
      <p:pic>
        <p:nvPicPr>
          <p:cNvPr id="9218" name="Picture 2" descr="http://www.quietmoment.org/.a/6a00e554e5b1be88330120a956b60a970b-p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383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2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Designing </a:t>
            </a:r>
            <a:r>
              <a:rPr lang="en-US" dirty="0"/>
              <a:t>a </a:t>
            </a:r>
            <a:r>
              <a:rPr lang="en-US" dirty="0" smtClean="0"/>
              <a:t>good (static</a:t>
            </a:r>
            <a:r>
              <a:rPr lang="en-US" dirty="0"/>
              <a:t>) visualization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Part </a:t>
            </a:r>
            <a:r>
              <a:rPr lang="en-US" sz="4000" dirty="0" smtClean="0"/>
              <a:t>II </a:t>
            </a:r>
          </a:p>
        </p:txBody>
      </p:sp>
    </p:spTree>
    <p:extLst>
      <p:ext uri="{BB962C8B-B14F-4D97-AF65-F5344CB8AC3E}">
        <p14:creationId xmlns:p14="http://schemas.microsoft.com/office/powerpoint/2010/main" val="1828901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vs. Static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4267200" cy="4038600"/>
          </a:xfrm>
        </p:spPr>
        <p:txBody>
          <a:bodyPr/>
          <a:lstStyle/>
          <a:p>
            <a:r>
              <a:rPr lang="en-US" dirty="0" smtClean="0"/>
              <a:t>Presenting your data in two settings: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Giving a talk and using slides as an aide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 show results in an academic paper</a:t>
            </a:r>
          </a:p>
        </p:txBody>
      </p:sp>
      <p:pic>
        <p:nvPicPr>
          <p:cNvPr id="2050" name="Picture 2" descr="https://s-media-cache-ak0.pinimg.com/236x/33/27/49/3327496ce0b658db3d5586fd51510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40" y="1722438"/>
            <a:ext cx="4144960" cy="414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45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Design a Good Visualization?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114800" cy="4419600"/>
          </a:xfrm>
        </p:spPr>
        <p:txBody>
          <a:bodyPr/>
          <a:lstStyle/>
          <a:p>
            <a:r>
              <a:rPr lang="en-US" dirty="0" smtClean="0"/>
              <a:t>Use what’s publicly available (and have been tested to be good!)</a:t>
            </a:r>
          </a:p>
          <a:p>
            <a:pPr lvl="1"/>
            <a:r>
              <a:rPr lang="en-US" dirty="0"/>
              <a:t>Tableau is </a:t>
            </a:r>
            <a:r>
              <a:rPr lang="en-US" dirty="0" smtClean="0"/>
              <a:t>excellent</a:t>
            </a:r>
          </a:p>
          <a:p>
            <a:pPr lvl="1"/>
            <a:r>
              <a:rPr lang="en-US" dirty="0"/>
              <a:t>Packages in R (e.g. </a:t>
            </a:r>
            <a:r>
              <a:rPr lang="en-US" dirty="0" err="1"/>
              <a:t>ggplot</a:t>
            </a:r>
            <a:r>
              <a:rPr lang="en-US" dirty="0"/>
              <a:t>) </a:t>
            </a:r>
            <a:r>
              <a:rPr lang="en-US" dirty="0" smtClean="0"/>
              <a:t>Excel has some good default data visualizations (and some really bad ones)</a:t>
            </a:r>
          </a:p>
          <a:p>
            <a:r>
              <a:rPr lang="en-US" dirty="0" smtClean="0"/>
              <a:t>Color palettes:</a:t>
            </a:r>
          </a:p>
          <a:p>
            <a:pPr lvl="1"/>
            <a:r>
              <a:rPr lang="en-US" dirty="0" err="1" smtClean="0"/>
              <a:t>Colorbrewer</a:t>
            </a:r>
            <a:endParaRPr lang="en-US" dirty="0"/>
          </a:p>
          <a:p>
            <a:pPr lvl="1"/>
            <a:r>
              <a:rPr lang="en-US" dirty="0" smtClean="0"/>
              <a:t>Default on luminance</a:t>
            </a:r>
            <a:endParaRPr lang="en-US" dirty="0"/>
          </a:p>
        </p:txBody>
      </p:sp>
      <p:pic>
        <p:nvPicPr>
          <p:cNvPr id="3074" name="Picture 2" descr="http://cdn.meme.am/instances/571986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479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836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</a:t>
            </a:r>
            <a:r>
              <a:rPr lang="en-US" dirty="0" smtClean="0"/>
              <a:t>Topic 1: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Pre-Attentive </a:t>
            </a:r>
            <a:r>
              <a:rPr lang="en-US" dirty="0"/>
              <a:t>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Why do things “pop out”?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47293"/>
            <a:ext cx="2808202" cy="275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0" y="2547294"/>
            <a:ext cx="2808202" cy="275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9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47294"/>
            <a:ext cx="2808202" cy="275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44" y="2547294"/>
            <a:ext cx="2808201" cy="275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Why do things “pop out”?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5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vs. Weak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077200" cy="4191000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Strong pop-up effects can be seen in a single eye fixation (one move) in </a:t>
            </a:r>
            <a:r>
              <a:rPr lang="en-US" b="1" dirty="0" smtClean="0"/>
              <a:t>less than 1/10 of a second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Weak pop-up effects can take several eye movements, with each eye movement costing </a:t>
            </a:r>
            <a:r>
              <a:rPr lang="en-US" b="1" dirty="0" smtClean="0"/>
              <a:t>1/3 of a second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Many of these low-level visual features are understood, but using them is still challenging</a:t>
            </a:r>
          </a:p>
        </p:txBody>
      </p:sp>
    </p:spTree>
    <p:extLst>
      <p:ext uri="{BB962C8B-B14F-4D97-AF65-F5344CB8AC3E}">
        <p14:creationId xmlns:p14="http://schemas.microsoft.com/office/powerpoint/2010/main" val="26869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" y="381000"/>
            <a:ext cx="900134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27418" y="304800"/>
            <a:ext cx="44958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27418" y="3656116"/>
            <a:ext cx="4495800" cy="32018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24" y="3645230"/>
            <a:ext cx="4495800" cy="32018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" y="381000"/>
            <a:ext cx="900134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6987"/>
            <a:ext cx="44958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27418" y="3656116"/>
            <a:ext cx="4495800" cy="32018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24" y="3645230"/>
            <a:ext cx="4495800" cy="32018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" y="381000"/>
            <a:ext cx="900134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6987"/>
            <a:ext cx="44958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27418" y="3656116"/>
            <a:ext cx="4495800" cy="32018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27418" y="304800"/>
            <a:ext cx="44958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8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" y="381000"/>
            <a:ext cx="900134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6987"/>
            <a:ext cx="44958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24" y="3645230"/>
            <a:ext cx="4495800" cy="32018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27418" y="304800"/>
            <a:ext cx="44958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Space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772400" cy="48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116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</a:t>
            </a:r>
            <a:r>
              <a:rPr lang="en-US" dirty="0" smtClean="0"/>
              <a:t>Topic 2: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Data – Visual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4648200" cy="41910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How many data attributes do you have?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How many visual attributes do you have?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Map each data attribute to each visual attribute on a 1:1 basis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457" y="457200"/>
            <a:ext cx="2847975" cy="2838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457" y="3478212"/>
            <a:ext cx="28289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Give </a:t>
            </a:r>
            <a:r>
              <a:rPr lang="en-US" dirty="0"/>
              <a:t>a </a:t>
            </a:r>
            <a:r>
              <a:rPr lang="en-US" dirty="0" smtClean="0"/>
              <a:t>Good Talk </a:t>
            </a:r>
            <a:r>
              <a:rPr lang="en-US" dirty="0"/>
              <a:t>using </a:t>
            </a:r>
            <a:r>
              <a:rPr lang="en-US" dirty="0" smtClean="0"/>
              <a:t>Visualizations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4000" dirty="0" smtClean="0"/>
              <a:t>Part 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9502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Scatterplot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4038600" cy="4191000"/>
          </a:xfrm>
        </p:spPr>
        <p:txBody>
          <a:bodyPr/>
          <a:lstStyle/>
          <a:p>
            <a:r>
              <a:rPr lang="en-US" dirty="0" smtClean="0"/>
              <a:t>What are the data attributes?</a:t>
            </a:r>
          </a:p>
          <a:p>
            <a:endParaRPr lang="en-US" dirty="0"/>
          </a:p>
          <a:p>
            <a:r>
              <a:rPr lang="en-US" dirty="0" smtClean="0"/>
              <a:t>What are the visual attributes?</a:t>
            </a:r>
          </a:p>
          <a:p>
            <a:endParaRPr lang="en-US" dirty="0"/>
          </a:p>
          <a:p>
            <a:r>
              <a:rPr lang="en-US" dirty="0" smtClean="0"/>
              <a:t>Can a scatterplot display more dimensions of data?</a:t>
            </a:r>
            <a:endParaRPr lang="en-US" dirty="0"/>
          </a:p>
        </p:txBody>
      </p:sp>
      <p:pic>
        <p:nvPicPr>
          <p:cNvPr id="1028" name="Picture 4" descr="https://upload.wikimedia.org/wikipedia/commons/thumb/a/af/Scatter_diagram_for_quality_characteristic_XXX.svg/250px-Scatter_diagram_for_quality_characteristic_XXX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274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Barchart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4038600" cy="4191000"/>
          </a:xfrm>
        </p:spPr>
        <p:txBody>
          <a:bodyPr/>
          <a:lstStyle/>
          <a:p>
            <a:r>
              <a:rPr lang="en-US" dirty="0" smtClean="0"/>
              <a:t>What are the data attributes?</a:t>
            </a:r>
          </a:p>
          <a:p>
            <a:endParaRPr lang="en-US" dirty="0"/>
          </a:p>
          <a:p>
            <a:r>
              <a:rPr lang="en-US" dirty="0" smtClean="0"/>
              <a:t>What are the visual attributes?</a:t>
            </a:r>
          </a:p>
          <a:p>
            <a:endParaRPr lang="en-US" dirty="0"/>
          </a:p>
          <a:p>
            <a:r>
              <a:rPr lang="en-US" dirty="0" smtClean="0"/>
              <a:t>What are the data-visual mappings?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166" y="2057400"/>
            <a:ext cx="4449283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Barchart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4038600" cy="4191000"/>
          </a:xfrm>
        </p:spPr>
        <p:txBody>
          <a:bodyPr/>
          <a:lstStyle/>
          <a:p>
            <a:r>
              <a:rPr lang="en-US" dirty="0" smtClean="0"/>
              <a:t>What are the data attributes?</a:t>
            </a:r>
          </a:p>
          <a:p>
            <a:endParaRPr lang="en-US" dirty="0"/>
          </a:p>
          <a:p>
            <a:r>
              <a:rPr lang="en-US" dirty="0" smtClean="0"/>
              <a:t>What are the visual attributes?</a:t>
            </a:r>
          </a:p>
          <a:p>
            <a:endParaRPr lang="en-US" dirty="0"/>
          </a:p>
          <a:p>
            <a:r>
              <a:rPr lang="en-US" dirty="0" smtClean="0"/>
              <a:t>What are the data-visual mappings?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771" y="2053771"/>
            <a:ext cx="4464382" cy="32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18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considerations (</a:t>
            </a:r>
            <a:r>
              <a:rPr lang="en-US" smtClean="0"/>
              <a:t>and other fun </a:t>
            </a:r>
            <a:r>
              <a:rPr lang="en-US" dirty="0" smtClean="0"/>
              <a:t>stuff)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Part </a:t>
            </a:r>
            <a:r>
              <a:rPr lang="en-US" sz="4000" dirty="0" smtClean="0"/>
              <a:t>III 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148745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Visualization to Influence (Lie?)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24046"/>
            <a:ext cx="8176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</a:t>
            </a:r>
            <a:r>
              <a:rPr lang="en-US" sz="1200" dirty="0"/>
              <a:t>https://figureoneblog.wordpress.com/2014/03/12/misleading-with-pictures-the-pitfalls-of-data-visualization/</a:t>
            </a:r>
          </a:p>
        </p:txBody>
      </p:sp>
      <p:pic>
        <p:nvPicPr>
          <p:cNvPr id="1026" name="Picture 2" descr="https://figureoneblog.files.wordpress.com/2014/03/colorma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63673"/>
            <a:ext cx="8651118" cy="26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8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for Thought: Tradeoffs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962400"/>
            <a:ext cx="3657600" cy="29026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57" y="1469468"/>
            <a:ext cx="3110743" cy="2416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17638"/>
            <a:ext cx="2915589" cy="24328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211" y="4419600"/>
            <a:ext cx="2915589" cy="237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Causality vs. Correlation</a:t>
            </a:r>
            <a:endParaRPr lang="en-US" dirty="0"/>
          </a:p>
        </p:txBody>
      </p:sp>
      <p:pic>
        <p:nvPicPr>
          <p:cNvPr id="4098" name="Picture 2" descr="http://michaelnielsen.org/ddi/wp-content/uploads/2012/01/correlation_greece_facebook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752600"/>
            <a:ext cx="6781800" cy="48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322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junkcharts.typepad.com/.a/6a00d8341e992c53ef01a3fcf63d9c970b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"/>
            <a:ext cx="9108281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1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and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5" y="2269890"/>
            <a:ext cx="3974199" cy="291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76990"/>
            <a:ext cx="2321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Barbara </a:t>
            </a:r>
            <a:r>
              <a:rPr lang="en-US" sz="1200" dirty="0" err="1" smtClean="0"/>
              <a:t>Tversky</a:t>
            </a:r>
            <a:endParaRPr lang="en-US" sz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69890"/>
            <a:ext cx="3819250" cy="28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3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39058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0668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dirty="0" smtClean="0"/>
              <a:t>remco@cs.tufts.edu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400" y="2614298"/>
            <a:ext cx="8763000" cy="345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Giving Talks:</a:t>
            </a:r>
            <a:br>
              <a:rPr lang="en-US" dirty="0" smtClean="0"/>
            </a:br>
            <a:r>
              <a:rPr lang="en-US" dirty="0" smtClean="0"/>
              <a:t>Three Basic Rules of Thumb: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talk should be </a:t>
            </a:r>
            <a:r>
              <a:rPr lang="en-US" b="1" dirty="0" smtClean="0"/>
              <a:t>Memorable</a:t>
            </a:r>
          </a:p>
          <a:p>
            <a:pPr marL="857250" lvl="1" indent="-457200"/>
            <a:r>
              <a:rPr lang="en-US" dirty="0" smtClean="0"/>
              <a:t>Technical completeness is not as important</a:t>
            </a:r>
          </a:p>
          <a:p>
            <a:pPr marL="857250" lvl="1" indent="-457200"/>
            <a:r>
              <a:rPr lang="en-US" dirty="0" smtClean="0"/>
              <a:t>What makes a talk memorable?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slide should be </a:t>
            </a:r>
            <a:r>
              <a:rPr lang="en-US" b="1" dirty="0" smtClean="0"/>
              <a:t>Readable</a:t>
            </a:r>
          </a:p>
          <a:p>
            <a:pPr marL="857250" lvl="1" indent="-457200"/>
            <a:r>
              <a:rPr lang="en-US" dirty="0" smtClean="0"/>
              <a:t>Be mindful of weird color schemes</a:t>
            </a:r>
          </a:p>
          <a:p>
            <a:pPr marL="857250" lvl="1" indent="-457200"/>
            <a:r>
              <a:rPr lang="en-US" dirty="0" smtClean="0"/>
              <a:t>What makes a slide unreadable?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chart (visualization) should be </a:t>
            </a:r>
            <a:r>
              <a:rPr lang="en-US" b="1" dirty="0" smtClean="0"/>
              <a:t>Understandable</a:t>
            </a:r>
          </a:p>
          <a:p>
            <a:pPr marL="857250" lvl="1" indent="-457200"/>
            <a:r>
              <a:rPr lang="en-US" dirty="0" smtClean="0"/>
              <a:t>“Show what you mean, mean what you show”</a:t>
            </a:r>
          </a:p>
          <a:p>
            <a:pPr marL="857250" lvl="1" indent="-457200"/>
            <a:r>
              <a:rPr lang="en-US" dirty="0" smtClean="0"/>
              <a:t>How does one lie with visualizations?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7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Basic Rules of Thumb: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talk should be </a:t>
            </a:r>
            <a:r>
              <a:rPr lang="en-US" b="1" dirty="0" smtClean="0"/>
              <a:t>Memorable</a:t>
            </a:r>
          </a:p>
          <a:p>
            <a:pPr marL="857250" lvl="1" indent="-457200"/>
            <a:r>
              <a:rPr lang="en-US" dirty="0" smtClean="0"/>
              <a:t>Technical completeness is not as important</a:t>
            </a:r>
          </a:p>
          <a:p>
            <a:pPr marL="857250" lvl="1" indent="-457200"/>
            <a:r>
              <a:rPr lang="en-US" dirty="0" smtClean="0"/>
              <a:t>What makes a talk memorable?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slide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Readable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Be mindful of weird color schemes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makes a slide unreadable?</a:t>
            </a:r>
          </a:p>
          <a:p>
            <a:pPr marL="857250" lvl="1" indent="-457200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chart (visualization)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Understandable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“Show what you mean, mean what you show”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How does one lie with visualizations?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8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Your Audience</a:t>
            </a:r>
            <a:endParaRPr lang="en-US" dirty="0"/>
          </a:p>
        </p:txBody>
      </p:sp>
      <p:pic>
        <p:nvPicPr>
          <p:cNvPr id="1026" name="Picture 2" descr="https://www.distilled.net/uploads/events/audience_from_the_stage_ll_20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590"/>
            <a:ext cx="9144000" cy="60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Above all, make your talk </a:t>
            </a:r>
            <a:r>
              <a:rPr lang="en-US" b="1" dirty="0" smtClean="0"/>
              <a:t>Memorable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35814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Therefore, your talk should be</a:t>
            </a:r>
          </a:p>
          <a:p>
            <a:pPr lvl="1"/>
            <a:r>
              <a:rPr lang="en-US" dirty="0" smtClean="0"/>
              <a:t>Slow</a:t>
            </a:r>
          </a:p>
          <a:p>
            <a:pPr lvl="1"/>
            <a:r>
              <a:rPr lang="en-US" dirty="0" smtClean="0"/>
              <a:t>Simple to follow</a:t>
            </a:r>
          </a:p>
          <a:p>
            <a:pPr lvl="1"/>
            <a:r>
              <a:rPr lang="en-US" dirty="0" smtClean="0"/>
              <a:t>Easy to “jump back in”</a:t>
            </a:r>
          </a:p>
          <a:p>
            <a:pPr lvl="1"/>
            <a:r>
              <a:rPr lang="en-US" dirty="0" smtClean="0"/>
              <a:t>Clear</a:t>
            </a:r>
          </a:p>
          <a:p>
            <a:pPr lvl="1"/>
            <a:r>
              <a:rPr lang="en-US" dirty="0" smtClean="0"/>
              <a:t>Consistent</a:t>
            </a:r>
          </a:p>
          <a:p>
            <a:pPr lvl="1"/>
            <a:r>
              <a:rPr lang="en-US" dirty="0" smtClean="0"/>
              <a:t>Fun</a:t>
            </a:r>
          </a:p>
          <a:p>
            <a:pPr lvl="1"/>
            <a:r>
              <a:rPr lang="en-US" dirty="0" smtClean="0"/>
              <a:t>Enthusiastic!!  </a:t>
            </a:r>
          </a:p>
          <a:p>
            <a:pPr lvl="1"/>
            <a:r>
              <a:rPr lang="en-US" sz="2600" b="1" dirty="0" smtClean="0"/>
              <a:t>Have a message</a:t>
            </a:r>
            <a:endParaRPr lang="en-US" b="1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Highly technical material is hard to be those things</a:t>
            </a:r>
          </a:p>
          <a:p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237303"/>
            <a:ext cx="4953000" cy="37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“Message”?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finding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technique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statement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visualization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graphic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170" name="Picture 2" descr="http://www.viralnomics.com/wp-content/uploads/2013/04/gravity2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75" y="2209800"/>
            <a:ext cx="5547125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3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3559</TotalTime>
  <Words>938</Words>
  <Application>Microsoft Office PowerPoint</Application>
  <PresentationFormat>On-screen Show (4:3)</PresentationFormat>
  <Paragraphs>212</Paragraphs>
  <Slides>49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Yu Gothic Light</vt:lpstr>
      <vt:lpstr>Yu Mincho</vt:lpstr>
      <vt:lpstr>Yu Mincho Light</vt:lpstr>
      <vt:lpstr>Arial</vt:lpstr>
      <vt:lpstr>Calibri</vt:lpstr>
      <vt:lpstr>Calibri Light</vt:lpstr>
      <vt:lpstr>Tahoma</vt:lpstr>
      <vt:lpstr>1_Office Theme</vt:lpstr>
      <vt:lpstr>Data Presentation with Visualizations</vt:lpstr>
      <vt:lpstr>Dynamic vs. Static</vt:lpstr>
      <vt:lpstr>Dynamic vs. Static</vt:lpstr>
      <vt:lpstr>Give a Good Talk using Visualizations</vt:lpstr>
      <vt:lpstr>Giving Talks: Three Basic Rules of Thumb:</vt:lpstr>
      <vt:lpstr>Three Basic Rules of Thumb:</vt:lpstr>
      <vt:lpstr>Your Audience</vt:lpstr>
      <vt:lpstr>Above all, make your talk Memorable</vt:lpstr>
      <vt:lpstr>What is a “Message”?</vt:lpstr>
      <vt:lpstr>What is a “Message”?</vt:lpstr>
      <vt:lpstr>What is a “Message”?</vt:lpstr>
      <vt:lpstr>What is a “Message”?</vt:lpstr>
      <vt:lpstr>What is a “Message”?</vt:lpstr>
      <vt:lpstr>Three Basic Rules of Thumb:</vt:lpstr>
      <vt:lpstr>Matisse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Basic Rules of Thumb:</vt:lpstr>
      <vt:lpstr>Need Explanation</vt:lpstr>
      <vt:lpstr>Self-Explanatory Visualization**</vt:lpstr>
      <vt:lpstr>Designing a good (static) visualization </vt:lpstr>
      <vt:lpstr>How to Design a Good Visualization?</vt:lpstr>
      <vt:lpstr>Advanced Topic 1: Pre-Attentive Processing</vt:lpstr>
      <vt:lpstr>Pattern Recognition</vt:lpstr>
      <vt:lpstr>Strong vs. Weak Effects</vt:lpstr>
      <vt:lpstr>PowerPoint Presentation</vt:lpstr>
      <vt:lpstr>PowerPoint Presentation</vt:lpstr>
      <vt:lpstr>PowerPoint Presentation</vt:lpstr>
      <vt:lpstr>PowerPoint Presentation</vt:lpstr>
      <vt:lpstr>Feature Space Diagram</vt:lpstr>
      <vt:lpstr>Advanced Topic 2: Data – Visual Mapping</vt:lpstr>
      <vt:lpstr>Example: Scatterplot</vt:lpstr>
      <vt:lpstr>Example: Barchart</vt:lpstr>
      <vt:lpstr>Example: Barchart</vt:lpstr>
      <vt:lpstr>Additional considerations (and other fun stuff)</vt:lpstr>
      <vt:lpstr>Using Visualization to Influence (Lie?)</vt:lpstr>
      <vt:lpstr>Food for Thought: Tradeoffs</vt:lpstr>
      <vt:lpstr>Causality vs. Correlation</vt:lpstr>
      <vt:lpstr>PowerPoint Presentation</vt:lpstr>
      <vt:lpstr>Structure and Form</vt:lpstr>
      <vt:lpstr>Questions?  remco@cs.tufts.edu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1598</cp:revision>
  <dcterms:created xsi:type="dcterms:W3CDTF">2011-08-03T02:14:01Z</dcterms:created>
  <dcterms:modified xsi:type="dcterms:W3CDTF">2016-01-14T14:17:50Z</dcterms:modified>
</cp:coreProperties>
</file>