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701" r:id="rId2"/>
    <p:sldId id="921" r:id="rId3"/>
    <p:sldId id="852" r:id="rId4"/>
    <p:sldId id="848" r:id="rId5"/>
    <p:sldId id="849" r:id="rId6"/>
    <p:sldId id="850" r:id="rId7"/>
    <p:sldId id="851" r:id="rId8"/>
    <p:sldId id="853" r:id="rId9"/>
    <p:sldId id="854" r:id="rId10"/>
    <p:sldId id="856" r:id="rId11"/>
    <p:sldId id="857" r:id="rId12"/>
    <p:sldId id="917" r:id="rId13"/>
    <p:sldId id="916" r:id="rId14"/>
    <p:sldId id="918" r:id="rId15"/>
    <p:sldId id="858" r:id="rId16"/>
    <p:sldId id="768" r:id="rId17"/>
    <p:sldId id="920" r:id="rId18"/>
    <p:sldId id="859" r:id="rId19"/>
    <p:sldId id="860" r:id="rId20"/>
    <p:sldId id="781" r:id="rId21"/>
    <p:sldId id="779" r:id="rId22"/>
    <p:sldId id="778" r:id="rId23"/>
    <p:sldId id="782" r:id="rId24"/>
    <p:sldId id="784" r:id="rId25"/>
    <p:sldId id="783" r:id="rId26"/>
    <p:sldId id="785" r:id="rId27"/>
    <p:sldId id="786" r:id="rId28"/>
    <p:sldId id="787" r:id="rId29"/>
    <p:sldId id="788" r:id="rId30"/>
    <p:sldId id="789" r:id="rId31"/>
    <p:sldId id="791" r:id="rId32"/>
    <p:sldId id="792" r:id="rId33"/>
    <p:sldId id="780" r:id="rId34"/>
    <p:sldId id="793" r:id="rId35"/>
    <p:sldId id="794" r:id="rId36"/>
    <p:sldId id="795" r:id="rId37"/>
    <p:sldId id="796" r:id="rId38"/>
    <p:sldId id="798" r:id="rId39"/>
    <p:sldId id="800" r:id="rId40"/>
    <p:sldId id="868" r:id="rId41"/>
    <p:sldId id="867" r:id="rId42"/>
    <p:sldId id="719" r:id="rId43"/>
    <p:sldId id="720" r:id="rId44"/>
    <p:sldId id="724" r:id="rId45"/>
    <p:sldId id="721" r:id="rId46"/>
    <p:sldId id="722" r:id="rId47"/>
    <p:sldId id="723" r:id="rId48"/>
    <p:sldId id="919" r:id="rId49"/>
    <p:sldId id="923" r:id="rId50"/>
    <p:sldId id="694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44" autoAdjust="0"/>
    <p:restoredTop sz="86567" autoAdjust="0"/>
  </p:normalViewPr>
  <p:slideViewPr>
    <p:cSldViewPr>
      <p:cViewPr varScale="1">
        <p:scale>
          <a:sx n="54" d="100"/>
          <a:sy n="54" d="100"/>
        </p:scale>
        <p:origin x="100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291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83FB7-BC4F-47B9-85AE-C3C42101F3EA}" type="datetimeFigureOut">
              <a:rPr lang="en-US" smtClean="0"/>
              <a:pPr/>
              <a:t>1/6/2016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6A8EB-0405-439B-93A5-E83A109A3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5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Acknowledge</a:t>
            </a:r>
            <a:r>
              <a:rPr lang="en-US" baseline="0" dirty="0" smtClean="0"/>
              <a:t> David Madigan’s talk on ODHSI (</a:t>
            </a:r>
            <a:r>
              <a:rPr lang="en-US" baseline="0" dirty="0" err="1" smtClean="0"/>
              <a:t>Oddessy</a:t>
            </a:r>
            <a:r>
              <a:rPr lang="en-US" baseline="0" smtClean="0"/>
              <a:t>) and using visualization 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163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07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0E305-617A-4A34-A5D0-2B9C7F834A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09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0E305-617A-4A34-A5D0-2B9C7F834A5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29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0E305-617A-4A34-A5D0-2B9C7F834A5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41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63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07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AFA03-E6EE-4AD9-92F7-542DA5A37324}" type="datetime1">
              <a:rPr lang="en-US" smtClean="0"/>
              <a:pPr/>
              <a:t>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1706-59DD-4BAF-AEAC-C1C9E8A82DBA}" type="datetime1">
              <a:rPr lang="en-US" smtClean="0"/>
              <a:pPr/>
              <a:t>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FEA1-F1FA-4443-9A52-168AEC59FF84}" type="datetime1">
              <a:rPr lang="en-US" smtClean="0"/>
              <a:pPr/>
              <a:t>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57200"/>
            <a:ext cx="8491538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D93350C-3BAA-4B32-9251-CE1F0C95BBB5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41306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6D6BBF1-317A-4CA8-A988-810C8167F64B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905000"/>
            <a:ext cx="4130675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4305300"/>
            <a:ext cx="4130675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1CAE3CD-1FED-447E-95C5-2D019DE05502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B0F1-2924-4341-9DBC-091EB3C36CC6}" type="datetime1">
              <a:rPr lang="en-US" smtClean="0"/>
              <a:pPr/>
              <a:t>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91C-616D-4957-AE84-5F6C5A6E65F1}" type="datetime1">
              <a:rPr lang="en-US" smtClean="0"/>
              <a:pPr/>
              <a:t>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7889-FA88-4722-8986-FEC57F1EF579}" type="datetime1">
              <a:rPr lang="en-US" smtClean="0"/>
              <a:pPr/>
              <a:t>1/6/2016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7171-ECE5-4E2B-B90D-ED1F7CC6F09F}" type="datetime1">
              <a:rPr lang="en-US" smtClean="0"/>
              <a:pPr/>
              <a:t>1/6/2016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9BE6-6564-436E-8E7C-097F6899C4BB}" type="datetime1">
              <a:rPr lang="en-US" smtClean="0"/>
              <a:pPr/>
              <a:t>1/6/2016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A092-A719-4FE8-9495-6FEB70241E2B}" type="datetime1">
              <a:rPr lang="en-US" smtClean="0"/>
              <a:pPr/>
              <a:t>1/6/2016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19E0-E03B-4430-A094-0181015E297E}" type="datetime1">
              <a:rPr lang="en-US" smtClean="0"/>
              <a:pPr/>
              <a:t>1/6/2016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8BF7-9E9D-4882-8F49-10251FBAC35E}" type="datetime1">
              <a:rPr lang="en-US" smtClean="0"/>
              <a:pPr/>
              <a:t>1/6/2016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C512A-341A-4218-BFA9-9278D49EACEF}" type="datetime1">
              <a:rPr lang="en-US" smtClean="0"/>
              <a:pPr/>
              <a:t>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0" y="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B77A077-4F6D-4196-8E7F-EB8A3FD24728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/50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7523813" y="0"/>
            <a:ext cx="1620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Remco Chang –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 UCL 16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4" descr="C:\Documents and Settings\rchang\My Documents\Dropbox\VALT Web and Print Graphics\logo-black-and-grey.png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24800" y="6305226"/>
            <a:ext cx="1219200" cy="55277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wmf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Big Data Visual Analytics:</a:t>
            </a:r>
            <a:br>
              <a:rPr lang="en-US" dirty="0" smtClean="0"/>
            </a:br>
            <a:r>
              <a:rPr lang="en-US" dirty="0" smtClean="0"/>
              <a:t>A User-Centric Approach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Remco Chang</a:t>
            </a:r>
          </a:p>
          <a:p>
            <a:endParaRPr lang="en-US" dirty="0"/>
          </a:p>
          <a:p>
            <a:r>
              <a:rPr lang="en-US" dirty="0"/>
              <a:t>Assistant </a:t>
            </a:r>
            <a:r>
              <a:rPr lang="en-US" dirty="0" smtClean="0"/>
              <a:t>Professor</a:t>
            </a:r>
          </a:p>
          <a:p>
            <a:r>
              <a:rPr lang="en-US" dirty="0" smtClean="0"/>
              <a:t>Computer Science</a:t>
            </a:r>
          </a:p>
          <a:p>
            <a:r>
              <a:rPr lang="en-US" dirty="0" smtClean="0"/>
              <a:t>Tufts University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253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38600" y="1295400"/>
            <a:ext cx="4845734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26974" y="4572000"/>
            <a:ext cx="3265089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934200" y="4495800"/>
            <a:ext cx="205317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An Interactive Visual Analytics  System for Bridge Management</a:t>
            </a:r>
            <a:r>
              <a:rPr lang="en-US" sz="1200" i="1" dirty="0" smtClean="0"/>
              <a:t>, </a:t>
            </a:r>
            <a:r>
              <a:rPr lang="en-US" sz="1200" dirty="0" smtClean="0"/>
              <a:t>Journal of Computer Graphics Forum,</a:t>
            </a:r>
            <a:r>
              <a:rPr lang="en-US" sz="1200" i="1" dirty="0" smtClean="0"/>
              <a:t> </a:t>
            </a:r>
            <a:r>
              <a:rPr lang="en-US" sz="1200" dirty="0" smtClean="0"/>
              <a:t>2010.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Interactive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DisFunction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: learn a model from projection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PCA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3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38600" y="1219200"/>
            <a:ext cx="4974908" cy="238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657600" y="3733800"/>
            <a:ext cx="304800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780810" y="3721925"/>
            <a:ext cx="2286000" cy="290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Interactive Coordinated Multiple-View Visualization of Biomechanical Motion Data</a:t>
            </a:r>
            <a:r>
              <a:rPr lang="en-US" sz="1200" i="1" dirty="0" smtClean="0"/>
              <a:t>, </a:t>
            </a:r>
            <a:r>
              <a:rPr lang="en-US" sz="1200" dirty="0" smtClean="0"/>
              <a:t>IEEE Vis (TVCG) 2009.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Interactive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DisFunction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: learn a model from projection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PCA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49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Dis-function: Learning Distance Functions Interactively</a:t>
            </a:r>
            <a:r>
              <a:rPr lang="en-US" sz="1200" i="1" dirty="0" smtClean="0"/>
              <a:t>, </a:t>
            </a:r>
            <a:r>
              <a:rPr lang="en-US" sz="1200" dirty="0" smtClean="0"/>
              <a:t>IEEE VAST 2011.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491346"/>
            <a:ext cx="5243820" cy="279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422766"/>
            <a:ext cx="2971800" cy="191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597" y="1371600"/>
            <a:ext cx="2131081" cy="1953491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/>
              <a:t>Interactive </a:t>
            </a:r>
            <a:r>
              <a:rPr lang="en-US" sz="3200" dirty="0"/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/>
              <a:t>DisFunction</a:t>
            </a:r>
            <a:r>
              <a:rPr lang="en-US" sz="2800" dirty="0" smtClean="0"/>
              <a:t>: learn a model from projection</a:t>
            </a:r>
            <a:endParaRPr lang="en-US" sz="2800" dirty="0"/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PCA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50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9871"/>
            <a:ext cx="993074" cy="118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0" y="13772"/>
            <a:ext cx="12192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Eli Brown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91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 err="1"/>
              <a:t>iPCA</a:t>
            </a:r>
            <a:r>
              <a:rPr lang="en-US" sz="1200" dirty="0"/>
              <a:t>: An Interactive System for PCA-based Visual Analytics</a:t>
            </a:r>
            <a:r>
              <a:rPr lang="en-US" sz="1200" i="1" dirty="0" smtClean="0"/>
              <a:t>, </a:t>
            </a:r>
            <a:r>
              <a:rPr lang="en-US" sz="1200" dirty="0" err="1" smtClean="0"/>
              <a:t>EuroVis</a:t>
            </a:r>
            <a:r>
              <a:rPr lang="en-US" sz="1200" dirty="0" smtClean="0"/>
              <a:t> 2009.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032380"/>
            <a:ext cx="4960731" cy="3442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159789"/>
            <a:ext cx="2539172" cy="1671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098" y="1159788"/>
            <a:ext cx="2414633" cy="167126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Interactive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DisFunction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: learn a model from projection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/>
              <a:t>iPCA</a:t>
            </a:r>
            <a:r>
              <a:rPr lang="en-US" sz="2800" dirty="0"/>
              <a:t>: Interactive </a:t>
            </a:r>
            <a:r>
              <a:rPr lang="en-US" sz="2800" dirty="0" smtClean="0"/>
              <a:t>PCA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223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pc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" y="316096"/>
            <a:ext cx="8275320" cy="6015537"/>
          </a:xfrm>
        </p:spPr>
      </p:pic>
    </p:spTree>
    <p:extLst>
      <p:ext uri="{BB962C8B-B14F-4D97-AF65-F5344CB8AC3E}">
        <p14:creationId xmlns:p14="http://schemas.microsoft.com/office/powerpoint/2010/main" val="136044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362200"/>
            <a:ext cx="8626037" cy="289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“Tough” Lessons Learned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684837"/>
            <a:ext cx="8229600" cy="8683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Careful engineering is not enough… A new architecture is necessary to support this type of analysis.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32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encrypted-tbn2.gstatic.com/images?q=tbn:ANd9GcT9yHlq_30feFvpEwL-AdD2jkEKjLLLa24M3_01HLuPs6DWtJIt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4798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pic>
        <p:nvPicPr>
          <p:cNvPr id="12290" name="Picture 2" descr="https://encrypted-tbn2.gstatic.com/images?q=tbn:ANd9GcR78QBafr7ozpeLwQnTg95U7k723qV_uIJMD73jNmshu02ToZj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19431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encrypted-tbn2.gstatic.com/images?q=tbn:ANd9GcQmYX-r7w6lY9KxdFV1BlsYS2MSDDLbS8KullTgg0G5_ese9Yum1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81400"/>
            <a:ext cx="165735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urved Connector 4"/>
          <p:cNvCxnSpPr/>
          <p:nvPr/>
        </p:nvCxnSpPr>
        <p:spPr>
          <a:xfrm>
            <a:off x="2057400" y="4019550"/>
            <a:ext cx="1028700" cy="109538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flipV="1">
            <a:off x="4343400" y="4129090"/>
            <a:ext cx="304800" cy="1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1543" y="5091112"/>
            <a:ext cx="2996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Visualization on a</a:t>
            </a:r>
          </a:p>
          <a:p>
            <a:r>
              <a:rPr lang="en-US" sz="2400" b="1" dirty="0" smtClean="0"/>
              <a:t>Commodity Hardware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478439" y="5078457"/>
            <a:ext cx="2309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Large Data in a</a:t>
            </a:r>
          </a:p>
          <a:p>
            <a:r>
              <a:rPr lang="en-US" sz="2400" b="1" dirty="0" smtClean="0"/>
              <a:t>Data Warehouse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3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229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/>
          </a:bodyPr>
          <a:lstStyle/>
          <a:p>
            <a:r>
              <a:rPr lang="en-US" dirty="0" smtClean="0"/>
              <a:t>Related Work</a:t>
            </a:r>
            <a:br>
              <a:rPr lang="en-US" dirty="0" smtClean="0"/>
            </a:br>
            <a:r>
              <a:rPr lang="en-US" dirty="0" smtClean="0"/>
              <a:t>(see the DISA workshop proceeding)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Specialized Pull-based Databases</a:t>
            </a:r>
          </a:p>
          <a:p>
            <a:pPr lvl="1"/>
            <a:r>
              <a:rPr lang="en-US" dirty="0" smtClean="0"/>
              <a:t>Tableau, </a:t>
            </a:r>
            <a:r>
              <a:rPr lang="en-US" dirty="0" err="1" smtClean="0"/>
              <a:t>Spotfire</a:t>
            </a:r>
            <a:endParaRPr lang="en-US" dirty="0" smtClean="0"/>
          </a:p>
          <a:p>
            <a:pPr lvl="2"/>
            <a:endParaRPr lang="en-US" dirty="0" smtClean="0"/>
          </a:p>
          <a:p>
            <a:r>
              <a:rPr lang="en-US" b="1" dirty="0" smtClean="0"/>
              <a:t>Pre-compiled Data Cubes</a:t>
            </a:r>
          </a:p>
          <a:p>
            <a:pPr lvl="1"/>
            <a:r>
              <a:rPr lang="en-US" dirty="0" err="1" smtClean="0"/>
              <a:t>Nanocube</a:t>
            </a:r>
            <a:r>
              <a:rPr lang="en-US" dirty="0" smtClean="0"/>
              <a:t> (</a:t>
            </a:r>
            <a:r>
              <a:rPr lang="en-US" dirty="0" err="1" smtClean="0"/>
              <a:t>Scheidegger</a:t>
            </a:r>
            <a:r>
              <a:rPr lang="en-US" dirty="0" smtClean="0"/>
              <a:t>), </a:t>
            </a:r>
            <a:r>
              <a:rPr lang="en-US" dirty="0" err="1" smtClean="0"/>
              <a:t>imMens</a:t>
            </a:r>
            <a:r>
              <a:rPr lang="en-US" dirty="0" smtClean="0"/>
              <a:t>** (Liu, Heer), Map-D** (</a:t>
            </a:r>
            <a:r>
              <a:rPr lang="en-US" dirty="0" err="1" smtClean="0"/>
              <a:t>Mostak</a:t>
            </a:r>
            <a:r>
              <a:rPr lang="en-US" dirty="0" smtClean="0"/>
              <a:t>)</a:t>
            </a:r>
          </a:p>
          <a:p>
            <a:pPr lvl="2"/>
            <a:endParaRPr lang="en-US" dirty="0"/>
          </a:p>
          <a:p>
            <a:r>
              <a:rPr lang="en-US" b="1" dirty="0" smtClean="0"/>
              <a:t>Sampling </a:t>
            </a:r>
          </a:p>
          <a:p>
            <a:pPr lvl="1"/>
            <a:r>
              <a:rPr lang="en-US" dirty="0" err="1" smtClean="0"/>
              <a:t>BlinkDB</a:t>
            </a:r>
            <a:r>
              <a:rPr lang="en-US" dirty="0" smtClean="0"/>
              <a:t> (Agrawal, Berkeley), DICE (</a:t>
            </a:r>
            <a:r>
              <a:rPr lang="en-US" dirty="0" err="1" smtClean="0"/>
              <a:t>Kamat</a:t>
            </a:r>
            <a:r>
              <a:rPr lang="en-US" dirty="0" smtClean="0"/>
              <a:t>, Nandi)</a:t>
            </a:r>
          </a:p>
          <a:p>
            <a:pPr lvl="2"/>
            <a:endParaRPr lang="en-US" dirty="0" smtClean="0"/>
          </a:p>
          <a:p>
            <a:r>
              <a:rPr lang="en-US" b="1" dirty="0" smtClean="0"/>
              <a:t>Pre-Fetching</a:t>
            </a:r>
          </a:p>
          <a:p>
            <a:pPr lvl="1"/>
            <a:r>
              <a:rPr lang="en-US" dirty="0" err="1" smtClean="0"/>
              <a:t>Xmdv</a:t>
            </a:r>
            <a:r>
              <a:rPr lang="en-US" dirty="0" smtClean="0"/>
              <a:t> (</a:t>
            </a:r>
            <a:r>
              <a:rPr lang="en-US" dirty="0" err="1" smtClean="0"/>
              <a:t>Doshi</a:t>
            </a:r>
            <a:r>
              <a:rPr lang="en-US" dirty="0" smtClean="0"/>
              <a:t>, Ward), Time-series (Chan, Hanrahan), Query </a:t>
            </a:r>
            <a:r>
              <a:rPr lang="en-US" dirty="0"/>
              <a:t>prediction </a:t>
            </a:r>
            <a:r>
              <a:rPr lang="en-US" dirty="0" smtClean="0"/>
              <a:t>(</a:t>
            </a:r>
            <a:r>
              <a:rPr lang="en-US" dirty="0" err="1" smtClean="0"/>
              <a:t>Cetintemel</a:t>
            </a:r>
            <a:r>
              <a:rPr lang="en-US" dirty="0" smtClean="0"/>
              <a:t>, Zdonik)</a:t>
            </a:r>
          </a:p>
          <a:p>
            <a:pPr lvl="2"/>
            <a:endParaRPr lang="en-US" dirty="0" smtClean="0"/>
          </a:p>
          <a:p>
            <a:r>
              <a:rPr lang="en-US" b="1" dirty="0" smtClean="0"/>
              <a:t>Others</a:t>
            </a:r>
          </a:p>
          <a:p>
            <a:pPr lvl="1"/>
            <a:r>
              <a:rPr lang="en-US" dirty="0" smtClean="0"/>
              <a:t>Streaming (Fisher), Optimization (Wu)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553200"/>
            <a:ext cx="2036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** GPU-accelerated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41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Observations: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886200" cy="42973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number of possible actions is </a:t>
            </a:r>
            <a:r>
              <a:rPr lang="en-US" dirty="0" smtClean="0"/>
              <a:t>finite and the user’s </a:t>
            </a:r>
            <a:r>
              <a:rPr lang="en-US" dirty="0"/>
              <a:t>actions are </a:t>
            </a:r>
            <a:r>
              <a:rPr lang="en-US" dirty="0" smtClean="0"/>
              <a:t>“logical”.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Visualization itself is a bottleneck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7643"/>
            <a:ext cx="4419600" cy="2966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379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Observations: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886200" cy="4648200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number of possible actions is finite and the user’s actions are “logical”.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1771650" lvl="3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Visualization itself is a bottleneck</a:t>
            </a:r>
          </a:p>
          <a:p>
            <a:pPr marL="857250" lvl="1" indent="-457200"/>
            <a:r>
              <a:rPr lang="en-US" b="1" dirty="0" smtClean="0">
                <a:solidFill>
                  <a:srgbClr val="FF0000"/>
                </a:solidFill>
              </a:rPr>
              <a:t>User’s perception and cognition are added constraints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s://encrypted-tbn2.gstatic.com/images?q=tbn:ANd9GcQGNhur4S8c1Y1s548ZznLpBiYKriymRNyhCAIkx2Um9rvMGy8R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971" y="1981200"/>
            <a:ext cx="4800600" cy="35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601884" y="2286000"/>
            <a:ext cx="4313516" cy="2971799"/>
            <a:chOff x="4601884" y="2286000"/>
            <a:chExt cx="4313516" cy="2971799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8022771" y="2286000"/>
              <a:ext cx="0" cy="198120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5317671" y="4267200"/>
              <a:ext cx="27432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299847" y="2317271"/>
              <a:ext cx="615553" cy="172271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1000 pixels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5155465" y="4088665"/>
              <a:ext cx="615553" cy="172271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1000 pixels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100" name="Picture 4" descr="http://i.stack.imgur.com/9QjJ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733" y="2280045"/>
            <a:ext cx="2912438" cy="218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54283" y="5621712"/>
            <a:ext cx="3861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1000x1000 = 1 million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4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560637"/>
            <a:ext cx="3886200" cy="4144963"/>
          </a:xfrm>
        </p:spPr>
        <p:txBody>
          <a:bodyPr>
            <a:normAutofit/>
          </a:bodyPr>
          <a:lstStyle/>
          <a:p>
            <a:r>
              <a:rPr lang="en-US" sz="2000" dirty="0" err="1" smtClean="0">
                <a:latin typeface="Arial Black" panose="020B0A04020102020204" pitchFamily="34" charset="0"/>
              </a:rPr>
              <a:t>VIS+Database</a:t>
            </a:r>
            <a:endParaRPr lang="en-US" sz="2000" dirty="0" smtClean="0">
              <a:latin typeface="Arial Black" panose="020B0A040201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 smtClean="0"/>
              <a:t>(MIT)</a:t>
            </a:r>
          </a:p>
          <a:p>
            <a:pPr lvl="1"/>
            <a:r>
              <a:rPr lang="en-US" sz="2000" dirty="0" smtClean="0"/>
              <a:t>Big data systems</a:t>
            </a:r>
          </a:p>
          <a:p>
            <a:r>
              <a:rPr lang="en-US" sz="2000" dirty="0" smtClean="0">
                <a:latin typeface="Arial Black" panose="020B0A04020102020204" pitchFamily="34" charset="0"/>
              </a:rPr>
              <a:t>Machine Learning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 smtClean="0"/>
              <a:t>(MIT </a:t>
            </a:r>
            <a:r>
              <a:rPr lang="en-US" sz="2000" b="1" dirty="0"/>
              <a:t>Lincoln </a:t>
            </a:r>
            <a:r>
              <a:rPr lang="en-US" sz="2000" b="1" dirty="0" smtClean="0"/>
              <a:t>Lab)</a:t>
            </a:r>
          </a:p>
          <a:p>
            <a:pPr lvl="1"/>
            <a:r>
              <a:rPr lang="en-US" sz="2000" dirty="0" smtClean="0"/>
              <a:t>User-in-the-loop visual analytics systems</a:t>
            </a:r>
          </a:p>
          <a:p>
            <a:r>
              <a:rPr lang="en-US" sz="2000" smtClean="0">
                <a:latin typeface="Arial Black" panose="020B0A04020102020204" pitchFamily="34" charset="0"/>
              </a:rPr>
              <a:t>Interactive Modeling </a:t>
            </a:r>
            <a:endParaRPr lang="en-US" sz="2000" dirty="0" smtClean="0">
              <a:latin typeface="Arial Black" panose="020B0A040201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 smtClean="0"/>
              <a:t>(Wisconsin)</a:t>
            </a:r>
          </a:p>
          <a:p>
            <a:pPr lvl="1"/>
            <a:r>
              <a:rPr lang="en-US" sz="2000" dirty="0" smtClean="0"/>
              <a:t>Comprehensible       modeling</a:t>
            </a:r>
          </a:p>
          <a:p>
            <a:pPr lvl="1"/>
            <a:endParaRPr lang="en-US" sz="2000" dirty="0" smtClean="0"/>
          </a:p>
          <a:p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581400" y="2560637"/>
            <a:ext cx="3581400" cy="4144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 Black" panose="020B0A04020102020204" pitchFamily="34" charset="0"/>
              </a:rPr>
              <a:t>Perception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 smtClean="0"/>
              <a:t>(Northwestern)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 smtClean="0"/>
              <a:t>(U British Columbia)</a:t>
            </a:r>
          </a:p>
          <a:p>
            <a:pPr lvl="1"/>
            <a:r>
              <a:rPr lang="en-US" sz="2000" dirty="0" smtClean="0"/>
              <a:t>Perceptual modeling</a:t>
            </a:r>
          </a:p>
          <a:p>
            <a:r>
              <a:rPr lang="en-US" sz="2000" dirty="0" smtClean="0">
                <a:latin typeface="Arial Black" panose="020B0A04020102020204" pitchFamily="34" charset="0"/>
              </a:rPr>
              <a:t>Psychology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 smtClean="0"/>
              <a:t>(Tufts Psych </a:t>
            </a:r>
            <a:r>
              <a:rPr lang="en-US" sz="2000" b="1" dirty="0" err="1" smtClean="0"/>
              <a:t>Dept</a:t>
            </a:r>
            <a:r>
              <a:rPr lang="en-US" sz="2000" b="1" dirty="0" smtClean="0"/>
              <a:t>)</a:t>
            </a:r>
          </a:p>
          <a:p>
            <a:pPr lvl="1"/>
            <a:r>
              <a:rPr lang="en-US" sz="2000" dirty="0" smtClean="0"/>
              <a:t>Individual difference</a:t>
            </a:r>
          </a:p>
          <a:p>
            <a:r>
              <a:rPr lang="en-US" sz="2000" dirty="0" smtClean="0">
                <a:latin typeface="Arial Black" panose="020B0A04020102020204" pitchFamily="34" charset="0"/>
              </a:rPr>
              <a:t>“Storytelling”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 smtClean="0"/>
              <a:t>(Maine Medical Center)</a:t>
            </a:r>
          </a:p>
          <a:p>
            <a:pPr lvl="1"/>
            <a:r>
              <a:rPr lang="en-US" sz="2000" dirty="0" smtClean="0"/>
              <a:t>Medical risk communication</a:t>
            </a:r>
          </a:p>
          <a:p>
            <a:pPr lvl="1"/>
            <a:endParaRPr lang="en-US" sz="2000" dirty="0"/>
          </a:p>
        </p:txBody>
      </p:sp>
      <p:pic>
        <p:nvPicPr>
          <p:cNvPr id="1026" name="Picture 2" descr="http://valt.cs.tufts.edu/img/people/alvit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424" y="1039482"/>
            <a:ext cx="1077726" cy="113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alt.cs.tufts.edu/img/people/fume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424" y="2197196"/>
            <a:ext cx="1077726" cy="112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valt.cs.tufts.edu/img/people/dyl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424" y="3396820"/>
            <a:ext cx="1090505" cy="102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valt.cs.tufts.edu/img/people/jar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424" y="4426438"/>
            <a:ext cx="1097306" cy="118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7250" y="4519238"/>
            <a:ext cx="1005875" cy="11381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7509" y="5688404"/>
            <a:ext cx="1043863" cy="11447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6424" y="5710863"/>
            <a:ext cx="1097306" cy="1147137"/>
          </a:xfrm>
          <a:prstGeom prst="rect">
            <a:avLst/>
          </a:prstGeom>
        </p:spPr>
      </p:pic>
      <p:pic>
        <p:nvPicPr>
          <p:cNvPr id="13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119" y="2244050"/>
            <a:ext cx="966464" cy="115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www.eecs.tufts.edu/~lane/files/lan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434398"/>
            <a:ext cx="951840" cy="98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47508" y="1039482"/>
            <a:ext cx="1024389" cy="1157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Analytics Lab at Tufts</a:t>
            </a:r>
            <a:endParaRPr lang="en-US" dirty="0"/>
          </a:p>
        </p:txBody>
      </p:sp>
      <p:pic>
        <p:nvPicPr>
          <p:cNvPr id="21" name="Picture 4" descr="C:\Documents and Settings\rchang\My Documents\Dropbox\VALT Web and Print Graphics\logo-black-and-grey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1507" y="1482050"/>
            <a:ext cx="1680673" cy="76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850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Problem: Data is too big to fit into the memory of the personal computer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Note: Ignoring various database technologies (OLAP, Column-Store, No-SQL, Array-Based,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etc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lvl="4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Goal: Guarantee a result set to a user’s query within X number of seconds.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Based on HCI research, the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upperbound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for X is 10 seconds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Ideally, we would like to get it down to 1 second or less</a:t>
            </a:r>
          </a:p>
          <a:p>
            <a:pPr lvl="5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Method: trading accuracy and storage (caching), optimize on minimizing latency (user wait time).</a:t>
            </a:r>
          </a:p>
          <a:p>
            <a:pPr lvl="3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28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79837"/>
            <a:ext cx="8229600" cy="27733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 collaboration with MIT (Leilani Battle, Mike Stonebraker)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ForeCache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: Three-tiered architecture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Thin client (visualization)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Backend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(array-based database)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Fat middleware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Prediction Algorithms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Storage Architecture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Cache Management (Eviction Strategies)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90171"/>
            <a:ext cx="2615806" cy="191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2604349" cy="191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70607"/>
            <a:ext cx="2616708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Dynamic Prefetching of Data Tiles for </a:t>
            </a:r>
            <a:r>
              <a:rPr lang="en-US" sz="1200" dirty="0" smtClean="0"/>
              <a:t>Interactive Visualization. To Appear in SIGMOD 2016</a:t>
            </a:r>
          </a:p>
        </p:txBody>
      </p:sp>
      <p:pic>
        <p:nvPicPr>
          <p:cNvPr id="1026" name="Picture 2" descr="http://probcomp.csail.mit.edu/bayesdb/images/mit_csail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10200"/>
            <a:ext cx="1332634" cy="81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avatars2.githubusercontent.com/u/1247632?v=3&amp;s=46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81" y="0"/>
            <a:ext cx="1378353" cy="13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37119" y="1229558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Leilani Battle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3939" y="-8899"/>
            <a:ext cx="1236345" cy="12363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19800" y="1243459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Stonebraker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Approach: Predictive </a:t>
            </a:r>
            <a:br>
              <a:rPr lang="en-US" dirty="0" smtClean="0"/>
            </a:br>
            <a:r>
              <a:rPr lang="en-US" dirty="0" smtClean="0"/>
              <a:t>Pre-Computation and Pre-Fetching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95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"/>
            <a:ext cx="6553200" cy="66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2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General Idea:</a:t>
            </a:r>
            <a:endParaRPr lang="en-US" dirty="0"/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Lots of “experts” who recommend chunks of data to pre-fetch / pre-compute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One “manager” who listens to the experts and chooses which experts’ advice to follow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Each “expert” gets more of their recommendations accepted if they keep guessing correctly</a:t>
            </a:r>
          </a:p>
        </p:txBody>
      </p:sp>
      <p:sp>
        <p:nvSpPr>
          <p:cNvPr id="6" name="AutoShape 6" descr="data:image/jpeg;base64,/9j/4AAQSkZJRgABAQAAAQABAAD/2wCEAAkGBxMSEhQUExQUFhUUFxkVFxYXGBQXGBcYGBQXGhUZFhgYHCghGBwlHBQVITIiJSksLy4uFx8zODUsNygtLisBCgoKDg0OGxAQGywlICQsLC8tLCwsLCwsLjQsLCwsLC8sLCwsLCwsLCwsLCwsLCwsLCwsLCwsLCwsLCwsLCwsLP/AABEIAO8AkAMBEQACEQEDEQH/xAAcAAEAAgIDAQAAAAAAAAAAAAAABQYEBwIDCAH/xAA+EAABAwICBwUFBgUEAwAAAAABAAIDBBEFIQYHEjFBUWETcYGRoSIyQrHBFFJigtHwFSMzkuFDcqKyCCTx/8QAGgEBAAIDAQAAAAAAAAAAAAAAAAMFAQIEBv/EADYRAAICAQEGAwYEBgMBAAAAAAABAgMRBBITITFBUQUyYRQicYGRoSPB0eEVM0JisfA0UoIk/9oADAMBAAIRAxEAPwDeKAIAgCAICLx/SGmoo+0qZWxt4XObrcGt3u8EBp/STX0bltFTi3CWY5nujbu8T4BAa7xfWNidTfbq5Wg/DGezH/Cx9UBW56yR5u973H8TnH5lAfIKuRmbHvafwuI+SAsWE6w8Tp7bFXKQPhkPaD/nf0QGxNG9fTwQ2tpw4cZITYjqY3ZHwIQG4NHNJqWvZt00rZALbQ3Obf7zTmEBLoAgCAIAgCAIAgCA1frL1sx0JdT0uzLU5hzt7IT+L7zvw8OPJAeesYxeeqlMtRI6SR29zjw5AbgOgQGCgCAIAgCAIDLwzEpqaRssEjo5G7nNNj/kdCgN/wCrTW8yrLaet2YpzYMk3MlPI/cd6FAbZQBAEAQBAEAQGotcmss0t6OkcO3cP5sgP9IHc1v4yPLLnkB56JQHxAEAQBAEAQBAEAQG+9S+st0pbQ1jrvsBBKTm63+m8ne7keO5AboQBAEAQBAU7WjpiMMoy9tu3luyEfitm4jk0G/iOaA8oTSue5znEuc4lzicySTckniSUBwQBAEAQBAEAQBAfQ08kB8QHJjyCCCQQbgjIgjcQUB6p1S6Z/xKk9sj7RBZko55ew/8wB8QUBeEAQBAEB5c13Y+arEpGA3jpv5LRwuM5D/dl+VAa/QBASeFQxSAtfk7gb2v0QGXJo+PheR3i/yQHQ/AX8HNPmEB1HBJfw+aA5NwOXjsjxQGXBgDR7ziegyQEhDh8bdzR45/NAd7g7cxpc47mj68gtLLYVrM3g2hCU3iKJnQzRAtd7ofL8TvhjB6/u6o9RqLNS8Q4R/yWdNMaeMuLMXTzRNzbvDNmRtzl7sjeJaRxCl0l8qWoTeYvk+xpqKlNbUVxX3I/VFpJ9hxGIk2jmIhk5WcRsk9zrequitPVyAIAgMTFqwQQSyndGxz/wC1pP0QHkGmwOoqQ6bL23F13GxcSbk+a5LtbVVLZfM6K9NOcdpEVU07o3Fr2lrhwK6ITjNbUXlEMouLwzqW5qXvQjRbtQHlm252bWn3Wt5lU2t1U3Pd18Mcyx01EdnbkXuXQZzhf2AeQJH0soarr6/6s/ElnTVPoQ9ZobMzgSOg2vkuleIzXmh9GQPRxfKRFPwhwNiR4ghbfxSHWLNfYZd0fP4U7m31Wf4pX2Y9in3R9bhR4uHkStJeKx6R+5stC+sjNosD2zZrXvPQZei55+IXz4RWCWOkrjz4lnw/RJ5HtERDiAAXfoD1N1zquUpbVjyT5SWI8C54Vh7ImhjBssHmTzJ4nquhEb4cjLxTDWSsLSAR+8x1WZwTRpCbTNA6ZaCuhlkMZysX7Nt4Av7PrkunTaxpqqfPoyG/TLDnH6Ho/RHEvtNFTTnfJExx79n2vUFWhwkugCAq+s6QtwqtI39i4eeX1QGt9XmDRzUkTnAn2BxItw/VeeurzdLPcuKpYrjghNamiXZRCZlyGniMwOIJ4jiO5dGjlurNno/8kOpjtwz1RqqGMucGje4gDvJVxKSim2VyWXg9MaI4SIYGNAzLQXHwyC8/Hjx7lw+CwWARDkt8GmT4YQmDOWdE9A13vBru8ArVxyZUjBfo/Cf9Jvgtd3HsZ2zlFgcTd0TPK/zWVBLoNoz46W2WQHIBbYMbR2tiAWcGuTmgMiE3FluuKI5cHkr+ktO1zAXDiW35bQIUE5bLUuzJoraTR36m3k4TTg727bP7ZHBeiKcuyAICu6w6Uy4ZWMG8wPI8Bf6IClarWgUjQN3DuJJA9VQyltWNstoxxBFp0hoG1EL4nC4c0jxssz9DWHqecdH8Ec3EWwuGbH+eeXzXdfcp6fK68Dmqq2bsPoekqVlm/vgq9HZI7VkwEAQBAEAQBAEBziNitlzNZLgRekv9I/7gfVQajyktPMyNVEGxhdN+MOk/ve5w+a9DBYikU8ubLctjAQHCaIPa5rhcOBaRzBFigNa6GUQpoew+KB5jd12fZB8QL+KoruFss9y3p41r4FqcboapYKZiGjgGIx1DW5OB2iOBGefeVo88unM3SWc9S3xjILY1ZyQBAEAQBAEAQBAfUMFd05qS2nkI97c0c3Hd62UVuG0mSw4RLzgtEIKeGIbo42M/taAvRJ5WSmfBmasmAgCApGMw9jWuPwzgO/MMj8gqTXLZu+Ja6R5r+BmwPuLclFFkk11Ob2ArY0TOSAIAgCAIAgCAIAgPjnWF0YSyQNbB29TTxbxt9o7w/wDhUMU7Low+pLY9its2IvSFIEAQBAQGmNAZIdtvvRHa8Pi+QPguDxCnbr2lzR16SzZnh9SGoanbaHDfx7+KqYSyslm10JGN91MnkgawclkwEAQBAEAQBAEAQGJVTgAknIZkqOUiWERoRSl75Klw972GDpxPyHmunwupybufwRy66zGK18y4K5K4IAgCA+EICiYjSGjmt/oyn2T908v3wXntTT7PZ/a+RcUXb2PqjKa625akrWTJjmB3rdSInDB2LY1CAIAgCAIASgMeWa+QWjkSRjjmQ8rHVUop4twzkdwAUMYSvs3cfmzediqjtM2BS07Y2NYwWa0WAXpIQUIqMeSKSUnJ5Z2rc1CAIAgCAxsQomTMLHi4PmDwI6qO2qNsXGXI3rm4S2kUieOSkcI5c4z7knDuK8/bVPTy2Z8ujLeq2NqyufYzGm+YzCySHY2QhZTaNXFM7W1HMLbaNHA5iYLO0jGyz72o5plGNlnEzBNpGdhnB1RyCxtGyh3Opzyd60bN0kiLkqJJ39jTC7vifwaO9RrbulsVfXsJSjWtqRc8CwZlLHstzcc3O4uP6K+0umjRDZjz6sqLrpWyyySXSQhAEAQBAEAQGudYOsSmgY6JmxKTcFxzY0/hA953cp/ZYShm7l27mm+lGX4fM1zozrGbtFj/AGLkBu1m11zbP7hXn9R4fKuTdHGPZ8y1p1iksWcH3NkQYwwmz7sdydu81wb1J7Mlh+p2JZWVxRnseDmCD3G6kTyDksgIATbegI+rxmJnxbR5Nz9dyidsVwXF+hnHVlF0304dARGWnacNoMBtZpO95+i6qtBfa1vPdj9zms1lcF7nF/Yl9W2s+nH8mVrWXN9sCx/OPiHUbl6OrSUxjijh6dSnsvslLNhuOKQOAc0gtIuCDcEdCo2sczY5rACAIAgCAIDUmtvWK2Fpp4HXJuHlp3/hBHDmfBdka9ylOxcXyX5kMpOb2Y/M8/VlW+V2083PoOgC5p2Sm8yJIxUVhE5g2ir54Hy5g2/lt+8Rvv04BaGxtbVrKzEaballc6ans18WQ9nc154uvbzBXS3TdFV2QT9XzOPdXVzdkLH8Fy/cs0mAR72Oew9CuGzwChvMG4nbDxa5eZJnD+EzD3ag+I/yuV+A2ry2/b9zoXi8esPuP4XOd9QfALC8Bu62/Yy/F4dIfc+jR9p/qSSP6XsF01+AVZzZJv7EE/F7H5YpfczG4TCGlvZtsd/PzVtptJTp+NUUn36ldqLp6hYseV2Nf6x9D2CnkmA2uybcE5PaBwJ+Jqn1Crsg5SWJI5NNG6majB5g+j6fAoeE6MdvSsljcWzAutydY5dxy3qqTxxRcl91WaxHU7jS1dw0GxvvYeJA5cx4hd1dftSwvOvv+5A3u/h/g3vG8OAIIIIuCMwRwIXC008MnOSwAgCAIDXetrTkUMJijP8ANkGZBzaDy6n0C79LVCEXfbyXJd3+hDZJt7ETzNVVLpHFzt5XJddO2bnPmySMVFYR2YXSdtNHHu23AX6cfRRmxuWKMNAa0WDRYDkBuQFRrKqXCq5lXBkyQkOHwkn3muHI7/NAb10broa2ESxH/cy+bHcj9DxXXG94Od0rJLDDgs75mN0jkMPHJY3zM7pGOZKcP7MyxB/3Ntu15XW/4uztbLx3wY2Y5wZgoRyUW9Zvu0VHWyGxYVVE8Whg73OAC0lY2sGYwSZrbROLZpIRzbfzN1CSlb1iRNY+GVptIbg23kNtY+pC2jJwalF8UYaTWGbL1L6d9q0UszhyYTwd93uPDxCstRGOqq38PMvMvzIIN1y2Hy6G4VVnQEAQEZpHjLKOnfM+3sj2R95x3BT6ah3WKC+fojSc9lZPI2lGNvrJ3yvN7km/O+8/vhZS6y9WSUYeWPBfr8zFcNlZfNnTh2FukBccm8Op6LjJDFp5nRPa5uTmG47wgL3Q6eREDtWOY7iW+03w4oCSmq6avidE2RpLhcA5OBG4gHegJzURXMikqKeW4qGW3nJ0Y4AcS0535OCkhFNNdTDN4Zb+C0Br/SrS8yOMFK6w+KQHM9GdOqudHoH57F8v1KXU66djcNPy6y/QpEuGXBJsePXzVwttcmVypvjxU+Jb9D9LiC1s0zi2waNrZLTbcdreHd9weipdXoHtOUPoWWl8T47u9Yfcj/8AyExYCghiabmeYZcdmNtz6uYqmUWnhlyikY3iTqKmjDGFztkNvY7LbNGbrLUyUCrEs4Mznbbr5jiB0HAIDqwmvdBI14Jy325dOo3rp0modFil06r0I7IbccHrPQPSMV1K19wXts1/U2yd3EZ+a31unVNnu+V8UYqntLjzLGuMlCA0Fr60q25BTMPsx3Btxdltnwyb5qz/AOPpv7rPsv3IPPZ6L/JqrCMP7Q3Puj1PJVhOWZotkEBHYrhgk9puT/8At39UBXWwuvs2Nxv6d6An9EcGfNM14uI4nBxfuuQbhreaAtWksUlPLHXU+UkJ9scHN68xvB6Hosp4eQbToNI/4nAxlOS2JzQZn8W33xDrvuVY1RhFb18+i/MrtQ53T3EeC/qf5IhNN8CbThtRCQy1mFnPkR9VbaDUuf4cuPXIsohCPu8EVmXFZHNIDLXGZz9FY4inxZxOVcXxki0aF4TT1FI9pv2geS48W3Hs25iw+aq9fbZXcn0wdT0td9eJc+/YoWmsMr8SpqSR+22nzFuAcQ4jpk1qpdZZGc04on0NNlMHGbzx4fAs5F1yHaVXS/DIY4jOwCORpFi3IOudzhxQFNxahsBI0WDgCRyJ+iAvmpPSj7PUCN5sx9mG/In2T4OPk5WtP/06aVT80OK+HVHPL3JqXR8z0kqo6CN0ixMU1NLNldjTs34uOTR52U+mp31sYdzSctmLZ5DxWd1VUuN7lzrX8cyfG5UmuuVtza5LgvgjFUdmJP08IY0NG4LkJDsQBARmLEF8THHZY9wD3dLjj4oDZFNA2NoYwANaLABAc3sBBBFwRYjmEBC6EYucJrjTyH/1akgtcdzHbgb+TT4FS1Tw8GGi4azKrakghG4Avd3nIegd5r0XhsdmErPkV2ts2I57IralPJkhoTiAp6pwcbMe07RO4bILgfQpro7zT7XY9RobdqKfcqOjc5rK2qrHD3nEN6bRyHg1rfNeUk8vJbFtJWAUDHcQ+2zBjf6MRvfg93P99UB2SMDgQRkcrICtwk01QL7gbd7T+/RdOjv3N0Z/X4EdkNqLR610LxX7TRxSE3cBsP8A9zcj55HxW2uo3N8orlzXzFUtqKZSNfONdlTshBzdtPPhZrPVxP5V0aH8Oqy7ssL4s0t96UYmjtHaawLzxyHdxVYTkygCAIDpq6ZsjS13nyPNAcsG0ikpSIqi7o9zX8Wj6jogLzBM17Q5hDmnMEZgoCP0jwgVUJZ8QzYeR5dx3ICG0fxmSodszk9rC0Mz3lrchfqOK9B4fqYyp3XVfco/GE4wz3J5dh50rOmlZ2bLD3pBbw+I/TxXPrtRu9PsdZcP1PQeDrai/Rk/ovh3YU7Gn3j7Tu88PDILzZfEBpXjpkd9mgPSR49Wg8uaAxaSnEbQ0cPU80B3ICJ0hprsDxvbv7igNx6gsY245ISd7WvHe32X+mz5K11n4umru6rgznr92co/MpuvnEu0rDGPhs3+0fq/0Wt34ejrh/2bZmPG1vsQFNFsMa3kLKsJzsQBAEAQHCeFrxZwuEBhUdTPQkujO3EfeYf8bj1CAu+C45FUtuw2cN7D7w/UdUBAaX4e6GRtZDvaf5g58ienA+CkrsdclKJFdTG6DhLkyZoK1ssbZGnIi/dzB7l6SuyNkFJHi7qZVWOuXMrNCz7fW7e+GG3cbH2fMi/cFQau/e2Z6Lkes0Gm3FKi+b4slNLNISz+RBnK7JxHwA8O/wCS5jtIXDaERN5uO8/QdEBloAgOE8e00tPEWQEzqOxAx1rWni7YP52kfNoVppvxNHZDthnPPhZF9yF03n7bEnHgZHO8NskfILHiXuuuHaKM0ccv1OxVhOEAQBAEAQBARtXhpDu0hJY8Z5ZeXJASeFaX3BhrG7/ZLrbwcjtj6hARFVHLA50EDtuKosYyM7joRuPAqaF84QcFyZz2aWuyyNklxiSDsUbSxCmpSHyu/qSDMB3HZ5258FCdB04fQiMEk3e73nFAZiAIAgCA6dDJuxxC44Pa7ye0/Uq18L4uyHeLOe/hh+pjVp2q4n8N/wB+a08V/wCR8kZ0/kM9VpOEAQBAEAQBAEBjVlCyUe0M+BG8ICJODyjJr/Z7yN+/JASlBQNiGWZO8/p0QGWgCAIAgCAwsNyrjb7v6K08I/n/ACZBqPIduMw7GIyNOVtoeTiPotPE+Nyl3imZo8uPUyFXEwQBAEAQBAEAQBAEAQBAEAQBAEB1aNQ9riGyOJYz+5zQrXwrhOc+0Wc+o5JepM63aH7NiZfazXOJ8H5/V3ko9X79FVno4v5cjavhOS+ZFNcCLjMKuJj6gCAIAgCAIAgCAIAgCAIAgCA4yyBoJO4C6AmdSmHmatbIR8faHuYCf+zh5K1034ejsn/2wkc8/esiuxsDXro4Z4GztGbPYd53YfO4/MtdFi6qenfN8Y/FGbfdkp/U8+0OIviNt44tP05KsawTlgpMRjk3Gx5HI/5QGWgCAIAgCAIAgCAIAgCAIDFq8QZHvNzyGZ/wgICsxB8x2RkCbBo48r81lJt4QbwehtSOj3YQOmcM3AMb3A3efF1h+VWniDVUIaeP9PF/FnPT7zc31NjV9GyaN8bxdrwWkd/1VbXZKuSnHmidpNYZ5X1j6IyUVQ64JG+9siODx38eRVjrKo2x9pq5PzLsyCqTi9iXyKYqs6DNp8UlZudccjmgJGHHx8TfL/KAzI8XiPxW7wUB3srIzue3zCA7Q8HiPMIDldALoD4XjmPNAdT6uMb3tHiEB0SYrEPiv3XKAw5sfb8LSe/JAR1Risr+NhybkgMFAXfVrojJWTtsCBvvb3W8Xn5DmVbaKuNEPabP/K7s57ZOb2I/M9S0NIyGNkbBZrAGgdAqyycrJOUubJ0klhHetDJCaV6NRV0Ww/JwvsPtm0nnzB4hdWl1UtPLK4p813I7K1NHmfTPQeejkcNg87C5BHNh+IdN4XXfoo2R3um4rquqI42uL2Z/UqBCqjoPiAIAgCA5bZ5lANs8ygOKAIAgCA+gIC36GaET1kgAYTxscgBzkPwjpvKtaNFGuO+1PBdF1Zzztcnsw+p6Y0U0bioYthmbjYvfbNx5Dk0cAuTV6uWoll8EuS7EldagibXKSBAEBh4rhcVSwxzMD29d46g7wVLTdOmW1B4ZrKKksM1BplqcJu+nJeOWQkHTk/0KsvaNNqv5y2Zd1y+ZBsTr8vFdjUmKaK1ELiCx1xwILXD8rlHb4XaltVtSXobRvjylwIWSNzcnAg9QR81XShKLxJYJk0+RwWpkIAgCAIAgOTGE5AEnpmsxi5PCWTDeCXw7RueUgbJbfcLEuPc0Zqxp8Lunxn7q9SGV8Vy4m2dDNT7snz3jHWxkPc3czxzU++0uk/lLbl3fL/f9ya7Nlnm4I3HhGEw0rOzhYGt48yebjxKrLr7LpbU3knjBRWEZyhNggCAIAgCAxMQwyGduzLGx4/EAfI7wpa7rK3mDaNZRUuZTcX1V0kv9Nz4+hs9vk7P1VhDxaxrFsVIhenX9LwUzE9STv9MxO7i6M+WYW2/0Fnmg4/Axs2rk8lWxHVPPFva4dz4iPmCt46TRWeSb+n7GHZauaRBz6FlpsXkeDT8ipV4PXLyz+xj2lrmjhHodc2DyfAfqn8Gguc/sY9pfYl8P1YzS+6Hn80TfmVHLQaSvz2P6fsbK2x8kWnDNSkp98Rt/3PLz5NFlpvPD6+UXL4mcXS5vBcsI1S00du0kc78LA1jfPM+oWH4s4rFMFEez58zyXbC8Ep6YWhiYzqB7R73HMqvu1NtrzOWSeMIx5IkFAbBAEAQ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343650" y="1907858"/>
            <a:ext cx="1866693" cy="1369218"/>
            <a:chOff x="6343650" y="1907858"/>
            <a:chExt cx="1866693" cy="13692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1400" y="1917858"/>
              <a:ext cx="818943" cy="135921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3650" y="1907858"/>
              <a:ext cx="824374" cy="1369218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767296"/>
            <a:ext cx="210502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3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33600" y="1508760"/>
            <a:ext cx="3538508" cy="548640"/>
            <a:chOff x="2133600" y="1508760"/>
            <a:chExt cx="3538508" cy="548640"/>
          </a:xfrm>
        </p:grpSpPr>
        <p:sp>
          <p:nvSpPr>
            <p:cNvPr id="10" name="TextBox 9"/>
            <p:cNvSpPr txBox="1"/>
            <p:nvPr/>
          </p:nvSpPr>
          <p:spPr>
            <a:xfrm>
              <a:off x="2133600" y="15240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13</a:t>
              </a:r>
              <a:endParaRPr lang="en-US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5827" y="15240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48</a:t>
              </a:r>
              <a:endParaRPr lang="en-US" sz="2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98054" y="15240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11</a:t>
              </a:r>
              <a:endParaRPr lang="en-US" sz="2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30281" y="15240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</a:t>
              </a:r>
              <a:endParaRPr lang="en-US" sz="2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62508" y="150876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99</a:t>
              </a:r>
              <a:endParaRPr lang="en-US" sz="28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133600" y="3108960"/>
            <a:ext cx="3538508" cy="548640"/>
            <a:chOff x="2133600" y="3108960"/>
            <a:chExt cx="3538508" cy="548640"/>
          </a:xfrm>
        </p:grpSpPr>
        <p:sp>
          <p:nvSpPr>
            <p:cNvPr id="24" name="TextBox 23"/>
            <p:cNvSpPr txBox="1"/>
            <p:nvPr/>
          </p:nvSpPr>
          <p:spPr>
            <a:xfrm>
              <a:off x="2133600" y="31242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65827" y="31242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13</a:t>
              </a:r>
              <a:endParaRPr lang="en-US" sz="2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98054" y="31242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99</a:t>
              </a:r>
              <a:endParaRPr lang="en-US" sz="28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330281" y="31242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67</a:t>
              </a:r>
              <a:endParaRPr lang="en-US" sz="28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62508" y="310896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45</a:t>
              </a:r>
              <a:endParaRPr lang="en-US" sz="28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33600" y="4709160"/>
            <a:ext cx="3538508" cy="548640"/>
            <a:chOff x="2133600" y="4709160"/>
            <a:chExt cx="3538508" cy="548640"/>
          </a:xfrm>
        </p:grpSpPr>
        <p:sp>
          <p:nvSpPr>
            <p:cNvPr id="29" name="TextBox 28"/>
            <p:cNvSpPr txBox="1"/>
            <p:nvPr/>
          </p:nvSpPr>
          <p:spPr>
            <a:xfrm>
              <a:off x="2133600" y="47244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82</a:t>
              </a:r>
              <a:endParaRPr lang="en-US" sz="28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65827" y="47244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7</a:t>
              </a:r>
              <a:endParaRPr lang="en-US" sz="28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98054" y="47244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22</a:t>
              </a:r>
              <a:endParaRPr lang="en-US" sz="2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330281" y="47244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42</a:t>
              </a:r>
              <a:endParaRPr lang="en-US" sz="28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62508" y="470916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31</a:t>
              </a:r>
              <a:endParaRPr lang="en-US" sz="2800" dirty="0"/>
            </a:p>
          </p:txBody>
        </p:sp>
      </p:grp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3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48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67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22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13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48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67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22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1394" y="6025377"/>
            <a:ext cx="5623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User Requests Data Block 13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7963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 descr="https://encrypted-tbn1.gstatic.com/images?q=tbn:ANd9GcSDp73YA-fz_uP_BW2s1XjGIKWPUIpwYHz5Xidnz_uB2zjGf16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9" y="4604414"/>
            <a:ext cx="814141" cy="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48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67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22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1394" y="6025377"/>
            <a:ext cx="5574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User Requests Data Block 13</a:t>
            </a:r>
            <a:endParaRPr lang="en-US" sz="3600" b="1" dirty="0"/>
          </a:p>
        </p:txBody>
      </p:sp>
      <p:pic>
        <p:nvPicPr>
          <p:cNvPr id="35" name="Picture 2" descr="https://encrypted-tbn1.gstatic.com/images?q=tbn:ANd9GcT2i-9TlL0QhZofc1x19BS1Wmb3fNoPCvdx2XJO9Tg1ApAp9XcfM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858082"/>
            <a:ext cx="495300" cy="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encrypted-tbn1.gstatic.com/images?q=tbn:ANd9GcT2i-9TlL0QhZofc1x19BS1Wmb3fNoPCvdx2XJO9Tg1ApAp9XcfM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707" y="2457965"/>
            <a:ext cx="495300" cy="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98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48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67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22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1394" y="6025377"/>
            <a:ext cx="5623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User Requests Data Block 13</a:t>
            </a:r>
            <a:endParaRPr lang="en-US" sz="3600" b="1" dirty="0"/>
          </a:p>
        </p:txBody>
      </p:sp>
      <p:pic>
        <p:nvPicPr>
          <p:cNvPr id="35" name="Picture 2" descr="https://encrypted-tbn1.gstatic.com/images?q=tbn:ANd9GcT2i-9TlL0QhZofc1x19BS1Wmb3fNoPCvdx2XJO9Tg1ApAp9XcfM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858082"/>
            <a:ext cx="495300" cy="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encrypted-tbn1.gstatic.com/images?q=tbn:ANd9GcT2i-9TlL0QhZofc1x19BS1Wmb3fNoPCvdx2XJO9Tg1ApAp9XcfM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707" y="2457965"/>
            <a:ext cx="495300" cy="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5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12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34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88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27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92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34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12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70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Financial Fraud – A Case Study for Visual Analytics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tribkswb.files.wordpress.com/2014/10/health-mone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12" y="1594658"/>
            <a:ext cx="8117560" cy="450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24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and Determining “Experts”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Instead of training the manager in real-time, this process can be done offline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Using past user interaction logs</a:t>
            </a:r>
          </a:p>
          <a:p>
            <a:pPr lvl="1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On choosing Experts, some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obvious ones include: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Momentum-based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similarity-based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Frequency (hot-spot)-based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Past action sequence-based</a:t>
            </a:r>
          </a:p>
          <a:p>
            <a:pPr lvl="2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Generally speaking, given the “manager” approach, we want as many different types of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“experts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” as possible</a:t>
            </a:r>
          </a:p>
          <a:p>
            <a:pPr lvl="1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00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22437"/>
            <a:ext cx="38100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Using a simple Google-maps like interface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18 users explored the NASA MODIS dataset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Tasks include “find 4 areas in Europe that have a snow coverage index above 0.5”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700" y="1542295"/>
            <a:ext cx="4706511" cy="1962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728" y="3863181"/>
            <a:ext cx="5047926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9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38292" y="1443592"/>
            <a:ext cx="7091333" cy="4500008"/>
            <a:chOff x="1338292" y="1443592"/>
            <a:chExt cx="7091333" cy="450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24600" y="2510392"/>
              <a:ext cx="2105025" cy="21717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3723" y="3010177"/>
              <a:ext cx="818943" cy="135921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8292" y="1443592"/>
              <a:ext cx="824374" cy="136921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8292" y="4574382"/>
              <a:ext cx="824374" cy="136921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57492" y="18245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13</a:t>
              </a:r>
              <a:endParaRPr lang="en-US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89719" y="18245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48</a:t>
              </a:r>
              <a:endParaRPr lang="en-US" sz="2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21946" y="18245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11</a:t>
              </a:r>
              <a:endParaRPr lang="en-US" sz="2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54173" y="182459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</a:t>
              </a:r>
              <a:endParaRPr lang="en-US" sz="2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86400" y="180935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99</a:t>
              </a:r>
              <a:endParaRPr lang="en-US" sz="28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57492" y="34247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89719" y="34247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13</a:t>
              </a:r>
              <a:endParaRPr lang="en-US" sz="2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021946" y="34247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99</a:t>
              </a:r>
              <a:endParaRPr lang="en-US" sz="28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54173" y="342479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67</a:t>
              </a:r>
              <a:endParaRPr lang="en-US" sz="28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86400" y="340955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45</a:t>
              </a:r>
              <a:endParaRPr lang="en-US" sz="28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57492" y="50249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82</a:t>
              </a:r>
              <a:endParaRPr lang="en-US" sz="28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89719" y="50249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7</a:t>
              </a:r>
              <a:endParaRPr lang="en-US" sz="28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021946" y="50249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22</a:t>
              </a:r>
              <a:endParaRPr lang="en-US" sz="2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54173" y="502499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42</a:t>
              </a:r>
              <a:endParaRPr lang="en-US" sz="28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86400" y="500975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31</a:t>
              </a:r>
              <a:endParaRPr lang="en-US" sz="28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71394" y="6025377"/>
            <a:ext cx="5917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User’s Requests Data Block 52</a:t>
            </a:r>
            <a:endParaRPr lang="en-US" sz="3600" b="1" dirty="0"/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81000" y="2876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Worst Case Scenario: Cache Miss</a:t>
            </a:r>
            <a:endParaRPr lang="en-US" dirty="0"/>
          </a:p>
        </p:txBody>
      </p:sp>
      <p:pic>
        <p:nvPicPr>
          <p:cNvPr id="36" name="Picture 4" descr="https://encrypted-tbn1.gstatic.com/images?q=tbn:ANd9GcSDp73YA-fz_uP_BW2s1XjGIKWPUIpwYHz5Xidnz_uB2zjGf16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1" y="1687208"/>
            <a:ext cx="814141" cy="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s://encrypted-tbn1.gstatic.com/images?q=tbn:ANd9GcSDp73YA-fz_uP_BW2s1XjGIKWPUIpwYHz5Xidnz_uB2zjGf16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8" y="3235259"/>
            <a:ext cx="814141" cy="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s://encrypted-tbn1.gstatic.com/images?q=tbn:ANd9GcSDp73YA-fz_uP_BW2s1XjGIKWPUIpwYHz5Xidnz_uB2zjGf16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7" y="4936588"/>
            <a:ext cx="814141" cy="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19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 Miss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How to guarantee response time when there’s a cache miss?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Trick: the ‘EXPLAIN’ command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Usage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:</a:t>
            </a:r>
          </a:p>
          <a:p>
            <a:pPr marL="0" lvl="1" indent="0">
              <a:buNone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	explain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select * from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myTable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Middleware “intercepts” a query from the client, and first asks for an “explain”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If “ok” with explain result, execute the original query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If “not ok”, modify the query dynamically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Dynamic Reduction of Result Sets for Interactive </a:t>
            </a:r>
            <a:r>
              <a:rPr lang="en-US" sz="1200" dirty="0" smtClean="0"/>
              <a:t>Visualization, IEEE Big Data Workshop on Visualization, 2013.</a:t>
            </a:r>
          </a:p>
        </p:txBody>
      </p:sp>
      <p:pic>
        <p:nvPicPr>
          <p:cNvPr id="7" name="Picture 2" descr="https://avatars2.githubusercontent.com/u/1247632?v=3&amp;s=4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81" y="0"/>
            <a:ext cx="1378353" cy="13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37119" y="1229558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Leilani Battle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939" y="-8899"/>
            <a:ext cx="1236345" cy="12363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9800" y="1243459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Stonebraker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</a:t>
            </a:r>
            <a:r>
              <a:rPr lang="en-US" dirty="0"/>
              <a:t>EXPLAIN </a:t>
            </a:r>
            <a:r>
              <a:rPr lang="en-US" dirty="0" smtClean="0"/>
              <a:t>Output from </a:t>
            </a:r>
            <a:r>
              <a:rPr lang="en-US" dirty="0" err="1" smtClean="0"/>
              <a:t>SciDB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9905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Example </a:t>
            </a:r>
            <a:r>
              <a:rPr lang="en-US" dirty="0" err="1" smtClean="0"/>
              <a:t>SciDB</a:t>
            </a:r>
            <a:r>
              <a:rPr lang="en-US" dirty="0" smtClean="0"/>
              <a:t> the output of (a query similar to)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Explain SELECT * FROM earthquake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2778076"/>
            <a:ext cx="48768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[("[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pPlan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]: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schema earthquake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datetime:datetime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NULL DEFAULT null,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magnitude:double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NULL DEFAULT null,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latitude:double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NULL DEFAULT null,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longitude:double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NULL DEFAULT null&gt;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[x=1:6381,6381,0,y=1:6543,6543,0]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bound start {1, 1} end {6381, 6543}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density 1 cells 41750883 chunks 1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est_bytes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7.97442e+09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")]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43319" y="2785420"/>
            <a:ext cx="3286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four attributes in the table ‘earthquake’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43318" y="3431751"/>
            <a:ext cx="3286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Notes that the dimensions of this array (table) is 6381x6543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43317" y="4078082"/>
            <a:ext cx="3286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query will touch data elements from (1, 1) to (6381, 6543), </a:t>
            </a:r>
            <a:r>
              <a:rPr lang="en-US" smtClean="0"/>
              <a:t>totaling 41,750,833 </a:t>
            </a:r>
            <a:r>
              <a:rPr lang="en-US" dirty="0" smtClean="0"/>
              <a:t>cells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5001412"/>
            <a:ext cx="3286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Estimated size of the returned data is 7.97442e+09 bytes (~8GB)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86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Oracle 11g Release 1 (11.1)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7997516" cy="326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74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MySQL 5.0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8153400" cy="288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83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PostgreSQL</a:t>
            </a:r>
            <a:r>
              <a:rPr lang="en-US" dirty="0" smtClean="0"/>
              <a:t> 7.3.4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7620000" cy="429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94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Reduction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If the query result is estimated to be too large, we can dynamically “modify” the query:</a:t>
            </a:r>
          </a:p>
          <a:p>
            <a:pPr lvl="4"/>
            <a:endParaRPr lang="en-US" dirty="0" smtClean="0"/>
          </a:p>
          <a:p>
            <a:pPr lvl="1"/>
            <a:r>
              <a:rPr lang="en-US" dirty="0" smtClean="0"/>
              <a:t>Aggregation:</a:t>
            </a:r>
          </a:p>
          <a:p>
            <a:pPr lvl="2"/>
            <a:r>
              <a:rPr lang="en-US" dirty="0" smtClean="0"/>
              <a:t>In </a:t>
            </a:r>
            <a:r>
              <a:rPr lang="en-US" dirty="0" err="1" smtClean="0"/>
              <a:t>SciDB</a:t>
            </a:r>
            <a:r>
              <a:rPr lang="en-US" dirty="0" smtClean="0"/>
              <a:t>, this operation is carried out as </a:t>
            </a:r>
          </a:p>
          <a:p>
            <a:pPr marL="857250" lvl="2" indent="0">
              <a:buNone/>
            </a:pPr>
            <a:r>
              <a:rPr lang="en-US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2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regrid</a:t>
            </a: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22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scale_factorX</a:t>
            </a: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2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scale_factorY</a:t>
            </a: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3500" dirty="0" smtClean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dirty="0" smtClean="0"/>
              <a:t>Sampling </a:t>
            </a:r>
          </a:p>
          <a:p>
            <a:pPr lvl="2"/>
            <a:r>
              <a:rPr lang="en-US" dirty="0" smtClean="0"/>
              <a:t>In </a:t>
            </a:r>
            <a:r>
              <a:rPr lang="en-US" dirty="0" err="1" smtClean="0"/>
              <a:t>SciDB</a:t>
            </a:r>
            <a:r>
              <a:rPr lang="en-US" dirty="0" smtClean="0"/>
              <a:t>, uniform sampling is carried out as</a:t>
            </a:r>
          </a:p>
          <a:p>
            <a:pPr marL="914400" lvl="2" indent="0">
              <a:buNone/>
            </a:pPr>
            <a:r>
              <a:rPr lang="en-US" sz="22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bernoulli</a:t>
            </a: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(query, percentage, </a:t>
            </a:r>
            <a:r>
              <a:rPr lang="en-US" sz="22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randseed</a:t>
            </a: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lvl="1"/>
            <a:r>
              <a:rPr lang="en-US" dirty="0" smtClean="0"/>
              <a:t>Filtering </a:t>
            </a:r>
          </a:p>
          <a:p>
            <a:pPr lvl="2"/>
            <a:r>
              <a:rPr lang="en-US" dirty="0" smtClean="0"/>
              <a:t>Currently, the filtering criteria is user specified</a:t>
            </a:r>
          </a:p>
          <a:p>
            <a:pPr marL="914400" lvl="2" indent="0">
              <a:buNone/>
            </a:pP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where (clause)</a:t>
            </a:r>
            <a:endParaRPr lang="en-US" sz="3500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  <a:p>
            <a:pPr lvl="1"/>
            <a:endParaRPr lang="en-US" dirty="0" smtClean="0"/>
          </a:p>
          <a:p>
            <a:pPr lvl="1"/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914400" lvl="2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2393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3434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Key Components: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Pre-computation and pre-fetching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Three-tiered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Pre-fetching based on “expert-manager” approach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Use the “explain” trick to handle cache-miss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Guarantees response time, but not data quality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Backbone (invisible) to data analysts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813313"/>
            <a:ext cx="4061842" cy="409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2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What Does (Wire) Fraud Look Like?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4582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Financial Institutions like Bank of America have legal responsibilities to report all suspicious wire transaction activities (money laundering, supporting terrorist activities, etc)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Data size: approximately 200,000 transactions per day (73 million transactions per year)</a:t>
            </a:r>
          </a:p>
          <a:p>
            <a:pPr lvl="3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Problems: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Automated approach can only detect known patterns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Bad guys are smart: patterns are constantly changing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Data is messy:  lack of international standards resulting in ambiguous data</a:t>
            </a:r>
          </a:p>
          <a:p>
            <a:pPr lvl="3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Previous methods: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10 analysts monitoring and analyzing all transactions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Using SQL queries and spreadsheet-like interfaces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Limited time scale (2 weeks)</a:t>
            </a:r>
          </a:p>
        </p:txBody>
      </p:sp>
    </p:spTree>
    <p:extLst>
      <p:ext uri="{BB962C8B-B14F-4D97-AF65-F5344CB8AC3E}">
        <p14:creationId xmlns:p14="http://schemas.microsoft.com/office/powerpoint/2010/main" val="424447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50401"/>
            <a:ext cx="3592286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Observations (Ongoing &amp; Future Work)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8800"/>
            <a:ext cx="4343401" cy="4297363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number </a:t>
            </a:r>
            <a:r>
              <a:rPr lang="en-US" dirty="0"/>
              <a:t>of possible actions is </a:t>
            </a:r>
            <a:r>
              <a:rPr lang="en-US" dirty="0" smtClean="0"/>
              <a:t>finite and the user’s actions are “logical”.</a:t>
            </a:r>
          </a:p>
          <a:p>
            <a:pPr marL="914400" lvl="1" indent="-514350"/>
            <a:r>
              <a:rPr lang="en-US" b="1" dirty="0" smtClean="0">
                <a:solidFill>
                  <a:srgbClr val="C00000"/>
                </a:solidFill>
              </a:rPr>
              <a:t>Need to establish ground-truth.</a:t>
            </a:r>
          </a:p>
          <a:p>
            <a:pPr marL="1257300" lvl="3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Visualization and User Perception are bottlenecks</a:t>
            </a:r>
          </a:p>
          <a:p>
            <a:pPr marL="914400" lvl="1" indent="-514350"/>
            <a:r>
              <a:rPr lang="en-US" b="1" dirty="0" smtClean="0">
                <a:solidFill>
                  <a:srgbClr val="C00000"/>
                </a:solidFill>
              </a:rPr>
              <a:t>Need quantitative methods for understanding the users’ perceptual and cognitive limitations</a:t>
            </a:r>
          </a:p>
          <a:p>
            <a:pPr marL="914400" lvl="1" indent="-514350"/>
            <a:r>
              <a:rPr lang="en-US" b="1" dirty="0" smtClean="0">
                <a:solidFill>
                  <a:srgbClr val="C00000"/>
                </a:solidFill>
              </a:rPr>
              <a:t>(Unfortunately, no time today to talk about this)</a:t>
            </a:r>
            <a:endParaRPr lang="en-US" b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800600" y="3895163"/>
            <a:ext cx="4033157" cy="2734237"/>
            <a:chOff x="4337957" y="3388917"/>
            <a:chExt cx="4800600" cy="3536320"/>
          </a:xfrm>
        </p:grpSpPr>
        <p:pic>
          <p:nvPicPr>
            <p:cNvPr id="5" name="Picture 2" descr="https://encrypted-tbn2.gstatic.com/images?q=tbn:ANd9GcQGNhur4S8c1Y1s548ZznLpBiYKriymRNyhCAIkx2Um9rvMGy8R6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7957" y="3388917"/>
              <a:ext cx="4800600" cy="3536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://i.stack.imgur.com/9QjJ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1719" y="3687762"/>
              <a:ext cx="2912438" cy="2184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430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Analyzing a User’s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How are the user’s interactions predictable?</a:t>
            </a:r>
          </a:p>
        </p:txBody>
      </p:sp>
      <p:pic>
        <p:nvPicPr>
          <p:cNvPr id="4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9871"/>
            <a:ext cx="993074" cy="118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51074" y="1230868"/>
            <a:ext cx="12192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Eli Brown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991" y="50151"/>
            <a:ext cx="1095375" cy="1123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07200" y="1244202"/>
            <a:ext cx="12192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Alvitta Ottley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09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Experiment: Finding Waldo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0"/>
            <a:ext cx="7543800" cy="38851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76700" y="2290764"/>
            <a:ext cx="381000" cy="2746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114800" y="366042"/>
            <a:ext cx="2259894" cy="19199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457700" y="2337471"/>
            <a:ext cx="4059851" cy="22793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133600" y="4953000"/>
            <a:ext cx="381000" cy="2746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457201" y="3276600"/>
            <a:ext cx="1676399" cy="1676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514600" y="3276600"/>
            <a:ext cx="228460" cy="167640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19100" y="1351756"/>
            <a:ext cx="8229600" cy="106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Google-Maps style interface</a:t>
            </a:r>
          </a:p>
          <a:p>
            <a:pPr lvl="1"/>
            <a:r>
              <a:rPr lang="en-US" dirty="0" smtClean="0"/>
              <a:t>Left, Right, Up, Down, Zoom In, Zoom Out, Found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13445"/>
            <a:ext cx="2285860" cy="1763155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694" y="366042"/>
            <a:ext cx="2142857" cy="1971429"/>
          </a:xfrm>
          <a:prstGeom prst="rect">
            <a:avLst/>
          </a:prstGeom>
          <a:ln w="50800">
            <a:solidFill>
              <a:srgbClr val="C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0" y="6553200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Finding Waldo: Learning about Users from their Interactions. </a:t>
            </a:r>
            <a:r>
              <a:rPr lang="en-US" sz="1200" dirty="0" smtClean="0"/>
              <a:t>IEEE VAST 2014</a:t>
            </a:r>
          </a:p>
        </p:txBody>
      </p:sp>
    </p:spTree>
    <p:extLst>
      <p:ext uri="{BB962C8B-B14F-4D97-AF65-F5344CB8AC3E}">
        <p14:creationId xmlns:p14="http://schemas.microsoft.com/office/powerpoint/2010/main" val="404507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94" y="2455223"/>
            <a:ext cx="4062570" cy="20922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6794" y="2455223"/>
            <a:ext cx="3238005" cy="2445327"/>
            <a:chOff x="833764" y="1805353"/>
            <a:chExt cx="3403489" cy="391086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764" y="1805353"/>
              <a:ext cx="3403489" cy="3349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456077" y="5346890"/>
              <a:ext cx="21588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Fast completion time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Visualization – Completion Time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105400" y="2455223"/>
            <a:ext cx="3238005" cy="2421577"/>
            <a:chOff x="4968855" y="1785068"/>
            <a:chExt cx="3413145" cy="393115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855" y="1785068"/>
              <a:ext cx="3413145" cy="3396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595996" y="5346890"/>
              <a:ext cx="2229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Slow completion time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1313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Post-hoc Analysis 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1237430"/>
              </p:ext>
            </p:extLst>
          </p:nvPr>
        </p:nvGraphicFramePr>
        <p:xfrm>
          <a:off x="457200" y="1524000"/>
          <a:ext cx="8153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Mean Split (50% Fast, 50% Slow)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 Representation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Classification 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Sequence (n-gram)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Decision</a:t>
                      </a:r>
                      <a:r>
                        <a:rPr lang="en-US" baseline="0" dirty="0" smtClean="0"/>
                        <a:t> Tree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Mouse 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1331548"/>
              </p:ext>
            </p:extLst>
          </p:nvPr>
        </p:nvGraphicFramePr>
        <p:xfrm>
          <a:off x="457200" y="3962400"/>
          <a:ext cx="8153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Fast vs. Slow Split (Mean+0.5</a:t>
                      </a:r>
                      <a:r>
                        <a:rPr lang="el-GR" baseline="0" dirty="0" smtClean="0"/>
                        <a:t>σ</a:t>
                      </a:r>
                      <a:r>
                        <a:rPr lang="en-US" baseline="0" dirty="0" smtClean="0"/>
                        <a:t>=Fast, Mean-0.5</a:t>
                      </a:r>
                      <a:r>
                        <a:rPr lang="el-GR" baseline="0" dirty="0" smtClean="0"/>
                        <a:t>σ</a:t>
                      </a:r>
                      <a:r>
                        <a:rPr lang="en-US" baseline="0" dirty="0" smtClean="0"/>
                        <a:t>=Slow)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 Representation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Classification 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Sequence (n-gram)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Decision</a:t>
                      </a:r>
                      <a:r>
                        <a:rPr lang="en-US" baseline="0" dirty="0" smtClean="0"/>
                        <a:t> Tree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Mouse 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60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“Real-Time” Prediction </a:t>
            </a:r>
            <a:br>
              <a:rPr lang="en-US" dirty="0" smtClean="0"/>
            </a:br>
            <a:r>
              <a:rPr lang="en-US" dirty="0" smtClean="0"/>
              <a:t>(Limited Time Observation)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447800"/>
            <a:ext cx="4038600" cy="2453650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State-Based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Linear SVM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Accuracy: ~70%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3" y="1447800"/>
            <a:ext cx="4083756" cy="24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3" y="4054773"/>
            <a:ext cx="4083756" cy="24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48200" y="4099550"/>
            <a:ext cx="4038600" cy="24536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Interaction Sequences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N-Gram + Decision Tree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Accuracy: ~80%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85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a </a:t>
            </a:r>
            <a:r>
              <a:rPr lang="en-US" dirty="0" smtClean="0"/>
              <a:t>User’s Personality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85526" y="2591026"/>
            <a:ext cx="3299961" cy="2820506"/>
            <a:chOff x="885526" y="1859321"/>
            <a:chExt cx="3299961" cy="3856901"/>
          </a:xfrm>
        </p:grpSpPr>
        <p:sp>
          <p:nvSpPr>
            <p:cNvPr id="4" name="TextBox 3"/>
            <p:cNvSpPr txBox="1"/>
            <p:nvPr/>
          </p:nvSpPr>
          <p:spPr>
            <a:xfrm>
              <a:off x="1272788" y="5346890"/>
              <a:ext cx="2525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External Locus of Control</a:t>
              </a:r>
              <a:endParaRPr lang="en-US" dirty="0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526" y="1859321"/>
              <a:ext cx="3299961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5135395" y="2590800"/>
            <a:ext cx="3282245" cy="2819891"/>
            <a:chOff x="5135395" y="1859322"/>
            <a:chExt cx="3282245" cy="3856060"/>
          </a:xfrm>
        </p:grpSpPr>
        <p:sp>
          <p:nvSpPr>
            <p:cNvPr id="7" name="TextBox 6"/>
            <p:cNvSpPr txBox="1"/>
            <p:nvPr/>
          </p:nvSpPr>
          <p:spPr>
            <a:xfrm>
              <a:off x="5531240" y="5346050"/>
              <a:ext cx="2490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Internal Locus of Control</a:t>
              </a:r>
              <a:endParaRPr lang="en-US" dirty="0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395" y="1859322"/>
              <a:ext cx="3282245" cy="3294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0" y="645789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Ottley</a:t>
            </a:r>
            <a:r>
              <a:rPr lang="en-US" sz="1000" dirty="0" smtClean="0"/>
              <a:t> et al., </a:t>
            </a:r>
            <a:r>
              <a:rPr lang="en-US" sz="1000" dirty="0"/>
              <a:t>How locus of control inﬂuences compatibility with visualization </a:t>
            </a:r>
            <a:r>
              <a:rPr lang="en-US" sz="1000" dirty="0" smtClean="0"/>
              <a:t>style. IEEE VAST , 2011.</a:t>
            </a:r>
          </a:p>
          <a:p>
            <a:r>
              <a:rPr lang="en-US" sz="1000" dirty="0" err="1"/>
              <a:t>Ottley</a:t>
            </a:r>
            <a:r>
              <a:rPr lang="en-US" sz="1000" dirty="0"/>
              <a:t> et al., Understanding visualization by understanding individual users. </a:t>
            </a:r>
            <a:r>
              <a:rPr lang="en-US" sz="1000" dirty="0" smtClean="0"/>
              <a:t>IEEE CG&amp;A, 2012.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211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Predicting Users’ Personality Traits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5541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Noisy data, but can (almost) detect the users’ individual traits “Extraversion”, “Neuroticism”, and “Locus of Control” at ~60% accuracy.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8" y="1684947"/>
            <a:ext cx="407422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67956" y="1676400"/>
            <a:ext cx="4038600" cy="24536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Predicting user’s “Extraversion”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Linear SVM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Accuracy: ~60%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7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User’s interaction log encode a great deal of a user’s analysis behavior</a:t>
            </a:r>
          </a:p>
          <a:p>
            <a:endParaRPr lang="en-US" dirty="0"/>
          </a:p>
          <a:p>
            <a:r>
              <a:rPr lang="en-US" dirty="0" smtClean="0"/>
              <a:t>Representation remains the biggest issue</a:t>
            </a:r>
          </a:p>
          <a:p>
            <a:endParaRPr lang="en-US" dirty="0"/>
          </a:p>
          <a:p>
            <a:r>
              <a:rPr lang="en-US" dirty="0" smtClean="0"/>
              <a:t>Need more techniques for extracting this type of data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410200" y="609600"/>
            <a:ext cx="3238436" cy="2744306"/>
            <a:chOff x="885526" y="1859321"/>
            <a:chExt cx="3299961" cy="3856901"/>
          </a:xfrm>
        </p:grpSpPr>
        <p:sp>
          <p:nvSpPr>
            <p:cNvPr id="5" name="TextBox 4"/>
            <p:cNvSpPr txBox="1"/>
            <p:nvPr/>
          </p:nvSpPr>
          <p:spPr>
            <a:xfrm>
              <a:off x="1272788" y="5346890"/>
              <a:ext cx="2525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External Locus of Control</a:t>
              </a:r>
              <a:endParaRPr lang="en-US" dirty="0"/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526" y="1859321"/>
              <a:ext cx="3299961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5465750" y="3581400"/>
            <a:ext cx="3221050" cy="2743708"/>
            <a:chOff x="5135395" y="1859322"/>
            <a:chExt cx="3282245" cy="3856060"/>
          </a:xfrm>
        </p:grpSpPr>
        <p:sp>
          <p:nvSpPr>
            <p:cNvPr id="8" name="TextBox 7"/>
            <p:cNvSpPr txBox="1"/>
            <p:nvPr/>
          </p:nvSpPr>
          <p:spPr>
            <a:xfrm>
              <a:off x="5531240" y="5346050"/>
              <a:ext cx="2490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Internal Locus of Control</a:t>
              </a:r>
              <a:endParaRPr lang="en-US" dirty="0"/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395" y="1859322"/>
              <a:ext cx="3282245" cy="3294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960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449" y="2423362"/>
            <a:ext cx="2717845" cy="2743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4775421"/>
            <a:ext cx="1649854" cy="1702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</a:t>
            </a:r>
            <a:r>
              <a:rPr lang="en-US" dirty="0"/>
              <a:t>Theory Into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5791200" cy="542454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Interaction is key to exploratory visualizations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Big data analysis -&gt; high interactivity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ForeCache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seeks to address this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Leverages the two constraints: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Consistent user interaction trails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Resolution constraint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Predictive prefetching based on past user actions (Waldo Experiment)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Cache miss using EXPLAIN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854" y="5166562"/>
            <a:ext cx="2011707" cy="1675623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383298" y="505013"/>
            <a:ext cx="2607996" cy="16125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507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WireVis</a:t>
            </a:r>
            <a:r>
              <a:rPr lang="en-US" dirty="0" smtClean="0"/>
              <a:t>: Financial Fraud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 collaboration with Bank of America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Develop a visual analytical tool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WireVis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Visualizes 7 million transactions over 1 year</a:t>
            </a:r>
          </a:p>
          <a:p>
            <a:pPr lvl="4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great problem for visual analytics: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Ill-defined problem (how does one define fraud?)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Limited or no training data (patterns keep changing)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Requires human judgment in the end (involves law enforcement agencies)</a:t>
            </a:r>
          </a:p>
          <a:p>
            <a:pPr lvl="1"/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64008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Scalable and interactive </a:t>
            </a:r>
            <a:r>
              <a:rPr lang="en-US" sz="1200" dirty="0" smtClean="0"/>
              <a:t>visual analysis </a:t>
            </a:r>
            <a:r>
              <a:rPr lang="en-US" sz="1200" dirty="0"/>
              <a:t>of financial wire transactions for fraud detection. </a:t>
            </a:r>
            <a:r>
              <a:rPr lang="en-US" sz="1200" i="1" dirty="0"/>
              <a:t>Information </a:t>
            </a:r>
            <a:r>
              <a:rPr lang="en-US" sz="1200" i="1" dirty="0" smtClean="0"/>
              <a:t>Visualization,</a:t>
            </a:r>
            <a:r>
              <a:rPr lang="en-US" sz="1200" dirty="0" smtClean="0"/>
              <a:t>2008.</a:t>
            </a:r>
          </a:p>
          <a:p>
            <a:r>
              <a:rPr lang="en-US" sz="1200" dirty="0"/>
              <a:t>R. </a:t>
            </a:r>
            <a:r>
              <a:rPr lang="en-US" sz="1200" dirty="0" smtClean="0"/>
              <a:t>Chang et al., </a:t>
            </a:r>
            <a:r>
              <a:rPr lang="en-US" sz="1200" dirty="0" err="1" smtClean="0"/>
              <a:t>Wirevis</a:t>
            </a:r>
            <a:r>
              <a:rPr lang="en-US" sz="1200" dirty="0"/>
              <a:t>: Visualization of categorical, time-varying data from financial </a:t>
            </a:r>
            <a:r>
              <a:rPr lang="en-US" sz="1200" dirty="0" smtClean="0"/>
              <a:t>transactions.  IEEE VAST, 2007.</a:t>
            </a:r>
          </a:p>
        </p:txBody>
      </p:sp>
    </p:spTree>
    <p:extLst>
      <p:ext uri="{BB962C8B-B14F-4D97-AF65-F5344CB8AC3E}">
        <p14:creationId xmlns:p14="http://schemas.microsoft.com/office/powerpoint/2010/main" val="271164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67658"/>
            <a:ext cx="2438400" cy="119934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19400"/>
            <a:ext cx="8915400" cy="315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267200" y="1295400"/>
            <a:ext cx="45720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Questions?</a:t>
            </a:r>
            <a:br>
              <a:rPr lang="en-US" dirty="0" smtClean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dirty="0" smtClean="0"/>
              <a:t>remco@cs.tufts.edu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41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WireVis</a:t>
            </a:r>
            <a:r>
              <a:rPr lang="en-US" dirty="0" smtClean="0"/>
              <a:t>: A Visual  Analytics Approach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371600"/>
            <a:ext cx="7575550" cy="4683936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84338" y="2502711"/>
            <a:ext cx="3032125" cy="942975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err="1"/>
              <a:t>Heatmap</a:t>
            </a:r>
            <a:r>
              <a:rPr lang="en-US" sz="1800" b="1" dirty="0"/>
              <a:t> View</a:t>
            </a:r>
          </a:p>
          <a:p>
            <a:r>
              <a:rPr lang="en-US" sz="1800" b="1" dirty="0"/>
              <a:t>(Accounts to Keywords Relationship)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070100" y="5139548"/>
            <a:ext cx="3217863" cy="647700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smtClean="0"/>
              <a:t>Multiple Temporal View</a:t>
            </a:r>
            <a:endParaRPr lang="en-US" sz="1800" b="1" dirty="0"/>
          </a:p>
          <a:p>
            <a:r>
              <a:rPr lang="en-US" sz="1800" b="1" dirty="0"/>
              <a:t>(Relationships over Time)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989638" y="2172511"/>
            <a:ext cx="2193925" cy="922337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/>
              <a:t>Search by Example (Find Similar Accounts)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435725" y="4099736"/>
            <a:ext cx="2212975" cy="922337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/>
              <a:t>Keyword Network</a:t>
            </a:r>
          </a:p>
          <a:p>
            <a:r>
              <a:rPr lang="en-US" sz="1800" b="1"/>
              <a:t>(Keyword Relationships)</a:t>
            </a:r>
          </a:p>
        </p:txBody>
      </p:sp>
    </p:spTree>
    <p:extLst>
      <p:ext uri="{BB962C8B-B14F-4D97-AF65-F5344CB8AC3E}">
        <p14:creationId xmlns:p14="http://schemas.microsoft.com/office/powerpoint/2010/main" val="37015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Challenging – lack of ground truth</a:t>
            </a:r>
          </a:p>
          <a:p>
            <a:pPr lvl="2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Two types of evaluations: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Grounded Evaluation: real fraud analysts, real data</a:t>
            </a:r>
          </a:p>
          <a:p>
            <a:pPr lvl="2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Find transactions that existing techniques can find</a:t>
            </a:r>
          </a:p>
          <a:p>
            <a:pPr lvl="2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Find new transactions that appear suspicious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Controlled Evaluation: real financial analysts, synthetic data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Find all injected threat scenarios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Adoption and Deployment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572000" cy="4419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Similar to what Profs Blake </a:t>
            </a:r>
            <a:r>
              <a:rPr lang="en-US" smtClean="0"/>
              <a:t>and Hand </a:t>
            </a:r>
            <a:r>
              <a:rPr lang="en-US" dirty="0" smtClean="0"/>
              <a:t>mentioned:</a:t>
            </a:r>
          </a:p>
          <a:p>
            <a:pPr lvl="1"/>
            <a:r>
              <a:rPr lang="en-US" b="1" dirty="0" smtClean="0"/>
              <a:t>90%</a:t>
            </a:r>
            <a:r>
              <a:rPr lang="en-US" dirty="0" smtClean="0"/>
              <a:t> of time on Exploratory Data Analysis (EDA) </a:t>
            </a:r>
          </a:p>
          <a:p>
            <a:pPr lvl="1"/>
            <a:r>
              <a:rPr lang="en-US" b="1" dirty="0" smtClean="0"/>
              <a:t>10%</a:t>
            </a:r>
            <a:r>
              <a:rPr lang="en-US" dirty="0" smtClean="0"/>
              <a:t> on confirmation (CDA)</a:t>
            </a:r>
            <a:endParaRPr lang="en-US" sz="600" dirty="0" smtClean="0"/>
          </a:p>
          <a:p>
            <a:pPr lvl="3"/>
            <a:endParaRPr lang="en-US" sz="600" dirty="0"/>
          </a:p>
          <a:p>
            <a:pPr marL="1371600" lvl="3" indent="0">
              <a:buNone/>
            </a:pPr>
            <a:endParaRPr lang="en-US" sz="600" dirty="0" smtClean="0"/>
          </a:p>
          <a:p>
            <a:r>
              <a:rPr lang="en-US" dirty="0"/>
              <a:t>Big data analysis == fast hypothesis testing</a:t>
            </a:r>
          </a:p>
          <a:p>
            <a:pPr lvl="3"/>
            <a:endParaRPr lang="en-US" sz="600" dirty="0"/>
          </a:p>
          <a:p>
            <a:pPr lvl="3"/>
            <a:endParaRPr lang="en-US" sz="600" dirty="0"/>
          </a:p>
          <a:p>
            <a:pPr lvl="3"/>
            <a:endParaRPr lang="en-US" sz="600" dirty="0"/>
          </a:p>
          <a:p>
            <a:r>
              <a:rPr lang="en-US" dirty="0" smtClean="0"/>
              <a:t>High Interactivity is key</a:t>
            </a:r>
          </a:p>
          <a:p>
            <a:pPr lvl="1"/>
            <a:r>
              <a:rPr lang="en-US" dirty="0" smtClean="0"/>
              <a:t>Users can wait to find the exact answer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2" name="Picture 4" descr="Light Bulb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50721"/>
            <a:ext cx="349343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37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6535" y="3962400"/>
            <a:ext cx="228646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Visualization Systems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876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 Two Visualization Tools for Analysis of Agent-Based Simulations in Political Science.  IEEE CG&amp;A, 2012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43628"/>
            <a:ext cx="2400317" cy="240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535" y="1343628"/>
            <a:ext cx="2320984" cy="240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33834"/>
            <a:ext cx="2400317" cy="239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s://pbs.twimg.com/profile_images/1342931002/jordan_400x4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"/>
            <a:ext cx="1117600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/>
              <a:t>Agent-based </a:t>
            </a:r>
            <a:r>
              <a:rPr lang="en-US" sz="2800" dirty="0" smtClean="0"/>
              <a:t>analysis</a:t>
            </a:r>
            <a:endParaRPr lang="en-US" sz="2800" dirty="0"/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Interactive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DisFunction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: learn a model from projection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PCA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4600" y="13772"/>
            <a:ext cx="167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Jordan Crouser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55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3228</TotalTime>
  <Words>2027</Words>
  <Application>Microsoft Office PowerPoint</Application>
  <PresentationFormat>On-screen Show (4:3)</PresentationFormat>
  <Paragraphs>521</Paragraphs>
  <Slides>50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Arial Black</vt:lpstr>
      <vt:lpstr>Calibri</vt:lpstr>
      <vt:lpstr>Courier New</vt:lpstr>
      <vt:lpstr>1_Office Theme</vt:lpstr>
      <vt:lpstr>Big Data Visual Analytics: A User-Centric Approach</vt:lpstr>
      <vt:lpstr>Visual Analytics Lab at Tufts</vt:lpstr>
      <vt:lpstr>Financial Fraud – A Case Study for Visual Analytics</vt:lpstr>
      <vt:lpstr>Example: What Does (Wire) Fraud Look Like?</vt:lpstr>
      <vt:lpstr>WireVis: Financial Fraud Analysis</vt:lpstr>
      <vt:lpstr>WireVis: A Visual  Analytics Approach</vt:lpstr>
      <vt:lpstr>Evaluation</vt:lpstr>
      <vt:lpstr>Good Lessons Learned</vt:lpstr>
      <vt:lpstr>Interactive Visualization Systems</vt:lpstr>
      <vt:lpstr>Interactive Visualization Systems</vt:lpstr>
      <vt:lpstr>Interactive Visualization Systems</vt:lpstr>
      <vt:lpstr>Interactive Visualization Systems</vt:lpstr>
      <vt:lpstr>Interactive Visualization Systems</vt:lpstr>
      <vt:lpstr>PowerPoint Presentation</vt:lpstr>
      <vt:lpstr>“Tough” Lessons Learned</vt:lpstr>
      <vt:lpstr>Problem Statement</vt:lpstr>
      <vt:lpstr>Related Work (see the DISA workshop proceeding)</vt:lpstr>
      <vt:lpstr>Two Observations:</vt:lpstr>
      <vt:lpstr>Two Observations:</vt:lpstr>
      <vt:lpstr>Problem Statement</vt:lpstr>
      <vt:lpstr>Our Approach: Predictive  Pre-Computation and Pre-Fetching</vt:lpstr>
      <vt:lpstr>PowerPoint Presentation</vt:lpstr>
      <vt:lpstr>Prediction Algorithms</vt:lpstr>
      <vt:lpstr>Iteration: 0</vt:lpstr>
      <vt:lpstr>Iteration: 0</vt:lpstr>
      <vt:lpstr>Iteration: 0</vt:lpstr>
      <vt:lpstr>Iteration: 0</vt:lpstr>
      <vt:lpstr>Iteration: 0</vt:lpstr>
      <vt:lpstr>Iteration: 1</vt:lpstr>
      <vt:lpstr>Training and Determining “Experts”</vt:lpstr>
      <vt:lpstr>Preliminary Results</vt:lpstr>
      <vt:lpstr>PowerPoint Presentation</vt:lpstr>
      <vt:lpstr>Cache Miss</vt:lpstr>
      <vt:lpstr>Example EXPLAIN Output from SciDB</vt:lpstr>
      <vt:lpstr>Other Examples</vt:lpstr>
      <vt:lpstr>Other Examples</vt:lpstr>
      <vt:lpstr>Other Examples</vt:lpstr>
      <vt:lpstr>Reduction Strategies</vt:lpstr>
      <vt:lpstr>Quick Summary</vt:lpstr>
      <vt:lpstr>Two Observations (Ongoing &amp; Future Work)</vt:lpstr>
      <vt:lpstr>Analyzing a User’s Interactions</vt:lpstr>
      <vt:lpstr>Experiment: Finding Waldo</vt:lpstr>
      <vt:lpstr>Pilot Visualization – Completion Time</vt:lpstr>
      <vt:lpstr>Post-hoc Analysis Results</vt:lpstr>
      <vt:lpstr>“Real-Time” Prediction  (Limited Time Observation)</vt:lpstr>
      <vt:lpstr>Predicting a User’s Personality</vt:lpstr>
      <vt:lpstr>Predicting Users’ Personality Traits</vt:lpstr>
      <vt:lpstr>Quick Summary</vt:lpstr>
      <vt:lpstr>Summary: Theory Into Practice</vt:lpstr>
      <vt:lpstr>Questions?  remco@cs.tufts.edu</vt:lpstr>
    </vt:vector>
  </TitlesOfParts>
  <Company>UNC Charlotte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rchang</dc:creator>
  <cp:lastModifiedBy>Remco Chang</cp:lastModifiedBy>
  <cp:revision>1446</cp:revision>
  <dcterms:created xsi:type="dcterms:W3CDTF">2011-08-03T02:14:01Z</dcterms:created>
  <dcterms:modified xsi:type="dcterms:W3CDTF">2016-01-06T18:58:59Z</dcterms:modified>
</cp:coreProperties>
</file>