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701" r:id="rId2"/>
    <p:sldId id="1057" r:id="rId3"/>
    <p:sldId id="1031" r:id="rId4"/>
    <p:sldId id="848" r:id="rId5"/>
    <p:sldId id="923" r:id="rId6"/>
    <p:sldId id="849" r:id="rId7"/>
    <p:sldId id="850" r:id="rId8"/>
    <p:sldId id="851" r:id="rId9"/>
    <p:sldId id="1033" r:id="rId10"/>
    <p:sldId id="1034" r:id="rId11"/>
    <p:sldId id="1035" r:id="rId12"/>
    <p:sldId id="1036" r:id="rId13"/>
    <p:sldId id="1037" r:id="rId14"/>
    <p:sldId id="1039" r:id="rId15"/>
    <p:sldId id="1040" r:id="rId16"/>
    <p:sldId id="1041" r:id="rId17"/>
    <p:sldId id="1042" r:id="rId18"/>
    <p:sldId id="1043" r:id="rId19"/>
    <p:sldId id="1044" r:id="rId20"/>
    <p:sldId id="1045" r:id="rId21"/>
    <p:sldId id="1046" r:id="rId22"/>
    <p:sldId id="1047" r:id="rId23"/>
    <p:sldId id="1048" r:id="rId24"/>
    <p:sldId id="1049" r:id="rId25"/>
    <p:sldId id="1097" r:id="rId26"/>
    <p:sldId id="1052" r:id="rId27"/>
    <p:sldId id="1098" r:id="rId28"/>
    <p:sldId id="1053" r:id="rId29"/>
    <p:sldId id="1054" r:id="rId30"/>
    <p:sldId id="1055" r:id="rId31"/>
    <p:sldId id="1058" r:id="rId32"/>
    <p:sldId id="1059" r:id="rId33"/>
    <p:sldId id="1073" r:id="rId34"/>
    <p:sldId id="1094" r:id="rId35"/>
    <p:sldId id="1063" r:id="rId36"/>
    <p:sldId id="1095" r:id="rId37"/>
    <p:sldId id="1064" r:id="rId38"/>
    <p:sldId id="1100" r:id="rId39"/>
    <p:sldId id="1075" r:id="rId40"/>
    <p:sldId id="1076" r:id="rId41"/>
    <p:sldId id="1083" r:id="rId42"/>
    <p:sldId id="1084" r:id="rId43"/>
    <p:sldId id="1079" r:id="rId44"/>
    <p:sldId id="1085" r:id="rId45"/>
    <p:sldId id="1099" r:id="rId46"/>
    <p:sldId id="1086" r:id="rId47"/>
    <p:sldId id="1088" r:id="rId48"/>
    <p:sldId id="1087" r:id="rId49"/>
    <p:sldId id="1090" r:id="rId50"/>
    <p:sldId id="1091" r:id="rId51"/>
    <p:sldId id="1089" r:id="rId52"/>
    <p:sldId id="1093" r:id="rId53"/>
    <p:sldId id="781" r:id="rId54"/>
    <p:sldId id="1101" r:id="rId55"/>
    <p:sldId id="779" r:id="rId56"/>
    <p:sldId id="986" r:id="rId57"/>
    <p:sldId id="987" r:id="rId58"/>
    <p:sldId id="988" r:id="rId59"/>
    <p:sldId id="959" r:id="rId60"/>
    <p:sldId id="1096" r:id="rId61"/>
    <p:sldId id="694" r:id="rId62"/>
    <p:sldId id="1102" r:id="rId63"/>
    <p:sldId id="1103" r:id="rId64"/>
    <p:sldId id="1104" r:id="rId65"/>
    <p:sldId id="1105" r:id="rId66"/>
    <p:sldId id="1106" r:id="rId67"/>
    <p:sldId id="110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1" autoAdjust="0"/>
    <p:restoredTop sz="86567" autoAdjust="0"/>
  </p:normalViewPr>
  <p:slideViewPr>
    <p:cSldViewPr>
      <p:cViewPr varScale="1">
        <p:scale>
          <a:sx n="101" d="100"/>
          <a:sy n="101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9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Untitled:Users:alvittao:Dropbox:Projects:Bayesian%20Project:bayes-paper:study%20data:spatial%20experiment: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Untitled:Users:alvittao:Dropbox:Projects:Bayesian%20Project:bayes-paper:study%20data:spatial%20experiment:char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accuracy!$C$20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rgbClr val="B6E7E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accuracy!$B$21:$B$26</c:f>
              <c:strCache>
                <c:ptCount val="6"/>
                <c:pt idx="0">
                  <c:v>control-text</c:v>
                </c:pt>
                <c:pt idx="1">
                  <c:v>complete-text</c:v>
                </c:pt>
                <c:pt idx="2">
                  <c:v>structured-text</c:v>
                </c:pt>
                <c:pt idx="3">
                  <c:v>control+vis</c:v>
                </c:pt>
                <c:pt idx="4">
                  <c:v>storyboarding</c:v>
                </c:pt>
                <c:pt idx="5">
                  <c:v>vis-only</c:v>
                </c:pt>
              </c:strCache>
            </c:strRef>
          </c:cat>
          <c:val>
            <c:numRef>
              <c:f>accuracy!$C$21:$C$26</c:f>
              <c:numCache>
                <c:formatCode>0%</c:formatCode>
                <c:ptCount val="6"/>
                <c:pt idx="0">
                  <c:v>0.50800000000000001</c:v>
                </c:pt>
                <c:pt idx="1">
                  <c:v>0.74</c:v>
                </c:pt>
                <c:pt idx="2">
                  <c:v>0.76500000000000001</c:v>
                </c:pt>
                <c:pt idx="3">
                  <c:v>0.627</c:v>
                </c:pt>
                <c:pt idx="4">
                  <c:v>0.49199999999999999</c:v>
                </c:pt>
                <c:pt idx="5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0"/>
        <c:axId val="125074048"/>
        <c:axId val="125076224"/>
      </c:barChart>
      <c:catAx>
        <c:axId val="12507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condition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u="none" strike="noStrike" cap="none" normalizeH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5076224"/>
        <c:crosses val="autoZero"/>
        <c:auto val="1"/>
        <c:lblAlgn val="ctr"/>
        <c:lblOffset val="100"/>
        <c:noMultiLvlLbl val="0"/>
      </c:catAx>
      <c:valAx>
        <c:axId val="12507622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accuracy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5074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accuracy!$J$2</c:f>
              <c:strCache>
                <c:ptCount val="1"/>
                <c:pt idx="0">
                  <c:v>low spatial ability</c:v>
                </c:pt>
              </c:strCache>
            </c:strRef>
          </c:tx>
          <c:spPr>
            <a:solidFill>
              <a:srgbClr val="91D4E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accuracy!$I$3:$I$8</c:f>
              <c:strCache>
                <c:ptCount val="6"/>
                <c:pt idx="0">
                  <c:v>control-text</c:v>
                </c:pt>
                <c:pt idx="1">
                  <c:v>complete-text</c:v>
                </c:pt>
                <c:pt idx="2">
                  <c:v>structured-text</c:v>
                </c:pt>
                <c:pt idx="3">
                  <c:v>control+vis</c:v>
                </c:pt>
                <c:pt idx="4">
                  <c:v>storyboarding</c:v>
                </c:pt>
                <c:pt idx="5">
                  <c:v>vis-only</c:v>
                </c:pt>
              </c:strCache>
            </c:strRef>
          </c:cat>
          <c:val>
            <c:numRef>
              <c:f>accuracy!$J$3:$J$8</c:f>
              <c:numCache>
                <c:formatCode>0%</c:formatCode>
                <c:ptCount val="6"/>
                <c:pt idx="0">
                  <c:v>0.42899999999999999</c:v>
                </c:pt>
                <c:pt idx="1">
                  <c:v>0.44400000000000001</c:v>
                </c:pt>
                <c:pt idx="2">
                  <c:v>0.57099999999999995</c:v>
                </c:pt>
                <c:pt idx="3">
                  <c:v>0.57099999999999995</c:v>
                </c:pt>
                <c:pt idx="4">
                  <c:v>0.28599999999999998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accuracy!$K$2</c:f>
              <c:strCache>
                <c:ptCount val="1"/>
                <c:pt idx="0">
                  <c:v>high spatial ability</c:v>
                </c:pt>
              </c:strCache>
            </c:strRef>
          </c:tx>
          <c:spPr>
            <a:solidFill>
              <a:srgbClr val="0E345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accuracy!$I$3:$I$8</c:f>
              <c:strCache>
                <c:ptCount val="6"/>
                <c:pt idx="0">
                  <c:v>control-text</c:v>
                </c:pt>
                <c:pt idx="1">
                  <c:v>complete-text</c:v>
                </c:pt>
                <c:pt idx="2">
                  <c:v>structured-text</c:v>
                </c:pt>
                <c:pt idx="3">
                  <c:v>control+vis</c:v>
                </c:pt>
                <c:pt idx="4">
                  <c:v>storyboarding</c:v>
                </c:pt>
                <c:pt idx="5">
                  <c:v>vis-only</c:v>
                </c:pt>
              </c:strCache>
            </c:strRef>
          </c:cat>
          <c:val>
            <c:numRef>
              <c:f>accuracy!$K$3:$K$8</c:f>
              <c:numCache>
                <c:formatCode>0%</c:formatCode>
                <c:ptCount val="6"/>
                <c:pt idx="0">
                  <c:v>0.58099999999999996</c:v>
                </c:pt>
                <c:pt idx="1">
                  <c:v>0.90600000000000003</c:v>
                </c:pt>
                <c:pt idx="2">
                  <c:v>1</c:v>
                </c:pt>
                <c:pt idx="3">
                  <c:v>0.69599999999999995</c:v>
                </c:pt>
                <c:pt idx="4">
                  <c:v>0.65700000000000003</c:v>
                </c:pt>
                <c:pt idx="5">
                  <c:v>0.96199999999999997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4957824"/>
        <c:axId val="124959744"/>
      </c:barChart>
      <c:catAx>
        <c:axId val="12495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condition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4959744"/>
        <c:crosses val="autoZero"/>
        <c:auto val="1"/>
        <c:lblAlgn val="ctr"/>
        <c:lblOffset val="100"/>
        <c:noMultiLvlLbl val="0"/>
      </c:catAx>
      <c:valAx>
        <c:axId val="12495974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accuracy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4957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Describe spatial ability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16E6FD-FF40-4D2F-BCF6-D0378311077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4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BF043-7E7A-474C-8D99-8BAEDF723DC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58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6ED9C-86F3-43B1-B403-B13BBA7302C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4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CB519-D885-4774-AA11-210E2589121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32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3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45B04C-2831-478B-8898-4155334CA02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09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45B04C-2831-478B-8898-4155334CA02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01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45B04C-2831-478B-8898-4155334CA02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6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8A5177-0983-410E-819B-2616E510965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8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0F1AB1-1902-4567-A15D-E0E1131BC8F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7704C7-53DF-40A1-B6FE-DBCF772E645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9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45A7DD-6DE3-40F6-AE47-F75163117EF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18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FF13E-1A82-4845-9D08-A72E90C47A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5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CEECE-9AFF-43B6-AC04-5475E4D6F9F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15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76600"/>
            <a:ext cx="7772400" cy="1470025"/>
          </a:xfrm>
        </p:spPr>
        <p:txBody>
          <a:bodyPr anchor="b"/>
          <a:lstStyle>
            <a:lvl1pPr algn="l">
              <a:defRPr cap="small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903" y="4800599"/>
            <a:ext cx="6400800" cy="1348517"/>
          </a:xfrm>
        </p:spPr>
        <p:txBody>
          <a:bodyPr anchor="b"/>
          <a:lstStyle>
            <a:lvl1pPr marL="0" indent="0" algn="l">
              <a:buNone/>
              <a:defRPr>
                <a:solidFill>
                  <a:srgbClr val="C050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/60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39000" y="0"/>
            <a:ext cx="1881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Remco Chang –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DRAPER 17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small" baseline="0">
          <a:solidFill>
            <a:srgbClr val="C0504D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504D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6.png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file:///C:\Users\Remco\Dropbox\Tufts%20CS\Admin\2014\RemcoPerformanceEval\Talk\dfv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 Differences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Visualization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6400800" cy="137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Remco Chang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Associate Professor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Computer Science, Tufts University</a:t>
            </a:r>
          </a:p>
        </p:txBody>
      </p:sp>
    </p:spTree>
    <p:extLst>
      <p:ext uri="{BB962C8B-B14F-4D97-AF65-F5344CB8AC3E}">
        <p14:creationId xmlns:p14="http://schemas.microsoft.com/office/powerpoint/2010/main" val="18925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6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office space baseball 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8056"/>
            <a:ext cx="6705600" cy="44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73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%20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1805"/>
            <a:ext cx="1524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Crouser et al</a:t>
            </a:r>
            <a:r>
              <a:rPr lang="en-US" sz="1200" dirty="0"/>
              <a:t>., Balancing Human and Machine Contributions in Human Computation Systems.  </a:t>
            </a:r>
            <a:r>
              <a:rPr lang="en-US" sz="1200" dirty="0" smtClean="0"/>
              <a:t>Human Computation Handbook, 2013</a:t>
            </a:r>
          </a:p>
          <a:p>
            <a:r>
              <a:rPr lang="en-US" sz="1200" dirty="0"/>
              <a:t>Crouser et al., An affordance-based framework for human computation and human-computer collaboration. </a:t>
            </a:r>
            <a:r>
              <a:rPr lang="en-US" sz="1200" dirty="0" smtClean="0"/>
              <a:t> IEEE VAST,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24812" y="1513205"/>
            <a:ext cx="5314188" cy="4295950"/>
            <a:chOff x="1924812" y="1513205"/>
            <a:chExt cx="5314188" cy="429595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981200" y="1513205"/>
              <a:ext cx="0" cy="429595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924812" y="5776912"/>
              <a:ext cx="5314188" cy="3493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http://www.delphix.com/wp-content/uploads/2013/06/Delphix_Icons-BusinessAnalyst_240x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10" y="4926964"/>
            <a:ext cx="1607820" cy="14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48201" y="4067669"/>
            <a:ext cx="2999856" cy="1741486"/>
            <a:chOff x="4648201" y="4067669"/>
            <a:chExt cx="2999856" cy="1741486"/>
          </a:xfrm>
        </p:grpSpPr>
        <p:sp>
          <p:nvSpPr>
            <p:cNvPr id="21" name="Cloud 20"/>
            <p:cNvSpPr/>
            <p:nvPr/>
          </p:nvSpPr>
          <p:spPr>
            <a:xfrm>
              <a:off x="4648201" y="4067669"/>
              <a:ext cx="2999856" cy="1741486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6422" y="4674757"/>
              <a:ext cx="1375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Creativity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4201913"/>
              <a:ext cx="1535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Perception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8624" y="5116968"/>
              <a:ext cx="2609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Domain Knowledge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47364" y="1267130"/>
            <a:ext cx="3334201" cy="2090732"/>
            <a:chOff x="1947364" y="1267130"/>
            <a:chExt cx="3334201" cy="2090732"/>
          </a:xfrm>
        </p:grpSpPr>
        <p:sp>
          <p:nvSpPr>
            <p:cNvPr id="32" name="Cloud 31"/>
            <p:cNvSpPr/>
            <p:nvPr/>
          </p:nvSpPr>
          <p:spPr>
            <a:xfrm>
              <a:off x="1947364" y="1267130"/>
              <a:ext cx="3334200" cy="2090732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73893" y="1613023"/>
              <a:ext cx="251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Manipulation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41557" y="2026417"/>
              <a:ext cx="284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Storage and Retrieval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89845" y="2462831"/>
              <a:ext cx="2410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Bias-Free Analysis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81906" y="2807502"/>
            <a:ext cx="2394487" cy="1196132"/>
            <a:chOff x="4581906" y="2807502"/>
            <a:chExt cx="2394487" cy="1196132"/>
          </a:xfrm>
        </p:grpSpPr>
        <p:sp>
          <p:nvSpPr>
            <p:cNvPr id="33" name="Cloud 32"/>
            <p:cNvSpPr/>
            <p:nvPr/>
          </p:nvSpPr>
          <p:spPr>
            <a:xfrm>
              <a:off x="4581906" y="2807502"/>
              <a:ext cx="2394487" cy="1196132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1035" y="329803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Logic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16570" y="2985609"/>
              <a:ext cx="1459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Prediction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43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Model of Visual Analytics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200" dirty="0" err="1" smtClean="0"/>
              <a:t>Keim</a:t>
            </a:r>
            <a:r>
              <a:rPr lang="en-US" sz="1200" dirty="0" smtClean="0"/>
              <a:t> </a:t>
            </a:r>
            <a:r>
              <a:rPr lang="en-US" sz="1200" dirty="0"/>
              <a:t>et al. Visual </a:t>
            </a:r>
            <a:r>
              <a:rPr lang="en-US" sz="1200" dirty="0" smtClean="0"/>
              <a:t>Analytics: Definition</a:t>
            </a:r>
            <a:r>
              <a:rPr lang="en-US" sz="1200" dirty="0"/>
              <a:t>, Process, and </a:t>
            </a:r>
            <a:r>
              <a:rPr lang="en-US" sz="1200" dirty="0" smtClean="0"/>
              <a:t>Challenges. Information Visualization, 2008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66255" y="1421604"/>
            <a:ext cx="6477000" cy="2889270"/>
            <a:chOff x="1295400" y="3224090"/>
            <a:chExt cx="6477000" cy="2889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3276600"/>
              <a:ext cx="6477000" cy="28192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76906" y="3224090"/>
              <a:ext cx="2790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Interactive Data Exploration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2219" y="5330370"/>
              <a:ext cx="2535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Automated Data Analysis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693" y="5744028"/>
              <a:ext cx="15903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Feedback Loop</a:t>
              </a:r>
              <a:endParaRPr lang="en-US" dirty="0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534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(actually there are quite a few)</a:t>
            </a:r>
          </a:p>
          <a:p>
            <a:r>
              <a:rPr lang="en-US" dirty="0" smtClean="0"/>
              <a:t>For our purpose, it’s that:</a:t>
            </a:r>
          </a:p>
          <a:p>
            <a:pPr lvl="1"/>
            <a:r>
              <a:rPr lang="en-US" dirty="0" smtClean="0"/>
              <a:t>VIS -&gt; Model -&gt; VIS doesn’t involve the </a:t>
            </a:r>
            <a:r>
              <a:rPr lang="en-US" dirty="0" smtClean="0">
                <a:solidFill>
                  <a:srgbClr val="C00000"/>
                </a:solidFill>
              </a:rPr>
              <a:t>human</a:t>
            </a:r>
          </a:p>
        </p:txBody>
      </p:sp>
    </p:spTree>
    <p:extLst>
      <p:ext uri="{BB962C8B-B14F-4D97-AF65-F5344CB8AC3E}">
        <p14:creationId xmlns:p14="http://schemas.microsoft.com/office/powerpoint/2010/main" val="1467623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7724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Need for Understanding Humans:</a:t>
            </a:r>
            <a:br>
              <a:rPr lang="en-US" dirty="0" smtClean="0"/>
            </a:br>
            <a:r>
              <a:rPr lang="en-US" dirty="0" smtClean="0"/>
              <a:t>A Case Study of </a:t>
            </a:r>
            <a:r>
              <a:rPr lang="en-US" b="1" dirty="0" smtClean="0"/>
              <a:t>Bayesian Reasoning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66" y="304800"/>
            <a:ext cx="1095375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1" y="1498851"/>
            <a:ext cx="1425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Alvitta Ottley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</a:t>
            </a:r>
            <a:r>
              <a:rPr lang="en-US" sz="1200" dirty="0"/>
              <a:t>. Improving Bayesian Reasoning: The Effects of Phrasing, Visualization, and Spatial </a:t>
            </a:r>
            <a:r>
              <a:rPr lang="en-US" sz="1200" dirty="0" smtClean="0"/>
              <a:t>Ability.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1667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303338"/>
            <a:ext cx="5867400" cy="3963987"/>
          </a:xfrm>
          <a:prstGeom prst="rect">
            <a:avLst/>
          </a:prstGeom>
          <a:noFill/>
          <a:ln>
            <a:noFill/>
          </a:ln>
        </p:spPr>
        <p:txBody>
          <a:bodyPr lIns="87919" tIns="43960" rIns="87919" bIns="439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Cambria" panose="02040503050406030204" pitchFamily="18" charset="0"/>
                <a:cs typeface="Arial"/>
              </a:rPr>
              <a:t>The probability of breast cancer is 1% for women at age forty who participate in routine screening. If a woman has breast cancer, the probability is 80% that she will get a positive mammography. If a woman does not have breast cancer, the probability is </a:t>
            </a:r>
            <a:r>
              <a:rPr lang="en-US" sz="2250" dirty="0" smtClean="0">
                <a:latin typeface="Cambria" panose="02040503050406030204" pitchFamily="18" charset="0"/>
                <a:cs typeface="Arial"/>
              </a:rPr>
              <a:t>9.3% </a:t>
            </a:r>
            <a:r>
              <a:rPr lang="en-US" sz="2250" dirty="0">
                <a:latin typeface="Cambria" panose="02040503050406030204" pitchFamily="18" charset="0"/>
                <a:cs typeface="Arial"/>
              </a:rPr>
              <a:t>that she will also get a positive mammography.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38" dirty="0">
              <a:latin typeface="Cambria" panose="02040503050406030204" pitchFamily="18" charset="0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atin typeface="Cambria" panose="02040503050406030204" pitchFamily="18" charset="0"/>
                <a:cs typeface="Arial"/>
              </a:rPr>
              <a:t>If a woman at age 40 is tested </a:t>
            </a:r>
            <a:r>
              <a:rPr lang="en-US" sz="250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positive</a:t>
            </a:r>
            <a:r>
              <a:rPr lang="en-US" sz="2500" b="1" dirty="0">
                <a:latin typeface="Cambria" panose="02040503050406030204" pitchFamily="18" charset="0"/>
                <a:cs typeface="Arial"/>
              </a:rPr>
              <a:t>, what are her chances of </a:t>
            </a:r>
            <a:r>
              <a:rPr lang="en-US" sz="250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actually </a:t>
            </a:r>
            <a:r>
              <a:rPr lang="en-US" sz="2500" b="1" dirty="0">
                <a:latin typeface="Cambria" panose="02040503050406030204" pitchFamily="18" charset="0"/>
                <a:cs typeface="Arial"/>
              </a:rPr>
              <a:t>having breast cancer?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0900"/>
            <a:ext cx="28606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2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0900"/>
            <a:ext cx="28606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468563"/>
            <a:ext cx="5715000" cy="1801812"/>
          </a:xfrm>
          <a:prstGeom prst="rect">
            <a:avLst/>
          </a:prstGeom>
          <a:noFill/>
        </p:spPr>
        <p:txBody>
          <a:bodyPr lIns="87919" tIns="43960" rIns="87919" bIns="4396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88" dirty="0">
                <a:latin typeface="Cambria" panose="02040503050406030204" pitchFamily="18" charset="0"/>
                <a:cs typeface="Arial"/>
              </a:rPr>
              <a:t>The chance of </a:t>
            </a:r>
            <a:r>
              <a:rPr lang="en-US" sz="2688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actually</a:t>
            </a:r>
            <a:r>
              <a:rPr lang="en-US" sz="2688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688" dirty="0">
                <a:latin typeface="Cambria" panose="02040503050406030204" pitchFamily="18" charset="0"/>
                <a:cs typeface="Arial"/>
              </a:rPr>
              <a:t>having breast cancer given a </a:t>
            </a:r>
            <a:r>
              <a:rPr lang="en-US" sz="2688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positive</a:t>
            </a:r>
            <a:r>
              <a:rPr lang="en-US" sz="2688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688" dirty="0">
                <a:latin typeface="Cambria" panose="02040503050406030204" pitchFamily="18" charset="0"/>
                <a:cs typeface="Arial"/>
              </a:rPr>
              <a:t>mammogram:</a:t>
            </a:r>
            <a:endParaRPr lang="en-US" sz="1375" dirty="0">
              <a:latin typeface="Cambria" panose="02040503050406030204" pitchFamily="18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50" dirty="0">
                <a:latin typeface="Cambria" panose="02040503050406030204" pitchFamily="18" charset="0"/>
                <a:cs typeface="Arial"/>
              </a:rPr>
              <a:t> </a:t>
            </a:r>
            <a:r>
              <a:rPr lang="en-US" sz="5750" dirty="0" smtClean="0">
                <a:latin typeface="Cambria" panose="02040503050406030204" pitchFamily="18" charset="0"/>
                <a:cs typeface="Arial"/>
              </a:rPr>
              <a:t>7.9%</a:t>
            </a:r>
            <a:endParaRPr lang="en-US" sz="5750"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20900"/>
            <a:ext cx="1524000" cy="26797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9" tIns="43960" rIns="87919" bIns="43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25"/>
          </a:p>
        </p:txBody>
      </p:sp>
      <p:sp>
        <p:nvSpPr>
          <p:cNvPr id="6" name="TextBox 5"/>
          <p:cNvSpPr txBox="1"/>
          <p:nvPr/>
        </p:nvSpPr>
        <p:spPr>
          <a:xfrm>
            <a:off x="76200" y="5486400"/>
            <a:ext cx="78486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Answer: Bayes’ theorem states that P(A|B) = P(B|A) * P(A) / P(B). In this case, A is having breast cancer, B is testing positive with mammography. P(A|B) is the probability of a person having breast cancer given that the person is tested positive with mammography. P(B|A) is given as 80%, or 0.8, P(A) is given as 1%, or 0.01. P(B) is not explicitly stated, but can be computed as P(B,A)+P(B,˜A), or the probability of testing positive and the patient having cancer plus the probability of testing positive and the patient not having cancer. Since P(B,A) is equal 0.8*0.01 = 0.008, and P(B,˜A) is 0.093 * (1-0.01) = 0.09207, P(B) can be computed as 0.008+0.09207 = 0.1007. Finally, P(A|B) is therefore 0.8 * 0.01 / 0.1007, which is equal to 0.07944.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0900"/>
            <a:ext cx="28606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468563"/>
            <a:ext cx="5715000" cy="2214562"/>
          </a:xfrm>
          <a:prstGeom prst="rect">
            <a:avLst/>
          </a:prstGeom>
          <a:noFill/>
        </p:spPr>
        <p:txBody>
          <a:bodyPr lIns="87919" tIns="43960" rIns="87919" bIns="4396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88" dirty="0">
                <a:latin typeface="Cambria" panose="02040503050406030204" pitchFamily="18" charset="0"/>
                <a:cs typeface="Arial"/>
              </a:rPr>
              <a:t>95 out of 100 </a:t>
            </a:r>
            <a:r>
              <a:rPr lang="en-US" sz="2688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doctors</a:t>
            </a:r>
            <a:r>
              <a:rPr lang="en-US" sz="2688" baseline="30000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1</a:t>
            </a:r>
            <a:r>
              <a:rPr lang="en-US" sz="2688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88" dirty="0">
                <a:latin typeface="Cambria" panose="02040503050406030204" pitchFamily="18" charset="0"/>
                <a:cs typeface="Arial"/>
              </a:rPr>
              <a:t>estimate this probability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88" dirty="0">
                <a:latin typeface="Cambria" panose="02040503050406030204" pitchFamily="18" charset="0"/>
                <a:cs typeface="Arial"/>
              </a:rPr>
              <a:t>to be:</a:t>
            </a:r>
            <a:endParaRPr lang="en-US" sz="1375" dirty="0">
              <a:latin typeface="Cambria" panose="02040503050406030204" pitchFamily="18" charset="0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50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575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80%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14" y="6584555"/>
            <a:ext cx="6340909" cy="273445"/>
          </a:xfrm>
          <a:prstGeom prst="rect">
            <a:avLst/>
          </a:prstGeom>
          <a:noFill/>
        </p:spPr>
        <p:txBody>
          <a:bodyPr wrap="none" lIns="87919" tIns="43960" rIns="87919" bIns="439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Arial"/>
              </a:rPr>
              <a:t>1. E</a:t>
            </a:r>
            <a:r>
              <a:rPr lang="en-US" sz="1200" dirty="0" smtClean="0">
                <a:cs typeface="Arial"/>
              </a:rPr>
              <a:t>ddy</a:t>
            </a:r>
            <a:r>
              <a:rPr lang="en-US" sz="1200" dirty="0">
                <a:cs typeface="Arial"/>
              </a:rPr>
              <a:t>, David M. "Probabilistic reasoning in clinical medicine: Problems and opportunities." (1982).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120900"/>
            <a:ext cx="1524000" cy="26797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9" tIns="43960" rIns="87919" bIns="43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34713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65150" y="1854200"/>
            <a:ext cx="2239963" cy="2159000"/>
            <a:chOff x="6324600" y="1752600"/>
            <a:chExt cx="2667000" cy="3124200"/>
          </a:xfrm>
        </p:grpSpPr>
        <p:sp>
          <p:nvSpPr>
            <p:cNvPr id="17" name="Rectangle 16"/>
            <p:cNvSpPr/>
            <p:nvPr/>
          </p:nvSpPr>
          <p:spPr>
            <a:xfrm>
              <a:off x="6324600" y="1752600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3818" name="Group 15"/>
            <p:cNvGrpSpPr>
              <a:grpSpLocks/>
            </p:cNvGrpSpPr>
            <p:nvPr/>
          </p:nvGrpSpPr>
          <p:grpSpPr bwMode="auto">
            <a:xfrm>
              <a:off x="6400800" y="1905000"/>
              <a:ext cx="2490470" cy="2602927"/>
              <a:chOff x="1371600" y="1234185"/>
              <a:chExt cx="5150203" cy="4280349"/>
            </a:xfrm>
          </p:grpSpPr>
          <p:pic>
            <p:nvPicPr>
              <p:cNvPr id="33819" name="Picture 13" descr="Screen Shot 2015-10-21 at 8.48.22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234185"/>
                <a:ext cx="5150203" cy="2326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0" name="Picture 14" descr="Screen Shot 2015-10-21 at 8.48.47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208" y="3562169"/>
                <a:ext cx="1921792" cy="1952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VIS Community</a:t>
            </a:r>
            <a:endParaRPr lang="en-US" dirty="0">
              <a:solidFill>
                <a:srgbClr val="0E345A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-3681">
            <a:off x="1771650" y="2103438"/>
            <a:ext cx="2239963" cy="2159000"/>
            <a:chOff x="381000" y="1981200"/>
            <a:chExt cx="2667000" cy="3124200"/>
          </a:xfrm>
        </p:grpSpPr>
        <p:sp>
          <p:nvSpPr>
            <p:cNvPr id="7" name="Rectangle 6"/>
            <p:cNvSpPr/>
            <p:nvPr/>
          </p:nvSpPr>
          <p:spPr>
            <a:xfrm>
              <a:off x="381000" y="1981200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3814" name="Group 5"/>
            <p:cNvGrpSpPr>
              <a:grpSpLocks/>
            </p:cNvGrpSpPr>
            <p:nvPr/>
          </p:nvGrpSpPr>
          <p:grpSpPr bwMode="auto">
            <a:xfrm>
              <a:off x="457200" y="2133600"/>
              <a:ext cx="2590800" cy="2816466"/>
              <a:chOff x="571500" y="2425700"/>
              <a:chExt cx="7988300" cy="7860008"/>
            </a:xfrm>
          </p:grpSpPr>
          <p:pic>
            <p:nvPicPr>
              <p:cNvPr id="33815" name="Picture 3" descr="Screen Shot 2015-10-21 at 7.47.04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" y="2425700"/>
                <a:ext cx="7988300" cy="199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6" name="Picture 4" descr="Screen Shot 2015-10-21 at 7.47.27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600" y="4189708"/>
                <a:ext cx="6197600" cy="60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 rot="-437">
            <a:off x="2979738" y="2354263"/>
            <a:ext cx="2238375" cy="2157412"/>
            <a:chOff x="6248400" y="2078200"/>
            <a:chExt cx="2667000" cy="3124201"/>
          </a:xfrm>
        </p:grpSpPr>
        <p:sp>
          <p:nvSpPr>
            <p:cNvPr id="21" name="Rectangle 20"/>
            <p:cNvSpPr/>
            <p:nvPr/>
          </p:nvSpPr>
          <p:spPr>
            <a:xfrm>
              <a:off x="6248400" y="2078200"/>
              <a:ext cx="2667000" cy="31242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3811" name="Picture 18" descr="Screen Shot 2015-10-21 at 8.55.28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152" y="2078200"/>
              <a:ext cx="2640248" cy="122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19" descr="Screen Shot 2015-10-21 at 8.55.49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894" y="3280914"/>
              <a:ext cx="2235654" cy="164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-4504">
            <a:off x="4186238" y="2603500"/>
            <a:ext cx="2238375" cy="2157413"/>
            <a:chOff x="6972300" y="1255749"/>
            <a:chExt cx="2667000" cy="3124200"/>
          </a:xfrm>
        </p:grpSpPr>
        <p:sp>
          <p:nvSpPr>
            <p:cNvPr id="25" name="Rectangle 24"/>
            <p:cNvSpPr/>
            <p:nvPr/>
          </p:nvSpPr>
          <p:spPr>
            <a:xfrm>
              <a:off x="6972300" y="1255749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3808" name="Picture 22" descr="Screen Shot 2015-10-21 at 9.01.57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950" y="1295400"/>
              <a:ext cx="2540250" cy="155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23" descr="Screen Shot 2015-10-21 at 9.02.11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805985"/>
              <a:ext cx="2115647" cy="153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 rot="1571">
            <a:off x="5392738" y="2852738"/>
            <a:ext cx="2239962" cy="2159000"/>
            <a:chOff x="6172200" y="1944541"/>
            <a:chExt cx="2667000" cy="3124200"/>
          </a:xfrm>
        </p:grpSpPr>
        <p:sp>
          <p:nvSpPr>
            <p:cNvPr id="27" name="Rectangle 26"/>
            <p:cNvSpPr/>
            <p:nvPr/>
          </p:nvSpPr>
          <p:spPr>
            <a:xfrm>
              <a:off x="6172200" y="1944541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3806" name="Picture 27" descr="Screen Shot 2015-10-21 at 9.10.46 A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954" y="2057400"/>
              <a:ext cx="2661246" cy="247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928">
            <a:off x="6599238" y="3101975"/>
            <a:ext cx="2239962" cy="2159000"/>
            <a:chOff x="6281235" y="1753572"/>
            <a:chExt cx="2667000" cy="3124200"/>
          </a:xfrm>
        </p:grpSpPr>
        <p:sp>
          <p:nvSpPr>
            <p:cNvPr id="12" name="Rectangle 11"/>
            <p:cNvSpPr/>
            <p:nvPr/>
          </p:nvSpPr>
          <p:spPr>
            <a:xfrm>
              <a:off x="6281235" y="1753572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3802" name="Group 10"/>
            <p:cNvGrpSpPr>
              <a:grpSpLocks/>
            </p:cNvGrpSpPr>
            <p:nvPr/>
          </p:nvGrpSpPr>
          <p:grpSpPr bwMode="auto">
            <a:xfrm>
              <a:off x="6311841" y="1828800"/>
              <a:ext cx="2623909" cy="2941637"/>
              <a:chOff x="2257095" y="533400"/>
              <a:chExt cx="5944222" cy="6400798"/>
            </a:xfrm>
          </p:grpSpPr>
          <p:pic>
            <p:nvPicPr>
              <p:cNvPr id="33803" name="Picture 9" descr="Screen Shot 2015-10-21 at 8.21.08 AM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0385" y="3840040"/>
                <a:ext cx="5840932" cy="3094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4" name="Picture 8" descr="Screen Shot 2015-10-21 at 8.20.40 AM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095" y="533400"/>
                <a:ext cx="5943601" cy="3235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99380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7"/>
          <p:cNvGrpSpPr>
            <a:grpSpLocks/>
          </p:cNvGrpSpPr>
          <p:nvPr/>
        </p:nvGrpSpPr>
        <p:grpSpPr bwMode="auto">
          <a:xfrm>
            <a:off x="565150" y="1854200"/>
            <a:ext cx="2239963" cy="2159000"/>
            <a:chOff x="6324600" y="1752600"/>
            <a:chExt cx="2667000" cy="3124200"/>
          </a:xfrm>
        </p:grpSpPr>
        <p:sp>
          <p:nvSpPr>
            <p:cNvPr id="17" name="Rectangle 16"/>
            <p:cNvSpPr/>
            <p:nvPr/>
          </p:nvSpPr>
          <p:spPr>
            <a:xfrm>
              <a:off x="6324600" y="1752600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5901" name="Group 15"/>
            <p:cNvGrpSpPr>
              <a:grpSpLocks/>
            </p:cNvGrpSpPr>
            <p:nvPr/>
          </p:nvGrpSpPr>
          <p:grpSpPr bwMode="auto">
            <a:xfrm>
              <a:off x="6400800" y="1905000"/>
              <a:ext cx="2490470" cy="2602927"/>
              <a:chOff x="1371600" y="1234185"/>
              <a:chExt cx="5150203" cy="4280349"/>
            </a:xfrm>
          </p:grpSpPr>
          <p:pic>
            <p:nvPicPr>
              <p:cNvPr id="35902" name="Picture 13" descr="Screen Shot 2015-10-21 at 8.48.22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234185"/>
                <a:ext cx="5150203" cy="2326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03" name="Picture 14" descr="Screen Shot 2015-10-21 at 8.48.47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208" y="3562169"/>
                <a:ext cx="1921792" cy="1952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Problem?</a:t>
            </a:r>
            <a:endParaRPr lang="en-US" dirty="0">
              <a:solidFill>
                <a:srgbClr val="0E345A"/>
              </a:solidFill>
            </a:endParaRP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 rot="-3681">
            <a:off x="1771650" y="2103438"/>
            <a:ext cx="2239963" cy="2159000"/>
            <a:chOff x="381000" y="1981200"/>
            <a:chExt cx="2667000" cy="3124200"/>
          </a:xfrm>
        </p:grpSpPr>
        <p:sp>
          <p:nvSpPr>
            <p:cNvPr id="7" name="Rectangle 6"/>
            <p:cNvSpPr/>
            <p:nvPr/>
          </p:nvSpPr>
          <p:spPr>
            <a:xfrm>
              <a:off x="381000" y="1981200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5897" name="Group 5"/>
            <p:cNvGrpSpPr>
              <a:grpSpLocks/>
            </p:cNvGrpSpPr>
            <p:nvPr/>
          </p:nvGrpSpPr>
          <p:grpSpPr bwMode="auto">
            <a:xfrm>
              <a:off x="457200" y="2133600"/>
              <a:ext cx="2590800" cy="2816466"/>
              <a:chOff x="571500" y="2425700"/>
              <a:chExt cx="7988300" cy="7860008"/>
            </a:xfrm>
          </p:grpSpPr>
          <p:pic>
            <p:nvPicPr>
              <p:cNvPr id="35898" name="Picture 3" descr="Screen Shot 2015-10-21 at 7.47.04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" y="2425700"/>
                <a:ext cx="7988300" cy="199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99" name="Picture 4" descr="Screen Shot 2015-10-21 at 7.47.27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600" y="4189708"/>
                <a:ext cx="6197600" cy="609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845" name="Group 21"/>
          <p:cNvGrpSpPr>
            <a:grpSpLocks/>
          </p:cNvGrpSpPr>
          <p:nvPr/>
        </p:nvGrpSpPr>
        <p:grpSpPr bwMode="auto">
          <a:xfrm rot="-437">
            <a:off x="2979738" y="2354263"/>
            <a:ext cx="2238375" cy="2157412"/>
            <a:chOff x="6248400" y="2078200"/>
            <a:chExt cx="2667000" cy="3124201"/>
          </a:xfrm>
        </p:grpSpPr>
        <p:sp>
          <p:nvSpPr>
            <p:cNvPr id="21" name="Rectangle 20"/>
            <p:cNvSpPr/>
            <p:nvPr/>
          </p:nvSpPr>
          <p:spPr>
            <a:xfrm>
              <a:off x="6248400" y="2078200"/>
              <a:ext cx="2667000" cy="312420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5894" name="Picture 18" descr="Screen Shot 2015-10-21 at 8.55.28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152" y="2078200"/>
              <a:ext cx="2640248" cy="122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5" name="Picture 19" descr="Screen Shot 2015-10-21 at 8.55.49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894" y="3280914"/>
              <a:ext cx="2235654" cy="1644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6" name="Group 25"/>
          <p:cNvGrpSpPr>
            <a:grpSpLocks/>
          </p:cNvGrpSpPr>
          <p:nvPr/>
        </p:nvGrpSpPr>
        <p:grpSpPr bwMode="auto">
          <a:xfrm rot="-4504">
            <a:off x="4186238" y="2603500"/>
            <a:ext cx="2238375" cy="2157413"/>
            <a:chOff x="6972300" y="1255749"/>
            <a:chExt cx="2667000" cy="3124200"/>
          </a:xfrm>
        </p:grpSpPr>
        <p:sp>
          <p:nvSpPr>
            <p:cNvPr id="25" name="Rectangle 24"/>
            <p:cNvSpPr/>
            <p:nvPr/>
          </p:nvSpPr>
          <p:spPr>
            <a:xfrm>
              <a:off x="6972300" y="1255749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5891" name="Picture 22" descr="Screen Shot 2015-10-21 at 9.01.57 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950" y="1295400"/>
              <a:ext cx="2540250" cy="155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23" descr="Screen Shot 2015-10-21 at 9.02.11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805985"/>
              <a:ext cx="2115647" cy="153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7" name="Group 28"/>
          <p:cNvGrpSpPr>
            <a:grpSpLocks/>
          </p:cNvGrpSpPr>
          <p:nvPr/>
        </p:nvGrpSpPr>
        <p:grpSpPr bwMode="auto">
          <a:xfrm rot="1571">
            <a:off x="5392738" y="2852738"/>
            <a:ext cx="2239962" cy="2159000"/>
            <a:chOff x="6172200" y="1944541"/>
            <a:chExt cx="2667000" cy="3124200"/>
          </a:xfrm>
        </p:grpSpPr>
        <p:sp>
          <p:nvSpPr>
            <p:cNvPr id="27" name="Rectangle 26"/>
            <p:cNvSpPr/>
            <p:nvPr/>
          </p:nvSpPr>
          <p:spPr>
            <a:xfrm>
              <a:off x="6172200" y="1944541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pic>
          <p:nvPicPr>
            <p:cNvPr id="35889" name="Picture 27" descr="Screen Shot 2015-10-21 at 9.10.46 A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954" y="2057400"/>
              <a:ext cx="2661246" cy="247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8" name="Group 12"/>
          <p:cNvGrpSpPr>
            <a:grpSpLocks/>
          </p:cNvGrpSpPr>
          <p:nvPr/>
        </p:nvGrpSpPr>
        <p:grpSpPr bwMode="auto">
          <a:xfrm rot="928">
            <a:off x="6596063" y="3101975"/>
            <a:ext cx="2238375" cy="2159000"/>
            <a:chOff x="6281235" y="1753572"/>
            <a:chExt cx="2667000" cy="3124200"/>
          </a:xfrm>
        </p:grpSpPr>
        <p:sp>
          <p:nvSpPr>
            <p:cNvPr id="12" name="Rectangle 11"/>
            <p:cNvSpPr/>
            <p:nvPr/>
          </p:nvSpPr>
          <p:spPr>
            <a:xfrm>
              <a:off x="6281235" y="1753572"/>
              <a:ext cx="2667000" cy="3124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5885" name="Group 10"/>
            <p:cNvGrpSpPr>
              <a:grpSpLocks/>
            </p:cNvGrpSpPr>
            <p:nvPr/>
          </p:nvGrpSpPr>
          <p:grpSpPr bwMode="auto">
            <a:xfrm>
              <a:off x="6311841" y="1828800"/>
              <a:ext cx="2623909" cy="2941637"/>
              <a:chOff x="2257095" y="533400"/>
              <a:chExt cx="5944222" cy="6400798"/>
            </a:xfrm>
          </p:grpSpPr>
          <p:pic>
            <p:nvPicPr>
              <p:cNvPr id="35886" name="Picture 9" descr="Screen Shot 2015-10-21 at 8.21.08 AM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0385" y="3840040"/>
                <a:ext cx="5840932" cy="3094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7" name="Picture 8" descr="Screen Shot 2015-10-21 at 8.20.40 AM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095" y="533400"/>
                <a:ext cx="5943601" cy="3235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541338" y="1762125"/>
            <a:ext cx="8423275" cy="361315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9" tIns="43960" rIns="87919" bIns="43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25"/>
          </a:p>
        </p:txBody>
      </p:sp>
      <p:sp>
        <p:nvSpPr>
          <p:cNvPr id="30" name="TextBox 29"/>
          <p:cNvSpPr txBox="1"/>
          <p:nvPr/>
        </p:nvSpPr>
        <p:spPr>
          <a:xfrm>
            <a:off x="3190875" y="5260975"/>
            <a:ext cx="2722563" cy="511175"/>
          </a:xfrm>
          <a:prstGeom prst="rect">
            <a:avLst/>
          </a:prstGeom>
          <a:noFill/>
        </p:spPr>
        <p:txBody>
          <a:bodyPr lIns="87919" tIns="43960" rIns="87919" bIns="4396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50" b="1" dirty="0">
                <a:solidFill>
                  <a:srgbClr val="C00000"/>
                </a:solidFill>
                <a:latin typeface="Cambria" panose="02040503050406030204" pitchFamily="18" charset="0"/>
                <a:cs typeface="Arial"/>
              </a:rPr>
              <a:t>They disagree.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6050" y="2714625"/>
            <a:ext cx="4737100" cy="774700"/>
            <a:chOff x="300971" y="5028751"/>
            <a:chExt cx="7578852" cy="1240270"/>
          </a:xfrm>
        </p:grpSpPr>
        <p:grpSp>
          <p:nvGrpSpPr>
            <p:cNvPr id="35878" name="Group 46"/>
            <p:cNvGrpSpPr>
              <a:grpSpLocks/>
            </p:cNvGrpSpPr>
            <p:nvPr/>
          </p:nvGrpSpPr>
          <p:grpSpPr bwMode="auto">
            <a:xfrm>
              <a:off x="300971" y="5083220"/>
              <a:ext cx="7358617" cy="1167793"/>
              <a:chOff x="608521" y="4706055"/>
              <a:chExt cx="7358617" cy="116779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08521" y="4704958"/>
                <a:ext cx="7357887" cy="11691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25"/>
              </a:p>
            </p:txBody>
          </p:sp>
          <p:pic>
            <p:nvPicPr>
              <p:cNvPr id="35882" name="Picture 40" descr="Screen Shot 2015-10-28 at 9.50.33 AM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383"/>
              <a:stretch>
                <a:fillRect/>
              </a:stretch>
            </p:blipFill>
            <p:spPr bwMode="auto">
              <a:xfrm>
                <a:off x="865754" y="4788171"/>
                <a:ext cx="5875905" cy="578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3" name="Picture 41" descr="Screen Shot 2015-10-28 at 9.50.33 AM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12" t="12914"/>
              <a:stretch>
                <a:fillRect/>
              </a:stretch>
            </p:blipFill>
            <p:spPr bwMode="auto">
              <a:xfrm>
                <a:off x="937779" y="5292326"/>
                <a:ext cx="6716723" cy="50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300971" y="5028751"/>
              <a:ext cx="563842" cy="818375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“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6132" y="5450646"/>
              <a:ext cx="713691" cy="818375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”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389438" y="3576638"/>
            <a:ext cx="4598987" cy="808037"/>
            <a:chOff x="2254081" y="3102613"/>
            <a:chExt cx="7359483" cy="1292482"/>
          </a:xfrm>
        </p:grpSpPr>
        <p:grpSp>
          <p:nvGrpSpPr>
            <p:cNvPr id="35872" name="Group 45"/>
            <p:cNvGrpSpPr>
              <a:grpSpLocks/>
            </p:cNvGrpSpPr>
            <p:nvPr/>
          </p:nvGrpSpPr>
          <p:grpSpPr bwMode="auto">
            <a:xfrm>
              <a:off x="2254081" y="3166809"/>
              <a:ext cx="7359483" cy="1167793"/>
              <a:chOff x="6806574" y="576762"/>
              <a:chExt cx="7359483" cy="116779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806574" y="576047"/>
                <a:ext cx="7359483" cy="11680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25"/>
              </a:p>
            </p:txBody>
          </p:sp>
          <p:pic>
            <p:nvPicPr>
              <p:cNvPr id="35876" name="Picture 2" descr="Screen Shot 2015-10-28 at 9.47.56 AM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151" b="-22562"/>
              <a:stretch>
                <a:fillRect/>
              </a:stretch>
            </p:blipFill>
            <p:spPr bwMode="auto">
              <a:xfrm>
                <a:off x="7067555" y="654906"/>
                <a:ext cx="6910824" cy="676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7" name="Picture 44" descr="Screen Shot 2015-10-28 at 9.47.56 AM.png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95" t="-19203" b="-2"/>
              <a:stretch>
                <a:fillRect/>
              </a:stretch>
            </p:blipFill>
            <p:spPr bwMode="auto">
              <a:xfrm>
                <a:off x="7157982" y="984292"/>
                <a:ext cx="6172680" cy="658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254081" y="3102613"/>
              <a:ext cx="563965" cy="820180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“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5195" y="3574915"/>
              <a:ext cx="713846" cy="820180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”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525838" y="1568450"/>
            <a:ext cx="5438775" cy="1079500"/>
            <a:chOff x="3511344" y="4852708"/>
            <a:chExt cx="9056469" cy="1798556"/>
          </a:xfrm>
        </p:grpSpPr>
        <p:sp>
          <p:nvSpPr>
            <p:cNvPr id="59" name="Rectangle 58"/>
            <p:cNvSpPr/>
            <p:nvPr/>
          </p:nvSpPr>
          <p:spPr>
            <a:xfrm>
              <a:off x="3540421" y="4881803"/>
              <a:ext cx="9027392" cy="17641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5863" name="Group 60"/>
            <p:cNvGrpSpPr>
              <a:grpSpLocks/>
            </p:cNvGrpSpPr>
            <p:nvPr/>
          </p:nvGrpSpPr>
          <p:grpSpPr bwMode="auto">
            <a:xfrm>
              <a:off x="3838749" y="4998852"/>
              <a:ext cx="8628875" cy="1510760"/>
              <a:chOff x="3838749" y="4998852"/>
              <a:chExt cx="8628875" cy="1510760"/>
            </a:xfrm>
          </p:grpSpPr>
          <p:pic>
            <p:nvPicPr>
              <p:cNvPr id="35867" name="Picture 5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65" t="33087" b="32526"/>
              <a:stretch>
                <a:fillRect/>
              </a:stretch>
            </p:blipFill>
            <p:spPr bwMode="auto">
              <a:xfrm>
                <a:off x="3838749" y="5998825"/>
                <a:ext cx="2943728" cy="500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8" name="Group 59"/>
              <p:cNvGrpSpPr>
                <a:grpSpLocks/>
              </p:cNvGrpSpPr>
              <p:nvPr/>
            </p:nvGrpSpPr>
            <p:grpSpPr bwMode="auto">
              <a:xfrm>
                <a:off x="3851175" y="4998852"/>
                <a:ext cx="8616449" cy="1510760"/>
                <a:chOff x="3851175" y="4998852"/>
                <a:chExt cx="8616449" cy="1510760"/>
              </a:xfrm>
            </p:grpSpPr>
            <p:pic>
              <p:nvPicPr>
                <p:cNvPr id="35869" name="Picture 54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364" b="65714"/>
                <a:stretch>
                  <a:fillRect/>
                </a:stretch>
              </p:blipFill>
              <p:spPr bwMode="auto">
                <a:xfrm>
                  <a:off x="3882925" y="4998852"/>
                  <a:ext cx="8584699" cy="499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70" name="Picture 55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236" r="26054" b="32526"/>
                <a:stretch>
                  <a:fillRect/>
                </a:stretch>
              </p:blipFill>
              <p:spPr bwMode="auto">
                <a:xfrm>
                  <a:off x="3851175" y="5509753"/>
                  <a:ext cx="8392601" cy="484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71" name="Picture 56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195" r="64458"/>
                <a:stretch>
                  <a:fillRect/>
                </a:stretch>
              </p:blipFill>
              <p:spPr bwMode="auto">
                <a:xfrm>
                  <a:off x="6698615" y="6046453"/>
                  <a:ext cx="4034120" cy="463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3" name="TextBox 62"/>
            <p:cNvSpPr txBox="1"/>
            <p:nvPr/>
          </p:nvSpPr>
          <p:spPr>
            <a:xfrm>
              <a:off x="10593153" y="5799595"/>
              <a:ext cx="713732" cy="851669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”</a:t>
              </a:r>
            </a:p>
          </p:txBody>
        </p:sp>
        <p:pic>
          <p:nvPicPr>
            <p:cNvPr id="35865" name="Picture 63" descr="Screen Shot 2015-10-28 at 9.50.33 AM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822"/>
            <a:stretch>
              <a:fillRect/>
            </a:stretch>
          </p:blipFill>
          <p:spPr bwMode="auto">
            <a:xfrm>
              <a:off x="3777861" y="4978600"/>
              <a:ext cx="400627" cy="57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3511344" y="4852708"/>
              <a:ext cx="565699" cy="851669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“</a:t>
              </a: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200025" y="4402138"/>
            <a:ext cx="5210175" cy="531812"/>
            <a:chOff x="503521" y="5131928"/>
            <a:chExt cx="8336793" cy="851028"/>
          </a:xfrm>
        </p:grpSpPr>
        <p:sp>
          <p:nvSpPr>
            <p:cNvPr id="71" name="Rectangle 70"/>
            <p:cNvSpPr/>
            <p:nvPr/>
          </p:nvSpPr>
          <p:spPr>
            <a:xfrm>
              <a:off x="531464" y="5238624"/>
              <a:ext cx="7998951" cy="7290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grpSp>
          <p:nvGrpSpPr>
            <p:cNvPr id="35857" name="Group 69"/>
            <p:cNvGrpSpPr>
              <a:grpSpLocks/>
            </p:cNvGrpSpPr>
            <p:nvPr/>
          </p:nvGrpSpPr>
          <p:grpSpPr bwMode="auto">
            <a:xfrm>
              <a:off x="782552" y="5450420"/>
              <a:ext cx="7022054" cy="397485"/>
              <a:chOff x="3495216" y="6275394"/>
              <a:chExt cx="4262521" cy="241281"/>
            </a:xfrm>
          </p:grpSpPr>
          <p:pic>
            <p:nvPicPr>
              <p:cNvPr id="35860" name="Picture 6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74" r="72502" b="35385"/>
              <a:stretch>
                <a:fillRect/>
              </a:stretch>
            </p:blipFill>
            <p:spPr bwMode="auto">
              <a:xfrm>
                <a:off x="4474990" y="6275394"/>
                <a:ext cx="3282747" cy="24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1" name="Picture 6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45" t="4315" r="645" b="66818"/>
              <a:stretch>
                <a:fillRect/>
              </a:stretch>
            </p:blipFill>
            <p:spPr bwMode="auto">
              <a:xfrm>
                <a:off x="3495216" y="6280903"/>
                <a:ext cx="992155" cy="227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7605798" y="5131928"/>
              <a:ext cx="1234516" cy="818004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...”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3521" y="5164952"/>
              <a:ext cx="563915" cy="818004"/>
            </a:xfrm>
            <a:prstGeom prst="rect">
              <a:avLst/>
            </a:prstGeom>
            <a:noFill/>
          </p:spPr>
          <p:txBody>
            <a:bodyPr lIns="87919" tIns="43960" rIns="87919" bIns="4396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rgbClr val="0D2648"/>
                  </a:solidFill>
                  <a:latin typeface="Arial"/>
                  <a:cs typeface="Arial"/>
                </a:rPr>
                <a:t>“</a:t>
              </a:r>
            </a:p>
          </p:txBody>
        </p:sp>
      </p:grp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204788" y="6248400"/>
            <a:ext cx="732155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/>
              <a:t>* Reported accuracies range from 6% to 62%</a:t>
            </a:r>
          </a:p>
        </p:txBody>
      </p:sp>
    </p:spTree>
    <p:extLst>
      <p:ext uri="{BB962C8B-B14F-4D97-AF65-F5344CB8AC3E}">
        <p14:creationId xmlns:p14="http://schemas.microsoft.com/office/powerpoint/2010/main" val="310004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371600"/>
            <a:ext cx="5715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C0504D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Human vs. Artificial </a:t>
            </a:r>
            <a:r>
              <a:rPr lang="en-US" dirty="0" smtClean="0"/>
              <a:t>Intelligence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Garry </a:t>
            </a:r>
            <a:r>
              <a:rPr lang="en-US" dirty="0">
                <a:solidFill>
                  <a:srgbClr val="C00000"/>
                </a:solidFill>
              </a:rPr>
              <a:t>Kasparov vs. Deep Blue (1997)</a:t>
            </a:r>
          </a:p>
          <a:p>
            <a:pPr lvl="1"/>
            <a:r>
              <a:rPr lang="en-US" dirty="0"/>
              <a:t>Computer takes a “brute force” approach without analysis</a:t>
            </a:r>
          </a:p>
          <a:p>
            <a:pPr lvl="1"/>
            <a:r>
              <a:rPr lang="en-US" dirty="0"/>
              <a:t>“As for how many moves ahead a grandmaster sees,” Kasparov concludes: “Just one, the best one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Artificial vs. Augmented </a:t>
            </a:r>
            <a:r>
              <a:rPr lang="en-US" dirty="0" smtClean="0"/>
              <a:t>Intelligence </a:t>
            </a:r>
            <a:r>
              <a:rPr lang="en-US" dirty="0" smtClean="0">
                <a:solidFill>
                  <a:srgbClr val="C00000"/>
                </a:solidFill>
              </a:rPr>
              <a:t>Hydra </a:t>
            </a:r>
            <a:r>
              <a:rPr lang="en-US" dirty="0">
                <a:solidFill>
                  <a:srgbClr val="C00000"/>
                </a:solidFill>
              </a:rPr>
              <a:t>vs. Cyborgs (2005)</a:t>
            </a:r>
          </a:p>
          <a:p>
            <a:pPr lvl="1"/>
            <a:r>
              <a:rPr lang="en-US" dirty="0"/>
              <a:t>Grandmaster + 1 chess program &gt; Hydra (equiv. of Deep Blue)</a:t>
            </a:r>
          </a:p>
          <a:p>
            <a:pPr lvl="1"/>
            <a:r>
              <a:rPr lang="en-US" dirty="0"/>
              <a:t>Amateur + 3 chess programs  &gt; Grandmaster + 1 chess program1</a:t>
            </a:r>
          </a:p>
        </p:txBody>
      </p:sp>
    </p:spTree>
    <p:extLst>
      <p:ext uri="{BB962C8B-B14F-4D97-AF65-F5344CB8AC3E}">
        <p14:creationId xmlns:p14="http://schemas.microsoft.com/office/powerpoint/2010/main" val="86449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Experiments</a:t>
            </a:r>
            <a:endParaRPr lang="en-US" dirty="0">
              <a:solidFill>
                <a:srgbClr val="0E345A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125663"/>
            <a:ext cx="7772400" cy="3132137"/>
          </a:xfrm>
        </p:spPr>
        <p:txBody>
          <a:bodyPr/>
          <a:lstStyle/>
          <a:p>
            <a:pPr marL="463550" indent="-463550">
              <a:buFont typeface="Calibri" panose="020F0502020204030204" pitchFamily="34" charset="0"/>
              <a:buAutoNum type="arabicPeriod"/>
            </a:pPr>
            <a:r>
              <a:rPr lang="en-US" altLang="en-US" sz="2500" smtClean="0"/>
              <a:t>Need to understand how the </a:t>
            </a:r>
            <a:r>
              <a:rPr lang="en-US" altLang="en-US" sz="2500" b="1" smtClean="0"/>
              <a:t>wording of the problem</a:t>
            </a:r>
            <a:r>
              <a:rPr lang="en-US" altLang="en-US" sz="2500" smtClean="0"/>
              <a:t> impacts accuracy.</a:t>
            </a:r>
          </a:p>
          <a:p>
            <a:pPr marL="463550" indent="-463550">
              <a:buFont typeface="Calibri" panose="020F0502020204030204" pitchFamily="34" charset="0"/>
              <a:buAutoNum type="arabicPeriod"/>
            </a:pPr>
            <a:r>
              <a:rPr lang="en-US" altLang="en-US" sz="2500" smtClean="0"/>
              <a:t>Need to understand how </a:t>
            </a:r>
            <a:r>
              <a:rPr lang="en-US" altLang="en-US" sz="2500" b="1" smtClean="0"/>
              <a:t>different reasoning aides</a:t>
            </a:r>
            <a:r>
              <a:rPr lang="en-US" altLang="en-US" sz="2500" smtClean="0"/>
              <a:t> impact accuracy.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852488" y="4095750"/>
            <a:ext cx="74390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latin typeface="Cambria" panose="02040503050406030204" pitchFamily="18" charset="0"/>
                <a:cs typeface="Arial" panose="020B0604020202020204" pitchFamily="34" charset="0"/>
              </a:rPr>
              <a:t>Specifically: </a:t>
            </a:r>
          </a:p>
          <a:p>
            <a:pPr algn="ctr" eaLnBrk="1" hangingPunct="1"/>
            <a:r>
              <a:rPr lang="en-US" altLang="en-US" sz="3000">
                <a:latin typeface="Cambria" panose="02040503050406030204" pitchFamily="18" charset="0"/>
                <a:cs typeface="Arial" panose="020B0604020202020204" pitchFamily="34" charset="0"/>
              </a:rPr>
              <a:t>does </a:t>
            </a:r>
            <a:r>
              <a:rPr lang="en-US" altLang="en-US" sz="3000" b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adding visualization to the text</a:t>
            </a:r>
            <a:r>
              <a:rPr lang="en-US" altLang="en-US" sz="300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>
                <a:latin typeface="Cambria" panose="02040503050406030204" pitchFamily="18" charset="0"/>
                <a:cs typeface="Arial" panose="020B0604020202020204" pitchFamily="34" charset="0"/>
              </a:rPr>
              <a:t>help?</a:t>
            </a:r>
          </a:p>
        </p:txBody>
      </p:sp>
    </p:spTree>
    <p:extLst>
      <p:ext uri="{BB962C8B-B14F-4D97-AF65-F5344CB8AC3E}">
        <p14:creationId xmlns:p14="http://schemas.microsoft.com/office/powerpoint/2010/main" val="327799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Visualization Aids</a:t>
            </a:r>
            <a:endParaRPr lang="en-US" baseline="300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74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3488"/>
            <a:ext cx="36179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1763"/>
            <a:ext cx="47244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0" y="6581775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 err="1"/>
              <a:t>Ottley</a:t>
            </a:r>
            <a:r>
              <a:rPr lang="en-US" altLang="en-US" sz="1200" dirty="0"/>
              <a:t> et al., Visually Communicating Bayesian Statistics to Laypersons. Tufts CS Tech Report, 2012.</a:t>
            </a:r>
          </a:p>
        </p:txBody>
      </p:sp>
    </p:spTree>
    <p:extLst>
      <p:ext uri="{BB962C8B-B14F-4D97-AF65-F5344CB8AC3E}">
        <p14:creationId xmlns:p14="http://schemas.microsoft.com/office/powerpoint/2010/main" val="18669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Experimental Design</a:t>
            </a:r>
            <a:endParaRPr lang="en-US" dirty="0">
              <a:solidFill>
                <a:srgbClr val="0E345A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95313" y="2114550"/>
            <a:ext cx="4891087" cy="3336925"/>
          </a:xfrm>
        </p:spPr>
        <p:txBody>
          <a:bodyPr/>
          <a:lstStyle/>
          <a:p>
            <a:r>
              <a:rPr lang="en-US" altLang="en-US" sz="2500" smtClean="0"/>
              <a:t>6 conditions</a:t>
            </a:r>
          </a:p>
          <a:p>
            <a:r>
              <a:rPr lang="en-US" altLang="en-US" sz="2500" smtClean="0"/>
              <a:t>377 participants</a:t>
            </a:r>
          </a:p>
          <a:p>
            <a:r>
              <a:rPr lang="en-US" altLang="en-US" sz="2500" smtClean="0"/>
              <a:t>Between subjects experiment</a:t>
            </a:r>
          </a:p>
          <a:p>
            <a:r>
              <a:rPr lang="en-US" altLang="en-US" sz="2500" smtClean="0"/>
              <a:t>Also measured </a:t>
            </a:r>
            <a:r>
              <a:rPr lang="en-US" altLang="en-US" sz="2500" smtClean="0">
                <a:solidFill>
                  <a:srgbClr val="C00000"/>
                </a:solidFill>
              </a:rPr>
              <a:t>spatial ability</a:t>
            </a:r>
            <a:r>
              <a:rPr lang="en-US" altLang="en-US" sz="2500" smtClean="0"/>
              <a:t>, </a:t>
            </a:r>
            <a:r>
              <a:rPr lang="en-US" altLang="en-US" sz="2500" smtClean="0">
                <a:solidFill>
                  <a:srgbClr val="C00000"/>
                </a:solidFill>
              </a:rPr>
              <a:t>numeracy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724400"/>
            <a:ext cx="42465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psychometric-success.com/images/clip_image001_004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79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198938"/>
            <a:ext cx="1554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73700" y="570547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A dice has sides of 1.2cm. What is its volume in cubic mm?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8143" y="3733800"/>
            <a:ext cx="91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Answer: (A)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947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Initial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03805" y="1827862"/>
          <a:ext cx="7272806" cy="495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98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Separated by Spatial 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4637"/>
          </a:xfrm>
        </p:spPr>
        <p:txBody>
          <a:bodyPr lIns="87919" tIns="43960" rIns="87919" bIns="43960"/>
          <a:lstStyle/>
          <a:p>
            <a:pPr>
              <a:defRPr/>
            </a:pPr>
            <a:fld id="{7807AF45-B30E-4465-916C-FA236567512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1677559"/>
          <a:ext cx="7655128" cy="510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7208838" y="1282700"/>
            <a:ext cx="1924050" cy="576263"/>
            <a:chOff x="11302182" y="825611"/>
            <a:chExt cx="3080675" cy="923491"/>
          </a:xfrm>
        </p:grpSpPr>
        <p:sp>
          <p:nvSpPr>
            <p:cNvPr id="4" name="Rectangle 3"/>
            <p:cNvSpPr/>
            <p:nvPr/>
          </p:nvSpPr>
          <p:spPr>
            <a:xfrm>
              <a:off x="11302182" y="932461"/>
              <a:ext cx="274516" cy="274757"/>
            </a:xfrm>
            <a:prstGeom prst="rect">
              <a:avLst/>
            </a:prstGeom>
            <a:solidFill>
              <a:srgbClr val="91D4E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07266" y="1316613"/>
              <a:ext cx="274516" cy="274757"/>
            </a:xfrm>
            <a:prstGeom prst="rect">
              <a:avLst/>
            </a:prstGeom>
            <a:solidFill>
              <a:srgbClr val="0E345A"/>
            </a:solidFill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5"/>
            </a:p>
          </p:txBody>
        </p:sp>
        <p:sp>
          <p:nvSpPr>
            <p:cNvPr id="45064" name="TextBox 9"/>
            <p:cNvSpPr txBox="1">
              <a:spLocks noChangeArrowheads="1"/>
            </p:cNvSpPr>
            <p:nvPr/>
          </p:nvSpPr>
          <p:spPr bwMode="auto">
            <a:xfrm>
              <a:off x="11577331" y="825611"/>
              <a:ext cx="2732031" cy="51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Low spatial-ability</a:t>
              </a:r>
            </a:p>
          </p:txBody>
        </p:sp>
        <p:sp>
          <p:nvSpPr>
            <p:cNvPr id="45065" name="TextBox 10"/>
            <p:cNvSpPr txBox="1">
              <a:spLocks noChangeArrowheads="1"/>
            </p:cNvSpPr>
            <p:nvPr/>
          </p:nvSpPr>
          <p:spPr bwMode="auto">
            <a:xfrm>
              <a:off x="11581576" y="1232038"/>
              <a:ext cx="2801281" cy="51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500">
                  <a:latin typeface="Arial" panose="020B0604020202020204" pitchFamily="34" charset="0"/>
                  <a:cs typeface="Arial" panose="020B0604020202020204" pitchFamily="34" charset="0"/>
                </a:rPr>
                <a:t>High spatial-ability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33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2500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1" y="609600"/>
            <a:ext cx="4325592" cy="33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505"/>
            <a:ext cx="3629025" cy="164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1" y="4157184"/>
            <a:ext cx="4210050" cy="25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9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Storyboard (Storytelling Visualization)</a:t>
            </a:r>
            <a:endParaRPr lang="en-US" dirty="0">
              <a:solidFill>
                <a:srgbClr val="0E345A"/>
              </a:solidFill>
            </a:endParaRPr>
          </a:p>
        </p:txBody>
      </p:sp>
      <p:pic>
        <p:nvPicPr>
          <p:cNvPr id="6" name="Picture 5" descr="iconArray_pop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57400"/>
            <a:ext cx="4195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conArray_haveDisea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581400"/>
            <a:ext cx="4195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conArray_testPositiv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446713"/>
            <a:ext cx="4191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2" idx="2"/>
          </p:cNvCxnSpPr>
          <p:nvPr/>
        </p:nvCxnSpPr>
        <p:spPr>
          <a:xfrm>
            <a:off x="4572000" y="1920875"/>
            <a:ext cx="76200" cy="3863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9913"/>
            <a:ext cx="3762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384550"/>
            <a:ext cx="47085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8738"/>
            <a:ext cx="4602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76" y="2309812"/>
            <a:ext cx="3714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26" y="4606131"/>
            <a:ext cx="3695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882440"/>
            <a:ext cx="4346367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1" y="4108760"/>
            <a:ext cx="4386469" cy="3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0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Individual differences matter</a:t>
            </a:r>
          </a:p>
          <a:p>
            <a:endParaRPr lang="en-US" dirty="0"/>
          </a:p>
          <a:p>
            <a:r>
              <a:rPr lang="en-US" dirty="0" smtClean="0"/>
              <a:t>Not all problems can be solved with “better tools”</a:t>
            </a:r>
          </a:p>
          <a:p>
            <a:pPr lvl="1"/>
            <a:r>
              <a:rPr lang="en-US" dirty="0" smtClean="0"/>
              <a:t>We need to know what users need what support</a:t>
            </a:r>
          </a:p>
          <a:p>
            <a:pPr lvl="1"/>
            <a:endParaRPr lang="en-US" dirty="0"/>
          </a:p>
          <a:p>
            <a:r>
              <a:rPr lang="en-US" dirty="0" smtClean="0"/>
              <a:t>Solving these problems (e.g. Bayesian Reasoning) can have a significant impact in a wide-range of applications:</a:t>
            </a:r>
          </a:p>
          <a:p>
            <a:pPr lvl="1"/>
            <a:r>
              <a:rPr lang="en-US" dirty="0" smtClean="0"/>
              <a:t>Health care, intelligence analysis, business decisions, etc.</a:t>
            </a:r>
          </a:p>
        </p:txBody>
      </p:sp>
      <p:pic>
        <p:nvPicPr>
          <p:cNvPr id="4" name="Picture 3" descr="Different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22" y="1066799"/>
            <a:ext cx="3966327" cy="30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business deci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32868"/>
            <a:ext cx="3585327" cy="20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772400" cy="1774825"/>
          </a:xfrm>
        </p:spPr>
        <p:txBody>
          <a:bodyPr>
            <a:normAutofit/>
          </a:bodyPr>
          <a:lstStyle/>
          <a:p>
            <a:r>
              <a:rPr lang="en-US" b="1" dirty="0" smtClean="0"/>
              <a:t>Locus of Control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Personality Trait, Priming, and Exploration of Hierarchical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66" y="304800"/>
            <a:ext cx="1095375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1" y="1498851"/>
            <a:ext cx="1425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Alvitta Ottley</a:t>
            </a:r>
          </a:p>
        </p:txBody>
      </p:sp>
    </p:spTree>
    <p:extLst>
      <p:ext uri="{BB962C8B-B14F-4D97-AF65-F5344CB8AC3E}">
        <p14:creationId xmlns:p14="http://schemas.microsoft.com/office/powerpoint/2010/main" val="646571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7058" y="4418404"/>
            <a:ext cx="8509884" cy="2210996"/>
            <a:chOff x="317058" y="4370005"/>
            <a:chExt cx="8509884" cy="221099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058" y="4523601"/>
              <a:ext cx="850988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78144" y="4388344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V1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4370006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V2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2934" y="4390480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V3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67600" y="4370005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V4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Green and Fisher (VAST, 2011) did an exploratory study of personality traits on 2 commercial and research visualization systems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Our follow up study to isolate the effects: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visualizations on hierarchical visualization</a:t>
            </a:r>
          </a:p>
          <a:p>
            <a:pPr lvl="1"/>
            <a:r>
              <a:rPr lang="en-US" dirty="0"/>
              <a:t>From list-like view to containment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250 </a:t>
            </a:r>
            <a:r>
              <a:rPr lang="en-US" dirty="0" smtClean="0"/>
              <a:t>participants using Amazon’s Mechanical Turk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Definition of LOC</a:t>
            </a:r>
            <a:r>
              <a:rPr lang="en-US" dirty="0" smtClean="0">
                <a:solidFill>
                  <a:schemeClr val="tx1"/>
                </a:solidFill>
              </a:rPr>
              <a:t>: the degree to which a person attributes outcomes to themselves (internal LOC) or to outside forces (external LOC)</a:t>
            </a:r>
          </a:p>
          <a:p>
            <a:pPr lvl="5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7849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</p:spTree>
    <p:extLst>
      <p:ext uri="{BB962C8B-B14F-4D97-AF65-F5344CB8AC3E}">
        <p14:creationId xmlns:p14="http://schemas.microsoft.com/office/powerpoint/2010/main" val="111807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Visual analytics is </a:t>
            </a:r>
            <a:r>
              <a:rPr lang="en-US" dirty="0" smtClean="0"/>
              <a:t>“the </a:t>
            </a:r>
            <a:r>
              <a:rPr lang="en-US" dirty="0" smtClean="0"/>
              <a:t>science of analytical reasoning facilitated by visual interactive </a:t>
            </a:r>
            <a:r>
              <a:rPr lang="en-US" dirty="0" smtClean="0"/>
              <a:t>interfaces</a:t>
            </a:r>
            <a:r>
              <a:rPr lang="en-US" dirty="0" smtClean="0"/>
              <a:t>.”</a:t>
            </a:r>
            <a:r>
              <a:rPr lang="en-US" dirty="0" smtClean="0"/>
              <a:t> </a:t>
            </a:r>
            <a:r>
              <a:rPr lang="en-US" baseline="50000" dirty="0" smtClean="0"/>
              <a:t>1</a:t>
            </a:r>
          </a:p>
          <a:p>
            <a:endParaRPr lang="en-US" baseline="50000" dirty="0" smtClean="0"/>
          </a:p>
          <a:p>
            <a:r>
              <a:rPr lang="en-US" dirty="0" smtClean="0"/>
              <a:t>By definition, it is a </a:t>
            </a:r>
            <a:r>
              <a:rPr lang="en-US" dirty="0" smtClean="0">
                <a:solidFill>
                  <a:srgbClr val="C00000"/>
                </a:solidFill>
              </a:rPr>
              <a:t>collaboration</a:t>
            </a:r>
            <a:r>
              <a:rPr lang="en-US" dirty="0" smtClean="0"/>
              <a:t> between human and computer to solve problems.</a:t>
            </a:r>
            <a:endParaRPr lang="en-US" dirty="0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  <p:extLst>
      <p:ext uri="{BB962C8B-B14F-4D97-AF65-F5344CB8AC3E}">
        <p14:creationId xmlns:p14="http://schemas.microsoft.com/office/powerpoint/2010/main" val="4200216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0" y="4277722"/>
            <a:ext cx="8229600" cy="23609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with list view </a:t>
            </a:r>
            <a:r>
              <a:rPr lang="en-US" dirty="0" smtClean="0"/>
              <a:t>compared to containment view, internal LOC users are: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faster</a:t>
            </a:r>
            <a:r>
              <a:rPr lang="en-US" b="1" dirty="0" smtClean="0">
                <a:solidFill>
                  <a:schemeClr val="tx1"/>
                </a:solidFill>
              </a:rPr>
              <a:t> (by 70%)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more accurate </a:t>
            </a:r>
            <a:r>
              <a:rPr lang="en-US" b="1" dirty="0" smtClean="0">
                <a:solidFill>
                  <a:schemeClr val="tx1"/>
                </a:solidFill>
              </a:rPr>
              <a:t>(by 34%)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for complex (inferential) tasks</a:t>
            </a:r>
          </a:p>
          <a:p>
            <a:r>
              <a:rPr lang="en-US" dirty="0" smtClean="0"/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29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63" y="12954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04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Interaction Behaviors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Personality as a Predictor of User Strategy: How Locus </a:t>
            </a:r>
            <a:r>
              <a:rPr lang="en-US" sz="1200" dirty="0" smtClean="0"/>
              <a:t>of Control </a:t>
            </a:r>
            <a:r>
              <a:rPr lang="en-US" sz="1200" dirty="0"/>
              <a:t>Affects Search Strategies on </a:t>
            </a:r>
            <a:r>
              <a:rPr lang="en-US" sz="1200" dirty="0" smtClean="0"/>
              <a:t>Tree Visualizations</a:t>
            </a:r>
            <a:r>
              <a:rPr lang="en-US" sz="1200" i="1" dirty="0" smtClean="0"/>
              <a:t>, </a:t>
            </a:r>
            <a:r>
              <a:rPr lang="en-US" sz="1200" dirty="0" smtClean="0"/>
              <a:t>CHI 2016. </a:t>
            </a:r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36" y="1348226"/>
            <a:ext cx="2876964" cy="16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1280159"/>
            <a:ext cx="2021431" cy="171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8" y="3457575"/>
            <a:ext cx="205040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5193"/>
            <a:ext cx="2064446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54454"/>
            <a:ext cx="2043598" cy="278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45192"/>
            <a:ext cx="2057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126" y="320040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83800" y="3212068"/>
            <a:ext cx="133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LOC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19162" y="320040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71836" y="3212068"/>
            <a:ext cx="133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LOC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Interaction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609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Consistent with prior results: </a:t>
            </a:r>
          </a:p>
          <a:p>
            <a:pPr marL="0" indent="0">
              <a:buNone/>
            </a:pPr>
            <a:r>
              <a:rPr lang="en-US" dirty="0" smtClean="0"/>
              <a:t>Strong effect between (</a:t>
            </a:r>
            <a:r>
              <a:rPr lang="en-US" dirty="0" smtClean="0">
                <a:solidFill>
                  <a:srgbClr val="C00000"/>
                </a:solidFill>
              </a:rPr>
              <a:t>Visualization Type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C00000"/>
                </a:solidFill>
              </a:rPr>
              <a:t>LOC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93240"/>
            <a:ext cx="4095750" cy="36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7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What?</a:t>
            </a:r>
            <a:br>
              <a:rPr lang="en-US" b="1" dirty="0" smtClean="0"/>
            </a:br>
            <a:r>
              <a:rPr lang="en-US" dirty="0"/>
              <a:t>Is the relationship between LOC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Visualization Type </a:t>
            </a:r>
            <a:br>
              <a:rPr lang="en-US" dirty="0" smtClean="0"/>
            </a:br>
            <a:r>
              <a:rPr lang="en-US" b="1" u="sng" dirty="0" smtClean="0"/>
              <a:t>coincidental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u="sng" dirty="0"/>
              <a:t>causal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66" y="304800"/>
            <a:ext cx="1095375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1" y="1498851"/>
            <a:ext cx="1425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Alvitta Ottley</a:t>
            </a:r>
          </a:p>
        </p:txBody>
      </p:sp>
    </p:spTree>
    <p:extLst>
      <p:ext uri="{BB962C8B-B14F-4D97-AF65-F5344CB8AC3E}">
        <p14:creationId xmlns:p14="http://schemas.microsoft.com/office/powerpoint/2010/main" val="2715570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2" y="1195374"/>
            <a:ext cx="9182122" cy="57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6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Priming of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4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</a:t>
            </a:r>
            <a:r>
              <a:rPr lang="en-US" dirty="0" smtClean="0"/>
              <a:t>Know: LOC </a:t>
            </a:r>
            <a:r>
              <a:rPr lang="en-US" dirty="0" smtClean="0"/>
              <a:t>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895600" y="2454798"/>
            <a:ext cx="5448899" cy="1279002"/>
            <a:chOff x="2895600" y="2454798"/>
            <a:chExt cx="54488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4201"/>
              <a:ext cx="3810000" cy="6095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0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</a:t>
            </a:r>
            <a:r>
              <a:rPr lang="en-US" dirty="0" smtClean="0"/>
              <a:t>visualization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</a:t>
            </a:r>
            <a:r>
              <a:rPr lang="en-US" dirty="0" smtClean="0">
                <a:solidFill>
                  <a:srgbClr val="C00000"/>
                </a:solidFill>
              </a:rPr>
              <a:t>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/>
              <a:t>Research Question:</a:t>
            </a:r>
          </a:p>
          <a:p>
            <a:pPr marL="971550" lvl="1" indent="-514350"/>
            <a:r>
              <a:rPr lang="en-US" dirty="0" smtClean="0"/>
              <a:t>If we can affect the user’s LOC, will that affect their use of visualization</a:t>
            </a:r>
            <a:r>
              <a:rPr lang="en-US" dirty="0" smtClean="0"/>
              <a:t>?</a:t>
            </a:r>
          </a:p>
          <a:p>
            <a:pPr marL="2743200" lvl="5" indent="-514350"/>
            <a:endParaRPr lang="en-US" dirty="0" smtClean="0"/>
          </a:p>
          <a:p>
            <a:pPr marL="571500" indent="-514350"/>
            <a:r>
              <a:rPr lang="en-US" b="1" dirty="0" smtClean="0"/>
              <a:t>Hypothesis:</a:t>
            </a:r>
          </a:p>
          <a:p>
            <a:pPr marL="971550" lvl="1" indent="-514350"/>
            <a:r>
              <a:rPr lang="en-US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YES</a:t>
            </a:r>
            <a:r>
              <a:rPr lang="en-US" dirty="0" smtClean="0"/>
              <a:t>, </a:t>
            </a:r>
            <a:r>
              <a:rPr lang="en-US" dirty="0" smtClean="0"/>
              <a:t>then the relationship between LOC and visualization style is </a:t>
            </a:r>
            <a:r>
              <a:rPr lang="en-US" dirty="0" smtClean="0">
                <a:solidFill>
                  <a:srgbClr val="C00000"/>
                </a:solidFill>
              </a:rPr>
              <a:t>causal </a:t>
            </a:r>
          </a:p>
          <a:p>
            <a:pPr marL="971550" lvl="1" indent="-514350"/>
            <a:r>
              <a:rPr lang="en-US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, it suggests that </a:t>
            </a:r>
            <a:r>
              <a:rPr lang="en-US" dirty="0" smtClean="0"/>
              <a:t>LOC is a </a:t>
            </a:r>
            <a:r>
              <a:rPr lang="en-US" dirty="0" smtClean="0">
                <a:solidFill>
                  <a:srgbClr val="C00000"/>
                </a:solidFill>
              </a:rPr>
              <a:t>stable indicator </a:t>
            </a:r>
            <a:r>
              <a:rPr lang="en-US" dirty="0" smtClean="0"/>
              <a:t>of a user’s visualization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7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524000" y="2737551"/>
            <a:ext cx="4686584" cy="1224849"/>
            <a:chOff x="2932002" y="2559062"/>
            <a:chExt cx="4686584" cy="122484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32002" y="3326712"/>
              <a:ext cx="3048000" cy="45719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2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4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Fraud – A Case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495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Financial Institutions like Bank of America have legal responsibilities to report all </a:t>
            </a:r>
            <a:r>
              <a:rPr lang="en-US" dirty="0">
                <a:solidFill>
                  <a:srgbClr val="C00000"/>
                </a:solidFill>
              </a:rPr>
              <a:t>suspicious</a:t>
            </a:r>
            <a:r>
              <a:rPr lang="en-US" dirty="0"/>
              <a:t> wire transaction activities</a:t>
            </a:r>
          </a:p>
          <a:p>
            <a:pPr lvl="1"/>
            <a:r>
              <a:rPr lang="en-US" dirty="0"/>
              <a:t>money laundering, supporting terrorist activities, </a:t>
            </a:r>
            <a:r>
              <a:rPr lang="en-US" dirty="0" smtClean="0"/>
              <a:t>etc.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Data size: approximately 200,000 transactions per day (73 million transactions per year)</a:t>
            </a:r>
          </a:p>
          <a:p>
            <a:pPr lvl="4"/>
            <a:endParaRPr lang="en-US" dirty="0"/>
          </a:p>
        </p:txBody>
      </p:sp>
      <p:pic>
        <p:nvPicPr>
          <p:cNvPr id="4" name="Picture 2" descr="https://tribkswb.files.wordpress.com/2014/10/health-mo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80" y="2209800"/>
            <a:ext cx="4002705" cy="28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36938" y="2737551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</a:t>
            </a:r>
            <a:r>
              <a:rPr lang="en-US" sz="2800" dirty="0" smtClean="0"/>
              <a:t>3: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</a:t>
            </a:r>
            <a:r>
              <a:rPr lang="en-US" sz="2800" dirty="0" smtClean="0"/>
              <a:t>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24000" y="3505201"/>
            <a:ext cx="3048000" cy="4571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7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124" y="2070997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18749" y="2450939"/>
            <a:ext cx="3786851" cy="1924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94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3048000" y="2454798"/>
            <a:ext cx="5296499" cy="1279002"/>
            <a:chOff x="3048000" y="2454798"/>
            <a:chExt cx="5296499" cy="12790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048000" y="3124201"/>
              <a:ext cx="3505200" cy="609599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:p14="http://schemas.microsoft.com/office/powerpoint/2010/main" val="400503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40934" y="3390899"/>
            <a:ext cx="3764666" cy="8922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971800" y="3124201"/>
            <a:ext cx="3657600" cy="609599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15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17241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Speed (less so for accuracy)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Reminder: o</a:t>
            </a:r>
            <a:r>
              <a:rPr lang="en-US" dirty="0" smtClean="0">
                <a:solidFill>
                  <a:schemeClr val="tx1"/>
                </a:solidFill>
              </a:rPr>
              <a:t>nly </a:t>
            </a:r>
            <a:r>
              <a:rPr lang="en-US" dirty="0" smtClean="0">
                <a:solidFill>
                  <a:schemeClr val="tx1"/>
                </a:solidFill>
              </a:rPr>
              <a:t>for complex tasks (inferential tasks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Condition 4 (</a:t>
            </a:r>
            <a:r>
              <a:rPr lang="en-US" dirty="0" smtClean="0">
                <a:solidFill>
                  <a:schemeClr val="tx2"/>
                </a:solidFill>
              </a:rPr>
              <a:t>Average -&gt; External</a:t>
            </a:r>
            <a:r>
              <a:rPr lang="en-US" dirty="0" smtClean="0"/>
              <a:t>): No idea what happened here…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3212400"/>
            <a:ext cx="6555358" cy="334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</a:t>
            </a:r>
            <a:r>
              <a:rPr lang="en-US" sz="1200" dirty="0" smtClean="0"/>
              <a:t>al., </a:t>
            </a:r>
            <a:r>
              <a:rPr lang="en-US" sz="1200" dirty="0"/>
              <a:t>Manipulating and Controlling for Personality Effects on Visualization </a:t>
            </a:r>
            <a:r>
              <a:rPr lang="en-US" sz="1200" dirty="0" smtClean="0"/>
              <a:t>Tasks, Information Visualization,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396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Locus of Control is can be an effective measure of how people </a:t>
            </a:r>
            <a:r>
              <a:rPr lang="en-US" dirty="0" smtClean="0">
                <a:solidFill>
                  <a:srgbClr val="C00000"/>
                </a:solidFill>
              </a:rPr>
              <a:t>search for information</a:t>
            </a:r>
            <a:r>
              <a:rPr lang="en-US" dirty="0" smtClean="0"/>
              <a:t> in hierarchical data</a:t>
            </a:r>
          </a:p>
          <a:p>
            <a:endParaRPr lang="en-US" dirty="0"/>
          </a:p>
          <a:p>
            <a:r>
              <a:rPr lang="en-US" dirty="0" smtClean="0"/>
              <a:t>Research goal is to find the minimum set of individual differences</a:t>
            </a:r>
          </a:p>
          <a:p>
            <a:endParaRPr lang="en-US" dirty="0"/>
          </a:p>
          <a:p>
            <a:r>
              <a:rPr lang="en-US" dirty="0" smtClean="0"/>
              <a:t>Cognitive Trait:</a:t>
            </a:r>
          </a:p>
          <a:p>
            <a:pPr lvl="1"/>
            <a:r>
              <a:rPr lang="en-US" dirty="0" smtClean="0"/>
              <a:t>Largely immutable (but can be primed)</a:t>
            </a:r>
          </a:p>
          <a:p>
            <a:r>
              <a:rPr lang="en-US" dirty="0" smtClean="0"/>
              <a:t>Cognitive State:</a:t>
            </a:r>
          </a:p>
          <a:p>
            <a:pPr lvl="1"/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9218" name="Picture 2" descr="Image result for personality 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88" y="1371600"/>
            <a:ext cx="367906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ersonality 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24" y="3907410"/>
            <a:ext cx="3179190" cy="23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Effects of Cognitive States</a:t>
            </a:r>
            <a:endParaRPr lang="en-US" dirty="0"/>
          </a:p>
        </p:txBody>
      </p:sp>
      <p:pic>
        <p:nvPicPr>
          <p:cNvPr id="6" name="Picture 6" descr="https://www.eecs.tufts.edu/~lane/files/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4" y="362058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1576" y="1584433"/>
            <a:ext cx="1520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Lane Harrison</a:t>
            </a:r>
          </a:p>
        </p:txBody>
      </p:sp>
      <p:pic>
        <p:nvPicPr>
          <p:cNvPr id="3074" name="Picture 2" descr="Image result for evan p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2058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5574" y="1600200"/>
            <a:ext cx="1219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Evan Peck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29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Judgment</a:t>
            </a:r>
            <a:endParaRPr lang="en-US" dirty="0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530" y="1752600"/>
            <a:ext cx="3485489" cy="15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318" y="4052783"/>
            <a:ext cx="3505914" cy="20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53200" y="1554740"/>
            <a:ext cx="2362200" cy="195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Cleveland and McGill study on perception of angle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vs. position in statistical charts.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1984</a:t>
            </a:r>
            <a:r>
              <a:rPr lang="en-US" sz="2000" noProof="0" dirty="0" smtClean="0"/>
              <a:t>)</a:t>
            </a:r>
            <a:endParaRPr lang="en-US" sz="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1693" y="1504524"/>
            <a:ext cx="2714625" cy="4667676"/>
            <a:chOff x="525439" y="1695167"/>
            <a:chExt cx="2714625" cy="466767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553200" y="4323839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dirty="0" err="1" smtClean="0"/>
              <a:t>Heer</a:t>
            </a:r>
            <a:r>
              <a:rPr lang="en-US" dirty="0" smtClean="0"/>
              <a:t>  </a:t>
            </a:r>
            <a:r>
              <a:rPr lang="en-US" dirty="0"/>
              <a:t>and Bostock extension to using Amazon’s Mechanical Turk (2010)</a:t>
            </a:r>
          </a:p>
        </p:txBody>
      </p:sp>
    </p:spTree>
    <p:extLst>
      <p:ext uri="{BB962C8B-B14F-4D97-AF65-F5344CB8AC3E}">
        <p14:creationId xmlns:p14="http://schemas.microsoft.com/office/powerpoint/2010/main" val="56646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 Emotion on Visual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8073"/>
            <a:ext cx="5998567" cy="47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</a:t>
            </a:r>
            <a:r>
              <a:rPr lang="en-US" sz="1200" dirty="0" smtClean="0"/>
              <a:t>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</a:t>
            </a:r>
          </a:p>
        </p:txBody>
      </p:sp>
    </p:spTree>
    <p:extLst>
      <p:ext uri="{BB962C8B-B14F-4D97-AF65-F5344CB8AC3E}">
        <p14:creationId xmlns:p14="http://schemas.microsoft.com/office/powerpoint/2010/main" val="145658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Brain Sensing (</a:t>
            </a:r>
            <a:r>
              <a:rPr lang="en-US" dirty="0" err="1" smtClean="0"/>
              <a:t>fNIRS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297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47" y="2971800"/>
            <a:ext cx="2491053" cy="14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47" y="1295400"/>
            <a:ext cx="2491053" cy="14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94196"/>
            <a:ext cx="6603073" cy="1859004"/>
            <a:chOff x="457200" y="4694196"/>
            <a:chExt cx="6603073" cy="185900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694196"/>
              <a:ext cx="5100683" cy="1859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04517" y="5105400"/>
              <a:ext cx="955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3-back test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55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Fraud – A Case Study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76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Automated approach can only detect </a:t>
            </a:r>
            <a:r>
              <a:rPr lang="en-US" dirty="0">
                <a:solidFill>
                  <a:srgbClr val="C00000"/>
                </a:solidFill>
              </a:rPr>
              <a:t>known patterns</a:t>
            </a:r>
          </a:p>
          <a:p>
            <a:pPr lvl="1"/>
            <a:r>
              <a:rPr lang="en-US" dirty="0"/>
              <a:t>Bad guys are smart: patterns are constantly </a:t>
            </a:r>
            <a:r>
              <a:rPr lang="en-US" dirty="0">
                <a:solidFill>
                  <a:srgbClr val="C00000"/>
                </a:solidFill>
              </a:rPr>
              <a:t>changing</a:t>
            </a:r>
          </a:p>
          <a:p>
            <a:pPr lvl="4"/>
            <a:endParaRPr lang="en-US" dirty="0"/>
          </a:p>
          <a:p>
            <a:r>
              <a:rPr lang="en-US" dirty="0"/>
              <a:t>Previous methods:</a:t>
            </a:r>
          </a:p>
          <a:p>
            <a:pPr lvl="1"/>
            <a:r>
              <a:rPr lang="en-US" dirty="0"/>
              <a:t>10 analysts monitoring and analyzing all transactions</a:t>
            </a:r>
          </a:p>
          <a:p>
            <a:pPr lvl="1"/>
            <a:r>
              <a:rPr lang="en-US" dirty="0"/>
              <a:t>Using SQL queries and </a:t>
            </a:r>
            <a:r>
              <a:rPr lang="en-US" dirty="0">
                <a:solidFill>
                  <a:srgbClr val="C00000"/>
                </a:solidFill>
              </a:rPr>
              <a:t>spreadsheet-like</a:t>
            </a:r>
            <a:r>
              <a:rPr lang="en-US" dirty="0"/>
              <a:t> interfaces</a:t>
            </a:r>
          </a:p>
          <a:p>
            <a:pPr lvl="1"/>
            <a:r>
              <a:rPr lang="en-US" dirty="0"/>
              <a:t>Limited time scale (2 weeks)</a:t>
            </a:r>
          </a:p>
        </p:txBody>
      </p:sp>
      <p:pic>
        <p:nvPicPr>
          <p:cNvPr id="2050" name="Picture 2" descr="http://images.clipartpanda.com/theft-clipart-burg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8288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fNIRS</a:t>
            </a:r>
            <a:r>
              <a:rPr lang="en-US" dirty="0" smtClean="0"/>
              <a:t> </a:t>
            </a:r>
            <a:r>
              <a:rPr lang="en-US" dirty="0"/>
              <a:t>with Visualizations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8856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 or Pie?</a:t>
            </a:r>
          </a:p>
          <a:p>
            <a:pPr lvl="1"/>
            <a:r>
              <a:rPr lang="en-US" dirty="0" smtClean="0"/>
              <a:t>Cleveland &amp; McGill results says pies are terrible</a:t>
            </a:r>
          </a:p>
          <a:p>
            <a:pPr lvl="1"/>
            <a:r>
              <a:rPr lang="en-US" dirty="0" smtClean="0"/>
              <a:t>Designers (e.g. </a:t>
            </a:r>
            <a:r>
              <a:rPr lang="en-US" dirty="0" err="1" smtClean="0"/>
              <a:t>Tufte</a:t>
            </a:r>
            <a:r>
              <a:rPr lang="en-US" dirty="0" smtClean="0"/>
              <a:t>) recommends that no one should use pies</a:t>
            </a:r>
          </a:p>
          <a:p>
            <a:pPr lvl="1"/>
            <a:endParaRPr lang="en-US" dirty="0"/>
          </a:p>
          <a:p>
            <a:r>
              <a:rPr lang="en-US" dirty="0" smtClean="0"/>
              <a:t>Yet it remains one of the more popular designs…  Why?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Image result for dynamite in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163525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60" y="3962400"/>
            <a:ext cx="3581400" cy="22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8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</a:t>
            </a:r>
            <a:r>
              <a:rPr lang="en-US" dirty="0"/>
              <a:t>Brain on Bar graphs and Pie Charts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5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NASA-TLX on participants using Pie and Bar</a:t>
            </a:r>
          </a:p>
          <a:p>
            <a:pPr lvl="1"/>
            <a:r>
              <a:rPr lang="en-US" dirty="0" smtClean="0"/>
              <a:t>2 equal sized groups: some people find pie to be easier to use, some find bar to be easier to use</a:t>
            </a:r>
          </a:p>
          <a:p>
            <a:r>
              <a:rPr lang="en-US" dirty="0" smtClean="0"/>
              <a:t>The use of </a:t>
            </a:r>
            <a:r>
              <a:rPr lang="en-US" dirty="0" err="1" smtClean="0"/>
              <a:t>fNIRS</a:t>
            </a:r>
            <a:r>
              <a:rPr lang="en-US" dirty="0" smtClean="0"/>
              <a:t>  (with 3-back) confirms this:</a:t>
            </a:r>
          </a:p>
        </p:txBody>
      </p:sp>
    </p:spTree>
    <p:extLst>
      <p:ext uri="{BB962C8B-B14F-4D97-AF65-F5344CB8AC3E}">
        <p14:creationId xmlns:p14="http://schemas.microsoft.com/office/powerpoint/2010/main" val="557434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User Modeling meets </a:t>
            </a:r>
            <a:br>
              <a:rPr lang="en-US" dirty="0" smtClean="0"/>
            </a:br>
            <a:r>
              <a:rPr lang="en-US" dirty="0" smtClean="0"/>
              <a:t>Interactive </a:t>
            </a:r>
            <a:r>
              <a:rPr lang="en-US" dirty="0" smtClean="0"/>
              <a:t>Big Data Visualization</a:t>
            </a:r>
            <a:endParaRPr lang="en-US" dirty="0"/>
          </a:p>
        </p:txBody>
      </p:sp>
      <p:pic>
        <p:nvPicPr>
          <p:cNvPr id="9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1" y="368409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37119" y="1597967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39" y="359510"/>
            <a:ext cx="1236345" cy="1236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161186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</p:spTree>
    <p:extLst>
      <p:ext uri="{BB962C8B-B14F-4D97-AF65-F5344CB8AC3E}">
        <p14:creationId xmlns:p14="http://schemas.microsoft.com/office/powerpoint/2010/main" val="101012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Problem: Data is </a:t>
            </a:r>
            <a:r>
              <a:rPr lang="en-US" dirty="0">
                <a:solidFill>
                  <a:srgbClr val="C00000"/>
                </a:solidFill>
              </a:rPr>
              <a:t>too big</a:t>
            </a:r>
            <a:r>
              <a:rPr lang="en-US" dirty="0"/>
              <a:t> to fit into the memory of the personal computer</a:t>
            </a:r>
          </a:p>
          <a:p>
            <a:pPr lvl="1"/>
            <a:r>
              <a:rPr lang="en-US" dirty="0"/>
              <a:t>Note: Ignoring various database technologies (OLAP, Column-Store, No-SQL, Array-Based,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C00000"/>
                </a:solidFill>
              </a:rPr>
              <a:t>Guarantee</a:t>
            </a:r>
            <a:r>
              <a:rPr lang="en-US" dirty="0"/>
              <a:t> a result set to a user’s query within X number of seconds.</a:t>
            </a:r>
          </a:p>
          <a:p>
            <a:pPr lvl="1"/>
            <a:r>
              <a:rPr lang="en-US" dirty="0"/>
              <a:t>Based on HCI research, the </a:t>
            </a:r>
            <a:r>
              <a:rPr lang="en-US" dirty="0" err="1"/>
              <a:t>upperbound</a:t>
            </a:r>
            <a:r>
              <a:rPr lang="en-US" dirty="0"/>
              <a:t> for X is 10 seconds</a:t>
            </a:r>
          </a:p>
          <a:p>
            <a:pPr lvl="1"/>
            <a:r>
              <a:rPr lang="en-US" dirty="0"/>
              <a:t>Ideally, we would like to get it down to 1 second or less</a:t>
            </a:r>
          </a:p>
          <a:p>
            <a:pPr lvl="5"/>
            <a:endParaRPr lang="en-US" dirty="0"/>
          </a:p>
          <a:p>
            <a:r>
              <a:rPr lang="en-US" dirty="0"/>
              <a:t>Method: trading accuracy and storage (caching), optimize on </a:t>
            </a:r>
            <a:r>
              <a:rPr lang="en-US" dirty="0">
                <a:solidFill>
                  <a:srgbClr val="C00000"/>
                </a:solidFill>
              </a:rPr>
              <a:t>minimizing latency</a:t>
            </a:r>
            <a:r>
              <a:rPr lang="en-US" dirty="0"/>
              <a:t> (user wait time).</a:t>
            </a:r>
          </a:p>
          <a:p>
            <a:pPr lvl="3"/>
            <a:endParaRPr lang="en-US" dirty="0"/>
          </a:p>
        </p:txBody>
      </p:sp>
      <p:pic>
        <p:nvPicPr>
          <p:cNvPr id="4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417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hotspotpromotion.com/wp-content/uploads/2011/08/iStock_000007651615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737314"/>
            <a:ext cx="2395752" cy="23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8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Exploration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25514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6984"/>
            <a:ext cx="8229600" cy="29824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collaboration with MIT (Leilani Battle, Mike Stonebraker)</a:t>
            </a:r>
          </a:p>
          <a:p>
            <a:r>
              <a:rPr lang="en-US" dirty="0" err="1"/>
              <a:t>ForeCache</a:t>
            </a:r>
            <a:r>
              <a:rPr lang="en-US" dirty="0"/>
              <a:t>: Three-tiered architecture</a:t>
            </a:r>
          </a:p>
          <a:p>
            <a:pPr lvl="1"/>
            <a:r>
              <a:rPr lang="en-US" dirty="0"/>
              <a:t>Thin client (visualization)</a:t>
            </a:r>
          </a:p>
          <a:p>
            <a:pPr lvl="1"/>
            <a:r>
              <a:rPr lang="en-US" dirty="0"/>
              <a:t>Backend (array-based database)</a:t>
            </a:r>
          </a:p>
          <a:p>
            <a:pPr lvl="1"/>
            <a:r>
              <a:rPr lang="en-US" dirty="0"/>
              <a:t>Fat middleware</a:t>
            </a:r>
          </a:p>
          <a:p>
            <a:pPr lvl="2"/>
            <a:r>
              <a:rPr lang="en-US" dirty="0"/>
              <a:t>Prediction Algorithms</a:t>
            </a:r>
          </a:p>
          <a:p>
            <a:pPr lvl="2"/>
            <a:r>
              <a:rPr lang="en-US" dirty="0"/>
              <a:t>Storage Architecture</a:t>
            </a:r>
          </a:p>
          <a:p>
            <a:pPr lvl="2"/>
            <a:r>
              <a:rPr lang="en-US" dirty="0"/>
              <a:t>Cache Management (Eviction Strategies)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39343"/>
            <a:ext cx="2615806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5572"/>
            <a:ext cx="2604349" cy="1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9779"/>
            <a:ext cx="26167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Dynamic Prefetching of Data Tiles for Interactive Visualization. SIGMOD 2016</a:t>
            </a:r>
          </a:p>
        </p:txBody>
      </p:sp>
      <p:pic>
        <p:nvPicPr>
          <p:cNvPr id="1026" name="Picture 2" descr="http://probcomp.csail.mit.edu/bayesdb/images/mit_csai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332634" cy="8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1" y="0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37119" y="122955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939" y="-8899"/>
            <a:ext cx="1236345" cy="1236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1243459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Approach: </a:t>
            </a:r>
            <a:br>
              <a:rPr lang="en-US" dirty="0"/>
            </a:br>
            <a:r>
              <a:rPr lang="en-US" dirty="0"/>
              <a:t>Predictive Pre-Fetching</a:t>
            </a:r>
          </a:p>
        </p:txBody>
      </p:sp>
    </p:spTree>
    <p:extLst>
      <p:ext uri="{BB962C8B-B14F-4D97-AF65-F5344CB8AC3E}">
        <p14:creationId xmlns:p14="http://schemas.microsoft.com/office/powerpoint/2010/main" val="165495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Predicting User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333750" cy="4648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Two-tiered approach using Markov</a:t>
            </a:r>
          </a:p>
          <a:p>
            <a:pPr lvl="3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First tier: predict what “phase” of analysis the user is in</a:t>
            </a:r>
          </a:p>
          <a:p>
            <a:pPr lvl="3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Second tier: given a “phase”, use phase-specific models to predict user’s next actions</a:t>
            </a:r>
          </a:p>
        </p:txBody>
      </p:sp>
      <p:pic>
        <p:nvPicPr>
          <p:cNvPr id="6" name="Picture 2" descr="https://rachelshadoan.files.wordpress.com/2012/02/sensema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23" y="1924563"/>
            <a:ext cx="52930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657600" y="3106271"/>
            <a:ext cx="2438400" cy="2837329"/>
            <a:chOff x="3657600" y="3106271"/>
            <a:chExt cx="2438400" cy="2837329"/>
          </a:xfrm>
        </p:grpSpPr>
        <p:sp>
          <p:nvSpPr>
            <p:cNvPr id="7" name="Oval 6"/>
            <p:cNvSpPr/>
            <p:nvPr/>
          </p:nvSpPr>
          <p:spPr>
            <a:xfrm>
              <a:off x="3657600" y="3657600"/>
              <a:ext cx="2438400" cy="22860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300" y="3106271"/>
              <a:ext cx="1430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Foraging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2184371"/>
            <a:ext cx="2438400" cy="2772031"/>
            <a:chOff x="3657600" y="3171569"/>
            <a:chExt cx="2438400" cy="2772031"/>
          </a:xfrm>
        </p:grpSpPr>
        <p:sp>
          <p:nvSpPr>
            <p:cNvPr id="14" name="Oval 13"/>
            <p:cNvSpPr/>
            <p:nvPr/>
          </p:nvSpPr>
          <p:spPr>
            <a:xfrm>
              <a:off x="3657600" y="3657600"/>
              <a:ext cx="2438400" cy="22860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4000" y="3171569"/>
              <a:ext cx="1736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Navigation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54541" y="1357032"/>
            <a:ext cx="2438400" cy="2811461"/>
            <a:chOff x="3657600" y="3132139"/>
            <a:chExt cx="2438400" cy="2811461"/>
          </a:xfrm>
        </p:grpSpPr>
        <p:sp>
          <p:nvSpPr>
            <p:cNvPr id="17" name="Oval 16"/>
            <p:cNvSpPr/>
            <p:nvPr/>
          </p:nvSpPr>
          <p:spPr>
            <a:xfrm>
              <a:off x="3657600" y="3657600"/>
              <a:ext cx="2438400" cy="22860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5428" y="3132139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</a:rPr>
                <a:t>Sensemaking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487140" y="5883088"/>
            <a:ext cx="420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Card-</a:t>
            </a:r>
            <a:r>
              <a:rPr lang="en-US" altLang="en-US" sz="2400" b="1" dirty="0" err="1"/>
              <a:t>Pirolli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Sensemaking</a:t>
            </a:r>
            <a:r>
              <a:rPr lang="en-US" altLang="en-US" sz="2400" b="1" dirty="0"/>
              <a:t> Loop</a:t>
            </a:r>
          </a:p>
        </p:txBody>
      </p:sp>
    </p:spTree>
    <p:extLst>
      <p:ext uri="{BB962C8B-B14F-4D97-AF65-F5344CB8AC3E}">
        <p14:creationId xmlns:p14="http://schemas.microsoft.com/office/powerpoint/2010/main" val="76684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17638"/>
            <a:ext cx="3482037" cy="5287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Two-tiered approach using Markov</a:t>
            </a:r>
          </a:p>
          <a:p>
            <a:pPr lvl="3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First tier: predict what “phase” of analysis the user is in</a:t>
            </a:r>
          </a:p>
          <a:p>
            <a:pPr lvl="3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Second tier: given a “phase”, use phase-specific models to predict user’s next actions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momentum, access-frequency, statistical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distrib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SIFT (image-based),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33600"/>
            <a:ext cx="4825465" cy="3581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7200" y="4191000"/>
            <a:ext cx="457200" cy="457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1132" y="1510553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Navigation Phase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815168" y="4305300"/>
            <a:ext cx="482868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5056971" y="3951807"/>
            <a:ext cx="482868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419429" y="3733800"/>
            <a:ext cx="482868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997547" y="3733800"/>
            <a:ext cx="482868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553200" y="3253707"/>
            <a:ext cx="609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C00000"/>
                </a:solidFill>
              </a:rPr>
              <a:t>?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 animBg="1"/>
      <p:bldP spid="22" grpId="0" animBg="1"/>
      <p:bldP spid="24" grpId="0" animBg="1"/>
      <p:bldP spid="25" grpId="0" animBg="1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Prediction </a:t>
            </a:r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29718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Comparison against existing techniques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“</a:t>
            </a:r>
            <a:r>
              <a:rPr lang="en-US" sz="2800" dirty="0"/>
              <a:t>Random guessing” accuracy is: k/n</a:t>
            </a:r>
          </a:p>
          <a:p>
            <a:pPr lvl="1">
              <a:defRPr/>
            </a:pPr>
            <a:r>
              <a:rPr lang="en-US" sz="1800" dirty="0">
                <a:solidFill>
                  <a:schemeClr val="tx2"/>
                </a:solidFill>
              </a:rPr>
              <a:t>n: number of possible user actions</a:t>
            </a:r>
            <a:endParaRPr lang="en-US" sz="1000" dirty="0"/>
          </a:p>
          <a:p>
            <a:pPr lvl="1">
              <a:defRPr/>
            </a:pPr>
            <a:r>
              <a:rPr lang="en-US" sz="1800" dirty="0">
                <a:solidFill>
                  <a:schemeClr val="tx2"/>
                </a:solidFill>
              </a:rPr>
              <a:t>k: number of allowed “guesses”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5448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05" y="4191000"/>
            <a:ext cx="5303095" cy="25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8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515613"/>
          </a:xfrm>
        </p:spPr>
        <p:txBody>
          <a:bodyPr>
            <a:normAutofit/>
          </a:bodyPr>
          <a:lstStyle/>
          <a:p>
            <a:r>
              <a:rPr lang="en-US" dirty="0"/>
              <a:t>Summary: Theory Into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4739547" cy="50292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Visual analytics tasks are challenging and requires </a:t>
            </a:r>
            <a:r>
              <a:rPr lang="en-US" dirty="0" err="1" smtClean="0">
                <a:solidFill>
                  <a:srgbClr val="C00000"/>
                </a:solidFill>
              </a:rPr>
              <a:t>human+computer</a:t>
            </a:r>
            <a:r>
              <a:rPr lang="en-US" dirty="0" smtClean="0">
                <a:solidFill>
                  <a:srgbClr val="C00000"/>
                </a:solidFill>
              </a:rPr>
              <a:t> collaboration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To make effective visualizations, we therefore need to understand how humans work</a:t>
            </a:r>
          </a:p>
          <a:p>
            <a:pPr lvl="4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 present preliminary work on </a:t>
            </a:r>
            <a:r>
              <a:rPr lang="en-US" dirty="0" smtClean="0">
                <a:solidFill>
                  <a:srgbClr val="C00000"/>
                </a:solidFill>
              </a:rPr>
              <a:t>user modeling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Bayesian Reasoning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Spatial 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 and hierarchy exploration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Priming and </a:t>
            </a:r>
            <a:r>
              <a:rPr lang="en-US" dirty="0" err="1" smtClean="0">
                <a:solidFill>
                  <a:schemeClr val="tx1"/>
                </a:solidFill>
              </a:rPr>
              <a:t>fNIRS</a:t>
            </a:r>
            <a:endParaRPr lang="en-US" dirty="0" smtClean="0">
              <a:solidFill>
                <a:schemeClr val="tx1"/>
              </a:solidFill>
            </a:endParaRPr>
          </a:p>
          <a:p>
            <a:pPr lvl="5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When coupled with computation, these techniques can lead to new system architecture: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just to increase </a:t>
            </a:r>
            <a:r>
              <a:rPr lang="en-US" dirty="0" smtClean="0">
                <a:solidFill>
                  <a:srgbClr val="C00000"/>
                </a:solidFill>
              </a:rPr>
              <a:t>usability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 also to improve system </a:t>
            </a:r>
            <a:r>
              <a:rPr lang="en-US" dirty="0" smtClean="0">
                <a:solidFill>
                  <a:srgbClr val="C00000"/>
                </a:solidFill>
              </a:rPr>
              <a:t>efficiency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2906" y="3270151"/>
            <a:ext cx="2105541" cy="1301849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146" y="1681146"/>
            <a:ext cx="2042965" cy="135947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21" y="4661784"/>
            <a:ext cx="185681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42" y="1411255"/>
            <a:ext cx="1874611" cy="17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40" y="4869551"/>
            <a:ext cx="1884713" cy="13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41" y="3125661"/>
            <a:ext cx="1874611" cy="1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73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WireVis</a:t>
            </a:r>
            <a:r>
              <a:rPr lang="en-US" dirty="0"/>
              <a:t>: Financial Fraud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collaboration with Bank of America</a:t>
            </a:r>
          </a:p>
          <a:p>
            <a:pPr lvl="1"/>
            <a:r>
              <a:rPr lang="en-US" dirty="0"/>
              <a:t>Visualizes 7 million transactions over 1 year</a:t>
            </a:r>
          </a:p>
          <a:p>
            <a:pPr lvl="4"/>
            <a:endParaRPr lang="en-US" dirty="0"/>
          </a:p>
          <a:p>
            <a:r>
              <a:rPr lang="en-US" dirty="0"/>
              <a:t>A great problem for visual analytics: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Ill-defined</a:t>
            </a:r>
            <a:r>
              <a:rPr lang="en-US" dirty="0"/>
              <a:t> problem (how does one define fraud?)</a:t>
            </a:r>
          </a:p>
          <a:p>
            <a:pPr lvl="1"/>
            <a:r>
              <a:rPr lang="en-US" dirty="0"/>
              <a:t>Limited or no training data (patterns keep changing)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rgbClr val="C00000"/>
                </a:solidFill>
              </a:rPr>
              <a:t>human judgment </a:t>
            </a:r>
            <a:r>
              <a:rPr lang="en-US" dirty="0"/>
              <a:t>in the end (involves law enforcement agencies)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Scalable and interactive visual analysis of financial wire transactions for fraud detection. </a:t>
            </a:r>
            <a:r>
              <a:rPr lang="en-US" sz="1200" i="1" dirty="0"/>
              <a:t>Information Visualization,</a:t>
            </a:r>
            <a:r>
              <a:rPr lang="en-US" sz="1200" dirty="0"/>
              <a:t>2008.</a:t>
            </a:r>
          </a:p>
          <a:p>
            <a:r>
              <a:rPr lang="en-US" sz="1200" dirty="0"/>
              <a:t>R. Chang et al., </a:t>
            </a:r>
            <a:r>
              <a:rPr lang="en-US" sz="1200" dirty="0" err="1"/>
              <a:t>Wirevis</a:t>
            </a:r>
            <a:r>
              <a:rPr lang="en-US" sz="1200" dirty="0"/>
              <a:t>: Visualization of categorical, time-varying data from financial transactions.  IEEE VAST, 2007.</a:t>
            </a:r>
          </a:p>
        </p:txBody>
      </p:sp>
      <p:pic>
        <p:nvPicPr>
          <p:cNvPr id="3074" name="Picture 2" descr="http://s3.amazonaws.com/media.wbur.org/wordpress/11/files/2011/09/AP100715036990-624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12" y="1905000"/>
            <a:ext cx="38491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4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4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/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remco@cs.tufts.edu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2971800"/>
            <a:ext cx="8926512" cy="32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Backup Slides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betting-strategy.org/wp-content/uploads/2013/08/Horse-rac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8775"/>
            <a:ext cx="6934200" cy="46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wracing.co.uk/resources/NW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163309"/>
            <a:ext cx="7896225" cy="13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294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Richard </a:t>
            </a:r>
            <a:r>
              <a:rPr lang="en-US" sz="1200" dirty="0" err="1" smtClean="0"/>
              <a:t>Heuer</a:t>
            </a:r>
            <a:r>
              <a:rPr lang="en-US" sz="1200" dirty="0" smtClean="0"/>
              <a:t>. Psychology of Intelligence Analysis, 1999. (pp 53-57)</a:t>
            </a:r>
          </a:p>
        </p:txBody>
      </p:sp>
    </p:spTree>
    <p:extLst>
      <p:ext uri="{BB962C8B-B14F-4D97-AF65-F5344CB8AC3E}">
        <p14:creationId xmlns:p14="http://schemas.microsoft.com/office/powerpoint/2010/main" val="16741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 the weights to a linear distance function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Short Video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 action="ppaction://hlinkfile"/>
              </a:rPr>
              <a:t>play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al., Find Distance Function, Hide Model Inference.  IEEE VAST Poster 2011</a:t>
            </a:r>
          </a:p>
          <a:p>
            <a:r>
              <a:rPr lang="en-US" sz="1200" dirty="0" smtClean="0"/>
              <a:t>Brown et al., Dis-function: Learning Distance Functions Interactively.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1974"/>
            <a:ext cx="7010400" cy="37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0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329" y="1206046"/>
            <a:ext cx="3962400" cy="16764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73676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66329" y="3016547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3928" y="4572000"/>
            <a:ext cx="8269541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Shows that the user doesn’t care about many of the features (in this case, only 5 dimensions matter)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Reveals the user’s knowledge about the data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(often in a way that the user isn’t even aware)</a:t>
            </a:r>
          </a:p>
        </p:txBody>
      </p:sp>
    </p:spTree>
    <p:extLst>
      <p:ext uri="{BB962C8B-B14F-4D97-AF65-F5344CB8AC3E}">
        <p14:creationId xmlns:p14="http://schemas.microsoft.com/office/powerpoint/2010/main" val="25092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WireVis</a:t>
            </a:r>
            <a:r>
              <a:rPr lang="en-US" dirty="0"/>
              <a:t>: A Visual  Analytics Approach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Multiple Temporal View</a:t>
            </a:r>
          </a:p>
          <a:p>
            <a:r>
              <a:rPr lang="en-US" sz="1800" b="1" dirty="0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370150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1219200"/>
          </a:xfrm>
        </p:spPr>
        <p:txBody>
          <a:bodyPr>
            <a:normAutofit/>
          </a:bodyPr>
          <a:lstStyle/>
          <a:p>
            <a:r>
              <a:rPr lang="en-US" dirty="0"/>
              <a:t>Challenging – lack of ground truth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colaisteiascaigh.ie/site/uploads/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24" y="846139"/>
            <a:ext cx="3832576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01964"/>
            <a:ext cx="8534400" cy="3475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types of evaluations:</a:t>
            </a:r>
          </a:p>
          <a:p>
            <a:pPr lvl="1"/>
            <a:r>
              <a:rPr lang="en-US" dirty="0"/>
              <a:t>Grounded Evaluation: real analysts, </a:t>
            </a:r>
            <a:r>
              <a:rPr lang="en-US" dirty="0">
                <a:solidFill>
                  <a:srgbClr val="C00000"/>
                </a:solidFill>
              </a:rPr>
              <a:t>real data</a:t>
            </a:r>
          </a:p>
          <a:p>
            <a:pPr lvl="2"/>
            <a:r>
              <a:rPr lang="en-US" dirty="0"/>
              <a:t>Find transactions that existing techniques can find</a:t>
            </a:r>
          </a:p>
          <a:p>
            <a:pPr lvl="2"/>
            <a:r>
              <a:rPr lang="en-US" dirty="0"/>
              <a:t>Find new transactions that appear suspicious</a:t>
            </a:r>
          </a:p>
          <a:p>
            <a:pPr lvl="1"/>
            <a:r>
              <a:rPr lang="en-US" dirty="0"/>
              <a:t>Controlled Evaluation: real analysts, </a:t>
            </a:r>
            <a:r>
              <a:rPr lang="en-US" dirty="0">
                <a:solidFill>
                  <a:srgbClr val="C00000"/>
                </a:solidFill>
              </a:rPr>
              <a:t>synthetic data</a:t>
            </a:r>
          </a:p>
          <a:p>
            <a:pPr lvl="2"/>
            <a:r>
              <a:rPr lang="en-US" dirty="0"/>
              <a:t>Find all injected threat scenarios</a:t>
            </a:r>
          </a:p>
          <a:p>
            <a:pPr lvl="2"/>
            <a:endParaRPr lang="en-US" dirty="0"/>
          </a:p>
          <a:p>
            <a:r>
              <a:rPr lang="en-US" dirty="0"/>
              <a:t>Adoption and Deployment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42908" y="3581400"/>
            <a:ext cx="1676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0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2733</Words>
  <Application>Microsoft Office PowerPoint</Application>
  <PresentationFormat>On-screen Show (4:3)</PresentationFormat>
  <Paragraphs>443</Paragraphs>
  <Slides>67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1_Office Theme</vt:lpstr>
      <vt:lpstr>Individual Differences in  Information Visualization and  Visual Analytics</vt:lpstr>
      <vt:lpstr>Human + Computer</vt:lpstr>
      <vt:lpstr>Visual Analytics = Human + Computer</vt:lpstr>
      <vt:lpstr>Financial Fraud – A Case for Visual Analytics</vt:lpstr>
      <vt:lpstr>Financial Fraud – A Case Study for Visual Analytics</vt:lpstr>
      <vt:lpstr>WireVis: Financial Fraud Analysis</vt:lpstr>
      <vt:lpstr>WireVis: A Visual  Analytics Approach</vt:lpstr>
      <vt:lpstr>Evaluation</vt:lpstr>
      <vt:lpstr>Lesson Learned</vt:lpstr>
      <vt:lpstr>Which Marriage?</vt:lpstr>
      <vt:lpstr>Which Marriage?</vt:lpstr>
      <vt:lpstr>Work Distribution</vt:lpstr>
      <vt:lpstr>Current Model of Visual Analytics</vt:lpstr>
      <vt:lpstr>The Need for Understanding Humans: A Case Study of Bayesian Reasoning</vt:lpstr>
      <vt:lpstr>PowerPoint Presentation</vt:lpstr>
      <vt:lpstr>PowerPoint Presentation</vt:lpstr>
      <vt:lpstr>PowerPoint Presentation</vt:lpstr>
      <vt:lpstr>VIS Community</vt:lpstr>
      <vt:lpstr>The Problem?</vt:lpstr>
      <vt:lpstr>Experiments</vt:lpstr>
      <vt:lpstr>Visualization Aids</vt:lpstr>
      <vt:lpstr>Experimental Design</vt:lpstr>
      <vt:lpstr>Initial Results</vt:lpstr>
      <vt:lpstr>Separated by Spatial Ability</vt:lpstr>
      <vt:lpstr>Conditions</vt:lpstr>
      <vt:lpstr>Storyboard (Storytelling Visualization)</vt:lpstr>
      <vt:lpstr>Short Summary</vt:lpstr>
      <vt:lpstr>Locus of Control: Personality Trait, Priming, and Exploration of Hierarchical Data</vt:lpstr>
      <vt:lpstr>Experiment Procedure</vt:lpstr>
      <vt:lpstr>Results</vt:lpstr>
      <vt:lpstr>Differences in Interaction Behaviors</vt:lpstr>
      <vt:lpstr>Differences in Interaction Behaviors</vt:lpstr>
      <vt:lpstr>What? Is the relationship between LOC  and Visualization Type  coincidental or causal?</vt:lpstr>
      <vt:lpstr>Cognitive Priming</vt:lpstr>
      <vt:lpstr>Cognitive Priming of LOC</vt:lpstr>
      <vt:lpstr>What We Know: LOC and Visualization:</vt:lpstr>
      <vt:lpstr>Research Question</vt:lpstr>
      <vt:lpstr>LOC and Visualization</vt:lpstr>
      <vt:lpstr>LOC and Visualization</vt:lpstr>
      <vt:lpstr>LOC and Visualization</vt:lpstr>
      <vt:lpstr>Effects of Priming (Condition 1)</vt:lpstr>
      <vt:lpstr>Effects of Priming (Condition 2) </vt:lpstr>
      <vt:lpstr>Effects of Priming (Condition 3)</vt:lpstr>
      <vt:lpstr>Result</vt:lpstr>
      <vt:lpstr>Short Summary</vt:lpstr>
      <vt:lpstr>Effects of Cognitive States</vt:lpstr>
      <vt:lpstr>Visual Judgment</vt:lpstr>
      <vt:lpstr>Priming Emotion on Visual Judgment</vt:lpstr>
      <vt:lpstr>Using Brain Sensing (fNIRS)</vt:lpstr>
      <vt:lpstr>fNIRS with Visualizations</vt:lpstr>
      <vt:lpstr>Your Brain on Bar graphs and Pie Charts</vt:lpstr>
      <vt:lpstr>User Modeling meets  Interactive Big Data Visualization</vt:lpstr>
      <vt:lpstr>Problem Statement</vt:lpstr>
      <vt:lpstr>Interactive Exploration of Big Data</vt:lpstr>
      <vt:lpstr>Our Approach:  Predictive Pre-Fetching</vt:lpstr>
      <vt:lpstr>Predicting User Actions</vt:lpstr>
      <vt:lpstr>Predictions</vt:lpstr>
      <vt:lpstr>Prediction Accuracy</vt:lpstr>
      <vt:lpstr>Summary: Theory Into Practice</vt:lpstr>
      <vt:lpstr>PowerPoint Presentation</vt:lpstr>
      <vt:lpstr>Questions?  remco@cs.tufts.edu</vt:lpstr>
      <vt:lpstr>PowerPoint Presentation</vt:lpstr>
      <vt:lpstr>PowerPoint Presentation</vt:lpstr>
      <vt:lpstr>Metric Learning</vt:lpstr>
      <vt:lpstr>Metric Learning</vt:lpstr>
      <vt:lpstr>Dis-Function</vt:lpstr>
      <vt:lpstr>Results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1567</cp:revision>
  <dcterms:created xsi:type="dcterms:W3CDTF">2011-08-03T02:14:01Z</dcterms:created>
  <dcterms:modified xsi:type="dcterms:W3CDTF">2017-04-03T12:48:59Z</dcterms:modified>
</cp:coreProperties>
</file>