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1159" r:id="rId2"/>
    <p:sldId id="1160" r:id="rId3"/>
    <p:sldId id="1161" r:id="rId4"/>
    <p:sldId id="848" r:id="rId5"/>
    <p:sldId id="923" r:id="rId6"/>
    <p:sldId id="849" r:id="rId7"/>
    <p:sldId id="850" r:id="rId8"/>
    <p:sldId id="851" r:id="rId9"/>
    <p:sldId id="1130" r:id="rId10"/>
    <p:sldId id="1131" r:id="rId11"/>
    <p:sldId id="1132" r:id="rId12"/>
    <p:sldId id="1133" r:id="rId13"/>
    <p:sldId id="1134" r:id="rId14"/>
    <p:sldId id="1135" r:id="rId15"/>
    <p:sldId id="1033" r:id="rId16"/>
    <p:sldId id="1034" r:id="rId17"/>
    <p:sldId id="1035" r:id="rId18"/>
    <p:sldId id="1108" r:id="rId19"/>
    <p:sldId id="1039" r:id="rId20"/>
    <p:sldId id="1040" r:id="rId21"/>
    <p:sldId id="1041" r:id="rId22"/>
    <p:sldId id="1042" r:id="rId23"/>
    <p:sldId id="1043" r:id="rId24"/>
    <p:sldId id="1044" r:id="rId25"/>
    <p:sldId id="1045" r:id="rId26"/>
    <p:sldId id="1046" r:id="rId27"/>
    <p:sldId id="1047" r:id="rId28"/>
    <p:sldId id="1048" r:id="rId29"/>
    <p:sldId id="1049" r:id="rId30"/>
    <p:sldId id="1097" r:id="rId31"/>
    <p:sldId id="1052" r:id="rId32"/>
    <p:sldId id="1098" r:id="rId33"/>
    <p:sldId id="1158" r:id="rId34"/>
    <p:sldId id="1136" r:id="rId35"/>
    <p:sldId id="1137" r:id="rId36"/>
    <p:sldId id="1138" r:id="rId37"/>
    <p:sldId id="1139" r:id="rId38"/>
    <p:sldId id="1140" r:id="rId39"/>
    <p:sldId id="1141" r:id="rId40"/>
    <p:sldId id="1156" r:id="rId41"/>
    <p:sldId id="1157" r:id="rId42"/>
    <p:sldId id="1126" r:id="rId43"/>
    <p:sldId id="1127" r:id="rId44"/>
    <p:sldId id="1128" r:id="rId45"/>
    <p:sldId id="1129" r:id="rId46"/>
    <p:sldId id="1110" r:id="rId47"/>
    <p:sldId id="1143" r:id="rId48"/>
    <p:sldId id="1144" r:id="rId49"/>
    <p:sldId id="1145" r:id="rId50"/>
    <p:sldId id="1152" r:id="rId51"/>
    <p:sldId id="1146" r:id="rId52"/>
    <p:sldId id="1147" r:id="rId53"/>
    <p:sldId id="1148" r:id="rId54"/>
    <p:sldId id="1149" r:id="rId55"/>
    <p:sldId id="1150" r:id="rId56"/>
    <p:sldId id="1154" r:id="rId57"/>
    <p:sldId id="1162" r:id="rId58"/>
    <p:sldId id="1164" r:id="rId59"/>
    <p:sldId id="1163" r:id="rId60"/>
    <p:sldId id="1166" r:id="rId61"/>
    <p:sldId id="1165" r:id="rId62"/>
    <p:sldId id="1167" r:id="rId63"/>
    <p:sldId id="1155" r:id="rId64"/>
    <p:sldId id="959" r:id="rId65"/>
    <p:sldId id="694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1" autoAdjust="0"/>
    <p:restoredTop sz="86567" autoAdjust="0"/>
  </p:normalViewPr>
  <p:slideViewPr>
    <p:cSldViewPr>
      <p:cViewPr varScale="1">
        <p:scale>
          <a:sx n="57" d="100"/>
          <a:sy n="57" d="100"/>
        </p:scale>
        <p:origin x="55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291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Untitled:Users:alvittao:Dropbox:Projects:Bayesian%20Project:bayes-paper:study%20data:spatial%20experiment:chart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Untitled:Users:alvittao:Dropbox:Projects:Bayesian%20Project:bayes-paper:study%20data:spatial%20experiment:charts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accuracy!$C$20</c:f>
              <c:strCache>
                <c:ptCount val="1"/>
                <c:pt idx="0">
                  <c:v>Both</c:v>
                </c:pt>
              </c:strCache>
            </c:strRef>
          </c:tx>
          <c:spPr>
            <a:solidFill>
              <a:srgbClr val="B6E7E8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accuracy!$B$21:$B$26</c:f>
              <c:strCache>
                <c:ptCount val="6"/>
                <c:pt idx="0">
                  <c:v>control-text</c:v>
                </c:pt>
                <c:pt idx="1">
                  <c:v>complete-text</c:v>
                </c:pt>
                <c:pt idx="2">
                  <c:v>structured-text</c:v>
                </c:pt>
                <c:pt idx="3">
                  <c:v>control+vis</c:v>
                </c:pt>
                <c:pt idx="4">
                  <c:v>storyboarding</c:v>
                </c:pt>
                <c:pt idx="5">
                  <c:v>vis-only</c:v>
                </c:pt>
              </c:strCache>
            </c:strRef>
          </c:cat>
          <c:val>
            <c:numRef>
              <c:f>accuracy!$C$21:$C$26</c:f>
              <c:numCache>
                <c:formatCode>0%</c:formatCode>
                <c:ptCount val="6"/>
                <c:pt idx="0">
                  <c:v>0.50800000000000001</c:v>
                </c:pt>
                <c:pt idx="1">
                  <c:v>0.74</c:v>
                </c:pt>
                <c:pt idx="2">
                  <c:v>0.76500000000000001</c:v>
                </c:pt>
                <c:pt idx="3">
                  <c:v>0.627</c:v>
                </c:pt>
                <c:pt idx="4">
                  <c:v>0.49199999999999999</c:v>
                </c:pt>
                <c:pt idx="5">
                  <c:v>0.71399999999999997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32A-42A2-AE62-846D848FAB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-100"/>
        <c:axId val="1884354160"/>
        <c:axId val="1884354704"/>
      </c:barChart>
      <c:catAx>
        <c:axId val="18843541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condition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u="none" strike="noStrike" cap="none" normalizeH="0" baseline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884354704"/>
        <c:crosses val="autoZero"/>
        <c:auto val="1"/>
        <c:lblAlgn val="ctr"/>
        <c:lblOffset val="100"/>
        <c:noMultiLvlLbl val="0"/>
      </c:catAx>
      <c:valAx>
        <c:axId val="1884354704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accuracy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88435416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accuracy!$J$2</c:f>
              <c:strCache>
                <c:ptCount val="1"/>
                <c:pt idx="0">
                  <c:v>low spatial ability</c:v>
                </c:pt>
              </c:strCache>
            </c:strRef>
          </c:tx>
          <c:spPr>
            <a:solidFill>
              <a:srgbClr val="91D4E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accuracy!$I$3:$I$8</c:f>
              <c:strCache>
                <c:ptCount val="6"/>
                <c:pt idx="0">
                  <c:v>control-text</c:v>
                </c:pt>
                <c:pt idx="1">
                  <c:v>complete-text</c:v>
                </c:pt>
                <c:pt idx="2">
                  <c:v>structured-text</c:v>
                </c:pt>
                <c:pt idx="3">
                  <c:v>control+vis</c:v>
                </c:pt>
                <c:pt idx="4">
                  <c:v>storyboarding</c:v>
                </c:pt>
                <c:pt idx="5">
                  <c:v>vis-only</c:v>
                </c:pt>
              </c:strCache>
            </c:strRef>
          </c:cat>
          <c:val>
            <c:numRef>
              <c:f>accuracy!$J$3:$J$8</c:f>
              <c:numCache>
                <c:formatCode>0%</c:formatCode>
                <c:ptCount val="6"/>
                <c:pt idx="0">
                  <c:v>0.42899999999999999</c:v>
                </c:pt>
                <c:pt idx="1">
                  <c:v>0.44400000000000001</c:v>
                </c:pt>
                <c:pt idx="2">
                  <c:v>0.57099999999999995</c:v>
                </c:pt>
                <c:pt idx="3">
                  <c:v>0.57099999999999995</c:v>
                </c:pt>
                <c:pt idx="4">
                  <c:v>0.28599999999999998</c:v>
                </c:pt>
                <c:pt idx="5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0E9-4CFF-B369-4C3E183386D8}"/>
            </c:ext>
          </c:extLst>
        </c:ser>
        <c:ser>
          <c:idx val="1"/>
          <c:order val="1"/>
          <c:tx>
            <c:strRef>
              <c:f>accuracy!$K$2</c:f>
              <c:strCache>
                <c:ptCount val="1"/>
                <c:pt idx="0">
                  <c:v>high spatial ability</c:v>
                </c:pt>
              </c:strCache>
            </c:strRef>
          </c:tx>
          <c:spPr>
            <a:solidFill>
              <a:srgbClr val="0E345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accuracy!$I$3:$I$8</c:f>
              <c:strCache>
                <c:ptCount val="6"/>
                <c:pt idx="0">
                  <c:v>control-text</c:v>
                </c:pt>
                <c:pt idx="1">
                  <c:v>complete-text</c:v>
                </c:pt>
                <c:pt idx="2">
                  <c:v>structured-text</c:v>
                </c:pt>
                <c:pt idx="3">
                  <c:v>control+vis</c:v>
                </c:pt>
                <c:pt idx="4">
                  <c:v>storyboarding</c:v>
                </c:pt>
                <c:pt idx="5">
                  <c:v>vis-only</c:v>
                </c:pt>
              </c:strCache>
            </c:strRef>
          </c:cat>
          <c:val>
            <c:numRef>
              <c:f>accuracy!$K$3:$K$8</c:f>
              <c:numCache>
                <c:formatCode>0%</c:formatCode>
                <c:ptCount val="6"/>
                <c:pt idx="0">
                  <c:v>0.58099999999999996</c:v>
                </c:pt>
                <c:pt idx="1">
                  <c:v>0.90600000000000003</c:v>
                </c:pt>
                <c:pt idx="2">
                  <c:v>1</c:v>
                </c:pt>
                <c:pt idx="3">
                  <c:v>0.69599999999999995</c:v>
                </c:pt>
                <c:pt idx="4">
                  <c:v>0.65700000000000003</c:v>
                </c:pt>
                <c:pt idx="5">
                  <c:v>0.96199999999999997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0E9-4CFF-B369-4C3E183386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837161264"/>
        <c:axId val="1837163984"/>
      </c:barChart>
      <c:catAx>
        <c:axId val="1837161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condition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837163984"/>
        <c:crosses val="autoZero"/>
        <c:auto val="1"/>
        <c:lblAlgn val="ctr"/>
        <c:lblOffset val="100"/>
        <c:noMultiLvlLbl val="0"/>
      </c:catAx>
      <c:valAx>
        <c:axId val="1837163984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accuracy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83716126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83FB7-BC4F-47B9-85AE-C3C42101F3EA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6A8EB-0405-439B-93A5-E83A109A3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5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30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4FF13E-1A82-4845-9D08-A72E90C47AFE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559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8CEECE-9AFF-43B6-AC04-5475E4D6F9FD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154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87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Describe spatial ability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16E6FD-FF40-4D2F-BCF6-D03783110774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241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9BF043-7E7A-474C-8D99-8BAEDF723DC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5583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86ED9C-86F3-43B1-B403-B13BBA7302C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44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BCB519-D885-4774-AA11-210E2589121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322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64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434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45B04C-2831-478B-8898-4155334CA02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7683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06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45B04C-2831-478B-8898-4155334CA02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9095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45B04C-2831-478B-8898-4155334CA02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487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07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3C94AD-6D5B-4EBA-BC8A-8F6FF99E5B8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337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8E1822-0A0C-4C4D-AE6D-EEBAA94FC6F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BC9D90-88C2-4770-81AF-86B9A72EB88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195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8A5177-0983-410E-819B-2616E510965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8883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F1AB1-1902-4567-A15D-E0E1131BC8FC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73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7704C7-53DF-40A1-B6FE-DBCF772E645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494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45A7DD-6DE3-40F6-AE47-F75163117EF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2183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276600"/>
            <a:ext cx="7772400" cy="1470025"/>
          </a:xfrm>
        </p:spPr>
        <p:txBody>
          <a:bodyPr anchor="b"/>
          <a:lstStyle>
            <a:lvl1pPr algn="l">
              <a:defRPr cap="sm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903" y="4800599"/>
            <a:ext cx="6400800" cy="1348517"/>
          </a:xfrm>
        </p:spPr>
        <p:txBody>
          <a:bodyPr anchor="b"/>
          <a:lstStyle>
            <a:lvl1pPr marL="0" indent="0" algn="l">
              <a:buNone/>
              <a:defRPr>
                <a:solidFill>
                  <a:srgbClr val="C0504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AFA03-E6EE-4AD9-92F7-542DA5A37324}" type="datetime1">
              <a:rPr lang="en-US" smtClean="0"/>
              <a:pPr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1706-59DD-4BAF-AEAC-C1C9E8A82DBA}" type="datetime1">
              <a:rPr lang="en-US" smtClean="0"/>
              <a:pPr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FEA1-F1FA-4443-9A52-168AEC59FF84}" type="datetime1">
              <a:rPr lang="en-US" smtClean="0"/>
              <a:pPr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57200"/>
            <a:ext cx="8491538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D93350C-3BAA-4B32-9251-CE1F0C95BBB5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130675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6D6BBF1-317A-4CA8-A988-810C8167F64B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905000"/>
            <a:ext cx="4130675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4305300"/>
            <a:ext cx="4130675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1CAE3CD-1FED-447E-95C5-2D019DE05502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B0F1-2924-4341-9DBC-091EB3C36CC6}" type="datetime1">
              <a:rPr lang="en-US" smtClean="0"/>
              <a:pPr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91C-616D-4957-AE84-5F6C5A6E65F1}" type="datetime1">
              <a:rPr lang="en-US" smtClean="0"/>
              <a:pPr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7889-FA88-4722-8986-FEC57F1EF579}" type="datetime1">
              <a:rPr lang="en-US" smtClean="0"/>
              <a:pPr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7171-ECE5-4E2B-B90D-ED1F7CC6F09F}" type="datetime1">
              <a:rPr lang="en-US" smtClean="0"/>
              <a:pPr/>
              <a:t>9/13/2017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9BE6-6564-436E-8E7C-097F6899C4BB}" type="datetime1">
              <a:rPr lang="en-US" smtClean="0"/>
              <a:pPr/>
              <a:t>9/13/2017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A092-A719-4FE8-9495-6FEB70241E2B}" type="datetime1">
              <a:rPr lang="en-US" smtClean="0"/>
              <a:pPr/>
              <a:t>9/13/2017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19E0-E03B-4430-A094-0181015E297E}" type="datetime1">
              <a:rPr lang="en-US" smtClean="0"/>
              <a:pPr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8BF7-9E9D-4882-8F49-10251FBAC35E}" type="datetime1">
              <a:rPr lang="en-US" smtClean="0"/>
              <a:pPr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C512A-341A-4218-BFA9-9278D49EACEF}" type="datetime1">
              <a:rPr lang="en-US" smtClean="0"/>
              <a:pPr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0" y="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B77A077-4F6D-4196-8E7F-EB8A3FD24728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/64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7203148" y="0"/>
            <a:ext cx="1968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Remco Chang –</a:t>
            </a:r>
            <a:r>
              <a:rPr lang="en-US" sz="1200" baseline="0" dirty="0">
                <a:solidFill>
                  <a:schemeClr val="bg1">
                    <a:lumMod val="50000"/>
                  </a:schemeClr>
                </a:solidFill>
              </a:rPr>
              <a:t> Friedman 17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4" descr="C:\Documents and Settings\rchang\My Documents\Dropbox\VALT Web and Print Graphics\logo-black-and-grey.png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24800" y="6305226"/>
            <a:ext cx="1219200" cy="55277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small" baseline="0">
          <a:solidFill>
            <a:srgbClr val="C0504D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C0504D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8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18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89.png"/><Relationship Id="rId4" Type="http://schemas.openxmlformats.org/officeDocument/2006/relationships/image" Target="../media/image3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667000"/>
            <a:ext cx="7772400" cy="2232025"/>
          </a:xfrm>
        </p:spPr>
        <p:txBody>
          <a:bodyPr>
            <a:normAutofit/>
          </a:bodyPr>
          <a:lstStyle/>
          <a:p>
            <a:r>
              <a:rPr lang="en-US" b="1" dirty="0"/>
              <a:t>Human Data Interaction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Data Organization, Computation, and Visualization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257800"/>
            <a:ext cx="6400800" cy="1371600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2000" dirty="0"/>
              <a:t>Remco Chang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Associate Professor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Computer Science, Tufts University</a:t>
            </a:r>
          </a:p>
        </p:txBody>
      </p:sp>
    </p:spTree>
    <p:extLst>
      <p:ext uri="{BB962C8B-B14F-4D97-AF65-F5344CB8AC3E}">
        <p14:creationId xmlns:p14="http://schemas.microsoft.com/office/powerpoint/2010/main" val="2247164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95400"/>
            <a:ext cx="48450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4572000"/>
            <a:ext cx="32639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95800"/>
            <a:ext cx="20526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29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An Interactive Visual Analytics  System for Bridge Management</a:t>
            </a:r>
            <a:r>
              <a:rPr lang="en-US" altLang="en-US" sz="1200" i="1"/>
              <a:t>, </a:t>
            </a:r>
            <a:r>
              <a:rPr lang="en-US" altLang="en-US" sz="1200"/>
              <a:t>Journal of Computer Graphics Forum,</a:t>
            </a:r>
            <a:r>
              <a:rPr lang="en-US" altLang="en-US" sz="1200" i="1"/>
              <a:t> </a:t>
            </a:r>
            <a:r>
              <a:rPr lang="en-US" altLang="en-US" sz="1200"/>
              <a:t>2010.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</p:spTree>
    <p:extLst>
      <p:ext uri="{BB962C8B-B14F-4D97-AF65-F5344CB8AC3E}">
        <p14:creationId xmlns:p14="http://schemas.microsoft.com/office/powerpoint/2010/main" val="3271571044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4975225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33800"/>
            <a:ext cx="30480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3722688"/>
            <a:ext cx="2286000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Interactive Coordinated Multiple-View Visualization of Biomechanical Motion Data</a:t>
            </a:r>
            <a:r>
              <a:rPr lang="en-US" altLang="en-US" sz="1200" i="1"/>
              <a:t>, </a:t>
            </a:r>
            <a:r>
              <a:rPr lang="en-US" altLang="en-US" sz="1200"/>
              <a:t>IEEE Vis (TVCG) 2009.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</p:spTree>
    <p:extLst>
      <p:ext uri="{BB962C8B-B14F-4D97-AF65-F5344CB8AC3E}">
        <p14:creationId xmlns:p14="http://schemas.microsoft.com/office/powerpoint/2010/main" val="1481673517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sp>
        <p:nvSpPr>
          <p:cNvPr id="19459" name="TextBox 10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Dis-function: Learning Distance Functions Interactively</a:t>
            </a:r>
            <a:r>
              <a:rPr lang="en-US" altLang="en-US" sz="1200" i="1"/>
              <a:t>, </a:t>
            </a:r>
            <a:r>
              <a:rPr lang="en-US" altLang="en-US" sz="1200"/>
              <a:t>IEEE VAST 2011. </a:t>
            </a:r>
          </a:p>
        </p:txBody>
      </p:sp>
      <p:pic>
        <p:nvPicPr>
          <p:cNvPr id="194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90913"/>
            <a:ext cx="5243513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22400"/>
            <a:ext cx="297180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1371600"/>
            <a:ext cx="213042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Dis-Function: high-dimensional metric learning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  <p:pic>
        <p:nvPicPr>
          <p:cNvPr id="19464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0638"/>
            <a:ext cx="99377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Box 3"/>
          <p:cNvSpPr txBox="1">
            <a:spLocks noChangeArrowheads="1"/>
          </p:cNvSpPr>
          <p:nvPr/>
        </p:nvSpPr>
        <p:spPr bwMode="auto">
          <a:xfrm>
            <a:off x="6858000" y="14288"/>
            <a:ext cx="12192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dirty="0"/>
              <a:t>Eli Brown</a:t>
            </a:r>
          </a:p>
        </p:txBody>
      </p:sp>
    </p:spTree>
    <p:extLst>
      <p:ext uri="{BB962C8B-B14F-4D97-AF65-F5344CB8AC3E}">
        <p14:creationId xmlns:p14="http://schemas.microsoft.com/office/powerpoint/2010/main" val="463538339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sp>
        <p:nvSpPr>
          <p:cNvPr id="21507" name="TextBox 10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iPCA: An Interactive System for PCA-based Visual Analytics</a:t>
            </a:r>
            <a:r>
              <a:rPr lang="en-US" altLang="en-US" sz="1200" i="1"/>
              <a:t>, </a:t>
            </a:r>
            <a:r>
              <a:rPr lang="en-US" altLang="en-US" sz="1200"/>
              <a:t>EuroVis 2009. </a:t>
            </a:r>
          </a:p>
        </p:txBody>
      </p:sp>
      <p:pic>
        <p:nvPicPr>
          <p:cNvPr id="2150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32125"/>
            <a:ext cx="4960938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60463"/>
            <a:ext cx="253841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1160463"/>
            <a:ext cx="2414588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latin typeface="+mn-lt"/>
              </a:rPr>
              <a:t>iPCA</a:t>
            </a:r>
            <a:r>
              <a:rPr lang="en-US" sz="2800" dirty="0">
                <a:latin typeface="+mn-lt"/>
              </a:rPr>
              <a:t>: Interactive PCA</a:t>
            </a:r>
          </a:p>
        </p:txBody>
      </p:sp>
    </p:spTree>
    <p:extLst>
      <p:ext uri="{BB962C8B-B14F-4D97-AF65-F5344CB8AC3E}">
        <p14:creationId xmlns:p14="http://schemas.microsoft.com/office/powerpoint/2010/main" val="3128162395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pca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478" end="1608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533400"/>
            <a:ext cx="8077200" cy="5873017"/>
          </a:xfrm>
        </p:spPr>
      </p:pic>
    </p:spTree>
    <p:extLst>
      <p:ext uri="{BB962C8B-B14F-4D97-AF65-F5344CB8AC3E}">
        <p14:creationId xmlns:p14="http://schemas.microsoft.com/office/powerpoint/2010/main" val="2797226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/>
              <a:t>“The computer is incredibly fast, accurate, and stupid. Man is unbelievably slow, inaccurate, and brilliant. The marriage of the two is a force beyond calculation.” </a:t>
            </a:r>
          </a:p>
          <a:p>
            <a:pPr marL="0" indent="0" algn="ctr">
              <a:buNone/>
            </a:pPr>
            <a:endParaRPr lang="en-US" i="1" dirty="0"/>
          </a:p>
          <a:p>
            <a:pPr marL="0" indent="0" algn="r">
              <a:buNone/>
            </a:pPr>
            <a:r>
              <a:rPr lang="en-US" dirty="0"/>
              <a:t>-Leo </a:t>
            </a:r>
            <a:r>
              <a:rPr lang="en-US" dirty="0" err="1"/>
              <a:t>Cherne</a:t>
            </a:r>
            <a:r>
              <a:rPr lang="en-US" dirty="0"/>
              <a:t>, 1977 </a:t>
            </a:r>
          </a:p>
          <a:p>
            <a:pPr marL="0" indent="0" algn="r">
              <a:buNone/>
            </a:pPr>
            <a:r>
              <a:rPr lang="en-US" sz="2400" dirty="0"/>
              <a:t>(often attributed to Albert Einstein)</a:t>
            </a:r>
          </a:p>
        </p:txBody>
      </p:sp>
      <p:sp>
        <p:nvSpPr>
          <p:cNvPr id="5" name="Rectangle 4"/>
          <p:cNvSpPr/>
          <p:nvPr/>
        </p:nvSpPr>
        <p:spPr>
          <a:xfrm>
            <a:off x="3542908" y="3581400"/>
            <a:ext cx="1676400" cy="533400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03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Marriage?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59117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66927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Marriage?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 result for office space baseball b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0" y="1417638"/>
            <a:ext cx="7650619" cy="511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07325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V</a:t>
            </a:r>
            <a:r>
              <a:rPr lang="en-US" dirty="0"/>
              <a:t>isual </a:t>
            </a:r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dirty="0"/>
              <a:t>nalytics </a:t>
            </a:r>
            <a:r>
              <a:rPr lang="en-US" dirty="0">
                <a:solidFill>
                  <a:srgbClr val="C00000"/>
                </a:solidFill>
              </a:rPr>
              <a:t>L</a:t>
            </a:r>
            <a:r>
              <a:rPr lang="en-US" dirty="0"/>
              <a:t>aboratory at </a:t>
            </a:r>
            <a:r>
              <a:rPr lang="en-US" dirty="0">
                <a:solidFill>
                  <a:srgbClr val="C00000"/>
                </a:solidFill>
              </a:rPr>
              <a:t>T</a:t>
            </a:r>
            <a:r>
              <a:rPr lang="en-US" dirty="0"/>
              <a:t>ufts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“</a:t>
            </a:r>
            <a:r>
              <a:rPr lang="en-US" b="1" i="1" dirty="0"/>
              <a:t>Bring Data and Analysis to the People</a:t>
            </a:r>
            <a:r>
              <a:rPr lang="en-US" dirty="0"/>
              <a:t>”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Understand how people interact with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Develop tools and systems that can scale in data size, data complexity, and user’s abilities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Enable effective communication between computer and user in data analysis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31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124200"/>
            <a:ext cx="8382000" cy="1774825"/>
          </a:xfrm>
        </p:spPr>
        <p:txBody>
          <a:bodyPr>
            <a:normAutofit/>
          </a:bodyPr>
          <a:lstStyle/>
          <a:p>
            <a:r>
              <a:rPr lang="en-US" dirty="0"/>
              <a:t>Understanding Users with Data:</a:t>
            </a:r>
            <a:br>
              <a:rPr lang="en-US" dirty="0"/>
            </a:br>
            <a:r>
              <a:rPr lang="en-US" dirty="0"/>
              <a:t>A Case Study of </a:t>
            </a:r>
            <a:r>
              <a:rPr lang="en-US" b="1" dirty="0"/>
              <a:t>Bayesian Reasoning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175" y="395029"/>
            <a:ext cx="1095375" cy="1123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6375" y="1554215"/>
            <a:ext cx="14255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Alvitta Ottley</a:t>
            </a:r>
          </a:p>
          <a:p>
            <a:pPr algn="r"/>
            <a:r>
              <a:rPr lang="en-US" dirty="0"/>
              <a:t>(PhD 2016)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172200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 Improving Bayesian Reasoning: The Effects of Phrasing, Visualization, and Spatial Ability. </a:t>
            </a:r>
            <a:r>
              <a:rPr lang="en-US" sz="1200" dirty="0" err="1"/>
              <a:t>InfoVis</a:t>
            </a:r>
            <a:r>
              <a:rPr lang="en-US" sz="1200" dirty="0"/>
              <a:t> 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775" y="405487"/>
            <a:ext cx="914401" cy="1148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34175" y="1554215"/>
            <a:ext cx="14192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Anzu</a:t>
            </a:r>
            <a:r>
              <a:rPr lang="en-US" dirty="0"/>
              <a:t> Hakone (MS 2017)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063" y="395029"/>
            <a:ext cx="947737" cy="11906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20063" y="1600200"/>
            <a:ext cx="10239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Paul Han</a:t>
            </a:r>
          </a:p>
          <a:p>
            <a:pPr algn="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400800"/>
            <a:ext cx="7877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 PROACT: Iterative design of a patient-centered visualization for effective prostate cancer health risk communication, </a:t>
            </a:r>
            <a:r>
              <a:rPr lang="en-US" sz="1200" dirty="0" err="1"/>
              <a:t>InfoVis</a:t>
            </a:r>
            <a:r>
              <a:rPr lang="en-US" sz="1200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4111667803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Human + Computer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1. http://www.collisiondetection.net/mt/archives/2010/02/why_cyborgs_are.php</a:t>
            </a:r>
          </a:p>
        </p:txBody>
      </p:sp>
      <p:pic>
        <p:nvPicPr>
          <p:cNvPr id="1026" name="Picture 2" descr="http://t0.gstatic.com/images?q=tbn:ANd9GcSYZcz7IG8gX_zRzh_rtx-IRPuwXo4Un9ox9W27WGGwNvQCpjJ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1" y="990600"/>
            <a:ext cx="2590800" cy="1724025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819400"/>
            <a:ext cx="2590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04800" y="1371600"/>
            <a:ext cx="57150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C0504D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Human vs. Artificial Intelligence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    Garry Kasparov vs. Deep Blue (1997)</a:t>
            </a:r>
          </a:p>
          <a:p>
            <a:pPr lvl="1"/>
            <a:r>
              <a:rPr lang="en-US" dirty="0"/>
              <a:t>Computer takes a “brute force” approach without analysis</a:t>
            </a:r>
          </a:p>
          <a:p>
            <a:pPr lvl="1"/>
            <a:r>
              <a:rPr lang="en-US" dirty="0"/>
              <a:t>“As for how many moves ahead a grandmaster sees,” Kasparov concludes: “Just one, the best one”</a:t>
            </a:r>
          </a:p>
          <a:p>
            <a:endParaRPr lang="en-US" dirty="0"/>
          </a:p>
          <a:p>
            <a:r>
              <a:rPr lang="en-US" dirty="0"/>
              <a:t>Artificial vs. Augmented Intelligence </a:t>
            </a:r>
            <a:r>
              <a:rPr lang="en-US" dirty="0">
                <a:solidFill>
                  <a:srgbClr val="C00000"/>
                </a:solidFill>
              </a:rPr>
              <a:t>Hydra vs. Cyborgs (2005)</a:t>
            </a:r>
          </a:p>
          <a:p>
            <a:pPr lvl="1"/>
            <a:r>
              <a:rPr lang="en-US" dirty="0"/>
              <a:t>Grandmaster + 1 chess program &gt; Hydra (equiv. of Deep Blue)</a:t>
            </a:r>
          </a:p>
          <a:p>
            <a:pPr lvl="1"/>
            <a:r>
              <a:rPr lang="en-US" dirty="0"/>
              <a:t>Amateur + 3 chess programs  &gt; Grandmaster + 1 chess program1</a:t>
            </a:r>
          </a:p>
        </p:txBody>
      </p:sp>
    </p:spTree>
    <p:extLst>
      <p:ext uri="{BB962C8B-B14F-4D97-AF65-F5344CB8AC3E}">
        <p14:creationId xmlns:p14="http://schemas.microsoft.com/office/powerpoint/2010/main" val="864497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0400" y="1303338"/>
            <a:ext cx="5867400" cy="3963987"/>
          </a:xfrm>
          <a:prstGeom prst="rect">
            <a:avLst/>
          </a:prstGeom>
          <a:noFill/>
          <a:ln>
            <a:noFill/>
          </a:ln>
        </p:spPr>
        <p:txBody>
          <a:bodyPr lIns="87919" tIns="43960" rIns="87919" bIns="4396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50" dirty="0">
                <a:latin typeface="Cambria" panose="02040503050406030204" pitchFamily="18" charset="0"/>
                <a:cs typeface="Arial"/>
              </a:rPr>
              <a:t>The probability of breast cancer is 1% for women at age forty who participate in routine screening. If a woman has breast cancer, the probability is 80% that she will get a positive mammography. If a woman does not have breast cancer, the probability is 9.3% that she will also get a positive mammography.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938" dirty="0">
              <a:latin typeface="Cambria" panose="02040503050406030204" pitchFamily="18" charset="0"/>
              <a:cs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>
                <a:latin typeface="Cambria" panose="02040503050406030204" pitchFamily="18" charset="0"/>
                <a:cs typeface="Arial"/>
              </a:rPr>
              <a:t>If a woman at age 40 is tested </a:t>
            </a:r>
            <a:r>
              <a:rPr lang="en-US" sz="25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positive</a:t>
            </a:r>
            <a:r>
              <a:rPr lang="en-US" sz="2500" b="1" dirty="0">
                <a:latin typeface="Cambria" panose="02040503050406030204" pitchFamily="18" charset="0"/>
                <a:cs typeface="Arial"/>
              </a:rPr>
              <a:t>, what are her chances of </a:t>
            </a:r>
            <a:r>
              <a:rPr lang="en-US" sz="25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actually </a:t>
            </a:r>
            <a:r>
              <a:rPr lang="en-US" sz="2500" b="1" dirty="0">
                <a:latin typeface="Cambria" panose="02040503050406030204" pitchFamily="18" charset="0"/>
                <a:cs typeface="Arial"/>
              </a:rPr>
              <a:t>having breast cancer?</a:t>
            </a:r>
          </a:p>
        </p:txBody>
      </p:sp>
      <p:pic>
        <p:nvPicPr>
          <p:cNvPr id="27651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20900"/>
            <a:ext cx="28606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12489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20900"/>
            <a:ext cx="28606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2468563"/>
            <a:ext cx="5715000" cy="1801812"/>
          </a:xfrm>
          <a:prstGeom prst="rect">
            <a:avLst/>
          </a:prstGeom>
          <a:noFill/>
        </p:spPr>
        <p:txBody>
          <a:bodyPr lIns="87919" tIns="43960" rIns="87919" bIns="4396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The chance of 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actually</a:t>
            </a:r>
            <a:r>
              <a:rPr lang="en-US" sz="2688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688" dirty="0">
                <a:latin typeface="Cambria" panose="02040503050406030204" pitchFamily="18" charset="0"/>
                <a:cs typeface="Arial"/>
              </a:rPr>
              <a:t>having breast cancer given a 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positive</a:t>
            </a:r>
            <a:r>
              <a:rPr lang="en-US" sz="2688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688" dirty="0">
                <a:latin typeface="Cambria" panose="02040503050406030204" pitchFamily="18" charset="0"/>
                <a:cs typeface="Arial"/>
              </a:rPr>
              <a:t>mammogram:</a:t>
            </a:r>
            <a:endParaRPr lang="en-US" sz="1375" dirty="0">
              <a:latin typeface="Cambria" panose="02040503050406030204" pitchFamily="18" charset="0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750" dirty="0">
                <a:latin typeface="Cambria" panose="02040503050406030204" pitchFamily="18" charset="0"/>
                <a:cs typeface="Arial"/>
              </a:rPr>
              <a:t> 7.9%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120900"/>
            <a:ext cx="1524000" cy="26797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9" tIns="43960" rIns="87919" bIns="4396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25"/>
          </a:p>
        </p:txBody>
      </p:sp>
      <p:sp>
        <p:nvSpPr>
          <p:cNvPr id="6" name="TextBox 5"/>
          <p:cNvSpPr txBox="1"/>
          <p:nvPr/>
        </p:nvSpPr>
        <p:spPr>
          <a:xfrm>
            <a:off x="76200" y="5486400"/>
            <a:ext cx="7848600" cy="1662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Answer: Bayes’ theorem states that P(A|B) = P(B|A) * P(A) / P(B). In this case, A is having breast cancer, B is testing positive with mammography. P(A|B) is the probability of a person having breast cancer given that the person is tested positive with mammography. P(B|A) is given as 80%, or 0.8, P(A) is given as 1%, or 0.01. P(B) is not explicitly stated, but can be computed as P(B,A)+P(B,˜A), or the probability of testing positive and the patient having cancer plus the probability of testing positive and the patient not having cancer. Since P(B,A) is equal 0.8*0.01 = 0.008, and P(B,˜A) is 0.093 * (1-0.01) = 0.09207, P(B) can be computed as 0.008+0.09207 = 0.1007. Finally, P(A|B) is therefore 0.8 * 0.01 / 0.1007, which is equal to 0.07944.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1395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20900"/>
            <a:ext cx="28606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2468563"/>
            <a:ext cx="5715000" cy="2214562"/>
          </a:xfrm>
          <a:prstGeom prst="rect">
            <a:avLst/>
          </a:prstGeom>
          <a:noFill/>
        </p:spPr>
        <p:txBody>
          <a:bodyPr lIns="87919" tIns="43960" rIns="87919" bIns="4396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95 out of 100 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doctors</a:t>
            </a:r>
            <a:r>
              <a:rPr lang="en-US" sz="2688" baseline="3000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1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estimate this probability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to be:</a:t>
            </a:r>
            <a:endParaRPr lang="en-US" sz="1375" dirty="0">
              <a:latin typeface="Cambria" panose="02040503050406030204" pitchFamily="18" charset="0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75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575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80%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414" y="6584555"/>
            <a:ext cx="6340909" cy="273445"/>
          </a:xfrm>
          <a:prstGeom prst="rect">
            <a:avLst/>
          </a:prstGeom>
          <a:noFill/>
        </p:spPr>
        <p:txBody>
          <a:bodyPr wrap="none" lIns="87919" tIns="43960" rIns="87919" bIns="4396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cs typeface="Arial"/>
              </a:rPr>
              <a:t>1. Eddy, David M. "Probabilistic reasoning in clinical medicine: Problems and opportunities." (1982).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2120900"/>
            <a:ext cx="1524000" cy="26797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9" tIns="43960" rIns="87919" bIns="4396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334713861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565150" y="1854200"/>
            <a:ext cx="2239963" cy="2159000"/>
            <a:chOff x="6324600" y="1752600"/>
            <a:chExt cx="2667000" cy="3124200"/>
          </a:xfrm>
        </p:grpSpPr>
        <p:sp>
          <p:nvSpPr>
            <p:cNvPr id="17" name="Rectangle 16"/>
            <p:cNvSpPr/>
            <p:nvPr/>
          </p:nvSpPr>
          <p:spPr>
            <a:xfrm>
              <a:off x="6324600" y="17526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3818" name="Group 15"/>
            <p:cNvGrpSpPr>
              <a:grpSpLocks/>
            </p:cNvGrpSpPr>
            <p:nvPr/>
          </p:nvGrpSpPr>
          <p:grpSpPr bwMode="auto">
            <a:xfrm>
              <a:off x="6400800" y="1905000"/>
              <a:ext cx="2490470" cy="2602927"/>
              <a:chOff x="1371600" y="1234185"/>
              <a:chExt cx="5150203" cy="4280349"/>
            </a:xfrm>
          </p:grpSpPr>
          <p:pic>
            <p:nvPicPr>
              <p:cNvPr id="33819" name="Picture 13" descr="Screen Shot 2015-10-21 at 8.48.22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1234185"/>
                <a:ext cx="5150203" cy="23260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20" name="Picture 14" descr="Screen Shot 2015-10-21 at 8.48.47 A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1208" y="3562169"/>
                <a:ext cx="1921792" cy="1952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VIS Community</a:t>
            </a:r>
            <a:endParaRPr lang="en-US" dirty="0">
              <a:solidFill>
                <a:srgbClr val="0E345A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 rot="-3681">
            <a:off x="1771650" y="2103438"/>
            <a:ext cx="2239963" cy="2159000"/>
            <a:chOff x="381000" y="1981200"/>
            <a:chExt cx="2667000" cy="3124200"/>
          </a:xfrm>
        </p:grpSpPr>
        <p:sp>
          <p:nvSpPr>
            <p:cNvPr id="7" name="Rectangle 6"/>
            <p:cNvSpPr/>
            <p:nvPr/>
          </p:nvSpPr>
          <p:spPr>
            <a:xfrm>
              <a:off x="381000" y="19812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3814" name="Group 5"/>
            <p:cNvGrpSpPr>
              <a:grpSpLocks/>
            </p:cNvGrpSpPr>
            <p:nvPr/>
          </p:nvGrpSpPr>
          <p:grpSpPr bwMode="auto">
            <a:xfrm>
              <a:off x="457200" y="2133600"/>
              <a:ext cx="2590800" cy="2816466"/>
              <a:chOff x="571500" y="2425700"/>
              <a:chExt cx="7988300" cy="7860008"/>
            </a:xfrm>
          </p:grpSpPr>
          <p:pic>
            <p:nvPicPr>
              <p:cNvPr id="33815" name="Picture 3" descr="Screen Shot 2015-10-21 at 7.47.04 A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" y="2425700"/>
                <a:ext cx="79883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16" name="Picture 4" descr="Screen Shot 2015-10-21 at 7.47.27 A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8600" y="4189708"/>
                <a:ext cx="6197600" cy="609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2" name="Group 21"/>
          <p:cNvGrpSpPr>
            <a:grpSpLocks/>
          </p:cNvGrpSpPr>
          <p:nvPr/>
        </p:nvGrpSpPr>
        <p:grpSpPr bwMode="auto">
          <a:xfrm rot="-437">
            <a:off x="2979738" y="2354263"/>
            <a:ext cx="2238375" cy="2157412"/>
            <a:chOff x="6248400" y="2078200"/>
            <a:chExt cx="2667000" cy="3124201"/>
          </a:xfrm>
        </p:grpSpPr>
        <p:sp>
          <p:nvSpPr>
            <p:cNvPr id="21" name="Rectangle 20"/>
            <p:cNvSpPr/>
            <p:nvPr/>
          </p:nvSpPr>
          <p:spPr>
            <a:xfrm>
              <a:off x="6248400" y="2078200"/>
              <a:ext cx="2667000" cy="312420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3811" name="Picture 18" descr="Screen Shot 2015-10-21 at 8.55.28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152" y="2078200"/>
              <a:ext cx="2640248" cy="1227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2" name="Picture 19" descr="Screen Shot 2015-10-21 at 8.55.49 A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894" y="3280914"/>
              <a:ext cx="2235654" cy="1644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 rot="-4504">
            <a:off x="4186238" y="2603500"/>
            <a:ext cx="2238375" cy="2157413"/>
            <a:chOff x="6972300" y="1255749"/>
            <a:chExt cx="2667000" cy="3124200"/>
          </a:xfrm>
        </p:grpSpPr>
        <p:sp>
          <p:nvSpPr>
            <p:cNvPr id="25" name="Rectangle 24"/>
            <p:cNvSpPr/>
            <p:nvPr/>
          </p:nvSpPr>
          <p:spPr>
            <a:xfrm>
              <a:off x="6972300" y="1255749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3808" name="Picture 22" descr="Screen Shot 2015-10-21 at 9.01.57 A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0950" y="1295400"/>
              <a:ext cx="2540250" cy="1557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9" name="Picture 23" descr="Screen Shot 2015-10-21 at 9.02.11 A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2805985"/>
              <a:ext cx="2115647" cy="153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>
            <a:grpSpLocks/>
          </p:cNvGrpSpPr>
          <p:nvPr/>
        </p:nvGrpSpPr>
        <p:grpSpPr bwMode="auto">
          <a:xfrm rot="1571">
            <a:off x="5392738" y="2852738"/>
            <a:ext cx="2239962" cy="2159000"/>
            <a:chOff x="6172200" y="1944541"/>
            <a:chExt cx="2667000" cy="3124200"/>
          </a:xfrm>
        </p:grpSpPr>
        <p:sp>
          <p:nvSpPr>
            <p:cNvPr id="27" name="Rectangle 26"/>
            <p:cNvSpPr/>
            <p:nvPr/>
          </p:nvSpPr>
          <p:spPr>
            <a:xfrm>
              <a:off x="6172200" y="1944541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3806" name="Picture 27" descr="Screen Shot 2015-10-21 at 9.10.46 A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954" y="2057400"/>
              <a:ext cx="2661246" cy="247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 rot="928">
            <a:off x="6599238" y="3101975"/>
            <a:ext cx="2239962" cy="2159000"/>
            <a:chOff x="6281235" y="1753572"/>
            <a:chExt cx="2667000" cy="3124200"/>
          </a:xfrm>
        </p:grpSpPr>
        <p:sp>
          <p:nvSpPr>
            <p:cNvPr id="12" name="Rectangle 11"/>
            <p:cNvSpPr/>
            <p:nvPr/>
          </p:nvSpPr>
          <p:spPr>
            <a:xfrm>
              <a:off x="6281235" y="1753572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3802" name="Group 10"/>
            <p:cNvGrpSpPr>
              <a:grpSpLocks/>
            </p:cNvGrpSpPr>
            <p:nvPr/>
          </p:nvGrpSpPr>
          <p:grpSpPr bwMode="auto">
            <a:xfrm>
              <a:off x="6311841" y="1828800"/>
              <a:ext cx="2623909" cy="2941637"/>
              <a:chOff x="2257095" y="533400"/>
              <a:chExt cx="5944222" cy="6400798"/>
            </a:xfrm>
          </p:grpSpPr>
          <p:pic>
            <p:nvPicPr>
              <p:cNvPr id="33803" name="Picture 9" descr="Screen Shot 2015-10-21 at 8.21.08 AM.pn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0385" y="3840040"/>
                <a:ext cx="5840932" cy="3094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04" name="Picture 8" descr="Screen Shot 2015-10-21 at 8.20.40 AM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7095" y="533400"/>
                <a:ext cx="5943601" cy="323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899380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7"/>
          <p:cNvGrpSpPr>
            <a:grpSpLocks/>
          </p:cNvGrpSpPr>
          <p:nvPr/>
        </p:nvGrpSpPr>
        <p:grpSpPr bwMode="auto">
          <a:xfrm>
            <a:off x="565150" y="1854200"/>
            <a:ext cx="2239963" cy="2159000"/>
            <a:chOff x="6324600" y="1752600"/>
            <a:chExt cx="2667000" cy="3124200"/>
          </a:xfrm>
        </p:grpSpPr>
        <p:sp>
          <p:nvSpPr>
            <p:cNvPr id="17" name="Rectangle 16"/>
            <p:cNvSpPr/>
            <p:nvPr/>
          </p:nvSpPr>
          <p:spPr>
            <a:xfrm>
              <a:off x="6324600" y="17526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901" name="Group 15"/>
            <p:cNvGrpSpPr>
              <a:grpSpLocks/>
            </p:cNvGrpSpPr>
            <p:nvPr/>
          </p:nvGrpSpPr>
          <p:grpSpPr bwMode="auto">
            <a:xfrm>
              <a:off x="6400800" y="1905000"/>
              <a:ext cx="2490470" cy="2602927"/>
              <a:chOff x="1371600" y="1234185"/>
              <a:chExt cx="5150203" cy="4280349"/>
            </a:xfrm>
          </p:grpSpPr>
          <p:pic>
            <p:nvPicPr>
              <p:cNvPr id="35902" name="Picture 13" descr="Screen Shot 2015-10-21 at 8.48.22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1234185"/>
                <a:ext cx="5150203" cy="23260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903" name="Picture 14" descr="Screen Shot 2015-10-21 at 8.48.47 A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1208" y="3562169"/>
                <a:ext cx="1921792" cy="1952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 Problem?</a:t>
            </a:r>
            <a:endParaRPr lang="en-US" dirty="0">
              <a:solidFill>
                <a:srgbClr val="0E345A"/>
              </a:solidFill>
            </a:endParaRPr>
          </a:p>
        </p:txBody>
      </p:sp>
      <p:grpSp>
        <p:nvGrpSpPr>
          <p:cNvPr id="35844" name="Group 7"/>
          <p:cNvGrpSpPr>
            <a:grpSpLocks/>
          </p:cNvGrpSpPr>
          <p:nvPr/>
        </p:nvGrpSpPr>
        <p:grpSpPr bwMode="auto">
          <a:xfrm rot="-3681">
            <a:off x="1771650" y="2103438"/>
            <a:ext cx="2239963" cy="2159000"/>
            <a:chOff x="381000" y="1981200"/>
            <a:chExt cx="2667000" cy="3124200"/>
          </a:xfrm>
        </p:grpSpPr>
        <p:sp>
          <p:nvSpPr>
            <p:cNvPr id="7" name="Rectangle 6"/>
            <p:cNvSpPr/>
            <p:nvPr/>
          </p:nvSpPr>
          <p:spPr>
            <a:xfrm>
              <a:off x="381000" y="19812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97" name="Group 5"/>
            <p:cNvGrpSpPr>
              <a:grpSpLocks/>
            </p:cNvGrpSpPr>
            <p:nvPr/>
          </p:nvGrpSpPr>
          <p:grpSpPr bwMode="auto">
            <a:xfrm>
              <a:off x="457200" y="2133600"/>
              <a:ext cx="2590800" cy="2816466"/>
              <a:chOff x="571500" y="2425700"/>
              <a:chExt cx="7988300" cy="7860008"/>
            </a:xfrm>
          </p:grpSpPr>
          <p:pic>
            <p:nvPicPr>
              <p:cNvPr id="35898" name="Picture 3" descr="Screen Shot 2015-10-21 at 7.47.04 A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" y="2425700"/>
                <a:ext cx="79883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99" name="Picture 4" descr="Screen Shot 2015-10-21 at 7.47.27 A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8600" y="4189708"/>
                <a:ext cx="6197600" cy="609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5845" name="Group 21"/>
          <p:cNvGrpSpPr>
            <a:grpSpLocks/>
          </p:cNvGrpSpPr>
          <p:nvPr/>
        </p:nvGrpSpPr>
        <p:grpSpPr bwMode="auto">
          <a:xfrm rot="-437">
            <a:off x="2979738" y="2354263"/>
            <a:ext cx="2238375" cy="2157412"/>
            <a:chOff x="6248400" y="2078200"/>
            <a:chExt cx="2667000" cy="3124201"/>
          </a:xfrm>
        </p:grpSpPr>
        <p:sp>
          <p:nvSpPr>
            <p:cNvPr id="21" name="Rectangle 20"/>
            <p:cNvSpPr/>
            <p:nvPr/>
          </p:nvSpPr>
          <p:spPr>
            <a:xfrm>
              <a:off x="6248400" y="2078200"/>
              <a:ext cx="2667000" cy="312420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5894" name="Picture 18" descr="Screen Shot 2015-10-21 at 8.55.28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152" y="2078200"/>
              <a:ext cx="2640248" cy="1227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95" name="Picture 19" descr="Screen Shot 2015-10-21 at 8.55.49 A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894" y="3280914"/>
              <a:ext cx="2235654" cy="1644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6" name="Group 25"/>
          <p:cNvGrpSpPr>
            <a:grpSpLocks/>
          </p:cNvGrpSpPr>
          <p:nvPr/>
        </p:nvGrpSpPr>
        <p:grpSpPr bwMode="auto">
          <a:xfrm rot="-4504">
            <a:off x="4186238" y="2603500"/>
            <a:ext cx="2238375" cy="2157413"/>
            <a:chOff x="6972300" y="1255749"/>
            <a:chExt cx="2667000" cy="3124200"/>
          </a:xfrm>
        </p:grpSpPr>
        <p:sp>
          <p:nvSpPr>
            <p:cNvPr id="25" name="Rectangle 24"/>
            <p:cNvSpPr/>
            <p:nvPr/>
          </p:nvSpPr>
          <p:spPr>
            <a:xfrm>
              <a:off x="6972300" y="1255749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5891" name="Picture 22" descr="Screen Shot 2015-10-21 at 9.01.57 A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0950" y="1295400"/>
              <a:ext cx="2540250" cy="1557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92" name="Picture 23" descr="Screen Shot 2015-10-21 at 9.02.11 A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2805985"/>
              <a:ext cx="2115647" cy="153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7" name="Group 28"/>
          <p:cNvGrpSpPr>
            <a:grpSpLocks/>
          </p:cNvGrpSpPr>
          <p:nvPr/>
        </p:nvGrpSpPr>
        <p:grpSpPr bwMode="auto">
          <a:xfrm rot="1571">
            <a:off x="5392738" y="2852738"/>
            <a:ext cx="2239962" cy="2159000"/>
            <a:chOff x="6172200" y="1944541"/>
            <a:chExt cx="2667000" cy="3124200"/>
          </a:xfrm>
        </p:grpSpPr>
        <p:sp>
          <p:nvSpPr>
            <p:cNvPr id="27" name="Rectangle 26"/>
            <p:cNvSpPr/>
            <p:nvPr/>
          </p:nvSpPr>
          <p:spPr>
            <a:xfrm>
              <a:off x="6172200" y="1944541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5889" name="Picture 27" descr="Screen Shot 2015-10-21 at 9.10.46 A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954" y="2057400"/>
              <a:ext cx="2661246" cy="247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8" name="Group 12"/>
          <p:cNvGrpSpPr>
            <a:grpSpLocks/>
          </p:cNvGrpSpPr>
          <p:nvPr/>
        </p:nvGrpSpPr>
        <p:grpSpPr bwMode="auto">
          <a:xfrm rot="928">
            <a:off x="6596063" y="3101975"/>
            <a:ext cx="2238375" cy="2159000"/>
            <a:chOff x="6281235" y="1753572"/>
            <a:chExt cx="2667000" cy="3124200"/>
          </a:xfrm>
        </p:grpSpPr>
        <p:sp>
          <p:nvSpPr>
            <p:cNvPr id="12" name="Rectangle 11"/>
            <p:cNvSpPr/>
            <p:nvPr/>
          </p:nvSpPr>
          <p:spPr>
            <a:xfrm>
              <a:off x="6281235" y="1753572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85" name="Group 10"/>
            <p:cNvGrpSpPr>
              <a:grpSpLocks/>
            </p:cNvGrpSpPr>
            <p:nvPr/>
          </p:nvGrpSpPr>
          <p:grpSpPr bwMode="auto">
            <a:xfrm>
              <a:off x="6311841" y="1828800"/>
              <a:ext cx="2623909" cy="2941637"/>
              <a:chOff x="2257095" y="533400"/>
              <a:chExt cx="5944222" cy="6400798"/>
            </a:xfrm>
          </p:grpSpPr>
          <p:pic>
            <p:nvPicPr>
              <p:cNvPr id="35886" name="Picture 9" descr="Screen Shot 2015-10-21 at 8.21.08 AM.pn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0385" y="3840040"/>
                <a:ext cx="5840932" cy="3094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87" name="Picture 8" descr="Screen Shot 2015-10-21 at 8.20.40 AM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7095" y="533400"/>
                <a:ext cx="5943601" cy="323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0" name="Rectangle 39"/>
          <p:cNvSpPr/>
          <p:nvPr/>
        </p:nvSpPr>
        <p:spPr>
          <a:xfrm>
            <a:off x="541338" y="1762125"/>
            <a:ext cx="8423275" cy="361315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9" tIns="43960" rIns="87919" bIns="4396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25"/>
          </a:p>
        </p:txBody>
      </p:sp>
      <p:sp>
        <p:nvSpPr>
          <p:cNvPr id="30" name="TextBox 29"/>
          <p:cNvSpPr txBox="1"/>
          <p:nvPr/>
        </p:nvSpPr>
        <p:spPr>
          <a:xfrm>
            <a:off x="3190875" y="5260975"/>
            <a:ext cx="2722563" cy="511175"/>
          </a:xfrm>
          <a:prstGeom prst="rect">
            <a:avLst/>
          </a:prstGeom>
          <a:noFill/>
        </p:spPr>
        <p:txBody>
          <a:bodyPr lIns="87919" tIns="43960" rIns="87919" bIns="4396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5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They disagree.</a:t>
            </a:r>
          </a:p>
        </p:txBody>
      </p: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146050" y="2714625"/>
            <a:ext cx="4737100" cy="774700"/>
            <a:chOff x="300971" y="5028751"/>
            <a:chExt cx="7578852" cy="1240270"/>
          </a:xfrm>
        </p:grpSpPr>
        <p:grpSp>
          <p:nvGrpSpPr>
            <p:cNvPr id="35878" name="Group 46"/>
            <p:cNvGrpSpPr>
              <a:grpSpLocks/>
            </p:cNvGrpSpPr>
            <p:nvPr/>
          </p:nvGrpSpPr>
          <p:grpSpPr bwMode="auto">
            <a:xfrm>
              <a:off x="300971" y="5083220"/>
              <a:ext cx="7358617" cy="1167793"/>
              <a:chOff x="608521" y="4706055"/>
              <a:chExt cx="7358617" cy="1167793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608521" y="4704958"/>
                <a:ext cx="7357887" cy="116910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25"/>
              </a:p>
            </p:txBody>
          </p:sp>
          <p:pic>
            <p:nvPicPr>
              <p:cNvPr id="35882" name="Picture 40" descr="Screen Shot 2015-10-28 at 9.50.33 AM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383"/>
              <a:stretch>
                <a:fillRect/>
              </a:stretch>
            </p:blipFill>
            <p:spPr bwMode="auto">
              <a:xfrm>
                <a:off x="865754" y="4788171"/>
                <a:ext cx="5875905" cy="578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83" name="Picture 41" descr="Screen Shot 2015-10-28 at 9.50.33 AM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712" t="12914"/>
              <a:stretch>
                <a:fillRect/>
              </a:stretch>
            </p:blipFill>
            <p:spPr bwMode="auto">
              <a:xfrm>
                <a:off x="937779" y="5292326"/>
                <a:ext cx="6716723" cy="504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8" name="TextBox 47"/>
            <p:cNvSpPr txBox="1"/>
            <p:nvPr/>
          </p:nvSpPr>
          <p:spPr>
            <a:xfrm>
              <a:off x="300971" y="5028751"/>
              <a:ext cx="563842" cy="818375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166132" y="5450646"/>
              <a:ext cx="713691" cy="818375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”</a:t>
              </a:r>
            </a:p>
          </p:txBody>
        </p:sp>
      </p:grp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4389438" y="3576638"/>
            <a:ext cx="4598987" cy="808037"/>
            <a:chOff x="2254081" y="3102613"/>
            <a:chExt cx="7359483" cy="1292482"/>
          </a:xfrm>
        </p:grpSpPr>
        <p:grpSp>
          <p:nvGrpSpPr>
            <p:cNvPr id="35872" name="Group 45"/>
            <p:cNvGrpSpPr>
              <a:grpSpLocks/>
            </p:cNvGrpSpPr>
            <p:nvPr/>
          </p:nvGrpSpPr>
          <p:grpSpPr bwMode="auto">
            <a:xfrm>
              <a:off x="2254081" y="3166809"/>
              <a:ext cx="7359483" cy="1167793"/>
              <a:chOff x="6806574" y="576762"/>
              <a:chExt cx="7359483" cy="1167793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6806574" y="576047"/>
                <a:ext cx="7359483" cy="116805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25"/>
              </a:p>
            </p:txBody>
          </p:sp>
          <p:pic>
            <p:nvPicPr>
              <p:cNvPr id="35876" name="Picture 2" descr="Screen Shot 2015-10-28 at 9.47.56 AM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151" b="-22562"/>
              <a:stretch>
                <a:fillRect/>
              </a:stretch>
            </p:blipFill>
            <p:spPr bwMode="auto">
              <a:xfrm>
                <a:off x="7067555" y="654906"/>
                <a:ext cx="6910824" cy="676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7" name="Picture 44" descr="Screen Shot 2015-10-28 at 9.47.56 AM.png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795" t="-19203" b="-2"/>
              <a:stretch>
                <a:fillRect/>
              </a:stretch>
            </p:blipFill>
            <p:spPr bwMode="auto">
              <a:xfrm>
                <a:off x="7157982" y="984292"/>
                <a:ext cx="6172680" cy="658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2254081" y="3102613"/>
              <a:ext cx="563965" cy="820180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615195" y="3574915"/>
              <a:ext cx="713846" cy="820180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”</a:t>
              </a:r>
            </a:p>
          </p:txBody>
        </p:sp>
      </p:grpSp>
      <p:grpSp>
        <p:nvGrpSpPr>
          <p:cNvPr id="67" name="Group 66"/>
          <p:cNvGrpSpPr>
            <a:grpSpLocks/>
          </p:cNvGrpSpPr>
          <p:nvPr/>
        </p:nvGrpSpPr>
        <p:grpSpPr bwMode="auto">
          <a:xfrm>
            <a:off x="3525838" y="1568450"/>
            <a:ext cx="5438775" cy="1079500"/>
            <a:chOff x="3511344" y="4852708"/>
            <a:chExt cx="9056469" cy="1798556"/>
          </a:xfrm>
        </p:grpSpPr>
        <p:sp>
          <p:nvSpPr>
            <p:cNvPr id="59" name="Rectangle 58"/>
            <p:cNvSpPr/>
            <p:nvPr/>
          </p:nvSpPr>
          <p:spPr>
            <a:xfrm>
              <a:off x="3540421" y="4881803"/>
              <a:ext cx="9027392" cy="176417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63" name="Group 60"/>
            <p:cNvGrpSpPr>
              <a:grpSpLocks/>
            </p:cNvGrpSpPr>
            <p:nvPr/>
          </p:nvGrpSpPr>
          <p:grpSpPr bwMode="auto">
            <a:xfrm>
              <a:off x="3838749" y="4998852"/>
              <a:ext cx="8628875" cy="1510760"/>
              <a:chOff x="3838749" y="4998852"/>
              <a:chExt cx="8628875" cy="1510760"/>
            </a:xfrm>
          </p:grpSpPr>
          <p:pic>
            <p:nvPicPr>
              <p:cNvPr id="35867" name="Picture 57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65" t="33087" b="32526"/>
              <a:stretch>
                <a:fillRect/>
              </a:stretch>
            </p:blipFill>
            <p:spPr bwMode="auto">
              <a:xfrm>
                <a:off x="3838749" y="5998825"/>
                <a:ext cx="2943728" cy="500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868" name="Group 59"/>
              <p:cNvGrpSpPr>
                <a:grpSpLocks/>
              </p:cNvGrpSpPr>
              <p:nvPr/>
            </p:nvGrpSpPr>
            <p:grpSpPr bwMode="auto">
              <a:xfrm>
                <a:off x="3851175" y="4998852"/>
                <a:ext cx="8616449" cy="1510760"/>
                <a:chOff x="3851175" y="4998852"/>
                <a:chExt cx="8616449" cy="1510760"/>
              </a:xfrm>
            </p:grpSpPr>
            <p:pic>
              <p:nvPicPr>
                <p:cNvPr id="35869" name="Picture 54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64" b="65714"/>
                <a:stretch>
                  <a:fillRect/>
                </a:stretch>
              </p:blipFill>
              <p:spPr bwMode="auto">
                <a:xfrm>
                  <a:off x="3882925" y="4998852"/>
                  <a:ext cx="8584699" cy="4992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70" name="Picture 55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4236" r="26054" b="32526"/>
                <a:stretch>
                  <a:fillRect/>
                </a:stretch>
              </p:blipFill>
              <p:spPr bwMode="auto">
                <a:xfrm>
                  <a:off x="3851175" y="5509753"/>
                  <a:ext cx="8392601" cy="4840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71" name="Picture 56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195" r="64458"/>
                <a:stretch>
                  <a:fillRect/>
                </a:stretch>
              </p:blipFill>
              <p:spPr bwMode="auto">
                <a:xfrm>
                  <a:off x="6698615" y="6046453"/>
                  <a:ext cx="4034120" cy="4631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63" name="TextBox 62"/>
            <p:cNvSpPr txBox="1"/>
            <p:nvPr/>
          </p:nvSpPr>
          <p:spPr>
            <a:xfrm>
              <a:off x="10593153" y="5799595"/>
              <a:ext cx="713732" cy="851669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”</a:t>
              </a:r>
            </a:p>
          </p:txBody>
        </p:sp>
        <p:pic>
          <p:nvPicPr>
            <p:cNvPr id="35865" name="Picture 63" descr="Screen Shot 2015-10-28 at 9.50.33 AM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822"/>
            <a:stretch>
              <a:fillRect/>
            </a:stretch>
          </p:blipFill>
          <p:spPr bwMode="auto">
            <a:xfrm>
              <a:off x="3777861" y="4978600"/>
              <a:ext cx="400627" cy="578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Box 64"/>
            <p:cNvSpPr txBox="1"/>
            <p:nvPr/>
          </p:nvSpPr>
          <p:spPr>
            <a:xfrm>
              <a:off x="3511344" y="4852708"/>
              <a:ext cx="565699" cy="851669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200025" y="4402138"/>
            <a:ext cx="5210175" cy="531812"/>
            <a:chOff x="503521" y="5131928"/>
            <a:chExt cx="8336793" cy="851028"/>
          </a:xfrm>
        </p:grpSpPr>
        <p:sp>
          <p:nvSpPr>
            <p:cNvPr id="71" name="Rectangle 70"/>
            <p:cNvSpPr/>
            <p:nvPr/>
          </p:nvSpPr>
          <p:spPr>
            <a:xfrm>
              <a:off x="531464" y="5238624"/>
              <a:ext cx="7998951" cy="72909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57" name="Group 69"/>
            <p:cNvGrpSpPr>
              <a:grpSpLocks/>
            </p:cNvGrpSpPr>
            <p:nvPr/>
          </p:nvGrpSpPr>
          <p:grpSpPr bwMode="auto">
            <a:xfrm>
              <a:off x="782552" y="5450420"/>
              <a:ext cx="7022054" cy="397485"/>
              <a:chOff x="3495216" y="6275394"/>
              <a:chExt cx="4262521" cy="241281"/>
            </a:xfrm>
          </p:grpSpPr>
          <p:pic>
            <p:nvPicPr>
              <p:cNvPr id="35860" name="Picture 67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974" r="72502" b="35385"/>
              <a:stretch>
                <a:fillRect/>
              </a:stretch>
            </p:blipFill>
            <p:spPr bwMode="auto">
              <a:xfrm>
                <a:off x="4474990" y="6275394"/>
                <a:ext cx="3282747" cy="241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61" name="Picture 68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045" t="4315" r="645" b="66818"/>
              <a:stretch>
                <a:fillRect/>
              </a:stretch>
            </p:blipFill>
            <p:spPr bwMode="auto">
              <a:xfrm>
                <a:off x="3495216" y="6280903"/>
                <a:ext cx="992155" cy="227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3" name="TextBox 72"/>
            <p:cNvSpPr txBox="1"/>
            <p:nvPr/>
          </p:nvSpPr>
          <p:spPr>
            <a:xfrm>
              <a:off x="7605798" y="5131928"/>
              <a:ext cx="1234516" cy="818004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...”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03521" y="5164952"/>
              <a:ext cx="563915" cy="818004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</p:grpSp>
      <p:sp>
        <p:nvSpPr>
          <p:cNvPr id="72" name="Content Placeholder 2"/>
          <p:cNvSpPr>
            <a:spLocks noGrp="1"/>
          </p:cNvSpPr>
          <p:nvPr>
            <p:ph idx="1"/>
          </p:nvPr>
        </p:nvSpPr>
        <p:spPr>
          <a:xfrm>
            <a:off x="204788" y="6248400"/>
            <a:ext cx="7321550" cy="5334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000"/>
              <a:t>* Reported accuracies range from 6% to 62%</a:t>
            </a:r>
          </a:p>
        </p:txBody>
      </p:sp>
    </p:spTree>
    <p:extLst>
      <p:ext uri="{BB962C8B-B14F-4D97-AF65-F5344CB8AC3E}">
        <p14:creationId xmlns:p14="http://schemas.microsoft.com/office/powerpoint/2010/main" val="3100047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Experiments</a:t>
            </a:r>
            <a:endParaRPr lang="en-US" dirty="0">
              <a:solidFill>
                <a:srgbClr val="0E345A"/>
              </a:solidFill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685800" y="2125663"/>
            <a:ext cx="7772400" cy="3132137"/>
          </a:xfrm>
        </p:spPr>
        <p:txBody>
          <a:bodyPr/>
          <a:lstStyle/>
          <a:p>
            <a:pPr marL="463550" indent="-463550">
              <a:buFont typeface="Calibri" panose="020F0502020204030204" pitchFamily="34" charset="0"/>
              <a:buAutoNum type="arabicPeriod"/>
            </a:pPr>
            <a:r>
              <a:rPr lang="en-US" altLang="en-US" sz="2500"/>
              <a:t>Need to understand how the </a:t>
            </a:r>
            <a:r>
              <a:rPr lang="en-US" altLang="en-US" sz="2500" b="1"/>
              <a:t>wording of the problem</a:t>
            </a:r>
            <a:r>
              <a:rPr lang="en-US" altLang="en-US" sz="2500"/>
              <a:t> impacts accuracy.</a:t>
            </a:r>
          </a:p>
          <a:p>
            <a:pPr marL="463550" indent="-463550">
              <a:buFont typeface="Calibri" panose="020F0502020204030204" pitchFamily="34" charset="0"/>
              <a:buAutoNum type="arabicPeriod"/>
            </a:pPr>
            <a:r>
              <a:rPr lang="en-US" altLang="en-US" sz="2500"/>
              <a:t>Need to understand how </a:t>
            </a:r>
            <a:r>
              <a:rPr lang="en-US" altLang="en-US" sz="2500" b="1"/>
              <a:t>different reasoning aides</a:t>
            </a:r>
            <a:r>
              <a:rPr lang="en-US" altLang="en-US" sz="2500"/>
              <a:t> impact accuracy.</a:t>
            </a:r>
          </a:p>
        </p:txBody>
      </p:sp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852488" y="4095750"/>
            <a:ext cx="74390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500">
                <a:latin typeface="Cambria" panose="02040503050406030204" pitchFamily="18" charset="0"/>
                <a:cs typeface="Arial" panose="020B0604020202020204" pitchFamily="34" charset="0"/>
              </a:rPr>
              <a:t>Specifically: </a:t>
            </a:r>
          </a:p>
          <a:p>
            <a:pPr algn="ctr" eaLnBrk="1" hangingPunct="1"/>
            <a:r>
              <a:rPr lang="en-US" altLang="en-US" sz="3000">
                <a:latin typeface="Cambria" panose="02040503050406030204" pitchFamily="18" charset="0"/>
                <a:cs typeface="Arial" panose="020B0604020202020204" pitchFamily="34" charset="0"/>
              </a:rPr>
              <a:t>does </a:t>
            </a:r>
            <a:r>
              <a:rPr lang="en-US" altLang="en-US" sz="3000" b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adding visualization to the text</a:t>
            </a:r>
            <a:r>
              <a:rPr lang="en-US" altLang="en-US" sz="300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>
                <a:latin typeface="Cambria" panose="02040503050406030204" pitchFamily="18" charset="0"/>
                <a:cs typeface="Arial" panose="020B0604020202020204" pitchFamily="34" charset="0"/>
              </a:rPr>
              <a:t>help?</a:t>
            </a:r>
          </a:p>
        </p:txBody>
      </p:sp>
    </p:spTree>
    <p:extLst>
      <p:ext uri="{BB962C8B-B14F-4D97-AF65-F5344CB8AC3E}">
        <p14:creationId xmlns:p14="http://schemas.microsoft.com/office/powerpoint/2010/main" val="327799264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Visualization Aids</a:t>
            </a:r>
            <a:endParaRPr lang="en-US" baseline="30000" dirty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52742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33488"/>
            <a:ext cx="3617913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41763"/>
            <a:ext cx="4724400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6"/>
          <p:cNvSpPr txBox="1">
            <a:spLocks noChangeArrowheads="1"/>
          </p:cNvSpPr>
          <p:nvPr/>
        </p:nvSpPr>
        <p:spPr bwMode="auto">
          <a:xfrm>
            <a:off x="0" y="6581775"/>
            <a:ext cx="769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dirty="0" err="1"/>
              <a:t>Ottley</a:t>
            </a:r>
            <a:r>
              <a:rPr lang="en-US" altLang="en-US" sz="1200" dirty="0"/>
              <a:t> et al., Visually Communicating Bayesian Statistics to Laypersons. Tufts CS Tech Report, 2012.</a:t>
            </a:r>
          </a:p>
        </p:txBody>
      </p:sp>
    </p:spTree>
    <p:extLst>
      <p:ext uri="{BB962C8B-B14F-4D97-AF65-F5344CB8AC3E}">
        <p14:creationId xmlns:p14="http://schemas.microsoft.com/office/powerpoint/2010/main" val="18669812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Experimental Design</a:t>
            </a:r>
            <a:endParaRPr lang="en-US" dirty="0">
              <a:solidFill>
                <a:srgbClr val="0E345A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595313" y="2114550"/>
            <a:ext cx="4891087" cy="3336925"/>
          </a:xfrm>
        </p:spPr>
        <p:txBody>
          <a:bodyPr/>
          <a:lstStyle/>
          <a:p>
            <a:r>
              <a:rPr lang="en-US" altLang="en-US" sz="2500"/>
              <a:t>6 conditions</a:t>
            </a:r>
          </a:p>
          <a:p>
            <a:r>
              <a:rPr lang="en-US" altLang="en-US" sz="2500"/>
              <a:t>377 participants</a:t>
            </a:r>
          </a:p>
          <a:p>
            <a:r>
              <a:rPr lang="en-US" altLang="en-US" sz="2500"/>
              <a:t>Between subjects experiment</a:t>
            </a:r>
          </a:p>
          <a:p>
            <a:r>
              <a:rPr lang="en-US" altLang="en-US" sz="2500"/>
              <a:t>Also measured </a:t>
            </a:r>
            <a:r>
              <a:rPr lang="en-US" altLang="en-US" sz="2500">
                <a:solidFill>
                  <a:srgbClr val="C00000"/>
                </a:solidFill>
              </a:rPr>
              <a:t>spatial ability</a:t>
            </a:r>
            <a:r>
              <a:rPr lang="en-US" altLang="en-US" sz="2500"/>
              <a:t>, </a:t>
            </a:r>
            <a:r>
              <a:rPr lang="en-US" altLang="en-US" sz="2500">
                <a:solidFill>
                  <a:srgbClr val="C00000"/>
                </a:solidFill>
              </a:rPr>
              <a:t>numeracy</a:t>
            </a:r>
          </a:p>
        </p:txBody>
      </p:sp>
      <p:pic>
        <p:nvPicPr>
          <p:cNvPr id="40964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4724400"/>
            <a:ext cx="424656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www.psychometric-success.com/images/clip_image001_004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33797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4198938"/>
            <a:ext cx="15541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73700" y="5705475"/>
            <a:ext cx="320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A dice has sides of 1.2cm. What is its volume in cubic mm?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18143" y="3733800"/>
            <a:ext cx="913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Answer: (A)</a:t>
            </a:r>
          </a:p>
        </p:txBody>
      </p:sp>
    </p:spTree>
    <p:extLst>
      <p:ext uri="{BB962C8B-B14F-4D97-AF65-F5344CB8AC3E}">
        <p14:creationId xmlns:p14="http://schemas.microsoft.com/office/powerpoint/2010/main" val="411947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Initial Results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703805" y="1827862"/>
          <a:ext cx="7272806" cy="4953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29988250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Separated by Spatial Ability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5624513"/>
            <a:ext cx="2133600" cy="274637"/>
          </a:xfrm>
        </p:spPr>
        <p:txBody>
          <a:bodyPr lIns="87919" tIns="43960" rIns="87919" bIns="43960"/>
          <a:lstStyle/>
          <a:p>
            <a:pPr>
              <a:defRPr/>
            </a:pPr>
            <a:fld id="{7807AF45-B30E-4465-916C-FA2365675123}" type="slidenum">
              <a:rPr lang="en-US"/>
              <a:pPr>
                <a:defRPr/>
              </a:pPr>
              <a:t>29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0" y="1677559"/>
          <a:ext cx="7655128" cy="5104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5061" name="Group 11"/>
          <p:cNvGrpSpPr>
            <a:grpSpLocks/>
          </p:cNvGrpSpPr>
          <p:nvPr/>
        </p:nvGrpSpPr>
        <p:grpSpPr bwMode="auto">
          <a:xfrm>
            <a:off x="7208838" y="1282700"/>
            <a:ext cx="1924050" cy="576263"/>
            <a:chOff x="11302182" y="825611"/>
            <a:chExt cx="3080675" cy="923491"/>
          </a:xfrm>
        </p:grpSpPr>
        <p:sp>
          <p:nvSpPr>
            <p:cNvPr id="4" name="Rectangle 3"/>
            <p:cNvSpPr/>
            <p:nvPr/>
          </p:nvSpPr>
          <p:spPr>
            <a:xfrm>
              <a:off x="11302182" y="932461"/>
              <a:ext cx="274516" cy="274757"/>
            </a:xfrm>
            <a:prstGeom prst="rect">
              <a:avLst/>
            </a:prstGeom>
            <a:solidFill>
              <a:srgbClr val="91D4EF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307266" y="1316613"/>
              <a:ext cx="274516" cy="274757"/>
            </a:xfrm>
            <a:prstGeom prst="rect">
              <a:avLst/>
            </a:prstGeom>
            <a:solidFill>
              <a:srgbClr val="0E345A"/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sp>
          <p:nvSpPr>
            <p:cNvPr id="45064" name="TextBox 9"/>
            <p:cNvSpPr txBox="1">
              <a:spLocks noChangeArrowheads="1"/>
            </p:cNvSpPr>
            <p:nvPr/>
          </p:nvSpPr>
          <p:spPr bwMode="auto">
            <a:xfrm>
              <a:off x="11577331" y="825611"/>
              <a:ext cx="2732031" cy="517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Arial" panose="020B0604020202020204" pitchFamily="34" charset="0"/>
                  <a:cs typeface="Arial" panose="020B0604020202020204" pitchFamily="34" charset="0"/>
                </a:rPr>
                <a:t>Low spatial-ability</a:t>
              </a:r>
            </a:p>
          </p:txBody>
        </p:sp>
        <p:sp>
          <p:nvSpPr>
            <p:cNvPr id="45065" name="TextBox 10"/>
            <p:cNvSpPr txBox="1">
              <a:spLocks noChangeArrowheads="1"/>
            </p:cNvSpPr>
            <p:nvPr/>
          </p:nvSpPr>
          <p:spPr bwMode="auto">
            <a:xfrm>
              <a:off x="11581576" y="1232038"/>
              <a:ext cx="2801281" cy="517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Arial" panose="020B0604020202020204" pitchFamily="34" charset="0"/>
                  <a:cs typeface="Arial" panose="020B0604020202020204" pitchFamily="34" charset="0"/>
                </a:rPr>
                <a:t>High spatial-ability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133003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 Analytics = Human + Computer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Visual analytics is “the science of analytical reasoning facilitated by visual interactive interfaces.” </a:t>
            </a:r>
            <a:r>
              <a:rPr lang="en-US" baseline="50000" dirty="0"/>
              <a:t>1</a:t>
            </a:r>
          </a:p>
          <a:p>
            <a:endParaRPr lang="en-US" baseline="50000" dirty="0"/>
          </a:p>
          <a:p>
            <a:r>
              <a:rPr lang="en-US" dirty="0"/>
              <a:t>By definition, it is a </a:t>
            </a:r>
            <a:r>
              <a:rPr lang="en-US" dirty="0">
                <a:solidFill>
                  <a:srgbClr val="C00000"/>
                </a:solidFill>
              </a:rPr>
              <a:t>collaboration</a:t>
            </a:r>
            <a:r>
              <a:rPr lang="en-US" dirty="0"/>
              <a:t> between human and computer to solve problems.</a:t>
            </a:r>
          </a:p>
        </p:txBody>
      </p:sp>
      <p:pic>
        <p:nvPicPr>
          <p:cNvPr id="2050" name="Picture 2" descr="http://upload.wikimedia.org/wikipedia/commons/thumb/a/aa/Visual_analytics.jpg/240px-Visual_analytic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2286000"/>
            <a:ext cx="3124200" cy="31242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1.  Thomas and Cook, “Illuminating the Path”, 2005.</a:t>
            </a:r>
          </a:p>
        </p:txBody>
      </p:sp>
    </p:spTree>
    <p:extLst>
      <p:ext uri="{BB962C8B-B14F-4D97-AF65-F5344CB8AC3E}">
        <p14:creationId xmlns:p14="http://schemas.microsoft.com/office/powerpoint/2010/main" val="4200216654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25005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61" y="609600"/>
            <a:ext cx="4325592" cy="331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64505"/>
            <a:ext cx="3629025" cy="164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61" y="4157184"/>
            <a:ext cx="4210050" cy="255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989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Storyboard (Storytelling Visualization)</a:t>
            </a:r>
            <a:endParaRPr lang="en-US" dirty="0">
              <a:solidFill>
                <a:srgbClr val="0E345A"/>
              </a:solidFill>
            </a:endParaRPr>
          </a:p>
        </p:txBody>
      </p:sp>
      <p:pic>
        <p:nvPicPr>
          <p:cNvPr id="6" name="Picture 5" descr="iconArray_popul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2057400"/>
            <a:ext cx="41957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conArray_haveDisea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3581400"/>
            <a:ext cx="419576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conArray_testPositiv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5446713"/>
            <a:ext cx="41910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>
            <a:stCxn id="2" idx="2"/>
          </p:cNvCxnSpPr>
          <p:nvPr/>
        </p:nvCxnSpPr>
        <p:spPr>
          <a:xfrm>
            <a:off x="4572000" y="1920875"/>
            <a:ext cx="76200" cy="3863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39913"/>
            <a:ext cx="37623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384550"/>
            <a:ext cx="470852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38738"/>
            <a:ext cx="46021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676" y="2309812"/>
            <a:ext cx="3714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726" y="4606131"/>
            <a:ext cx="3695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1882440"/>
            <a:ext cx="4346367" cy="34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61" y="4108760"/>
            <a:ext cx="4386469" cy="32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005001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876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Individual differences matter</a:t>
            </a:r>
          </a:p>
          <a:p>
            <a:endParaRPr lang="en-US" dirty="0"/>
          </a:p>
          <a:p>
            <a:r>
              <a:rPr lang="en-US" dirty="0"/>
              <a:t>Not all problems can be solved with “better tools”</a:t>
            </a:r>
          </a:p>
          <a:p>
            <a:pPr lvl="1"/>
            <a:r>
              <a:rPr lang="en-US" dirty="0"/>
              <a:t>We need to know what users need what support</a:t>
            </a:r>
          </a:p>
          <a:p>
            <a:pPr lvl="1"/>
            <a:endParaRPr lang="en-US" dirty="0"/>
          </a:p>
          <a:p>
            <a:r>
              <a:rPr lang="en-US" dirty="0"/>
              <a:t>Solving these problems (e.g. Bayesian Reasoning) can have a significant impact in a wide-range of applications:</a:t>
            </a:r>
          </a:p>
          <a:p>
            <a:pPr lvl="1"/>
            <a:r>
              <a:rPr lang="en-US" dirty="0"/>
              <a:t>Health care, intelligence analysis, business decisions, etc.</a:t>
            </a:r>
          </a:p>
        </p:txBody>
      </p:sp>
      <p:pic>
        <p:nvPicPr>
          <p:cNvPr id="4" name="Picture 3" descr="Different 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322" y="1066799"/>
            <a:ext cx="3966327" cy="309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business decis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32868"/>
            <a:ext cx="3585327" cy="204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9654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124200"/>
            <a:ext cx="8382000" cy="1774825"/>
          </a:xfrm>
        </p:spPr>
        <p:txBody>
          <a:bodyPr>
            <a:normAutofit/>
          </a:bodyPr>
          <a:lstStyle/>
          <a:p>
            <a:r>
              <a:rPr lang="en-US" dirty="0"/>
              <a:t>Automated Learning from User Interactions</a:t>
            </a:r>
            <a:endParaRPr lang="en-US" b="1" dirty="0"/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0" y="6553200"/>
            <a:ext cx="769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dirty="0"/>
              <a:t>R Chang et al., Finding Waldo: Learning about Users from their Interactions. IEEE VAST 2014.</a:t>
            </a:r>
          </a:p>
        </p:txBody>
      </p:sp>
      <p:pic>
        <p:nvPicPr>
          <p:cNvPr id="13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0639"/>
            <a:ext cx="993775" cy="115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7924800" y="1219200"/>
            <a:ext cx="12192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dirty="0"/>
              <a:t>Eli Brown</a:t>
            </a:r>
          </a:p>
          <a:p>
            <a:pPr algn="r" eaLnBrk="1" hangingPunct="1"/>
            <a:r>
              <a:rPr lang="en-US" altLang="en-US" dirty="0"/>
              <a:t>(PhD 2015)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273" y="20638"/>
            <a:ext cx="1095375" cy="11239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15473" y="1179824"/>
            <a:ext cx="14255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Alvitta Ottley</a:t>
            </a:r>
          </a:p>
          <a:p>
            <a:pPr algn="r"/>
            <a:r>
              <a:rPr lang="en-US" dirty="0"/>
              <a:t>(PhD 2016)</a:t>
            </a:r>
          </a:p>
        </p:txBody>
      </p:sp>
    </p:spTree>
    <p:extLst>
      <p:ext uri="{BB962C8B-B14F-4D97-AF65-F5344CB8AC3E}">
        <p14:creationId xmlns:p14="http://schemas.microsoft.com/office/powerpoint/2010/main" val="526304593"/>
      </p:ext>
    </p:extLst>
  </p:cSld>
  <p:clrMapOvr>
    <a:masterClrMapping/>
  </p:clrMapOvr>
  <p:transition spd="slow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Finding Waldo: Learning From the Users’ Interactions</a:t>
            </a:r>
          </a:p>
        </p:txBody>
      </p:sp>
      <p:pic>
        <p:nvPicPr>
          <p:cNvPr id="5427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0"/>
            <a:ext cx="7543800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76700" y="2290763"/>
            <a:ext cx="381000" cy="27463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14800" y="366713"/>
            <a:ext cx="2260600" cy="19192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457700" y="2336800"/>
            <a:ext cx="4059238" cy="2286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133600" y="4953000"/>
            <a:ext cx="381000" cy="2746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457200" y="3276600"/>
            <a:ext cx="1676400" cy="1676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14600" y="3276600"/>
            <a:ext cx="228600" cy="1676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19100" y="1350963"/>
            <a:ext cx="8229600" cy="106680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Google-Maps style interface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Left, Right, Up, Down, Zoom In, Zoom Out, Found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2888"/>
            <a:ext cx="2286000" cy="1763712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366713"/>
            <a:ext cx="2141538" cy="1970087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0" y="6553200"/>
            <a:ext cx="769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dirty="0"/>
              <a:t>R Chang et al., Finding Waldo: Learning about Users from their Interactions. IEEE VAST 2014.</a:t>
            </a:r>
          </a:p>
        </p:txBody>
      </p:sp>
    </p:spTree>
    <p:extLst>
      <p:ext uri="{BB962C8B-B14F-4D97-AF65-F5344CB8AC3E}">
        <p14:creationId xmlns:p14="http://schemas.microsoft.com/office/powerpoint/2010/main" val="3855974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455863"/>
            <a:ext cx="4062413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76300" y="2455863"/>
            <a:ext cx="3238500" cy="2444750"/>
            <a:chOff x="833764" y="1805353"/>
            <a:chExt cx="3403489" cy="3910869"/>
          </a:xfrm>
        </p:grpSpPr>
        <p:pic>
          <p:nvPicPr>
            <p:cNvPr id="5530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764" y="1805353"/>
              <a:ext cx="3403489" cy="3349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6" name="TextBox 3"/>
            <p:cNvSpPr txBox="1">
              <a:spLocks noChangeArrowheads="1"/>
            </p:cNvSpPr>
            <p:nvPr/>
          </p:nvSpPr>
          <p:spPr bwMode="auto">
            <a:xfrm>
              <a:off x="1456077" y="5346890"/>
              <a:ext cx="21588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Fast completion time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Pilot Visualization:</a:t>
            </a:r>
            <a:br>
              <a:rPr lang="en-US" dirty="0"/>
            </a:br>
            <a:r>
              <a:rPr lang="en-US" dirty="0"/>
              <a:t>Completion Time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105400" y="2455863"/>
            <a:ext cx="3238500" cy="2420937"/>
            <a:chOff x="4968855" y="1785068"/>
            <a:chExt cx="3413145" cy="3931154"/>
          </a:xfrm>
        </p:grpSpPr>
        <p:pic>
          <p:nvPicPr>
            <p:cNvPr id="5530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855" y="1785068"/>
              <a:ext cx="3413145" cy="3396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4" name="TextBox 6"/>
            <p:cNvSpPr txBox="1">
              <a:spLocks noChangeArrowheads="1"/>
            </p:cNvSpPr>
            <p:nvPr/>
          </p:nvSpPr>
          <p:spPr bwMode="auto">
            <a:xfrm>
              <a:off x="5595996" y="5346890"/>
              <a:ext cx="222926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Slow completion 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03694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Post-hoc Analysis Results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153400" cy="222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94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Mean Split (50% Fast, 50% Slow)</a:t>
                      </a:r>
                      <a:endParaRPr lang="en-US" sz="1800" dirty="0"/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Data Representation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Classification Accuracy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Method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State Space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72%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Edge Space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63%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Action Sequence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77%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Decision</a:t>
                      </a:r>
                      <a:r>
                        <a:rPr lang="en-US" sz="1800" baseline="0" dirty="0"/>
                        <a:t> Tree</a:t>
                      </a:r>
                      <a:endParaRPr lang="en-US" sz="18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Mouse Event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62%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457200" y="3962400"/>
          <a:ext cx="8153400" cy="222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94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Fast vs. Slow Split (Mean+0.5</a:t>
                      </a:r>
                      <a:r>
                        <a:rPr lang="el-GR" sz="1800" baseline="0" dirty="0"/>
                        <a:t>σ</a:t>
                      </a:r>
                      <a:r>
                        <a:rPr lang="en-US" sz="1800" baseline="0" dirty="0"/>
                        <a:t>=Fast, Mean-0.5</a:t>
                      </a:r>
                      <a:r>
                        <a:rPr lang="el-GR" sz="1800" baseline="0" dirty="0"/>
                        <a:t>σ</a:t>
                      </a:r>
                      <a:r>
                        <a:rPr lang="en-US" sz="1800" baseline="0" dirty="0"/>
                        <a:t>=Slow)</a:t>
                      </a:r>
                      <a:endParaRPr lang="en-US" sz="1800" dirty="0"/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Data Representation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Classification Accuracy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Method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State Space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96%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Edge Space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83%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Action Sequence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79%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Decision</a:t>
                      </a:r>
                      <a:r>
                        <a:rPr lang="en-US" sz="1800" baseline="0" dirty="0"/>
                        <a:t> Tree</a:t>
                      </a:r>
                      <a:endParaRPr lang="en-US" sz="18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Mouse Event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79%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913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“Real-Time” Prediction </a:t>
            </a:r>
            <a:br>
              <a:rPr lang="en-US" dirty="0"/>
            </a:br>
            <a:r>
              <a:rPr lang="en-US" dirty="0"/>
              <a:t>(Limited Time Observation)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447800"/>
            <a:ext cx="4038600" cy="2454275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State-Based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Linear SVM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Accuracy: ~70%</a:t>
            </a:r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447800"/>
            <a:ext cx="408305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4054475"/>
            <a:ext cx="408305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48200" y="4098925"/>
            <a:ext cx="4038600" cy="2454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Interaction Sequences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N-Gram + Decision Tree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Accuracy: ~80%</a:t>
            </a:r>
          </a:p>
        </p:txBody>
      </p:sp>
    </p:spTree>
    <p:extLst>
      <p:ext uri="{BB962C8B-B14F-4D97-AF65-F5344CB8AC3E}">
        <p14:creationId xmlns:p14="http://schemas.microsoft.com/office/powerpoint/2010/main" val="12966360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Predicting a User’s Personality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85825" y="2590800"/>
            <a:ext cx="3300413" cy="2820988"/>
            <a:chOff x="885526" y="1859321"/>
            <a:chExt cx="3299961" cy="3856901"/>
          </a:xfrm>
        </p:grpSpPr>
        <p:sp>
          <p:nvSpPr>
            <p:cNvPr id="58376" name="TextBox 3"/>
            <p:cNvSpPr txBox="1">
              <a:spLocks noChangeArrowheads="1"/>
            </p:cNvSpPr>
            <p:nvPr/>
          </p:nvSpPr>
          <p:spPr bwMode="auto">
            <a:xfrm>
              <a:off x="1272788" y="5346890"/>
              <a:ext cx="252543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External Locus of Control</a:t>
              </a:r>
            </a:p>
          </p:txBody>
        </p:sp>
        <p:pic>
          <p:nvPicPr>
            <p:cNvPr id="5837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526" y="1859321"/>
              <a:ext cx="3299961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135563" y="2590800"/>
            <a:ext cx="3281362" cy="2819400"/>
            <a:chOff x="5135395" y="1859322"/>
            <a:chExt cx="3282245" cy="3856060"/>
          </a:xfrm>
        </p:grpSpPr>
        <p:sp>
          <p:nvSpPr>
            <p:cNvPr id="58374" name="TextBox 6"/>
            <p:cNvSpPr txBox="1">
              <a:spLocks noChangeArrowheads="1"/>
            </p:cNvSpPr>
            <p:nvPr/>
          </p:nvSpPr>
          <p:spPr bwMode="auto">
            <a:xfrm>
              <a:off x="5531240" y="5346050"/>
              <a:ext cx="24905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Internal Locus of Control</a:t>
              </a:r>
            </a:p>
          </p:txBody>
        </p:sp>
        <p:pic>
          <p:nvPicPr>
            <p:cNvPr id="583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395" y="1859322"/>
              <a:ext cx="3282245" cy="3294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373" name="TextBox 7"/>
          <p:cNvSpPr txBox="1">
            <a:spLocks noChangeArrowheads="1"/>
          </p:cNvSpPr>
          <p:nvPr/>
        </p:nvSpPr>
        <p:spPr bwMode="auto">
          <a:xfrm>
            <a:off x="0" y="6457950"/>
            <a:ext cx="769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000"/>
              <a:t>Ottley et al., How locus of control inﬂuences compatibility with visualization style. IEEE VAST , 2011.</a:t>
            </a:r>
          </a:p>
          <a:p>
            <a:pPr eaLnBrk="1" hangingPunct="1"/>
            <a:r>
              <a:rPr lang="en-US" altLang="en-US" sz="1000"/>
              <a:t>Ottley et al., Understanding visualization by understanding individual users. IEEE CG&amp;A, 2012.</a:t>
            </a:r>
          </a:p>
        </p:txBody>
      </p:sp>
    </p:spTree>
    <p:extLst>
      <p:ext uri="{BB962C8B-B14F-4D97-AF65-F5344CB8AC3E}">
        <p14:creationId xmlns:p14="http://schemas.microsoft.com/office/powerpoint/2010/main" val="26635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Predicting Users’ Personality Traits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554163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Noisy data, but can detect the users’ individual traits “Extraversion”, “Neuroticism”, and “Locus of Control” at ~60% accuracy by analyzing the user’s interactions alone.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684338"/>
            <a:ext cx="40751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67250" y="1676400"/>
            <a:ext cx="4038600" cy="2454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Predicting user’s “Extraversion”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Linear SVM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Accuracy: ~60%</a:t>
            </a:r>
          </a:p>
        </p:txBody>
      </p:sp>
    </p:spTree>
    <p:extLst>
      <p:ext uri="{BB962C8B-B14F-4D97-AF65-F5344CB8AC3E}">
        <p14:creationId xmlns:p14="http://schemas.microsoft.com/office/powerpoint/2010/main" val="443776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Financial Fraud – A Case for Visual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495800" cy="5181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Financial Institutions like Bank of America have legal responsibilities to report all </a:t>
            </a:r>
            <a:r>
              <a:rPr lang="en-US" dirty="0">
                <a:solidFill>
                  <a:srgbClr val="C00000"/>
                </a:solidFill>
              </a:rPr>
              <a:t>suspicious</a:t>
            </a:r>
            <a:r>
              <a:rPr lang="en-US" dirty="0"/>
              <a:t> wire transaction activities</a:t>
            </a:r>
          </a:p>
          <a:p>
            <a:pPr lvl="1"/>
            <a:r>
              <a:rPr lang="en-US" dirty="0"/>
              <a:t>money laundering, supporting terrorist activities, etc.</a:t>
            </a:r>
          </a:p>
          <a:p>
            <a:pPr lvl="3"/>
            <a:endParaRPr lang="en-US" dirty="0"/>
          </a:p>
          <a:p>
            <a:r>
              <a:rPr lang="en-US" dirty="0"/>
              <a:t>Data size: approximately 200,000 transactions per day (73 million transactions per year)</a:t>
            </a:r>
          </a:p>
          <a:p>
            <a:pPr lvl="4"/>
            <a:endParaRPr lang="en-US" dirty="0"/>
          </a:p>
        </p:txBody>
      </p:sp>
      <p:pic>
        <p:nvPicPr>
          <p:cNvPr id="4" name="Picture 2" descr="https://tribkswb.files.wordpress.com/2014/10/health-mon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80" y="2209800"/>
            <a:ext cx="4002705" cy="285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478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124200"/>
            <a:ext cx="7772400" cy="2133600"/>
          </a:xfrm>
        </p:spPr>
        <p:txBody>
          <a:bodyPr>
            <a:normAutofit/>
          </a:bodyPr>
          <a:lstStyle/>
          <a:p>
            <a:r>
              <a:rPr lang="en-US" dirty="0" err="1"/>
              <a:t>ForeCache</a:t>
            </a:r>
            <a:r>
              <a:rPr lang="en-US" dirty="0"/>
              <a:t>: A System for Enabling Interactive Big Data Exploration</a:t>
            </a:r>
          </a:p>
        </p:txBody>
      </p:sp>
      <p:pic>
        <p:nvPicPr>
          <p:cNvPr id="9" name="Picture 2" descr="https://avatars2.githubusercontent.com/u/1247632?v=3&amp;s=4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81" y="368409"/>
            <a:ext cx="1378353" cy="13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37119" y="1597967"/>
            <a:ext cx="170688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Leilani Battle</a:t>
            </a:r>
          </a:p>
          <a:p>
            <a:pPr algn="r"/>
            <a:r>
              <a:rPr lang="en-US" dirty="0">
                <a:latin typeface="Cambria" panose="02040503050406030204" pitchFamily="18" charset="0"/>
              </a:rPr>
              <a:t>(PhD MIT 2017)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939" y="359510"/>
            <a:ext cx="1236345" cy="12363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19800" y="1611868"/>
            <a:ext cx="17068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Stonebraker</a:t>
            </a:r>
          </a:p>
          <a:p>
            <a:pPr algn="r"/>
            <a:r>
              <a:rPr lang="en-US" dirty="0">
                <a:latin typeface="Cambria" panose="02040503050406030204" pitchFamily="18" charset="0"/>
              </a:rPr>
              <a:t>(MIT)</a:t>
            </a:r>
          </a:p>
        </p:txBody>
      </p:sp>
      <p:pic>
        <p:nvPicPr>
          <p:cNvPr id="5122" name="Picture 2" descr="https://lh3.googleusercontent.com/-yp98a2iMhZQ/AAAAAAAAAAI/AAAAAAAAAAA/Q8-49e-Ni8E/s128-c-k/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958" y="368409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24514" y="1636126"/>
            <a:ext cx="17068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Marianne </a:t>
            </a:r>
            <a:r>
              <a:rPr lang="en-US" dirty="0" err="1">
                <a:latin typeface="Cambria" panose="02040503050406030204" pitchFamily="18" charset="0"/>
              </a:rPr>
              <a:t>Procopio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al., Dynamic Prefetching of Data Tiles for Interactive Visualization. SIGMOD 2016</a:t>
            </a:r>
          </a:p>
        </p:txBody>
      </p:sp>
    </p:spTree>
    <p:extLst>
      <p:ext uri="{BB962C8B-B14F-4D97-AF65-F5344CB8AC3E}">
        <p14:creationId xmlns:p14="http://schemas.microsoft.com/office/powerpoint/2010/main" val="1972297758"/>
      </p:ext>
    </p:extLst>
  </p:cSld>
  <p:clrMapOvr>
    <a:masterClrMapping/>
  </p:clrMapOvr>
  <p:transition spd="slow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4798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Exploration of Big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s://encrypted-tbn2.gstatic.com/images?q=tbn:ANd9GcR78QBafr7ozpeLwQnTg95U7k723qV_uIJMD73jNmshu02ToZj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9431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encrypted-tbn2.gstatic.com/images?q=tbn:ANd9GcQmYX-r7w6lY9KxdFV1BlsYS2MSDDLbS8KullTgg0G5_ese9Yum1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165735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urved Connector 4"/>
          <p:cNvCxnSpPr/>
          <p:nvPr/>
        </p:nvCxnSpPr>
        <p:spPr>
          <a:xfrm>
            <a:off x="2057400" y="4019550"/>
            <a:ext cx="1028700" cy="109538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flipV="1">
            <a:off x="4343400" y="4129090"/>
            <a:ext cx="304800" cy="1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1543" y="5091112"/>
            <a:ext cx="2996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Visualization on a</a:t>
            </a:r>
          </a:p>
          <a:p>
            <a:r>
              <a:rPr lang="en-US" sz="2400" b="1" dirty="0"/>
              <a:t>Commodity Hardware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78439" y="5078457"/>
            <a:ext cx="2309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Large Data in a</a:t>
            </a:r>
          </a:p>
          <a:p>
            <a:r>
              <a:rPr lang="en-US" sz="2400" b="1" dirty="0"/>
              <a:t>Data Warehouse</a:t>
            </a:r>
          </a:p>
        </p:txBody>
      </p:sp>
    </p:spTree>
    <p:extLst>
      <p:ext uri="{BB962C8B-B14F-4D97-AF65-F5344CB8AC3E}">
        <p14:creationId xmlns:p14="http://schemas.microsoft.com/office/powerpoint/2010/main" val="197804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229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46984"/>
            <a:ext cx="8229600" cy="29824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 collaboration with MIT (Leilani Battle, Mike Stonebraker)</a:t>
            </a:r>
          </a:p>
          <a:p>
            <a:r>
              <a:rPr lang="en-US" dirty="0" err="1"/>
              <a:t>ForeCache</a:t>
            </a:r>
            <a:r>
              <a:rPr lang="en-US" dirty="0"/>
              <a:t>: Three-tiered architecture</a:t>
            </a:r>
          </a:p>
          <a:p>
            <a:pPr lvl="1"/>
            <a:r>
              <a:rPr lang="en-US" dirty="0"/>
              <a:t>Thin client (visualization)</a:t>
            </a:r>
          </a:p>
          <a:p>
            <a:pPr lvl="1"/>
            <a:r>
              <a:rPr lang="en-US" dirty="0"/>
              <a:t>Backend (array-based database)</a:t>
            </a:r>
          </a:p>
          <a:p>
            <a:pPr lvl="1"/>
            <a:r>
              <a:rPr lang="en-US" dirty="0"/>
              <a:t>Fat middleware</a:t>
            </a:r>
          </a:p>
          <a:p>
            <a:pPr lvl="2"/>
            <a:r>
              <a:rPr lang="en-US" dirty="0"/>
              <a:t>Prediction Algorithms</a:t>
            </a:r>
          </a:p>
          <a:p>
            <a:pPr lvl="2"/>
            <a:r>
              <a:rPr lang="en-US" dirty="0"/>
              <a:t>Storage Architecture</a:t>
            </a:r>
          </a:p>
          <a:p>
            <a:pPr lvl="2"/>
            <a:r>
              <a:rPr lang="en-US" dirty="0"/>
              <a:t>Cache Management (Eviction Strategies)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39343"/>
            <a:ext cx="2615806" cy="191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25572"/>
            <a:ext cx="2604349" cy="191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19779"/>
            <a:ext cx="2616708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probcomp.csail.mit.edu/bayesdb/images/mit_csail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10200"/>
            <a:ext cx="1332634" cy="81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Approach: </a:t>
            </a:r>
            <a:br>
              <a:rPr lang="en-US" dirty="0"/>
            </a:br>
            <a:r>
              <a:rPr lang="en-US" dirty="0"/>
              <a:t>Predictive Pre-Fetching</a:t>
            </a:r>
          </a:p>
        </p:txBody>
      </p:sp>
    </p:spTree>
    <p:extLst>
      <p:ext uri="{BB962C8B-B14F-4D97-AF65-F5344CB8AC3E}">
        <p14:creationId xmlns:p14="http://schemas.microsoft.com/office/powerpoint/2010/main" val="1624145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Predicting User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3333750" cy="464820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Two-tiered approach using Markov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</a:rPr>
              <a:t>First tier: predict what “phase” of analysis the user is in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Second tier: given a “phase”, use phase-specific models to predict user’s next actions</a:t>
            </a:r>
          </a:p>
        </p:txBody>
      </p:sp>
      <p:pic>
        <p:nvPicPr>
          <p:cNvPr id="6" name="Picture 2" descr="https://rachelshadoan.files.wordpress.com/2012/02/sensemak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223" y="1924563"/>
            <a:ext cx="529305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657600" y="3106271"/>
            <a:ext cx="2438400" cy="2837329"/>
            <a:chOff x="3657600" y="3106271"/>
            <a:chExt cx="2438400" cy="2837329"/>
          </a:xfrm>
        </p:grpSpPr>
        <p:sp>
          <p:nvSpPr>
            <p:cNvPr id="7" name="Oval 6"/>
            <p:cNvSpPr/>
            <p:nvPr/>
          </p:nvSpPr>
          <p:spPr>
            <a:xfrm>
              <a:off x="3657600" y="3657600"/>
              <a:ext cx="2438400" cy="228600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18300" y="3106271"/>
              <a:ext cx="14307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Foraging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81600" y="2184371"/>
            <a:ext cx="2438400" cy="2772031"/>
            <a:chOff x="3657600" y="3171569"/>
            <a:chExt cx="2438400" cy="2772031"/>
          </a:xfrm>
        </p:grpSpPr>
        <p:sp>
          <p:nvSpPr>
            <p:cNvPr id="14" name="Oval 13"/>
            <p:cNvSpPr/>
            <p:nvPr/>
          </p:nvSpPr>
          <p:spPr>
            <a:xfrm>
              <a:off x="3657600" y="3657600"/>
              <a:ext cx="2438400" cy="228600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14000" y="3171569"/>
              <a:ext cx="17364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Navigation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54541" y="1357032"/>
            <a:ext cx="2438400" cy="2811461"/>
            <a:chOff x="3657600" y="3132139"/>
            <a:chExt cx="2438400" cy="2811461"/>
          </a:xfrm>
        </p:grpSpPr>
        <p:sp>
          <p:nvSpPr>
            <p:cNvPr id="17" name="Oval 16"/>
            <p:cNvSpPr/>
            <p:nvPr/>
          </p:nvSpPr>
          <p:spPr>
            <a:xfrm>
              <a:off x="3657600" y="3657600"/>
              <a:ext cx="2438400" cy="228600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55428" y="3132139"/>
              <a:ext cx="20970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C00000"/>
                  </a:solidFill>
                </a:rPr>
                <a:t>Sensemaking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4487140" y="5883088"/>
            <a:ext cx="4205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Card-</a:t>
            </a:r>
            <a:r>
              <a:rPr lang="en-US" altLang="en-US" sz="2400" b="1" dirty="0" err="1"/>
              <a:t>Pirolli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Sensemaking</a:t>
            </a:r>
            <a:r>
              <a:rPr lang="en-US" altLang="en-US" sz="2400" b="1" dirty="0"/>
              <a:t> Loop</a:t>
            </a:r>
          </a:p>
        </p:txBody>
      </p:sp>
    </p:spTree>
    <p:extLst>
      <p:ext uri="{BB962C8B-B14F-4D97-AF65-F5344CB8AC3E}">
        <p14:creationId xmlns:p14="http://schemas.microsoft.com/office/powerpoint/2010/main" val="3004036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Predictions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417638"/>
            <a:ext cx="3482037" cy="5287962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Two-tiered approach using Markov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First tier: predict what “phase” of analysis the user is in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</a:rPr>
              <a:t>Second tier: given a “phase”, use phase-specific models to predict user’s next actions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momentum, access-frequency, statistical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distrib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SIFT (image-based), etc.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133600"/>
            <a:ext cx="4825465" cy="3581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67200" y="4191000"/>
            <a:ext cx="457200" cy="4572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51132" y="1510553"/>
            <a:ext cx="259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Navigation Phase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4815168" y="4305300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6200000">
            <a:off x="5056971" y="3951807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419429" y="3733800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5997547" y="3733800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553200" y="3253707"/>
            <a:ext cx="609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6600" b="1" dirty="0">
                <a:solidFill>
                  <a:srgbClr val="C00000"/>
                </a:solidFill>
              </a:rPr>
              <a:t>?</a:t>
            </a:r>
            <a:endParaRPr lang="en-US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4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1" grpId="0" animBg="1"/>
      <p:bldP spid="22" grpId="0" animBg="1"/>
      <p:bldP spid="24" grpId="0" animBg="1"/>
      <p:bldP spid="25" grpId="0" animBg="1"/>
      <p:bldP spid="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Prediction Accuracy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2971800" cy="49530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Comparison against existing techniques</a:t>
            </a:r>
          </a:p>
          <a:p>
            <a:pPr fontAlgn="auto">
              <a:spcAft>
                <a:spcPts val="0"/>
              </a:spcAft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“Random guessing” accuracy is: k/n</a:t>
            </a:r>
          </a:p>
          <a:p>
            <a:pPr lvl="1">
              <a:defRPr/>
            </a:pPr>
            <a:r>
              <a:rPr lang="en-US" sz="1800" dirty="0">
                <a:solidFill>
                  <a:schemeClr val="tx2"/>
                </a:solidFill>
              </a:rPr>
              <a:t>n: number of possible user actions</a:t>
            </a:r>
            <a:endParaRPr lang="en-US" sz="1000" dirty="0"/>
          </a:p>
          <a:p>
            <a:pPr lvl="1">
              <a:defRPr/>
            </a:pPr>
            <a:r>
              <a:rPr lang="en-US" sz="1800" dirty="0">
                <a:solidFill>
                  <a:schemeClr val="tx2"/>
                </a:solidFill>
              </a:rPr>
              <a:t>k: number of allowed “guesses”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554489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05" y="4191000"/>
            <a:ext cx="5303095" cy="258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58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733800"/>
            <a:ext cx="8305800" cy="2133600"/>
          </a:xfrm>
        </p:spPr>
        <p:txBody>
          <a:bodyPr>
            <a:normAutofit/>
          </a:bodyPr>
          <a:lstStyle/>
          <a:p>
            <a:r>
              <a:rPr lang="en-US" dirty="0"/>
              <a:t>DARPA Data-Driven Discovery (D3M):</a:t>
            </a:r>
            <a:br>
              <a:rPr lang="en-US" dirty="0"/>
            </a:br>
            <a:r>
              <a:rPr lang="en-US" dirty="0"/>
              <a:t>Data Analysis for the Masses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37119" y="1597967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Abby </a:t>
            </a:r>
            <a:r>
              <a:rPr lang="en-US" dirty="0" err="1">
                <a:latin typeface="Cambria" panose="02040503050406030204" pitchFamily="18" charset="0"/>
              </a:rPr>
              <a:t>Mosca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800" y="1611868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Dylan Cashman</a:t>
            </a:r>
          </a:p>
        </p:txBody>
      </p:sp>
      <p:pic>
        <p:nvPicPr>
          <p:cNvPr id="1028" name="Picture 4" descr="Dylan Cashman, Computer science Ph.D. candidate, Provost Fel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723" y="424934"/>
            <a:ext cx="1173033" cy="117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444058"/>
            <a:ext cx="1167327" cy="1153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547" y="421445"/>
            <a:ext cx="1086128" cy="11765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22420" y="1611868"/>
            <a:ext cx="18211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Shah </a:t>
            </a:r>
            <a:r>
              <a:rPr lang="en-US" dirty="0" err="1">
                <a:latin typeface="Cambria" panose="02040503050406030204" pitchFamily="18" charset="0"/>
              </a:rPr>
              <a:t>Humayoun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727" y="2313119"/>
            <a:ext cx="1167327" cy="1334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723" y="2186883"/>
            <a:ext cx="1173033" cy="1408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6067" y="2202522"/>
            <a:ext cx="1119860" cy="13928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36719" y="3622319"/>
            <a:ext cx="17068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Mike Gleicher</a:t>
            </a:r>
          </a:p>
          <a:p>
            <a:pPr algn="r"/>
            <a:r>
              <a:rPr lang="en-US" dirty="0">
                <a:latin typeface="Cambria" panose="02040503050406030204" pitchFamily="18" charset="0"/>
              </a:rPr>
              <a:t>(Wisconsin)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56622" y="3647207"/>
            <a:ext cx="17068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John Stasko</a:t>
            </a:r>
          </a:p>
          <a:p>
            <a:pPr algn="r"/>
            <a:r>
              <a:rPr lang="en-US" dirty="0">
                <a:latin typeface="Cambria" panose="02040503050406030204" pitchFamily="18" charset="0"/>
              </a:rPr>
              <a:t>(GT)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63503" y="3647207"/>
            <a:ext cx="14524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Alex Endert</a:t>
            </a:r>
          </a:p>
          <a:p>
            <a:pPr algn="r"/>
            <a:r>
              <a:rPr lang="en-US" dirty="0">
                <a:latin typeface="Cambria" panose="02040503050406030204" pitchFamily="18" charset="0"/>
              </a:rPr>
              <a:t>(GT)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663" y="1212098"/>
            <a:ext cx="3091488" cy="25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573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/>
              <a:t>“Masses”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cs typeface="Arial" panose="020B0604020202020204" pitchFamily="34" charset="0"/>
              </a:rPr>
              <a:t>Who are they?</a:t>
            </a:r>
          </a:p>
          <a:p>
            <a:endParaRPr lang="en-US" dirty="0"/>
          </a:p>
        </p:txBody>
      </p:sp>
      <p:pic>
        <p:nvPicPr>
          <p:cNvPr id="1026" name="Picture 2" descr="Image result for data scientists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14600"/>
            <a:ext cx="43434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514601"/>
            <a:ext cx="43434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0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28050" cy="1143000"/>
          </a:xfrm>
        </p:spPr>
        <p:txBody>
          <a:bodyPr>
            <a:normAutofit/>
          </a:bodyPr>
          <a:lstStyle/>
          <a:p>
            <a:r>
              <a:rPr lang="en-US" dirty="0"/>
              <a:t>“Masses”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cs typeface="Arial" panose="020B0604020202020204" pitchFamily="34" charset="0"/>
              </a:rPr>
              <a:t>What do they want to accomplish?</a:t>
            </a:r>
          </a:p>
          <a:p>
            <a:endParaRPr lang="en-US" dirty="0"/>
          </a:p>
        </p:txBody>
      </p:sp>
      <p:pic>
        <p:nvPicPr>
          <p:cNvPr id="2052" name="Picture 4" descr="Image result for machine learning mod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667000"/>
            <a:ext cx="4451929" cy="30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667000"/>
            <a:ext cx="4413250" cy="306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9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/>
              <a:t>“Masses”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cs typeface="Arial" panose="020B0604020202020204" pitchFamily="34" charset="0"/>
              </a:rPr>
              <a:t>What do they need help with?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87185"/>
            <a:ext cx="4191000" cy="368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491154"/>
            <a:ext cx="4267200" cy="352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6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Financial Fraud – A Case Study for Visual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8768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Problems:</a:t>
            </a:r>
          </a:p>
          <a:p>
            <a:pPr lvl="1"/>
            <a:r>
              <a:rPr lang="en-US" dirty="0"/>
              <a:t>Automated approach can only detect </a:t>
            </a:r>
            <a:r>
              <a:rPr lang="en-US" dirty="0">
                <a:solidFill>
                  <a:srgbClr val="C00000"/>
                </a:solidFill>
              </a:rPr>
              <a:t>known patterns</a:t>
            </a:r>
          </a:p>
          <a:p>
            <a:pPr lvl="1"/>
            <a:r>
              <a:rPr lang="en-US" dirty="0"/>
              <a:t>Bad guys are smart: patterns are constantly </a:t>
            </a:r>
            <a:r>
              <a:rPr lang="en-US" dirty="0">
                <a:solidFill>
                  <a:srgbClr val="C00000"/>
                </a:solidFill>
              </a:rPr>
              <a:t>changing</a:t>
            </a:r>
          </a:p>
          <a:p>
            <a:pPr lvl="4"/>
            <a:endParaRPr lang="en-US" dirty="0"/>
          </a:p>
          <a:p>
            <a:r>
              <a:rPr lang="en-US" dirty="0"/>
              <a:t>Previous methods:</a:t>
            </a:r>
          </a:p>
          <a:p>
            <a:pPr lvl="1"/>
            <a:r>
              <a:rPr lang="en-US" dirty="0"/>
              <a:t>10 analysts monitoring and analyzing all transactions</a:t>
            </a:r>
          </a:p>
          <a:p>
            <a:pPr lvl="1"/>
            <a:r>
              <a:rPr lang="en-US" dirty="0"/>
              <a:t>Using SQL queries and </a:t>
            </a:r>
            <a:r>
              <a:rPr lang="en-US" dirty="0">
                <a:solidFill>
                  <a:srgbClr val="C00000"/>
                </a:solidFill>
              </a:rPr>
              <a:t>spreadsheet-like</a:t>
            </a:r>
            <a:r>
              <a:rPr lang="en-US" dirty="0"/>
              <a:t> interfaces</a:t>
            </a:r>
          </a:p>
          <a:p>
            <a:pPr lvl="1"/>
            <a:r>
              <a:rPr lang="en-US" dirty="0"/>
              <a:t>Limited time scale (2 weeks)</a:t>
            </a:r>
          </a:p>
        </p:txBody>
      </p:sp>
      <p:pic>
        <p:nvPicPr>
          <p:cNvPr id="2050" name="Picture 2" descr="http://images.clipartpanda.com/theft-clipart-burgl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828800"/>
            <a:ext cx="3619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12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DARPA’s Ideal of the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04800" y="3429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“Masses”</a:t>
            </a:r>
          </a:p>
        </p:txBody>
      </p:sp>
      <p:sp>
        <p:nvSpPr>
          <p:cNvPr id="5" name="Oval 4"/>
          <p:cNvSpPr/>
          <p:nvPr/>
        </p:nvSpPr>
        <p:spPr>
          <a:xfrm>
            <a:off x="5562600" y="3429000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(Machine Learning Library)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971801" y="3871422"/>
            <a:ext cx="2514600" cy="47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2895601" y="4495800"/>
            <a:ext cx="2514600" cy="47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666750" y="1481661"/>
            <a:ext cx="3676650" cy="1846929"/>
          </a:xfrm>
          <a:prstGeom prst="cloudCallou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Run regression 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(sales-cost, year)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4988814" y="1505871"/>
            <a:ext cx="3676650" cy="1846929"/>
          </a:xfrm>
          <a:prstGeom prst="cloudCallout">
            <a:avLst>
              <a:gd name="adj1" fmla="val 24929"/>
              <a:gd name="adj2" fmla="val 5853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Linear? Logistic? Non-Linear?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868" y="3759200"/>
            <a:ext cx="2116666" cy="1253067"/>
          </a:xfrm>
          <a:prstGeom prst="rect">
            <a:avLst/>
          </a:prstGeom>
        </p:spPr>
      </p:pic>
      <p:pic>
        <p:nvPicPr>
          <p:cNvPr id="14" name="Picture 2" descr="Image result for dilbert's b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0600" y="3631979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17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Reality: Interviews with Companies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04800" y="3429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562600" y="3429000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(Machine Learning Library)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971801" y="3871422"/>
            <a:ext cx="2514600" cy="47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2895601" y="4495800"/>
            <a:ext cx="2514600" cy="47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5486401" y="1417638"/>
            <a:ext cx="3200399" cy="1815972"/>
          </a:xfrm>
          <a:prstGeom prst="cloudCallout">
            <a:avLst>
              <a:gd name="adj1" fmla="val 20220"/>
              <a:gd name="adj2" fmla="val 66978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??????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952501" y="1417638"/>
            <a:ext cx="3429000" cy="1846929"/>
          </a:xfrm>
          <a:prstGeom prst="cloudCallou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I want to improve profits next year!</a:t>
            </a:r>
          </a:p>
        </p:txBody>
      </p:sp>
      <p:pic>
        <p:nvPicPr>
          <p:cNvPr id="11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800" y="3631979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868" y="3759200"/>
            <a:ext cx="2116666" cy="1253067"/>
          </a:xfrm>
          <a:prstGeom prst="rect">
            <a:avLst/>
          </a:prstGeom>
        </p:spPr>
      </p:pic>
      <p:sp>
        <p:nvSpPr>
          <p:cNvPr id="13" name="Multiply 12"/>
          <p:cNvSpPr/>
          <p:nvPr/>
        </p:nvSpPr>
        <p:spPr>
          <a:xfrm>
            <a:off x="2847975" y="2841051"/>
            <a:ext cx="2676525" cy="3124200"/>
          </a:xfrm>
          <a:prstGeom prst="mathMultiply">
            <a:avLst>
              <a:gd name="adj1" fmla="val 9123"/>
            </a:avLst>
          </a:prstGeom>
          <a:solidFill>
            <a:srgbClr val="C0504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68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Interviews with Companies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670805" y="3048000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(Machine Learning Library)</a:t>
            </a:r>
          </a:p>
        </p:txBody>
      </p:sp>
      <p:sp>
        <p:nvSpPr>
          <p:cNvPr id="8" name="Oval 7"/>
          <p:cNvSpPr/>
          <p:nvPr/>
        </p:nvSpPr>
        <p:spPr>
          <a:xfrm>
            <a:off x="29337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Managers</a:t>
            </a:r>
          </a:p>
        </p:txBody>
      </p:sp>
      <p:pic>
        <p:nvPicPr>
          <p:cNvPr id="14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300" y="3229328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769" y="3373966"/>
            <a:ext cx="2116666" cy="1253067"/>
          </a:xfrm>
          <a:prstGeom prst="rect">
            <a:avLst/>
          </a:prstGeom>
        </p:spPr>
      </p:pic>
      <p:pic>
        <p:nvPicPr>
          <p:cNvPr id="8194" name="Picture 2" descr="Image result for dogb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883" y="3373966"/>
            <a:ext cx="1460118" cy="13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234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Interviews with Companies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670805" y="3048000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(Machine Learning Library)</a:t>
            </a:r>
          </a:p>
        </p:txBody>
      </p:sp>
      <p:sp>
        <p:nvSpPr>
          <p:cNvPr id="8" name="Oval 7"/>
          <p:cNvSpPr/>
          <p:nvPr/>
        </p:nvSpPr>
        <p:spPr>
          <a:xfrm>
            <a:off x="29337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Managers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1562100" y="22098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4719067" y="22098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1816140"/>
            <a:ext cx="205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Level Question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60779" y="1816140"/>
            <a:ext cx="16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Formal Queries</a:t>
            </a:r>
          </a:p>
        </p:txBody>
      </p:sp>
      <p:pic>
        <p:nvPicPr>
          <p:cNvPr id="11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300" y="3229328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769" y="3373966"/>
            <a:ext cx="2116666" cy="1253067"/>
          </a:xfrm>
          <a:prstGeom prst="rect">
            <a:avLst/>
          </a:prstGeom>
        </p:spPr>
      </p:pic>
      <p:pic>
        <p:nvPicPr>
          <p:cNvPr id="15" name="Picture 2" descr="Image result for dogb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883" y="3373966"/>
            <a:ext cx="1460118" cy="13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6504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Interviews with Companies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670805" y="3048000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(Machine Learning Library)</a:t>
            </a:r>
          </a:p>
        </p:txBody>
      </p:sp>
      <p:sp>
        <p:nvSpPr>
          <p:cNvPr id="8" name="Oval 7"/>
          <p:cNvSpPr/>
          <p:nvPr/>
        </p:nvSpPr>
        <p:spPr>
          <a:xfrm>
            <a:off x="29337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Managers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1562100" y="22098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4719067" y="22098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1816140"/>
            <a:ext cx="205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Level Question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60779" y="1816140"/>
            <a:ext cx="16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Formal Queries</a:t>
            </a:r>
          </a:p>
        </p:txBody>
      </p:sp>
      <p:sp>
        <p:nvSpPr>
          <p:cNvPr id="11" name="Curved Down Arrow 10"/>
          <p:cNvSpPr/>
          <p:nvPr/>
        </p:nvSpPr>
        <p:spPr>
          <a:xfrm rot="10800000">
            <a:off x="4713989" y="49530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400" y="5867400"/>
            <a:ext cx="205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Models and Metrics</a:t>
            </a:r>
          </a:p>
        </p:txBody>
      </p:sp>
      <p:sp>
        <p:nvSpPr>
          <p:cNvPr id="15" name="Curved Down Arrow 14"/>
          <p:cNvSpPr/>
          <p:nvPr/>
        </p:nvSpPr>
        <p:spPr>
          <a:xfrm rot="10800000">
            <a:off x="1562100" y="49530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5867400"/>
            <a:ext cx="264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Reports and Visualizations</a:t>
            </a:r>
          </a:p>
        </p:txBody>
      </p:sp>
      <p:pic>
        <p:nvPicPr>
          <p:cNvPr id="17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300" y="3229328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dogb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883" y="3373966"/>
            <a:ext cx="1460118" cy="13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769" y="3373966"/>
            <a:ext cx="2116666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11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Interviews with Companies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3438088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670805" y="3438088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(Machine Learning Library)</a:t>
            </a:r>
          </a:p>
        </p:txBody>
      </p:sp>
      <p:sp>
        <p:nvSpPr>
          <p:cNvPr id="8" name="Oval 7"/>
          <p:cNvSpPr/>
          <p:nvPr/>
        </p:nvSpPr>
        <p:spPr>
          <a:xfrm>
            <a:off x="2933700" y="3438088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Managers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1562100" y="25998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4719067" y="25998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2206228"/>
            <a:ext cx="205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Level Question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60779" y="2206228"/>
            <a:ext cx="16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Formal Queries</a:t>
            </a:r>
          </a:p>
        </p:txBody>
      </p:sp>
      <p:sp>
        <p:nvSpPr>
          <p:cNvPr id="11" name="Curved Down Arrow 10"/>
          <p:cNvSpPr/>
          <p:nvPr/>
        </p:nvSpPr>
        <p:spPr>
          <a:xfrm rot="10800000">
            <a:off x="4713989" y="53430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400" y="6257488"/>
            <a:ext cx="205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Models and Metrics</a:t>
            </a:r>
          </a:p>
        </p:txBody>
      </p:sp>
      <p:sp>
        <p:nvSpPr>
          <p:cNvPr id="15" name="Curved Down Arrow 14"/>
          <p:cNvSpPr/>
          <p:nvPr/>
        </p:nvSpPr>
        <p:spPr>
          <a:xfrm rot="10800000">
            <a:off x="1562100" y="53430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6257488"/>
            <a:ext cx="264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Reports and Visualizations</a:t>
            </a:r>
          </a:p>
        </p:txBody>
      </p:sp>
      <p:sp>
        <p:nvSpPr>
          <p:cNvPr id="18" name="Curved Down Arrow 17"/>
          <p:cNvSpPr/>
          <p:nvPr/>
        </p:nvSpPr>
        <p:spPr>
          <a:xfrm>
            <a:off x="1066800" y="1670750"/>
            <a:ext cx="3647188" cy="176733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Down Arrow 18"/>
          <p:cNvSpPr/>
          <p:nvPr/>
        </p:nvSpPr>
        <p:spPr>
          <a:xfrm>
            <a:off x="4458954" y="1676398"/>
            <a:ext cx="3389646" cy="167640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27449" y="1030069"/>
            <a:ext cx="3965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Active Learning </a:t>
            </a:r>
          </a:p>
          <a:p>
            <a:pPr algn="ctr"/>
            <a:r>
              <a:rPr lang="en-US" dirty="0"/>
              <a:t>(Model Selection and Parameter Tuning)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97619" y="1219200"/>
            <a:ext cx="155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User Feedback</a:t>
            </a:r>
          </a:p>
        </p:txBody>
      </p:sp>
      <p:pic>
        <p:nvPicPr>
          <p:cNvPr id="22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300" y="3596053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dogb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390" y="3708132"/>
            <a:ext cx="1460118" cy="13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769" y="3735042"/>
            <a:ext cx="2116666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63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Interviews with Companies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3438088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670805" y="3438088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(Machine Learning Library)</a:t>
            </a:r>
          </a:p>
        </p:txBody>
      </p:sp>
      <p:sp>
        <p:nvSpPr>
          <p:cNvPr id="8" name="Oval 7"/>
          <p:cNvSpPr/>
          <p:nvPr/>
        </p:nvSpPr>
        <p:spPr>
          <a:xfrm>
            <a:off x="2933700" y="3438088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Managers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1562100" y="25998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4719067" y="25998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2206228"/>
            <a:ext cx="205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Level Question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60779" y="2206228"/>
            <a:ext cx="16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Formal Queries</a:t>
            </a:r>
          </a:p>
        </p:txBody>
      </p:sp>
      <p:sp>
        <p:nvSpPr>
          <p:cNvPr id="11" name="Curved Down Arrow 10"/>
          <p:cNvSpPr/>
          <p:nvPr/>
        </p:nvSpPr>
        <p:spPr>
          <a:xfrm rot="10800000">
            <a:off x="4713989" y="53430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400" y="6257488"/>
            <a:ext cx="205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Models and Metrics</a:t>
            </a:r>
          </a:p>
        </p:txBody>
      </p:sp>
      <p:sp>
        <p:nvSpPr>
          <p:cNvPr id="15" name="Curved Down Arrow 14"/>
          <p:cNvSpPr/>
          <p:nvPr/>
        </p:nvSpPr>
        <p:spPr>
          <a:xfrm rot="10800000">
            <a:off x="1562100" y="53430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6257488"/>
            <a:ext cx="264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Reports and Visualizations</a:t>
            </a:r>
          </a:p>
        </p:txBody>
      </p:sp>
      <p:sp>
        <p:nvSpPr>
          <p:cNvPr id="18" name="Curved Down Arrow 17"/>
          <p:cNvSpPr/>
          <p:nvPr/>
        </p:nvSpPr>
        <p:spPr>
          <a:xfrm>
            <a:off x="1066800" y="1670750"/>
            <a:ext cx="3647188" cy="176733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Down Arrow 18"/>
          <p:cNvSpPr/>
          <p:nvPr/>
        </p:nvSpPr>
        <p:spPr>
          <a:xfrm>
            <a:off x="4458954" y="1676398"/>
            <a:ext cx="3389646" cy="167640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27449" y="1030069"/>
            <a:ext cx="3965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Active Learning </a:t>
            </a:r>
          </a:p>
          <a:p>
            <a:pPr algn="ctr"/>
            <a:r>
              <a:rPr lang="en-US" dirty="0"/>
              <a:t>(Model Selection and Parameter Tuning)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97619" y="1219200"/>
            <a:ext cx="155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User Feedback</a:t>
            </a:r>
          </a:p>
        </p:txBody>
      </p:sp>
      <p:sp>
        <p:nvSpPr>
          <p:cNvPr id="22" name="Oval 21"/>
          <p:cNvSpPr/>
          <p:nvPr/>
        </p:nvSpPr>
        <p:spPr>
          <a:xfrm>
            <a:off x="2921844" y="3438088"/>
            <a:ext cx="2590800" cy="1905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Automated “Translator”</a:t>
            </a:r>
          </a:p>
        </p:txBody>
      </p:sp>
      <p:pic>
        <p:nvPicPr>
          <p:cNvPr id="23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300" y="3596053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dogb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390" y="3708132"/>
            <a:ext cx="1460118" cy="13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769" y="3735042"/>
            <a:ext cx="2116666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284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Effort: 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4343400" cy="50593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to let user specify a high-level question (and turn that into formal queries)?</a:t>
            </a:r>
          </a:p>
          <a:p>
            <a:pPr lvl="3"/>
            <a:endParaRPr lang="en-US" dirty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Observation: open questions are messy.</a:t>
            </a:r>
          </a:p>
          <a:p>
            <a:pPr lvl="3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Approach: Interactive Query Construction</a:t>
            </a:r>
          </a:p>
        </p:txBody>
      </p:sp>
      <p:sp>
        <p:nvSpPr>
          <p:cNvPr id="7" name="Oval 6"/>
          <p:cNvSpPr/>
          <p:nvPr/>
        </p:nvSpPr>
        <p:spPr>
          <a:xfrm>
            <a:off x="4876800" y="3810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8" name="Cloud Callout 9"/>
          <p:cNvSpPr/>
          <p:nvPr/>
        </p:nvSpPr>
        <p:spPr>
          <a:xfrm>
            <a:off x="5524501" y="1798638"/>
            <a:ext cx="3429000" cy="1846929"/>
          </a:xfrm>
          <a:prstGeom prst="cloudCallou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I want to improve profits next year!</a:t>
            </a:r>
          </a:p>
        </p:txBody>
      </p:sp>
      <p:pic>
        <p:nvPicPr>
          <p:cNvPr id="9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8800" y="4012979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76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Query Construction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2819400"/>
            <a:ext cx="1754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 want to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952" y="2956718"/>
            <a:ext cx="1895475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88780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Query Construction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2819400"/>
            <a:ext cx="1754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 want to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147" y="2971800"/>
            <a:ext cx="1895475" cy="1409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8400" y="3338096"/>
            <a:ext cx="785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Predict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400" y="3659773"/>
            <a:ext cx="97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Correlate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8400" y="3981450"/>
            <a:ext cx="1551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Detect Anomaly</a:t>
            </a:r>
          </a:p>
        </p:txBody>
      </p:sp>
    </p:spTree>
    <p:extLst>
      <p:ext uri="{BB962C8B-B14F-4D97-AF65-F5344CB8AC3E}">
        <p14:creationId xmlns:p14="http://schemas.microsoft.com/office/powerpoint/2010/main" val="204691081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WireVis</a:t>
            </a:r>
            <a:r>
              <a:rPr lang="en-US" dirty="0"/>
              <a:t>: Financial Fraud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 collaboration with Bank of America</a:t>
            </a:r>
          </a:p>
          <a:p>
            <a:pPr lvl="1"/>
            <a:r>
              <a:rPr lang="en-US" dirty="0"/>
              <a:t>Visualizes 7 million transactions over 1 year</a:t>
            </a:r>
          </a:p>
          <a:p>
            <a:pPr lvl="4"/>
            <a:endParaRPr lang="en-US" dirty="0"/>
          </a:p>
          <a:p>
            <a:r>
              <a:rPr lang="en-US" dirty="0"/>
              <a:t>A great problem for visual analytics: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Ill-defined</a:t>
            </a:r>
            <a:r>
              <a:rPr lang="en-US" dirty="0"/>
              <a:t> problem (how does one define fraud?)</a:t>
            </a:r>
          </a:p>
          <a:p>
            <a:pPr lvl="1"/>
            <a:r>
              <a:rPr lang="en-US" dirty="0"/>
              <a:t>Limited or no training data (patterns keep changing)</a:t>
            </a:r>
          </a:p>
          <a:p>
            <a:pPr lvl="1"/>
            <a:r>
              <a:rPr lang="en-US" dirty="0"/>
              <a:t>Requires </a:t>
            </a:r>
            <a:r>
              <a:rPr lang="en-US" dirty="0">
                <a:solidFill>
                  <a:srgbClr val="C00000"/>
                </a:solidFill>
              </a:rPr>
              <a:t>human judgment </a:t>
            </a:r>
            <a:r>
              <a:rPr lang="en-US" dirty="0"/>
              <a:t>in the end (involves law enforcement agencies)</a:t>
            </a:r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00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al., Scalable and interactive visual analysis of financial wire transactions for fraud detection. </a:t>
            </a:r>
            <a:r>
              <a:rPr lang="en-US" sz="1200" i="1" dirty="0"/>
              <a:t>Information Visualization,</a:t>
            </a:r>
            <a:r>
              <a:rPr lang="en-US" sz="1200" dirty="0"/>
              <a:t>2008.</a:t>
            </a:r>
          </a:p>
          <a:p>
            <a:r>
              <a:rPr lang="en-US" sz="1200" dirty="0"/>
              <a:t>R. Chang et al., </a:t>
            </a:r>
            <a:r>
              <a:rPr lang="en-US" sz="1200" dirty="0" err="1"/>
              <a:t>Wirevis</a:t>
            </a:r>
            <a:r>
              <a:rPr lang="en-US" sz="1200" dirty="0"/>
              <a:t>: Visualization of categorical, time-varying data from financial transactions.  IEEE VAST, 2007.</a:t>
            </a:r>
          </a:p>
        </p:txBody>
      </p:sp>
      <p:pic>
        <p:nvPicPr>
          <p:cNvPr id="3074" name="Picture 2" descr="http://s3.amazonaws.com/media.wbur.org/wordpress/11/files/2011/09/AP100715036990-624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212" y="1905000"/>
            <a:ext cx="384918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6420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Query Construction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2819400"/>
            <a:ext cx="1754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 want to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952" y="2956718"/>
            <a:ext cx="1895475" cy="390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3105" y="2988592"/>
            <a:ext cx="97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Correlate</a:t>
            </a:r>
          </a:p>
        </p:txBody>
      </p:sp>
    </p:spTree>
    <p:extLst>
      <p:ext uri="{BB962C8B-B14F-4D97-AF65-F5344CB8AC3E}">
        <p14:creationId xmlns:p14="http://schemas.microsoft.com/office/powerpoint/2010/main" val="315400814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Query Construction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2819400"/>
            <a:ext cx="1754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 want to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952" y="2956718"/>
            <a:ext cx="1895475" cy="390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3105" y="2988592"/>
            <a:ext cx="97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Correlate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3657600"/>
            <a:ext cx="2161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variable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3754724"/>
            <a:ext cx="1895475" cy="3905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4400" y="3657600"/>
            <a:ext cx="926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with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094" y="3754724"/>
            <a:ext cx="1895475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08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Query 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371600" y="2286000"/>
            <a:ext cx="1828800" cy="9906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Predict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371600" y="3367881"/>
            <a:ext cx="1828800" cy="9906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Correlate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371600" y="4541043"/>
            <a:ext cx="1828800" cy="9906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Detect Anomalies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486400" y="1790700"/>
            <a:ext cx="1828800" cy="9906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K-Means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486400" y="2906448"/>
            <a:ext cx="1828800" cy="9906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Linear 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461000" y="4079610"/>
            <a:ext cx="1828800" cy="9906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SVM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435600" y="5252772"/>
            <a:ext cx="1828800" cy="9906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Random Forest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endCxn id="8" idx="2"/>
          </p:cNvCxnSpPr>
          <p:nvPr/>
        </p:nvCxnSpPr>
        <p:spPr>
          <a:xfrm>
            <a:off x="3200400" y="2781300"/>
            <a:ext cx="2286000" cy="62044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6"/>
            <a:endCxn id="8" idx="2"/>
          </p:cNvCxnSpPr>
          <p:nvPr/>
        </p:nvCxnSpPr>
        <p:spPr>
          <a:xfrm flipV="1">
            <a:off x="3200400" y="3401748"/>
            <a:ext cx="2286000" cy="46143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</p:cNvCxnSpPr>
          <p:nvPr/>
        </p:nvCxnSpPr>
        <p:spPr>
          <a:xfrm flipV="1">
            <a:off x="3200400" y="3401748"/>
            <a:ext cx="2235200" cy="163459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4" idx="6"/>
            <a:endCxn id="7" idx="2"/>
          </p:cNvCxnSpPr>
          <p:nvPr/>
        </p:nvCxnSpPr>
        <p:spPr>
          <a:xfrm flipV="1">
            <a:off x="3200400" y="2286000"/>
            <a:ext cx="2286000" cy="4953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6" idx="6"/>
            <a:endCxn id="7" idx="2"/>
          </p:cNvCxnSpPr>
          <p:nvPr/>
        </p:nvCxnSpPr>
        <p:spPr>
          <a:xfrm flipV="1">
            <a:off x="3200400" y="2286000"/>
            <a:ext cx="2286000" cy="275034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9" idx="2"/>
          </p:cNvCxnSpPr>
          <p:nvPr/>
        </p:nvCxnSpPr>
        <p:spPr>
          <a:xfrm>
            <a:off x="3200400" y="2813314"/>
            <a:ext cx="2260600" cy="176159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6" idx="6"/>
            <a:endCxn id="10" idx="2"/>
          </p:cNvCxnSpPr>
          <p:nvPr/>
        </p:nvCxnSpPr>
        <p:spPr>
          <a:xfrm>
            <a:off x="3200400" y="5036343"/>
            <a:ext cx="2235200" cy="71172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10" idx="2"/>
          </p:cNvCxnSpPr>
          <p:nvPr/>
        </p:nvCxnSpPr>
        <p:spPr>
          <a:xfrm>
            <a:off x="3213100" y="2813314"/>
            <a:ext cx="2222500" cy="293475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175000" y="3897048"/>
            <a:ext cx="2260600" cy="67786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03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Effort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54562"/>
          </a:xfrm>
        </p:spPr>
        <p:txBody>
          <a:bodyPr>
            <a:normAutofit/>
          </a:bodyPr>
          <a:lstStyle/>
          <a:p>
            <a:r>
              <a:rPr lang="en-US" dirty="0"/>
              <a:t>Query Formalization</a:t>
            </a:r>
          </a:p>
          <a:p>
            <a:endParaRPr lang="en-US" dirty="0" smtClean="0"/>
          </a:p>
          <a:p>
            <a:endParaRPr lang="en-US" dirty="0"/>
          </a:p>
          <a:p>
            <a:pPr lvl="3"/>
            <a:endParaRPr lang="en-US" dirty="0"/>
          </a:p>
          <a:p>
            <a:r>
              <a:rPr lang="en-US" dirty="0"/>
              <a:t>Model and Metric Visualization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114800"/>
            <a:ext cx="4974450" cy="2401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95" y="2125022"/>
            <a:ext cx="8868605" cy="146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8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1515613"/>
          </a:xfrm>
        </p:spPr>
        <p:txBody>
          <a:bodyPr>
            <a:normAutofit/>
          </a:bodyPr>
          <a:lstStyle/>
          <a:p>
            <a:r>
              <a:rPr lang="en-US" dirty="0"/>
              <a:t>Summary: Theory Into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600200"/>
            <a:ext cx="4739547" cy="502920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Visual analytics tasks are challenging and requires </a:t>
            </a:r>
            <a:r>
              <a:rPr lang="en-US" dirty="0" err="1">
                <a:solidFill>
                  <a:srgbClr val="C00000"/>
                </a:solidFill>
              </a:rPr>
              <a:t>human+computer</a:t>
            </a:r>
            <a:r>
              <a:rPr lang="en-US" dirty="0">
                <a:solidFill>
                  <a:srgbClr val="C00000"/>
                </a:solidFill>
              </a:rPr>
              <a:t> collaboration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Happy </a:t>
            </a:r>
            <a:r>
              <a:rPr lang="en-US" dirty="0">
                <a:solidFill>
                  <a:srgbClr val="C00000"/>
                </a:solidFill>
              </a:rPr>
              <a:t>marriage</a:t>
            </a:r>
            <a:r>
              <a:rPr lang="en-US" dirty="0"/>
              <a:t> between user and computer requires better understanding of the user.</a:t>
            </a:r>
          </a:p>
          <a:p>
            <a:pPr lvl="4"/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Bayesian Reasoning </a:t>
            </a:r>
            <a:r>
              <a:rPr lang="en-US" dirty="0"/>
              <a:t>and </a:t>
            </a:r>
            <a:r>
              <a:rPr lang="en-US" dirty="0">
                <a:solidFill>
                  <a:srgbClr val="C00000"/>
                </a:solidFill>
              </a:rPr>
              <a:t>Finding Waldo</a:t>
            </a:r>
            <a:r>
              <a:rPr lang="en-US" dirty="0"/>
              <a:t> build profiles of users such that the </a:t>
            </a:r>
            <a:r>
              <a:rPr lang="en-US" dirty="0" err="1">
                <a:solidFill>
                  <a:srgbClr val="C00000"/>
                </a:solidFill>
              </a:rPr>
              <a:t>ForeCache</a:t>
            </a:r>
            <a:r>
              <a:rPr lang="en-US" dirty="0"/>
              <a:t> system can use for better prediction of a user’s future actions.</a:t>
            </a:r>
          </a:p>
          <a:p>
            <a:pPr lvl="4"/>
            <a:endParaRPr lang="en-US" dirty="0">
              <a:solidFill>
                <a:schemeClr val="tx1"/>
              </a:solidFill>
            </a:endParaRPr>
          </a:p>
          <a:p>
            <a:r>
              <a:rPr lang="en-US" b="1" dirty="0"/>
              <a:t>“Bring Data and Analysis to the People!”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952906" y="3270151"/>
            <a:ext cx="2105541" cy="1301849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56" y="4708322"/>
            <a:ext cx="185681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242" y="1411255"/>
            <a:ext cx="1874611" cy="171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824" y="4879543"/>
            <a:ext cx="2103029" cy="1542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Image result for dogbe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497" y="1529563"/>
            <a:ext cx="1667369" cy="159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863" y="3119480"/>
            <a:ext cx="2012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6734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574660"/>
            <a:ext cx="2438400" cy="119934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57135" y="5181600"/>
            <a:ext cx="4572000" cy="1371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Questions?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300" dirty="0">
                <a:solidFill>
                  <a:schemeClr val="tx1"/>
                </a:solidFill>
              </a:rPr>
              <a:t/>
            </a:r>
            <a:br>
              <a:rPr lang="en-US" sz="13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remco@cs.tufts.edu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86" y="466553"/>
            <a:ext cx="7376514" cy="27005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22" y="3429000"/>
            <a:ext cx="474133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WireVis</a:t>
            </a:r>
            <a:r>
              <a:rPr lang="en-US" dirty="0"/>
              <a:t>: A Visual  Analytics Approach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371600"/>
            <a:ext cx="7575550" cy="4683936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84338" y="2502711"/>
            <a:ext cx="3032125" cy="942975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err="1"/>
              <a:t>Heatmap</a:t>
            </a:r>
            <a:r>
              <a:rPr lang="en-US" sz="1800" b="1" dirty="0"/>
              <a:t> View</a:t>
            </a:r>
          </a:p>
          <a:p>
            <a:r>
              <a:rPr lang="en-US" sz="1800" b="1" dirty="0"/>
              <a:t>(Accounts to Keywords Relationship)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070100" y="5139548"/>
            <a:ext cx="3217863" cy="647700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/>
              <a:t>Multiple Temporal View</a:t>
            </a:r>
          </a:p>
          <a:p>
            <a:r>
              <a:rPr lang="en-US" sz="1800" b="1" dirty="0"/>
              <a:t>(Relationships over Time)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989638" y="2172511"/>
            <a:ext cx="219392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Search by Example (Find Similar Accounts)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435725" y="4099736"/>
            <a:ext cx="221297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Keyword Network</a:t>
            </a:r>
          </a:p>
          <a:p>
            <a:r>
              <a:rPr lang="en-US" sz="1800" b="1"/>
              <a:t>(Keyword Relationships)</a:t>
            </a:r>
          </a:p>
        </p:txBody>
      </p:sp>
    </p:spTree>
    <p:extLst>
      <p:ext uri="{BB962C8B-B14F-4D97-AF65-F5344CB8AC3E}">
        <p14:creationId xmlns:p14="http://schemas.microsoft.com/office/powerpoint/2010/main" val="3701506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419600" cy="1219200"/>
          </a:xfrm>
        </p:spPr>
        <p:txBody>
          <a:bodyPr>
            <a:normAutofit/>
          </a:bodyPr>
          <a:lstStyle/>
          <a:p>
            <a:r>
              <a:rPr lang="en-US" dirty="0"/>
              <a:t>Challenging – lack of ground truth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 descr="http://www.colaisteiascaigh.ie/site/uploads/evalu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024" y="846139"/>
            <a:ext cx="3832576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001964"/>
            <a:ext cx="8534400" cy="34750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mbria" panose="02040503050406030204" pitchFamily="18" charset="0"/>
              </a:rPr>
              <a:t>Two types of evaluations:</a:t>
            </a:r>
          </a:p>
          <a:p>
            <a:pPr lvl="1"/>
            <a:r>
              <a:rPr lang="en-US" dirty="0">
                <a:latin typeface="Cambria" panose="02040503050406030204" pitchFamily="18" charset="0"/>
              </a:rPr>
              <a:t>Grounded Evaluation: real analysts, 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real data</a:t>
            </a:r>
          </a:p>
          <a:p>
            <a:pPr lvl="2"/>
            <a:r>
              <a:rPr lang="en-US" dirty="0">
                <a:latin typeface="Cambria" panose="02040503050406030204" pitchFamily="18" charset="0"/>
              </a:rPr>
              <a:t>Find transactions that existing techniques can find</a:t>
            </a:r>
          </a:p>
          <a:p>
            <a:pPr lvl="2"/>
            <a:r>
              <a:rPr lang="en-US" dirty="0">
                <a:latin typeface="Cambria" panose="02040503050406030204" pitchFamily="18" charset="0"/>
              </a:rPr>
              <a:t>Find new transactions that appear suspicious</a:t>
            </a:r>
          </a:p>
          <a:p>
            <a:pPr lvl="1"/>
            <a:r>
              <a:rPr lang="en-US" dirty="0">
                <a:latin typeface="Cambria" panose="02040503050406030204" pitchFamily="18" charset="0"/>
              </a:rPr>
              <a:t>Controlled Evaluation: real analysts, 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synthetic data</a:t>
            </a:r>
          </a:p>
          <a:p>
            <a:pPr lvl="2"/>
            <a:r>
              <a:rPr lang="en-US" dirty="0">
                <a:latin typeface="Cambria" panose="02040503050406030204" pitchFamily="18" charset="0"/>
              </a:rPr>
              <a:t>Find all injected threat scenarios</a:t>
            </a:r>
          </a:p>
          <a:p>
            <a:pPr lvl="2"/>
            <a:endParaRPr lang="en-US" dirty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Adoption and Deployment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5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962400"/>
            <a:ext cx="228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sp>
        <p:nvSpPr>
          <p:cNvPr id="15364" name="TextBox 12"/>
          <p:cNvSpPr txBox="1">
            <a:spLocks noChangeArrowheads="1"/>
          </p:cNvSpPr>
          <p:nvPr/>
        </p:nvSpPr>
        <p:spPr bwMode="auto">
          <a:xfrm>
            <a:off x="0" y="6581775"/>
            <a:ext cx="876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 Two Visualization Tools for Analysis of Agent-Based Simulations in Political Science.  IEEE CG&amp;A, 2012</a:t>
            </a: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43025"/>
            <a:ext cx="24003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43025"/>
            <a:ext cx="2320925" cy="24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33813"/>
            <a:ext cx="2400300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  <p:sp>
        <p:nvSpPr>
          <p:cNvPr id="15370" name="TextBox 13"/>
          <p:cNvSpPr txBox="1">
            <a:spLocks noChangeArrowheads="1"/>
          </p:cNvSpPr>
          <p:nvPr/>
        </p:nvSpPr>
        <p:spPr bwMode="auto">
          <a:xfrm>
            <a:off x="6324600" y="14288"/>
            <a:ext cx="16764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/>
              <a:t>Jordan Crouser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8578" y="0"/>
            <a:ext cx="1155422" cy="123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9722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3909</TotalTime>
  <Words>2296</Words>
  <Application>Microsoft Office PowerPoint</Application>
  <PresentationFormat>On-screen Show (4:3)</PresentationFormat>
  <Paragraphs>485</Paragraphs>
  <Slides>65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Arial</vt:lpstr>
      <vt:lpstr>Calibri</vt:lpstr>
      <vt:lpstr>Cambria</vt:lpstr>
      <vt:lpstr>Times New Roman</vt:lpstr>
      <vt:lpstr>1_Office Theme</vt:lpstr>
      <vt:lpstr>Human Data Interaction: Data Organization, Computation, and Visualization</vt:lpstr>
      <vt:lpstr>Human + Computer</vt:lpstr>
      <vt:lpstr>Visual Analytics = Human + Computer</vt:lpstr>
      <vt:lpstr>Financial Fraud – A Case for Visual Analytics</vt:lpstr>
      <vt:lpstr>Financial Fraud – A Case Study for Visual Analytics</vt:lpstr>
      <vt:lpstr>WireVis: Financial Fraud Analysis</vt:lpstr>
      <vt:lpstr>WireVis: A Visual  Analytics Approach</vt:lpstr>
      <vt:lpstr>Evaluation</vt:lpstr>
      <vt:lpstr>Interactive Visualization Systems</vt:lpstr>
      <vt:lpstr>Interactive Visualization Systems</vt:lpstr>
      <vt:lpstr>Interactive Visualization Systems</vt:lpstr>
      <vt:lpstr>Interactive Visualization Systems</vt:lpstr>
      <vt:lpstr>Interactive Visualization Systems</vt:lpstr>
      <vt:lpstr>PowerPoint Presentation</vt:lpstr>
      <vt:lpstr>Lesson Learned</vt:lpstr>
      <vt:lpstr>Which Marriage?</vt:lpstr>
      <vt:lpstr>Which Marriage?</vt:lpstr>
      <vt:lpstr>VALT</vt:lpstr>
      <vt:lpstr>Understanding Users with Data: A Case Study of Bayesian Reasoning</vt:lpstr>
      <vt:lpstr>PowerPoint Presentation</vt:lpstr>
      <vt:lpstr>PowerPoint Presentation</vt:lpstr>
      <vt:lpstr>PowerPoint Presentation</vt:lpstr>
      <vt:lpstr>VIS Community</vt:lpstr>
      <vt:lpstr>The Problem?</vt:lpstr>
      <vt:lpstr>Experiments</vt:lpstr>
      <vt:lpstr>Visualization Aids</vt:lpstr>
      <vt:lpstr>Experimental Design</vt:lpstr>
      <vt:lpstr>Initial Results</vt:lpstr>
      <vt:lpstr>Separated by Spatial Ability</vt:lpstr>
      <vt:lpstr>Conditions</vt:lpstr>
      <vt:lpstr>Storyboard (Storytelling Visualization)</vt:lpstr>
      <vt:lpstr>Short Summary</vt:lpstr>
      <vt:lpstr>Automated Learning from User Interactions</vt:lpstr>
      <vt:lpstr>Finding Waldo: Learning From the Users’ Interactions</vt:lpstr>
      <vt:lpstr>Pilot Visualization: Completion Time</vt:lpstr>
      <vt:lpstr>Post-hoc Analysis Results</vt:lpstr>
      <vt:lpstr>“Real-Time” Prediction  (Limited Time Observation)</vt:lpstr>
      <vt:lpstr>Predicting a User’s Personality</vt:lpstr>
      <vt:lpstr>Predicting Users’ Personality Traits</vt:lpstr>
      <vt:lpstr>ForeCache: A System for Enabling Interactive Big Data Exploration</vt:lpstr>
      <vt:lpstr>Interactive Exploration of Big Data</vt:lpstr>
      <vt:lpstr>Our Approach:  Predictive Pre-Fetching</vt:lpstr>
      <vt:lpstr>Predicting User Actions</vt:lpstr>
      <vt:lpstr>Predictions</vt:lpstr>
      <vt:lpstr>Prediction Accuracy</vt:lpstr>
      <vt:lpstr>DARPA Data-Driven Discovery (D3M): Data Analysis for the Masses</vt:lpstr>
      <vt:lpstr>“Masses”</vt:lpstr>
      <vt:lpstr>“Masses”</vt:lpstr>
      <vt:lpstr>“Masses”</vt:lpstr>
      <vt:lpstr>DARPA’s Ideal of the Project</vt:lpstr>
      <vt:lpstr>Reality: Interviews with Companies</vt:lpstr>
      <vt:lpstr>Interviews with Companies</vt:lpstr>
      <vt:lpstr>Interviews with Companies</vt:lpstr>
      <vt:lpstr>Interviews with Companies</vt:lpstr>
      <vt:lpstr>Interviews with Companies</vt:lpstr>
      <vt:lpstr>Interviews with Companies</vt:lpstr>
      <vt:lpstr>Ongoing Effort: An Example</vt:lpstr>
      <vt:lpstr>Interactive Query Construction</vt:lpstr>
      <vt:lpstr>Interactive Query Construction</vt:lpstr>
      <vt:lpstr>Interactive Query Construction</vt:lpstr>
      <vt:lpstr>Interactive Query Construction</vt:lpstr>
      <vt:lpstr>Interactive Query Construction</vt:lpstr>
      <vt:lpstr>Ongoing Effort</vt:lpstr>
      <vt:lpstr>Summary: Theory Into Practice</vt:lpstr>
      <vt:lpstr>Questions?  remco@cs.tufts.edu</vt:lpstr>
    </vt:vector>
  </TitlesOfParts>
  <Company>UNC Charlotte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rchang</dc:creator>
  <cp:lastModifiedBy>Remco Chang</cp:lastModifiedBy>
  <cp:revision>1629</cp:revision>
  <dcterms:created xsi:type="dcterms:W3CDTF">2011-08-03T02:14:01Z</dcterms:created>
  <dcterms:modified xsi:type="dcterms:W3CDTF">2017-09-13T13:58:11Z</dcterms:modified>
</cp:coreProperties>
</file>