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1159" r:id="rId2"/>
    <p:sldId id="1169" r:id="rId3"/>
    <p:sldId id="1168" r:id="rId4"/>
    <p:sldId id="1160" r:id="rId5"/>
    <p:sldId id="1161" r:id="rId6"/>
    <p:sldId id="848" r:id="rId7"/>
    <p:sldId id="923" r:id="rId8"/>
    <p:sldId id="849" r:id="rId9"/>
    <p:sldId id="850" r:id="rId10"/>
    <p:sldId id="851" r:id="rId11"/>
    <p:sldId id="1130" r:id="rId12"/>
    <p:sldId id="1131" r:id="rId13"/>
    <p:sldId id="1132" r:id="rId14"/>
    <p:sldId id="1133" r:id="rId15"/>
    <p:sldId id="1134" r:id="rId16"/>
    <p:sldId id="1135" r:id="rId17"/>
    <p:sldId id="1033" r:id="rId18"/>
    <p:sldId id="1034" r:id="rId19"/>
    <p:sldId id="1035" r:id="rId20"/>
    <p:sldId id="1108" r:id="rId21"/>
    <p:sldId id="1039" r:id="rId22"/>
    <p:sldId id="1040" r:id="rId23"/>
    <p:sldId id="1041" r:id="rId24"/>
    <p:sldId id="1042" r:id="rId25"/>
    <p:sldId id="1043" r:id="rId26"/>
    <p:sldId id="1044" r:id="rId27"/>
    <p:sldId id="1045" r:id="rId28"/>
    <p:sldId id="1046" r:id="rId29"/>
    <p:sldId id="1047" r:id="rId30"/>
    <p:sldId id="1048" r:id="rId31"/>
    <p:sldId id="1049" r:id="rId32"/>
    <p:sldId id="1097" r:id="rId33"/>
    <p:sldId id="1052" r:id="rId34"/>
    <p:sldId id="1098" r:id="rId35"/>
    <p:sldId id="1158" r:id="rId36"/>
    <p:sldId id="1136" r:id="rId37"/>
    <p:sldId id="1137" r:id="rId38"/>
    <p:sldId id="1138" r:id="rId39"/>
    <p:sldId id="1139" r:id="rId40"/>
    <p:sldId id="1140" r:id="rId41"/>
    <p:sldId id="1141" r:id="rId42"/>
    <p:sldId id="1156" r:id="rId43"/>
    <p:sldId id="1157" r:id="rId44"/>
    <p:sldId id="1126" r:id="rId45"/>
    <p:sldId id="1127" r:id="rId46"/>
    <p:sldId id="1128" r:id="rId47"/>
    <p:sldId id="1129" r:id="rId48"/>
    <p:sldId id="1110" r:id="rId49"/>
    <p:sldId id="1143" r:id="rId50"/>
    <p:sldId id="1144" r:id="rId51"/>
    <p:sldId id="1145" r:id="rId52"/>
    <p:sldId id="1152" r:id="rId53"/>
    <p:sldId id="1146" r:id="rId54"/>
    <p:sldId id="1147" r:id="rId55"/>
    <p:sldId id="1148" r:id="rId56"/>
    <p:sldId id="1149" r:id="rId57"/>
    <p:sldId id="1150" r:id="rId58"/>
    <p:sldId id="1154" r:id="rId59"/>
    <p:sldId id="1162" r:id="rId60"/>
    <p:sldId id="1164" r:id="rId61"/>
    <p:sldId id="1163" r:id="rId62"/>
    <p:sldId id="1166" r:id="rId63"/>
    <p:sldId id="1165" r:id="rId64"/>
    <p:sldId id="1167" r:id="rId65"/>
    <p:sldId id="1155" r:id="rId66"/>
    <p:sldId id="959" r:id="rId67"/>
    <p:sldId id="694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1" autoAdjust="0"/>
    <p:restoredTop sz="86567" autoAdjust="0"/>
  </p:normalViewPr>
  <p:slideViewPr>
    <p:cSldViewPr>
      <p:cViewPr varScale="1">
        <p:scale>
          <a:sx n="57" d="100"/>
          <a:sy n="57" d="100"/>
        </p:scale>
        <p:origin x="16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Untitled:Users:alvittao:Dropbox:Projects:Bayesian%20Project:bayes-paper:study%20data:spatial%20experiment:char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accuracy!$C$20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rgbClr val="B6E7E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accuracy!$B$21:$B$26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accuracy!$C$21:$C$26</c:f>
              <c:numCache>
                <c:formatCode>0%</c:formatCode>
                <c:ptCount val="6"/>
                <c:pt idx="0">
                  <c:v>0.50800000000000001</c:v>
                </c:pt>
                <c:pt idx="1">
                  <c:v>0.74</c:v>
                </c:pt>
                <c:pt idx="2">
                  <c:v>0.76500000000000001</c:v>
                </c:pt>
                <c:pt idx="3">
                  <c:v>0.627</c:v>
                </c:pt>
                <c:pt idx="4">
                  <c:v>0.49199999999999999</c:v>
                </c:pt>
                <c:pt idx="5">
                  <c:v>0.71399999999999997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2A-42A2-AE62-846D848FA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100"/>
        <c:axId val="-1721851792"/>
        <c:axId val="-1721846896"/>
      </c:barChart>
      <c:catAx>
        <c:axId val="-1721851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u="none" strike="noStrike" cap="none" normalizeH="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1721846896"/>
        <c:crosses val="autoZero"/>
        <c:auto val="1"/>
        <c:lblAlgn val="ctr"/>
        <c:lblOffset val="100"/>
        <c:noMultiLvlLbl val="0"/>
      </c:catAx>
      <c:valAx>
        <c:axId val="-1721846896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17218517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accuracy!$J$2</c:f>
              <c:strCache>
                <c:ptCount val="1"/>
                <c:pt idx="0">
                  <c:v>low spatial ability</c:v>
                </c:pt>
              </c:strCache>
            </c:strRef>
          </c:tx>
          <c:spPr>
            <a:solidFill>
              <a:srgbClr val="91D4E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accuracy!$J$3:$J$8</c:f>
              <c:numCache>
                <c:formatCode>0%</c:formatCode>
                <c:ptCount val="6"/>
                <c:pt idx="0">
                  <c:v>0.42899999999999999</c:v>
                </c:pt>
                <c:pt idx="1">
                  <c:v>0.44400000000000001</c:v>
                </c:pt>
                <c:pt idx="2">
                  <c:v>0.57099999999999995</c:v>
                </c:pt>
                <c:pt idx="3">
                  <c:v>0.57099999999999995</c:v>
                </c:pt>
                <c:pt idx="4">
                  <c:v>0.28599999999999998</c:v>
                </c:pt>
                <c:pt idx="5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E9-4CFF-B369-4C3E183386D8}"/>
            </c:ext>
          </c:extLst>
        </c:ser>
        <c:ser>
          <c:idx val="1"/>
          <c:order val="1"/>
          <c:tx>
            <c:strRef>
              <c:f>accuracy!$K$2</c:f>
              <c:strCache>
                <c:ptCount val="1"/>
                <c:pt idx="0">
                  <c:v>high spatial ability</c:v>
                </c:pt>
              </c:strCache>
            </c:strRef>
          </c:tx>
          <c:spPr>
            <a:solidFill>
              <a:srgbClr val="0E345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errBars>
            <c:errBarType val="both"/>
            <c:errValType val="stdErr"/>
            <c:noEndCap val="0"/>
          </c:errBars>
          <c:cat>
            <c:strRef>
              <c:f>accuracy!$I$3:$I$8</c:f>
              <c:strCache>
                <c:ptCount val="6"/>
                <c:pt idx="0">
                  <c:v>control-text</c:v>
                </c:pt>
                <c:pt idx="1">
                  <c:v>complete-text</c:v>
                </c:pt>
                <c:pt idx="2">
                  <c:v>structured-text</c:v>
                </c:pt>
                <c:pt idx="3">
                  <c:v>control+vis</c:v>
                </c:pt>
                <c:pt idx="4">
                  <c:v>storyboarding</c:v>
                </c:pt>
                <c:pt idx="5">
                  <c:v>vis-only</c:v>
                </c:pt>
              </c:strCache>
            </c:strRef>
          </c:cat>
          <c:val>
            <c:numRef>
              <c:f>accuracy!$K$3:$K$8</c:f>
              <c:numCache>
                <c:formatCode>0%</c:formatCode>
                <c:ptCount val="6"/>
                <c:pt idx="0">
                  <c:v>0.58099999999999996</c:v>
                </c:pt>
                <c:pt idx="1">
                  <c:v>0.90600000000000003</c:v>
                </c:pt>
                <c:pt idx="2">
                  <c:v>1</c:v>
                </c:pt>
                <c:pt idx="3">
                  <c:v>0.69599999999999995</c:v>
                </c:pt>
                <c:pt idx="4">
                  <c:v>0.65700000000000003</c:v>
                </c:pt>
                <c:pt idx="5">
                  <c:v>0.96199999999999997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E9-4CFF-B369-4C3E18338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1721855056"/>
        <c:axId val="-1721849616"/>
      </c:barChart>
      <c:catAx>
        <c:axId val="-1721855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condition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1721849616"/>
        <c:crosses val="autoZero"/>
        <c:auto val="1"/>
        <c:lblAlgn val="ctr"/>
        <c:lblOffset val="100"/>
        <c:noMultiLvlLbl val="0"/>
      </c:catAx>
      <c:valAx>
        <c:axId val="-1721849616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accuracy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-17218550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55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5A7DD-6DE3-40F6-AE47-F75163117E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183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FF13E-1A82-4845-9D08-A72E90C47AF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59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8CEECE-9AFF-43B6-AC04-5475E4D6F9F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154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8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Describe spatial ability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6E6FD-FF40-4D2F-BCF6-D0378311077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241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9BF043-7E7A-474C-8D99-8BAEDF723DC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583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6ED9C-86F3-43B1-B403-B13BBA7302C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4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CB519-D885-4774-AA11-210E2589121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22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64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0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68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095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487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C94AD-6D5B-4EBA-BC8A-8F6FF99E5B8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3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E1822-0A0C-4C4D-AE6D-EEBAA94FC6F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BC9D90-88C2-4770-81AF-86B9A72EB88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95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8A5177-0983-410E-819B-2616E510965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883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F1AB1-1902-4567-A15D-E0E1131BC8F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7704C7-53DF-40A1-B6FE-DBCF772E645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49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76600"/>
            <a:ext cx="7772400" cy="1470025"/>
          </a:xfrm>
        </p:spPr>
        <p:txBody>
          <a:bodyPr anchor="b"/>
          <a:lstStyle>
            <a:lvl1pPr algn="l">
              <a:defRPr cap="sm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03" y="4800599"/>
            <a:ext cx="6400800" cy="1348517"/>
          </a:xfrm>
        </p:spPr>
        <p:txBody>
          <a:bodyPr anchor="b"/>
          <a:lstStyle>
            <a:lvl1pPr marL="0" indent="0" algn="l">
              <a:buNone/>
              <a:defRPr>
                <a:solidFill>
                  <a:srgbClr val="C050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67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384159" y="0"/>
            <a:ext cx="1759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Ghent 17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small" baseline="0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C0504D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3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94.png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667000"/>
            <a:ext cx="7772400" cy="2232025"/>
          </a:xfrm>
        </p:spPr>
        <p:txBody>
          <a:bodyPr>
            <a:normAutofit/>
          </a:bodyPr>
          <a:lstStyle/>
          <a:p>
            <a:r>
              <a:rPr lang="en-US" b="1" dirty="0"/>
              <a:t>Human Data Interaction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Data Organization, Computation, and Visualization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6400800" cy="13716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2000" dirty="0"/>
              <a:t>Remco Chang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Associate Professor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Computer Science, Tufts University</a:t>
            </a:r>
          </a:p>
        </p:txBody>
      </p:sp>
    </p:spTree>
    <p:extLst>
      <p:ext uri="{BB962C8B-B14F-4D97-AF65-F5344CB8AC3E}">
        <p14:creationId xmlns:p14="http://schemas.microsoft.com/office/powerpoint/2010/main" val="22471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1219200"/>
          </a:xfrm>
        </p:spPr>
        <p:txBody>
          <a:bodyPr>
            <a:normAutofit/>
          </a:bodyPr>
          <a:lstStyle/>
          <a:p>
            <a:r>
              <a:rPr lang="en-US" dirty="0"/>
              <a:t>Challenging – lack of ground truth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www.colaisteiascaigh.ie/site/uploads/eval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24" y="846139"/>
            <a:ext cx="3832576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01964"/>
            <a:ext cx="8534400" cy="3475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</a:rPr>
              <a:t>Two types of evaluations: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Grounded Evaluation: real analysts,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real data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transactions that existing techniques can find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new transactions that appear suspicious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Controlled Evaluation: real analysts,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synthetic data</a:t>
            </a:r>
          </a:p>
          <a:p>
            <a:pPr lvl="2"/>
            <a:r>
              <a:rPr lang="en-US" dirty="0">
                <a:latin typeface="Cambria" panose="02040503050406030204" pitchFamily="18" charset="0"/>
              </a:rPr>
              <a:t>Find all injected threat scenarios</a:t>
            </a:r>
          </a:p>
          <a:p>
            <a:pPr lvl="2"/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62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0" y="6581775"/>
            <a:ext cx="876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025"/>
            <a:ext cx="2400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43025"/>
            <a:ext cx="2320925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13"/>
            <a:ext cx="24003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6324600" y="14288"/>
            <a:ext cx="1676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/>
              <a:t>Jordan Crouser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578" y="0"/>
            <a:ext cx="1155422" cy="12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845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572000"/>
            <a:ext cx="3263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20526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9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An Interactive Visual Analytics  System for Bridge Management</a:t>
            </a:r>
            <a:r>
              <a:rPr lang="en-US" altLang="en-US" sz="1200" i="1"/>
              <a:t>, </a:t>
            </a:r>
            <a:r>
              <a:rPr lang="en-US" altLang="en-US" sz="1200"/>
              <a:t>Journal of Computer Graphics Forum,</a:t>
            </a:r>
            <a:r>
              <a:rPr lang="en-US" altLang="en-US" sz="1200" i="1"/>
              <a:t> </a:t>
            </a:r>
            <a:r>
              <a:rPr lang="en-US" altLang="en-US" sz="120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32715710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975225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722688"/>
            <a:ext cx="22860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Interactive Coordinated Multiple-View Visualization of Biomechanical Motion Data</a:t>
            </a:r>
            <a:r>
              <a:rPr lang="en-US" altLang="en-US" sz="1200" i="1"/>
              <a:t>, </a:t>
            </a:r>
            <a:r>
              <a:rPr lang="en-US" altLang="en-US" sz="120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1481673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Dis-function: Learning Distance Functions Interactively</a:t>
            </a:r>
            <a:r>
              <a:rPr lang="en-US" altLang="en-US" sz="1200" i="1"/>
              <a:t>, </a:t>
            </a:r>
            <a:r>
              <a:rPr lang="en-US" altLang="en-US" sz="1200"/>
              <a:t>IEEE VAST 2011. 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90913"/>
            <a:ext cx="52435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22400"/>
            <a:ext cx="29718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1371600"/>
            <a:ext cx="2130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Dis-Function: high-dimensional metric learning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: Interactive PCA</a:t>
            </a:r>
          </a:p>
        </p:txBody>
      </p:sp>
      <p:pic>
        <p:nvPicPr>
          <p:cNvPr id="1946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8"/>
            <a:ext cx="9937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6858000" y="14288"/>
            <a:ext cx="12192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/>
              <a:t>Eli Brown</a:t>
            </a:r>
          </a:p>
        </p:txBody>
      </p:sp>
    </p:spTree>
    <p:extLst>
      <p:ext uri="{BB962C8B-B14F-4D97-AF65-F5344CB8AC3E}">
        <p14:creationId xmlns:p14="http://schemas.microsoft.com/office/powerpoint/2010/main" val="4635383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Interactive Visualization Systems</a:t>
            </a:r>
          </a:p>
        </p:txBody>
      </p:sp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0" y="6581775"/>
            <a:ext cx="853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/>
              <a:t>R. Chang et al., iPCA: An Interactive System for PCA-based Visual Analytics</a:t>
            </a:r>
            <a:r>
              <a:rPr lang="en-US" altLang="en-US" sz="1200" i="1"/>
              <a:t>, </a:t>
            </a:r>
            <a:r>
              <a:rPr lang="en-US" altLang="en-US" sz="1200"/>
              <a:t>EuroVis 2009. </a:t>
            </a: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32125"/>
            <a:ext cx="496093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60463"/>
            <a:ext cx="25384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160463"/>
            <a:ext cx="24145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Political Simulation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Agent-based analysis</a:t>
            </a:r>
          </a:p>
          <a:p>
            <a:pPr marL="1200150" lvl="2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Bridge Maintenance 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inspection reports</a:t>
            </a:r>
          </a:p>
          <a:p>
            <a:pPr marL="1600200" lvl="3" indent="-2286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Biomechanical Motion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motion comparison</a:t>
            </a:r>
          </a:p>
          <a:p>
            <a:pPr marL="1657350" lvl="3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Interactive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>
                <a:solidFill>
                  <a:schemeClr val="bg1">
                    <a:lumMod val="75000"/>
                  </a:schemeClr>
                </a:solidFill>
                <a:latin typeface="+mn-lt"/>
              </a:rPr>
              <a:t>Dis-Function: high-dimensional metric learning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000" dirty="0">
              <a:latin typeface="+mn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High-D Data Exploration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err="1">
                <a:latin typeface="+mn-lt"/>
              </a:rPr>
              <a:t>iPCA</a:t>
            </a:r>
            <a:r>
              <a:rPr lang="en-US" sz="2800" dirty="0">
                <a:latin typeface="+mn-lt"/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31281623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478" end="1608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3400"/>
            <a:ext cx="8077200" cy="5873017"/>
          </a:xfrm>
        </p:spPr>
      </p:pic>
    </p:spTree>
    <p:extLst>
      <p:ext uri="{BB962C8B-B14F-4D97-AF65-F5344CB8AC3E}">
        <p14:creationId xmlns:p14="http://schemas.microsoft.com/office/powerpoint/2010/main" val="2797226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“The computer is incredibly fast, accurate, and stupid. Man is unbelievably slow, inaccurate, and brilliant. The marriage of the two is a force beyond calculation.” 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dirty="0"/>
              <a:t>-Leo </a:t>
            </a:r>
            <a:r>
              <a:rPr lang="en-US" dirty="0" err="1"/>
              <a:t>Cherne</a:t>
            </a:r>
            <a:r>
              <a:rPr lang="en-US" dirty="0"/>
              <a:t>, 1977 </a:t>
            </a:r>
          </a:p>
          <a:p>
            <a:pPr marL="0" indent="0" algn="r">
              <a:buNone/>
            </a:pPr>
            <a:r>
              <a:rPr lang="en-US" sz="2400" dirty="0"/>
              <a:t>(often attributed to Albert Einstein)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2908" y="3581400"/>
            <a:ext cx="1676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03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Marriage?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5911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669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Marriage?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office space baseball b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0" y="1417638"/>
            <a:ext cx="7650619" cy="51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73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age result for red line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83528" cy="67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3352800" y="533400"/>
            <a:ext cx="685800" cy="69373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9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7083 0.0784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0.07847 L 0.12083 0.1495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V</a:t>
            </a:r>
            <a:r>
              <a:rPr lang="en-US" dirty="0"/>
              <a:t>isual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/>
              <a:t>nalytics </a:t>
            </a:r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/>
              <a:t>aboratory at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en-US" dirty="0"/>
              <a:t>ufts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“</a:t>
            </a:r>
            <a:r>
              <a:rPr lang="en-US" b="1" i="1" dirty="0"/>
              <a:t>Bring Data and Analysis to the People</a:t>
            </a:r>
            <a:r>
              <a:rPr lang="en-US" dirty="0"/>
              <a:t>”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Understand how people interact with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Develop tools and systems that can scale in data size, data complexity, and user’s 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Enable effective communication between computer and user in data analysis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8382000" cy="1774825"/>
          </a:xfrm>
        </p:spPr>
        <p:txBody>
          <a:bodyPr>
            <a:normAutofit/>
          </a:bodyPr>
          <a:lstStyle/>
          <a:p>
            <a:r>
              <a:rPr lang="en-US" dirty="0"/>
              <a:t>Understanding Users with Data:</a:t>
            </a:r>
            <a:br>
              <a:rPr lang="en-US" dirty="0"/>
            </a:br>
            <a:r>
              <a:rPr lang="en-US" dirty="0"/>
              <a:t>A Case Study of </a:t>
            </a:r>
            <a:r>
              <a:rPr lang="en-US" b="1" dirty="0"/>
              <a:t>Bayesian Reasoning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95029"/>
            <a:ext cx="1095375" cy="112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1554215"/>
            <a:ext cx="142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Ottley</a:t>
            </a:r>
          </a:p>
          <a:p>
            <a:pPr algn="r"/>
            <a:r>
              <a:rPr lang="en-US" dirty="0"/>
              <a:t>(PhD 2016)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 Improving Bayesian Reasoning: The Effects of Phrasing, Visualization, and Spatial Ability. </a:t>
            </a:r>
            <a:r>
              <a:rPr lang="en-US" sz="1200" dirty="0" err="1"/>
              <a:t>InfoVis</a:t>
            </a:r>
            <a:r>
              <a:rPr lang="en-US" sz="1200" dirty="0"/>
              <a:t>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05487"/>
            <a:ext cx="914401" cy="1148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1554215"/>
            <a:ext cx="14192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Anzu</a:t>
            </a:r>
            <a:r>
              <a:rPr lang="en-US" dirty="0"/>
              <a:t> Hakone (MS 2017)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063" y="395029"/>
            <a:ext cx="947737" cy="11906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0063" y="1600200"/>
            <a:ext cx="10239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Paul Han</a:t>
            </a:r>
          </a:p>
          <a:p>
            <a:pPr algn="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00800"/>
            <a:ext cx="787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 PROACT: Iterative design of a patient-centered visualization for effective prostate cancer health risk communication, </a:t>
            </a:r>
            <a:r>
              <a:rPr lang="en-US" sz="1200" dirty="0" err="1"/>
              <a:t>InfoVis</a:t>
            </a:r>
            <a:r>
              <a:rPr lang="en-US" sz="1200" dirty="0"/>
              <a:t> 2016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25" y="413724"/>
            <a:ext cx="881655" cy="11780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0" y="1600200"/>
            <a:ext cx="12795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Holly Taylor</a:t>
            </a:r>
          </a:p>
        </p:txBody>
      </p:sp>
    </p:spTree>
    <p:extLst>
      <p:ext uri="{BB962C8B-B14F-4D97-AF65-F5344CB8AC3E}">
        <p14:creationId xmlns:p14="http://schemas.microsoft.com/office/powerpoint/2010/main" val="41116678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1303338"/>
            <a:ext cx="5867400" cy="3618656"/>
          </a:xfrm>
          <a:prstGeom prst="rect">
            <a:avLst/>
          </a:prstGeom>
          <a:noFill/>
          <a:ln>
            <a:noFill/>
          </a:ln>
        </p:spPr>
        <p:txBody>
          <a:bodyPr lIns="87919" tIns="43960" rIns="87919" bIns="43960">
            <a:spAutoFit/>
          </a:bodyPr>
          <a:lstStyle/>
          <a:p>
            <a:pPr>
              <a:defRPr/>
            </a:pPr>
            <a:r>
              <a:rPr lang="en-US" sz="2250" dirty="0">
                <a:latin typeface="Cambria" panose="02040503050406030204" pitchFamily="18" charset="0"/>
                <a:cs typeface="Arial"/>
              </a:rPr>
              <a:t>The probability of women at age forty having </a:t>
            </a:r>
            <a:r>
              <a:rPr lang="en-US" sz="2250" dirty="0" smtClean="0">
                <a:latin typeface="Cambria" panose="02040503050406030204" pitchFamily="18" charset="0"/>
                <a:cs typeface="Arial"/>
              </a:rPr>
              <a:t>breast </a:t>
            </a:r>
            <a:r>
              <a:rPr lang="en-US" sz="2250" dirty="0">
                <a:latin typeface="Cambria" panose="02040503050406030204" pitchFamily="18" charset="0"/>
                <a:cs typeface="Arial"/>
              </a:rPr>
              <a:t>cancer is 1</a:t>
            </a:r>
            <a:r>
              <a:rPr lang="en-US" sz="2250" dirty="0" smtClean="0">
                <a:latin typeface="Cambria" panose="02040503050406030204" pitchFamily="18" charset="0"/>
                <a:cs typeface="Arial"/>
              </a:rPr>
              <a:t>%. </a:t>
            </a:r>
            <a:r>
              <a:rPr lang="en-US" sz="2250" dirty="0">
                <a:latin typeface="Cambria" panose="02040503050406030204" pitchFamily="18" charset="0"/>
                <a:cs typeface="Arial"/>
              </a:rPr>
              <a:t>If a woman has breast cancer, the probability is 80% that she will get a positive mammography. If a woman does not have breast cancer, the probability is 9.3% that she will also get a positive mammography.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38" dirty="0">
              <a:latin typeface="Cambria" panose="02040503050406030204" pitchFamily="18" charset="0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atin typeface="Cambria" panose="02040503050406030204" pitchFamily="18" charset="0"/>
                <a:cs typeface="Arial"/>
              </a:rPr>
              <a:t>If a woman at age 40 is tested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, what are her chances of </a:t>
            </a:r>
            <a:r>
              <a:rPr lang="en-US" sz="250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 </a:t>
            </a:r>
            <a:r>
              <a:rPr lang="en-US" sz="2500" b="1" dirty="0">
                <a:latin typeface="Cambria" panose="02040503050406030204" pitchFamily="18" charset="0"/>
                <a:cs typeface="Arial"/>
              </a:rPr>
              <a:t>having breast cancer?</a:t>
            </a: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24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180181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The chance of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actually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having breast cancer given a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positive</a:t>
            </a:r>
            <a:r>
              <a:rPr lang="en-US" sz="2688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2688" dirty="0">
                <a:latin typeface="Cambria" panose="02040503050406030204" pitchFamily="18" charset="0"/>
                <a:cs typeface="Arial"/>
              </a:rPr>
              <a:t>mammogram: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latin typeface="Cambria" panose="02040503050406030204" pitchFamily="18" charset="0"/>
                <a:cs typeface="Arial"/>
              </a:rPr>
              <a:t> 7.9%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6" name="TextBox 5"/>
          <p:cNvSpPr txBox="1"/>
          <p:nvPr/>
        </p:nvSpPr>
        <p:spPr>
          <a:xfrm>
            <a:off x="76200" y="5486400"/>
            <a:ext cx="78486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Answer: Bayes’ theorem states that P(A|B) = P(B|A) * P(A) / P(B). In this case, A is having breast cancer, B is testing positive with mammography. P(A|B) is the probability of a person having breast cancer given that the person is tested positive with mammography. P(B|A) is given as 80%, or 0.8, P(A) is given as 1%, or 0.01. P(B) is not explicitly stated, but can be computed as P(B,A)+P(B,˜A), or the probability of testing positive and the patient having cancer plus the probability of testing positive and the patient not having cancer. Since P(B,A) is equal 0.8*0.01 = 0.008, and P(B,˜A) is 0.093 * (1-0.01) = 0.09207, P(B) can be computed as 0.008+0.09207 = 0.1007. Finally, P(A|B) is therefore 0.8 * 0.01 / 0.1007, which is equal to 0.07944.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3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20900"/>
            <a:ext cx="28606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468563"/>
            <a:ext cx="5715000" cy="2214562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95 out of 100 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doctors</a:t>
            </a:r>
            <a:r>
              <a:rPr lang="en-US" sz="2688" baseline="3000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1</a:t>
            </a:r>
            <a:r>
              <a:rPr lang="en-US" sz="2688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estimate this probability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88" dirty="0">
                <a:latin typeface="Cambria" panose="02040503050406030204" pitchFamily="18" charset="0"/>
                <a:cs typeface="Arial"/>
              </a:rPr>
              <a:t>to be:</a:t>
            </a:r>
            <a:endParaRPr lang="en-US" sz="1375" dirty="0">
              <a:latin typeface="Cambria" panose="02040503050406030204" pitchFamily="18" charset="0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50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lang="en-US" sz="5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80%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14" y="6584555"/>
            <a:ext cx="6340909" cy="273445"/>
          </a:xfrm>
          <a:prstGeom prst="rect">
            <a:avLst/>
          </a:prstGeom>
          <a:noFill/>
        </p:spPr>
        <p:txBody>
          <a:bodyPr wrap="none"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cs typeface="Arial"/>
              </a:rPr>
              <a:t>1. Eddy, David M. "Probabilistic reasoning in clinical medicine: Problems and opportunities." (1982).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120900"/>
            <a:ext cx="1524000" cy="26797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347138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8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3819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20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VIS Community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14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3815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16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11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2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8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9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3806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 rot="928">
            <a:off x="6599238" y="3101975"/>
            <a:ext cx="2239962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3802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3803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4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99380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7"/>
          <p:cNvGrpSpPr>
            <a:grpSpLocks/>
          </p:cNvGrpSpPr>
          <p:nvPr/>
        </p:nvGrpSpPr>
        <p:grpSpPr bwMode="auto">
          <a:xfrm>
            <a:off x="565150" y="1854200"/>
            <a:ext cx="2239963" cy="2159000"/>
            <a:chOff x="6324600" y="1752600"/>
            <a:chExt cx="2667000" cy="3124200"/>
          </a:xfrm>
        </p:grpSpPr>
        <p:sp>
          <p:nvSpPr>
            <p:cNvPr id="17" name="Rectangle 16"/>
            <p:cNvSpPr/>
            <p:nvPr/>
          </p:nvSpPr>
          <p:spPr>
            <a:xfrm>
              <a:off x="6324600" y="17526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901" name="Group 15"/>
            <p:cNvGrpSpPr>
              <a:grpSpLocks/>
            </p:cNvGrpSpPr>
            <p:nvPr/>
          </p:nvGrpSpPr>
          <p:grpSpPr bwMode="auto">
            <a:xfrm>
              <a:off x="6400800" y="1905000"/>
              <a:ext cx="2490470" cy="2602927"/>
              <a:chOff x="1371600" y="1234185"/>
              <a:chExt cx="5150203" cy="4280349"/>
            </a:xfrm>
          </p:grpSpPr>
          <p:pic>
            <p:nvPicPr>
              <p:cNvPr id="35902" name="Picture 13" descr="Screen Shot 2015-10-21 at 8.48.2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1234185"/>
                <a:ext cx="5150203" cy="2326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03" name="Picture 14" descr="Screen Shot 2015-10-21 at 8.48.47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208" y="3562169"/>
                <a:ext cx="1921792" cy="1952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Problem?</a:t>
            </a:r>
            <a:endParaRPr lang="en-US" dirty="0">
              <a:solidFill>
                <a:srgbClr val="0E345A"/>
              </a:solidFill>
            </a:endParaRPr>
          </a:p>
        </p:txBody>
      </p:sp>
      <p:grpSp>
        <p:nvGrpSpPr>
          <p:cNvPr id="35844" name="Group 7"/>
          <p:cNvGrpSpPr>
            <a:grpSpLocks/>
          </p:cNvGrpSpPr>
          <p:nvPr/>
        </p:nvGrpSpPr>
        <p:grpSpPr bwMode="auto">
          <a:xfrm rot="-3681">
            <a:off x="1771650" y="2103438"/>
            <a:ext cx="2239963" cy="2159000"/>
            <a:chOff x="381000" y="1981200"/>
            <a:chExt cx="2667000" cy="3124200"/>
          </a:xfrm>
        </p:grpSpPr>
        <p:sp>
          <p:nvSpPr>
            <p:cNvPr id="7" name="Rectangle 6"/>
            <p:cNvSpPr/>
            <p:nvPr/>
          </p:nvSpPr>
          <p:spPr>
            <a:xfrm>
              <a:off x="381000" y="1981200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97" name="Group 5"/>
            <p:cNvGrpSpPr>
              <a:grpSpLocks/>
            </p:cNvGrpSpPr>
            <p:nvPr/>
          </p:nvGrpSpPr>
          <p:grpSpPr bwMode="auto">
            <a:xfrm>
              <a:off x="457200" y="2133600"/>
              <a:ext cx="2590800" cy="2816466"/>
              <a:chOff x="571500" y="2425700"/>
              <a:chExt cx="7988300" cy="7860008"/>
            </a:xfrm>
          </p:grpSpPr>
          <p:pic>
            <p:nvPicPr>
              <p:cNvPr id="35898" name="Picture 3" descr="Screen Shot 2015-10-21 at 7.47.04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" y="2425700"/>
                <a:ext cx="7988300" cy="199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9" name="Picture 4" descr="Screen Shot 2015-10-21 at 7.47.2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4189708"/>
                <a:ext cx="6197600" cy="609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5845" name="Group 21"/>
          <p:cNvGrpSpPr>
            <a:grpSpLocks/>
          </p:cNvGrpSpPr>
          <p:nvPr/>
        </p:nvGrpSpPr>
        <p:grpSpPr bwMode="auto">
          <a:xfrm rot="-437">
            <a:off x="2979738" y="2354263"/>
            <a:ext cx="2238375" cy="2157412"/>
            <a:chOff x="6248400" y="2078200"/>
            <a:chExt cx="2667000" cy="3124201"/>
          </a:xfrm>
        </p:grpSpPr>
        <p:sp>
          <p:nvSpPr>
            <p:cNvPr id="21" name="Rectangle 20"/>
            <p:cNvSpPr/>
            <p:nvPr/>
          </p:nvSpPr>
          <p:spPr>
            <a:xfrm>
              <a:off x="6248400" y="2078200"/>
              <a:ext cx="2667000" cy="312420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4" name="Picture 18" descr="Screen Shot 2015-10-21 at 8.55.28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152" y="2078200"/>
              <a:ext cx="2640248" cy="1227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5" name="Picture 19" descr="Screen Shot 2015-10-21 at 8.55.49 A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894" y="3280914"/>
              <a:ext cx="2235654" cy="16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6" name="Group 25"/>
          <p:cNvGrpSpPr>
            <a:grpSpLocks/>
          </p:cNvGrpSpPr>
          <p:nvPr/>
        </p:nvGrpSpPr>
        <p:grpSpPr bwMode="auto">
          <a:xfrm rot="-4504">
            <a:off x="4186238" y="2603500"/>
            <a:ext cx="2238375" cy="2157413"/>
            <a:chOff x="6972300" y="1255749"/>
            <a:chExt cx="2667000" cy="3124200"/>
          </a:xfrm>
        </p:grpSpPr>
        <p:sp>
          <p:nvSpPr>
            <p:cNvPr id="25" name="Rectangle 24"/>
            <p:cNvSpPr/>
            <p:nvPr/>
          </p:nvSpPr>
          <p:spPr>
            <a:xfrm>
              <a:off x="6972300" y="1255749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91" name="Picture 22" descr="Screen Shot 2015-10-21 at 9.01.57 A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50" y="1295400"/>
              <a:ext cx="2540250" cy="15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92" name="Picture 23" descr="Screen Shot 2015-10-21 at 9.02.11 A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805985"/>
              <a:ext cx="2115647" cy="1537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7" name="Group 28"/>
          <p:cNvGrpSpPr>
            <a:grpSpLocks/>
          </p:cNvGrpSpPr>
          <p:nvPr/>
        </p:nvGrpSpPr>
        <p:grpSpPr bwMode="auto">
          <a:xfrm rot="1571">
            <a:off x="5392738" y="2852738"/>
            <a:ext cx="2239962" cy="2159000"/>
            <a:chOff x="6172200" y="1944541"/>
            <a:chExt cx="2667000" cy="3124200"/>
          </a:xfrm>
        </p:grpSpPr>
        <p:sp>
          <p:nvSpPr>
            <p:cNvPr id="27" name="Rectangle 26"/>
            <p:cNvSpPr/>
            <p:nvPr/>
          </p:nvSpPr>
          <p:spPr>
            <a:xfrm>
              <a:off x="6172200" y="1944541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pic>
          <p:nvPicPr>
            <p:cNvPr id="35889" name="Picture 27" descr="Screen Shot 2015-10-21 at 9.10.46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954" y="2057400"/>
              <a:ext cx="2661246" cy="247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8" name="Group 12"/>
          <p:cNvGrpSpPr>
            <a:grpSpLocks/>
          </p:cNvGrpSpPr>
          <p:nvPr/>
        </p:nvGrpSpPr>
        <p:grpSpPr bwMode="auto">
          <a:xfrm rot="928">
            <a:off x="6596063" y="3101975"/>
            <a:ext cx="2238375" cy="2159000"/>
            <a:chOff x="6281235" y="1753572"/>
            <a:chExt cx="2667000" cy="3124200"/>
          </a:xfrm>
        </p:grpSpPr>
        <p:sp>
          <p:nvSpPr>
            <p:cNvPr id="12" name="Rectangle 11"/>
            <p:cNvSpPr/>
            <p:nvPr/>
          </p:nvSpPr>
          <p:spPr>
            <a:xfrm>
              <a:off x="6281235" y="1753572"/>
              <a:ext cx="2667000" cy="31242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85" name="Group 10"/>
            <p:cNvGrpSpPr>
              <a:grpSpLocks/>
            </p:cNvGrpSpPr>
            <p:nvPr/>
          </p:nvGrpSpPr>
          <p:grpSpPr bwMode="auto">
            <a:xfrm>
              <a:off x="6311841" y="1828800"/>
              <a:ext cx="2623909" cy="2941637"/>
              <a:chOff x="2257095" y="533400"/>
              <a:chExt cx="5944222" cy="6400798"/>
            </a:xfrm>
          </p:grpSpPr>
          <p:pic>
            <p:nvPicPr>
              <p:cNvPr id="35886" name="Picture 9" descr="Screen Shot 2015-10-21 at 8.21.08 A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385" y="3840040"/>
                <a:ext cx="5840932" cy="3094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7" name="Picture 8" descr="Screen Shot 2015-10-21 at 8.20.40 A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095" y="533400"/>
                <a:ext cx="5943601" cy="323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" name="Rectangle 39"/>
          <p:cNvSpPr/>
          <p:nvPr/>
        </p:nvSpPr>
        <p:spPr>
          <a:xfrm>
            <a:off x="541338" y="1762125"/>
            <a:ext cx="8423275" cy="361315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9" tIns="43960" rIns="87919" bIns="4396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5"/>
          </a:p>
        </p:txBody>
      </p:sp>
      <p:sp>
        <p:nvSpPr>
          <p:cNvPr id="30" name="TextBox 29"/>
          <p:cNvSpPr txBox="1"/>
          <p:nvPr/>
        </p:nvSpPr>
        <p:spPr>
          <a:xfrm>
            <a:off x="3190875" y="5260975"/>
            <a:ext cx="2722563" cy="511175"/>
          </a:xfrm>
          <a:prstGeom prst="rect">
            <a:avLst/>
          </a:prstGeom>
          <a:noFill/>
        </p:spPr>
        <p:txBody>
          <a:bodyPr lIns="87919" tIns="43960" rIns="87919" bIns="4396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0" b="1" dirty="0">
                <a:solidFill>
                  <a:srgbClr val="C00000"/>
                </a:solidFill>
                <a:latin typeface="Cambria" panose="02040503050406030204" pitchFamily="18" charset="0"/>
                <a:cs typeface="Arial"/>
              </a:rPr>
              <a:t>They disagree.</a:t>
            </a:r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46050" y="2714625"/>
            <a:ext cx="4737100" cy="774700"/>
            <a:chOff x="300971" y="5028751"/>
            <a:chExt cx="7578852" cy="1240270"/>
          </a:xfrm>
        </p:grpSpPr>
        <p:grpSp>
          <p:nvGrpSpPr>
            <p:cNvPr id="35878" name="Group 46"/>
            <p:cNvGrpSpPr>
              <a:grpSpLocks/>
            </p:cNvGrpSpPr>
            <p:nvPr/>
          </p:nvGrpSpPr>
          <p:grpSpPr bwMode="auto">
            <a:xfrm>
              <a:off x="300971" y="5083220"/>
              <a:ext cx="7358617" cy="1167793"/>
              <a:chOff x="608521" y="4706055"/>
              <a:chExt cx="7358617" cy="116779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08521" y="4704958"/>
                <a:ext cx="7357887" cy="116910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82" name="Picture 40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83"/>
              <a:stretch>
                <a:fillRect/>
              </a:stretch>
            </p:blipFill>
            <p:spPr bwMode="auto">
              <a:xfrm>
                <a:off x="865754" y="4788171"/>
                <a:ext cx="5875905" cy="578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3" name="Picture 41" descr="Screen Shot 2015-10-28 at 9.50.33 A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12" t="12914"/>
              <a:stretch>
                <a:fillRect/>
              </a:stretch>
            </p:blipFill>
            <p:spPr bwMode="auto">
              <a:xfrm>
                <a:off x="937779" y="5292326"/>
                <a:ext cx="6716723" cy="504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300971" y="5028751"/>
              <a:ext cx="563842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66132" y="5450646"/>
              <a:ext cx="713691" cy="818375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4389438" y="3576638"/>
            <a:ext cx="4598987" cy="808037"/>
            <a:chOff x="2254081" y="3102613"/>
            <a:chExt cx="7359483" cy="1292482"/>
          </a:xfrm>
        </p:grpSpPr>
        <p:grpSp>
          <p:nvGrpSpPr>
            <p:cNvPr id="35872" name="Group 45"/>
            <p:cNvGrpSpPr>
              <a:grpSpLocks/>
            </p:cNvGrpSpPr>
            <p:nvPr/>
          </p:nvGrpSpPr>
          <p:grpSpPr bwMode="auto">
            <a:xfrm>
              <a:off x="2254081" y="3166809"/>
              <a:ext cx="7359483" cy="1167793"/>
              <a:chOff x="6806574" y="576762"/>
              <a:chExt cx="7359483" cy="116779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806574" y="576047"/>
                <a:ext cx="7359483" cy="116805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25"/>
              </a:p>
            </p:txBody>
          </p:sp>
          <p:pic>
            <p:nvPicPr>
              <p:cNvPr id="35876" name="Picture 2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151" b="-22562"/>
              <a:stretch>
                <a:fillRect/>
              </a:stretch>
            </p:blipFill>
            <p:spPr bwMode="auto">
              <a:xfrm>
                <a:off x="7067555" y="654906"/>
                <a:ext cx="6910824" cy="676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7" name="Picture 44" descr="Screen Shot 2015-10-28 at 9.47.56 AM.png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95" t="-19203" b="-2"/>
              <a:stretch>
                <a:fillRect/>
              </a:stretch>
            </p:blipFill>
            <p:spPr bwMode="auto">
              <a:xfrm>
                <a:off x="7157982" y="984292"/>
                <a:ext cx="6172680" cy="658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2254081" y="3102613"/>
              <a:ext cx="563965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15195" y="3574915"/>
              <a:ext cx="713846" cy="820180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3525838" y="1568450"/>
            <a:ext cx="5438775" cy="1079500"/>
            <a:chOff x="3511344" y="4852708"/>
            <a:chExt cx="9056469" cy="1798556"/>
          </a:xfrm>
        </p:grpSpPr>
        <p:sp>
          <p:nvSpPr>
            <p:cNvPr id="59" name="Rectangle 58"/>
            <p:cNvSpPr/>
            <p:nvPr/>
          </p:nvSpPr>
          <p:spPr>
            <a:xfrm>
              <a:off x="3540421" y="4881803"/>
              <a:ext cx="9027392" cy="176417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63" name="Group 60"/>
            <p:cNvGrpSpPr>
              <a:grpSpLocks/>
            </p:cNvGrpSpPr>
            <p:nvPr/>
          </p:nvGrpSpPr>
          <p:grpSpPr bwMode="auto">
            <a:xfrm>
              <a:off x="3838749" y="4998852"/>
              <a:ext cx="8628875" cy="1510760"/>
              <a:chOff x="3838749" y="4998852"/>
              <a:chExt cx="8628875" cy="1510760"/>
            </a:xfrm>
          </p:grpSpPr>
          <p:pic>
            <p:nvPicPr>
              <p:cNvPr id="35867" name="Picture 5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65" t="33087" b="32526"/>
              <a:stretch>
                <a:fillRect/>
              </a:stretch>
            </p:blipFill>
            <p:spPr bwMode="auto">
              <a:xfrm>
                <a:off x="3838749" y="5998825"/>
                <a:ext cx="2943728" cy="50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868" name="Group 59"/>
              <p:cNvGrpSpPr>
                <a:grpSpLocks/>
              </p:cNvGrpSpPr>
              <p:nvPr/>
            </p:nvGrpSpPr>
            <p:grpSpPr bwMode="auto">
              <a:xfrm>
                <a:off x="3851175" y="4998852"/>
                <a:ext cx="8616449" cy="1510760"/>
                <a:chOff x="3851175" y="4998852"/>
                <a:chExt cx="8616449" cy="1510760"/>
              </a:xfrm>
            </p:grpSpPr>
            <p:pic>
              <p:nvPicPr>
                <p:cNvPr id="35869" name="Picture 54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64" b="65714"/>
                <a:stretch>
                  <a:fillRect/>
                </a:stretch>
              </p:blipFill>
              <p:spPr bwMode="auto">
                <a:xfrm>
                  <a:off x="3882925" y="4998852"/>
                  <a:ext cx="8584699" cy="499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0" name="Picture 55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236" r="26054" b="32526"/>
                <a:stretch>
                  <a:fillRect/>
                </a:stretch>
              </p:blipFill>
              <p:spPr bwMode="auto">
                <a:xfrm>
                  <a:off x="3851175" y="5509753"/>
                  <a:ext cx="8392601" cy="484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871" name="Picture 56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8195" r="64458"/>
                <a:stretch>
                  <a:fillRect/>
                </a:stretch>
              </p:blipFill>
              <p:spPr bwMode="auto">
                <a:xfrm>
                  <a:off x="6698615" y="6046453"/>
                  <a:ext cx="4034120" cy="463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3" name="TextBox 62"/>
            <p:cNvSpPr txBox="1"/>
            <p:nvPr/>
          </p:nvSpPr>
          <p:spPr>
            <a:xfrm>
              <a:off x="10593153" y="5799595"/>
              <a:ext cx="713732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”</a:t>
              </a:r>
            </a:p>
          </p:txBody>
        </p:sp>
        <p:pic>
          <p:nvPicPr>
            <p:cNvPr id="35865" name="Picture 63" descr="Screen Shot 2015-10-28 at 9.50.33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2"/>
            <a:stretch>
              <a:fillRect/>
            </a:stretch>
          </p:blipFill>
          <p:spPr bwMode="auto">
            <a:xfrm>
              <a:off x="3777861" y="4978600"/>
              <a:ext cx="400627" cy="578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3511344" y="4852708"/>
              <a:ext cx="565699" cy="851669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200025" y="4402138"/>
            <a:ext cx="5210175" cy="531812"/>
            <a:chOff x="503521" y="5131928"/>
            <a:chExt cx="8336793" cy="851028"/>
          </a:xfrm>
        </p:grpSpPr>
        <p:sp>
          <p:nvSpPr>
            <p:cNvPr id="71" name="Rectangle 70"/>
            <p:cNvSpPr/>
            <p:nvPr/>
          </p:nvSpPr>
          <p:spPr>
            <a:xfrm>
              <a:off x="531464" y="5238624"/>
              <a:ext cx="7998951" cy="72909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grpSp>
          <p:nvGrpSpPr>
            <p:cNvPr id="35857" name="Group 69"/>
            <p:cNvGrpSpPr>
              <a:grpSpLocks/>
            </p:cNvGrpSpPr>
            <p:nvPr/>
          </p:nvGrpSpPr>
          <p:grpSpPr bwMode="auto">
            <a:xfrm>
              <a:off x="782552" y="5450420"/>
              <a:ext cx="7022054" cy="397485"/>
              <a:chOff x="3495216" y="6275394"/>
              <a:chExt cx="4262521" cy="241281"/>
            </a:xfrm>
          </p:grpSpPr>
          <p:pic>
            <p:nvPicPr>
              <p:cNvPr id="35860" name="Picture 6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974" r="72502" b="35385"/>
              <a:stretch>
                <a:fillRect/>
              </a:stretch>
            </p:blipFill>
            <p:spPr bwMode="auto">
              <a:xfrm>
                <a:off x="4474990" y="6275394"/>
                <a:ext cx="3282747" cy="241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61" name="Picture 68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45" t="4315" r="645" b="66818"/>
              <a:stretch>
                <a:fillRect/>
              </a:stretch>
            </p:blipFill>
            <p:spPr bwMode="auto">
              <a:xfrm>
                <a:off x="3495216" y="6280903"/>
                <a:ext cx="992155" cy="227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7605798" y="5131928"/>
              <a:ext cx="1234516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...”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3521" y="5164952"/>
              <a:ext cx="563915" cy="818004"/>
            </a:xfrm>
            <a:prstGeom prst="rect">
              <a:avLst/>
            </a:prstGeom>
            <a:noFill/>
          </p:spPr>
          <p:txBody>
            <a:bodyPr lIns="87919" tIns="43960" rIns="87919" bIns="4396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50" dirty="0">
                  <a:solidFill>
                    <a:srgbClr val="0D2648"/>
                  </a:solidFill>
                  <a:latin typeface="Arial"/>
                  <a:cs typeface="Arial"/>
                </a:rPr>
                <a:t>“</a:t>
              </a:r>
            </a:p>
          </p:txBody>
        </p:sp>
      </p:grpSp>
      <p:sp>
        <p:nvSpPr>
          <p:cNvPr id="72" name="Content Placeholder 2"/>
          <p:cNvSpPr>
            <a:spLocks noGrp="1"/>
          </p:cNvSpPr>
          <p:nvPr>
            <p:ph idx="1"/>
          </p:nvPr>
        </p:nvSpPr>
        <p:spPr>
          <a:xfrm>
            <a:off x="204788" y="6248400"/>
            <a:ext cx="7321550" cy="5334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/>
              <a:t>* Reported accuracies range from 6% to 62%</a:t>
            </a:r>
          </a:p>
        </p:txBody>
      </p:sp>
    </p:spTree>
    <p:extLst>
      <p:ext uri="{BB962C8B-B14F-4D97-AF65-F5344CB8AC3E}">
        <p14:creationId xmlns:p14="http://schemas.microsoft.com/office/powerpoint/2010/main" val="3100047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Experiments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2125663"/>
            <a:ext cx="7772400" cy="3132137"/>
          </a:xfrm>
        </p:spPr>
        <p:txBody>
          <a:bodyPr/>
          <a:lstStyle/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/>
              <a:t>Need to understand how the </a:t>
            </a:r>
            <a:r>
              <a:rPr lang="en-US" altLang="en-US" sz="2500" b="1"/>
              <a:t>wording of the problem</a:t>
            </a:r>
            <a:r>
              <a:rPr lang="en-US" altLang="en-US" sz="2500"/>
              <a:t> impacts accuracy.</a:t>
            </a:r>
          </a:p>
          <a:p>
            <a:pPr marL="463550" indent="-463550">
              <a:buFont typeface="Calibri" panose="020F0502020204030204" pitchFamily="34" charset="0"/>
              <a:buAutoNum type="arabicPeriod"/>
            </a:pPr>
            <a:r>
              <a:rPr lang="en-US" altLang="en-US" sz="2500"/>
              <a:t>Need to understand how </a:t>
            </a:r>
            <a:r>
              <a:rPr lang="en-US" altLang="en-US" sz="2500" b="1"/>
              <a:t>different reasoning aides</a:t>
            </a:r>
            <a:r>
              <a:rPr lang="en-US" altLang="en-US" sz="2500"/>
              <a:t> impact accuracy.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852488" y="4095750"/>
            <a:ext cx="74390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latin typeface="Cambria" panose="02040503050406030204" pitchFamily="18" charset="0"/>
                <a:cs typeface="Arial" panose="020B0604020202020204" pitchFamily="34" charset="0"/>
              </a:rPr>
              <a:t>Specifically: </a:t>
            </a:r>
          </a:p>
          <a:p>
            <a:pPr algn="ctr" eaLnBrk="1" hangingPunct="1"/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does </a:t>
            </a:r>
            <a:r>
              <a:rPr lang="en-US" altLang="en-US" sz="3000" b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adding visualization to the text</a:t>
            </a:r>
            <a:r>
              <a:rPr lang="en-US" altLang="en-US" sz="300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>
                <a:latin typeface="Cambria" panose="02040503050406030204" pitchFamily="18" charset="0"/>
                <a:cs typeface="Arial" panose="020B0604020202020204" pitchFamily="34" charset="0"/>
              </a:rPr>
              <a:t>help?</a:t>
            </a:r>
          </a:p>
        </p:txBody>
      </p:sp>
    </p:spTree>
    <p:extLst>
      <p:ext uri="{BB962C8B-B14F-4D97-AF65-F5344CB8AC3E}">
        <p14:creationId xmlns:p14="http://schemas.microsoft.com/office/powerpoint/2010/main" val="3277992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Visualization Aids</a:t>
            </a:r>
            <a:endParaRPr lang="en-US" baseline="300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3488"/>
            <a:ext cx="36179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1763"/>
            <a:ext cx="47244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0" y="6581775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Ottley</a:t>
            </a:r>
            <a:r>
              <a:rPr lang="en-US" altLang="en-US" sz="1200" dirty="0"/>
              <a:t> et al., Visually Communicating Bayesian Statistics to Laypersons. Tufts CS Tech Report, 2012.</a:t>
            </a:r>
          </a:p>
        </p:txBody>
      </p:sp>
    </p:spTree>
    <p:extLst>
      <p:ext uri="{BB962C8B-B14F-4D97-AF65-F5344CB8AC3E}">
        <p14:creationId xmlns:p14="http://schemas.microsoft.com/office/powerpoint/2010/main" val="1866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Experimental Design</a:t>
            </a:r>
            <a:endParaRPr lang="en-US" dirty="0">
              <a:solidFill>
                <a:srgbClr val="0E345A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95313" y="2114550"/>
            <a:ext cx="4891087" cy="3336925"/>
          </a:xfrm>
        </p:spPr>
        <p:txBody>
          <a:bodyPr/>
          <a:lstStyle/>
          <a:p>
            <a:r>
              <a:rPr lang="en-US" altLang="en-US" sz="2500"/>
              <a:t>6 conditions</a:t>
            </a:r>
          </a:p>
          <a:p>
            <a:r>
              <a:rPr lang="en-US" altLang="en-US" sz="2500"/>
              <a:t>377 participants</a:t>
            </a:r>
          </a:p>
          <a:p>
            <a:r>
              <a:rPr lang="en-US" altLang="en-US" sz="2500"/>
              <a:t>Between subjects experiment</a:t>
            </a:r>
          </a:p>
          <a:p>
            <a:r>
              <a:rPr lang="en-US" altLang="en-US" sz="2500"/>
              <a:t>Also measured </a:t>
            </a:r>
            <a:r>
              <a:rPr lang="en-US" altLang="en-US" sz="2500">
                <a:solidFill>
                  <a:srgbClr val="C00000"/>
                </a:solidFill>
              </a:rPr>
              <a:t>spatial ability</a:t>
            </a:r>
            <a:r>
              <a:rPr lang="en-US" altLang="en-US" sz="2500"/>
              <a:t>, </a:t>
            </a:r>
            <a:r>
              <a:rPr lang="en-US" altLang="en-US" sz="2500">
                <a:solidFill>
                  <a:srgbClr val="C00000"/>
                </a:solidFill>
              </a:rPr>
              <a:t>numeracy</a:t>
            </a: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724400"/>
            <a:ext cx="42465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psychometric-success.com/images/clip_image001_004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379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198938"/>
            <a:ext cx="15541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73700" y="5705475"/>
            <a:ext cx="320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 dice has sides of 1.2cm. What is its volume in cubic mm?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18143" y="3733800"/>
            <a:ext cx="91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Answer: (A)</a:t>
            </a:r>
          </a:p>
        </p:txBody>
      </p:sp>
    </p:spTree>
    <p:extLst>
      <p:ext uri="{BB962C8B-B14F-4D97-AF65-F5344CB8AC3E}">
        <p14:creationId xmlns:p14="http://schemas.microsoft.com/office/powerpoint/2010/main" val="411947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1"/>
            <a:ext cx="8229600" cy="277336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tufts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8162" cy="306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ufts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" y="3951935"/>
            <a:ext cx="3991125" cy="19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tufts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37" y="3200400"/>
            <a:ext cx="5068184" cy="36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Initial Results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03805" y="1827862"/>
          <a:ext cx="7272806" cy="495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9988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Separated by Spatial 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624513"/>
            <a:ext cx="2133600" cy="274637"/>
          </a:xfrm>
        </p:spPr>
        <p:txBody>
          <a:bodyPr lIns="87919" tIns="43960" rIns="87919" bIns="43960"/>
          <a:lstStyle/>
          <a:p>
            <a:pPr>
              <a:defRPr/>
            </a:pPr>
            <a:fld id="{7807AF45-B30E-4465-916C-FA2365675123}" type="slidenum">
              <a:rPr lang="en-US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0" y="1677559"/>
          <a:ext cx="7655128" cy="5104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5061" name="Group 11"/>
          <p:cNvGrpSpPr>
            <a:grpSpLocks/>
          </p:cNvGrpSpPr>
          <p:nvPr/>
        </p:nvGrpSpPr>
        <p:grpSpPr bwMode="auto">
          <a:xfrm>
            <a:off x="7208838" y="1282700"/>
            <a:ext cx="1924050" cy="576263"/>
            <a:chOff x="11302182" y="825611"/>
            <a:chExt cx="3080675" cy="923491"/>
          </a:xfrm>
        </p:grpSpPr>
        <p:sp>
          <p:nvSpPr>
            <p:cNvPr id="4" name="Rectangle 3"/>
            <p:cNvSpPr/>
            <p:nvPr/>
          </p:nvSpPr>
          <p:spPr>
            <a:xfrm>
              <a:off x="11302182" y="932461"/>
              <a:ext cx="274516" cy="274757"/>
            </a:xfrm>
            <a:prstGeom prst="rect">
              <a:avLst/>
            </a:prstGeom>
            <a:solidFill>
              <a:srgbClr val="91D4EF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307266" y="1316613"/>
              <a:ext cx="274516" cy="274757"/>
            </a:xfrm>
            <a:prstGeom prst="rect">
              <a:avLst/>
            </a:prstGeom>
            <a:solidFill>
              <a:srgbClr val="0E345A"/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/>
            </a:p>
          </p:txBody>
        </p:sp>
        <p:sp>
          <p:nvSpPr>
            <p:cNvPr id="45064" name="TextBox 9"/>
            <p:cNvSpPr txBox="1">
              <a:spLocks noChangeArrowheads="1"/>
            </p:cNvSpPr>
            <p:nvPr/>
          </p:nvSpPr>
          <p:spPr bwMode="auto">
            <a:xfrm>
              <a:off x="11577331" y="825611"/>
              <a:ext cx="273203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Low spatial-ability</a:t>
              </a:r>
            </a:p>
          </p:txBody>
        </p:sp>
        <p:sp>
          <p:nvSpPr>
            <p:cNvPr id="45065" name="TextBox 10"/>
            <p:cNvSpPr txBox="1">
              <a:spLocks noChangeArrowheads="1"/>
            </p:cNvSpPr>
            <p:nvPr/>
          </p:nvSpPr>
          <p:spPr bwMode="auto">
            <a:xfrm>
              <a:off x="11581576" y="1232038"/>
              <a:ext cx="2801281" cy="51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500">
                  <a:latin typeface="Arial" panose="020B0604020202020204" pitchFamily="34" charset="0"/>
                  <a:cs typeface="Arial" panose="020B0604020202020204" pitchFamily="34" charset="0"/>
                </a:rPr>
                <a:t>High spatial-ability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33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25005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609600"/>
            <a:ext cx="4325592" cy="33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64505"/>
            <a:ext cx="3629025" cy="164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4157184"/>
            <a:ext cx="4210050" cy="255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9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Storyboard (Storytelling Visualization)</a:t>
            </a:r>
            <a:endParaRPr lang="en-US" dirty="0">
              <a:solidFill>
                <a:srgbClr val="0E345A"/>
              </a:solidFill>
            </a:endParaRPr>
          </a:p>
        </p:txBody>
      </p:sp>
      <p:pic>
        <p:nvPicPr>
          <p:cNvPr id="6" name="Picture 5" descr="iconArray_pop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057400"/>
            <a:ext cx="41957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onArray_haveDise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581400"/>
            <a:ext cx="41957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conArray_testPosi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446713"/>
            <a:ext cx="4191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stCxn id="2" idx="2"/>
          </p:cNvCxnSpPr>
          <p:nvPr/>
        </p:nvCxnSpPr>
        <p:spPr>
          <a:xfrm>
            <a:off x="4572000" y="1920875"/>
            <a:ext cx="76200" cy="3863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9913"/>
            <a:ext cx="3762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384550"/>
            <a:ext cx="47085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38738"/>
            <a:ext cx="46021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76" y="2309812"/>
            <a:ext cx="3714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26" y="4606131"/>
            <a:ext cx="3695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882440"/>
            <a:ext cx="4346367" cy="34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1" y="4108760"/>
            <a:ext cx="4386469" cy="32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00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Individual differences matter</a:t>
            </a:r>
          </a:p>
          <a:p>
            <a:endParaRPr lang="en-US" dirty="0"/>
          </a:p>
          <a:p>
            <a:r>
              <a:rPr lang="en-US" dirty="0"/>
              <a:t>Not all problems can be solved with “better tools”</a:t>
            </a:r>
          </a:p>
          <a:p>
            <a:pPr lvl="1"/>
            <a:r>
              <a:rPr lang="en-US" dirty="0"/>
              <a:t>We need to know what users need what support</a:t>
            </a:r>
          </a:p>
          <a:p>
            <a:pPr lvl="1"/>
            <a:endParaRPr lang="en-US" dirty="0"/>
          </a:p>
          <a:p>
            <a:r>
              <a:rPr lang="en-US" dirty="0"/>
              <a:t>Solving these problems (e.g. Bayesian Reasoning) can have a significant impact in a wide-range of applications:</a:t>
            </a:r>
          </a:p>
          <a:p>
            <a:pPr lvl="1"/>
            <a:r>
              <a:rPr lang="en-US" dirty="0"/>
              <a:t>Health care, intelligence analysis, business decisions, etc.</a:t>
            </a:r>
          </a:p>
        </p:txBody>
      </p:sp>
      <p:pic>
        <p:nvPicPr>
          <p:cNvPr id="4" name="Picture 3" descr="Different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22" y="1066799"/>
            <a:ext cx="3966327" cy="30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business deci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32868"/>
            <a:ext cx="3585327" cy="20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9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8382000" cy="1774825"/>
          </a:xfrm>
        </p:spPr>
        <p:txBody>
          <a:bodyPr>
            <a:normAutofit/>
          </a:bodyPr>
          <a:lstStyle/>
          <a:p>
            <a:r>
              <a:rPr lang="en-US" dirty="0"/>
              <a:t>Automated Learning from User Interactions</a:t>
            </a:r>
            <a:endParaRPr lang="en-US" b="1" dirty="0"/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R Chang et al., Finding Waldo: Learning about Users from their Interactions. IEEE VAST 2014.</a:t>
            </a:r>
          </a:p>
        </p:txBody>
      </p:sp>
      <p:pic>
        <p:nvPicPr>
          <p:cNvPr id="13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639"/>
            <a:ext cx="993775" cy="115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924800" y="1219200"/>
            <a:ext cx="12192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/>
              <a:t>Eli Brown</a:t>
            </a:r>
          </a:p>
          <a:p>
            <a:pPr algn="r" eaLnBrk="1" hangingPunct="1"/>
            <a:r>
              <a:rPr lang="en-US" altLang="en-US" dirty="0"/>
              <a:t>(PhD 2015)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73" y="20638"/>
            <a:ext cx="1095375" cy="11239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15473" y="1179824"/>
            <a:ext cx="142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Ottley</a:t>
            </a:r>
          </a:p>
          <a:p>
            <a:pPr algn="r"/>
            <a:r>
              <a:rPr lang="en-US" dirty="0"/>
              <a:t>(PhD 2016)</a:t>
            </a:r>
          </a:p>
        </p:txBody>
      </p:sp>
    </p:spTree>
    <p:extLst>
      <p:ext uri="{BB962C8B-B14F-4D97-AF65-F5344CB8AC3E}">
        <p14:creationId xmlns:p14="http://schemas.microsoft.com/office/powerpoint/2010/main" val="5263045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Finding Waldo: Learning From the Users’ Interactions</a:t>
            </a:r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5438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6700" y="2290763"/>
            <a:ext cx="381000" cy="274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713"/>
            <a:ext cx="2260600" cy="19192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6800"/>
            <a:ext cx="4059238" cy="228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0" y="3276600"/>
            <a:ext cx="16764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6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0963"/>
            <a:ext cx="8229600" cy="1066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Google-Maps style interface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Left, Right, Up, Down, Zoom In, Zoom Out, Found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2888"/>
            <a:ext cx="2286000" cy="1763712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6713"/>
            <a:ext cx="2141538" cy="1970087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R Chang et al., Finding Waldo: Learning about Users from their Interactions. IEEE VAST 2014.</a:t>
            </a:r>
          </a:p>
        </p:txBody>
      </p:sp>
    </p:spTree>
    <p:extLst>
      <p:ext uri="{BB962C8B-B14F-4D97-AF65-F5344CB8AC3E}">
        <p14:creationId xmlns:p14="http://schemas.microsoft.com/office/powerpoint/2010/main" val="3855974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55863"/>
            <a:ext cx="40624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76300" y="2455863"/>
            <a:ext cx="3238500" cy="2444750"/>
            <a:chOff x="833764" y="1805353"/>
            <a:chExt cx="3403489" cy="3910869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3"/>
            <p:cNvSpPr txBox="1">
              <a:spLocks noChangeArrowheads="1"/>
            </p:cNvSpPr>
            <p:nvPr/>
          </p:nvSpPr>
          <p:spPr bwMode="auto">
            <a:xfrm>
              <a:off x="1456077" y="5346890"/>
              <a:ext cx="21588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Fast completion time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Pilot Visualization:</a:t>
            </a:r>
            <a:br>
              <a:rPr lang="en-US" dirty="0"/>
            </a:br>
            <a:r>
              <a:rPr lang="en-US" dirty="0"/>
              <a:t>Completion Time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05400" y="2455863"/>
            <a:ext cx="3238500" cy="2420937"/>
            <a:chOff x="4968855" y="1785068"/>
            <a:chExt cx="3413145" cy="3931154"/>
          </a:xfrm>
        </p:grpSpPr>
        <p:pic>
          <p:nvPicPr>
            <p:cNvPr id="553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Box 6"/>
            <p:cNvSpPr txBox="1">
              <a:spLocks noChangeArrowheads="1"/>
            </p:cNvSpPr>
            <p:nvPr/>
          </p:nvSpPr>
          <p:spPr bwMode="auto">
            <a:xfrm>
              <a:off x="5595996" y="5346890"/>
              <a:ext cx="22292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Slow completion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369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Post-hoc Analysis Results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Mean Split (50% Fast, 50% 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Representation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72%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Action Sequence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77%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Decision</a:t>
                      </a:r>
                      <a:r>
                        <a:rPr lang="en-US" sz="1800" baseline="0" dirty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Mouse Event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39624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Fast vs. Slow Split (Mean+0.5</a:t>
                      </a:r>
                      <a:r>
                        <a:rPr lang="el-GR" sz="1800" baseline="0" dirty="0"/>
                        <a:t>σ</a:t>
                      </a:r>
                      <a:r>
                        <a:rPr lang="en-US" sz="1800" baseline="0" dirty="0"/>
                        <a:t>=Fast, Mean-0.5</a:t>
                      </a:r>
                      <a:r>
                        <a:rPr lang="el-GR" sz="1800" baseline="0" dirty="0"/>
                        <a:t>σ</a:t>
                      </a:r>
                      <a:r>
                        <a:rPr lang="en-US" sz="1800" baseline="0" dirty="0"/>
                        <a:t>=Slow)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Representation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96%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Action Sequence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Decision</a:t>
                      </a:r>
                      <a:r>
                        <a:rPr lang="en-US" sz="1800" baseline="0" dirty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Mouse Event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1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“Real-Time” Prediction </a:t>
            </a:r>
            <a:br>
              <a:rPr lang="en-US" dirty="0"/>
            </a:br>
            <a:r>
              <a:rPr lang="en-US" dirty="0"/>
              <a:t>(Limited Time Observation)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4275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State-Based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Accuracy: ~70%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47800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054475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8925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Interaction Sequences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N-Gram + Decision Tree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Accuracy: ~80%</a:t>
            </a:r>
          </a:p>
        </p:txBody>
      </p:sp>
    </p:spTree>
    <p:extLst>
      <p:ext uri="{BB962C8B-B14F-4D97-AF65-F5344CB8AC3E}">
        <p14:creationId xmlns:p14="http://schemas.microsoft.com/office/powerpoint/2010/main" val="12966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Human + Computer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http://www.collisiondetection.net/mt/archives/2010/02/why_cyborgs_are.php</a:t>
            </a:r>
          </a:p>
        </p:txBody>
      </p:sp>
      <p:pic>
        <p:nvPicPr>
          <p:cNvPr id="1026" name="Picture 2" descr="http://t0.gstatic.com/images?q=tbn:ANd9GcSYZcz7IG8gX_zRzh_rtx-IRPuwXo4Un9ox9W27WGGwNvQCpjJ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1" y="990600"/>
            <a:ext cx="2590800" cy="172402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819400"/>
            <a:ext cx="259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371600"/>
            <a:ext cx="5715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C0504D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Human vs. Artificial Intelligence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Garry Kasparov vs. Deep Blue (1997)</a:t>
            </a:r>
          </a:p>
          <a:p>
            <a:pPr lvl="1"/>
            <a:r>
              <a:rPr lang="en-US" dirty="0"/>
              <a:t>Computer takes a “brute force” approach without analysis</a:t>
            </a:r>
          </a:p>
          <a:p>
            <a:pPr lvl="1"/>
            <a:r>
              <a:rPr lang="en-US" dirty="0"/>
              <a:t>“As for how many moves ahead a grandmaster sees,” Kasparov concludes: “Just one, the best one”</a:t>
            </a:r>
          </a:p>
          <a:p>
            <a:endParaRPr lang="en-US" dirty="0"/>
          </a:p>
          <a:p>
            <a:r>
              <a:rPr lang="en-US" dirty="0"/>
              <a:t>Artificial vs. Augmented Intelligence </a:t>
            </a:r>
            <a:r>
              <a:rPr lang="en-US" dirty="0">
                <a:solidFill>
                  <a:srgbClr val="C00000"/>
                </a:solidFill>
              </a:rPr>
              <a:t>Hydra vs. Cyborgs (2005)</a:t>
            </a:r>
          </a:p>
          <a:p>
            <a:pPr lvl="1"/>
            <a:r>
              <a:rPr lang="en-US" dirty="0"/>
              <a:t>Grandmaster + 1 chess program &gt; Hydra (equiv. of Deep Blue)</a:t>
            </a:r>
          </a:p>
          <a:p>
            <a:pPr lvl="1"/>
            <a:r>
              <a:rPr lang="en-US" dirty="0"/>
              <a:t>Amateur + 3 chess programs  &gt; Grandmaster + 1 chess program</a:t>
            </a:r>
            <a:r>
              <a:rPr lang="en-US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64497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a User’s Personality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85825" y="2590800"/>
            <a:ext cx="3300413" cy="2820988"/>
            <a:chOff x="885526" y="1859321"/>
            <a:chExt cx="3299961" cy="3856901"/>
          </a:xfrm>
        </p:grpSpPr>
        <p:sp>
          <p:nvSpPr>
            <p:cNvPr id="58376" name="TextBox 3"/>
            <p:cNvSpPr txBox="1">
              <a:spLocks noChangeArrowheads="1"/>
            </p:cNvSpPr>
            <p:nvPr/>
          </p:nvSpPr>
          <p:spPr bwMode="auto">
            <a:xfrm>
              <a:off x="1272788" y="5346890"/>
              <a:ext cx="25254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External Locus of Control</a:t>
              </a:r>
            </a:p>
          </p:txBody>
        </p:sp>
        <p:pic>
          <p:nvPicPr>
            <p:cNvPr id="583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35563" y="2590800"/>
            <a:ext cx="3281362" cy="2819400"/>
            <a:chOff x="5135395" y="1859322"/>
            <a:chExt cx="3282245" cy="3856060"/>
          </a:xfrm>
        </p:grpSpPr>
        <p:sp>
          <p:nvSpPr>
            <p:cNvPr id="58374" name="TextBox 6"/>
            <p:cNvSpPr txBox="1">
              <a:spLocks noChangeArrowheads="1"/>
            </p:cNvSpPr>
            <p:nvPr/>
          </p:nvSpPr>
          <p:spPr bwMode="auto">
            <a:xfrm>
              <a:off x="5531240" y="5346050"/>
              <a:ext cx="2490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Internal Locus of Control</a:t>
              </a:r>
            </a:p>
          </p:txBody>
        </p:sp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0" y="64579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/>
              <a:t>Ottley et al., How locus of control inﬂuences compatibility with visualization style. IEEE VAST , 2011.</a:t>
            </a:r>
          </a:p>
          <a:p>
            <a:pPr eaLnBrk="1" hangingPunct="1"/>
            <a:r>
              <a:rPr lang="en-US" altLang="en-US" sz="1000"/>
              <a:t>Ottley et al., Understanding visualization by understanding individual users. IEEE CG&amp;A, 2012.</a:t>
            </a:r>
          </a:p>
        </p:txBody>
      </p:sp>
    </p:spTree>
    <p:extLst>
      <p:ext uri="{BB962C8B-B14F-4D97-AF65-F5344CB8AC3E}">
        <p14:creationId xmlns:p14="http://schemas.microsoft.com/office/powerpoint/2010/main" val="26635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Users’ Personality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Noisy data, but can detect the users’ individual traits “Extraversion”, “Neuroticism”, and “Locus of Control” at ~60% accuracy by analyzing the user’s interactions alone.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684338"/>
            <a:ext cx="4075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250" y="1676400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Predicting user’s “Extraversion”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Accuracy: ~60%</a:t>
            </a:r>
          </a:p>
        </p:txBody>
      </p:sp>
    </p:spTree>
    <p:extLst>
      <p:ext uri="{BB962C8B-B14F-4D97-AF65-F5344CB8AC3E}">
        <p14:creationId xmlns:p14="http://schemas.microsoft.com/office/powerpoint/2010/main" val="4437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124200"/>
            <a:ext cx="7772400" cy="2133600"/>
          </a:xfrm>
        </p:spPr>
        <p:txBody>
          <a:bodyPr>
            <a:normAutofit/>
          </a:bodyPr>
          <a:lstStyle/>
          <a:p>
            <a:r>
              <a:rPr lang="en-US" dirty="0" err="1"/>
              <a:t>ForeCache</a:t>
            </a:r>
            <a:r>
              <a:rPr lang="en-US" dirty="0"/>
              <a:t>: A System for Enabling Interactive Big Data Exploration</a:t>
            </a:r>
          </a:p>
        </p:txBody>
      </p:sp>
      <p:pic>
        <p:nvPicPr>
          <p:cNvPr id="9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368409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597967"/>
            <a:ext cx="17068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Leilani Battle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(PhD MIT 2017)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359510"/>
            <a:ext cx="1236345" cy="1236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1611868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Stonebraker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(MIT)</a:t>
            </a:r>
          </a:p>
        </p:txBody>
      </p:sp>
      <p:pic>
        <p:nvPicPr>
          <p:cNvPr id="5122" name="Picture 2" descr="https://lh3.googleusercontent.com/-yp98a2iMhZQ/AAAAAAAAAAI/AAAAAAAAAAA/Q8-49e-Ni8E/s128-c-k/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58" y="36840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24514" y="1636126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Marianne </a:t>
            </a:r>
            <a:r>
              <a:rPr lang="en-US" dirty="0" err="1">
                <a:latin typeface="Cambria" panose="02040503050406030204" pitchFamily="18" charset="0"/>
              </a:rPr>
              <a:t>Procopio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Dynamic Prefetching of Data Tiles for Interactive Visualization. SIGMOD 2016</a:t>
            </a:r>
          </a:p>
        </p:txBody>
      </p:sp>
    </p:spTree>
    <p:extLst>
      <p:ext uri="{BB962C8B-B14F-4D97-AF65-F5344CB8AC3E}">
        <p14:creationId xmlns:p14="http://schemas.microsoft.com/office/powerpoint/2010/main" val="19722977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Exploration of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Visualization on a</a:t>
            </a:r>
          </a:p>
          <a:p>
            <a:r>
              <a:rPr lang="en-US" sz="2400" b="1" dirty="0"/>
              <a:t>Commodity Hardware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Large Data in a</a:t>
            </a:r>
          </a:p>
          <a:p>
            <a:r>
              <a:rPr lang="en-US" sz="2400" b="1" dirty="0"/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19780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6984"/>
            <a:ext cx="8229600" cy="29824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collaboration with MIT (Leilani Battle, Mike Stonebraker)</a:t>
            </a:r>
          </a:p>
          <a:p>
            <a:r>
              <a:rPr lang="en-US" dirty="0" err="1"/>
              <a:t>ForeCache</a:t>
            </a:r>
            <a:r>
              <a:rPr lang="en-US" dirty="0"/>
              <a:t>: Three-tiered architecture</a:t>
            </a:r>
          </a:p>
          <a:p>
            <a:pPr lvl="1"/>
            <a:r>
              <a:rPr lang="en-US" dirty="0"/>
              <a:t>Thin client (visualization)</a:t>
            </a:r>
          </a:p>
          <a:p>
            <a:pPr lvl="1"/>
            <a:r>
              <a:rPr lang="en-US" dirty="0"/>
              <a:t>Backend (array-based database)</a:t>
            </a:r>
          </a:p>
          <a:p>
            <a:pPr lvl="1"/>
            <a:r>
              <a:rPr lang="en-US" dirty="0"/>
              <a:t>Fat middleware</a:t>
            </a:r>
          </a:p>
          <a:p>
            <a:pPr lvl="2"/>
            <a:r>
              <a:rPr lang="en-US" dirty="0"/>
              <a:t>Prediction Algorithms</a:t>
            </a:r>
          </a:p>
          <a:p>
            <a:pPr lvl="2"/>
            <a:r>
              <a:rPr lang="en-US" dirty="0"/>
              <a:t>Storage Architecture</a:t>
            </a:r>
          </a:p>
          <a:p>
            <a:pPr lvl="2"/>
            <a:r>
              <a:rPr lang="en-US" dirty="0"/>
              <a:t>Cache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39343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572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9779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Approach: </a:t>
            </a:r>
            <a:br>
              <a:rPr lang="en-US" dirty="0"/>
            </a:br>
            <a:r>
              <a:rPr lang="en-US" dirty="0"/>
              <a:t>Predictive Pre-Fetching</a:t>
            </a:r>
          </a:p>
        </p:txBody>
      </p:sp>
    </p:spTree>
    <p:extLst>
      <p:ext uri="{BB962C8B-B14F-4D97-AF65-F5344CB8AC3E}">
        <p14:creationId xmlns:p14="http://schemas.microsoft.com/office/powerpoint/2010/main" val="1624145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User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333750" cy="46482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Second tier: given a “phase”, use phase-specific models to predict user’s next actions</a:t>
            </a:r>
          </a:p>
        </p:txBody>
      </p:sp>
      <p:pic>
        <p:nvPicPr>
          <p:cNvPr id="6" name="Picture 2" descr="https://rachelshadoan.files.wordpress.com/2012/02/sensema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23" y="1924563"/>
            <a:ext cx="529305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57600" y="3106271"/>
            <a:ext cx="2438400" cy="2837329"/>
            <a:chOff x="3657600" y="3106271"/>
            <a:chExt cx="2438400" cy="2837329"/>
          </a:xfrm>
        </p:grpSpPr>
        <p:sp>
          <p:nvSpPr>
            <p:cNvPr id="7" name="Oval 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8300" y="3106271"/>
              <a:ext cx="1430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Foraging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2184371"/>
            <a:ext cx="2438400" cy="2772031"/>
            <a:chOff x="3657600" y="3171569"/>
            <a:chExt cx="2438400" cy="2772031"/>
          </a:xfrm>
        </p:grpSpPr>
        <p:sp>
          <p:nvSpPr>
            <p:cNvPr id="14" name="Oval 13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4000" y="3171569"/>
              <a:ext cx="1736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Navigation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4541" y="1357032"/>
            <a:ext cx="2438400" cy="2811461"/>
            <a:chOff x="3657600" y="3132139"/>
            <a:chExt cx="2438400" cy="2811461"/>
          </a:xfrm>
        </p:grpSpPr>
        <p:sp>
          <p:nvSpPr>
            <p:cNvPr id="17" name="Oval 1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5428" y="3132139"/>
              <a:ext cx="2097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</a:rPr>
                <a:t>Sensemaking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487140" y="5883088"/>
            <a:ext cx="4205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Card-</a:t>
            </a:r>
            <a:r>
              <a:rPr lang="en-US" altLang="en-US" sz="2400" b="1" dirty="0" err="1"/>
              <a:t>Pirolli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Sensemaking</a:t>
            </a:r>
            <a:r>
              <a:rPr lang="en-US" altLang="en-US" sz="2400" b="1" dirty="0"/>
              <a:t> Loop</a:t>
            </a:r>
          </a:p>
        </p:txBody>
      </p:sp>
    </p:spTree>
    <p:extLst>
      <p:ext uri="{BB962C8B-B14F-4D97-AF65-F5344CB8AC3E}">
        <p14:creationId xmlns:p14="http://schemas.microsoft.com/office/powerpoint/2010/main" val="3004036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417638"/>
            <a:ext cx="3482037" cy="528796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Second tier: given a “phase”, use phase-specific models to predict user’s next 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momentum, access-frequency, statistical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distrib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SIFT (image-based), etc.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33600"/>
            <a:ext cx="4825465" cy="3581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4191000"/>
            <a:ext cx="457200" cy="457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1132" y="1510553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Navigation Phase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815168" y="43053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5056971" y="3951807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419429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997547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53200" y="3253707"/>
            <a:ext cx="609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C00000"/>
                </a:solidFill>
              </a:rPr>
              <a:t>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 animBg="1"/>
      <p:bldP spid="22" grpId="0" animBg="1"/>
      <p:bldP spid="24" grpId="0" animBg="1"/>
      <p:bldP spid="25" grpId="0" animBg="1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2971800" cy="49530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Comparison against existing techniques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“Random guessing” accuracy is: k/n</a:t>
            </a:r>
          </a:p>
          <a:p>
            <a:pPr lvl="1">
              <a:defRPr/>
            </a:pPr>
            <a:r>
              <a:rPr lang="en-US" sz="1800" dirty="0">
                <a:solidFill>
                  <a:schemeClr val="tx2"/>
                </a:solidFill>
              </a:rPr>
              <a:t>n: number of possible user actions</a:t>
            </a:r>
            <a:endParaRPr lang="en-US" sz="1000" dirty="0"/>
          </a:p>
          <a:p>
            <a:pPr lvl="1">
              <a:defRPr/>
            </a:pPr>
            <a:r>
              <a:rPr lang="en-US" sz="1800" dirty="0">
                <a:solidFill>
                  <a:schemeClr val="tx2"/>
                </a:solidFill>
              </a:rPr>
              <a:t>k: number of allowed “guesses”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4489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5" y="4191000"/>
            <a:ext cx="5303095" cy="258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8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8305800" cy="2133600"/>
          </a:xfrm>
        </p:spPr>
        <p:txBody>
          <a:bodyPr>
            <a:normAutofit/>
          </a:bodyPr>
          <a:lstStyle/>
          <a:p>
            <a:r>
              <a:rPr lang="en-US" dirty="0"/>
              <a:t>DARPA Data-Driven Discovery (D3M):</a:t>
            </a:r>
            <a:br>
              <a:rPr lang="en-US" dirty="0"/>
            </a:br>
            <a:r>
              <a:rPr lang="en-US" dirty="0"/>
              <a:t>Data Analysis for the Masses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7119" y="1597967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Abby </a:t>
            </a:r>
            <a:r>
              <a:rPr lang="en-US" dirty="0" err="1">
                <a:latin typeface="Cambria" panose="02040503050406030204" pitchFamily="18" charset="0"/>
              </a:rPr>
              <a:t>Mosca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161186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Dylan Cashman</a:t>
            </a:r>
          </a:p>
        </p:txBody>
      </p:sp>
      <p:pic>
        <p:nvPicPr>
          <p:cNvPr id="1028" name="Picture 4" descr="Dylan Cashman, Computer science Ph.D. candidate, Provost Fel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23" y="424934"/>
            <a:ext cx="1173033" cy="11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44058"/>
            <a:ext cx="1167327" cy="1153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47" y="421445"/>
            <a:ext cx="1086128" cy="1176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2420" y="1611868"/>
            <a:ext cx="1821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Shah </a:t>
            </a:r>
            <a:r>
              <a:rPr lang="en-US" dirty="0" err="1">
                <a:latin typeface="Cambria" panose="02040503050406030204" pitchFamily="18" charset="0"/>
              </a:rPr>
              <a:t>Humayoun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727" y="2313119"/>
            <a:ext cx="1167327" cy="1334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723" y="2186883"/>
            <a:ext cx="1173033" cy="140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067" y="2202522"/>
            <a:ext cx="1119860" cy="13928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6719" y="3622319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Mike Gleicher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(Wisconsin)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6622" y="3647207"/>
            <a:ext cx="1706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John Stasko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(GT)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3503" y="3647207"/>
            <a:ext cx="14524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Cambria" panose="02040503050406030204" pitchFamily="18" charset="0"/>
              </a:rPr>
              <a:t>Alex Endert</a:t>
            </a:r>
          </a:p>
          <a:p>
            <a:pPr algn="r"/>
            <a:r>
              <a:rPr lang="en-US" dirty="0">
                <a:latin typeface="Cambria" panose="02040503050406030204" pitchFamily="18" charset="0"/>
              </a:rPr>
              <a:t>(GT)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63" y="1212098"/>
            <a:ext cx="3091488" cy="25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573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Who are they?</a:t>
            </a:r>
          </a:p>
          <a:p>
            <a:endParaRPr lang="en-US" dirty="0"/>
          </a:p>
        </p:txBody>
      </p:sp>
      <p:pic>
        <p:nvPicPr>
          <p:cNvPr id="1026" name="Picture 2" descr="Image result for data scientist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3434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14601"/>
            <a:ext cx="43434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Analytics = Human + Computer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Visual analytics is “the science of analytical reasoning facilitated by visual interactive interfaces</a:t>
            </a:r>
            <a:r>
              <a:rPr lang="en-US" dirty="0" smtClean="0"/>
              <a:t>.”</a:t>
            </a:r>
            <a:r>
              <a:rPr lang="en-US" baseline="50000" dirty="0" smtClean="0"/>
              <a:t>1</a:t>
            </a:r>
            <a:endParaRPr lang="en-US" baseline="50000" dirty="0"/>
          </a:p>
          <a:p>
            <a:endParaRPr lang="en-US" baseline="50000" dirty="0"/>
          </a:p>
          <a:p>
            <a:r>
              <a:rPr lang="en-US" dirty="0"/>
              <a:t>By definition, it is a </a:t>
            </a:r>
            <a:r>
              <a:rPr lang="en-US" dirty="0">
                <a:solidFill>
                  <a:srgbClr val="C00000"/>
                </a:solidFill>
              </a:rPr>
              <a:t>collaboration</a:t>
            </a:r>
            <a:r>
              <a:rPr lang="en-US" dirty="0"/>
              <a:t> between human and computer to solve problems.</a:t>
            </a:r>
          </a:p>
        </p:txBody>
      </p:sp>
      <p:pic>
        <p:nvPicPr>
          <p:cNvPr id="2050" name="Picture 2" descr="http://upload.wikimedia.org/wikipedia/commons/thumb/a/aa/Visual_analytics.jpg/240px-Visual_analyt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286000"/>
            <a:ext cx="3124200" cy="31242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 Thomas and Cook, “Illuminating the Path”, 2005.</a:t>
            </a:r>
          </a:p>
        </p:txBody>
      </p:sp>
    </p:spTree>
    <p:extLst>
      <p:ext uri="{BB962C8B-B14F-4D97-AF65-F5344CB8AC3E}">
        <p14:creationId xmlns:p14="http://schemas.microsoft.com/office/powerpoint/2010/main" val="4200216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2805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What do they want to accomplish?</a:t>
            </a:r>
          </a:p>
          <a:p>
            <a:endParaRPr lang="en-US" dirty="0"/>
          </a:p>
        </p:txBody>
      </p:sp>
      <p:pic>
        <p:nvPicPr>
          <p:cNvPr id="2052" name="Picture 4" descr="Image result for machine learning 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667000"/>
            <a:ext cx="4451929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67000"/>
            <a:ext cx="4413250" cy="30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9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/>
              <a:t>“Masses”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What do they need help with?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7185"/>
            <a:ext cx="4191000" cy="368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91154"/>
            <a:ext cx="4267200" cy="35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DARPA’s Ideal of 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3429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“Masses”</a:t>
            </a:r>
          </a:p>
        </p:txBody>
      </p:sp>
      <p:sp>
        <p:nvSpPr>
          <p:cNvPr id="5" name="Oval 4"/>
          <p:cNvSpPr/>
          <p:nvPr/>
        </p:nvSpPr>
        <p:spPr>
          <a:xfrm>
            <a:off x="5562600" y="3429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1801" y="3871422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95601" y="4495800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666750" y="1481661"/>
            <a:ext cx="367665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Run regression 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(sales-cost, year)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4988814" y="1505871"/>
            <a:ext cx="3676650" cy="1846929"/>
          </a:xfrm>
          <a:prstGeom prst="cloudCallout">
            <a:avLst>
              <a:gd name="adj1" fmla="val 24929"/>
              <a:gd name="adj2" fmla="val 5853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Linear? Logistic? Non-Linear?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68" y="3759200"/>
            <a:ext cx="2116666" cy="1253067"/>
          </a:xfrm>
          <a:prstGeom prst="rect">
            <a:avLst/>
          </a:prstGeom>
        </p:spPr>
      </p:pic>
      <p:pic>
        <p:nvPicPr>
          <p:cNvPr id="14" name="Picture 2" descr="Image result for dilbert's b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3631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Reality: Interviews with Companies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3429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562600" y="3429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1801" y="3871422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95601" y="4495800"/>
            <a:ext cx="2514600" cy="4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5486401" y="1417638"/>
            <a:ext cx="3200399" cy="1815972"/>
          </a:xfrm>
          <a:prstGeom prst="cloudCallout">
            <a:avLst>
              <a:gd name="adj1" fmla="val 20220"/>
              <a:gd name="adj2" fmla="val 6697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??????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52501" y="1417638"/>
            <a:ext cx="342900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I want to improve profits next year!</a:t>
            </a:r>
          </a:p>
        </p:txBody>
      </p:sp>
      <p:pic>
        <p:nvPicPr>
          <p:cNvPr id="11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3631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868" y="3759200"/>
            <a:ext cx="2116666" cy="1253067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2847975" y="2841051"/>
            <a:ext cx="2676525" cy="3124200"/>
          </a:xfrm>
          <a:prstGeom prst="mathMultiply">
            <a:avLst>
              <a:gd name="adj1" fmla="val 9123"/>
            </a:avLst>
          </a:prstGeom>
          <a:solidFill>
            <a:srgbClr val="C0504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68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Companies Do This Now?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Insight Managers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  <p:pic>
        <p:nvPicPr>
          <p:cNvPr id="8194" name="Picture 2" descr="Image result for dog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34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81614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181614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pic>
        <p:nvPicPr>
          <p:cNvPr id="11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  <p:pic>
        <p:nvPicPr>
          <p:cNvPr id="15" name="Picture 2" descr="Image result for dog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50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048000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048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2098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81614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1816140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49530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5867400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4953000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5867400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pic>
        <p:nvPicPr>
          <p:cNvPr id="17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229328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3" y="3373966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373966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11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438088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206228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2206228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25748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6257488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sp>
        <p:nvSpPr>
          <p:cNvPr id="18" name="Curved Down Arrow 17"/>
          <p:cNvSpPr/>
          <p:nvPr/>
        </p:nvSpPr>
        <p:spPr>
          <a:xfrm>
            <a:off x="1066800" y="1670750"/>
            <a:ext cx="3647188" cy="1767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58954" y="1676398"/>
            <a:ext cx="3389646" cy="16764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7449" y="1030069"/>
            <a:ext cx="396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Active Learning </a:t>
            </a:r>
          </a:p>
          <a:p>
            <a:pPr algn="ctr"/>
            <a:r>
              <a:rPr lang="en-US" dirty="0"/>
              <a:t>(Model Selection and Parameter Tuning)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7619" y="1219200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Feedback</a:t>
            </a:r>
          </a:p>
        </p:txBody>
      </p:sp>
      <p:pic>
        <p:nvPicPr>
          <p:cNvPr id="22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596053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0" y="3708132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735042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63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 with Companies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5" name="Oval 4"/>
          <p:cNvSpPr/>
          <p:nvPr/>
        </p:nvSpPr>
        <p:spPr>
          <a:xfrm>
            <a:off x="5670805" y="3438088"/>
            <a:ext cx="3244595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Scientists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(Machine Learning Library)</a:t>
            </a:r>
          </a:p>
        </p:txBody>
      </p:sp>
      <p:sp>
        <p:nvSpPr>
          <p:cNvPr id="8" name="Oval 7"/>
          <p:cNvSpPr/>
          <p:nvPr/>
        </p:nvSpPr>
        <p:spPr>
          <a:xfrm>
            <a:off x="2933700" y="3438088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Data Managers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1562100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4719067" y="25998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2206228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Level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779" y="2206228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Queries</a:t>
            </a:r>
          </a:p>
        </p:txBody>
      </p:sp>
      <p:sp>
        <p:nvSpPr>
          <p:cNvPr id="11" name="Curved Down Arrow 10"/>
          <p:cNvSpPr/>
          <p:nvPr/>
        </p:nvSpPr>
        <p:spPr>
          <a:xfrm rot="10800000">
            <a:off x="4713989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25748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and Metrics</a:t>
            </a:r>
          </a:p>
        </p:txBody>
      </p:sp>
      <p:sp>
        <p:nvSpPr>
          <p:cNvPr id="15" name="Curved Down Arrow 14"/>
          <p:cNvSpPr/>
          <p:nvPr/>
        </p:nvSpPr>
        <p:spPr>
          <a:xfrm rot="10800000">
            <a:off x="1562100" y="5343088"/>
            <a:ext cx="2514600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6257488"/>
            <a:ext cx="264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 and Visualizations</a:t>
            </a:r>
          </a:p>
        </p:txBody>
      </p:sp>
      <p:sp>
        <p:nvSpPr>
          <p:cNvPr id="18" name="Curved Down Arrow 17"/>
          <p:cNvSpPr/>
          <p:nvPr/>
        </p:nvSpPr>
        <p:spPr>
          <a:xfrm>
            <a:off x="1066800" y="1670750"/>
            <a:ext cx="3647188" cy="1767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4458954" y="1676398"/>
            <a:ext cx="3389646" cy="16764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7449" y="1030069"/>
            <a:ext cx="396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Active Learning </a:t>
            </a:r>
          </a:p>
          <a:p>
            <a:pPr algn="ctr"/>
            <a:r>
              <a:rPr lang="en-US" dirty="0"/>
              <a:t>(Model Selection and Parameter Tuning)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7619" y="1219200"/>
            <a:ext cx="15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Feedback</a:t>
            </a:r>
          </a:p>
        </p:txBody>
      </p:sp>
      <p:sp>
        <p:nvSpPr>
          <p:cNvPr id="22" name="Oval 21"/>
          <p:cNvSpPr/>
          <p:nvPr/>
        </p:nvSpPr>
        <p:spPr>
          <a:xfrm>
            <a:off x="2921844" y="3438088"/>
            <a:ext cx="2590800" cy="190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</a:rPr>
              <a:t>Automated “Translator”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23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300" y="3596053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dog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90" y="3708132"/>
            <a:ext cx="1460118" cy="13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69" y="3735042"/>
            <a:ext cx="2116666" cy="12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28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Effort: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343400" cy="50593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to let user specify a high-level question (and turn that into formal queries)?</a:t>
            </a:r>
          </a:p>
          <a:p>
            <a:pPr lvl="3"/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Three Methods: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“40 Questions”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“Tell me what you want”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“See what sticks”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876800" y="3810000"/>
            <a:ext cx="25908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Everyday Users</a:t>
            </a:r>
          </a:p>
        </p:txBody>
      </p:sp>
      <p:sp>
        <p:nvSpPr>
          <p:cNvPr id="8" name="Cloud Callout 9"/>
          <p:cNvSpPr/>
          <p:nvPr/>
        </p:nvSpPr>
        <p:spPr>
          <a:xfrm>
            <a:off x="5524501" y="1798638"/>
            <a:ext cx="3429000" cy="1846929"/>
          </a:xfrm>
          <a:prstGeom prst="cloud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I want to improve profits next year!</a:t>
            </a:r>
          </a:p>
        </p:txBody>
      </p:sp>
      <p:pic>
        <p:nvPicPr>
          <p:cNvPr id="9" name="Picture 2" descr="Image result for dilbert's b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4012979"/>
            <a:ext cx="1223400" cy="15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76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Financial Institutions like Bank of America have legal responsibilities to report all </a:t>
            </a:r>
            <a:r>
              <a:rPr lang="en-US" dirty="0">
                <a:solidFill>
                  <a:srgbClr val="C00000"/>
                </a:solidFill>
              </a:rPr>
              <a:t>suspicious</a:t>
            </a:r>
            <a:r>
              <a:rPr lang="en-US" dirty="0"/>
              <a:t> wire transaction activities</a:t>
            </a:r>
          </a:p>
          <a:p>
            <a:pPr lvl="1"/>
            <a:r>
              <a:rPr lang="en-US" dirty="0"/>
              <a:t>money laundering, supporting terrorist activities, etc.</a:t>
            </a:r>
          </a:p>
          <a:p>
            <a:pPr lvl="3"/>
            <a:endParaRPr lang="en-US" dirty="0"/>
          </a:p>
          <a:p>
            <a:r>
              <a:rPr lang="en-US" dirty="0"/>
              <a:t>Data size: approximately 200,000 transactions per day (73 million transactions per year)</a:t>
            </a:r>
          </a:p>
          <a:p>
            <a:pPr lvl="4"/>
            <a:endParaRPr lang="en-US" dirty="0"/>
          </a:p>
        </p:txBody>
      </p:sp>
      <p:pic>
        <p:nvPicPr>
          <p:cNvPr id="4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80" y="2209800"/>
            <a:ext cx="4002705" cy="28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40 Questions: </a:t>
            </a:r>
            <a:br>
              <a:rPr lang="en-US" dirty="0" smtClean="0"/>
            </a:br>
            <a:r>
              <a:rPr lang="en-US" dirty="0" smtClean="0"/>
              <a:t>Interactive </a:t>
            </a:r>
            <a:r>
              <a:rPr lang="en-US" dirty="0"/>
              <a:t>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147" y="2971800"/>
            <a:ext cx="1895475" cy="140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0" y="3338096"/>
            <a:ext cx="785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Predict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3659773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3981450"/>
            <a:ext cx="15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Detect Anomaly</a:t>
            </a:r>
          </a:p>
        </p:txBody>
      </p:sp>
    </p:spTree>
    <p:extLst>
      <p:ext uri="{BB962C8B-B14F-4D97-AF65-F5344CB8AC3E}">
        <p14:creationId xmlns:p14="http://schemas.microsoft.com/office/powerpoint/2010/main" val="2046910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3105" y="298859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</p:spTree>
    <p:extLst>
      <p:ext uri="{BB962C8B-B14F-4D97-AF65-F5344CB8AC3E}">
        <p14:creationId xmlns:p14="http://schemas.microsoft.com/office/powerpoint/2010/main" val="315400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19400"/>
            <a:ext cx="1754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want to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2" y="2956718"/>
            <a:ext cx="1895475" cy="390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3105" y="2988592"/>
            <a:ext cx="97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Correlate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657600"/>
            <a:ext cx="2161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variable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754724"/>
            <a:ext cx="1895475" cy="390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0" y="3657600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with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94" y="3754724"/>
            <a:ext cx="18954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0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40 Questions: </a:t>
            </a:r>
            <a:br>
              <a:rPr lang="en-US" dirty="0"/>
            </a:br>
            <a:r>
              <a:rPr lang="en-US" dirty="0"/>
              <a:t>Interactive Query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371600" y="228600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Predict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371600" y="3367881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Correlate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371600" y="4541043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Detect Anomalies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486400" y="179070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K-Means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2906448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Linear 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461000" y="4079610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SVM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35600" y="5252772"/>
            <a:ext cx="1828800" cy="9906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Random Forest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8" idx="2"/>
          </p:cNvCxnSpPr>
          <p:nvPr/>
        </p:nvCxnSpPr>
        <p:spPr>
          <a:xfrm>
            <a:off x="3200400" y="2781300"/>
            <a:ext cx="2286000" cy="6204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6"/>
            <a:endCxn id="8" idx="2"/>
          </p:cNvCxnSpPr>
          <p:nvPr/>
        </p:nvCxnSpPr>
        <p:spPr>
          <a:xfrm flipV="1">
            <a:off x="3200400" y="3401748"/>
            <a:ext cx="2286000" cy="46143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</p:cNvCxnSpPr>
          <p:nvPr/>
        </p:nvCxnSpPr>
        <p:spPr>
          <a:xfrm flipV="1">
            <a:off x="3200400" y="3401748"/>
            <a:ext cx="2235200" cy="16345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6"/>
            <a:endCxn id="7" idx="2"/>
          </p:cNvCxnSpPr>
          <p:nvPr/>
        </p:nvCxnSpPr>
        <p:spPr>
          <a:xfrm flipV="1">
            <a:off x="3200400" y="2286000"/>
            <a:ext cx="2286000" cy="4953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6"/>
            <a:endCxn id="7" idx="2"/>
          </p:cNvCxnSpPr>
          <p:nvPr/>
        </p:nvCxnSpPr>
        <p:spPr>
          <a:xfrm flipV="1">
            <a:off x="3200400" y="2286000"/>
            <a:ext cx="2286000" cy="27503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9" idx="2"/>
          </p:cNvCxnSpPr>
          <p:nvPr/>
        </p:nvCxnSpPr>
        <p:spPr>
          <a:xfrm>
            <a:off x="3200400" y="2813314"/>
            <a:ext cx="2260600" cy="17615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6"/>
            <a:endCxn id="10" idx="2"/>
          </p:cNvCxnSpPr>
          <p:nvPr/>
        </p:nvCxnSpPr>
        <p:spPr>
          <a:xfrm>
            <a:off x="3200400" y="5036343"/>
            <a:ext cx="2235200" cy="7117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0" idx="2"/>
          </p:cNvCxnSpPr>
          <p:nvPr/>
        </p:nvCxnSpPr>
        <p:spPr>
          <a:xfrm>
            <a:off x="3213100" y="2813314"/>
            <a:ext cx="2222500" cy="29347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175000" y="3897048"/>
            <a:ext cx="2260600" cy="6778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0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Effort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4562"/>
          </a:xfrm>
        </p:spPr>
        <p:txBody>
          <a:bodyPr>
            <a:normAutofit/>
          </a:bodyPr>
          <a:lstStyle/>
          <a:p>
            <a:r>
              <a:rPr lang="en-US" dirty="0"/>
              <a:t>Query Formalization</a:t>
            </a:r>
          </a:p>
          <a:p>
            <a:endParaRPr lang="en-US" dirty="0" smtClean="0"/>
          </a:p>
          <a:p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Model and Metric Visualization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114800"/>
            <a:ext cx="4974450" cy="2401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5" y="2125022"/>
            <a:ext cx="8868605" cy="14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15613"/>
          </a:xfrm>
        </p:spPr>
        <p:txBody>
          <a:bodyPr>
            <a:normAutofit/>
          </a:bodyPr>
          <a:lstStyle/>
          <a:p>
            <a:r>
              <a:rPr lang="en-US" dirty="0"/>
              <a:t>Summary: 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600200"/>
            <a:ext cx="4739547" cy="50292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Visual analytics tasks are challenging and requires </a:t>
            </a:r>
            <a:r>
              <a:rPr lang="en-US" dirty="0" err="1">
                <a:solidFill>
                  <a:srgbClr val="C00000"/>
                </a:solidFill>
              </a:rPr>
              <a:t>human+computer</a:t>
            </a:r>
            <a:r>
              <a:rPr lang="en-US" dirty="0">
                <a:solidFill>
                  <a:srgbClr val="C00000"/>
                </a:solidFill>
              </a:rPr>
              <a:t> collaboration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Happy </a:t>
            </a:r>
            <a:r>
              <a:rPr lang="en-US" dirty="0">
                <a:solidFill>
                  <a:srgbClr val="C00000"/>
                </a:solidFill>
              </a:rPr>
              <a:t>marriage</a:t>
            </a:r>
            <a:r>
              <a:rPr lang="en-US" dirty="0"/>
              <a:t> between user and computer requires better understanding of the user.</a:t>
            </a:r>
          </a:p>
          <a:p>
            <a:pPr lvl="4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Bayesian Reasoning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Finding Waldo</a:t>
            </a:r>
            <a:r>
              <a:rPr lang="en-US" dirty="0"/>
              <a:t> build profiles of users such that the </a:t>
            </a:r>
            <a:r>
              <a:rPr lang="en-US" dirty="0" err="1">
                <a:solidFill>
                  <a:srgbClr val="C00000"/>
                </a:solidFill>
              </a:rPr>
              <a:t>ForeCache</a:t>
            </a:r>
            <a:r>
              <a:rPr lang="en-US" dirty="0"/>
              <a:t> system can use for better prediction of a user’s future actions.</a:t>
            </a:r>
          </a:p>
          <a:p>
            <a:pPr lvl="4"/>
            <a:endParaRPr lang="en-US" dirty="0">
              <a:solidFill>
                <a:schemeClr val="tx1"/>
              </a:solidFill>
            </a:endParaRPr>
          </a:p>
          <a:p>
            <a:r>
              <a:rPr lang="en-US" b="1" dirty="0"/>
              <a:t>“Bring Data and Analysis to the People!”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52906" y="3270151"/>
            <a:ext cx="2105541" cy="1301849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56" y="4708322"/>
            <a:ext cx="185681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42" y="1411255"/>
            <a:ext cx="1874611" cy="17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24" y="4879543"/>
            <a:ext cx="2103029" cy="154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Image result for dogbe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97" y="1529563"/>
            <a:ext cx="1667369" cy="15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63" y="3119480"/>
            <a:ext cx="2012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6734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74660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7135" y="51816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/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remco@cs.tufts.edu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86" y="466553"/>
            <a:ext cx="7376514" cy="2700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22" y="3429000"/>
            <a:ext cx="4741333" cy="266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89693"/>
            <a:ext cx="8363893" cy="1107996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Looking for a Post Doc!!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Study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8768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Automated approach can only detect </a:t>
            </a:r>
            <a:r>
              <a:rPr lang="en-US" dirty="0">
                <a:solidFill>
                  <a:srgbClr val="C00000"/>
                </a:solidFill>
              </a:rPr>
              <a:t>known patterns</a:t>
            </a:r>
          </a:p>
          <a:p>
            <a:pPr lvl="1"/>
            <a:r>
              <a:rPr lang="en-US" dirty="0"/>
              <a:t>Bad guys are smart: patterns are constantly </a:t>
            </a:r>
            <a:r>
              <a:rPr lang="en-US" dirty="0">
                <a:solidFill>
                  <a:srgbClr val="C00000"/>
                </a:solidFill>
              </a:rPr>
              <a:t>changing</a:t>
            </a:r>
          </a:p>
          <a:p>
            <a:pPr lvl="4"/>
            <a:endParaRPr lang="en-US" dirty="0"/>
          </a:p>
          <a:p>
            <a:r>
              <a:rPr lang="en-US" dirty="0"/>
              <a:t>Previous methods:</a:t>
            </a:r>
          </a:p>
          <a:p>
            <a:pPr lvl="1"/>
            <a:r>
              <a:rPr lang="en-US" dirty="0"/>
              <a:t>10 analysts monitoring and analyzing all transactions</a:t>
            </a:r>
          </a:p>
          <a:p>
            <a:pPr lvl="1"/>
            <a:r>
              <a:rPr lang="en-US" dirty="0"/>
              <a:t>Using SQL queries and </a:t>
            </a:r>
            <a:r>
              <a:rPr lang="en-US" dirty="0">
                <a:solidFill>
                  <a:srgbClr val="C00000"/>
                </a:solidFill>
              </a:rPr>
              <a:t>spreadsheet-like</a:t>
            </a:r>
            <a:r>
              <a:rPr lang="en-US" dirty="0"/>
              <a:t> interfaces</a:t>
            </a:r>
          </a:p>
          <a:p>
            <a:pPr lvl="1"/>
            <a:r>
              <a:rPr lang="en-US" dirty="0"/>
              <a:t>Limited time scale (2 weeks)</a:t>
            </a:r>
          </a:p>
        </p:txBody>
      </p:sp>
      <p:pic>
        <p:nvPicPr>
          <p:cNvPr id="2050" name="Picture 2" descr="http://images.clipartpanda.com/theft-clipart-burg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8288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WireVis</a:t>
            </a:r>
            <a:r>
              <a:rPr lang="en-US" dirty="0"/>
              <a:t>: Financial Fraud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collaboration with Bank of America</a:t>
            </a:r>
          </a:p>
          <a:p>
            <a:pPr lvl="1"/>
            <a:r>
              <a:rPr lang="en-US" dirty="0"/>
              <a:t>Visualizes 7 million transactions over 1 year</a:t>
            </a:r>
          </a:p>
          <a:p>
            <a:pPr lvl="4"/>
            <a:endParaRPr lang="en-US" dirty="0"/>
          </a:p>
          <a:p>
            <a:r>
              <a:rPr lang="en-US" dirty="0"/>
              <a:t>A great problem for visual analytics: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Ill-defined</a:t>
            </a:r>
            <a:r>
              <a:rPr lang="en-US" dirty="0"/>
              <a:t> problem (how does one define fraud?)</a:t>
            </a:r>
          </a:p>
          <a:p>
            <a:pPr lvl="1"/>
            <a:r>
              <a:rPr lang="en-US" dirty="0"/>
              <a:t>Limited or no training data (patterns keep changing)</a:t>
            </a:r>
          </a:p>
          <a:p>
            <a:pPr lvl="1"/>
            <a:r>
              <a:rPr lang="en-US" dirty="0"/>
              <a:t>Requires </a:t>
            </a:r>
            <a:r>
              <a:rPr lang="en-US" dirty="0">
                <a:solidFill>
                  <a:srgbClr val="C00000"/>
                </a:solidFill>
              </a:rPr>
              <a:t>human judgment </a:t>
            </a:r>
            <a:r>
              <a:rPr lang="en-US" dirty="0"/>
              <a:t>in the end (involves law enforcement agencies)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Scalable and interactive visual analysis of financial wire transactions for fraud detection. </a:t>
            </a:r>
            <a:r>
              <a:rPr lang="en-US" sz="1200" i="1" dirty="0"/>
              <a:t>Information Visualization,</a:t>
            </a:r>
            <a:r>
              <a:rPr lang="en-US" sz="1200" dirty="0"/>
              <a:t>2008.</a:t>
            </a:r>
          </a:p>
          <a:p>
            <a:r>
              <a:rPr lang="en-US" sz="1200" dirty="0"/>
              <a:t>R. Chang et al., </a:t>
            </a:r>
            <a:r>
              <a:rPr lang="en-US" sz="1200" dirty="0" err="1"/>
              <a:t>Wirevis</a:t>
            </a:r>
            <a:r>
              <a:rPr lang="en-US" sz="1200" dirty="0"/>
              <a:t>: Visualization of categorical, time-varying data from financial transactions.  IEEE VAST, 2007.</a:t>
            </a:r>
          </a:p>
        </p:txBody>
      </p:sp>
      <p:pic>
        <p:nvPicPr>
          <p:cNvPr id="3074" name="Picture 2" descr="http://s3.amazonaws.com/media.wbur.org/wordpress/11/files/2011/09/AP100715036990-624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12" y="1905000"/>
            <a:ext cx="384918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WireVis</a:t>
            </a:r>
            <a:r>
              <a:rPr lang="en-US" dirty="0"/>
              <a:t>: A Visual  Analytics Approach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8433" y="1307853"/>
            <a:ext cx="7967133" cy="492605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Multiple Temporal View</a:t>
            </a:r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3958</TotalTime>
  <Words>2311</Words>
  <Application>Microsoft Office PowerPoint</Application>
  <PresentationFormat>On-screen Show (4:3)</PresentationFormat>
  <Paragraphs>489</Paragraphs>
  <Slides>67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Cambria</vt:lpstr>
      <vt:lpstr>Times New Roman</vt:lpstr>
      <vt:lpstr>1_Office Theme</vt:lpstr>
      <vt:lpstr>Human Data Interaction: Data Organization, Computation, and Visualization</vt:lpstr>
      <vt:lpstr>PowerPoint Presentation</vt:lpstr>
      <vt:lpstr>PowerPoint Presentation</vt:lpstr>
      <vt:lpstr>Human + Computer</vt:lpstr>
      <vt:lpstr>Visual Analytics = Human + Computer</vt:lpstr>
      <vt:lpstr>Financial Fraud – A Case for Visual Analytics</vt:lpstr>
      <vt:lpstr>Financial Fraud – A Case Study for Visual Analytics</vt:lpstr>
      <vt:lpstr>WireVis: Financial Fraud Analysis</vt:lpstr>
      <vt:lpstr>WireVis: A Visual  Analytics Approach</vt:lpstr>
      <vt:lpstr>Evaluation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Lesson Learned</vt:lpstr>
      <vt:lpstr>Which Marriage?</vt:lpstr>
      <vt:lpstr>Which Marriage?</vt:lpstr>
      <vt:lpstr>VALT</vt:lpstr>
      <vt:lpstr>Understanding Users with Data: A Case Study of Bayesian Reasoning</vt:lpstr>
      <vt:lpstr>PowerPoint Presentation</vt:lpstr>
      <vt:lpstr>PowerPoint Presentation</vt:lpstr>
      <vt:lpstr>PowerPoint Presentation</vt:lpstr>
      <vt:lpstr>VIS Community</vt:lpstr>
      <vt:lpstr>The Problem?</vt:lpstr>
      <vt:lpstr>Experiments</vt:lpstr>
      <vt:lpstr>Visualization Aids</vt:lpstr>
      <vt:lpstr>Experimental Design</vt:lpstr>
      <vt:lpstr>Initial Results</vt:lpstr>
      <vt:lpstr>Separated by Spatial Ability</vt:lpstr>
      <vt:lpstr>Conditions</vt:lpstr>
      <vt:lpstr>Storyboard (Storytelling Visualization)</vt:lpstr>
      <vt:lpstr>Short Summary</vt:lpstr>
      <vt:lpstr>Automated Learning from User Interactions</vt:lpstr>
      <vt:lpstr>Finding Waldo: Learning From the Users’ Interactions</vt:lpstr>
      <vt:lpstr>Pilot Visualization: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ForeCache: A System for Enabling Interactive Big Data Exploration</vt:lpstr>
      <vt:lpstr>Interactive Exploration of Big Data</vt:lpstr>
      <vt:lpstr>Our Approach:  Predictive Pre-Fetching</vt:lpstr>
      <vt:lpstr>Predicting User Actions</vt:lpstr>
      <vt:lpstr>Predictions</vt:lpstr>
      <vt:lpstr>Prediction Accuracy</vt:lpstr>
      <vt:lpstr>DARPA Data-Driven Discovery (D3M): Data Analysis for the Masses</vt:lpstr>
      <vt:lpstr>“Masses”</vt:lpstr>
      <vt:lpstr>“Masses”</vt:lpstr>
      <vt:lpstr>“Masses”</vt:lpstr>
      <vt:lpstr>DARPA’s Ideal of the Project</vt:lpstr>
      <vt:lpstr>Reality: Interviews with Companies</vt:lpstr>
      <vt:lpstr>How Do Companies Do This Now?</vt:lpstr>
      <vt:lpstr>Interviews with Companies</vt:lpstr>
      <vt:lpstr>Interviews with Companies</vt:lpstr>
      <vt:lpstr>Interviews with Companies</vt:lpstr>
      <vt:lpstr>Interviews with Companies</vt:lpstr>
      <vt:lpstr>Ongoing Effort: An Example</vt:lpstr>
      <vt:lpstr>40 Questions:  Interactive Query Construction</vt:lpstr>
      <vt:lpstr>40 Questions:  Interactive Query Construction</vt:lpstr>
      <vt:lpstr>40 Questions:  Interactive Query Construction</vt:lpstr>
      <vt:lpstr>40 Questions:  Interactive Query Construction</vt:lpstr>
      <vt:lpstr>40 Questions:  Interactive Query Construction</vt:lpstr>
      <vt:lpstr>Ongoing Effort</vt:lpstr>
      <vt:lpstr>Summary: Theory Into Practice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1643</cp:revision>
  <dcterms:created xsi:type="dcterms:W3CDTF">2011-08-03T02:14:01Z</dcterms:created>
  <dcterms:modified xsi:type="dcterms:W3CDTF">2017-12-20T09:01:44Z</dcterms:modified>
</cp:coreProperties>
</file>