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701" r:id="rId2"/>
    <p:sldId id="848" r:id="rId3"/>
    <p:sldId id="923" r:id="rId4"/>
    <p:sldId id="849" r:id="rId5"/>
    <p:sldId id="850" r:id="rId6"/>
    <p:sldId id="851" r:id="rId7"/>
    <p:sldId id="853" r:id="rId8"/>
    <p:sldId id="854" r:id="rId9"/>
    <p:sldId id="856" r:id="rId10"/>
    <p:sldId id="857" r:id="rId11"/>
    <p:sldId id="917" r:id="rId12"/>
    <p:sldId id="1028" r:id="rId13"/>
    <p:sldId id="916" r:id="rId14"/>
    <p:sldId id="918" r:id="rId15"/>
    <p:sldId id="858" r:id="rId16"/>
    <p:sldId id="768" r:id="rId17"/>
    <p:sldId id="920" r:id="rId18"/>
    <p:sldId id="859" r:id="rId19"/>
    <p:sldId id="922" r:id="rId20"/>
    <p:sldId id="996" r:id="rId21"/>
    <p:sldId id="990" r:id="rId22"/>
    <p:sldId id="991" r:id="rId23"/>
    <p:sldId id="992" r:id="rId24"/>
    <p:sldId id="993" r:id="rId25"/>
    <p:sldId id="994" r:id="rId26"/>
    <p:sldId id="995" r:id="rId27"/>
    <p:sldId id="781" r:id="rId28"/>
    <p:sldId id="779" r:id="rId29"/>
    <p:sldId id="778" r:id="rId30"/>
    <p:sldId id="986" r:id="rId31"/>
    <p:sldId id="987" r:id="rId32"/>
    <p:sldId id="988" r:id="rId33"/>
    <p:sldId id="1029" r:id="rId34"/>
    <p:sldId id="997" r:id="rId35"/>
    <p:sldId id="1003" r:id="rId36"/>
    <p:sldId id="1004" r:id="rId37"/>
    <p:sldId id="1005" r:id="rId38"/>
    <p:sldId id="1006" r:id="rId39"/>
    <p:sldId id="1022" r:id="rId40"/>
    <p:sldId id="1023" r:id="rId41"/>
    <p:sldId id="1024" r:id="rId42"/>
    <p:sldId id="1025" r:id="rId43"/>
    <p:sldId id="1026" r:id="rId44"/>
    <p:sldId id="1007" r:id="rId45"/>
    <p:sldId id="1008" r:id="rId46"/>
    <p:sldId id="1009" r:id="rId47"/>
    <p:sldId id="1010" r:id="rId48"/>
    <p:sldId id="1011" r:id="rId49"/>
    <p:sldId id="1012" r:id="rId50"/>
    <p:sldId id="1013" r:id="rId51"/>
    <p:sldId id="1014" r:id="rId52"/>
    <p:sldId id="1015" r:id="rId53"/>
    <p:sldId id="1016" r:id="rId54"/>
    <p:sldId id="1017" r:id="rId55"/>
    <p:sldId id="1018" r:id="rId56"/>
    <p:sldId id="1019" r:id="rId57"/>
    <p:sldId id="1020" r:id="rId58"/>
    <p:sldId id="1021" r:id="rId59"/>
    <p:sldId id="959" r:id="rId60"/>
    <p:sldId id="69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1" autoAdjust="0"/>
    <p:restoredTop sz="86567" autoAdjust="0"/>
  </p:normalViewPr>
  <p:slideViewPr>
    <p:cSldViewPr>
      <p:cViewPr varScale="1">
        <p:scale>
          <a:sx n="57" d="100"/>
          <a:sy n="57" d="100"/>
        </p:scale>
        <p:origin x="869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02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2682974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2262441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58872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2300333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1007737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1565246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0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80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01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45B04C-2831-478B-8898-4155334CA02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1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276600"/>
            <a:ext cx="7772400" cy="1470025"/>
          </a:xfrm>
        </p:spPr>
        <p:txBody>
          <a:bodyPr anchor="b"/>
          <a:lstStyle>
            <a:lvl1pPr algn="l">
              <a:defRPr cap="sm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03" y="4800599"/>
            <a:ext cx="6400800" cy="1348517"/>
          </a:xfrm>
        </p:spPr>
        <p:txBody>
          <a:bodyPr anchor="b"/>
          <a:lstStyle>
            <a:lvl1pPr marL="0" indent="0" algn="l">
              <a:buNone/>
              <a:defRPr>
                <a:solidFill>
                  <a:srgbClr val="C050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985681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/60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7523813" y="0"/>
            <a:ext cx="1620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</a:rPr>
              <a:t> MIT 17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small" baseline="0">
          <a:solidFill>
            <a:srgbClr val="C0504D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C0504D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7772400" cy="1470025"/>
          </a:xfrm>
        </p:spPr>
        <p:txBody>
          <a:bodyPr/>
          <a:lstStyle/>
          <a:p>
            <a:r>
              <a:rPr lang="en-US" dirty="0"/>
              <a:t>Big Data Visualization:</a:t>
            </a:r>
            <a:br>
              <a:rPr lang="en-US" dirty="0"/>
            </a:br>
            <a:r>
              <a:rPr lang="en-US" dirty="0"/>
              <a:t>A User-Centric Approach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6400800" cy="137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Remco Chang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Associate 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Computer Science, Tufts University</a:t>
            </a:r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Interactive Coordinated Multiple-View Visualization of Biomechanical Motion Data</a:t>
            </a:r>
            <a:r>
              <a:rPr lang="en-US" sz="1200" i="1" dirty="0"/>
              <a:t>, </a:t>
            </a:r>
            <a:r>
              <a:rPr lang="en-US" sz="1200" dirty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Interactive 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Dis-Function: learn a model from projection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Dis-Function: Learning Distance Functions Interactively</a:t>
            </a:r>
            <a:r>
              <a:rPr lang="en-US" sz="1200" i="1" dirty="0"/>
              <a:t>, </a:t>
            </a:r>
            <a:r>
              <a:rPr lang="en-US" sz="1200" dirty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Interactive 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Dis-Function: learn a model from projection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PCA</a:t>
            </a: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Eli Brown</a:t>
            </a:r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329" y="2971800"/>
            <a:ext cx="3581400" cy="89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141968"/>
            <a:ext cx="2131081" cy="1953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243" y="499089"/>
            <a:ext cx="3405586" cy="21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0292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Visualizing n-dimensional data in 2D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multi-dimensional scaling (MDS), which requires a distance matrix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Preserves (relative) distances in 2D as they are in m dimensions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Assume a weighted Euclidean distance function: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Output: weights of each of the m dimensions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Input: user’s interactions in 2D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Direct manipulation of the points’ positions, signifying changes in distances between the points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Moving points closer together -&gt; increase similarity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Moving points further part -&gt; decrease similarity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Basis of our DARPA D3M project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0883" y="3096135"/>
            <a:ext cx="5529365" cy="295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59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/>
              <a:t>, </a:t>
            </a:r>
            <a:r>
              <a:rPr lang="en-US" sz="1200" dirty="0" err="1"/>
              <a:t>EuroVis</a:t>
            </a:r>
            <a:r>
              <a:rPr lang="en-US" sz="1200" dirty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Interactive 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Dis-Function: learn a model from projection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“Tough” Lessons Learned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8683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Careful engineering is not enough… A </a:t>
            </a:r>
            <a:r>
              <a:rPr lang="en-US" dirty="0">
                <a:solidFill>
                  <a:srgbClr val="C00000"/>
                </a:solidFill>
              </a:rPr>
              <a:t>new paradigm </a:t>
            </a:r>
            <a:r>
              <a:rPr lang="en-US" dirty="0"/>
              <a:t>is necessary to support this type of interactive analysis.</a:t>
            </a:r>
          </a:p>
        </p:txBody>
      </p:sp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Visualization on a</a:t>
            </a:r>
          </a:p>
          <a:p>
            <a:r>
              <a:rPr lang="en-US" sz="2400" b="1" dirty="0"/>
              <a:t>Commodity Hardware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Large Data in a</a:t>
            </a:r>
          </a:p>
          <a:p>
            <a:r>
              <a:rPr lang="en-US" sz="2400" b="1" dirty="0"/>
              <a:t>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Related Work</a:t>
            </a:r>
            <a:br>
              <a:rPr lang="en-US" dirty="0"/>
            </a:br>
            <a:r>
              <a:rPr lang="en-US" dirty="0"/>
              <a:t>(see the DSIA workshop proceeding)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Specialized Pull-based Databases</a:t>
            </a:r>
          </a:p>
          <a:p>
            <a:pPr lvl="1"/>
            <a:r>
              <a:rPr lang="en-US" dirty="0"/>
              <a:t>Tableau, </a:t>
            </a:r>
            <a:r>
              <a:rPr lang="en-US" dirty="0" err="1"/>
              <a:t>Spotfire</a:t>
            </a:r>
            <a:endParaRPr lang="en-US" dirty="0"/>
          </a:p>
          <a:p>
            <a:pPr lvl="2"/>
            <a:endParaRPr lang="en-US" dirty="0"/>
          </a:p>
          <a:p>
            <a:r>
              <a:rPr lang="en-US" b="1" dirty="0"/>
              <a:t>Pre-compiled Data Cubes</a:t>
            </a:r>
          </a:p>
          <a:p>
            <a:pPr lvl="1"/>
            <a:r>
              <a:rPr lang="en-US" dirty="0" err="1"/>
              <a:t>Nanocube</a:t>
            </a:r>
            <a:r>
              <a:rPr lang="en-US" dirty="0"/>
              <a:t> (</a:t>
            </a:r>
            <a:r>
              <a:rPr lang="en-US" dirty="0" err="1"/>
              <a:t>Scheidegger</a:t>
            </a:r>
            <a:r>
              <a:rPr lang="en-US" dirty="0"/>
              <a:t>), </a:t>
            </a:r>
            <a:r>
              <a:rPr lang="en-US" dirty="0" err="1"/>
              <a:t>imMens</a:t>
            </a:r>
            <a:r>
              <a:rPr lang="en-US" dirty="0"/>
              <a:t>** (Liu, Heer), Map-D** (</a:t>
            </a:r>
            <a:r>
              <a:rPr lang="en-US" dirty="0" err="1"/>
              <a:t>Mostak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b="1" dirty="0"/>
              <a:t>Sampling </a:t>
            </a:r>
          </a:p>
          <a:p>
            <a:pPr lvl="1"/>
            <a:r>
              <a:rPr lang="en-US" dirty="0" err="1"/>
              <a:t>BlinkDB</a:t>
            </a:r>
            <a:r>
              <a:rPr lang="en-US" dirty="0"/>
              <a:t> (Agrawal, Berkeley), DICE (</a:t>
            </a:r>
            <a:r>
              <a:rPr lang="en-US" dirty="0" err="1"/>
              <a:t>Kamat</a:t>
            </a:r>
            <a:r>
              <a:rPr lang="en-US" dirty="0"/>
              <a:t>, Nandi), Ordering Guarantees (Kim et al.), </a:t>
            </a:r>
            <a:r>
              <a:rPr lang="en-US" dirty="0" err="1"/>
              <a:t>Sample+Seek</a:t>
            </a:r>
            <a:r>
              <a:rPr lang="en-US" dirty="0"/>
              <a:t> (Ding et al., MSR)</a:t>
            </a:r>
          </a:p>
          <a:p>
            <a:pPr lvl="2"/>
            <a:endParaRPr lang="en-US" dirty="0"/>
          </a:p>
          <a:p>
            <a:r>
              <a:rPr lang="en-US" b="1" dirty="0"/>
              <a:t>Pre-Fetching</a:t>
            </a:r>
          </a:p>
          <a:p>
            <a:pPr lvl="1"/>
            <a:r>
              <a:rPr lang="en-US" dirty="0" err="1"/>
              <a:t>Xmdv</a:t>
            </a:r>
            <a:r>
              <a:rPr lang="en-US" dirty="0"/>
              <a:t> (</a:t>
            </a:r>
            <a:r>
              <a:rPr lang="en-US" dirty="0" err="1"/>
              <a:t>Doshi</a:t>
            </a:r>
            <a:r>
              <a:rPr lang="en-US" dirty="0"/>
              <a:t>, Ward), Time-series (Chan, Hanrahan), Query prediction (</a:t>
            </a:r>
            <a:r>
              <a:rPr lang="en-US" dirty="0" err="1"/>
              <a:t>Cetintemel</a:t>
            </a:r>
            <a:r>
              <a:rPr lang="en-US" dirty="0"/>
              <a:t>, Zdonik)</a:t>
            </a:r>
          </a:p>
          <a:p>
            <a:pPr lvl="2"/>
            <a:endParaRPr lang="en-US" dirty="0"/>
          </a:p>
          <a:p>
            <a:r>
              <a:rPr lang="en-US" b="1" dirty="0"/>
              <a:t>Online Aggregation</a:t>
            </a:r>
          </a:p>
          <a:p>
            <a:pPr lvl="1"/>
            <a:r>
              <a:rPr lang="en-US" dirty="0"/>
              <a:t>Online Aggregation (</a:t>
            </a:r>
            <a:r>
              <a:rPr lang="en-US" dirty="0" err="1"/>
              <a:t>Hellerstein</a:t>
            </a:r>
            <a:r>
              <a:rPr lang="en-US" dirty="0"/>
              <a:t> et al.), Ripple-Join (Haas and </a:t>
            </a:r>
            <a:r>
              <a:rPr lang="en-US" dirty="0" err="1"/>
              <a:t>Hellerstein</a:t>
            </a:r>
            <a:r>
              <a:rPr lang="en-US" dirty="0"/>
              <a:t>), </a:t>
            </a:r>
            <a:r>
              <a:rPr lang="en-US" dirty="0" err="1"/>
              <a:t>WanderJoin</a:t>
            </a:r>
            <a:r>
              <a:rPr lang="en-US" dirty="0"/>
              <a:t> (Li et al, Utah)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20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 GPU-accelerated</a:t>
            </a:r>
          </a:p>
        </p:txBody>
      </p:sp>
    </p:spTree>
    <p:extLst>
      <p:ext uri="{BB962C8B-B14F-4D97-AF65-F5344CB8AC3E}">
        <p14:creationId xmlns:p14="http://schemas.microsoft.com/office/powerpoint/2010/main" val="2102411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Observations: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3886200" cy="3886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number of possible actions is finite and the user’s actions are 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Observations:</a:t>
            </a:r>
          </a:p>
        </p:txBody>
      </p:sp>
      <p:pic>
        <p:nvPicPr>
          <p:cNvPr id="5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1000 pixels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1000 pixels</a:t>
              </a:r>
            </a:p>
          </p:txBody>
        </p:sp>
      </p:grpSp>
      <p:pic>
        <p:nvPicPr>
          <p:cNvPr id="11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4283" y="5621712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1000x1000 = 1 million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33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User’s perception and cognition are further limitations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3886200" cy="3886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number of possible actions is finite and the user’s actions are 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Visualization itself is a bottleneck</a:t>
            </a:r>
          </a:p>
        </p:txBody>
      </p:sp>
    </p:spTree>
    <p:extLst>
      <p:ext uri="{BB962C8B-B14F-4D97-AF65-F5344CB8AC3E}">
        <p14:creationId xmlns:p14="http://schemas.microsoft.com/office/powerpoint/2010/main" val="10428319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Financial Institutions like Bank of America have legal responsibilities to report all </a:t>
            </a:r>
            <a:r>
              <a:rPr lang="en-US" dirty="0">
                <a:solidFill>
                  <a:srgbClr val="C00000"/>
                </a:solidFill>
              </a:rPr>
              <a:t>suspicious</a:t>
            </a:r>
            <a:r>
              <a:rPr lang="en-US" dirty="0"/>
              <a:t> wire transaction activities</a:t>
            </a:r>
          </a:p>
          <a:p>
            <a:pPr lvl="1"/>
            <a:r>
              <a:rPr lang="en-US" dirty="0"/>
              <a:t>money laundering, supporting terrorist activities, </a:t>
            </a:r>
            <a:r>
              <a:rPr lang="en-US" dirty="0" err="1"/>
              <a:t>etc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Data size: approximately 200,000 transactions per day (73 million transactions per year)</a:t>
            </a:r>
          </a:p>
          <a:p>
            <a:pPr lvl="4"/>
            <a:endParaRPr lang="en-US" dirty="0"/>
          </a:p>
        </p:txBody>
      </p:sp>
      <p:pic>
        <p:nvPicPr>
          <p:cNvPr id="4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80" y="2209800"/>
            <a:ext cx="4002705" cy="28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50000" cy="1858962"/>
          </a:xfrm>
        </p:spPr>
        <p:txBody>
          <a:bodyPr>
            <a:normAutofit/>
          </a:bodyPr>
          <a:lstStyle/>
          <a:p>
            <a:r>
              <a:rPr lang="en-US" dirty="0"/>
              <a:t>Analyzing a User’s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Are the user interactions “logical”?</a:t>
            </a:r>
          </a:p>
          <a:p>
            <a:pPr marL="0" indent="0" algn="ctr">
              <a:buNone/>
            </a:pPr>
            <a:r>
              <a:rPr lang="en-US" dirty="0"/>
              <a:t>(If so, are the user’s interactions predictable?)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Eli Brown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Alvitta Ottley</a:t>
            </a:r>
          </a:p>
        </p:txBody>
      </p:sp>
    </p:spTree>
    <p:extLst>
      <p:ext uri="{BB962C8B-B14F-4D97-AF65-F5344CB8AC3E}">
        <p14:creationId xmlns:p14="http://schemas.microsoft.com/office/powerpoint/2010/main" val="4784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Finding Waldo: Can we Automate?</a:t>
            </a:r>
          </a:p>
        </p:txBody>
      </p:sp>
      <p:pic>
        <p:nvPicPr>
          <p:cNvPr id="54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5438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6700" y="2290763"/>
            <a:ext cx="381000" cy="27463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713"/>
            <a:ext cx="2260600" cy="19192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6800"/>
            <a:ext cx="4059238" cy="228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0" y="3276600"/>
            <a:ext cx="16764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600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0963"/>
            <a:ext cx="8229600" cy="1066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Google-Maps style interface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Left, Right, Up, Down, Zoom In, Zoom Out, Found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2888"/>
            <a:ext cx="2286000" cy="1763712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366713"/>
            <a:ext cx="2141538" cy="19700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849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55863"/>
            <a:ext cx="40624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76300" y="2455863"/>
            <a:ext cx="3238500" cy="2444750"/>
            <a:chOff x="833764" y="1805353"/>
            <a:chExt cx="3403489" cy="3910869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3"/>
            <p:cNvSpPr txBox="1">
              <a:spLocks noChangeArrowheads="1"/>
            </p:cNvSpPr>
            <p:nvPr/>
          </p:nvSpPr>
          <p:spPr bwMode="auto">
            <a:xfrm>
              <a:off x="1456077" y="5346890"/>
              <a:ext cx="21588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Fast completion time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Pilot Visualization – Completion Time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05400" y="2455863"/>
            <a:ext cx="3238500" cy="2420937"/>
            <a:chOff x="4968855" y="1785068"/>
            <a:chExt cx="3413145" cy="3931154"/>
          </a:xfrm>
        </p:grpSpPr>
        <p:pic>
          <p:nvPicPr>
            <p:cNvPr id="553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Box 6"/>
            <p:cNvSpPr txBox="1">
              <a:spLocks noChangeArrowheads="1"/>
            </p:cNvSpPr>
            <p:nvPr/>
          </p:nvSpPr>
          <p:spPr bwMode="auto">
            <a:xfrm>
              <a:off x="5595996" y="5346890"/>
              <a:ext cx="222926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Slow completion time</a:t>
              </a:r>
            </a:p>
          </p:txBody>
        </p:sp>
      </p:grp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0" y="6553200"/>
            <a:ext cx="769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Eli Brown et al., Finding Waldo: Learning about Users from their Interactions. IEEE VAST 2014.</a:t>
            </a:r>
          </a:p>
        </p:txBody>
      </p:sp>
    </p:spTree>
    <p:extLst>
      <p:ext uri="{BB962C8B-B14F-4D97-AF65-F5344CB8AC3E}">
        <p14:creationId xmlns:p14="http://schemas.microsoft.com/office/powerpoint/2010/main" val="38249778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Post-hoc Analysis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Mean Split (50% Fast, 50% 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77%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62%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57200" y="3962400"/>
          <a:ext cx="8153400" cy="222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94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Fast vs. Slow Split (Mean+0.5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=Fast, Mean-0.5</a:t>
                      </a:r>
                      <a:r>
                        <a:rPr lang="el-GR" sz="1800" baseline="0" dirty="0"/>
                        <a:t>σ</a:t>
                      </a:r>
                      <a:r>
                        <a:rPr lang="en-US" sz="1800" baseline="0" dirty="0"/>
                        <a:t>=Slow)</a:t>
                      </a:r>
                      <a:endParaRPr lang="en-US" sz="1800" dirty="0"/>
                    </a:p>
                  </a:txBody>
                  <a:tcPr marT="45733" marB="45733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Representation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Classification Accuracy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State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96%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Edge Space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83%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Action Sequence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Decision</a:t>
                      </a:r>
                      <a:r>
                        <a:rPr lang="en-US" sz="1800" baseline="0" dirty="0"/>
                        <a:t> Tree</a:t>
                      </a:r>
                      <a:endParaRPr lang="en-U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Mouse Event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SVM</a:t>
                      </a:r>
                    </a:p>
                  </a:txBody>
                  <a:tcPr marT="45733" marB="4573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7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“Real-Time” Prediction </a:t>
            </a:r>
            <a:br>
              <a:rPr lang="en-US" dirty="0"/>
            </a:br>
            <a:r>
              <a:rPr lang="en-US" dirty="0"/>
              <a:t>(Limited Time Observation)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4275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State-Based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Accuracy: ~70%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447800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54475"/>
            <a:ext cx="40830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8925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Interaction Sequences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N-Gram + Decision Tree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~80%</a:t>
            </a:r>
          </a:p>
        </p:txBody>
      </p:sp>
    </p:spTree>
    <p:extLst>
      <p:ext uri="{BB962C8B-B14F-4D97-AF65-F5344CB8AC3E}">
        <p14:creationId xmlns:p14="http://schemas.microsoft.com/office/powerpoint/2010/main" val="17735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a User’s Personality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85825" y="2590800"/>
            <a:ext cx="3300413" cy="2820988"/>
            <a:chOff x="885526" y="1859321"/>
            <a:chExt cx="3299961" cy="3856901"/>
          </a:xfrm>
        </p:grpSpPr>
        <p:sp>
          <p:nvSpPr>
            <p:cNvPr id="58376" name="TextBox 3"/>
            <p:cNvSpPr txBox="1">
              <a:spLocks noChangeArrowheads="1"/>
            </p:cNvSpPr>
            <p:nvPr/>
          </p:nvSpPr>
          <p:spPr bwMode="auto">
            <a:xfrm>
              <a:off x="1272788" y="5346890"/>
              <a:ext cx="25254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External Locus of Control</a:t>
              </a:r>
            </a:p>
          </p:txBody>
        </p:sp>
        <p:pic>
          <p:nvPicPr>
            <p:cNvPr id="583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35563" y="2590800"/>
            <a:ext cx="3281362" cy="2819400"/>
            <a:chOff x="5135395" y="1859322"/>
            <a:chExt cx="3282245" cy="3856060"/>
          </a:xfrm>
        </p:grpSpPr>
        <p:sp>
          <p:nvSpPr>
            <p:cNvPr id="58374" name="TextBox 6"/>
            <p:cNvSpPr txBox="1">
              <a:spLocks noChangeArrowheads="1"/>
            </p:cNvSpPr>
            <p:nvPr/>
          </p:nvSpPr>
          <p:spPr bwMode="auto">
            <a:xfrm>
              <a:off x="5531240" y="5346050"/>
              <a:ext cx="24905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Internal Locus of Control</a:t>
              </a:r>
            </a:p>
          </p:txBody>
        </p:sp>
        <p:pic>
          <p:nvPicPr>
            <p:cNvPr id="583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0" y="64579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00"/>
              <a:t>Ottley et al., How locus of control inﬂuences compatibility with visualization style. IEEE VAST , 2011.</a:t>
            </a:r>
          </a:p>
          <a:p>
            <a:pPr eaLnBrk="1" hangingPunct="1"/>
            <a:r>
              <a:rPr lang="en-US" altLang="en-US" sz="1000"/>
              <a:t>Ottley et al., Understanding visualization by understanding individual users. IEEE CG&amp;A, 2012.</a:t>
            </a:r>
          </a:p>
        </p:txBody>
      </p:sp>
    </p:spTree>
    <p:extLst>
      <p:ext uri="{BB962C8B-B14F-4D97-AF65-F5344CB8AC3E}">
        <p14:creationId xmlns:p14="http://schemas.microsoft.com/office/powerpoint/2010/main" val="17471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Predicting Users’ Personality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Noisy data, but can detect the users’ individual traits “Extraversion”, “Neuroticism”, and “Locus of Control” at ~60% accuracy by analyzing the user’s interactions alone.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684338"/>
            <a:ext cx="4075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250" y="1676400"/>
            <a:ext cx="4038600" cy="2454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Predicting user’s “Extraversion”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Linear SVM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Accuracy: ~60%</a:t>
            </a:r>
          </a:p>
        </p:txBody>
      </p:sp>
    </p:spTree>
    <p:extLst>
      <p:ext uri="{BB962C8B-B14F-4D97-AF65-F5344CB8AC3E}">
        <p14:creationId xmlns:p14="http://schemas.microsoft.com/office/powerpoint/2010/main" val="41937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Problem: Data is </a:t>
            </a:r>
            <a:r>
              <a:rPr lang="en-US" dirty="0">
                <a:solidFill>
                  <a:srgbClr val="C00000"/>
                </a:solidFill>
              </a:rPr>
              <a:t>too big</a:t>
            </a:r>
            <a:r>
              <a:rPr lang="en-US" dirty="0"/>
              <a:t> to fit into the memory of the personal computer</a:t>
            </a:r>
          </a:p>
          <a:p>
            <a:pPr lvl="1"/>
            <a:r>
              <a:rPr lang="en-US" dirty="0"/>
              <a:t>Note: Ignoring various database technologies (OLAP, Column-Store, No-SQL, Array-Based,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4"/>
            <a:endParaRPr lang="en-US" dirty="0"/>
          </a:p>
          <a:p>
            <a:r>
              <a:rPr lang="en-US" dirty="0"/>
              <a:t>Goal: </a:t>
            </a:r>
            <a:r>
              <a:rPr lang="en-US" dirty="0">
                <a:solidFill>
                  <a:srgbClr val="C00000"/>
                </a:solidFill>
              </a:rPr>
              <a:t>Guarantee</a:t>
            </a:r>
            <a:r>
              <a:rPr lang="en-US" dirty="0"/>
              <a:t> a result set to a user’s query within X number of seconds.</a:t>
            </a:r>
          </a:p>
          <a:p>
            <a:pPr lvl="1"/>
            <a:r>
              <a:rPr lang="en-US" dirty="0"/>
              <a:t>Based on HCI research, the </a:t>
            </a:r>
            <a:r>
              <a:rPr lang="en-US" dirty="0" err="1"/>
              <a:t>upperbound</a:t>
            </a:r>
            <a:r>
              <a:rPr lang="en-US" dirty="0"/>
              <a:t> for X is 10 seconds</a:t>
            </a:r>
          </a:p>
          <a:p>
            <a:pPr lvl="1"/>
            <a:r>
              <a:rPr lang="en-US" dirty="0"/>
              <a:t>Ideally, we would like to get it down to 1 second or less</a:t>
            </a:r>
          </a:p>
          <a:p>
            <a:pPr lvl="5"/>
            <a:endParaRPr lang="en-US" dirty="0"/>
          </a:p>
          <a:p>
            <a:r>
              <a:rPr lang="en-US" dirty="0"/>
              <a:t>Method: trading accuracy and storage (caching), optimize on </a:t>
            </a:r>
            <a:r>
              <a:rPr lang="en-US" dirty="0">
                <a:solidFill>
                  <a:srgbClr val="C00000"/>
                </a:solidFill>
              </a:rPr>
              <a:t>minimizing latency</a:t>
            </a:r>
            <a:r>
              <a:rPr lang="en-US" dirty="0"/>
              <a:t> (user wait time).</a:t>
            </a:r>
          </a:p>
          <a:p>
            <a:pPr lvl="3"/>
            <a:endParaRPr lang="en-US" dirty="0"/>
          </a:p>
        </p:txBody>
      </p:sp>
      <p:pic>
        <p:nvPicPr>
          <p:cNvPr id="4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4176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hotspotpromotion.com/wp-content/uploads/2011/08/iStock_000007651615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737314"/>
            <a:ext cx="2395752" cy="23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6984"/>
            <a:ext cx="8229600" cy="29824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MIT (Leilani Battle, Mike Stonebraker)</a:t>
            </a:r>
          </a:p>
          <a:p>
            <a:r>
              <a:rPr lang="en-US" dirty="0" err="1"/>
              <a:t>ForeCache</a:t>
            </a:r>
            <a:r>
              <a:rPr lang="en-US" dirty="0"/>
              <a:t>: Three-tiered architecture</a:t>
            </a:r>
          </a:p>
          <a:p>
            <a:pPr lvl="1"/>
            <a:r>
              <a:rPr lang="en-US" dirty="0"/>
              <a:t>Thin client (visualization)</a:t>
            </a:r>
          </a:p>
          <a:p>
            <a:pPr lvl="1"/>
            <a:r>
              <a:rPr lang="en-US" dirty="0"/>
              <a:t>Backend (array-based database)</a:t>
            </a:r>
          </a:p>
          <a:p>
            <a:pPr lvl="1"/>
            <a:r>
              <a:rPr lang="en-US" dirty="0"/>
              <a:t>Fat middleware</a:t>
            </a:r>
          </a:p>
          <a:p>
            <a:pPr lvl="2"/>
            <a:r>
              <a:rPr lang="en-US" dirty="0"/>
              <a:t>Prediction Algorithms</a:t>
            </a:r>
          </a:p>
          <a:p>
            <a:pPr lvl="2"/>
            <a:r>
              <a:rPr lang="en-US" dirty="0"/>
              <a:t>Storage Architecture</a:t>
            </a:r>
          </a:p>
          <a:p>
            <a:pPr lvl="2"/>
            <a:r>
              <a:rPr lang="en-US" dirty="0"/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39343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25572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19779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Dynamic Prefetching of Data Tiles for Interactive Visualization. SIGMOD 2016</a:t>
            </a:r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Leilani Battle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Stonebraker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Approach: </a:t>
            </a:r>
            <a:br>
              <a:rPr lang="en-US" dirty="0"/>
            </a:br>
            <a:r>
              <a:rPr lang="en-US" dirty="0"/>
              <a:t>Predictive Pre-Fetching</a:t>
            </a:r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Fraud – A Case Study for Visual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958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Automated approach can only detect </a:t>
            </a:r>
            <a:r>
              <a:rPr lang="en-US" dirty="0">
                <a:solidFill>
                  <a:srgbClr val="C00000"/>
                </a:solidFill>
              </a:rPr>
              <a:t>known patterns</a:t>
            </a:r>
          </a:p>
          <a:p>
            <a:pPr lvl="1"/>
            <a:r>
              <a:rPr lang="en-US" dirty="0"/>
              <a:t>Bad guys are smart: patterns are constantly </a:t>
            </a:r>
            <a:r>
              <a:rPr lang="en-US" dirty="0">
                <a:solidFill>
                  <a:srgbClr val="C00000"/>
                </a:solidFill>
              </a:rPr>
              <a:t>changing</a:t>
            </a:r>
          </a:p>
          <a:p>
            <a:pPr lvl="4"/>
            <a:endParaRPr lang="en-US" dirty="0"/>
          </a:p>
          <a:p>
            <a:r>
              <a:rPr lang="en-US" dirty="0"/>
              <a:t>Previous methods:</a:t>
            </a:r>
          </a:p>
          <a:p>
            <a:pPr lvl="1"/>
            <a:r>
              <a:rPr lang="en-US" dirty="0"/>
              <a:t>10 analysts monitoring and analyzing all transactions</a:t>
            </a:r>
          </a:p>
          <a:p>
            <a:pPr lvl="1"/>
            <a:r>
              <a:rPr lang="en-US" dirty="0"/>
              <a:t>Using SQL queries and </a:t>
            </a:r>
            <a:r>
              <a:rPr lang="en-US" dirty="0">
                <a:solidFill>
                  <a:srgbClr val="C00000"/>
                </a:solidFill>
              </a:rPr>
              <a:t>spreadsheet-like</a:t>
            </a:r>
            <a:r>
              <a:rPr lang="en-US" dirty="0"/>
              <a:t> interfaces</a:t>
            </a:r>
          </a:p>
          <a:p>
            <a:pPr lvl="1"/>
            <a:r>
              <a:rPr lang="en-US" dirty="0"/>
              <a:t>Limited time scale (2 weeks)</a:t>
            </a:r>
          </a:p>
        </p:txBody>
      </p:sp>
      <p:pic>
        <p:nvPicPr>
          <p:cNvPr id="2050" name="Picture 2" descr="http://images.clipartpanda.com/theft-clipart-burg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8288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26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3333750" cy="4648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Second tier: given a “phase”, use phase-specific models to predict user’s next actions</a:t>
            </a:r>
          </a:p>
        </p:txBody>
      </p:sp>
      <p:pic>
        <p:nvPicPr>
          <p:cNvPr id="6" name="Picture 2" descr="https://rachelshadoan.files.wordpress.com/2012/02/sensemak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23" y="1924563"/>
            <a:ext cx="529305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3106271"/>
            <a:ext cx="2438400" cy="2837329"/>
            <a:chOff x="3657600" y="3106271"/>
            <a:chExt cx="2438400" cy="2837329"/>
          </a:xfrm>
        </p:grpSpPr>
        <p:sp>
          <p:nvSpPr>
            <p:cNvPr id="7" name="Oval 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8300" y="3106271"/>
              <a:ext cx="1430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Foraging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2184371"/>
            <a:ext cx="2438400" cy="2772031"/>
            <a:chOff x="3657600" y="3171569"/>
            <a:chExt cx="2438400" cy="2772031"/>
          </a:xfrm>
        </p:grpSpPr>
        <p:sp>
          <p:nvSpPr>
            <p:cNvPr id="14" name="Oval 13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4000" y="3171569"/>
              <a:ext cx="17364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Navigation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54541" y="1357032"/>
            <a:ext cx="2438400" cy="2811461"/>
            <a:chOff x="3657600" y="3132139"/>
            <a:chExt cx="2438400" cy="2811461"/>
          </a:xfrm>
        </p:grpSpPr>
        <p:sp>
          <p:nvSpPr>
            <p:cNvPr id="17" name="Oval 16"/>
            <p:cNvSpPr/>
            <p:nvPr/>
          </p:nvSpPr>
          <p:spPr>
            <a:xfrm>
              <a:off x="3657600" y="3657600"/>
              <a:ext cx="2438400" cy="22860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55428" y="3132139"/>
              <a:ext cx="20970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</a:rPr>
                <a:t>Sensemaking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4487140" y="5883088"/>
            <a:ext cx="4205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Card-</a:t>
            </a:r>
            <a:r>
              <a:rPr lang="en-US" altLang="en-US" sz="2400" b="1" dirty="0" err="1"/>
              <a:t>Pirolli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Sensemaking</a:t>
            </a:r>
            <a:r>
              <a:rPr lang="en-US" altLang="en-US" sz="2400" b="1" dirty="0"/>
              <a:t> Loop</a:t>
            </a:r>
          </a:p>
        </p:txBody>
      </p:sp>
    </p:spTree>
    <p:extLst>
      <p:ext uri="{BB962C8B-B14F-4D97-AF65-F5344CB8AC3E}">
        <p14:creationId xmlns:p14="http://schemas.microsoft.com/office/powerpoint/2010/main" val="766841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417638"/>
            <a:ext cx="3482037" cy="5287962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Two-tiered approach using Markov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First tier: predict what “phase” of analysis the user is in</a:t>
            </a:r>
          </a:p>
          <a:p>
            <a:pPr lvl="3"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Second tier: given a “phase”, use phase-specific models to predict user’s next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momentum, access-frequency, statistical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distrib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SIFT (image-based), etc.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4825465" cy="3581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4191000"/>
            <a:ext cx="457200" cy="457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1132" y="1510553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Navigation Phase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815168" y="43053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5056971" y="3951807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419429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997547" y="3733800"/>
            <a:ext cx="482868" cy="228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53200" y="3253707"/>
            <a:ext cx="609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C00000"/>
                </a:solidFill>
              </a:rPr>
              <a:t>?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84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497D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 animBg="1"/>
      <p:bldP spid="22" grpId="0" animBg="1"/>
      <p:bldP spid="24" grpId="0" animBg="1"/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Predictions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3352800" cy="495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Comparison against existing techniques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“Random guessing” accuracy is: k/n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</a:rPr>
              <a:t>n: number of possible user actions</a:t>
            </a:r>
            <a:endParaRPr lang="en-US" sz="16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2"/>
                </a:solidFill>
              </a:rPr>
              <a:t>k: number of allowed “guesses”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54489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5" y="4191000"/>
            <a:ext cx="5303095" cy="258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8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Observations:</a:t>
            </a:r>
          </a:p>
        </p:txBody>
      </p:sp>
      <p:pic>
        <p:nvPicPr>
          <p:cNvPr id="5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1000 pixels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1000 pixels</a:t>
              </a:r>
            </a:p>
          </p:txBody>
        </p:sp>
      </p:grpSp>
      <p:pic>
        <p:nvPicPr>
          <p:cNvPr id="11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4283" y="5621712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1000x1000 = 1 million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33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User’s perception and cognition are further limitations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3886200" cy="3886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number of possible actions is finite and the user’s actions are 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Visualization itself is a bottleneck</a:t>
            </a:r>
          </a:p>
        </p:txBody>
      </p:sp>
    </p:spTree>
    <p:extLst>
      <p:ext uri="{BB962C8B-B14F-4D97-AF65-F5344CB8AC3E}">
        <p14:creationId xmlns:p14="http://schemas.microsoft.com/office/powerpoint/2010/main" val="3576825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019799" cy="1632961"/>
          </a:xfrm>
        </p:spPr>
        <p:txBody>
          <a:bodyPr>
            <a:normAutofit/>
          </a:bodyPr>
          <a:lstStyle/>
          <a:p>
            <a:r>
              <a:rPr lang="en-US" dirty="0"/>
              <a:t>Modeling the Perception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Can we quantitatively model a user’s ability to perceive information from a visualization?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Ranking Visualization Effectiveness Using Weber's Law. IEEE </a:t>
            </a:r>
            <a:r>
              <a:rPr lang="en-US" sz="1200" dirty="0" err="1"/>
              <a:t>InfoVis</a:t>
            </a:r>
            <a:r>
              <a:rPr lang="en-US" sz="1200" dirty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Fumeng Yang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Lane Harrison</a:t>
            </a:r>
          </a:p>
        </p:txBody>
      </p:sp>
    </p:spTree>
    <p:extLst>
      <p:ext uri="{BB962C8B-B14F-4D97-AF65-F5344CB8AC3E}">
        <p14:creationId xmlns:p14="http://schemas.microsoft.com/office/powerpoint/2010/main" val="408201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5867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Δ</a:t>
            </a:r>
            <a:r>
              <a:rPr lang="en-US" sz="3600" b="1" dirty="0"/>
              <a:t>r = 0.05</a:t>
            </a:r>
          </a:p>
        </p:txBody>
      </p:sp>
    </p:spTree>
    <p:extLst>
      <p:ext uri="{BB962C8B-B14F-4D97-AF65-F5344CB8AC3E}">
        <p14:creationId xmlns:p14="http://schemas.microsoft.com/office/powerpoint/2010/main" val="40971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5867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Δ</a:t>
            </a:r>
            <a:r>
              <a:rPr lang="en-US" sz="3600" b="1" dirty="0"/>
              <a:t>r = 0.05</a:t>
            </a:r>
          </a:p>
        </p:txBody>
      </p:sp>
    </p:spTree>
    <p:extLst>
      <p:ext uri="{BB962C8B-B14F-4D97-AF65-F5344CB8AC3E}">
        <p14:creationId xmlns:p14="http://schemas.microsoft.com/office/powerpoint/2010/main" val="1316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Experiment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Imagine yourself in a dark room….</a:t>
            </a:r>
          </a:p>
        </p:txBody>
      </p:sp>
    </p:spTree>
    <p:extLst>
      <p:ext uri="{BB962C8B-B14F-4D97-AF65-F5344CB8AC3E}">
        <p14:creationId xmlns:p14="http://schemas.microsoft.com/office/powerpoint/2010/main" val="7932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WireVis</a:t>
            </a:r>
            <a:r>
              <a:rPr lang="en-US" dirty="0"/>
              <a:t>: Financial Fraud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collaboration with Bank of America</a:t>
            </a:r>
          </a:p>
          <a:p>
            <a:pPr lvl="1"/>
            <a:r>
              <a:rPr lang="en-US" dirty="0"/>
              <a:t>Visualizes 7 million transactions over 1 year</a:t>
            </a:r>
          </a:p>
          <a:p>
            <a:pPr lvl="4"/>
            <a:endParaRPr lang="en-US" dirty="0"/>
          </a:p>
          <a:p>
            <a:r>
              <a:rPr lang="en-US" dirty="0"/>
              <a:t>A great problem for visual analytics: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Ill-defined</a:t>
            </a:r>
            <a:r>
              <a:rPr lang="en-US" dirty="0"/>
              <a:t> problem (how does one define fraud?)</a:t>
            </a:r>
          </a:p>
          <a:p>
            <a:pPr lvl="1"/>
            <a:r>
              <a:rPr lang="en-US" dirty="0"/>
              <a:t>Limited or no training data (patterns keep changing)</a:t>
            </a:r>
          </a:p>
          <a:p>
            <a:pPr lvl="1"/>
            <a:r>
              <a:rPr lang="en-US" dirty="0"/>
              <a:t>Requires </a:t>
            </a:r>
            <a:r>
              <a:rPr lang="en-US" dirty="0">
                <a:solidFill>
                  <a:srgbClr val="C00000"/>
                </a:solidFill>
              </a:rPr>
              <a:t>human judgment </a:t>
            </a:r>
            <a:r>
              <a:rPr lang="en-US" dirty="0"/>
              <a:t>in the end (involves law enforcement agencies)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Scalable and interactive visual analysis of financial wire transactions for fraud detection. </a:t>
            </a:r>
            <a:r>
              <a:rPr lang="en-US" sz="1200" i="1" dirty="0"/>
              <a:t>Information Visualization,</a:t>
            </a:r>
            <a:r>
              <a:rPr lang="en-US" sz="1200" dirty="0"/>
              <a:t>2008.</a:t>
            </a:r>
          </a:p>
          <a:p>
            <a:r>
              <a:rPr lang="en-US" sz="1200" dirty="0"/>
              <a:t>R. Chang et al., </a:t>
            </a:r>
            <a:r>
              <a:rPr lang="en-US" sz="1200" dirty="0" err="1"/>
              <a:t>Wirevis</a:t>
            </a:r>
            <a:r>
              <a:rPr lang="en-US" sz="1200" dirty="0"/>
              <a:t>: Visualization of categorical, time-varying data from financial transactions.  IEEE VAST, 2007.</a:t>
            </a:r>
          </a:p>
        </p:txBody>
      </p:sp>
      <p:pic>
        <p:nvPicPr>
          <p:cNvPr id="3074" name="Picture 2" descr="http://s3.amazonaws.com/media.wbur.org/wordpress/11/files/2011/09/AP100715036990-624x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0699"/>
            <a:ext cx="39624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2355067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67595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2033915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33524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Weber’s Law (mid 1800s)</a:t>
                </a:r>
              </a:p>
              <a:p>
                <a:pPr lvl="1"/>
                <a:r>
                  <a:rPr lang="en-US" dirty="0"/>
                  <a:t>Low-level perceptual discrimination (sound, touch, taste, brightness, etc.)</a:t>
                </a:r>
              </a:p>
              <a:p>
                <a:pPr lvl="8"/>
                <a:endParaRPr lang="en-US" dirty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Weber’s Constant</a:t>
              </a:r>
            </a:p>
            <a:p>
              <a:r>
                <a:rPr lang="en-US" sz="3200" b="1" dirty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14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Weber’s Law (mid 1800s)</a:t>
                </a:r>
              </a:p>
              <a:p>
                <a:pPr lvl="1"/>
                <a:r>
                  <a:rPr lang="en-US" dirty="0"/>
                  <a:t>Low-level perceptual discrimination (sound, touch, taste, 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that </a:t>
                </a:r>
              </a:p>
              <a:p>
                <a:r>
                  <a:rPr lang="en-US" sz="3200" dirty="0"/>
                  <a:t>can be perceived by humans is known as the </a:t>
                </a:r>
              </a:p>
              <a:p>
                <a:r>
                  <a:rPr lang="en-US" sz="3200" dirty="0"/>
                  <a:t>“</a:t>
                </a:r>
                <a:r>
                  <a:rPr lang="en-US" sz="3200" b="1" dirty="0"/>
                  <a:t>Just Noticeable Difference</a:t>
                </a:r>
                <a:r>
                  <a:rPr lang="en-US" sz="3200" dirty="0"/>
                  <a:t>”, or </a:t>
                </a:r>
                <a:r>
                  <a:rPr lang="en-US" sz="3200" b="1" dirty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92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/>
              <a:t>In 2010, Ron </a:t>
            </a:r>
            <a:r>
              <a:rPr lang="en-US" dirty="0" err="1"/>
              <a:t>Rensink</a:t>
            </a:r>
            <a:r>
              <a:rPr lang="en-US" dirty="0"/>
              <a:t> (UBC) found that the relationship between JND and correlation (r) is linear in scatterplots and follows the Weber’s Law</a:t>
            </a:r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567227"/>
            <a:ext cx="2980684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800" dirty="0">
                <a:latin typeface="Cambria" panose="02040503050406030204" pitchFamily="18" charset="0"/>
              </a:rPr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Question…</a:t>
            </a:r>
          </a:p>
        </p:txBody>
      </p:sp>
    </p:spTree>
    <p:extLst>
      <p:ext uri="{BB962C8B-B14F-4D97-AF65-F5344CB8AC3E}">
        <p14:creationId xmlns:p14="http://schemas.microsoft.com/office/powerpoint/2010/main" val="4500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567227"/>
            <a:ext cx="3230249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800" dirty="0">
                <a:latin typeface="Cambria" panose="02040503050406030204" pitchFamily="18" charset="0"/>
              </a:rPr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3228272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6589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WireVis</a:t>
            </a:r>
            <a:r>
              <a:rPr lang="en-US" dirty="0"/>
              <a:t>: A Visual  Analytics Approach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Multiple Temporal View</a:t>
            </a:r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6367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571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486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8540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591252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936558"/>
            <a:ext cx="838287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dirty="0">
                <a:solidFill>
                  <a:srgbClr val="332E2E"/>
                </a:solidFill>
                <a:latin typeface="Cambria" panose="02040503050406030204" pitchFamily="18" charset="0"/>
                <a:ea typeface="Avenir Next Demi Bold"/>
                <a:cs typeface="Avenir Next Demi Bold"/>
                <a:sym typeface="Avenir Next Demi Bold"/>
              </a:rPr>
              <a:t>The perception of correlation 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6470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1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Application: Ranking Visualizations of Correlation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Application: JND-based Sampling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Limits of Big Data visualization</a:t>
            </a:r>
          </a:p>
          <a:p>
            <a:pPr lvl="1"/>
            <a:r>
              <a:rPr lang="en-US" dirty="0"/>
              <a:t>Screen resolution</a:t>
            </a:r>
          </a:p>
          <a:p>
            <a:pPr lvl="3"/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08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51" y="543097"/>
            <a:ext cx="5926098" cy="1515613"/>
          </a:xfrm>
        </p:spPr>
        <p:txBody>
          <a:bodyPr>
            <a:normAutofit/>
          </a:bodyPr>
          <a:lstStyle/>
          <a:p>
            <a:r>
              <a:rPr lang="en-US" dirty="0"/>
              <a:t>Summary: 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799"/>
            <a:ext cx="5791200" cy="44196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Interaction is key to exploratory visualizations</a:t>
            </a:r>
          </a:p>
          <a:p>
            <a:r>
              <a:rPr lang="en-US" dirty="0"/>
              <a:t>Big data -&gt;&lt;- high interactivity</a:t>
            </a:r>
          </a:p>
          <a:p>
            <a:r>
              <a:rPr lang="en-US" dirty="0" err="1"/>
              <a:t>ForeCache</a:t>
            </a:r>
            <a:r>
              <a:rPr lang="en-US" dirty="0"/>
              <a:t> seeks to address this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Cache miss using EXPLAIN</a:t>
            </a:r>
          </a:p>
          <a:p>
            <a:pPr lvl="3"/>
            <a:endParaRPr lang="en-US" dirty="0"/>
          </a:p>
          <a:p>
            <a:r>
              <a:rPr lang="en-US" dirty="0"/>
              <a:t>“Human Data Interaction” is an open topic that needs more advancement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Human is the bottleneck!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27" y="5275497"/>
            <a:ext cx="2536355" cy="143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19600" cy="1219200"/>
          </a:xfrm>
        </p:spPr>
        <p:txBody>
          <a:bodyPr>
            <a:normAutofit/>
          </a:bodyPr>
          <a:lstStyle/>
          <a:p>
            <a:r>
              <a:rPr lang="en-US" dirty="0"/>
              <a:t>Challenging – lack of ground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colaisteiascaigh.ie/site/uploads/eval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24" y="846139"/>
            <a:ext cx="3832576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01964"/>
            <a:ext cx="8534400" cy="34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types of evaluations:</a:t>
            </a:r>
          </a:p>
          <a:p>
            <a:pPr lvl="1"/>
            <a:r>
              <a:rPr lang="en-US" dirty="0"/>
              <a:t>Grounded Evaluation: real analysts, </a:t>
            </a:r>
            <a:r>
              <a:rPr lang="en-US" dirty="0">
                <a:solidFill>
                  <a:srgbClr val="C00000"/>
                </a:solidFill>
              </a:rPr>
              <a:t>real data</a:t>
            </a:r>
          </a:p>
          <a:p>
            <a:pPr lvl="2"/>
            <a:r>
              <a:rPr lang="en-US" dirty="0"/>
              <a:t>Find transactions that existing techniques can find</a:t>
            </a:r>
          </a:p>
          <a:p>
            <a:pPr lvl="2"/>
            <a:r>
              <a:rPr lang="en-US" dirty="0"/>
              <a:t>Find new transactions that appear suspicious</a:t>
            </a:r>
          </a:p>
          <a:p>
            <a:pPr lvl="1"/>
            <a:r>
              <a:rPr lang="en-US" dirty="0"/>
              <a:t>Controlled Evaluation: real analysts, </a:t>
            </a:r>
            <a:r>
              <a:rPr lang="en-US" dirty="0">
                <a:solidFill>
                  <a:srgbClr val="C00000"/>
                </a:solidFill>
              </a:rPr>
              <a:t>synthetic data</a:t>
            </a:r>
          </a:p>
          <a:p>
            <a:pPr lvl="2"/>
            <a:r>
              <a:rPr lang="en-US" dirty="0"/>
              <a:t>Find all injected threat scenarios</a:t>
            </a:r>
          </a:p>
          <a:p>
            <a:pPr lvl="2"/>
            <a:endParaRPr lang="en-US" dirty="0"/>
          </a:p>
          <a:p>
            <a:r>
              <a:rPr lang="en-US" dirty="0"/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/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remco@cs.tufts.edu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2971800"/>
            <a:ext cx="8926512" cy="32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2578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Analyst behavior</a:t>
            </a:r>
          </a:p>
          <a:p>
            <a:pPr lvl="1"/>
            <a:r>
              <a:rPr lang="en-US" b="1" dirty="0"/>
              <a:t>90%</a:t>
            </a:r>
            <a:r>
              <a:rPr lang="en-US" dirty="0"/>
              <a:t> of time on </a:t>
            </a:r>
            <a:r>
              <a:rPr lang="en-US" dirty="0">
                <a:solidFill>
                  <a:srgbClr val="C00000"/>
                </a:solidFill>
              </a:rPr>
              <a:t>Exploratory Data Analysis</a:t>
            </a:r>
            <a:r>
              <a:rPr lang="en-US" dirty="0"/>
              <a:t> (EDA) </a:t>
            </a:r>
          </a:p>
          <a:p>
            <a:pPr lvl="1"/>
            <a:r>
              <a:rPr lang="en-US" b="1" dirty="0"/>
              <a:t>10%</a:t>
            </a:r>
            <a:r>
              <a:rPr lang="en-US" dirty="0"/>
              <a:t> on confirmation (CDA)</a:t>
            </a:r>
            <a:endParaRPr lang="en-US" sz="600" dirty="0"/>
          </a:p>
          <a:p>
            <a:pPr lvl="3"/>
            <a:endParaRPr lang="en-US" sz="600" dirty="0"/>
          </a:p>
          <a:p>
            <a:pPr marL="1371600" lvl="3" indent="0">
              <a:buNone/>
            </a:pPr>
            <a:endParaRPr lang="en-US" sz="600" dirty="0"/>
          </a:p>
          <a:p>
            <a:r>
              <a:rPr lang="en-US" dirty="0"/>
              <a:t>Big data analysis == fast </a:t>
            </a:r>
            <a:r>
              <a:rPr lang="en-US" dirty="0">
                <a:solidFill>
                  <a:srgbClr val="C00000"/>
                </a:solidFill>
              </a:rPr>
              <a:t>hypothesis testing</a:t>
            </a:r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r>
              <a:rPr lang="en-US" dirty="0"/>
              <a:t>High </a:t>
            </a:r>
            <a:r>
              <a:rPr lang="en-US" dirty="0">
                <a:solidFill>
                  <a:srgbClr val="C00000"/>
                </a:solidFill>
              </a:rPr>
              <a:t>Interactivity</a:t>
            </a:r>
            <a:r>
              <a:rPr lang="en-US" dirty="0"/>
              <a:t> is key</a:t>
            </a:r>
          </a:p>
          <a:p>
            <a:pPr lvl="1"/>
            <a:r>
              <a:rPr lang="en-US" dirty="0"/>
              <a:t>Users can wait to find the exact answer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3" y="2209800"/>
            <a:ext cx="3083340" cy="30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analysis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Interactive 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Dis-Function: learn a model from projection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PCA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Jordan Crouser</a:t>
            </a:r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Chang et al., An Interactive Visual Analytics  System for Bridge Management</a:t>
            </a:r>
            <a:r>
              <a:rPr lang="en-US" sz="1200" i="1" dirty="0"/>
              <a:t>, </a:t>
            </a:r>
            <a:r>
              <a:rPr lang="en-US" sz="1200" dirty="0"/>
              <a:t>Journal of Computer Graphics Forum,</a:t>
            </a:r>
            <a:r>
              <a:rPr lang="en-US" sz="1200" i="1" dirty="0"/>
              <a:t> </a:t>
            </a:r>
            <a:r>
              <a:rPr lang="en-US" sz="1200" dirty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analysis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Interactive 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Dis-Function: learn a model from projection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PCA</a:t>
            </a: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1933</Words>
  <Application>Microsoft Office PowerPoint</Application>
  <PresentationFormat>On-screen Show (4:3)</PresentationFormat>
  <Paragraphs>393</Paragraphs>
  <Slides>60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Avenir Next Demi Bold</vt:lpstr>
      <vt:lpstr>Calibri</vt:lpstr>
      <vt:lpstr>Cambria</vt:lpstr>
      <vt:lpstr>Cambria Math</vt:lpstr>
      <vt:lpstr>Helvetica</vt:lpstr>
      <vt:lpstr>Times New Roman</vt:lpstr>
      <vt:lpstr>1_Office Theme</vt:lpstr>
      <vt:lpstr>Big Data Visualization: A User-Centric Approach</vt:lpstr>
      <vt:lpstr>Financial Fraud – A Case for Visual Analytics</vt:lpstr>
      <vt:lpstr>Financial Fraud – A Case Study for Visual Analytics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Metric Learning</vt:lpstr>
      <vt:lpstr>Interactive Visualization Systems</vt:lpstr>
      <vt:lpstr>PowerPoint Presentation</vt:lpstr>
      <vt:lpstr>“Tough” Lessons Learned</vt:lpstr>
      <vt:lpstr>Problem Statement</vt:lpstr>
      <vt:lpstr>Related Work (see the DSIA workshop proceeding)</vt:lpstr>
      <vt:lpstr>Two Observations:</vt:lpstr>
      <vt:lpstr>Two Observations:</vt:lpstr>
      <vt:lpstr>Analyzing a User’s Interactions</vt:lpstr>
      <vt:lpstr>Finding Waldo: Can we Automate?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Problem Statement</vt:lpstr>
      <vt:lpstr>Our Approach:  Predictive Pre-Fetching</vt:lpstr>
      <vt:lpstr>PowerPoint Presentation</vt:lpstr>
      <vt:lpstr>Predictions</vt:lpstr>
      <vt:lpstr>Predictions</vt:lpstr>
      <vt:lpstr>Predictions Accuracy</vt:lpstr>
      <vt:lpstr>Two Observations:</vt:lpstr>
      <vt:lpstr>Modeling the Perception of Data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1514</cp:revision>
  <dcterms:created xsi:type="dcterms:W3CDTF">2011-08-03T02:14:01Z</dcterms:created>
  <dcterms:modified xsi:type="dcterms:W3CDTF">2017-02-15T17:59:25Z</dcterms:modified>
</cp:coreProperties>
</file>