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1159" r:id="rId2"/>
    <p:sldId id="1205" r:id="rId3"/>
    <p:sldId id="1206" r:id="rId4"/>
    <p:sldId id="1033" r:id="rId5"/>
    <p:sldId id="1034" r:id="rId6"/>
    <p:sldId id="1035" r:id="rId7"/>
    <p:sldId id="1108" r:id="rId8"/>
    <p:sldId id="1210" r:id="rId9"/>
    <p:sldId id="1211" r:id="rId10"/>
    <p:sldId id="1212" r:id="rId11"/>
    <p:sldId id="1213" r:id="rId12"/>
    <p:sldId id="1214" r:id="rId13"/>
    <p:sldId id="1039" r:id="rId14"/>
    <p:sldId id="1040" r:id="rId15"/>
    <p:sldId id="1041" r:id="rId16"/>
    <p:sldId id="1042" r:id="rId17"/>
    <p:sldId id="1043" r:id="rId18"/>
    <p:sldId id="1044" r:id="rId19"/>
    <p:sldId id="1047" r:id="rId20"/>
    <p:sldId id="1186" r:id="rId21"/>
    <p:sldId id="1048" r:id="rId22"/>
    <p:sldId id="1049" r:id="rId23"/>
    <p:sldId id="1097" r:id="rId24"/>
    <p:sldId id="1052" r:id="rId25"/>
    <p:sldId id="1158" r:id="rId26"/>
    <p:sldId id="1136" r:id="rId27"/>
    <p:sldId id="1137" r:id="rId28"/>
    <p:sldId id="1138" r:id="rId29"/>
    <p:sldId id="1139" r:id="rId30"/>
    <p:sldId id="1140" r:id="rId31"/>
    <p:sldId id="1141" r:id="rId32"/>
    <p:sldId id="1156" r:id="rId33"/>
    <p:sldId id="1157" r:id="rId34"/>
    <p:sldId id="1126" r:id="rId35"/>
    <p:sldId id="1170" r:id="rId36"/>
    <p:sldId id="1127" r:id="rId37"/>
    <p:sldId id="1129" r:id="rId38"/>
    <p:sldId id="1204" r:id="rId39"/>
    <p:sldId id="959" r:id="rId40"/>
    <p:sldId id="694" r:id="rId41"/>
    <p:sldId id="1179" r:id="rId42"/>
    <p:sldId id="1187" r:id="rId43"/>
    <p:sldId id="1188" r:id="rId44"/>
    <p:sldId id="1189" r:id="rId45"/>
    <p:sldId id="1190" r:id="rId46"/>
    <p:sldId id="1191" r:id="rId47"/>
    <p:sldId id="1192" r:id="rId48"/>
    <p:sldId id="1193" r:id="rId49"/>
    <p:sldId id="1194" r:id="rId50"/>
    <p:sldId id="1195" r:id="rId51"/>
    <p:sldId id="1196" r:id="rId52"/>
    <p:sldId id="1197" r:id="rId53"/>
    <p:sldId id="1198" r:id="rId54"/>
    <p:sldId id="1199" r:id="rId55"/>
    <p:sldId id="1200" r:id="rId56"/>
    <p:sldId id="1201" r:id="rId57"/>
    <p:sldId id="1202" r:id="rId58"/>
    <p:sldId id="1203" r:id="rId59"/>
    <p:sldId id="1171" r:id="rId60"/>
    <p:sldId id="1172" r:id="rId61"/>
    <p:sldId id="1173" r:id="rId62"/>
    <p:sldId id="1174" r:id="rId63"/>
    <p:sldId id="1175" r:id="rId64"/>
    <p:sldId id="1176" r:id="rId65"/>
    <p:sldId id="1177" r:id="rId66"/>
    <p:sldId id="1178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1" autoAdjust="0"/>
    <p:restoredTop sz="86567" autoAdjust="0"/>
  </p:normalViewPr>
  <p:slideViewPr>
    <p:cSldViewPr>
      <p:cViewPr varScale="1">
        <p:scale>
          <a:sx n="57" d="100"/>
          <a:sy n="57" d="100"/>
        </p:scale>
        <p:origin x="5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2A-42A2-AE62-846D848FA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1609712352"/>
        <c:axId val="1609718880"/>
      </c:barChart>
      <c:catAx>
        <c:axId val="1609712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09718880"/>
        <c:crosses val="autoZero"/>
        <c:auto val="1"/>
        <c:lblAlgn val="ctr"/>
        <c:lblOffset val="100"/>
        <c:noMultiLvlLbl val="0"/>
      </c:catAx>
      <c:valAx>
        <c:axId val="1609718880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097123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E9-4CFF-B369-4C3E183386D8}"/>
            </c:ext>
          </c:extLst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E9-4CFF-B369-4C3E18338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609717792"/>
        <c:axId val="1609713984"/>
      </c:barChart>
      <c:catAx>
        <c:axId val="1609717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09713984"/>
        <c:crosses val="autoZero"/>
        <c:auto val="1"/>
        <c:lblAlgn val="ctr"/>
        <c:lblOffset val="100"/>
        <c:noMultiLvlLbl val="0"/>
      </c:catAx>
      <c:valAx>
        <c:axId val="160971398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097177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7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64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3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832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683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48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446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3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31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/63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350689" y="0"/>
            <a:ext cx="179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HKUST 18</a:t>
            </a:r>
            <a:endParaRPr lang="en-US" sz="120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8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7772400" cy="2232025"/>
          </a:xfrm>
        </p:spPr>
        <p:txBody>
          <a:bodyPr>
            <a:normAutofit/>
          </a:bodyPr>
          <a:lstStyle/>
          <a:p>
            <a:r>
              <a:rPr lang="en-US" b="1" dirty="0"/>
              <a:t>Human Data Interaction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Data Organization, Computation, and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Remco Chang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Computer Science,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224716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2465158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</p:txBody>
      </p:sp>
    </p:spTree>
    <p:extLst>
      <p:ext uri="{BB962C8B-B14F-4D97-AF65-F5344CB8AC3E}">
        <p14:creationId xmlns:p14="http://schemas.microsoft.com/office/powerpoint/2010/main" val="5234278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40869512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Do People Understand Data Differently?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dirty="0"/>
              <a:t>A Case Study of </a:t>
            </a:r>
            <a:r>
              <a:rPr lang="en-US" b="1" dirty="0"/>
              <a:t>Bayesian Reasoning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95029"/>
            <a:ext cx="1095375" cy="112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1554215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Improving Bayesian Reasoning: The Effects of Phrasing, Visualization, and Spatial Ability. </a:t>
            </a:r>
            <a:r>
              <a:rPr lang="en-US" sz="1200" dirty="0" err="1"/>
              <a:t>InfoVis</a:t>
            </a:r>
            <a:r>
              <a:rPr lang="en-US" sz="1200" dirty="0"/>
              <a:t>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05487"/>
            <a:ext cx="914401" cy="1148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554215"/>
            <a:ext cx="14192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Anzu</a:t>
            </a:r>
            <a:r>
              <a:rPr lang="en-US" dirty="0"/>
              <a:t> Hakone (MS 2017)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63" y="395029"/>
            <a:ext cx="947737" cy="1190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063" y="1600200"/>
            <a:ext cx="1023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Paul Han</a:t>
            </a:r>
          </a:p>
          <a:p>
            <a:pPr algn="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00800"/>
            <a:ext cx="787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PROACT: Iterative design of a patient-centered visualization for effective prostate cancer health risk communication, </a:t>
            </a:r>
            <a:r>
              <a:rPr lang="en-US" sz="1200" dirty="0" err="1"/>
              <a:t>InfoVis</a:t>
            </a:r>
            <a:r>
              <a:rPr lang="en-US" sz="1200" dirty="0"/>
              <a:t>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25" y="413724"/>
            <a:ext cx="881655" cy="1178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0" y="1600200"/>
            <a:ext cx="12795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Holly Taylor</a:t>
            </a:r>
          </a:p>
        </p:txBody>
      </p:sp>
    </p:spTree>
    <p:extLst>
      <p:ext uri="{BB962C8B-B14F-4D97-AF65-F5344CB8AC3E}">
        <p14:creationId xmlns:p14="http://schemas.microsoft.com/office/powerpoint/2010/main" val="4111667803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618656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women at age forty having breast cancer is 1%. If a woman has breast cancer, the probability is 80% that she will get a positive mammography. If a woman does not have breast cancer, the probability is 9.3% 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2489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7.9%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395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4" y="6584555"/>
            <a:ext cx="6340909" cy="273445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cs typeface="Arial"/>
              </a:rPr>
              <a:t>1. Eddy,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3471386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938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/>
              <a:t>* Reported accuracies range from 6% to 62%</a:t>
            </a:r>
          </a:p>
        </p:txBody>
      </p:sp>
    </p:spTree>
    <p:extLst>
      <p:ext uri="{BB962C8B-B14F-4D97-AF65-F5344CB8AC3E}">
        <p14:creationId xmlns:p14="http://schemas.microsoft.com/office/powerpoint/2010/main" val="310004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Experiment: Does Visualization </a:t>
            </a:r>
            <a:br>
              <a:rPr lang="en-US" dirty="0"/>
            </a:br>
            <a:r>
              <a:rPr lang="en-US" dirty="0"/>
              <a:t>help with Bayesian Reasoning?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 dirty="0"/>
              <a:t>6 conditions</a:t>
            </a:r>
          </a:p>
          <a:p>
            <a:r>
              <a:rPr lang="en-US" altLang="en-US" sz="2500" dirty="0"/>
              <a:t>377 participants</a:t>
            </a:r>
          </a:p>
          <a:p>
            <a:r>
              <a:rPr lang="en-US" altLang="en-US" sz="2500" dirty="0"/>
              <a:t>Between subjects experiment</a:t>
            </a:r>
          </a:p>
          <a:p>
            <a:r>
              <a:rPr lang="en-US" altLang="en-US" sz="2500" dirty="0"/>
              <a:t>Also measured </a:t>
            </a:r>
            <a:r>
              <a:rPr lang="en-US" altLang="en-US" sz="2500" dirty="0">
                <a:solidFill>
                  <a:srgbClr val="C00000"/>
                </a:solidFill>
              </a:rPr>
              <a:t>spatial ability</a:t>
            </a:r>
            <a:r>
              <a:rPr lang="en-US" altLang="en-US" sz="2500" dirty="0"/>
              <a:t>, </a:t>
            </a:r>
            <a:r>
              <a:rPr lang="en-US" altLang="en-US" sz="2500" dirty="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8143" y="3733800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Answer: (A)</a:t>
            </a:r>
          </a:p>
        </p:txBody>
      </p:sp>
    </p:spTree>
    <p:extLst>
      <p:ext uri="{BB962C8B-B14F-4D97-AF65-F5344CB8AC3E}">
        <p14:creationId xmlns:p14="http://schemas.microsoft.com/office/powerpoint/2010/main" val="41194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age result for red line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83528" cy="67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3352800" y="533400"/>
            <a:ext cx="685800" cy="6937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7083 0.078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7847 L 0.12083 0.1495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Ottley</a:t>
            </a:r>
            <a:r>
              <a:rPr lang="en-US" altLang="en-US" sz="1200" dirty="0"/>
              <a:t> et al., Visually Communicating Bayesian Statistics 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16744587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Initial Results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99882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Separated by Spatial 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33003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5005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609600"/>
            <a:ext cx="4325592" cy="33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4505"/>
            <a:ext cx="3629025" cy="16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57184"/>
            <a:ext cx="4210050" cy="25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989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 (Storytelling Visualization)</a:t>
            </a:r>
            <a:endParaRPr lang="en-US" dirty="0">
              <a:solidFill>
                <a:srgbClr val="0E345A"/>
              </a:solidFill>
            </a:endParaRPr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76" y="2309812"/>
            <a:ext cx="3714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26" y="4606131"/>
            <a:ext cx="3695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82440"/>
            <a:ext cx="4346367" cy="34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08760"/>
            <a:ext cx="4386469" cy="3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0500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C00000"/>
                </a:solidFill>
              </a:rPr>
              <a:t>Do Users Explore Data in the Same Way?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dirty="0"/>
              <a:t>Automated Learning from User Interactions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9"/>
            <a:ext cx="993775" cy="11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924800" y="1219200"/>
            <a:ext cx="1219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  <a:p>
            <a:pPr algn="r" eaLnBrk="1" hangingPunct="1"/>
            <a:r>
              <a:rPr lang="en-US" altLang="en-US" dirty="0"/>
              <a:t>(PhD 2015)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3" y="20638"/>
            <a:ext cx="1095375" cy="1123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5473" y="1179824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</p:spTree>
    <p:extLst>
      <p:ext uri="{BB962C8B-B14F-4D97-AF65-F5344CB8AC3E}">
        <p14:creationId xmlns:p14="http://schemas.microsoft.com/office/powerpoint/2010/main" val="526304593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Finding Waldo: Learning From the Users’ Interactions</a:t>
            </a: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Left, Right, Up, Down, Zoom In, Zoom Out, Found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</p:spTree>
    <p:extLst>
      <p:ext uri="{BB962C8B-B14F-4D97-AF65-F5344CB8AC3E}">
        <p14:creationId xmlns:p14="http://schemas.microsoft.com/office/powerpoint/2010/main" val="385597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Pilot Visualization:</a:t>
            </a:r>
            <a:br>
              <a:rPr lang="en-US" dirty="0"/>
            </a:br>
            <a:r>
              <a:rPr lang="en-US" dirty="0"/>
              <a:t>Completion Time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36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Post-hoc Analysis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77%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Fast vs. Slow Split (Mean+0.5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=Fast, Mean-0.5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“Real-Time” Prediction </a:t>
            </a:r>
            <a:br>
              <a:rPr lang="en-US" dirty="0"/>
            </a:br>
            <a:r>
              <a:rPr lang="en-US" dirty="0"/>
              <a:t>(Limited Time Observation)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Accuracy: ~70%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~80%</a:t>
            </a:r>
          </a:p>
        </p:txBody>
      </p:sp>
    </p:spTree>
    <p:extLst>
      <p:ext uri="{BB962C8B-B14F-4D97-AF65-F5344CB8AC3E}">
        <p14:creationId xmlns:p14="http://schemas.microsoft.com/office/powerpoint/2010/main" val="129663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1"/>
            <a:ext cx="8229600" cy="277336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tufts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8162" cy="30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ufts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" y="3951935"/>
            <a:ext cx="3991125" cy="19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tufts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37" y="3200400"/>
            <a:ext cx="5068184" cy="36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User’s Personality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  <p:extLst>
      <p:ext uri="{BB962C8B-B14F-4D97-AF65-F5344CB8AC3E}">
        <p14:creationId xmlns:p14="http://schemas.microsoft.com/office/powerpoint/2010/main" val="2663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Users’ Personality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~60%</a:t>
            </a:r>
          </a:p>
        </p:txBody>
      </p:sp>
    </p:spTree>
    <p:extLst>
      <p:ext uri="{BB962C8B-B14F-4D97-AF65-F5344CB8AC3E}">
        <p14:creationId xmlns:p14="http://schemas.microsoft.com/office/powerpoint/2010/main" val="44377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7620000" cy="2133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rgbClr val="C00000"/>
                </a:solidFill>
              </a:rPr>
              <a:t>What can we do with User Behavior Prediction?</a:t>
            </a:r>
            <a:br>
              <a:rPr lang="en-US" sz="2700" dirty="0">
                <a:solidFill>
                  <a:srgbClr val="C00000"/>
                </a:solidFill>
              </a:rPr>
            </a:br>
            <a:r>
              <a:rPr lang="en-US" dirty="0" err="1"/>
              <a:t>ForeCache</a:t>
            </a:r>
            <a:r>
              <a:rPr lang="en-US" dirty="0"/>
              <a:t>: Interactive Large Data Exploration</a:t>
            </a:r>
          </a:p>
        </p:txBody>
      </p:sp>
      <p:pic>
        <p:nvPicPr>
          <p:cNvPr id="9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368409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597967"/>
            <a:ext cx="17068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Leilani Battle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(PhD MIT 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359510"/>
            <a:ext cx="1236345" cy="1236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1611868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Stonebraker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(MIT)</a:t>
            </a:r>
          </a:p>
        </p:txBody>
      </p:sp>
      <p:pic>
        <p:nvPicPr>
          <p:cNvPr id="5122" name="Picture 2" descr="https://lh3.googleusercontent.com/-yp98a2iMhZQ/AAAAAAAAAAI/AAAAAAAAAAA/Q8-49e-Ni8E/s128-c-k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58" y="36840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4514" y="1636126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Marianne </a:t>
            </a:r>
            <a:r>
              <a:rPr lang="en-US" dirty="0" err="1">
                <a:latin typeface="Cambria" panose="02040503050406030204" pitchFamily="18" charset="0"/>
              </a:rPr>
              <a:t>Procopio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Dynamic Prefetching of Data Tiles for Interactive Visualization. SIGMOD 2016</a:t>
            </a:r>
          </a:p>
        </p:txBody>
      </p:sp>
    </p:spTree>
    <p:extLst>
      <p:ext uri="{BB962C8B-B14F-4D97-AF65-F5344CB8AC3E}">
        <p14:creationId xmlns:p14="http://schemas.microsoft.com/office/powerpoint/2010/main" val="1972297758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</a:t>
            </a:r>
            <a:r>
              <a:rPr lang="en-US" dirty="0" err="1"/>
              <a:t>Stuyd</a:t>
            </a:r>
            <a:r>
              <a:rPr lang="en-US" dirty="0"/>
              <a:t>: Interactive Exploration of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Visualization on a</a:t>
            </a:r>
          </a:p>
          <a:p>
            <a:r>
              <a:rPr lang="en-US" sz="2400" b="1" dirty="0"/>
              <a:t>Commodity Hardware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Large Data in a</a:t>
            </a:r>
          </a:p>
          <a:p>
            <a:r>
              <a:rPr lang="en-US" sz="2400" b="1" dirty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19780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706"/>
            <a:ext cx="8229600" cy="88568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If we know what the user might do next, we can </a:t>
            </a:r>
            <a:r>
              <a:rPr lang="en-US" dirty="0">
                <a:solidFill>
                  <a:srgbClr val="C00000"/>
                </a:solidFill>
              </a:rPr>
              <a:t>pre-compute the task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pre-fetch the result</a:t>
            </a:r>
          </a:p>
          <a:p>
            <a:pPr lvl="1"/>
            <a:r>
              <a:rPr lang="en-US" dirty="0"/>
              <a:t>Reduces user wait time (e.g. after they click a button to perform a task)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92" y="28061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27923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92" y="27865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Predictive Pre-Fetching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AF2034C-DCEF-4335-BDFC-8DD76BC4F357}"/>
              </a:ext>
            </a:extLst>
          </p:cNvPr>
          <p:cNvSpPr txBox="1">
            <a:spLocks/>
          </p:cNvSpPr>
          <p:nvPr/>
        </p:nvSpPr>
        <p:spPr>
          <a:xfrm>
            <a:off x="457200" y="4973669"/>
            <a:ext cx="8229600" cy="1839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C0504D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ForeCache</a:t>
            </a:r>
            <a:r>
              <a:rPr lang="en-US" dirty="0"/>
              <a:t>: Three-tiered architecture</a:t>
            </a:r>
          </a:p>
          <a:p>
            <a:pPr lvl="1"/>
            <a:r>
              <a:rPr lang="en-US" dirty="0"/>
              <a:t>Thin client (visualization)</a:t>
            </a:r>
          </a:p>
          <a:p>
            <a:pPr lvl="1"/>
            <a:r>
              <a:rPr lang="en-US" dirty="0"/>
              <a:t>Backend (array-based database)</a:t>
            </a:r>
          </a:p>
          <a:p>
            <a:pPr lvl="1"/>
            <a:r>
              <a:rPr lang="en-US" dirty="0"/>
              <a:t>Fat middleware</a:t>
            </a:r>
          </a:p>
          <a:p>
            <a:r>
              <a:rPr lang="en-US" dirty="0"/>
              <a:t>Challenge: turning the “Finding Waldo” toy-example </a:t>
            </a:r>
            <a:r>
              <a:rPr lang="en-US" dirty="0">
                <a:solidFill>
                  <a:srgbClr val="FF0000"/>
                </a:solidFill>
              </a:rPr>
              <a:t>into practice</a:t>
            </a:r>
          </a:p>
        </p:txBody>
      </p:sp>
    </p:spTree>
    <p:extLst>
      <p:ext uri="{BB962C8B-B14F-4D97-AF65-F5344CB8AC3E}">
        <p14:creationId xmlns:p14="http://schemas.microsoft.com/office/powerpoint/2010/main" val="162414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Predictions, an Example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ACC9426-8620-4271-A3FE-8AD9D592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1747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is the user going to do next?</a:t>
            </a:r>
          </a:p>
          <a:p>
            <a:pPr lvl="1"/>
            <a:r>
              <a:rPr lang="en-US" dirty="0"/>
              <a:t>Likely “right” or “up”</a:t>
            </a:r>
          </a:p>
          <a:p>
            <a:pPr lvl="4"/>
            <a:endParaRPr lang="en-US" dirty="0"/>
          </a:p>
          <a:p>
            <a:r>
              <a:rPr lang="en-US" dirty="0"/>
              <a:t>Prediction of behavior is pretty easy </a:t>
            </a:r>
            <a:r>
              <a:rPr lang="en-US" dirty="0">
                <a:solidFill>
                  <a:srgbClr val="FF0000"/>
                </a:solidFill>
              </a:rPr>
              <a:t>IF</a:t>
            </a:r>
            <a:r>
              <a:rPr lang="en-US" dirty="0"/>
              <a:t> we know that the user is “</a:t>
            </a:r>
            <a:r>
              <a:rPr lang="en-US" dirty="0">
                <a:solidFill>
                  <a:srgbClr val="FF0000"/>
                </a:solidFill>
              </a:rPr>
              <a:t>navigating</a:t>
            </a:r>
            <a:r>
              <a:rPr lang="en-US" dirty="0"/>
              <a:t>”</a:t>
            </a:r>
          </a:p>
          <a:p>
            <a:pPr lvl="3"/>
            <a:endParaRPr lang="en-US" dirty="0"/>
          </a:p>
          <a:p>
            <a:r>
              <a:rPr lang="en-US" dirty="0"/>
              <a:t>But what if the user is doing something else?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50292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First tier: predict what “phase” of analysis the user is in.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Second tier: given a “phase”, use phase-specific models to predict user’s next actions.</a:t>
            </a:r>
          </a:p>
          <a:p>
            <a:pPr lvl="1">
              <a:defRPr/>
            </a:pPr>
            <a:r>
              <a:rPr lang="en-US" dirty="0">
                <a:solidFill>
                  <a:schemeClr val="tx1"/>
                </a:solidFill>
              </a:rPr>
              <a:t>For example, for “navigation”, use momentum-based prediction</a:t>
            </a:r>
          </a:p>
          <a:p>
            <a:pPr lvl="1">
              <a:defRPr/>
            </a:pPr>
            <a:r>
              <a:rPr lang="en-US" dirty="0">
                <a:solidFill>
                  <a:schemeClr val="tx1"/>
                </a:solidFill>
              </a:rPr>
              <a:t>For others, use a combination of access-frequency, statistical distribution, SIFT (image-based), etc.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Foraging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Navigation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Card-</a:t>
            </a:r>
            <a:r>
              <a:rPr lang="en-US" altLang="en-US" sz="2400" b="1" dirty="0" err="1"/>
              <a:t>Pirolli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Sensemaking</a:t>
            </a:r>
            <a:r>
              <a:rPr lang="en-US" altLang="en-US" sz="2400" b="1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3004036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Evaluation: Prediction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2971800" cy="4953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“Random guessing” accuracy is: k/n</a:t>
            </a:r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n: number of possible user actions</a:t>
            </a:r>
            <a:endParaRPr lang="en-US" sz="1000" dirty="0"/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40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NSF </a:t>
            </a:r>
            <a:r>
              <a:rPr lang="en-US" dirty="0"/>
              <a:t>CAREER (current)</a:t>
            </a:r>
          </a:p>
          <a:p>
            <a:pPr lvl="1"/>
            <a:r>
              <a:rPr lang="en-US" dirty="0"/>
              <a:t>User Modeling / Sequence Analysis</a:t>
            </a:r>
          </a:p>
          <a:p>
            <a:r>
              <a:rPr lang="en-US" dirty="0"/>
              <a:t>MIT </a:t>
            </a:r>
            <a:r>
              <a:rPr lang="en-US" dirty="0" smtClean="0"/>
              <a:t>+ CIA (current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Developing Databases for </a:t>
            </a:r>
            <a:r>
              <a:rPr lang="en-US" dirty="0" smtClean="0"/>
              <a:t>VIS</a:t>
            </a:r>
          </a:p>
          <a:p>
            <a:r>
              <a:rPr lang="en-US" dirty="0"/>
              <a:t>Navy </a:t>
            </a:r>
            <a:r>
              <a:rPr lang="en-US" dirty="0" smtClean="0"/>
              <a:t>(current)</a:t>
            </a:r>
          </a:p>
          <a:p>
            <a:pPr lvl="1"/>
            <a:r>
              <a:rPr lang="en-US" dirty="0" smtClean="0"/>
              <a:t>Analysis of training/exam data of soldiers</a:t>
            </a:r>
            <a:endParaRPr lang="en-US" dirty="0"/>
          </a:p>
          <a:p>
            <a:r>
              <a:rPr lang="en-US" dirty="0"/>
              <a:t>DARPA D3M (current)</a:t>
            </a:r>
          </a:p>
          <a:p>
            <a:pPr lvl="1"/>
            <a:r>
              <a:rPr lang="en-US" dirty="0"/>
              <a:t>Integration of </a:t>
            </a:r>
            <a:r>
              <a:rPr lang="en-US" dirty="0" err="1"/>
              <a:t>AutoML</a:t>
            </a:r>
            <a:r>
              <a:rPr lang="en-US" dirty="0"/>
              <a:t> with VIS</a:t>
            </a:r>
          </a:p>
          <a:p>
            <a:r>
              <a:rPr lang="en-US" dirty="0" smtClean="0"/>
              <a:t>DARPA CHESS (starting Nov)</a:t>
            </a:r>
          </a:p>
          <a:p>
            <a:pPr lvl="1"/>
            <a:r>
              <a:rPr lang="en-US" dirty="0" smtClean="0"/>
              <a:t>How to help novice hackers become better hackers</a:t>
            </a:r>
          </a:p>
          <a:p>
            <a:r>
              <a:rPr lang="en-US" dirty="0" smtClean="0"/>
              <a:t>Walmart (starting Oct?)</a:t>
            </a:r>
          </a:p>
          <a:p>
            <a:pPr lvl="1"/>
            <a:r>
              <a:rPr lang="en-US" dirty="0" smtClean="0"/>
              <a:t>“Nudge” users in online shopping behaviors</a:t>
            </a:r>
          </a:p>
          <a:p>
            <a:r>
              <a:rPr lang="en-US" dirty="0" smtClean="0"/>
              <a:t>MIT Lincoln Lab (starting Oct)</a:t>
            </a:r>
          </a:p>
          <a:p>
            <a:pPr lvl="1"/>
            <a:r>
              <a:rPr lang="en-US" dirty="0" smtClean="0"/>
              <a:t>Cyber analysis and defense</a:t>
            </a:r>
          </a:p>
          <a:p>
            <a:r>
              <a:rPr lang="en-US" dirty="0" smtClean="0"/>
              <a:t>Google (in discussion)</a:t>
            </a:r>
            <a:endParaRPr lang="en-US" dirty="0"/>
          </a:p>
          <a:p>
            <a:pPr lvl="1"/>
            <a:r>
              <a:rPr lang="en-US" dirty="0" smtClean="0"/>
              <a:t>How to end cyber bullying (or cyber harassment) </a:t>
            </a:r>
          </a:p>
        </p:txBody>
      </p:sp>
    </p:spTree>
    <p:extLst>
      <p:ext uri="{BB962C8B-B14F-4D97-AF65-F5344CB8AC3E}">
        <p14:creationId xmlns:p14="http://schemas.microsoft.com/office/powerpoint/2010/main" val="34015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15613"/>
          </a:xfrm>
        </p:spPr>
        <p:txBody>
          <a:bodyPr>
            <a:normAutofit/>
          </a:bodyPr>
          <a:lstStyle/>
          <a:p>
            <a:r>
              <a:rPr lang="en-US" dirty="0"/>
              <a:t>Summary: 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4739547" cy="5029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Visual analytics tasks are challenging and requires </a:t>
            </a:r>
            <a:r>
              <a:rPr lang="en-US" dirty="0" err="1">
                <a:solidFill>
                  <a:srgbClr val="C00000"/>
                </a:solidFill>
              </a:rPr>
              <a:t>human+computer</a:t>
            </a:r>
            <a:r>
              <a:rPr lang="en-US" dirty="0">
                <a:solidFill>
                  <a:srgbClr val="C00000"/>
                </a:solidFill>
              </a:rPr>
              <a:t> collaboration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Happy </a:t>
            </a:r>
            <a:r>
              <a:rPr lang="en-US" dirty="0">
                <a:solidFill>
                  <a:srgbClr val="C00000"/>
                </a:solidFill>
              </a:rPr>
              <a:t>marriage</a:t>
            </a:r>
            <a:r>
              <a:rPr lang="en-US" dirty="0"/>
              <a:t> between user and computer requires better understanding of the user.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Bayesian Reasoning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Finding Waldo</a:t>
            </a:r>
            <a:r>
              <a:rPr lang="en-US" dirty="0"/>
              <a:t> build profiles of users such that the </a:t>
            </a:r>
            <a:r>
              <a:rPr lang="en-US" dirty="0" err="1">
                <a:solidFill>
                  <a:srgbClr val="C00000"/>
                </a:solidFill>
              </a:rPr>
              <a:t>ForeCache</a:t>
            </a:r>
            <a:r>
              <a:rPr lang="en-US" dirty="0"/>
              <a:t> system can use for better prediction of a user’s future actions.</a:t>
            </a:r>
          </a:p>
          <a:p>
            <a:pPr lvl="4"/>
            <a:endParaRPr lang="en-US" dirty="0">
              <a:solidFill>
                <a:schemeClr val="tx1"/>
              </a:solidFill>
            </a:endParaRPr>
          </a:p>
          <a:p>
            <a:r>
              <a:rPr lang="en-US" b="1" smtClean="0"/>
              <a:t>“</a:t>
            </a:r>
            <a:r>
              <a:rPr lang="en-US" b="1" dirty="0"/>
              <a:t>Bring Data and Analysis to the People!”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52906" y="3270151"/>
            <a:ext cx="2105541" cy="130184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6" y="4708322"/>
            <a:ext cx="185681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42" y="1411255"/>
            <a:ext cx="1874611" cy="17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24" y="4879543"/>
            <a:ext cx="2103029" cy="154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Image result for dogbe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97" y="1529563"/>
            <a:ext cx="1667369" cy="15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63" y="311948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“The computer is incredibly fast, accurate, and stupid. Man is unbelievably slow, inaccurate, and brilliant. The marriage of the two is a force beyond calculation.”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dirty="0"/>
              <a:t>-Leo </a:t>
            </a:r>
            <a:r>
              <a:rPr lang="en-US" dirty="0" err="1"/>
              <a:t>Cherne</a:t>
            </a:r>
            <a:r>
              <a:rPr lang="en-US" dirty="0"/>
              <a:t>, 1977 </a:t>
            </a:r>
          </a:p>
          <a:p>
            <a:pPr marL="0" indent="0" algn="r">
              <a:buNone/>
            </a:pPr>
            <a:r>
              <a:rPr lang="en-US" sz="2400" dirty="0"/>
              <a:t>(often attributed to Albert Einstein)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2908" y="3581400"/>
            <a:ext cx="1676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3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74660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7135" y="51816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6" y="466553"/>
            <a:ext cx="7376514" cy="270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2" y="34290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9372C6-12C8-4CD4-91F6-6C117459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C34D9F-5611-4901-811A-2B87349AE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48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8305800" cy="2133600"/>
          </a:xfrm>
        </p:spPr>
        <p:txBody>
          <a:bodyPr>
            <a:normAutofit/>
          </a:bodyPr>
          <a:lstStyle/>
          <a:p>
            <a:r>
              <a:rPr lang="en-US" dirty="0"/>
              <a:t>DARPA Data-Driven Discovery (D3M):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Data Analysis for the Masses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7119" y="1597967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Abby </a:t>
            </a:r>
            <a:r>
              <a:rPr lang="en-US" dirty="0" err="1">
                <a:latin typeface="Cambria" panose="02040503050406030204" pitchFamily="18" charset="0"/>
              </a:rPr>
              <a:t>Mosca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61186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Dylan Cashman</a:t>
            </a:r>
          </a:p>
        </p:txBody>
      </p:sp>
      <p:pic>
        <p:nvPicPr>
          <p:cNvPr id="1028" name="Picture 4" descr="Dylan Cashman, Computer science Ph.D. candidate, Provost Fe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23" y="424934"/>
            <a:ext cx="1173033" cy="11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44058"/>
            <a:ext cx="1167327" cy="1153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7" y="421445"/>
            <a:ext cx="1086128" cy="117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420" y="1611868"/>
            <a:ext cx="1821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Shah </a:t>
            </a:r>
            <a:r>
              <a:rPr lang="en-US" dirty="0" err="1">
                <a:latin typeface="Cambria" panose="02040503050406030204" pitchFamily="18" charset="0"/>
              </a:rPr>
              <a:t>Humayoun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27" y="2313119"/>
            <a:ext cx="1167327" cy="1334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23" y="2186883"/>
            <a:ext cx="1173033" cy="140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067" y="2202522"/>
            <a:ext cx="1119860" cy="1392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719" y="3622319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Mike Gleicher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(Wisconsin)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6622" y="3647207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John Stasko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3503" y="3647207"/>
            <a:ext cx="1452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Alex Endert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63" y="1212098"/>
            <a:ext cx="3091488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28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Who are they?</a:t>
            </a:r>
          </a:p>
          <a:p>
            <a:endParaRPr lang="en-US" dirty="0"/>
          </a:p>
        </p:txBody>
      </p:sp>
      <p:pic>
        <p:nvPicPr>
          <p:cNvPr id="1026" name="Picture 2" descr="Image result for data scientist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3434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14601"/>
            <a:ext cx="43434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805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want to accomplish?</a:t>
            </a:r>
          </a:p>
          <a:p>
            <a:endParaRPr lang="en-US" dirty="0"/>
          </a:p>
        </p:txBody>
      </p:sp>
      <p:pic>
        <p:nvPicPr>
          <p:cNvPr id="2052" name="Picture 4" descr="Image result for machine learning 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67000"/>
            <a:ext cx="4451929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7000"/>
            <a:ext cx="4413250" cy="30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need help with?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7185"/>
            <a:ext cx="4191000" cy="368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91154"/>
            <a:ext cx="4267200" cy="35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(or Automated Machine Learning)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DARPA’s Ideal of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“Masses”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666750" y="1481661"/>
            <a:ext cx="367665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Run regression 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(sales-cost, year)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988814" y="1505871"/>
            <a:ext cx="3676650" cy="1846929"/>
          </a:xfrm>
          <a:prstGeom prst="cloudCallout">
            <a:avLst>
              <a:gd name="adj1" fmla="val 24929"/>
              <a:gd name="adj2" fmla="val 5853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Linear? Logistic? Non-Linear?</a:t>
            </a:r>
          </a:p>
        </p:txBody>
      </p:sp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Reality: Interviews with Companies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486401" y="1417638"/>
            <a:ext cx="3200399" cy="1815972"/>
          </a:xfrm>
          <a:prstGeom prst="cloudCallout">
            <a:avLst>
              <a:gd name="adj1" fmla="val 20220"/>
              <a:gd name="adj2" fmla="val 669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??????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52501" y="1417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2847975" y="2841051"/>
            <a:ext cx="2676525" cy="3124200"/>
          </a:xfrm>
          <a:prstGeom prst="mathMultiply">
            <a:avLst>
              <a:gd name="adj1" fmla="val 9123"/>
            </a:avLst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0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Companies Do This Now?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Insight Managers</a:t>
            </a:r>
          </a:p>
        </p:txBody>
      </p:sp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8194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1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15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42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911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6927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867400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5867400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pic>
        <p:nvPicPr>
          <p:cNvPr id="17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pic>
        <p:nvPicPr>
          <p:cNvPr id="22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8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sp>
        <p:nvSpPr>
          <p:cNvPr id="22" name="Oval 21"/>
          <p:cNvSpPr/>
          <p:nvPr/>
        </p:nvSpPr>
        <p:spPr>
          <a:xfrm>
            <a:off x="2921844" y="3438088"/>
            <a:ext cx="25908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Automated “Translator”</a:t>
            </a:r>
          </a:p>
        </p:txBody>
      </p:sp>
      <p:pic>
        <p:nvPicPr>
          <p:cNvPr id="23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7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1DBAE-920E-464C-97F8-6D856552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SnowCat</a:t>
            </a:r>
            <a:r>
              <a:rPr lang="en-US" dirty="0"/>
              <a:t> 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93EB58-DDE9-43E3-B5C5-B80E546BE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E17776-CD44-4F43-8518-6AF722E0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8593"/>
            <a:ext cx="8686800" cy="46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12315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1110-6A62-4445-ACF6-078AD90E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and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05AB00-7331-45A2-8B52-B0BB52A2F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953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User provides a “problem description”, including:</a:t>
            </a:r>
          </a:p>
          <a:p>
            <a:pPr marL="914400" lvl="1" indent="-514350"/>
            <a:r>
              <a:rPr lang="en-US" dirty="0"/>
              <a:t>Task goals, optimization metric, subsets of data, etc.</a:t>
            </a:r>
          </a:p>
          <a:p>
            <a:pPr marL="2228850" lvl="4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automated machine learning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autoML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System automatically finds the “best” machine learning models</a:t>
            </a:r>
          </a:p>
          <a:p>
            <a:pPr marL="2228850" lvl="4" indent="-51435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User examines the discovered models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Compares the resulting outcomes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Selects the most appropriate model for future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A03105-54FC-4DC1-90EA-25580D85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617518"/>
            <a:ext cx="3958555" cy="42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44259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1110-6A62-4445-ACF6-078AD90E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and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05AB00-7331-45A2-8B52-B0BB52A2F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953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User provides a “problem description”, including: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 goals, optimization metric, subsets of data, etc.</a:t>
            </a:r>
          </a:p>
          <a:p>
            <a:pPr marL="2228850" lvl="4" indent="-51435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automated machine learning (</a:t>
            </a:r>
            <a:r>
              <a:rPr lang="en-US" dirty="0" err="1"/>
              <a:t>autoML</a:t>
            </a:r>
            <a:r>
              <a:rPr lang="en-US" dirty="0"/>
              <a:t>)</a:t>
            </a:r>
          </a:p>
          <a:p>
            <a:pPr marL="914400" lvl="1" indent="-514350"/>
            <a:r>
              <a:rPr lang="en-US" dirty="0"/>
              <a:t>System automatically finds the “best” machine learning models</a:t>
            </a:r>
          </a:p>
          <a:p>
            <a:pPr marL="2228850" lvl="4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User examines the discovered models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Compares the resulting outcomes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Selects the most appropriate model for future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208113-C834-40E5-A5D8-F375B21F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624" y="685799"/>
            <a:ext cx="2718575" cy="282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849CCE-B3C6-4D17-B1B5-90A4E1FF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657600"/>
            <a:ext cx="2943712" cy="30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00636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1110-6A62-4445-ACF6-078AD90E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and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05AB00-7331-45A2-8B52-B0BB52A2F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953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User provides a “problem description”, including: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 goals, optimization metric, subsets of data, etc.</a:t>
            </a:r>
          </a:p>
          <a:p>
            <a:pPr marL="2228850" lvl="4" indent="-51435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automated machine learning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autoML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System automatically finds the “best” machine learning models</a:t>
            </a:r>
          </a:p>
          <a:p>
            <a:pPr marL="2228850" lvl="4" indent="-51435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 examines the discovered models</a:t>
            </a:r>
          </a:p>
          <a:p>
            <a:pPr marL="914400" lvl="1" indent="-514350"/>
            <a:r>
              <a:rPr lang="en-US" dirty="0"/>
              <a:t>Compares the resulting outcomes</a:t>
            </a:r>
          </a:p>
          <a:p>
            <a:pPr marL="914400" lvl="1" indent="-514350"/>
            <a:r>
              <a:rPr lang="en-US" dirty="0"/>
              <a:t>Selects the most appropriate model for future data</a:t>
            </a:r>
          </a:p>
          <a:p>
            <a:pPr marL="914400" lvl="1" indent="-51435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68DCB7-584A-47EF-BAA3-2ABAA17F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616527"/>
            <a:ext cx="3166385" cy="33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A1AD7B-81F2-4B3D-A678-E9F5A803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68" y="4121222"/>
            <a:ext cx="4262632" cy="2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8268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7EEAD-2F68-4E91-A92B-A29C3F98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Data and Task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2814F8-46CE-4B4B-8B25-B0647395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/>
          </a:bodyPr>
          <a:lstStyle/>
          <a:p>
            <a:r>
              <a:rPr lang="en-US" sz="2400" dirty="0"/>
              <a:t>Currently supports the following data and task types</a:t>
            </a:r>
          </a:p>
          <a:p>
            <a:pPr lvl="1"/>
            <a:r>
              <a:rPr lang="en-US" sz="2000" dirty="0"/>
              <a:t>Note that not all task/data pairing is valid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C2988A-68B6-4C0D-ABB6-CC8A1BBB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95600"/>
            <a:ext cx="8686800" cy="258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07125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B43BC9-0C14-4DEC-9795-98DC408D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EFDEE2-5C19-4CDB-AC42-B694E664B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Work in Progress!</a:t>
            </a:r>
          </a:p>
          <a:p>
            <a:pPr lvl="1"/>
            <a:r>
              <a:rPr lang="en-US" dirty="0"/>
              <a:t>Your input and suggestion will be greatly appreciated!</a:t>
            </a:r>
          </a:p>
          <a:p>
            <a:pPr lvl="4"/>
            <a:endParaRPr lang="en-US" dirty="0"/>
          </a:p>
          <a:p>
            <a:r>
              <a:rPr lang="en-US" dirty="0"/>
              <a:t>Potential impact</a:t>
            </a:r>
          </a:p>
          <a:p>
            <a:pPr lvl="1"/>
            <a:r>
              <a:rPr lang="en-US" dirty="0"/>
              <a:t>Hides (as much as possible) math and machine learning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Allows domain experts and subject matter experts to </a:t>
            </a:r>
            <a:r>
              <a:rPr lang="en-US" dirty="0">
                <a:solidFill>
                  <a:srgbClr val="C00000"/>
                </a:solidFill>
              </a:rPr>
              <a:t>use advanced machine learning</a:t>
            </a:r>
            <a:r>
              <a:rPr lang="en-US" dirty="0">
                <a:solidFill>
                  <a:schemeClr val="tx1"/>
                </a:solidFill>
              </a:rPr>
              <a:t> techniques</a:t>
            </a:r>
          </a:p>
          <a:p>
            <a:pPr lvl="1"/>
            <a:r>
              <a:rPr lang="en-US" dirty="0"/>
              <a:t>System can be </a:t>
            </a:r>
            <a:r>
              <a:rPr lang="en-US" dirty="0">
                <a:solidFill>
                  <a:srgbClr val="C00000"/>
                </a:solidFill>
              </a:rPr>
              <a:t>domain agnostic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Unlike “tailor-made” visual analytics systems described earlier</a:t>
            </a:r>
          </a:p>
          <a:p>
            <a:pPr lvl="1"/>
            <a:r>
              <a:rPr lang="en-US" dirty="0"/>
              <a:t>Emphasis on data and task types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Allows problem decomposition</a:t>
            </a:r>
            <a:endParaRPr lang="en-US" dirty="0">
              <a:solidFill>
                <a:srgbClr val="C00000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For example, in cyber analysis, data can be converted into </a:t>
            </a:r>
            <a:r>
              <a:rPr lang="en-US" dirty="0">
                <a:solidFill>
                  <a:srgbClr val="C00000"/>
                </a:solidFill>
              </a:rPr>
              <a:t>time-series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C00000"/>
                </a:solidFill>
              </a:rPr>
              <a:t>graphs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C00000"/>
                </a:solidFill>
              </a:rPr>
              <a:t>vectors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C00000"/>
                </a:solidFill>
              </a:rPr>
              <a:t>frequency</a:t>
            </a:r>
            <a:r>
              <a:rPr lang="en-US" dirty="0">
                <a:solidFill>
                  <a:schemeClr val="tx1"/>
                </a:solidFill>
              </a:rPr>
              <a:t>, etc.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Each data type affords different analytic methods.</a:t>
            </a:r>
          </a:p>
          <a:p>
            <a:pPr lvl="3"/>
            <a:r>
              <a:rPr lang="en-US" dirty="0"/>
              <a:t>Actual “answer” might be somewhere between </a:t>
            </a:r>
            <a:r>
              <a:rPr lang="en-US"/>
              <a:t>the analyses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26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9878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differences matter</a:t>
            </a:r>
          </a:p>
          <a:p>
            <a:endParaRPr lang="en-US" dirty="0"/>
          </a:p>
          <a:p>
            <a:r>
              <a:rPr lang="en-US" dirty="0"/>
              <a:t>Not all problems can be solved with “better tools”</a:t>
            </a:r>
          </a:p>
          <a:p>
            <a:pPr lvl="1"/>
            <a:r>
              <a:rPr lang="en-US" dirty="0"/>
              <a:t>Different users have different needs</a:t>
            </a:r>
          </a:p>
          <a:p>
            <a:pPr lvl="1"/>
            <a:endParaRPr lang="en-US" dirty="0"/>
          </a:p>
          <a:p>
            <a:r>
              <a:rPr lang="en-US" dirty="0"/>
              <a:t>Solving these problems (e.g. Bayesian Reasoning) can have a significant impact in a wide-range of applications:</a:t>
            </a:r>
          </a:p>
          <a:p>
            <a:pPr lvl="1"/>
            <a:r>
              <a:rPr lang="en-US" dirty="0"/>
              <a:t>Health care, intelligence analysis, business decisions, etc.</a:t>
            </a:r>
          </a:p>
        </p:txBody>
      </p:sp>
      <p:pic>
        <p:nvPicPr>
          <p:cNvPr id="4" name="Picture 3" descr="Different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09254"/>
            <a:ext cx="3652940" cy="28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business deci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32868"/>
            <a:ext cx="3585327" cy="20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office space baseball 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0" y="1417638"/>
            <a:ext cx="7650619" cy="51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73251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43400" cy="5059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let user specify a high-level question (and turn that into formal queries)?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Three Methods: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“40 Questions”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“Tell me what you want”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“See what sticks”</a:t>
            </a:r>
          </a:p>
        </p:txBody>
      </p:sp>
      <p:sp>
        <p:nvSpPr>
          <p:cNvPr id="7" name="Oval 6"/>
          <p:cNvSpPr/>
          <p:nvPr/>
        </p:nvSpPr>
        <p:spPr>
          <a:xfrm>
            <a:off x="4876800" y="3810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8" name="Cloud Callout 9"/>
          <p:cNvSpPr/>
          <p:nvPr/>
        </p:nvSpPr>
        <p:spPr>
          <a:xfrm>
            <a:off x="5524501" y="1798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9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4012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67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47" y="2971800"/>
            <a:ext cx="1895475" cy="140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3338096"/>
            <a:ext cx="785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Predict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3659773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3981450"/>
            <a:ext cx="15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Detect Anomaly</a:t>
            </a:r>
          </a:p>
        </p:txBody>
      </p:sp>
    </p:spTree>
    <p:extLst>
      <p:ext uri="{BB962C8B-B14F-4D97-AF65-F5344CB8AC3E}">
        <p14:creationId xmlns:p14="http://schemas.microsoft.com/office/powerpoint/2010/main" val="3358766702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</p:spTree>
    <p:extLst>
      <p:ext uri="{BB962C8B-B14F-4D97-AF65-F5344CB8AC3E}">
        <p14:creationId xmlns:p14="http://schemas.microsoft.com/office/powerpoint/2010/main" val="2318525098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657600"/>
            <a:ext cx="216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variable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754724"/>
            <a:ext cx="1895475" cy="390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3657600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94" y="3754724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0353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371600" y="22860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</a:t>
            </a:r>
          </a:p>
        </p:txBody>
      </p:sp>
      <p:sp>
        <p:nvSpPr>
          <p:cNvPr id="5" name="Oval 4"/>
          <p:cNvSpPr/>
          <p:nvPr/>
        </p:nvSpPr>
        <p:spPr>
          <a:xfrm>
            <a:off x="1371600" y="3367881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Correlate</a:t>
            </a:r>
          </a:p>
        </p:txBody>
      </p:sp>
      <p:sp>
        <p:nvSpPr>
          <p:cNvPr id="6" name="Oval 5"/>
          <p:cNvSpPr/>
          <p:nvPr/>
        </p:nvSpPr>
        <p:spPr>
          <a:xfrm>
            <a:off x="1371600" y="4541043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 Anomalies</a:t>
            </a:r>
          </a:p>
        </p:txBody>
      </p:sp>
      <p:sp>
        <p:nvSpPr>
          <p:cNvPr id="7" name="Oval 6"/>
          <p:cNvSpPr/>
          <p:nvPr/>
        </p:nvSpPr>
        <p:spPr>
          <a:xfrm>
            <a:off x="5486400" y="17907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K-Means</a:t>
            </a:r>
          </a:p>
        </p:txBody>
      </p:sp>
      <p:sp>
        <p:nvSpPr>
          <p:cNvPr id="8" name="Oval 7"/>
          <p:cNvSpPr/>
          <p:nvPr/>
        </p:nvSpPr>
        <p:spPr>
          <a:xfrm>
            <a:off x="5486400" y="2906448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Regression</a:t>
            </a:r>
          </a:p>
        </p:txBody>
      </p:sp>
      <p:sp>
        <p:nvSpPr>
          <p:cNvPr id="9" name="Oval 8"/>
          <p:cNvSpPr/>
          <p:nvPr/>
        </p:nvSpPr>
        <p:spPr>
          <a:xfrm>
            <a:off x="5461000" y="407961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SVM</a:t>
            </a:r>
          </a:p>
        </p:txBody>
      </p:sp>
      <p:sp>
        <p:nvSpPr>
          <p:cNvPr id="10" name="Oval 9"/>
          <p:cNvSpPr/>
          <p:nvPr/>
        </p:nvSpPr>
        <p:spPr>
          <a:xfrm>
            <a:off x="5435600" y="5252772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Random Forest</a:t>
            </a:r>
          </a:p>
        </p:txBody>
      </p:sp>
      <p:cxnSp>
        <p:nvCxnSpPr>
          <p:cNvPr id="12" name="Straight Connector 11"/>
          <p:cNvCxnSpPr>
            <a:endCxn id="8" idx="2"/>
          </p:cNvCxnSpPr>
          <p:nvPr/>
        </p:nvCxnSpPr>
        <p:spPr>
          <a:xfrm>
            <a:off x="3200400" y="2781300"/>
            <a:ext cx="2286000" cy="620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8" idx="2"/>
          </p:cNvCxnSpPr>
          <p:nvPr/>
        </p:nvCxnSpPr>
        <p:spPr>
          <a:xfrm flipV="1">
            <a:off x="3200400" y="3401748"/>
            <a:ext cx="2286000" cy="4614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</p:cNvCxnSpPr>
          <p:nvPr/>
        </p:nvCxnSpPr>
        <p:spPr>
          <a:xfrm flipV="1">
            <a:off x="3200400" y="3401748"/>
            <a:ext cx="2235200" cy="16345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6"/>
            <a:endCxn id="7" idx="2"/>
          </p:cNvCxnSpPr>
          <p:nvPr/>
        </p:nvCxnSpPr>
        <p:spPr>
          <a:xfrm flipV="1">
            <a:off x="3200400" y="2286000"/>
            <a:ext cx="2286000" cy="4953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6"/>
            <a:endCxn id="7" idx="2"/>
          </p:cNvCxnSpPr>
          <p:nvPr/>
        </p:nvCxnSpPr>
        <p:spPr>
          <a:xfrm flipV="1">
            <a:off x="3200400" y="2286000"/>
            <a:ext cx="2286000" cy="27503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9" idx="2"/>
          </p:cNvCxnSpPr>
          <p:nvPr/>
        </p:nvCxnSpPr>
        <p:spPr>
          <a:xfrm>
            <a:off x="3200400" y="2813314"/>
            <a:ext cx="2260600" cy="17615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6"/>
            <a:endCxn id="10" idx="2"/>
          </p:cNvCxnSpPr>
          <p:nvPr/>
        </p:nvCxnSpPr>
        <p:spPr>
          <a:xfrm>
            <a:off x="3200400" y="5036343"/>
            <a:ext cx="2235200" cy="7117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0" idx="2"/>
          </p:cNvCxnSpPr>
          <p:nvPr/>
        </p:nvCxnSpPr>
        <p:spPr>
          <a:xfrm>
            <a:off x="3213100" y="2813314"/>
            <a:ext cx="2222500" cy="2934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75000" y="3897048"/>
            <a:ext cx="2260600" cy="6778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8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>
            <a:normAutofit/>
          </a:bodyPr>
          <a:lstStyle/>
          <a:p>
            <a:r>
              <a:rPr lang="en-US" dirty="0"/>
              <a:t>Query Formalization</a:t>
            </a:r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Model and Metric Visualization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14800"/>
            <a:ext cx="4974450" cy="240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5" y="2125022"/>
            <a:ext cx="8868605" cy="14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  <a:r>
              <a:rPr lang="en-US" dirty="0"/>
              <a:t>isual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nalytics 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/>
              <a:t>aboratory at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/>
              <a:t>ufts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</a:t>
            </a:r>
            <a:r>
              <a:rPr lang="en-US" b="1" i="1" dirty="0"/>
              <a:t>Bring Data and Analysis to the People</a:t>
            </a:r>
            <a:r>
              <a:rPr lang="en-US" dirty="0"/>
              <a:t>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Understand how people interact with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Develop tools and systems that can scale in data size, data complexity, and user’s 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Enable effective communication between computer and user in data 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578" y="0"/>
            <a:ext cx="1155422" cy="12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17548227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4279</TotalTime>
  <Words>2289</Words>
  <Application>Microsoft Office PowerPoint</Application>
  <PresentationFormat>On-screen Show (4:3)</PresentationFormat>
  <Paragraphs>488</Paragraphs>
  <Slides>66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Cambria</vt:lpstr>
      <vt:lpstr>Times New Roman</vt:lpstr>
      <vt:lpstr>1_Office Theme</vt:lpstr>
      <vt:lpstr>Human Data Interaction: Data Organization, Computation, and Visualization</vt:lpstr>
      <vt:lpstr>PowerPoint Presentation</vt:lpstr>
      <vt:lpstr>PowerPoint Presentation</vt:lpstr>
      <vt:lpstr>PowerPoint Presentation</vt:lpstr>
      <vt:lpstr>Which Marriage?</vt:lpstr>
      <vt:lpstr>Which Marriage?</vt:lpstr>
      <vt:lpstr>VALT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Do People Understand Data Differently?  A Case Study of Bayesian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Experiment: Does Visualization  help with Bayesian Reasoning?</vt:lpstr>
      <vt:lpstr>Visualization Aids</vt:lpstr>
      <vt:lpstr>Initial Results</vt:lpstr>
      <vt:lpstr>Separated by Spatial Ability</vt:lpstr>
      <vt:lpstr>Conditions</vt:lpstr>
      <vt:lpstr>Storyboard (Storytelling Visualization)</vt:lpstr>
      <vt:lpstr>Do Users Explore Data in the Same Way? Automated Learning from User Interactions</vt:lpstr>
      <vt:lpstr>Finding Waldo: Learning From the Users’ Interactions</vt:lpstr>
      <vt:lpstr>Pilot Visualization: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 What can we do with User Behavior Prediction? ForeCache: Interactive Large Data Exploration</vt:lpstr>
      <vt:lpstr>Case Stuyd: Interactive Exploration of Big Data</vt:lpstr>
      <vt:lpstr>Predictive Pre-Fetching</vt:lpstr>
      <vt:lpstr>Predictions, an Example</vt:lpstr>
      <vt:lpstr>Predicting User Actions</vt:lpstr>
      <vt:lpstr>Evaluation: Prediction Accuracy</vt:lpstr>
      <vt:lpstr>Projects</vt:lpstr>
      <vt:lpstr>Summary: Theory Into Practice</vt:lpstr>
      <vt:lpstr>Questions?  remco@cs.tufts.edu</vt:lpstr>
      <vt:lpstr>Backup Slides</vt:lpstr>
      <vt:lpstr>DARPA Data-Driven Discovery (D3M): Data Analysis for the Masses</vt:lpstr>
      <vt:lpstr>“Masses”</vt:lpstr>
      <vt:lpstr>“Masses”</vt:lpstr>
      <vt:lpstr>“Masses”</vt:lpstr>
      <vt:lpstr>DARPA’s Ideal of the Project</vt:lpstr>
      <vt:lpstr>Reality: Interviews with Companies</vt:lpstr>
      <vt:lpstr>How Do Companies Do This Now?</vt:lpstr>
      <vt:lpstr>Interviews with Companies</vt:lpstr>
      <vt:lpstr>Interviews with Companies</vt:lpstr>
      <vt:lpstr>Interviews with Companies</vt:lpstr>
      <vt:lpstr>Interviews with Companies</vt:lpstr>
      <vt:lpstr>SnowCat System Overview</vt:lpstr>
      <vt:lpstr>Utility and Workflow</vt:lpstr>
      <vt:lpstr>Utility and Workflow</vt:lpstr>
      <vt:lpstr>Utility and Workflow</vt:lpstr>
      <vt:lpstr>Supported Data and Task Types</vt:lpstr>
      <vt:lpstr>Discussion</vt:lpstr>
      <vt:lpstr>Short Summary</vt:lpstr>
      <vt:lpstr>Ongoing Effort: An Example</vt:lpstr>
      <vt:lpstr>40 Questions:  Interactive Query Construction</vt:lpstr>
      <vt:lpstr>40 Questions:  Interactive Query Construction</vt:lpstr>
      <vt:lpstr>40 Questions:  Interactive Query Construction</vt:lpstr>
      <vt:lpstr>40 Questions:  Interactive Query Construction</vt:lpstr>
      <vt:lpstr>40 Questions:  Interactive Query Construction</vt:lpstr>
      <vt:lpstr>Ongoing Effort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1710</cp:revision>
  <dcterms:created xsi:type="dcterms:W3CDTF">2011-08-03T02:14:01Z</dcterms:created>
  <dcterms:modified xsi:type="dcterms:W3CDTF">2018-08-22T02:57:55Z</dcterms:modified>
</cp:coreProperties>
</file>