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61" r:id="rId4"/>
    <p:sldId id="262" r:id="rId5"/>
    <p:sldId id="263" r:id="rId6"/>
    <p:sldId id="317" r:id="rId7"/>
    <p:sldId id="313" r:id="rId8"/>
    <p:sldId id="314" r:id="rId9"/>
    <p:sldId id="315" r:id="rId10"/>
    <p:sldId id="316" r:id="rId11"/>
    <p:sldId id="312" r:id="rId12"/>
    <p:sldId id="265" r:id="rId13"/>
    <p:sldId id="306" r:id="rId14"/>
    <p:sldId id="266" r:id="rId15"/>
    <p:sldId id="267" r:id="rId16"/>
    <p:sldId id="268" r:id="rId17"/>
    <p:sldId id="271" r:id="rId18"/>
    <p:sldId id="272" r:id="rId19"/>
    <p:sldId id="273" r:id="rId20"/>
    <p:sldId id="274" r:id="rId21"/>
    <p:sldId id="269" r:id="rId22"/>
    <p:sldId id="281" r:id="rId23"/>
    <p:sldId id="284" r:id="rId24"/>
    <p:sldId id="287" r:id="rId25"/>
    <p:sldId id="289" r:id="rId26"/>
    <p:sldId id="285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0" r:id="rId35"/>
    <p:sldId id="308" r:id="rId36"/>
    <p:sldId id="310" r:id="rId37"/>
    <p:sldId id="318" r:id="rId38"/>
    <p:sldId id="307" r:id="rId39"/>
    <p:sldId id="305" r:id="rId40"/>
    <p:sldId id="298" r:id="rId41"/>
    <p:sldId id="301" r:id="rId42"/>
    <p:sldId id="300" r:id="rId43"/>
    <p:sldId id="302" r:id="rId44"/>
    <p:sldId id="303" r:id="rId45"/>
    <p:sldId id="304" r:id="rId46"/>
    <p:sldId id="31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>
        <p:scale>
          <a:sx n="67" d="100"/>
          <a:sy n="67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97A03-2346-4EFF-90D2-7DCA1B8B8D75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5C9BE-E9C4-4581-B5D3-A41EF45B6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0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3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both positively and negatively correlated data</a:t>
            </a:r>
          </a:p>
        </p:txBody>
      </p:sp>
    </p:spTree>
    <p:extLst>
      <p:ext uri="{BB962C8B-B14F-4D97-AF65-F5344CB8AC3E}">
        <p14:creationId xmlns:p14="http://schemas.microsoft.com/office/powerpoint/2010/main" val="1467426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one click away in excel</a:t>
            </a:r>
          </a:p>
        </p:txBody>
      </p:sp>
    </p:spTree>
    <p:extLst>
      <p:ext uri="{BB962C8B-B14F-4D97-AF65-F5344CB8AC3E}">
        <p14:creationId xmlns:p14="http://schemas.microsoft.com/office/powerpoint/2010/main" val="3699491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whereas Rensink had one…</a:t>
            </a:r>
          </a:p>
          <a:p>
            <a:pPr lvl="0">
              <a:defRPr sz="1800"/>
            </a:pPr>
            <a:r>
              <a:rPr sz="3200"/>
              <a:t>roughly 200,000 individual perceptual judgements</a:t>
            </a:r>
          </a:p>
        </p:txBody>
      </p:sp>
    </p:spTree>
    <p:extLst>
      <p:ext uri="{BB962C8B-B14F-4D97-AF65-F5344CB8AC3E}">
        <p14:creationId xmlns:p14="http://schemas.microsoft.com/office/powerpoint/2010/main" val="98339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this is essentially seeing if the trend of JNDs is linear</a:t>
            </a:r>
          </a:p>
          <a:p>
            <a:pPr lvl="0">
              <a:defRPr sz="1800"/>
            </a:pPr>
            <a:r>
              <a:rPr sz="3200"/>
              <a:t>the moment of truth came when we checked the statistics</a:t>
            </a:r>
          </a:p>
        </p:txBody>
      </p:sp>
    </p:spTree>
    <p:extLst>
      <p:ext uri="{BB962C8B-B14F-4D97-AF65-F5344CB8AC3E}">
        <p14:creationId xmlns:p14="http://schemas.microsoft.com/office/powerpoint/2010/main" val="1502486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6" name="Shape 5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Here we have a perceptual law that is used to study things like taste, line-length, brightness. Not only are we using it to model correlation, which is a higher-level concept, but it also applies across every chart tested!</a:t>
            </a:r>
          </a:p>
        </p:txBody>
      </p:sp>
    </p:spTree>
    <p:extLst>
      <p:ext uri="{BB962C8B-B14F-4D97-AF65-F5344CB8AC3E}">
        <p14:creationId xmlns:p14="http://schemas.microsoft.com/office/powerpoint/2010/main" val="3690840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6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50901" y="2971803"/>
            <a:ext cx="7492999" cy="1968499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/>
            </a:lvl1pPr>
          </a:lstStyle>
          <a:p>
            <a:r>
              <a:rPr lang="en-US" dirty="0">
                <a:latin typeface="Cambria" panose="02040503050406030204" pitchFamily="18" charset="0"/>
              </a:rPr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0" y="63690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50900" y="5080000"/>
            <a:ext cx="7493000" cy="7747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None/>
              <a:tabLst/>
              <a:defRPr sz="2000" baseline="0">
                <a:solidFill>
                  <a:srgbClr val="C0504D"/>
                </a:solidFill>
                <a:latin typeface="Cambria" panose="020405030504060302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None/>
              <a:tabLst/>
              <a:defRPr/>
            </a:pPr>
            <a:r>
              <a:rPr lang="en-US" dirty="0">
                <a:solidFill>
                  <a:srgbClr val="C0504D"/>
                </a:solidFill>
              </a:rPr>
              <a:t>Click to edit Master subtitle style</a:t>
            </a:r>
          </a:p>
          <a:p>
            <a:pPr lvl="0"/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9B8E-E578-418D-BAFF-B779624F2194}" type="slidenum">
              <a:rPr lang="en-US" smtClean="0"/>
              <a:pPr/>
              <a:t>‹#›</a:t>
            </a:fld>
            <a:r>
              <a:rPr lang="en-US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83550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9DD0F-2FA4-4D30-9109-208D1A5407D9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0" y="63690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356348"/>
            <a:ext cx="2743200" cy="365125"/>
          </a:xfrm>
          <a:prstGeom prst="rect">
            <a:avLst/>
          </a:prstGeom>
        </p:spPr>
        <p:txBody>
          <a:bodyPr/>
          <a:lstStyle/>
          <a:p>
            <a:fld id="{6F579B8E-E578-418D-BAFF-B779624F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9DD0F-2FA4-4D30-9109-208D1A5407D9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0" y="63690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356348"/>
            <a:ext cx="2743200" cy="365125"/>
          </a:xfrm>
          <a:prstGeom prst="rect">
            <a:avLst/>
          </a:prstGeom>
        </p:spPr>
        <p:txBody>
          <a:bodyPr/>
          <a:lstStyle/>
          <a:p>
            <a:fld id="{6F579B8E-E578-418D-BAFF-B779624F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98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2416970" y="1151931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2416970" y="3536157"/>
            <a:ext cx="7358063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128588" algn="ctr">
              <a:spcBef>
                <a:spcPts val="0"/>
              </a:spcBef>
              <a:buSzTx/>
              <a:buNone/>
              <a:defRPr sz="1650"/>
            </a:lvl2pPr>
            <a:lvl3pPr marL="0" indent="257175" algn="ctr">
              <a:spcBef>
                <a:spcPts val="0"/>
              </a:spcBef>
              <a:buSzTx/>
              <a:buNone/>
              <a:defRPr sz="1650"/>
            </a:lvl3pPr>
            <a:lvl4pPr marL="0" indent="385763" algn="ctr">
              <a:spcBef>
                <a:spcPts val="0"/>
              </a:spcBef>
              <a:buSzTx/>
              <a:buNone/>
              <a:defRPr sz="1650"/>
            </a:lvl4pPr>
            <a:lvl5pPr marL="0" indent="514350" algn="ctr">
              <a:spcBef>
                <a:spcPts val="0"/>
              </a:spcBef>
              <a:buSzTx/>
              <a:buNone/>
              <a:defRPr sz="1650"/>
            </a:lvl5pPr>
          </a:lstStyle>
          <a:p>
            <a:pPr lvl="0">
              <a:defRPr sz="1800"/>
            </a:pPr>
            <a:r>
              <a:rPr sz="1650"/>
              <a:t>Body Level One</a:t>
            </a:r>
          </a:p>
          <a:p>
            <a:pPr lvl="1">
              <a:defRPr sz="1800"/>
            </a:pPr>
            <a:r>
              <a:rPr sz="1650"/>
              <a:t>Body Level Two</a:t>
            </a:r>
          </a:p>
          <a:p>
            <a:pPr lvl="2">
              <a:defRPr sz="1800"/>
            </a:pPr>
            <a:r>
              <a:rPr sz="1650"/>
              <a:t>Body Level Three</a:t>
            </a:r>
          </a:p>
          <a:p>
            <a:pPr lvl="3">
              <a:defRPr sz="1800"/>
            </a:pPr>
            <a:r>
              <a:rPr sz="1650"/>
              <a:t>Body Level Four</a:t>
            </a:r>
          </a:p>
          <a:p>
            <a:pPr lvl="4">
              <a:defRPr sz="1800"/>
            </a:pPr>
            <a:r>
              <a:rPr sz="16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342494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0" y="63690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9B8E-E578-418D-BAFF-B779624F2194}" type="slidenum">
              <a:rPr lang="en-US" smtClean="0"/>
              <a:pPr/>
              <a:t>‹#›</a:t>
            </a:fld>
            <a:r>
              <a:rPr lang="en-US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422224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9DD0F-2FA4-4D30-9109-208D1A5407D9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0" y="63690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356348"/>
            <a:ext cx="2743200" cy="365125"/>
          </a:xfrm>
          <a:prstGeom prst="rect">
            <a:avLst/>
          </a:prstGeom>
        </p:spPr>
        <p:txBody>
          <a:bodyPr/>
          <a:lstStyle/>
          <a:p>
            <a:fld id="{6F579B8E-E578-418D-BAFF-B779624F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45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9DD0F-2FA4-4D30-9109-208D1A5407D9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0" y="63690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48"/>
            <a:ext cx="2743200" cy="365125"/>
          </a:xfrm>
          <a:prstGeom prst="rect">
            <a:avLst/>
          </a:prstGeom>
        </p:spPr>
        <p:txBody>
          <a:bodyPr/>
          <a:lstStyle/>
          <a:p>
            <a:fld id="{6F579B8E-E578-418D-BAFF-B779624F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0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9DD0F-2FA4-4D30-9109-208D1A5407D9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810000" y="63690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53400" y="6356348"/>
            <a:ext cx="2743200" cy="365125"/>
          </a:xfrm>
          <a:prstGeom prst="rect">
            <a:avLst/>
          </a:prstGeom>
        </p:spPr>
        <p:txBody>
          <a:bodyPr/>
          <a:lstStyle/>
          <a:p>
            <a:fld id="{6F579B8E-E578-418D-BAFF-B779624F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1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9DD0F-2FA4-4D30-9109-208D1A5407D9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10000" y="63690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3400" y="6356348"/>
            <a:ext cx="2743200" cy="365125"/>
          </a:xfrm>
          <a:prstGeom prst="rect">
            <a:avLst/>
          </a:prstGeom>
        </p:spPr>
        <p:txBody>
          <a:bodyPr/>
          <a:lstStyle/>
          <a:p>
            <a:fld id="{6F579B8E-E578-418D-BAFF-B779624F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7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9DD0F-2FA4-4D30-9109-208D1A5407D9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10000" y="63690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6356348"/>
            <a:ext cx="2743200" cy="365125"/>
          </a:xfrm>
          <a:prstGeom prst="rect">
            <a:avLst/>
          </a:prstGeom>
        </p:spPr>
        <p:txBody>
          <a:bodyPr/>
          <a:lstStyle/>
          <a:p>
            <a:fld id="{6F579B8E-E578-418D-BAFF-B779624F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4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9DD0F-2FA4-4D30-9109-208D1A5407D9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0" y="63690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48"/>
            <a:ext cx="2743200" cy="365125"/>
          </a:xfrm>
          <a:prstGeom prst="rect">
            <a:avLst/>
          </a:prstGeom>
        </p:spPr>
        <p:txBody>
          <a:bodyPr/>
          <a:lstStyle/>
          <a:p>
            <a:fld id="{6F579B8E-E578-418D-BAFF-B779624F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03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9DD0F-2FA4-4D30-9109-208D1A5407D9}" type="datetimeFigureOut">
              <a:rPr lang="en-US" smtClean="0"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0" y="636904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48"/>
            <a:ext cx="2743200" cy="365125"/>
          </a:xfrm>
          <a:prstGeom prst="rect">
            <a:avLst/>
          </a:prstGeom>
        </p:spPr>
        <p:txBody>
          <a:bodyPr/>
          <a:lstStyle/>
          <a:p>
            <a:fld id="{6F579B8E-E578-418D-BAFF-B779624F2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4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12927"/>
            <a:ext cx="10261600" cy="835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85900"/>
            <a:ext cx="10261600" cy="4630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09000" y="6237124"/>
            <a:ext cx="1219200" cy="552773"/>
          </a:xfrm>
          <a:prstGeom prst="rect">
            <a:avLst/>
          </a:prstGeom>
          <a:noFill/>
        </p:spPr>
      </p:pic>
      <p:sp>
        <p:nvSpPr>
          <p:cNvPr id="8" name="Straight Connector 7"/>
          <p:cNvSpPr>
            <a:spLocks noChangeShapeType="1"/>
          </p:cNvSpPr>
          <p:nvPr userDrawn="1">
            <p:custDataLst>
              <p:tags r:id="rId14"/>
            </p:custDataLst>
          </p:nvPr>
        </p:nvSpPr>
        <p:spPr bwMode="auto">
          <a:xfrm>
            <a:off x="825008" y="6184899"/>
            <a:ext cx="10260573" cy="1426"/>
          </a:xfrm>
          <a:prstGeom prst="line">
            <a:avLst/>
          </a:prstGeom>
          <a:noFill/>
          <a:ln w="28575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b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369048"/>
            <a:ext cx="321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cap="small" baseline="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Remco Chang  |  Tufts University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0" y="12700"/>
            <a:ext cx="25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F579B8E-E578-418D-BAFF-B779624F2194}" type="slidenum"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37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855200" y="6307135"/>
            <a:ext cx="1219200" cy="514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3CD2E6-B6F2-4302-A9C8-7F4DCAFE2E1C}"/>
              </a:ext>
            </a:extLst>
          </p:cNvPr>
          <p:cNvSpPr txBox="1"/>
          <p:nvPr userDrawn="1"/>
        </p:nvSpPr>
        <p:spPr>
          <a:xfrm>
            <a:off x="9921029" y="0"/>
            <a:ext cx="22509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National Academy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of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Science,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68583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small" baseline="0">
          <a:solidFill>
            <a:srgbClr val="C0504D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92100" indent="-2921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75000"/>
          </a:schemeClr>
        </a:buClr>
        <a:buSzPct val="75000"/>
        <a:buFont typeface="Wingdings 3" panose="05040102010807070707" pitchFamily="18" charset="2"/>
        <a:buChar char="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9300" indent="-292100" algn="l" defTabSz="914400" rtl="0" eaLnBrk="1" latinLnBrk="0" hangingPunct="1">
        <a:lnSpc>
          <a:spcPct val="90000"/>
        </a:lnSpc>
        <a:spcBef>
          <a:spcPts val="500"/>
        </a:spcBef>
        <a:buClr>
          <a:srgbClr val="C0504D"/>
        </a:buClr>
        <a:buSzPct val="75000"/>
        <a:buFont typeface="Wingdings 3" panose="05040102010807070707" pitchFamily="18" charset="2"/>
        <a:buChar char=""/>
        <a:defRPr sz="2400" kern="1200">
          <a:solidFill>
            <a:schemeClr val="accent1">
              <a:lumMod val="50000"/>
            </a:schemeClr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SzPct val="75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504D"/>
        </a:buClr>
        <a:buSzPct val="75000"/>
        <a:buFont typeface="Wingdings" panose="05000000000000000000" pitchFamily="2" charset="2"/>
        <a:buChar char="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504D"/>
        </a:buClr>
        <a:buSzPct val="70000"/>
        <a:buFont typeface="Wingdings" panose="05000000000000000000" pitchFamily="2" charset="2"/>
        <a:buChar char="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50901" y="2857503"/>
            <a:ext cx="8724899" cy="1968499"/>
          </a:xfrm>
        </p:spPr>
        <p:txBody>
          <a:bodyPr/>
          <a:lstStyle/>
          <a:p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Vision Science to Data Science: Applying Perception to Problems in Big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50900" y="5080000"/>
            <a:ext cx="7493000" cy="1066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Remco Chang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Associate Professor, Computer Science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Tufts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Visual Analytics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42004" y="894444"/>
            <a:ext cx="4262304" cy="204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44390" y="3045212"/>
            <a:ext cx="2994880" cy="303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352174" y="3045212"/>
            <a:ext cx="2390922" cy="303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05000" y="6581002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Interactive Coordinated Multiple-View Visualization of Biomechanical Motion Data</a:t>
            </a:r>
            <a:r>
              <a:rPr lang="en-US" sz="1200" i="1" dirty="0"/>
              <a:t>, </a:t>
            </a:r>
            <a:r>
              <a:rPr lang="en-US" sz="1200" dirty="0"/>
              <a:t>IEEE Vis (TVCG) 2009.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5088467" cy="46305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Financial Fraud Detection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Bank of America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Political Simulation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DARPA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Global Terrorism Database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DHS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Bridge Maintenance 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DOT</a:t>
            </a:r>
          </a:p>
          <a:p>
            <a:r>
              <a:rPr lang="en-US" dirty="0"/>
              <a:t>Biomechanical Motion</a:t>
            </a:r>
          </a:p>
          <a:p>
            <a:pPr lvl="1"/>
            <a:r>
              <a:rPr lang="en-US" dirty="0" smtClean="0"/>
              <a:t>Brown University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6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05C9D-BE53-4A67-B2A6-89B1F6E9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Insufficient for Big Data?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E7BBCF-86B6-4C86-A1B9-4E0447024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54717"/>
            <a:ext cx="4973053" cy="38945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Scalability</a:t>
            </a:r>
          </a:p>
          <a:p>
            <a:pPr lvl="1"/>
            <a:r>
              <a:rPr lang="en-US" dirty="0"/>
              <a:t>Data growing faster than compute power</a:t>
            </a:r>
          </a:p>
          <a:p>
            <a:pPr lvl="1"/>
            <a:r>
              <a:rPr lang="en-US" dirty="0"/>
              <a:t>With Big Data, every </a:t>
            </a:r>
            <a:r>
              <a:rPr lang="en-US" dirty="0" smtClean="0"/>
              <a:t>user’s interaction </a:t>
            </a:r>
            <a:r>
              <a:rPr lang="en-US" dirty="0"/>
              <a:t>can take seconds, minutes, hours, or days to complete</a:t>
            </a:r>
            <a:r>
              <a:rPr lang="en-US" dirty="0" smtClean="0"/>
              <a:t>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For </a:t>
            </a:r>
            <a:r>
              <a:rPr lang="en-US" i="1" dirty="0" smtClean="0"/>
              <a:t>Library-of-Congress-scale</a:t>
            </a:r>
            <a:r>
              <a:rPr lang="en-US" dirty="0" smtClean="0"/>
              <a:t> of IC data, existing tools do not scale to meet the needs </a:t>
            </a:r>
            <a:r>
              <a:rPr lang="en-US" dirty="0"/>
              <a:t>(Dr. </a:t>
            </a:r>
            <a:r>
              <a:rPr lang="en-US" dirty="0" err="1"/>
              <a:t>Fingar</a:t>
            </a:r>
            <a:r>
              <a:rPr lang="en-US" dirty="0"/>
              <a:t>)</a:t>
            </a:r>
            <a:r>
              <a:rPr lang="en-US" dirty="0" smtClean="0"/>
              <a:t>.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9F669E73-6AC6-4B24-8D15-E6D42F2189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954717"/>
            <a:ext cx="5518171" cy="30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1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272962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2.gstatic.com/images?q=tbn:ANd9GcSfXaacxBNQd-GC6mtcDGoN-vP79g3JVMx0JynbduZBpvu_-hq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3" y="3096337"/>
            <a:ext cx="2382906" cy="16002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Arrow 6"/>
          <p:cNvSpPr/>
          <p:nvPr/>
        </p:nvSpPr>
        <p:spPr>
          <a:xfrm>
            <a:off x="7136893" y="3558869"/>
            <a:ext cx="95935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3388988" y="355886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883150" y="2829636"/>
            <a:ext cx="1943100" cy="1943101"/>
            <a:chOff x="5086350" y="2829636"/>
            <a:chExt cx="1943100" cy="1943101"/>
          </a:xfrm>
        </p:grpSpPr>
        <p:pic>
          <p:nvPicPr>
            <p:cNvPr id="5" name="Picture 2" descr="https://encrypted-tbn2.gstatic.com/images?q=tbn:ANd9GcR78QBafr7ozpeLwQnTg95U7k723qV_uIJMD73jNmshu02ToZj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350" y="2829636"/>
              <a:ext cx="1943100" cy="1943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http://www.filmcad.com/wp-content/uploads/2012/09/bar-icon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146" y="3086850"/>
              <a:ext cx="1435354" cy="94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450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waiting for computer">
            <a:extLst>
              <a:ext uri="{FF2B5EF4-FFF2-40B4-BE49-F238E27FC236}">
                <a16:creationId xmlns="" xmlns:a16="http://schemas.microsoft.com/office/drawing/2014/main" id="{E1C124B1-5B0C-42E4-9C24-F467870B6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39645"/>
            <a:ext cx="5181600" cy="413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05C9D-BE53-4A67-B2A6-89B1F6E9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Systems for Big 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E7BBCF-86B6-4C86-A1B9-4E0447024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4850"/>
            <a:ext cx="4973053" cy="493048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Effects of Latency</a:t>
            </a:r>
            <a:endParaRPr lang="en-US" dirty="0"/>
          </a:p>
          <a:p>
            <a:pPr lvl="1"/>
            <a:r>
              <a:rPr lang="en-US" dirty="0" smtClean="0">
                <a:solidFill>
                  <a:srgbClr val="C0504D"/>
                </a:solidFill>
              </a:rPr>
              <a:t>Interrupts</a:t>
            </a:r>
            <a:r>
              <a:rPr lang="en-US" dirty="0" smtClean="0"/>
              <a:t> </a:t>
            </a:r>
            <a:r>
              <a:rPr lang="en-US" dirty="0"/>
              <a:t>analysis </a:t>
            </a:r>
            <a:r>
              <a:rPr lang="en-US" dirty="0" smtClean="0"/>
              <a:t>flow</a:t>
            </a:r>
          </a:p>
          <a:p>
            <a:pPr lvl="1"/>
            <a:r>
              <a:rPr lang="en-US" dirty="0" smtClean="0"/>
              <a:t>Cannot meet “</a:t>
            </a:r>
            <a:r>
              <a:rPr lang="en-US" dirty="0" smtClean="0">
                <a:solidFill>
                  <a:srgbClr val="C0504D"/>
                </a:solidFill>
              </a:rPr>
              <a:t>time sensitive</a:t>
            </a:r>
            <a:r>
              <a:rPr lang="en-US" dirty="0" smtClean="0"/>
              <a:t>” needs (Dr. Wilson)</a:t>
            </a:r>
            <a:endParaRPr lang="en-US" dirty="0"/>
          </a:p>
          <a:p>
            <a:pPr lvl="1"/>
            <a:r>
              <a:rPr lang="en-US" dirty="0" smtClean="0"/>
              <a:t>Affects </a:t>
            </a:r>
            <a:r>
              <a:rPr lang="en-US" dirty="0">
                <a:solidFill>
                  <a:srgbClr val="C0504D"/>
                </a:solidFill>
              </a:rPr>
              <a:t>short-term </a:t>
            </a:r>
            <a:r>
              <a:rPr lang="en-US" dirty="0" smtClean="0">
                <a:solidFill>
                  <a:srgbClr val="C0504D"/>
                </a:solidFill>
              </a:rPr>
              <a:t>memory</a:t>
            </a:r>
            <a:endParaRPr lang="en-US" dirty="0"/>
          </a:p>
          <a:p>
            <a:pPr lvl="2"/>
            <a:r>
              <a:rPr lang="en-US" dirty="0"/>
              <a:t>500ms affects exploration</a:t>
            </a:r>
          </a:p>
          <a:p>
            <a:pPr lvl="2"/>
            <a:r>
              <a:rPr lang="en-US" dirty="0"/>
              <a:t>10 minutes affects </a:t>
            </a:r>
            <a:r>
              <a:rPr lang="en-US" dirty="0" smtClean="0"/>
              <a:t>recall</a:t>
            </a:r>
          </a:p>
          <a:p>
            <a:pPr lvl="3"/>
            <a:endParaRPr lang="en-US" dirty="0"/>
          </a:p>
          <a:p>
            <a:r>
              <a:rPr lang="en-US" dirty="0" smtClean="0"/>
              <a:t>Conversely, </a:t>
            </a:r>
            <a:r>
              <a:rPr lang="en-US" dirty="0"/>
              <a:t>h</a:t>
            </a:r>
            <a:r>
              <a:rPr lang="en-US" dirty="0" smtClean="0"/>
              <a:t>ighly interactive systems allow:</a:t>
            </a:r>
          </a:p>
          <a:p>
            <a:pPr lvl="1"/>
            <a:r>
              <a:rPr lang="en-US" dirty="0" smtClean="0"/>
              <a:t>Higher “</a:t>
            </a:r>
            <a:r>
              <a:rPr lang="en-US" dirty="0" smtClean="0">
                <a:solidFill>
                  <a:srgbClr val="C0504D"/>
                </a:solidFill>
              </a:rPr>
              <a:t>throughput</a:t>
            </a:r>
            <a:r>
              <a:rPr lang="en-US" dirty="0" smtClean="0"/>
              <a:t>” for analysts</a:t>
            </a:r>
          </a:p>
          <a:p>
            <a:pPr lvl="1"/>
            <a:r>
              <a:rPr lang="en-US" dirty="0" smtClean="0">
                <a:solidFill>
                  <a:srgbClr val="C0504D"/>
                </a:solidFill>
              </a:rPr>
              <a:t>Better “communication</a:t>
            </a:r>
            <a:r>
              <a:rPr lang="en-US" dirty="0" smtClean="0"/>
              <a:t>” between human and computer</a:t>
            </a:r>
          </a:p>
          <a:p>
            <a:pPr lvl="1"/>
            <a:r>
              <a:rPr lang="en-US" dirty="0" smtClean="0"/>
              <a:t>Increase </a:t>
            </a:r>
            <a:r>
              <a:rPr lang="en-US" dirty="0" smtClean="0">
                <a:solidFill>
                  <a:srgbClr val="C0504D"/>
                </a:solidFill>
              </a:rPr>
              <a:t>efficiency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C0504D"/>
                </a:solidFill>
              </a:rPr>
              <a:t>accuracy </a:t>
            </a:r>
            <a:r>
              <a:rPr lang="en-US" dirty="0" smtClean="0"/>
              <a:t>of decision</a:t>
            </a:r>
            <a:endParaRPr lang="en-US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397171" y="1485900"/>
            <a:ext cx="4800600" cy="3930020"/>
            <a:chOff x="6397171" y="1485900"/>
            <a:chExt cx="4800600" cy="3930020"/>
          </a:xfrm>
        </p:grpSpPr>
        <p:pic>
          <p:nvPicPr>
            <p:cNvPr id="4" name="Picture 2" descr="https://encrypted-tbn2.gstatic.com/images?q=tbn:ANd9GcQGNhur4S8c1Y1s548ZznLpBiYKriymRNyhCAIkx2Um9rvMGy8R6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171" y="1879600"/>
              <a:ext cx="4800600" cy="3536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0484248" y="2056522"/>
              <a:ext cx="615553" cy="233839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1000 pixels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7941353" y="624478"/>
              <a:ext cx="615553" cy="233839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1000 pixels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a Step Back: Big Data Visualization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47954"/>
            <a:ext cx="5358095" cy="4768523"/>
          </a:xfrm>
        </p:spPr>
        <p:txBody>
          <a:bodyPr>
            <a:normAutofit/>
          </a:bodyPr>
          <a:lstStyle/>
          <a:p>
            <a:r>
              <a:rPr lang="en-US" dirty="0"/>
              <a:t>Visualize 10 million data points</a:t>
            </a:r>
          </a:p>
          <a:p>
            <a:pPr lvl="1"/>
            <a:r>
              <a:rPr lang="en-US" dirty="0"/>
              <a:t>“Information theoretic” upper-bound</a:t>
            </a:r>
          </a:p>
          <a:p>
            <a:pPr lvl="1"/>
            <a:r>
              <a:rPr lang="en-US" dirty="0"/>
              <a:t>10 million data -&gt; 1 million pixels</a:t>
            </a:r>
          </a:p>
          <a:p>
            <a:pPr lvl="1"/>
            <a:r>
              <a:rPr lang="en-US" dirty="0"/>
              <a:t>10:1 reduction in information</a:t>
            </a:r>
          </a:p>
          <a:p>
            <a:pPr lvl="3"/>
            <a:endParaRPr lang="en-US" dirty="0"/>
          </a:p>
          <a:p>
            <a:r>
              <a:rPr lang="en-US" dirty="0"/>
              <a:t>Problem is in fact worse, because…</a:t>
            </a:r>
          </a:p>
          <a:p>
            <a:pPr lvl="1"/>
            <a:r>
              <a:rPr lang="en-US" dirty="0"/>
              <a:t>There is a perceptual and cognitive limit</a:t>
            </a:r>
          </a:p>
          <a:p>
            <a:pPr lvl="1"/>
            <a:r>
              <a:rPr lang="en-US" dirty="0"/>
              <a:t>Adding more pixels doesn’t solve the problem</a:t>
            </a:r>
          </a:p>
        </p:txBody>
      </p:sp>
      <p:pic>
        <p:nvPicPr>
          <p:cNvPr id="5" name="Picture 4" descr="http://i.stack.imgur.com/9QjJ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933" y="2178445"/>
            <a:ext cx="2912438" cy="21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72606" y="5474024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1000x1000 = 1 million</a:t>
            </a:r>
          </a:p>
        </p:txBody>
      </p:sp>
    </p:spTree>
    <p:extLst>
      <p:ext uri="{BB962C8B-B14F-4D97-AF65-F5344CB8AC3E}">
        <p14:creationId xmlns:p14="http://schemas.microsoft.com/office/powerpoint/2010/main" val="406438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Obstacles Into Opportunities!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6299200" cy="4630577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Fitting billions of data points into million of pixels can be an obstacle…</a:t>
            </a:r>
          </a:p>
          <a:p>
            <a:pPr lvl="1"/>
            <a:endParaRPr lang="en-US" dirty="0"/>
          </a:p>
          <a:p>
            <a:pPr lvl="1"/>
            <a:r>
              <a:rPr lang="en-US" sz="2800" dirty="0"/>
              <a:t>Or it can be an </a:t>
            </a:r>
            <a:r>
              <a:rPr lang="en-US" sz="2800" dirty="0">
                <a:solidFill>
                  <a:srgbClr val="C0504D"/>
                </a:solidFill>
              </a:rPr>
              <a:t>opportunity</a:t>
            </a:r>
            <a:r>
              <a:rPr lang="en-US" sz="2800" dirty="0"/>
              <a:t>!!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7170" name="Picture 2" descr="http://farm9.staticflickr.com/8286/7865013096_de1fc012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99" y="1481471"/>
            <a:ext cx="3578225" cy="463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26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975" y="1315585"/>
            <a:ext cx="2239990" cy="223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in Big Data Visualization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00" y="1449554"/>
            <a:ext cx="5410200" cy="4666923"/>
          </a:xfrm>
        </p:spPr>
        <p:txBody>
          <a:bodyPr/>
          <a:lstStyle/>
          <a:p>
            <a:pPr marL="1828800" lvl="4" indent="0">
              <a:buNone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We should never fetch more than 1 million rows of data from the database</a:t>
            </a:r>
          </a:p>
          <a:p>
            <a:pPr lvl="2" indent="-292100"/>
            <a:r>
              <a:rPr lang="en-US" dirty="0"/>
              <a:t>How to pick the 1 million points?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Since the user can’t see the details anyway, we can “simplify” the visualization a little for as long as the user </a:t>
            </a:r>
            <a:r>
              <a:rPr lang="en-US" dirty="0">
                <a:solidFill>
                  <a:srgbClr val="C0504D"/>
                </a:solidFill>
              </a:rPr>
              <a:t>can’t perceive the difference</a:t>
            </a:r>
          </a:p>
          <a:p>
            <a:pPr lvl="2" indent="-292100"/>
            <a:r>
              <a:rPr lang="en-US" dirty="0"/>
              <a:t>How to model the perceptual limits in data visualization?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797" y="3689544"/>
            <a:ext cx="429542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698996" y="1449554"/>
            <a:ext cx="1943100" cy="1943101"/>
            <a:chOff x="5086350" y="2829636"/>
            <a:chExt cx="1943100" cy="1943101"/>
          </a:xfrm>
        </p:grpSpPr>
        <p:pic>
          <p:nvPicPr>
            <p:cNvPr id="9" name="Picture 2" descr="https://encrypted-tbn2.gstatic.com/images?q=tbn:ANd9GcR78QBafr7ozpeLwQnTg95U7k723qV_uIJMD73jNmshu02ToZj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350" y="2829636"/>
              <a:ext cx="1943100" cy="1943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http://www.filmcad.com/wp-content/uploads/2012/09/bar-icon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146" y="3086850"/>
              <a:ext cx="1435354" cy="94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Left Arrow 6"/>
          <p:cNvSpPr/>
          <p:nvPr/>
        </p:nvSpPr>
        <p:spPr>
          <a:xfrm>
            <a:off x="8597329" y="2193264"/>
            <a:ext cx="552641" cy="484632"/>
          </a:xfrm>
          <a:prstGeom prst="leftArrow">
            <a:avLst>
              <a:gd name="adj1" fmla="val 4475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time series data">
            <a:extLst>
              <a:ext uri="{FF2B5EF4-FFF2-40B4-BE49-F238E27FC236}">
                <a16:creationId xmlns="" xmlns:a16="http://schemas.microsoft.com/office/drawing/2014/main" id="{09A42EB1-0C1D-4DAA-ABA6-42A5A3E7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07" y="3695980"/>
            <a:ext cx="4335913" cy="248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0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 of Perception-Driven Computation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4303651" cy="463057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Simple Box-and-Whisker plots (or Box Plots)</a:t>
            </a:r>
          </a:p>
          <a:p>
            <a:endParaRPr lang="en-US" dirty="0"/>
          </a:p>
          <a:p>
            <a:r>
              <a:rPr lang="en-US" dirty="0"/>
              <a:t>Spot the difference?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8609864" y="2060765"/>
            <a:ext cx="2236671" cy="3687322"/>
            <a:chOff x="8609864" y="2060765"/>
            <a:chExt cx="2236671" cy="3687322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8609864" y="2101609"/>
              <a:ext cx="0" cy="3646478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8609864" y="5748087"/>
              <a:ext cx="2236671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10034971" y="2587867"/>
              <a:ext cx="471714" cy="917333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0073796" y="2060765"/>
              <a:ext cx="374497" cy="543754"/>
              <a:chOff x="603420" y="4602666"/>
              <a:chExt cx="236571" cy="1310492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723900" y="4664940"/>
                <a:ext cx="0" cy="1248218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603420" y="4602666"/>
                <a:ext cx="236571" cy="7322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/>
            <p:cNvSpPr/>
            <p:nvPr/>
          </p:nvSpPr>
          <p:spPr>
            <a:xfrm>
              <a:off x="9086561" y="3759200"/>
              <a:ext cx="471714" cy="1178205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9135169" y="2984176"/>
              <a:ext cx="374497" cy="761319"/>
              <a:chOff x="609600" y="4031279"/>
              <a:chExt cx="236571" cy="1834842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/>
            <p:cNvGrpSpPr/>
            <p:nvPr/>
          </p:nvGrpSpPr>
          <p:grpSpPr>
            <a:xfrm>
              <a:off x="10061097" y="3505200"/>
              <a:ext cx="374497" cy="637989"/>
              <a:chOff x="10061097" y="3505200"/>
              <a:chExt cx="374497" cy="637989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10248346" y="3505200"/>
                <a:ext cx="0" cy="637989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10061097" y="4140151"/>
                <a:ext cx="374497" cy="3038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>
              <a:off x="9135169" y="4937405"/>
              <a:ext cx="374497" cy="434695"/>
              <a:chOff x="9135169" y="4937405"/>
              <a:chExt cx="374497" cy="434695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9316108" y="4937405"/>
                <a:ext cx="0" cy="434695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9135169" y="5369062"/>
                <a:ext cx="374497" cy="3038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oup 70"/>
          <p:cNvGrpSpPr/>
          <p:nvPr/>
        </p:nvGrpSpPr>
        <p:grpSpPr>
          <a:xfrm>
            <a:off x="5574325" y="2020360"/>
            <a:ext cx="2236671" cy="3712722"/>
            <a:chOff x="5574325" y="2020360"/>
            <a:chExt cx="2236671" cy="3712722"/>
          </a:xfrm>
        </p:grpSpPr>
        <p:cxnSp>
          <p:nvCxnSpPr>
            <p:cNvPr id="49" name="Straight Arrow Connector 48"/>
            <p:cNvCxnSpPr/>
            <p:nvPr/>
          </p:nvCxnSpPr>
          <p:spPr>
            <a:xfrm flipV="1">
              <a:off x="5574325" y="2086604"/>
              <a:ext cx="0" cy="3646478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574325" y="5733082"/>
              <a:ext cx="2236671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6999432" y="2572863"/>
              <a:ext cx="471714" cy="827334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7038257" y="2020360"/>
              <a:ext cx="374497" cy="554268"/>
              <a:chOff x="603420" y="4541450"/>
              <a:chExt cx="236571" cy="1335832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723900" y="4578382"/>
                <a:ext cx="0" cy="1298900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603420" y="4541450"/>
                <a:ext cx="236571" cy="7322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Rectangle 55"/>
            <p:cNvSpPr/>
            <p:nvPr/>
          </p:nvSpPr>
          <p:spPr>
            <a:xfrm>
              <a:off x="6051022" y="3744195"/>
              <a:ext cx="471714" cy="1178205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6099630" y="2969171"/>
              <a:ext cx="374497" cy="761319"/>
              <a:chOff x="609600" y="4031279"/>
              <a:chExt cx="236571" cy="183484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>
              <a:off x="7025558" y="3400167"/>
              <a:ext cx="374497" cy="741845"/>
              <a:chOff x="7025558" y="3400167"/>
              <a:chExt cx="374497" cy="741845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7212807" y="3400167"/>
                <a:ext cx="0" cy="741845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7025558" y="4125146"/>
                <a:ext cx="374497" cy="3038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/>
            <p:cNvGrpSpPr/>
            <p:nvPr/>
          </p:nvGrpSpPr>
          <p:grpSpPr>
            <a:xfrm>
              <a:off x="6099630" y="4922400"/>
              <a:ext cx="374497" cy="434695"/>
              <a:chOff x="6099630" y="4922400"/>
              <a:chExt cx="374497" cy="434695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6280569" y="4922400"/>
                <a:ext cx="0" cy="434695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6099630" y="5354057"/>
                <a:ext cx="374497" cy="3038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0066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 of Perception-Driven Computation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4303651" cy="4630577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This difference, although </a:t>
            </a:r>
            <a:r>
              <a:rPr lang="en-US" dirty="0">
                <a:solidFill>
                  <a:srgbClr val="C0504D"/>
                </a:solidFill>
              </a:rPr>
              <a:t>perceptually small</a:t>
            </a:r>
            <a:r>
              <a:rPr lang="en-US" dirty="0"/>
              <a:t>, can mean the difference of scanning all data points or using a smaller </a:t>
            </a:r>
            <a:r>
              <a:rPr lang="en-US" dirty="0">
                <a:solidFill>
                  <a:srgbClr val="C0504D"/>
                </a:solidFill>
              </a:rPr>
              <a:t>sampled</a:t>
            </a:r>
            <a:r>
              <a:rPr lang="en-US" dirty="0"/>
              <a:t> data set.</a:t>
            </a:r>
          </a:p>
          <a:p>
            <a:pPr lvl="1"/>
            <a:endParaRPr lang="en-US" dirty="0"/>
          </a:p>
          <a:p>
            <a:r>
              <a:rPr lang="en-US" dirty="0"/>
              <a:t>If the user cannot perceive the difference, we can </a:t>
            </a:r>
            <a:r>
              <a:rPr lang="en-US" dirty="0">
                <a:solidFill>
                  <a:srgbClr val="C0504D"/>
                </a:solidFill>
              </a:rPr>
              <a:t>save computation time</a:t>
            </a:r>
            <a:r>
              <a:rPr lang="en-US" dirty="0"/>
              <a:t> by not rendering the perfect visualization!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609864" y="2101609"/>
            <a:ext cx="0" cy="3646478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609864" y="5748087"/>
            <a:ext cx="2236671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034971" y="2587867"/>
            <a:ext cx="471714" cy="917333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073796" y="2060765"/>
            <a:ext cx="374497" cy="543754"/>
            <a:chOff x="603420" y="4602666"/>
            <a:chExt cx="236571" cy="1310492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723900" y="4664940"/>
              <a:ext cx="0" cy="1248218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603420" y="4602666"/>
              <a:ext cx="236571" cy="7322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9086561" y="3759200"/>
            <a:ext cx="471714" cy="1178205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135169" y="2984176"/>
            <a:ext cx="374497" cy="761319"/>
            <a:chOff x="609600" y="4031279"/>
            <a:chExt cx="236571" cy="1834842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723900" y="4038600"/>
              <a:ext cx="0" cy="1827521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609600" y="4031279"/>
              <a:ext cx="236571" cy="7321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10061097" y="3505200"/>
            <a:ext cx="374497" cy="637989"/>
            <a:chOff x="10061097" y="3505200"/>
            <a:chExt cx="374497" cy="637989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0248346" y="3505200"/>
              <a:ext cx="0" cy="63798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0061097" y="4140151"/>
              <a:ext cx="374497" cy="3038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9135169" y="4937405"/>
            <a:ext cx="374497" cy="434695"/>
            <a:chOff x="9135169" y="4937405"/>
            <a:chExt cx="374497" cy="434695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9316108" y="4937405"/>
              <a:ext cx="0" cy="434695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9135169" y="5369062"/>
              <a:ext cx="374497" cy="3038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/>
          <p:cNvCxnSpPr/>
          <p:nvPr/>
        </p:nvCxnSpPr>
        <p:spPr>
          <a:xfrm flipV="1">
            <a:off x="5574325" y="2086604"/>
            <a:ext cx="0" cy="3646478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574325" y="5733082"/>
            <a:ext cx="2236671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999432" y="2572863"/>
            <a:ext cx="471714" cy="827334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7038257" y="2020360"/>
            <a:ext cx="374497" cy="554268"/>
            <a:chOff x="603420" y="4541450"/>
            <a:chExt cx="236571" cy="1335832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723900" y="4578382"/>
              <a:ext cx="0" cy="129890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603420" y="4541450"/>
              <a:ext cx="236571" cy="7322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6051022" y="3744195"/>
            <a:ext cx="471714" cy="1178205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6099630" y="2969171"/>
            <a:ext cx="374497" cy="761319"/>
            <a:chOff x="609600" y="4031279"/>
            <a:chExt cx="236571" cy="1834842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723900" y="4038600"/>
              <a:ext cx="0" cy="1827521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609600" y="4031279"/>
              <a:ext cx="236571" cy="7321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7025558" y="3400167"/>
            <a:ext cx="374497" cy="741845"/>
            <a:chOff x="7025558" y="3400167"/>
            <a:chExt cx="374497" cy="741845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7212807" y="3400167"/>
              <a:ext cx="0" cy="741845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7025558" y="4125146"/>
              <a:ext cx="374497" cy="3038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099630" y="4922400"/>
            <a:ext cx="374497" cy="434695"/>
            <a:chOff x="6099630" y="4922400"/>
            <a:chExt cx="374497" cy="434695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6280569" y="4922400"/>
              <a:ext cx="0" cy="434695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6099630" y="5354057"/>
              <a:ext cx="374497" cy="3038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5719474" y="3517900"/>
            <a:ext cx="54266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33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Vision Science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4396275" cy="463057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Spot the difference?</a:t>
            </a:r>
          </a:p>
          <a:p>
            <a:pPr lvl="2"/>
            <a:endParaRPr lang="en-US" dirty="0"/>
          </a:p>
          <a:p>
            <a:r>
              <a:rPr lang="en-US" dirty="0"/>
              <a:t>Although the difference between the two bars is </a:t>
            </a:r>
            <a:r>
              <a:rPr lang="en-US" dirty="0">
                <a:solidFill>
                  <a:srgbClr val="C0504D"/>
                </a:solidFill>
              </a:rPr>
              <a:t>the same </a:t>
            </a:r>
            <a:r>
              <a:rPr lang="en-US" dirty="0"/>
              <a:t>as the previous example, we know from vision science that the difference here is </a:t>
            </a:r>
            <a:r>
              <a:rPr lang="en-US" dirty="0">
                <a:solidFill>
                  <a:srgbClr val="C0504D"/>
                </a:solidFill>
              </a:rPr>
              <a:t>easier to spot</a:t>
            </a:r>
            <a:r>
              <a:rPr lang="en-US" dirty="0"/>
              <a:t>.</a:t>
            </a:r>
          </a:p>
          <a:p>
            <a:pPr lvl="2"/>
            <a:endParaRPr lang="en-US" dirty="0"/>
          </a:p>
          <a:p>
            <a:r>
              <a:rPr lang="en-US" dirty="0"/>
              <a:t>But these are “rules”, not “models”</a:t>
            </a:r>
          </a:p>
          <a:p>
            <a:pPr lvl="1"/>
            <a:r>
              <a:rPr lang="en-US" dirty="0"/>
              <a:t>Does not indicate how many pixels for how much sampling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574325" y="2086604"/>
            <a:ext cx="0" cy="3646478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574325" y="5733082"/>
            <a:ext cx="2236671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999432" y="3744195"/>
            <a:ext cx="471714" cy="1988886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51022" y="3744195"/>
            <a:ext cx="471714" cy="1988887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413630" y="2086603"/>
            <a:ext cx="0" cy="3646478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413630" y="5733081"/>
            <a:ext cx="2236671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838737" y="3606800"/>
            <a:ext cx="471714" cy="2126280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890327" y="3744194"/>
            <a:ext cx="471714" cy="1988887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5700304" y="3731494"/>
            <a:ext cx="54266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381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Visualization in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485900"/>
            <a:ext cx="4699000" cy="4630577"/>
          </a:xfrm>
        </p:spPr>
        <p:txBody>
          <a:bodyPr/>
          <a:lstStyle/>
          <a:p>
            <a:r>
              <a:rPr lang="en-US" dirty="0"/>
              <a:t>Big Data</a:t>
            </a:r>
          </a:p>
          <a:p>
            <a:pPr lvl="1"/>
            <a:r>
              <a:rPr lang="en-US" dirty="0"/>
              <a:t>Machine Learning</a:t>
            </a:r>
          </a:p>
          <a:p>
            <a:pPr lvl="1"/>
            <a:r>
              <a:rPr lang="en-US" smtClean="0"/>
              <a:t>Databases</a:t>
            </a:r>
            <a:endParaRPr lang="en-US" dirty="0"/>
          </a:p>
          <a:p>
            <a:pPr lvl="1"/>
            <a:r>
              <a:rPr lang="en-US" dirty="0"/>
              <a:t>Visualization</a:t>
            </a:r>
          </a:p>
          <a:p>
            <a:pPr lvl="1"/>
            <a:endParaRPr lang="en-US" dirty="0"/>
          </a:p>
          <a:p>
            <a:r>
              <a:rPr lang="en-US" dirty="0"/>
              <a:t>Visualization allows the user to </a:t>
            </a:r>
            <a:r>
              <a:rPr lang="en-US" dirty="0">
                <a:solidFill>
                  <a:srgbClr val="C0504D"/>
                </a:solidFill>
              </a:rPr>
              <a:t>interactively</a:t>
            </a:r>
            <a:r>
              <a:rPr lang="en-US" dirty="0"/>
              <a:t> and </a:t>
            </a:r>
            <a:r>
              <a:rPr lang="en-US" dirty="0">
                <a:solidFill>
                  <a:srgbClr val="C0504D"/>
                </a:solidFill>
              </a:rPr>
              <a:t>visually</a:t>
            </a:r>
            <a:r>
              <a:rPr lang="en-US" dirty="0"/>
              <a:t> explore large amounts of data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 descr="http://www.mrscompany.com/wp-content/uploads/2015/05/BigData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1449554"/>
            <a:ext cx="46291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8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Perception-Driven </a:t>
            </a:r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194" y="4044617"/>
            <a:ext cx="2497206" cy="9845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Perception &amp; Cognitive Model</a:t>
            </a:r>
          </a:p>
        </p:txBody>
      </p:sp>
      <p:pic>
        <p:nvPicPr>
          <p:cNvPr id="4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166282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2.gstatic.com/images?q=tbn:ANd9GcSfXaacxBNQd-GC6mtcDGoN-vP79g3JVMx0JynbduZBpvu_-hq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3" y="2029537"/>
            <a:ext cx="2382906" cy="160020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Arrow 6"/>
          <p:cNvSpPr/>
          <p:nvPr/>
        </p:nvSpPr>
        <p:spPr>
          <a:xfrm>
            <a:off x="7238492" y="2492069"/>
            <a:ext cx="1130807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3515988" y="249206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883150" y="1762836"/>
            <a:ext cx="1943100" cy="1943101"/>
            <a:chOff x="5086350" y="2829636"/>
            <a:chExt cx="1943100" cy="1943101"/>
          </a:xfrm>
        </p:grpSpPr>
        <p:pic>
          <p:nvPicPr>
            <p:cNvPr id="5" name="Picture 2" descr="https://encrypted-tbn2.gstatic.com/images?q=tbn:ANd9GcR78QBafr7ozpeLwQnTg95U7k723qV_uIJMD73jNmshu02ToZj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350" y="2829636"/>
              <a:ext cx="1943100" cy="1943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http://www.filmcad.com/wp-content/uploads/2012/09/bar-icon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146" y="3086850"/>
              <a:ext cx="1435354" cy="94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4806950" y="4133516"/>
            <a:ext cx="2178050" cy="9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2100" indent="-292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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9300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504D"/>
              </a:buClr>
              <a:buSzPct val="75000"/>
              <a:buFont typeface="Wingdings 3" panose="05040102010807070707" pitchFamily="18" charset="2"/>
              <a:buChar char=""/>
              <a:defRPr sz="2400" kern="120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504D"/>
              </a:buClr>
              <a:buSzPct val="75000"/>
              <a:buFont typeface="Wingdings" panose="05000000000000000000" pitchFamily="2" charset="2"/>
              <a:buChar char="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504D"/>
              </a:buClr>
              <a:buSzPct val="70000"/>
              <a:buFont typeface="Wingdings" panose="05000000000000000000" pitchFamily="2" charset="2"/>
              <a:buChar char="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sz="2600" dirty="0"/>
              <a:t>Visualization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913813" y="4044617"/>
            <a:ext cx="2185987" cy="1073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92100" indent="-292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75000"/>
              <a:buFont typeface="Wingdings 3" panose="05040102010807070707" pitchFamily="18" charset="2"/>
              <a:buChar char="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9300" indent="-292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504D"/>
              </a:buClr>
              <a:buSzPct val="75000"/>
              <a:buFont typeface="Wingdings 3" panose="05040102010807070707" pitchFamily="18" charset="2"/>
              <a:buChar char=""/>
              <a:defRPr sz="2400" kern="120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504D"/>
              </a:buClr>
              <a:buSzPct val="75000"/>
              <a:buFont typeface="Wingdings" panose="05000000000000000000" pitchFamily="2" charset="2"/>
              <a:buChar char="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504D"/>
              </a:buClr>
              <a:buSzPct val="70000"/>
              <a:buFont typeface="Wingdings" panose="05000000000000000000" pitchFamily="2" charset="2"/>
              <a:buChar char="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dirty="0"/>
              <a:t>Approximate Data &amp; Computation</a:t>
            </a:r>
          </a:p>
        </p:txBody>
      </p:sp>
    </p:spTree>
    <p:extLst>
      <p:ext uri="{BB962C8B-B14F-4D97-AF65-F5344CB8AC3E}">
        <p14:creationId xmlns:p14="http://schemas.microsoft.com/office/powerpoint/2010/main" val="359733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7" grpId="0" animBg="1"/>
      <p:bldP spid="7" grpId="1" animBg="1"/>
      <p:bldP spid="8" grpId="0" animBg="1"/>
      <p:bldP spid="8" grpId="1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94">
            <a:extLst>
              <a:ext uri="{FF2B5EF4-FFF2-40B4-BE49-F238E27FC236}">
                <a16:creationId xmlns="" xmlns:a16="http://schemas.microsoft.com/office/drawing/2014/main" id="{57DF644A-A84E-48F3-89EF-E20EEFC12A68}"/>
              </a:ext>
            </a:extLst>
          </p:cNvPr>
          <p:cNvSpPr/>
          <p:nvPr/>
        </p:nvSpPr>
        <p:spPr>
          <a:xfrm>
            <a:off x="6275294" y="2052918"/>
            <a:ext cx="4670612" cy="297628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Perceptual Modeling In Data Visualization?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5130800" cy="463057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Requires collaboration between the Perceptual Psychologists with Computer Scientists.</a:t>
            </a:r>
          </a:p>
          <a:p>
            <a:pPr lvl="2"/>
            <a:endParaRPr lang="en-US" dirty="0"/>
          </a:p>
          <a:p>
            <a:r>
              <a:rPr lang="en-US" dirty="0"/>
              <a:t>One promising direction is to consider modeling the JND (</a:t>
            </a:r>
            <a:r>
              <a:rPr lang="en-US" dirty="0">
                <a:solidFill>
                  <a:srgbClr val="C0504D"/>
                </a:solidFill>
              </a:rPr>
              <a:t>just noticeable differences</a:t>
            </a:r>
            <a:r>
              <a:rPr lang="en-US" dirty="0"/>
              <a:t>) in different visualization designs.</a:t>
            </a:r>
          </a:p>
          <a:p>
            <a:pPr lvl="3"/>
            <a:endParaRPr lang="en-US" dirty="0"/>
          </a:p>
          <a:p>
            <a:r>
              <a:rPr lang="en-US" dirty="0" smtClean="0"/>
              <a:t>Example of JND: </a:t>
            </a:r>
            <a:r>
              <a:rPr lang="en-US" i="1" dirty="0" smtClean="0"/>
              <a:t>Imagine </a:t>
            </a:r>
            <a:r>
              <a:rPr lang="en-US" i="1" dirty="0"/>
              <a:t>yourself in a dark room…</a:t>
            </a:r>
          </a:p>
          <a:p>
            <a:endParaRPr lang="en-US" dirty="0"/>
          </a:p>
        </p:txBody>
      </p:sp>
      <p:sp>
        <p:nvSpPr>
          <p:cNvPr id="5" name="Shape 289">
            <a:extLst>
              <a:ext uri="{FF2B5EF4-FFF2-40B4-BE49-F238E27FC236}">
                <a16:creationId xmlns="" xmlns:a16="http://schemas.microsoft.com/office/drawing/2014/main" id="{819AFA48-211A-4D8F-BA1D-5670785FEB0D}"/>
              </a:ext>
            </a:extLst>
          </p:cNvPr>
          <p:cNvSpPr/>
          <p:nvPr/>
        </p:nvSpPr>
        <p:spPr>
          <a:xfrm>
            <a:off x="6275294" y="2052918"/>
            <a:ext cx="4670612" cy="2976282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6" name="Shape 292">
            <a:extLst>
              <a:ext uri="{FF2B5EF4-FFF2-40B4-BE49-F238E27FC236}">
                <a16:creationId xmlns="" xmlns:a16="http://schemas.microsoft.com/office/drawing/2014/main" id="{7CCA2630-C3DC-429C-816E-CEFB137C8E74}"/>
              </a:ext>
            </a:extLst>
          </p:cNvPr>
          <p:cNvSpPr/>
          <p:nvPr/>
        </p:nvSpPr>
        <p:spPr>
          <a:xfrm>
            <a:off x="8372475" y="3302934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78131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6" grpId="0" animBg="1"/>
      <p:bldP spid="6" grpId="1" animBg="1"/>
      <p:bldP spid="6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Perceptual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Weber’s Law (mid 1800s)</a:t>
                </a:r>
              </a:p>
              <a:p>
                <a:pPr lvl="1"/>
                <a:r>
                  <a:rPr lang="en-US" dirty="0"/>
                  <a:t>Low-level perceptual discrimination (sound, touch, taste, brightness, etc.)</a:t>
                </a:r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54" t="-2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970164" y="2694212"/>
            <a:ext cx="3696012" cy="810988"/>
            <a:chOff x="-670365" y="3348705"/>
            <a:chExt cx="3696012" cy="810988"/>
          </a:xfrm>
        </p:grpSpPr>
        <p:sp>
          <p:nvSpPr>
            <p:cNvPr id="6" name="TextBox 5"/>
            <p:cNvSpPr txBox="1"/>
            <p:nvPr/>
          </p:nvSpPr>
          <p:spPr>
            <a:xfrm>
              <a:off x="-670365" y="3348705"/>
              <a:ext cx="3696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Perceived Difference</a:t>
              </a:r>
              <a:endParaRPr lang="en-US" b="1" dirty="0"/>
            </a:p>
          </p:txBody>
        </p:sp>
        <p:cxnSp>
          <p:nvCxnSpPr>
            <p:cNvPr id="13" name="Straight Arrow Connector 12"/>
            <p:cNvCxnSpPr>
              <a:stCxn id="6" idx="2"/>
            </p:cNvCxnSpPr>
            <p:nvPr/>
          </p:nvCxnSpPr>
          <p:spPr>
            <a:xfrm>
              <a:off x="1177641" y="3933480"/>
              <a:ext cx="1664930" cy="2262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594600" y="2521538"/>
            <a:ext cx="4073025" cy="691630"/>
            <a:chOff x="5805238" y="3170032"/>
            <a:chExt cx="4073025" cy="691630"/>
          </a:xfrm>
        </p:grpSpPr>
        <p:sp>
          <p:nvSpPr>
            <p:cNvPr id="7" name="TextBox 6"/>
            <p:cNvSpPr txBox="1"/>
            <p:nvPr/>
          </p:nvSpPr>
          <p:spPr>
            <a:xfrm>
              <a:off x="6441488" y="3170032"/>
              <a:ext cx="343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Change in Intensity</a:t>
              </a:r>
              <a:endParaRPr lang="en-US" b="1" dirty="0"/>
            </a:p>
          </p:txBody>
        </p:sp>
        <p:cxnSp>
          <p:nvCxnSpPr>
            <p:cNvPr id="15" name="Straight Arrow Connector 14"/>
            <p:cNvCxnSpPr>
              <a:stCxn id="7" idx="1"/>
            </p:cNvCxnSpPr>
            <p:nvPr/>
          </p:nvCxnSpPr>
          <p:spPr>
            <a:xfrm flipH="1">
              <a:off x="5805238" y="3462420"/>
              <a:ext cx="636250" cy="3992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056601" y="4279897"/>
            <a:ext cx="4348498" cy="902096"/>
            <a:chOff x="4673816" y="5092879"/>
            <a:chExt cx="4348498" cy="902096"/>
          </a:xfrm>
        </p:grpSpPr>
        <p:sp>
          <p:nvSpPr>
            <p:cNvPr id="8" name="TextBox 7"/>
            <p:cNvSpPr txBox="1"/>
            <p:nvPr/>
          </p:nvSpPr>
          <p:spPr>
            <a:xfrm>
              <a:off x="4673816" y="5410200"/>
              <a:ext cx="4348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Intensity of the Stimulus</a:t>
              </a:r>
              <a:endParaRPr lang="en-US" b="1" dirty="0"/>
            </a:p>
          </p:txBody>
        </p:sp>
        <p:cxnSp>
          <p:nvCxnSpPr>
            <p:cNvPr id="18" name="Straight Arrow Connector 17"/>
            <p:cNvCxnSpPr>
              <a:stCxn id="8" idx="0"/>
            </p:cNvCxnSpPr>
            <p:nvPr/>
          </p:nvCxnSpPr>
          <p:spPr>
            <a:xfrm flipH="1" flipV="1">
              <a:off x="5843515" y="5092879"/>
              <a:ext cx="1004550" cy="317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140456" y="4063818"/>
            <a:ext cx="3876947" cy="1466066"/>
            <a:chOff x="1134487" y="4660097"/>
            <a:chExt cx="3876947" cy="1466066"/>
          </a:xfrm>
        </p:grpSpPr>
        <p:sp>
          <p:nvSpPr>
            <p:cNvPr id="9" name="TextBox 8"/>
            <p:cNvSpPr txBox="1"/>
            <p:nvPr/>
          </p:nvSpPr>
          <p:spPr>
            <a:xfrm>
              <a:off x="1134487" y="5048945"/>
              <a:ext cx="319209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Weber Fraction</a:t>
              </a:r>
            </a:p>
            <a:p>
              <a:r>
                <a:rPr lang="en-US" sz="3200" b="1" dirty="0"/>
                <a:t>(via experiments)</a:t>
              </a:r>
              <a:endParaRPr lang="en-US" b="1" dirty="0"/>
            </a:p>
          </p:txBody>
        </p:sp>
        <p:cxnSp>
          <p:nvCxnSpPr>
            <p:cNvPr id="21" name="Straight Arrow Connector 20"/>
            <p:cNvCxnSpPr>
              <a:stCxn id="9" idx="0"/>
            </p:cNvCxnSpPr>
            <p:nvPr/>
          </p:nvCxnSpPr>
          <p:spPr>
            <a:xfrm flipV="1">
              <a:off x="2730533" y="4660097"/>
              <a:ext cx="2280901" cy="3888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4199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Perceptual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Weber’s Law (mid 1800s)</a:t>
                </a:r>
              </a:p>
              <a:p>
                <a:pPr lvl="1"/>
                <a:r>
                  <a:rPr lang="en-US" dirty="0"/>
                  <a:t>Low-level perceptual discrimination (sound, touch, taste, brightness, etc.)</a:t>
                </a:r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54" t="-2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56656" y="4546817"/>
                <a:ext cx="8482194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Cambria" panose="02040503050406030204" pitchFamily="18" charset="0"/>
                  </a:rPr>
                  <a:t>Given a fixed stimulus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3200" dirty="0">
                    <a:latin typeface="Cambria" panose="02040503050406030204" pitchFamily="18" charset="0"/>
                  </a:rPr>
                  <a:t>, the smallest of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Cambria" panose="02040503050406030204" pitchFamily="18" charset="0"/>
                  </a:rPr>
                  <a:t>that </a:t>
                </a:r>
              </a:p>
              <a:p>
                <a:r>
                  <a:rPr lang="en-US" sz="3200" dirty="0">
                    <a:latin typeface="Cambria" panose="02040503050406030204" pitchFamily="18" charset="0"/>
                  </a:rPr>
                  <a:t>can be perceived by humans is known as the </a:t>
                </a:r>
              </a:p>
              <a:p>
                <a:r>
                  <a:rPr lang="en-US" sz="3200" dirty="0">
                    <a:latin typeface="Cambria" panose="02040503050406030204" pitchFamily="18" charset="0"/>
                  </a:rPr>
                  <a:t>“</a:t>
                </a:r>
                <a:r>
                  <a:rPr lang="en-US" sz="3200" b="1" dirty="0">
                    <a:latin typeface="Cambria" panose="02040503050406030204" pitchFamily="18" charset="0"/>
                  </a:rPr>
                  <a:t>Just Noticeable Difference</a:t>
                </a:r>
                <a:r>
                  <a:rPr lang="en-US" sz="3200" dirty="0">
                    <a:latin typeface="Cambria" panose="02040503050406030204" pitchFamily="18" charset="0"/>
                  </a:rPr>
                  <a:t>”, or </a:t>
                </a:r>
                <a:r>
                  <a:rPr lang="en-US" sz="3200" b="1" dirty="0">
                    <a:latin typeface="Cambria" panose="02040503050406030204" pitchFamily="18" charset="0"/>
                  </a:rPr>
                  <a:t>JND</a:t>
                </a:r>
                <a:endParaRPr lang="en-US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656" y="4546817"/>
                <a:ext cx="8482194" cy="1569660"/>
              </a:xfrm>
              <a:prstGeom prst="rect">
                <a:avLst/>
              </a:prstGeom>
              <a:blipFill rotWithShape="0">
                <a:blip r:embed="rId3"/>
                <a:stretch>
                  <a:fillRect l="-1869" t="-5058" r="-863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093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pdf"/>
          <p:cNvPicPr/>
          <p:nvPr/>
        </p:nvPicPr>
        <p:blipFill>
          <a:blip r:embed="rId2">
            <a:extLst/>
          </a:blip>
          <a:srcRect t="5989"/>
          <a:stretch>
            <a:fillRect/>
          </a:stretch>
        </p:blipFill>
        <p:spPr>
          <a:xfrm>
            <a:off x="1731640" y="1572361"/>
            <a:ext cx="8340340" cy="44880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2927"/>
            <a:ext cx="10591800" cy="835027"/>
          </a:xfrm>
        </p:spPr>
        <p:txBody>
          <a:bodyPr/>
          <a:lstStyle/>
          <a:p>
            <a:r>
              <a:rPr lang="en-US" dirty="0"/>
              <a:t>Baldridge &amp; </a:t>
            </a:r>
            <a:r>
              <a:rPr lang="en-US" dirty="0" err="1"/>
              <a:t>Rensink</a:t>
            </a:r>
            <a:r>
              <a:rPr lang="en-US" dirty="0"/>
              <a:t>, 2010: Perception of Correlation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71980" y="120650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atin typeface="Cambria" panose="02040503050406030204" pitchFamily="18" charset="0"/>
              </a:rPr>
              <a:t>Δ</a:t>
            </a:r>
            <a:r>
              <a:rPr lang="en-US" sz="2800" dirty="0">
                <a:latin typeface="Cambria" panose="02040503050406030204" pitchFamily="18" charset="0"/>
              </a:rPr>
              <a:t>r = 0.05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1572361"/>
            <a:ext cx="863600" cy="408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83500" y="1468110"/>
            <a:ext cx="863600" cy="408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df"/>
          <p:cNvPicPr/>
          <p:nvPr/>
        </p:nvPicPr>
        <p:blipFill>
          <a:blip r:embed="rId2">
            <a:extLst/>
          </a:blip>
          <a:srcRect t="6711"/>
          <a:stretch>
            <a:fillRect/>
          </a:stretch>
        </p:blipFill>
        <p:spPr>
          <a:xfrm>
            <a:off x="1635558" y="1585957"/>
            <a:ext cx="8744035" cy="45641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12927"/>
            <a:ext cx="10495547" cy="835027"/>
          </a:xfrm>
        </p:spPr>
        <p:txBody>
          <a:bodyPr/>
          <a:lstStyle/>
          <a:p>
            <a:r>
              <a:rPr lang="en-US" dirty="0"/>
              <a:t>Baldridge &amp; </a:t>
            </a:r>
            <a:r>
              <a:rPr lang="en-US" dirty="0" err="1"/>
              <a:t>Rensink</a:t>
            </a:r>
            <a:r>
              <a:rPr lang="en-US" dirty="0"/>
              <a:t>, 2010: Perception of Correlation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71980" y="1206500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atin typeface="Cambria" panose="02040503050406030204" pitchFamily="18" charset="0"/>
              </a:rPr>
              <a:t>Δ</a:t>
            </a:r>
            <a:r>
              <a:rPr lang="en-US" sz="2800" dirty="0">
                <a:latin typeface="Cambria" panose="02040503050406030204" pitchFamily="18" charset="0"/>
              </a:rPr>
              <a:t>r = 0.05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6600" y="1572361"/>
            <a:ext cx="863600" cy="408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83500" y="1468110"/>
            <a:ext cx="863600" cy="408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Perception of 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5118100" cy="4630577"/>
          </a:xfrm>
        </p:spPr>
        <p:txBody>
          <a:bodyPr/>
          <a:lstStyle/>
          <a:p>
            <a:r>
              <a:rPr lang="en-US" dirty="0"/>
              <a:t>In 2010, Ron </a:t>
            </a:r>
            <a:r>
              <a:rPr lang="en-US" dirty="0" err="1"/>
              <a:t>Rensink</a:t>
            </a:r>
            <a:r>
              <a:rPr lang="en-US" dirty="0"/>
              <a:t> and colleague found that the perception of correlation in a </a:t>
            </a:r>
            <a:r>
              <a:rPr lang="en-US" dirty="0">
                <a:solidFill>
                  <a:srgbClr val="C0504D"/>
                </a:solidFill>
              </a:rPr>
              <a:t>scatterplot</a:t>
            </a:r>
            <a:r>
              <a:rPr lang="en-US" dirty="0"/>
              <a:t> follows Weber’s Law</a:t>
            </a:r>
          </a:p>
          <a:p>
            <a:endParaRPr lang="en-US" dirty="0"/>
          </a:p>
          <a:p>
            <a:r>
              <a:rPr lang="en-US" dirty="0"/>
              <a:t>In 2014, our team extended this work to determine if perception of correlation in </a:t>
            </a:r>
            <a:r>
              <a:rPr lang="en-US" dirty="0">
                <a:solidFill>
                  <a:srgbClr val="C0504D"/>
                </a:solidFill>
              </a:rPr>
              <a:t>all bivariate visualizations </a:t>
            </a:r>
            <a:r>
              <a:rPr lang="en-US" dirty="0"/>
              <a:t>follows Weber’s Law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40278" y="1613206"/>
            <a:ext cx="5559522" cy="4503271"/>
            <a:chOff x="5540278" y="1613206"/>
            <a:chExt cx="5559522" cy="4503271"/>
          </a:xfrm>
        </p:grpSpPr>
        <p:pic>
          <p:nvPicPr>
            <p:cNvPr id="4" name="pasted-image.pdf"/>
            <p:cNvPicPr/>
            <p:nvPr/>
          </p:nvPicPr>
          <p:blipFill>
            <a:blip r:embed="rId2">
              <a:extLst/>
            </a:blip>
            <a:srcRect t="9740"/>
            <a:stretch>
              <a:fillRect/>
            </a:stretch>
          </p:blipFill>
          <p:spPr>
            <a:xfrm>
              <a:off x="7140127" y="1613206"/>
              <a:ext cx="3959673" cy="450327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52747" y="3285866"/>
              <a:ext cx="197453" cy="67198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Shape 455"/>
            <p:cNvSpPr/>
            <p:nvPr/>
          </p:nvSpPr>
          <p:spPr>
            <a:xfrm>
              <a:off x="5540278" y="5260549"/>
              <a:ext cx="1545911" cy="2769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>
              <a:lvl1pPr algn="r">
                <a:defRPr sz="4800" i="1">
                  <a:solidFill>
                    <a:srgbClr val="332E2E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1800"/>
                <a:t>better</a:t>
              </a:r>
            </a:p>
          </p:txBody>
        </p:sp>
        <p:sp>
          <p:nvSpPr>
            <p:cNvPr id="7" name="Shape 456"/>
            <p:cNvSpPr/>
            <p:nvPr/>
          </p:nvSpPr>
          <p:spPr>
            <a:xfrm>
              <a:off x="5540278" y="2149857"/>
              <a:ext cx="1545911" cy="2769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>
              <a:lvl1pPr algn="r">
                <a:defRPr sz="4800" i="1">
                  <a:solidFill>
                    <a:srgbClr val="332E2E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1800" dirty="0"/>
                <a:t>worse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21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7869" y="2037844"/>
            <a:ext cx="8756265" cy="210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asted-image.png"/>
          <p:cNvPicPr/>
          <p:nvPr/>
        </p:nvPicPr>
        <p:blipFill>
          <a:blip r:embed="rId4">
            <a:extLst/>
          </a:blip>
          <a:srcRect l="895" t="6328"/>
          <a:stretch>
            <a:fillRect/>
          </a:stretch>
        </p:blipFill>
        <p:spPr>
          <a:xfrm>
            <a:off x="1689048" y="2207032"/>
            <a:ext cx="8813964" cy="2549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4064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0725" y="1470104"/>
            <a:ext cx="8770550" cy="391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7869" y="1275844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0674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725" y="2150838"/>
            <a:ext cx="8770550" cy="2556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7869" y="1799719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7330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Visualization in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485900"/>
            <a:ext cx="4699000" cy="4630577"/>
          </a:xfrm>
        </p:spPr>
        <p:txBody>
          <a:bodyPr/>
          <a:lstStyle/>
          <a:p>
            <a:r>
              <a:rPr lang="en-US" dirty="0"/>
              <a:t>Big Data</a:t>
            </a:r>
          </a:p>
          <a:p>
            <a:pPr lvl="1"/>
            <a:r>
              <a:rPr lang="en-US" dirty="0"/>
              <a:t>Machine Learning</a:t>
            </a:r>
          </a:p>
          <a:p>
            <a:pPr lvl="1"/>
            <a:r>
              <a:rPr lang="en-US" dirty="0"/>
              <a:t>Databases</a:t>
            </a:r>
          </a:p>
          <a:p>
            <a:pPr lvl="1"/>
            <a:r>
              <a:rPr lang="en-US" dirty="0"/>
              <a:t>Visualization</a:t>
            </a:r>
          </a:p>
          <a:p>
            <a:pPr lvl="1"/>
            <a:endParaRPr lang="en-US" dirty="0"/>
          </a:p>
          <a:p>
            <a:r>
              <a:rPr lang="en-US" dirty="0"/>
              <a:t>Visualization allows the user to </a:t>
            </a:r>
            <a:r>
              <a:rPr lang="en-US" dirty="0">
                <a:solidFill>
                  <a:srgbClr val="C0504D"/>
                </a:solidFill>
              </a:rPr>
              <a:t>interactively</a:t>
            </a:r>
            <a:r>
              <a:rPr lang="en-US" dirty="0"/>
              <a:t> and </a:t>
            </a:r>
            <a:r>
              <a:rPr lang="en-US" dirty="0">
                <a:solidFill>
                  <a:srgbClr val="C0504D"/>
                </a:solidFill>
              </a:rPr>
              <a:t>visually</a:t>
            </a:r>
            <a:r>
              <a:rPr lang="en-US" dirty="0"/>
              <a:t> explore large amounts of data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2050" name="Picture 2" descr="http://technologyadvice.com/wp-content/uploads/2014/02/tableaudashboar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7" y="1667285"/>
            <a:ext cx="5486943" cy="339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5062703"/>
            <a:ext cx="91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Tableau</a:t>
            </a:r>
          </a:p>
        </p:txBody>
      </p:sp>
    </p:spTree>
    <p:extLst>
      <p:ext uri="{BB962C8B-B14F-4D97-AF65-F5344CB8AC3E}">
        <p14:creationId xmlns:p14="http://schemas.microsoft.com/office/powerpoint/2010/main" val="522389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725" y="2098234"/>
            <a:ext cx="8770550" cy="2661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7869" y="1799719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5622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9245" y="1114237"/>
            <a:ext cx="9255797" cy="4689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9035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regression_allin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0800" y="298682"/>
            <a:ext cx="6629400" cy="6107007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>
            <a:off x="266700" y="901700"/>
            <a:ext cx="2174810" cy="369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less precise</a:t>
            </a:r>
          </a:p>
        </p:txBody>
      </p:sp>
      <p:sp>
        <p:nvSpPr>
          <p:cNvPr id="565" name="Shape 565"/>
          <p:cNvSpPr/>
          <p:nvPr/>
        </p:nvSpPr>
        <p:spPr>
          <a:xfrm>
            <a:off x="586071" y="5732914"/>
            <a:ext cx="18554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more precise</a:t>
            </a:r>
          </a:p>
        </p:txBody>
      </p:sp>
    </p:spTree>
    <p:extLst>
      <p:ext uri="{BB962C8B-B14F-4D97-AF65-F5344CB8AC3E}">
        <p14:creationId xmlns:p14="http://schemas.microsoft.com/office/powerpoint/2010/main" val="610262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2018714" y="2690337"/>
            <a:ext cx="838287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The perception of correlation </a:t>
            </a:r>
            <a:b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</a:b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in every tested chart can be modeled using Weber’s law.</a:t>
            </a:r>
          </a:p>
        </p:txBody>
      </p:sp>
      <p:pic>
        <p:nvPicPr>
          <p:cNvPr id="576" name="Screen Shot 2014-11-12 at 10.40.45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2883" y="936879"/>
            <a:ext cx="1331971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Screen Shot 2014-11-12 at 10.48.12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8080" y="952501"/>
            <a:ext cx="1326892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Screen Shot 2014-11-12 at 10.53.43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15835" y="4616131"/>
            <a:ext cx="132689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Screen Shot 2014-11-12 at 10.53.58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48246" y="4612273"/>
            <a:ext cx="1342276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Screen Shot 2014-11-12 at 10.54.23 PM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33592" y="956359"/>
            <a:ext cx="1331818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Screen Shot 2014-11-12 at 10.54.13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021530" y="927266"/>
            <a:ext cx="1330624" cy="134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Screen Shot 2014-11-12 at 10.54.05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342781" y="990636"/>
            <a:ext cx="1262771" cy="124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Screen Shot 2014-11-12 at 10.54.50 PM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035492" y="4604082"/>
            <a:ext cx="132162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Screen Shot 2014-11-12 at 10.54.30 PM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81627" y="4565196"/>
            <a:ext cx="1434899" cy="1418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86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So Cool?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5900"/>
            <a:ext cx="6121400" cy="46305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Positives: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These models have both </a:t>
            </a:r>
            <a:r>
              <a:rPr lang="en-US" dirty="0">
                <a:solidFill>
                  <a:srgbClr val="C0504D"/>
                </a:solidFill>
              </a:rPr>
              <a:t>descriptive</a:t>
            </a:r>
            <a:r>
              <a:rPr lang="en-US" dirty="0"/>
              <a:t> and </a:t>
            </a:r>
            <a:r>
              <a:rPr lang="en-US" dirty="0">
                <a:solidFill>
                  <a:srgbClr val="C0504D"/>
                </a:solidFill>
              </a:rPr>
              <a:t>prescriptive</a:t>
            </a:r>
            <a:r>
              <a:rPr lang="en-US" dirty="0"/>
              <a:t> </a:t>
            </a:r>
            <a:r>
              <a:rPr lang="en-US" dirty="0" smtClean="0"/>
              <a:t>powers</a:t>
            </a:r>
          </a:p>
          <a:p>
            <a:pPr marL="1308100" lvl="2" indent="-457200"/>
            <a:r>
              <a:rPr lang="en-US" dirty="0" smtClean="0"/>
              <a:t>It “describes” what people see (and don’t see) from the data</a:t>
            </a:r>
          </a:p>
          <a:p>
            <a:pPr marL="1308100" lvl="2" indent="-457200"/>
            <a:r>
              <a:rPr lang="en-US" dirty="0" smtClean="0"/>
              <a:t>It “predicts” what people will see given a new data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They </a:t>
            </a:r>
            <a:r>
              <a:rPr lang="en-US" dirty="0"/>
              <a:t>can be used to </a:t>
            </a:r>
            <a:r>
              <a:rPr lang="en-US" dirty="0">
                <a:solidFill>
                  <a:srgbClr val="C0504D"/>
                </a:solidFill>
              </a:rPr>
              <a:t>quantitatively compare</a:t>
            </a:r>
            <a:r>
              <a:rPr lang="en-US" dirty="0"/>
              <a:t> the effectiveness of </a:t>
            </a:r>
            <a:r>
              <a:rPr lang="en-US" dirty="0" smtClean="0"/>
              <a:t>visualizations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They can be used to </a:t>
            </a:r>
            <a:r>
              <a:rPr lang="en-US" dirty="0" smtClean="0">
                <a:solidFill>
                  <a:srgbClr val="C0504D"/>
                </a:solidFill>
              </a:rPr>
              <a:t>drive computation </a:t>
            </a:r>
            <a:r>
              <a:rPr lang="en-US" dirty="0" smtClean="0"/>
              <a:t>(sampling)</a:t>
            </a:r>
          </a:p>
          <a:p>
            <a:pPr marL="2222500" lvl="4" indent="-457200">
              <a:buFont typeface="+mj-lt"/>
              <a:buAutoNum type="arabicPeriod"/>
            </a:pPr>
            <a:endParaRPr lang="en-US" dirty="0"/>
          </a:p>
          <a:p>
            <a:r>
              <a:rPr lang="en-US" dirty="0" smtClean="0"/>
              <a:t>Useful, but limited to correlation…</a:t>
            </a:r>
            <a:endParaRPr lang="en-US" dirty="0"/>
          </a:p>
        </p:txBody>
      </p:sp>
      <p:pic>
        <p:nvPicPr>
          <p:cNvPr id="4" name="regression_allin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0700" y="1511300"/>
            <a:ext cx="4826000" cy="4363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832" y="1050254"/>
            <a:ext cx="4309439" cy="4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smtClean="0"/>
              <a:t>Correlation: Visualization </a:t>
            </a:r>
            <a:r>
              <a:rPr lang="en-US" dirty="0" err="1" smtClean="0"/>
              <a:t>Metamers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85900"/>
            <a:ext cx="5228772" cy="4630577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Metamers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Stimuli that are </a:t>
            </a:r>
            <a:r>
              <a:rPr lang="en-US" dirty="0" smtClean="0">
                <a:solidFill>
                  <a:srgbClr val="C0504D"/>
                </a:solidFill>
              </a:rPr>
              <a:t>different</a:t>
            </a:r>
            <a:r>
              <a:rPr lang="en-US" dirty="0" smtClean="0"/>
              <a:t> but </a:t>
            </a:r>
            <a:r>
              <a:rPr lang="en-US" dirty="0" smtClean="0">
                <a:solidFill>
                  <a:srgbClr val="C0504D"/>
                </a:solidFill>
              </a:rPr>
              <a:t>appear the same</a:t>
            </a:r>
            <a:r>
              <a:rPr lang="en-US" dirty="0" smtClean="0"/>
              <a:t> (under some condition)</a:t>
            </a:r>
            <a:endParaRPr lang="en-US" dirty="0"/>
          </a:p>
          <a:p>
            <a:pPr lvl="3"/>
            <a:endParaRPr lang="en-US" dirty="0"/>
          </a:p>
          <a:p>
            <a:r>
              <a:rPr lang="en-US" dirty="0" smtClean="0"/>
              <a:t>Visualization </a:t>
            </a:r>
            <a:r>
              <a:rPr lang="en-US" dirty="0" err="1" smtClean="0"/>
              <a:t>Metamers</a:t>
            </a:r>
            <a:endParaRPr lang="en-US" dirty="0" smtClean="0"/>
          </a:p>
          <a:p>
            <a:pPr lvl="1"/>
            <a:r>
              <a:rPr lang="en-US" dirty="0" smtClean="0"/>
              <a:t>Visualizations that </a:t>
            </a:r>
            <a:r>
              <a:rPr lang="en-US" dirty="0" smtClean="0">
                <a:solidFill>
                  <a:srgbClr val="C0504D"/>
                </a:solidFill>
              </a:rPr>
              <a:t>appear the same</a:t>
            </a:r>
            <a:r>
              <a:rPr lang="en-US" dirty="0" smtClean="0"/>
              <a:t> (under some condition)</a:t>
            </a:r>
          </a:p>
          <a:p>
            <a:pPr lvl="1"/>
            <a:r>
              <a:rPr lang="en-US" dirty="0" smtClean="0"/>
              <a:t>Uses </a:t>
            </a:r>
            <a:r>
              <a:rPr lang="en-US" dirty="0" smtClean="0">
                <a:solidFill>
                  <a:srgbClr val="C0504D"/>
                </a:solidFill>
              </a:rPr>
              <a:t>much less data </a:t>
            </a:r>
          </a:p>
          <a:p>
            <a:pPr lvl="1"/>
            <a:r>
              <a:rPr lang="en-US" dirty="0" smtClean="0"/>
              <a:t>Are much </a:t>
            </a:r>
            <a:r>
              <a:rPr lang="en-US" dirty="0" smtClean="0">
                <a:solidFill>
                  <a:srgbClr val="C0504D"/>
                </a:solidFill>
              </a:rPr>
              <a:t>faster to render</a:t>
            </a:r>
          </a:p>
          <a:p>
            <a:pPr lvl="2"/>
            <a:endParaRPr lang="en-US" dirty="0">
              <a:solidFill>
                <a:srgbClr val="C0504D"/>
              </a:solidFill>
            </a:endParaRPr>
          </a:p>
          <a:p>
            <a:r>
              <a:rPr lang="en-US" dirty="0" smtClean="0"/>
              <a:t>Collaboration with Steve Franconeri (Northwestern) and Eugene Wu (Columbia)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002" y="1985962"/>
            <a:ext cx="2867025" cy="2886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027" y="1985962"/>
            <a:ext cx="2847975" cy="2886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231" y="1289898"/>
            <a:ext cx="4741653" cy="2330643"/>
          </a:xfrm>
          <a:prstGeom prst="rect">
            <a:avLst/>
          </a:prstGeom>
          <a:ln w="38100">
            <a:solidFill>
              <a:schemeClr val="tx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30" y="3616361"/>
            <a:ext cx="4741653" cy="2537301"/>
          </a:xfrm>
          <a:prstGeom prst="rect">
            <a:avLst/>
          </a:prstGeom>
          <a:ln w="3810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524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</a:t>
            </a:r>
            <a:r>
              <a:rPr lang="en-US" dirty="0" err="1" smtClean="0"/>
              <a:t>Metamers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5330300" cy="46305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Focus: 1D visualizations</a:t>
            </a:r>
          </a:p>
          <a:p>
            <a:pPr lvl="1"/>
            <a:r>
              <a:rPr lang="en-US" dirty="0" smtClean="0"/>
              <a:t>Bar charts, line graphs, </a:t>
            </a:r>
            <a:r>
              <a:rPr lang="en-US" dirty="0" err="1" smtClean="0"/>
              <a:t>heatmaps</a:t>
            </a:r>
            <a:r>
              <a:rPr lang="en-US" dirty="0" smtClean="0"/>
              <a:t>, etc.</a:t>
            </a:r>
          </a:p>
          <a:p>
            <a:pPr lvl="3"/>
            <a:endParaRPr lang="en-US" dirty="0"/>
          </a:p>
          <a:p>
            <a:r>
              <a:rPr lang="en-US" dirty="0" smtClean="0"/>
              <a:t>Properties of the model for visualization </a:t>
            </a:r>
            <a:r>
              <a:rPr lang="en-US" dirty="0" err="1" smtClean="0"/>
              <a:t>metamers</a:t>
            </a:r>
            <a:endParaRPr lang="en-US" dirty="0"/>
          </a:p>
          <a:p>
            <a:pPr lvl="1"/>
            <a:r>
              <a:rPr lang="en-US" dirty="0" smtClean="0"/>
              <a:t>Recursive</a:t>
            </a:r>
          </a:p>
          <a:p>
            <a:pPr lvl="1"/>
            <a:r>
              <a:rPr lang="en-US" dirty="0" smtClean="0"/>
              <a:t>Peaks and valleys</a:t>
            </a:r>
          </a:p>
          <a:p>
            <a:pPr lvl="1"/>
            <a:r>
              <a:rPr lang="en-US" dirty="0" smtClean="0"/>
              <a:t>Slope</a:t>
            </a:r>
          </a:p>
          <a:p>
            <a:pPr lvl="1"/>
            <a:r>
              <a:rPr lang="en-US" dirty="0" smtClean="0"/>
              <a:t>Concavity </a:t>
            </a:r>
          </a:p>
          <a:p>
            <a:pPr lvl="1"/>
            <a:r>
              <a:rPr lang="en-US" dirty="0" smtClean="0"/>
              <a:t>Texture</a:t>
            </a:r>
          </a:p>
          <a:p>
            <a:pPr lvl="1"/>
            <a:r>
              <a:rPr lang="en-US" dirty="0" smtClean="0"/>
              <a:t>⋮</a:t>
            </a:r>
          </a:p>
          <a:p>
            <a:endParaRPr lang="en-US" dirty="0"/>
          </a:p>
          <a:p>
            <a:r>
              <a:rPr lang="en-US" dirty="0" smtClean="0"/>
              <a:t>Progressive Refinement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519" y="1295603"/>
            <a:ext cx="5489843" cy="2601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687" y="3654344"/>
            <a:ext cx="5492175" cy="249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data syste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61" y="3594844"/>
            <a:ext cx="5721350" cy="25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10 Years…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85900"/>
            <a:ext cx="5816601" cy="46305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Science</a:t>
            </a:r>
            <a:r>
              <a:rPr lang="en-US" dirty="0" smtClean="0"/>
              <a:t> of Perception (and Cognition)</a:t>
            </a:r>
          </a:p>
          <a:p>
            <a:pPr lvl="1"/>
            <a:r>
              <a:rPr lang="en-US" dirty="0" smtClean="0"/>
              <a:t>What do people see (and not see) when perceiving data?</a:t>
            </a:r>
          </a:p>
          <a:p>
            <a:pPr lvl="1"/>
            <a:r>
              <a:rPr lang="en-US" dirty="0" smtClean="0"/>
              <a:t>Can we model these properties and </a:t>
            </a:r>
            <a:r>
              <a:rPr lang="en-US" dirty="0" smtClean="0">
                <a:solidFill>
                  <a:srgbClr val="C0504D"/>
                </a:solidFill>
              </a:rPr>
              <a:t>anticipate what mistakes </a:t>
            </a:r>
            <a:r>
              <a:rPr lang="en-US" dirty="0" smtClean="0"/>
              <a:t>will be made?</a:t>
            </a:r>
          </a:p>
          <a:p>
            <a:pPr lvl="4"/>
            <a:endParaRPr lang="en-US" dirty="0" smtClean="0"/>
          </a:p>
          <a:p>
            <a:r>
              <a:rPr lang="en-US" dirty="0" smtClean="0">
                <a:solidFill>
                  <a:srgbClr val="C0504D"/>
                </a:solidFill>
              </a:rPr>
              <a:t>Engineering</a:t>
            </a:r>
            <a:r>
              <a:rPr lang="en-US" dirty="0" smtClean="0"/>
              <a:t> of Data Systems based on Perception and Cognitive Principles</a:t>
            </a:r>
          </a:p>
          <a:p>
            <a:pPr lvl="1"/>
            <a:r>
              <a:rPr lang="en-US" dirty="0" smtClean="0"/>
              <a:t>“Compute only what you can see”</a:t>
            </a:r>
          </a:p>
          <a:p>
            <a:pPr lvl="1"/>
            <a:r>
              <a:rPr lang="en-US" dirty="0" smtClean="0"/>
              <a:t>Conversely, “Make more clear what an analyst cannot see”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Two sides of the same coin. Collaboration between the fields (Psych, </a:t>
            </a:r>
            <a:r>
              <a:rPr lang="en-US" dirty="0" err="1" smtClean="0"/>
              <a:t>CogSci</a:t>
            </a:r>
            <a:r>
              <a:rPr lang="en-US" dirty="0" smtClean="0"/>
              <a:t>, CS, IC) is essential</a:t>
            </a:r>
          </a:p>
        </p:txBody>
      </p:sp>
      <p:pic>
        <p:nvPicPr>
          <p:cNvPr id="1026" name="Picture 2" descr="Image result for human vision and cogn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36" y="182789"/>
            <a:ext cx="4534925" cy="309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98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5657" y="1005120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83743" y="4755000"/>
            <a:ext cx="4572000" cy="1371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/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remco@cs.tufts.edu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43" y="254537"/>
            <a:ext cx="7376514" cy="2700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09" y="3200400"/>
            <a:ext cx="47413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18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0090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Visualization in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485900"/>
            <a:ext cx="4699000" cy="4630577"/>
          </a:xfrm>
        </p:spPr>
        <p:txBody>
          <a:bodyPr/>
          <a:lstStyle/>
          <a:p>
            <a:r>
              <a:rPr lang="en-US" dirty="0"/>
              <a:t>Big Data</a:t>
            </a:r>
          </a:p>
          <a:p>
            <a:pPr lvl="1"/>
            <a:r>
              <a:rPr lang="en-US" dirty="0"/>
              <a:t>Machine Learning</a:t>
            </a:r>
          </a:p>
          <a:p>
            <a:pPr lvl="1"/>
            <a:r>
              <a:rPr lang="en-US" dirty="0"/>
              <a:t>Databases</a:t>
            </a:r>
          </a:p>
          <a:p>
            <a:pPr lvl="1"/>
            <a:r>
              <a:rPr lang="en-US" dirty="0"/>
              <a:t>Visualization</a:t>
            </a:r>
          </a:p>
          <a:p>
            <a:pPr lvl="1"/>
            <a:endParaRPr lang="en-US" dirty="0"/>
          </a:p>
          <a:p>
            <a:r>
              <a:rPr lang="en-US" dirty="0"/>
              <a:t>Visualization allows the user to </a:t>
            </a:r>
            <a:r>
              <a:rPr lang="en-US" dirty="0">
                <a:solidFill>
                  <a:srgbClr val="C0504D"/>
                </a:solidFill>
              </a:rPr>
              <a:t>interactively</a:t>
            </a:r>
            <a:r>
              <a:rPr lang="en-US" dirty="0"/>
              <a:t> and </a:t>
            </a:r>
            <a:r>
              <a:rPr lang="en-US" dirty="0">
                <a:solidFill>
                  <a:srgbClr val="C0504D"/>
                </a:solidFill>
              </a:rPr>
              <a:t>visually</a:t>
            </a:r>
            <a:r>
              <a:rPr lang="en-US" dirty="0"/>
              <a:t> explore large amounts of data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technologyadvice.com/wp-content/uploads/2014/02/Spotfi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44" y="1574799"/>
            <a:ext cx="5349056" cy="414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21000" y="5720318"/>
            <a:ext cx="92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Spotfire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16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85899"/>
            <a:ext cx="5945858" cy="47117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Need </a:t>
            </a:r>
            <a:r>
              <a:rPr lang="en-US" dirty="0"/>
              <a:t>more </a:t>
            </a:r>
            <a:r>
              <a:rPr lang="en-US" dirty="0">
                <a:solidFill>
                  <a:srgbClr val="C0504D"/>
                </a:solidFill>
              </a:rPr>
              <a:t>cross-disciplinary research</a:t>
            </a:r>
            <a:r>
              <a:rPr lang="en-US" dirty="0"/>
              <a:t> between </a:t>
            </a:r>
            <a:r>
              <a:rPr lang="en-US" dirty="0" smtClean="0"/>
              <a:t>Vision Science and </a:t>
            </a:r>
            <a:r>
              <a:rPr lang="en-US" dirty="0"/>
              <a:t>Computer </a:t>
            </a:r>
            <a:r>
              <a:rPr lang="en-US" dirty="0" smtClean="0"/>
              <a:t>Science</a:t>
            </a:r>
          </a:p>
          <a:p>
            <a:r>
              <a:rPr lang="en-US" dirty="0" smtClean="0"/>
              <a:t>In 10 Years: need more systems to help analyst combat the data deluge</a:t>
            </a:r>
          </a:p>
          <a:p>
            <a:pPr lvl="1"/>
            <a:r>
              <a:rPr lang="en-US" dirty="0" smtClean="0"/>
              <a:t>More CPUs is not the answer!</a:t>
            </a:r>
          </a:p>
          <a:p>
            <a:r>
              <a:rPr lang="en-US" dirty="0" smtClean="0"/>
              <a:t>Perception- and Cognitive- based approaches enable “</a:t>
            </a:r>
            <a:r>
              <a:rPr lang="en-US" i="1" dirty="0" smtClean="0">
                <a:solidFill>
                  <a:srgbClr val="C0504D"/>
                </a:solidFill>
              </a:rPr>
              <a:t>building machines that make analysts smarter</a:t>
            </a:r>
            <a:r>
              <a:rPr lang="en-US" dirty="0" smtClean="0"/>
              <a:t>” (Dr. Klein)</a:t>
            </a:r>
          </a:p>
          <a:p>
            <a:pPr lvl="1"/>
            <a:r>
              <a:rPr lang="en-US" dirty="0"/>
              <a:t>Data analysis for the </a:t>
            </a:r>
            <a:r>
              <a:rPr lang="en-US" dirty="0" smtClean="0"/>
              <a:t>Masses </a:t>
            </a:r>
            <a:r>
              <a:rPr lang="en-US" dirty="0"/>
              <a:t>(DARPA)</a:t>
            </a:r>
          </a:p>
          <a:p>
            <a:pPr lvl="1"/>
            <a:r>
              <a:rPr lang="en-US" dirty="0" smtClean="0"/>
              <a:t>Support Bayesian Reasoning</a:t>
            </a:r>
          </a:p>
          <a:p>
            <a:pPr lvl="1"/>
            <a:r>
              <a:rPr lang="en-US" dirty="0" smtClean="0"/>
              <a:t>Interaction Inferencing for Predictive Analysis</a:t>
            </a:r>
          </a:p>
        </p:txBody>
      </p:sp>
      <p:pic>
        <p:nvPicPr>
          <p:cNvPr id="2050" name="Picture 2" descr="Image result for collabo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8" y="1485900"/>
            <a:ext cx="4630057" cy="418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7">
            <a:extLst>
              <a:ext uri="{FF2B5EF4-FFF2-40B4-BE49-F238E27FC236}">
                <a16:creationId xmlns="" xmlns:a16="http://schemas.microsoft.com/office/drawing/2014/main" id="{9F669E73-6AC6-4B24-8D15-E6D42F218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58" y="2114524"/>
            <a:ext cx="4812856" cy="26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Perception of Correlation follows Weber’s Law </a:t>
            </a:r>
            <a:r>
              <a:rPr lang="en-US" dirty="0">
                <a:solidFill>
                  <a:srgbClr val="C0504D"/>
                </a:solidFill>
              </a:rPr>
              <a:t>because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the Visual Features used to discriminate Correlation follows Weber’s Law.</a:t>
            </a:r>
          </a:p>
          <a:p>
            <a:pPr lvl="1"/>
            <a:r>
              <a:rPr lang="en-US" dirty="0"/>
              <a:t>Regression (Logistic) Analysis of Visual Features vs. Judgment</a:t>
            </a:r>
          </a:p>
          <a:p>
            <a:pPr lvl="1"/>
            <a:r>
              <a:rPr lang="en-US" dirty="0"/>
              <a:t>Mathematical Confirmation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3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Features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6" y="1189278"/>
            <a:ext cx="11483185" cy="566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25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Perception of Correlation follows Weber’s Law </a:t>
            </a:r>
            <a:r>
              <a:rPr lang="en-US" dirty="0">
                <a:solidFill>
                  <a:srgbClr val="C0504D"/>
                </a:solidFill>
              </a:rPr>
              <a:t>because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the Visual Features used to discriminate Correlation follows Weber’s Law.</a:t>
            </a:r>
          </a:p>
          <a:p>
            <a:pPr lvl="1"/>
            <a:r>
              <a:rPr lang="en-US" dirty="0"/>
              <a:t>Regression (Logistic) Analysis of Visual Features vs. Judgment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3865098"/>
            <a:ext cx="11863032" cy="22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58448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Perception of Correlation follows Weber’s Law </a:t>
                </a:r>
                <a:r>
                  <a:rPr lang="en-US" dirty="0">
                    <a:solidFill>
                      <a:srgbClr val="C0504D"/>
                    </a:solidFill>
                  </a:rPr>
                  <a:t>because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the Visual Features used to discriminate Correlation follows Weber’s Law.</a:t>
                </a:r>
              </a:p>
              <a:p>
                <a:pPr lvl="1"/>
                <a:r>
                  <a:rPr lang="en-US" dirty="0"/>
                  <a:t>Mathematical Confirmation</a:t>
                </a:r>
              </a:p>
              <a:p>
                <a:pPr lvl="1"/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Model for the Perception of Correlation (from our experiment):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Model for the Perception of the Visual Feature (from Psych):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000" b="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𝑣𝑓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48" t="-2372" r="-1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588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Perception of Correlation follows Weber’s Law </a:t>
                </a:r>
                <a:r>
                  <a:rPr lang="en-US" dirty="0">
                    <a:solidFill>
                      <a:srgbClr val="C0504D"/>
                    </a:solidFill>
                  </a:rPr>
                  <a:t>because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the Visual Features used to discriminate Correlation follows Weber’s Law.</a:t>
                </a:r>
              </a:p>
              <a:p>
                <a:pPr lvl="1"/>
                <a:r>
                  <a:rPr lang="en-US" dirty="0"/>
                  <a:t>Mathematical Confirmation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If a Visual Feature (VF) is used to judge correlation, then the two equations should equate: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b="0" i="1" smtClean="0">
                          <a:solidFill>
                            <a:srgbClr val="C0504D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𝐽𝑁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000" b="0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54" t="-2372" r="-1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7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</a:t>
            </a:r>
            <a:r>
              <a:rPr lang="en-US" dirty="0" err="1"/>
              <a:t>Metamers</a:t>
            </a:r>
            <a:r>
              <a:rPr lang="en-US" dirty="0"/>
              <a:t>: Beyond 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85900"/>
            <a:ext cx="9664886" cy="40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Visualization in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485900"/>
            <a:ext cx="4699000" cy="4630577"/>
          </a:xfrm>
        </p:spPr>
        <p:txBody>
          <a:bodyPr/>
          <a:lstStyle/>
          <a:p>
            <a:r>
              <a:rPr lang="en-US" dirty="0"/>
              <a:t>Big Data</a:t>
            </a:r>
          </a:p>
          <a:p>
            <a:pPr lvl="1"/>
            <a:r>
              <a:rPr lang="en-US" dirty="0"/>
              <a:t>Machine Learning</a:t>
            </a:r>
          </a:p>
          <a:p>
            <a:pPr lvl="1"/>
            <a:r>
              <a:rPr lang="en-US" dirty="0"/>
              <a:t>Databases</a:t>
            </a:r>
          </a:p>
          <a:p>
            <a:pPr lvl="1"/>
            <a:r>
              <a:rPr lang="en-US" dirty="0"/>
              <a:t>Visualization</a:t>
            </a:r>
          </a:p>
          <a:p>
            <a:pPr lvl="1"/>
            <a:endParaRPr lang="en-US" dirty="0"/>
          </a:p>
          <a:p>
            <a:r>
              <a:rPr lang="en-US" dirty="0"/>
              <a:t>Visualization allows the user to </a:t>
            </a:r>
            <a:r>
              <a:rPr lang="en-US" dirty="0">
                <a:solidFill>
                  <a:srgbClr val="C0504D"/>
                </a:solidFill>
              </a:rPr>
              <a:t>interactively</a:t>
            </a:r>
            <a:r>
              <a:rPr lang="en-US" dirty="0"/>
              <a:t> and </a:t>
            </a:r>
            <a:r>
              <a:rPr lang="en-US" dirty="0">
                <a:solidFill>
                  <a:srgbClr val="C0504D"/>
                </a:solidFill>
              </a:rPr>
              <a:t>visually</a:t>
            </a:r>
            <a:r>
              <a:rPr lang="en-US" dirty="0"/>
              <a:t> explore large amounts of data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098" name="Picture 2" descr="https://www.betterbuys.com/wp-content/uploads/2014/02/aavisua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12900"/>
            <a:ext cx="5383932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600" y="5549900"/>
            <a:ext cx="203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SAS Visual Analytics</a:t>
            </a:r>
          </a:p>
        </p:txBody>
      </p:sp>
    </p:spTree>
    <p:extLst>
      <p:ext uri="{BB962C8B-B14F-4D97-AF65-F5344CB8AC3E}">
        <p14:creationId xmlns:p14="http://schemas.microsoft.com/office/powerpoint/2010/main" val="258315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Domain-Specific Visual Analytics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5088467" cy="4630577"/>
          </a:xfrm>
        </p:spPr>
        <p:txBody>
          <a:bodyPr>
            <a:normAutofit/>
          </a:bodyPr>
          <a:lstStyle/>
          <a:p>
            <a:r>
              <a:rPr lang="en-US" dirty="0" smtClean="0"/>
              <a:t>Financial Fraud Detection</a:t>
            </a:r>
          </a:p>
          <a:p>
            <a:pPr lvl="1"/>
            <a:r>
              <a:rPr lang="en-US" dirty="0" smtClean="0"/>
              <a:t>Bank of America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Political Simulation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DARPA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Global Terrorism Database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DHS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Bridge Maintenance 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DOT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Biomechanical Motion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Brown University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51734" y="1485900"/>
            <a:ext cx="4448066" cy="275022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000" y="4374070"/>
            <a:ext cx="2039459" cy="1647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792" y="4374070"/>
            <a:ext cx="3301669" cy="167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51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0936" y="3894668"/>
            <a:ext cx="228646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Visual Analytics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6581002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1" y="1275897"/>
            <a:ext cx="2400317" cy="240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935" y="1275897"/>
            <a:ext cx="2320984" cy="240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1" y="3766103"/>
            <a:ext cx="2400317" cy="23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5088467" cy="46305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Financial Fraud Detection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Bank of America</a:t>
            </a:r>
          </a:p>
          <a:p>
            <a:r>
              <a:rPr lang="en-US" dirty="0"/>
              <a:t>Political Simulation</a:t>
            </a:r>
          </a:p>
          <a:p>
            <a:pPr lvl="1"/>
            <a:r>
              <a:rPr lang="en-US" dirty="0" smtClean="0"/>
              <a:t>DARPA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Global Terrorism Database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DHS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Bridge Maintenance 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DOT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Biomechanical Motion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Brown University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277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8503410" y="2938580"/>
            <a:ext cx="2971032" cy="214312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Visual Analytics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478273" y="1589515"/>
            <a:ext cx="4961127" cy="2524243"/>
            <a:chOff x="5715000" y="1295401"/>
            <a:chExt cx="4267201" cy="211633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629400" y="1371601"/>
              <a:ext cx="2627136" cy="2040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Group 4"/>
            <p:cNvGrpSpPr/>
            <p:nvPr/>
          </p:nvGrpSpPr>
          <p:grpSpPr>
            <a:xfrm>
              <a:off x="9067800" y="1295401"/>
              <a:ext cx="914400" cy="341803"/>
              <a:chOff x="7271979" y="1714773"/>
              <a:chExt cx="2095248" cy="853284"/>
            </a:xfrm>
          </p:grpSpPr>
          <p:sp>
            <p:nvSpPr>
              <p:cNvPr id="6" name="Left Arrow 5"/>
              <p:cNvSpPr/>
              <p:nvPr/>
            </p:nvSpPr>
            <p:spPr>
              <a:xfrm rot="19853117">
                <a:off x="7271979" y="2130940"/>
                <a:ext cx="729019" cy="43711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979086" y="1714773"/>
                <a:ext cx="1388141" cy="691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Where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9067802" y="2743201"/>
              <a:ext cx="914399" cy="418003"/>
              <a:chOff x="7299285" y="4572548"/>
              <a:chExt cx="2095248" cy="1043510"/>
            </a:xfrm>
          </p:grpSpPr>
          <p:sp>
            <p:nvSpPr>
              <p:cNvPr id="9" name="Left Arrow 8"/>
              <p:cNvSpPr/>
              <p:nvPr/>
            </p:nvSpPr>
            <p:spPr>
              <a:xfrm rot="19853117">
                <a:off x="7299285" y="5178941"/>
                <a:ext cx="729019" cy="43711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115555" y="4572548"/>
                <a:ext cx="1278978" cy="691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When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019800" y="1295401"/>
              <a:ext cx="914400" cy="276999"/>
              <a:chOff x="-317416" y="1600198"/>
              <a:chExt cx="2095249" cy="691504"/>
            </a:xfrm>
          </p:grpSpPr>
          <p:sp>
            <p:nvSpPr>
              <p:cNvPr id="12" name="Left Arrow 11"/>
              <p:cNvSpPr/>
              <p:nvPr/>
            </p:nvSpPr>
            <p:spPr>
              <a:xfrm rot="12299897">
                <a:off x="1048815" y="1733761"/>
                <a:ext cx="729018" cy="43711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-317416" y="1600198"/>
                <a:ext cx="1106339" cy="691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Who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791200" y="1828801"/>
              <a:ext cx="914400" cy="289647"/>
              <a:chOff x="-469817" y="2438400"/>
              <a:chExt cx="2095250" cy="723080"/>
            </a:xfrm>
          </p:grpSpPr>
          <p:sp>
            <p:nvSpPr>
              <p:cNvPr id="15" name="Left Arrow 14"/>
              <p:cNvSpPr/>
              <p:nvPr/>
            </p:nvSpPr>
            <p:spPr>
              <a:xfrm rot="12299897">
                <a:off x="896414" y="2724363"/>
                <a:ext cx="729019" cy="43711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469817" y="2438400"/>
                <a:ext cx="1202283" cy="691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What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867400" y="2819401"/>
              <a:ext cx="838200" cy="472571"/>
              <a:chOff x="-295213" y="4191546"/>
              <a:chExt cx="1920646" cy="1179735"/>
            </a:xfrm>
          </p:grpSpPr>
          <p:sp>
            <p:nvSpPr>
              <p:cNvPr id="18" name="Left Arrow 17"/>
              <p:cNvSpPr/>
              <p:nvPr/>
            </p:nvSpPr>
            <p:spPr>
              <a:xfrm rot="12299897">
                <a:off x="896414" y="4934164"/>
                <a:ext cx="729019" cy="43711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295213" y="4191546"/>
                <a:ext cx="1620576" cy="115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Original </a:t>
                </a:r>
              </a:p>
              <a:p>
                <a:r>
                  <a:rPr lang="en-US" sz="1200" dirty="0"/>
                  <a:t>Data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715000" y="2209801"/>
              <a:ext cx="980910" cy="461665"/>
              <a:chOff x="-469816" y="3314973"/>
              <a:chExt cx="2247649" cy="1152508"/>
            </a:xfrm>
          </p:grpSpPr>
          <p:sp>
            <p:nvSpPr>
              <p:cNvPr id="21" name="Left Arrow 20"/>
              <p:cNvSpPr/>
              <p:nvPr/>
            </p:nvSpPr>
            <p:spPr>
              <a:xfrm rot="12299897">
                <a:off x="1048814" y="3943564"/>
                <a:ext cx="729019" cy="43711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469816" y="3314973"/>
                <a:ext cx="1696831" cy="115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Evidence</a:t>
                </a:r>
              </a:p>
              <a:p>
                <a:r>
                  <a:rPr lang="en-US" sz="1200" dirty="0"/>
                  <a:t>Box</a:t>
                </a:r>
              </a:p>
            </p:txBody>
          </p:sp>
        </p:grp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69000" y="5249498"/>
            <a:ext cx="5153487" cy="70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1905000" y="6581002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Investigative Visual Analysis of Global Terrorism</a:t>
            </a:r>
            <a:r>
              <a:rPr lang="en-US" sz="1200" i="1" dirty="0"/>
              <a:t>, </a:t>
            </a:r>
            <a:r>
              <a:rPr lang="en-US" sz="1200" dirty="0"/>
              <a:t>Journal of Computer Graphics Forum,</a:t>
            </a:r>
            <a:r>
              <a:rPr lang="en-US" sz="1200" i="1" dirty="0"/>
              <a:t> </a:t>
            </a:r>
            <a:r>
              <a:rPr lang="en-US" sz="1200" dirty="0"/>
              <a:t>2008.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5088467" cy="46305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Financial Fraud Detection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Bank of America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Political Simulation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DARPA</a:t>
            </a:r>
          </a:p>
          <a:p>
            <a:r>
              <a:rPr lang="en-US" dirty="0"/>
              <a:t>Global Terrorism Database</a:t>
            </a:r>
          </a:p>
          <a:p>
            <a:pPr lvl="1"/>
            <a:r>
              <a:rPr lang="en-US" dirty="0" smtClean="0"/>
              <a:t>DHS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Bridge Maintenance 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DOT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Biomechanical Motion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Brown University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972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Visual Analytics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96996" y="1351310"/>
            <a:ext cx="484573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26667" y="4028120"/>
            <a:ext cx="3265089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289557" y="3982877"/>
            <a:ext cx="205317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905000" y="6581002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An Interactive Visual Analytics  System for Bridge Management</a:t>
            </a:r>
            <a:r>
              <a:rPr lang="en-US" sz="1200" i="1" dirty="0"/>
              <a:t>, </a:t>
            </a:r>
            <a:r>
              <a:rPr lang="en-US" sz="1200" dirty="0"/>
              <a:t>Journal of Computer Graphics Forum,</a:t>
            </a:r>
            <a:r>
              <a:rPr lang="en-US" sz="1200" i="1" dirty="0"/>
              <a:t> </a:t>
            </a:r>
            <a:r>
              <a:rPr lang="en-US" sz="1200" dirty="0"/>
              <a:t>2010.  To Appear.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485900"/>
            <a:ext cx="5088467" cy="46305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Financial Fraud Detection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Bank of America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Political Simulation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DARPA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Global Terrorism Database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DHS</a:t>
            </a:r>
          </a:p>
          <a:p>
            <a:r>
              <a:rPr lang="en-US" dirty="0"/>
              <a:t>Bridge Maintenance </a:t>
            </a:r>
          </a:p>
          <a:p>
            <a:pPr lvl="1"/>
            <a:r>
              <a:rPr lang="en-US" dirty="0" smtClean="0"/>
              <a:t>US </a:t>
            </a:r>
            <a:r>
              <a:rPr lang="en-US" dirty="0"/>
              <a:t>DOT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Biomechanical Motion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Brown University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64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Oyblfqltkd8Zh3s1Rv5h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1522</Words>
  <Application>Microsoft Office PowerPoint</Application>
  <PresentationFormat>Widescreen</PresentationFormat>
  <Paragraphs>298</Paragraphs>
  <Slides>46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Arial Black</vt:lpstr>
      <vt:lpstr>Avenir Next Demi Bold</vt:lpstr>
      <vt:lpstr>Calibri</vt:lpstr>
      <vt:lpstr>Cambria</vt:lpstr>
      <vt:lpstr>Cambria Math</vt:lpstr>
      <vt:lpstr>Helvetica</vt:lpstr>
      <vt:lpstr>Times New Roman</vt:lpstr>
      <vt:lpstr>Wingdings</vt:lpstr>
      <vt:lpstr>Wingdings 3</vt:lpstr>
      <vt:lpstr>Office Theme</vt:lpstr>
      <vt:lpstr>PowerPoint Presentation</vt:lpstr>
      <vt:lpstr>Role of Visualization in Big Data</vt:lpstr>
      <vt:lpstr>Role of Visualization in Big Data</vt:lpstr>
      <vt:lpstr>Role of Visualization in Big Data</vt:lpstr>
      <vt:lpstr>Role of Visualization in Big Data</vt:lpstr>
      <vt:lpstr>Domain-Specific Visual Analytics Systems</vt:lpstr>
      <vt:lpstr>Applications of Visual Analytics</vt:lpstr>
      <vt:lpstr>Applications of Visual Analytics</vt:lpstr>
      <vt:lpstr>Applications of Visual Analytics</vt:lpstr>
      <vt:lpstr>Applications of Visual Analytics</vt:lpstr>
      <vt:lpstr>Insufficient for Big Data?</vt:lpstr>
      <vt:lpstr>Data Visualization Pipeline</vt:lpstr>
      <vt:lpstr>Interactive Systems for Big Data</vt:lpstr>
      <vt:lpstr>Taking a Step Back: Big Data Visualization</vt:lpstr>
      <vt:lpstr>Turning Obstacles Into Opportunities!</vt:lpstr>
      <vt:lpstr>Opportunities in Big Data Visualization</vt:lpstr>
      <vt:lpstr>A Simple Example of Perception-Driven Computation </vt:lpstr>
      <vt:lpstr>A Simple Example of Perception-Driven Computation </vt:lpstr>
      <vt:lpstr>Why Vision Science Matters</vt:lpstr>
      <vt:lpstr>Perception-Driven Computation</vt:lpstr>
      <vt:lpstr>Perceptual Modeling In Data Visualization?</vt:lpstr>
      <vt:lpstr>Perceptual Modeling</vt:lpstr>
      <vt:lpstr>Perceptual Modeling</vt:lpstr>
      <vt:lpstr>Baldridge &amp; Rensink, 2010: Perception of Correlation</vt:lpstr>
      <vt:lpstr>Baldridge &amp; Rensink, 2010: Perception of Correlation</vt:lpstr>
      <vt:lpstr>Perception of Correlation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This So Cool?</vt:lpstr>
      <vt:lpstr>Beyond Correlation: Visualization Metamers</vt:lpstr>
      <vt:lpstr>Visualization Metamers</vt:lpstr>
      <vt:lpstr>In 10 Years…</vt:lpstr>
      <vt:lpstr>Questions?  remco@cs.tufts.edu</vt:lpstr>
      <vt:lpstr>PowerPoint Presentation</vt:lpstr>
      <vt:lpstr>Summary &amp; Conclusion</vt:lpstr>
      <vt:lpstr>Hypothesis</vt:lpstr>
      <vt:lpstr>Visual Features </vt:lpstr>
      <vt:lpstr>Hypothesis</vt:lpstr>
      <vt:lpstr>Hypothesis</vt:lpstr>
      <vt:lpstr>Hypothesis</vt:lpstr>
      <vt:lpstr>Visualization Metamers: Beyond Correlation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vision science to data science: Applying perception to problems in big data</dc:title>
  <dc:creator>Remco Chang</dc:creator>
  <cp:lastModifiedBy>Remco Chang</cp:lastModifiedBy>
  <cp:revision>179</cp:revision>
  <dcterms:created xsi:type="dcterms:W3CDTF">2016-02-18T04:21:44Z</dcterms:created>
  <dcterms:modified xsi:type="dcterms:W3CDTF">2018-01-24T19:20:50Z</dcterms:modified>
</cp:coreProperties>
</file>