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9"/>
  </p:notesMasterIdLst>
  <p:handoutMasterIdLst>
    <p:handoutMasterId r:id="rId40"/>
  </p:handoutMasterIdLst>
  <p:sldIdLst>
    <p:sldId id="454" r:id="rId2"/>
    <p:sldId id="460" r:id="rId3"/>
    <p:sldId id="733" r:id="rId4"/>
    <p:sldId id="757" r:id="rId5"/>
    <p:sldId id="552" r:id="rId6"/>
    <p:sldId id="729" r:id="rId7"/>
    <p:sldId id="755" r:id="rId8"/>
    <p:sldId id="730" r:id="rId9"/>
    <p:sldId id="758" r:id="rId10"/>
    <p:sldId id="756" r:id="rId11"/>
    <p:sldId id="748" r:id="rId12"/>
    <p:sldId id="750" r:id="rId13"/>
    <p:sldId id="751" r:id="rId14"/>
    <p:sldId id="752" r:id="rId15"/>
    <p:sldId id="734" r:id="rId16"/>
    <p:sldId id="760" r:id="rId17"/>
    <p:sldId id="761" r:id="rId18"/>
    <p:sldId id="759" r:id="rId19"/>
    <p:sldId id="732" r:id="rId20"/>
    <p:sldId id="735" r:id="rId21"/>
    <p:sldId id="736" r:id="rId22"/>
    <p:sldId id="737" r:id="rId23"/>
    <p:sldId id="738" r:id="rId24"/>
    <p:sldId id="739" r:id="rId25"/>
    <p:sldId id="740" r:id="rId26"/>
    <p:sldId id="741" r:id="rId27"/>
    <p:sldId id="742" r:id="rId28"/>
    <p:sldId id="743" r:id="rId29"/>
    <p:sldId id="744" r:id="rId30"/>
    <p:sldId id="707" r:id="rId31"/>
    <p:sldId id="745" r:id="rId32"/>
    <p:sldId id="746" r:id="rId33"/>
    <p:sldId id="747" r:id="rId34"/>
    <p:sldId id="753" r:id="rId35"/>
    <p:sldId id="754" r:id="rId36"/>
    <p:sldId id="721" r:id="rId37"/>
    <p:sldId id="722" r:id="rId38"/>
  </p:sldIdLst>
  <p:sldSz cx="9906000" cy="6858000" type="A4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0000FF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0000FF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0000FF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0000FF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0000FF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rgbClr val="0000FF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rgbClr val="0000FF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rgbClr val="0000FF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rgbClr val="0000FF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BAFD"/>
    <a:srgbClr val="800000"/>
    <a:srgbClr val="CC0066"/>
    <a:srgbClr val="669900"/>
    <a:srgbClr val="DCE0FE"/>
    <a:srgbClr val="FF5DAE"/>
    <a:srgbClr val="94DE00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5" autoAdjust="0"/>
    <p:restoredTop sz="89439" autoAdjust="0"/>
  </p:normalViewPr>
  <p:slideViewPr>
    <p:cSldViewPr snapToGrid="0">
      <p:cViewPr varScale="1">
        <p:scale>
          <a:sx n="57" d="100"/>
          <a:sy n="57" d="100"/>
        </p:scale>
        <p:origin x="936" y="53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6" tIns="46437" rIns="92876" bIns="46437" numCol="1" anchor="t" anchorCtr="0" compatLnSpc="1">
            <a:prstTxWarp prst="textNoShape">
              <a:avLst/>
            </a:prstTxWarp>
          </a:bodyPr>
          <a:lstStyle>
            <a:lvl1pPr defTabSz="928688">
              <a:buFont typeface="Wingdings" pitchFamily="2" charset="2"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6" tIns="46437" rIns="92876" bIns="46437" numCol="1" anchor="t" anchorCtr="0" compatLnSpc="1">
            <a:prstTxWarp prst="textNoShape">
              <a:avLst/>
            </a:prstTxWarp>
          </a:bodyPr>
          <a:lstStyle>
            <a:lvl1pPr algn="r" defTabSz="928688">
              <a:buFont typeface="Wingdings" pitchFamily="2" charset="2"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6" tIns="46437" rIns="92876" bIns="46437" numCol="1" anchor="b" anchorCtr="0" compatLnSpc="1">
            <a:prstTxWarp prst="textNoShape">
              <a:avLst/>
            </a:prstTxWarp>
          </a:bodyPr>
          <a:lstStyle>
            <a:lvl1pPr defTabSz="928688">
              <a:buFont typeface="Wingdings" pitchFamily="2" charset="2"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6" tIns="46437" rIns="92876" bIns="46437" numCol="1" anchor="b" anchorCtr="0" compatLnSpc="1">
            <a:prstTxWarp prst="textNoShape">
              <a:avLst/>
            </a:prstTxWarp>
          </a:bodyPr>
          <a:lstStyle>
            <a:lvl1pPr algn="r" defTabSz="928688">
              <a:buFont typeface="Wingdings" pitchFamily="2" charset="2"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B2EF26-CF83-4C95-9F21-3A73A42E8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9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6" tIns="46437" rIns="92876" bIns="46437" numCol="1" anchor="t" anchorCtr="0" compatLnSpc="1">
            <a:prstTxWarp prst="textNoShape">
              <a:avLst/>
            </a:prstTxWarp>
          </a:bodyPr>
          <a:lstStyle>
            <a:lvl1pPr defTabSz="928688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6" tIns="46437" rIns="92876" bIns="46437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2663" y="695325"/>
            <a:ext cx="5021262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6" tIns="46437" rIns="92876" bIns="46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6" tIns="46437" rIns="92876" bIns="46437" numCol="1" anchor="b" anchorCtr="0" compatLnSpc="1">
            <a:prstTxWarp prst="textNoShape">
              <a:avLst/>
            </a:prstTxWarp>
          </a:bodyPr>
          <a:lstStyle>
            <a:lvl1pPr defTabSz="928688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76" tIns="46437" rIns="92876" bIns="46437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279F93-47E0-4C22-8693-4F56F9650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9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40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  <a:latin typeface="Arial" charset="0"/>
              </a:rPr>
              <a:t>GTO2003INT.ppt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4237DFC2-4020-4D89-B27C-87F6EFEEEE77}" type="datetime1">
              <a:rPr lang="en-US" alt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11/28/2023</a:t>
            </a:fld>
            <a:endParaRPr lang="en-US" alt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28688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4AA320C-2061-4F57-99BC-4C12C48B577D}" type="slidenum">
              <a:rPr lang="en-US" alt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en-US" alt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695325"/>
            <a:ext cx="5019675" cy="3476625"/>
          </a:xfrm>
          <a:solidFill>
            <a:srgbClr val="FFFFFF"/>
          </a:solidFill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5" rIns="91428" bIns="45715"/>
          <a:lstStyle/>
          <a:p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blackWhite">
          <a:xfrm>
            <a:off x="0" y="0"/>
            <a:ext cx="9906000" cy="1517650"/>
          </a:xfrm>
          <a:prstGeom prst="rect">
            <a:avLst/>
          </a:prstGeom>
          <a:solidFill>
            <a:srgbClr val="8000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600" b="0">
              <a:solidFill>
                <a:srgbClr val="F4961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blackWhite">
          <a:xfrm>
            <a:off x="0" y="4181475"/>
            <a:ext cx="9906000" cy="2673350"/>
          </a:xfrm>
          <a:prstGeom prst="rect">
            <a:avLst/>
          </a:prstGeom>
          <a:solidFill>
            <a:srgbClr val="8000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600" b="0">
              <a:solidFill>
                <a:schemeClr val="hlink"/>
              </a:solidFill>
            </a:endParaRPr>
          </a:p>
        </p:txBody>
      </p:sp>
      <p:sp>
        <p:nvSpPr>
          <p:cNvPr id="1344517" name="Rectangle 5"/>
          <p:cNvSpPr>
            <a:spLocks noGrp="1" noChangeArrowheads="1"/>
          </p:cNvSpPr>
          <p:nvPr>
            <p:ph type="ctrTitle"/>
          </p:nvPr>
        </p:nvSpPr>
        <p:spPr bwMode="black">
          <a:xfrm>
            <a:off x="650875" y="2155825"/>
            <a:ext cx="8616950" cy="1409700"/>
          </a:xfrm>
        </p:spPr>
        <p:txBody>
          <a:bodyPr anchor="ctr" anchorCtr="1"/>
          <a:lstStyle>
            <a:lvl1pPr algn="ctr">
              <a:defRPr b="1"/>
            </a:lvl1pPr>
          </a:lstStyle>
          <a:p>
            <a:pPr lvl="0"/>
            <a:r>
              <a:rPr lang="en-US" altLang="en-US" noProof="0"/>
              <a:t>Presentation Title</a:t>
            </a:r>
          </a:p>
        </p:txBody>
      </p:sp>
      <p:sp>
        <p:nvSpPr>
          <p:cNvPr id="1344518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73225" y="4752975"/>
            <a:ext cx="5776913" cy="99853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b="0">
                <a:solidFill>
                  <a:srgbClr val="EAEAEA"/>
                </a:solidFill>
              </a:defRPr>
            </a:lvl1pPr>
          </a:lstStyle>
          <a:p>
            <a:pPr lvl="0"/>
            <a:r>
              <a:rPr lang="en-US" altLang="en-US" noProof="0"/>
              <a:t>Presentation Subtitle</a:t>
            </a:r>
            <a:br>
              <a:rPr lang="en-US" altLang="en-US" noProof="0"/>
            </a:br>
            <a:r>
              <a:rPr lang="en-US" altLang="en-US" noProof="0"/>
              <a:t>Subtitle Second Line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192338" y="6221413"/>
            <a:ext cx="3138487" cy="311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5840413" y="6221413"/>
            <a:ext cx="1754187" cy="311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3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1C1A-982E-4F00-ACE0-038CB97A1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87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6738" y="871538"/>
            <a:ext cx="2249487" cy="4806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88" y="871538"/>
            <a:ext cx="6597650" cy="4806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8B319-F65E-4E57-A067-A4B5D36F0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5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A61B-962A-4583-871F-6E1E79FE7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86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1B53D-5379-4F10-B19F-4EE0DB6AD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60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776413"/>
            <a:ext cx="4135438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788" y="1776413"/>
            <a:ext cx="4135437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42B56-95DD-4658-B0B5-F428CF193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63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7304-A4DE-440F-B9AC-CC807E595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31F4-17CF-45BD-B60F-A1DC72144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68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DC189-81BA-4F68-B850-7E239F80D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78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DEB1-8B8F-403F-8166-C820AB758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7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47BB2-1792-4DEF-A3EF-17D48B199B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28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6688" y="871538"/>
            <a:ext cx="89328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776413"/>
            <a:ext cx="84232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black">
          <a:xfrm>
            <a:off x="6324600" y="6613525"/>
            <a:ext cx="3581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/>
            <a:r>
              <a:rPr lang="en-US" altLang="en-US" sz="1000" b="0">
                <a:solidFill>
                  <a:srgbClr val="FFFFFF"/>
                </a:solidFill>
                <a:latin typeface="Arial" charset="0"/>
              </a:rPr>
              <a:t>© 2010 Noah Mendelsohn</a:t>
            </a:r>
          </a:p>
        </p:txBody>
      </p:sp>
      <p:sp>
        <p:nvSpPr>
          <p:cNvPr id="1343497" name="Rectangle 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66688" y="6500813"/>
            <a:ext cx="1090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 b="1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0DC3E83-C04B-4882-B8C5-91502D418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black">
          <a:xfrm>
            <a:off x="1073150" y="146050"/>
            <a:ext cx="0" cy="2349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13"/>
          <p:cNvSpPr>
            <a:spLocks noChangeShapeType="1"/>
          </p:cNvSpPr>
          <p:nvPr/>
        </p:nvSpPr>
        <p:spPr bwMode="black">
          <a:xfrm>
            <a:off x="1073150" y="6480175"/>
            <a:ext cx="0" cy="1920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14"/>
          <p:cNvSpPr>
            <a:spLocks noChangeArrowheads="1"/>
          </p:cNvSpPr>
          <p:nvPr userDrawn="1"/>
        </p:nvSpPr>
        <p:spPr bwMode="auto">
          <a:xfrm>
            <a:off x="0" y="0"/>
            <a:ext cx="9906000" cy="36195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600" b="0">
              <a:solidFill>
                <a:srgbClr val="080808"/>
              </a:solidFill>
            </a:endParaRPr>
          </a:p>
        </p:txBody>
      </p:sp>
      <p:sp>
        <p:nvSpPr>
          <p:cNvPr id="1033" name="Rectangle 15"/>
          <p:cNvSpPr>
            <a:spLocks noChangeArrowheads="1"/>
          </p:cNvSpPr>
          <p:nvPr userDrawn="1"/>
        </p:nvSpPr>
        <p:spPr bwMode="auto">
          <a:xfrm>
            <a:off x="0" y="6496050"/>
            <a:ext cx="9906000" cy="36195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600" b="0">
              <a:solidFill>
                <a:srgbClr val="08080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35000"/>
        </a:spcBef>
        <a:spcAft>
          <a:spcPct val="15000"/>
        </a:spcAft>
        <a:buClr>
          <a:schemeClr val="accent2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682625" indent="-223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91281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 sz="1400">
          <a:solidFill>
            <a:schemeClr val="tx1"/>
          </a:solidFill>
          <a:latin typeface="+mn-lt"/>
          <a:cs typeface="+mn-cs"/>
        </a:defRPr>
      </a:lvl5pPr>
      <a:lvl6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  <a:cs typeface="+mn-cs"/>
        </a:defRPr>
      </a:lvl6pPr>
      <a:lvl7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  <a:cs typeface="+mn-cs"/>
        </a:defRPr>
      </a:lvl7pPr>
      <a:lvl8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  <a:cs typeface="+mn-cs"/>
        </a:defRPr>
      </a:lvl8pPr>
      <a:lvl9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oah@cs.tuft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win3_stock" TargetMode="External"/><Relationship Id="rId2" Type="http://schemas.openxmlformats.org/officeDocument/2006/relationships/hyperlink" Target="http://bellard.org/jslinux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llard.org/jslinux/tech.html" TargetMode="External"/><Relationship Id="rId5" Type="http://schemas.openxmlformats.org/officeDocument/2006/relationships/hyperlink" Target="https://www.pcjs.org/devices/pc/machine/5160/cga/256kb/win101/" TargetMode="External"/><Relationship Id="rId4" Type="http://schemas.openxmlformats.org/officeDocument/2006/relationships/hyperlink" Target="https://archive.org/details/mac_MacOS_7.0.1_compilatio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usingmaps.com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2.technologyreview.com/tr35/profile.aspx?TRID=43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lay.famobi.com/euro-soccer-sprint" TargetMode="External"/><Relationship Id="rId2" Type="http://schemas.openxmlformats.org/officeDocument/2006/relationships/hyperlink" Target="http://www.housingmaps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ingmaps.com/?c=newyork&amp;t=apa&amp;p=1500_20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local.google.com/maps?f=l&amp;q=restaurants&amp;layer=&amp;ie=UTF8&amp;near=Manhattan,+New+York&amp;hl=en&amp;z=12&amp;ll=40.746477,-73.984337&amp;spn=0.102481,0.233459&amp;om=159" TargetMode="External"/><Relationship Id="rId4" Type="http://schemas.openxmlformats.org/officeDocument/2006/relationships/hyperlink" Target="http://newyork.craigslist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2001/tag/doc/leastPower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1/tag/doc/IdentifyingApplicationState" TargetMode="External"/><Relationship Id="rId2" Type="http://schemas.openxmlformats.org/officeDocument/2006/relationships/hyperlink" Target="http://play.famobi.com/euro-soccer-sprin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cm.bell-labs.com/who/ken/trust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From Web Documents</a:t>
            </a:r>
            <a:br>
              <a:rPr lang="en-US" altLang="en-US"/>
            </a:br>
            <a:r>
              <a:rPr lang="en-US" altLang="en-US"/>
              <a:t>to</a:t>
            </a:r>
            <a:br>
              <a:rPr lang="en-US" altLang="en-US"/>
            </a:br>
            <a:r>
              <a:rPr lang="en-US" altLang="en-US"/>
              <a:t>Web Applications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Noah Mendelsohn</a:t>
            </a:r>
          </a:p>
          <a:p>
            <a:pPr eaLnBrk="1" hangingPunct="1"/>
            <a:r>
              <a:rPr lang="en-US" altLang="en-US"/>
              <a:t>Tufts University</a:t>
            </a:r>
            <a:br>
              <a:rPr lang="en-US" altLang="en-US"/>
            </a:br>
            <a:r>
              <a:rPr lang="en-US" altLang="en-US"/>
              <a:t>Email: </a:t>
            </a:r>
            <a:r>
              <a:rPr lang="en-US" altLang="en-US">
                <a:hlinkClick r:id="rId2"/>
              </a:rPr>
              <a:t>noah@cs.tufts.edu</a:t>
            </a:r>
            <a:endParaRPr lang="en-US" altLang="en-US"/>
          </a:p>
          <a:p>
            <a:pPr eaLnBrk="1" hangingPunct="1"/>
            <a:r>
              <a:rPr lang="en-US" altLang="en-US"/>
              <a:t>Web: http://www.cs.tufts.edu/~noah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black">
          <a:xfrm>
            <a:off x="676275" y="290513"/>
            <a:ext cx="855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200" b="0" dirty="0">
                <a:solidFill>
                  <a:srgbClr val="EAEAEA"/>
                </a:solidFill>
                <a:latin typeface="Arial" charset="0"/>
              </a:rPr>
              <a:t>CS 117: Internet Scale Distributed Systems (Fall 2023)</a:t>
            </a:r>
          </a:p>
          <a:p>
            <a:pPr algn="ctr"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2200" b="0" dirty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275756" y="6461812"/>
            <a:ext cx="44466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0" dirty="0">
                <a:solidFill>
                  <a:schemeClr val="bg1"/>
                </a:solidFill>
                <a:latin typeface="Verdana" pitchFamily="34" charset="0"/>
              </a:rPr>
              <a:t>Copyright 2012, 2013, 2015, 2016, 2017,2022 &amp;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2525" y="2905125"/>
            <a:ext cx="5062538" cy="1047750"/>
          </a:xfrm>
          <a:noFill/>
        </p:spPr>
        <p:txBody>
          <a:bodyPr anchor="ctr" anchorCtr="1"/>
          <a:lstStyle/>
          <a:p>
            <a:pPr algn="ctr"/>
            <a:r>
              <a:rPr lang="en-US" altLang="en-US"/>
              <a:t>JavaScript &amp; Web Pages</a:t>
            </a:r>
          </a:p>
        </p:txBody>
      </p:sp>
    </p:spTree>
    <p:extLst>
      <p:ext uri="{BB962C8B-B14F-4D97-AF65-F5344CB8AC3E}">
        <p14:creationId xmlns:p14="http://schemas.microsoft.com/office/powerpoint/2010/main" val="193253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125"/>
            <a:ext cx="9086850" cy="390207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A general purpose programming language</a:t>
            </a:r>
          </a:p>
          <a:p>
            <a:r>
              <a:rPr lang="en-US" altLang="en-US" i="1" dirty="0"/>
              <a:t>Runs on Web pages</a:t>
            </a:r>
            <a:endParaRPr lang="en-US" altLang="en-US" dirty="0"/>
          </a:p>
          <a:p>
            <a:r>
              <a:rPr lang="en-US" altLang="en-US" dirty="0"/>
              <a:t>Turing complete – this is a big deal!</a:t>
            </a:r>
          </a:p>
          <a:p>
            <a:pPr lvl="1"/>
            <a:r>
              <a:rPr lang="en-US" altLang="en-US" dirty="0"/>
              <a:t>Check out the amazing: </a:t>
            </a:r>
            <a:r>
              <a:rPr lang="en-US" altLang="en-US" dirty="0">
                <a:hlinkClick r:id="rId2"/>
              </a:rPr>
              <a:t>http://bellard.org/jslinux/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i="1" dirty="0"/>
              <a:t>Remember, these are running entirely in a Web page in your browser!</a:t>
            </a:r>
          </a:p>
          <a:p>
            <a:r>
              <a:rPr lang="en-US" altLang="en-US" dirty="0"/>
              <a:t>Proving the power of JavaScript</a:t>
            </a:r>
          </a:p>
          <a:p>
            <a:pPr lvl="1"/>
            <a:r>
              <a:rPr lang="en-US" altLang="en-US" dirty="0"/>
              <a:t>The JavaScript is emulating a CPU and controller chip </a:t>
            </a:r>
            <a:r>
              <a:rPr lang="en-US" altLang="en-US" i="1" dirty="0"/>
              <a:t>at the instruction level</a:t>
            </a:r>
          </a:p>
          <a:p>
            <a:pPr lvl="1"/>
            <a:r>
              <a:rPr lang="en-US" altLang="en-US" dirty="0"/>
              <a:t>A Linux is booted on that!</a:t>
            </a:r>
          </a:p>
          <a:p>
            <a:r>
              <a:rPr lang="en-US" altLang="en-US" dirty="0"/>
              <a:t>Also:</a:t>
            </a:r>
          </a:p>
          <a:p>
            <a:pPr lvl="1"/>
            <a:r>
              <a:rPr lang="en-US" altLang="en-US" dirty="0">
                <a:hlinkClick r:id="rId3"/>
              </a:rPr>
              <a:t>https://archive.org/details/win3_stock</a:t>
            </a:r>
            <a:r>
              <a:rPr lang="en-US" altLang="en-US" dirty="0"/>
              <a:t> and </a:t>
            </a:r>
            <a:r>
              <a:rPr lang="en-US" altLang="en-US" dirty="0">
                <a:hlinkClick r:id="rId4"/>
              </a:rPr>
              <a:t>https://archive.org/details/mac_MacOS_7.0.1_compilation</a:t>
            </a:r>
            <a:r>
              <a:rPr lang="en-US" altLang="en-US" dirty="0"/>
              <a:t> </a:t>
            </a:r>
            <a:r>
              <a:rPr lang="en-US" altLang="en-US" dirty="0">
                <a:hlinkClick r:id="rId5"/>
              </a:rPr>
              <a:t>https://www.pcjs.org/devices/pc/machine/5160/cga/256kb/win101/</a:t>
            </a:r>
            <a:r>
              <a:rPr lang="en-US" altLang="en-US" dirty="0"/>
              <a:t> 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00607-2E49-432D-A0EC-7824D7854E7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1050" y="5800725"/>
            <a:ext cx="4467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tx1"/>
                </a:solidFill>
              </a:rPr>
              <a:t>See tech notes at: </a:t>
            </a:r>
            <a:r>
              <a:rPr lang="en-US" altLang="en-US" b="0">
                <a:solidFill>
                  <a:schemeClr val="tx1"/>
                </a:solidFill>
                <a:hlinkClick r:id="rId6"/>
              </a:rPr>
              <a:t>http://bellard.org/jslinux/tech.html</a:t>
            </a:r>
            <a:r>
              <a:rPr lang="en-US" altLang="en-US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JavaScript is a </a:t>
            </a:r>
            <a:r>
              <a:rPr lang="en-US" altLang="en-US" i="1"/>
              <a:t>scripting language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41C3C-99E0-49FD-9AB5-20F6E852FE9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949325" y="1579563"/>
            <a:ext cx="8091488" cy="4156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5760" tIns="274320" rIns="274320" bIns="274320"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&lt;!DOCTYPE html&gt;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&lt;html&gt;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&lt;head&gt;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&lt;title&gt;JavaScript Demo #1&lt;/title&gt;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&lt;/head&gt;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&lt;body&gt;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&lt;h1&gt;JavaScript Demo&lt;/h1&gt;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&lt;p&gt;Try moving your mouse over the word below:&lt;/p&gt;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&lt;p id="hellopara" style=:font-size:large"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   onmouseover='</a:t>
            </a:r>
            <a:r>
              <a:rPr lang="en-US" altLang="en-US" sz="180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this.style.color="red";</a:t>
            </a:r>
            <a:r>
              <a:rPr lang="en-US" altLang="en-US" sz="1800">
                <a:latin typeface="Courier New" pitchFamily="49" charset="0"/>
                <a:cs typeface="Courier New" pitchFamily="49" charset="0"/>
              </a:rPr>
              <a:t>'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   onmouseout='</a:t>
            </a:r>
            <a:r>
              <a:rPr lang="en-US" altLang="en-US" sz="180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this.style.color="black";</a:t>
            </a:r>
            <a:r>
              <a:rPr lang="en-US" altLang="en-US" sz="1800">
                <a:latin typeface="Courier New" pitchFamily="49" charset="0"/>
                <a:cs typeface="Courier New" pitchFamily="49" charset="0"/>
              </a:rPr>
              <a:t>'&gt;Hello!&lt;/p&gt;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&lt;/body&gt;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&lt;/html&gt;</a:t>
            </a:r>
          </a:p>
        </p:txBody>
      </p:sp>
      <p:sp>
        <p:nvSpPr>
          <p:cNvPr id="2" name="Rounded Rectangular Callout 1"/>
          <p:cNvSpPr>
            <a:spLocks noChangeArrowheads="1"/>
          </p:cNvSpPr>
          <p:nvPr/>
        </p:nvSpPr>
        <p:spPr bwMode="auto">
          <a:xfrm>
            <a:off x="5264150" y="1109663"/>
            <a:ext cx="4030663" cy="1598612"/>
          </a:xfrm>
          <a:prstGeom prst="wedgeRoundRectCallout">
            <a:avLst>
              <a:gd name="adj1" fmla="val -56074"/>
              <a:gd name="adj2" fmla="val 153056"/>
              <a:gd name="adj3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chemeClr val="tx1"/>
                </a:solidFill>
              </a:rPr>
              <a:t>Even a single statement can be used in some cases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30300" y="5862638"/>
            <a:ext cx="7729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00000"/>
                </a:solidFill>
              </a:rPr>
              <a:t>The ability to write single statement programs tends to be a distinguishing characteristic of scripting languages.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JavaScript is </a:t>
            </a:r>
            <a:r>
              <a:rPr lang="en-US" altLang="en-US" i="1"/>
              <a:t>integrated with the Web page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1AD7F-012A-4EC4-A61D-47E1EE4D521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949325" y="1579563"/>
            <a:ext cx="8091488" cy="4156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5760" tIns="274320" rIns="274320" bIns="274320"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&lt;!DOCTYPE html&gt;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&lt;html&gt;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&lt;head&gt;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&lt;title&gt;JavaScript Demo #1&lt;/title&gt;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&lt;/head&gt;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&lt;body&gt;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&lt;h1&gt;JavaScript Demo&lt;/h1&gt;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&lt;p&gt;Try moving your mouse over the word below:&lt;/p&gt;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&lt;p id="hellopara" style=:font-size:large"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   onmouseover='</a:t>
            </a:r>
            <a:r>
              <a:rPr lang="en-US" altLang="en-US" sz="1800" u="sng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altLang="en-US" sz="180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.style.color</a:t>
            </a:r>
            <a:r>
              <a:rPr lang="en-US" alt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="red";</a:t>
            </a:r>
            <a:r>
              <a:rPr lang="en-US" altLang="en-US" sz="1800">
                <a:latin typeface="Courier New" pitchFamily="49" charset="0"/>
                <a:cs typeface="Courier New" pitchFamily="49" charset="0"/>
              </a:rPr>
              <a:t>'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   onmouseout='</a:t>
            </a:r>
            <a:r>
              <a:rPr lang="en-US" altLang="en-US" sz="1800" u="sng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altLang="en-US" sz="180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.style.color</a:t>
            </a:r>
            <a:r>
              <a:rPr lang="en-US" alt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="black";</a:t>
            </a:r>
            <a:r>
              <a:rPr lang="en-US" altLang="en-US" sz="1800">
                <a:latin typeface="Courier New" pitchFamily="49" charset="0"/>
                <a:cs typeface="Courier New" pitchFamily="49" charset="0"/>
              </a:rPr>
              <a:t>'&gt;Hello!&lt;/p&gt;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&lt;/body&gt;</a:t>
            </a:r>
          </a:p>
          <a:p>
            <a:pPr eaLnBrk="1" hangingPunct="1"/>
            <a:r>
              <a:rPr lang="en-US" altLang="en-US" sz="1800">
                <a:latin typeface="Courier New" pitchFamily="49" charset="0"/>
                <a:cs typeface="Courier New" pitchFamily="49" charset="0"/>
              </a:rPr>
              <a:t>&lt;/html&gt;</a:t>
            </a:r>
          </a:p>
        </p:txBody>
      </p:sp>
      <p:sp>
        <p:nvSpPr>
          <p:cNvPr id="12293" name="Rounded Rectangular Callout 1"/>
          <p:cNvSpPr>
            <a:spLocks noChangeArrowheads="1"/>
          </p:cNvSpPr>
          <p:nvPr/>
        </p:nvSpPr>
        <p:spPr bwMode="auto">
          <a:xfrm>
            <a:off x="5264150" y="1438275"/>
            <a:ext cx="4030663" cy="1598613"/>
          </a:xfrm>
          <a:prstGeom prst="wedgeRoundRectCallout">
            <a:avLst>
              <a:gd name="adj1" fmla="val -86032"/>
              <a:gd name="adj2" fmla="val 131389"/>
              <a:gd name="adj3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chemeClr val="tx1"/>
                </a:solidFill>
              </a:rPr>
              <a:t>What is </a:t>
            </a:r>
            <a:r>
              <a:rPr lang="en-US" altLang="en-US" sz="1600" b="0" i="1">
                <a:solidFill>
                  <a:schemeClr val="tx1"/>
                </a:solidFill>
              </a:rPr>
              <a:t>“</a:t>
            </a:r>
            <a:r>
              <a:rPr lang="en-US" altLang="en-US" sz="1600" b="0" i="1" u="sng">
                <a:solidFill>
                  <a:schemeClr val="tx1"/>
                </a:solidFill>
              </a:rPr>
              <a:t>this</a:t>
            </a:r>
            <a:r>
              <a:rPr lang="en-US" altLang="en-US" sz="1600" b="0" i="1">
                <a:solidFill>
                  <a:schemeClr val="tx1"/>
                </a:solidFill>
              </a:rPr>
              <a:t>”?</a:t>
            </a:r>
            <a:endParaRPr lang="en-US" altLang="en-US" sz="16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201613" y="542925"/>
            <a:ext cx="8932862" cy="498475"/>
          </a:xfrm>
        </p:spPr>
        <p:txBody>
          <a:bodyPr/>
          <a:lstStyle/>
          <a:p>
            <a:r>
              <a:rPr lang="en-US" altLang="en-US"/>
              <a:t>JavaScript is </a:t>
            </a:r>
            <a:r>
              <a:rPr lang="en-US" altLang="en-US" i="1"/>
              <a:t>integrated with the Web page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673B2-F06F-4740-845A-769CAC93EC1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949325" y="1216025"/>
            <a:ext cx="5815013" cy="50784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5760" tIns="182880" rIns="274320" bIns="0"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&lt;html&gt;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&lt;head&gt;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&lt;script type="text/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makeColor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elem,color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elem.style.color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=color;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loadfunction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3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helloPara</a:t>
            </a:r>
            <a:r>
              <a:rPr lang="en-US" altLang="en-US" sz="13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sz="13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document.getElementById</a:t>
            </a:r>
            <a:r>
              <a:rPr lang="en-US" altLang="en-US" sz="13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('</a:t>
            </a:r>
            <a:r>
              <a:rPr lang="en-US" altLang="en-US" sz="13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hellopara</a:t>
            </a:r>
            <a:r>
              <a:rPr lang="en-US" altLang="en-US" sz="13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');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3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helloPara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.onmouseover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= function() {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makeColor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this,"red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3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helloPara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.onmouseout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= function() {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makeColor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this,"black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&lt;/script&gt;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&lt;title&gt;JavaScript Demo #2&lt;/title&gt;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&lt;/head&gt;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&lt;body onload='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loadfunction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()'&gt;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&lt;h1&gt;JavaScript Demo #2&lt;/h1&gt;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&lt;p&gt;Try moving your mouse over the word below:&lt;/p&gt;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&lt;p </a:t>
            </a:r>
            <a:r>
              <a:rPr lang="en-US" altLang="en-US" sz="13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id="</a:t>
            </a:r>
            <a:r>
              <a:rPr lang="en-US" altLang="en-US" sz="13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hellopara</a:t>
            </a:r>
            <a:r>
              <a:rPr lang="en-US" altLang="en-US" sz="13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 style=:</a:t>
            </a:r>
            <a:r>
              <a:rPr lang="en-US" altLang="en-US" sz="1300" dirty="0" err="1">
                <a:latin typeface="Courier New" pitchFamily="49" charset="0"/>
                <a:cs typeface="Courier New" pitchFamily="49" charset="0"/>
              </a:rPr>
              <a:t>font-size:large</a:t>
            </a:r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"&gt;Hello!&lt;/p&gt;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&lt;/body&gt;</a:t>
            </a:r>
          </a:p>
          <a:p>
            <a:pPr eaLnBrk="1" hangingPunct="1"/>
            <a:r>
              <a:rPr lang="en-US" altLang="en-US" sz="1300" dirty="0">
                <a:latin typeface="Courier New" pitchFamily="49" charset="0"/>
                <a:cs typeface="Courier New" pitchFamily="49" charset="0"/>
              </a:rPr>
              <a:t>&lt;/html&gt;</a:t>
            </a:r>
          </a:p>
        </p:txBody>
      </p:sp>
      <p:sp>
        <p:nvSpPr>
          <p:cNvPr id="13317" name="Rounded Rectangular Callout 1"/>
          <p:cNvSpPr>
            <a:spLocks noChangeArrowheads="1"/>
          </p:cNvSpPr>
          <p:nvPr/>
        </p:nvSpPr>
        <p:spPr bwMode="auto">
          <a:xfrm>
            <a:off x="5503863" y="3497263"/>
            <a:ext cx="4030662" cy="1598612"/>
          </a:xfrm>
          <a:prstGeom prst="wedgeRoundRectCallout">
            <a:avLst>
              <a:gd name="adj1" fmla="val -55634"/>
              <a:gd name="adj2" fmla="val -79722"/>
              <a:gd name="adj3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chemeClr val="tx1"/>
                </a:solidFill>
              </a:rPr>
              <a:t>We can dynamically find elements by their id’s!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2867025" y="4695825"/>
            <a:ext cx="2503488" cy="80803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Uses for JavaScript on the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611BC-490D-497D-9A4E-6B293E155F0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468413-925E-4DB6-845A-CDDE99010CC1}"/>
              </a:ext>
            </a:extLst>
          </p:cNvPr>
          <p:cNvSpPr txBox="1">
            <a:spLocks/>
          </p:cNvSpPr>
          <p:nvPr/>
        </p:nvSpPr>
        <p:spPr bwMode="auto">
          <a:xfrm>
            <a:off x="742950" y="1412875"/>
            <a:ext cx="8423275" cy="403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eaLnBrk="0" fontAlgn="base" hangingPunct="0"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68262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kern="0"/>
              <a:t>Making Web pages smarter</a:t>
            </a:r>
          </a:p>
          <a:p>
            <a:pPr lvl="1"/>
            <a:r>
              <a:rPr lang="en-US" altLang="en-US" sz="1800" b="0" kern="0"/>
              <a:t>Form field input checking</a:t>
            </a:r>
          </a:p>
          <a:p>
            <a:pPr lvl="1"/>
            <a:r>
              <a:rPr lang="en-US" altLang="en-US" sz="1800" b="0" kern="0"/>
              <a:t>Dynamic highlighting &amp; selection</a:t>
            </a:r>
          </a:p>
          <a:p>
            <a:pPr lvl="1"/>
            <a:r>
              <a:rPr lang="en-US" altLang="en-US" sz="1800" b="0" i="1" kern="0"/>
              <a:t>In this case, we still have a document</a:t>
            </a:r>
          </a:p>
          <a:p>
            <a:r>
              <a:rPr lang="en-US" altLang="en-US" kern="0"/>
              <a:t>Using HTML as an application </a:t>
            </a:r>
            <a:r>
              <a:rPr lang="en-US" altLang="en-US" i="1" kern="0"/>
              <a:t>container</a:t>
            </a:r>
          </a:p>
          <a:p>
            <a:pPr lvl="1"/>
            <a:r>
              <a:rPr lang="en-US" altLang="en-US" sz="1800" b="0" kern="0"/>
              <a:t>The user interacts with an application, not a document</a:t>
            </a:r>
          </a:p>
          <a:p>
            <a:pPr lvl="1"/>
            <a:r>
              <a:rPr lang="en-US" altLang="en-US" sz="1800" b="0" kern="0"/>
              <a:t>Example: the Linux system we just saw</a:t>
            </a:r>
          </a:p>
          <a:p>
            <a:pPr lvl="1"/>
            <a:r>
              <a:rPr lang="en-US" altLang="en-US" sz="1800" b="0" kern="0"/>
              <a:t>GMail, Yahoo Mail</a:t>
            </a:r>
          </a:p>
          <a:p>
            <a:r>
              <a:rPr lang="en-US" altLang="en-US" kern="0"/>
              <a:t>AJAX</a:t>
            </a:r>
          </a:p>
          <a:p>
            <a:pPr lvl="1"/>
            <a:r>
              <a:rPr lang="en-US" altLang="en-US" sz="1800" b="0" kern="0"/>
              <a:t>Building smart documents </a:t>
            </a:r>
            <a:r>
              <a:rPr lang="en-US" altLang="en-US" sz="1800" b="0" i="1" kern="0"/>
              <a:t>and</a:t>
            </a:r>
            <a:r>
              <a:rPr lang="en-US" altLang="en-US" sz="1800" b="0" kern="0"/>
              <a:t> applications by </a:t>
            </a:r>
            <a:r>
              <a:rPr lang="en-US" altLang="en-US" sz="1800" b="0" i="1" kern="0"/>
              <a:t>integrating content from multiple sources dynamically at the client</a:t>
            </a:r>
          </a:p>
          <a:p>
            <a:pPr lvl="1"/>
            <a:r>
              <a:rPr lang="en-US" altLang="en-US" sz="1800" b="0" kern="0"/>
              <a:t>The original mashup: </a:t>
            </a:r>
            <a:r>
              <a:rPr lang="en-US" altLang="en-US" sz="1800" b="0" kern="0">
                <a:hlinkClick r:id="rId2"/>
              </a:rPr>
              <a:t>http://www.housingmaps.com/</a:t>
            </a:r>
            <a:r>
              <a:rPr lang="en-US" altLang="en-US" sz="1800" b="0" kern="0"/>
              <a:t> (no longer active </a:t>
            </a:r>
            <a:r>
              <a:rPr lang="en-US" altLang="en-US" sz="1800" b="0" kern="0">
                <a:sym typeface="Wingdings" panose="05000000000000000000" pitchFamily="2" charset="2"/>
              </a:rPr>
              <a:t>)</a:t>
            </a:r>
            <a:endParaRPr lang="en-US" altLang="en-US" sz="1800" b="0" kern="0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9F8FA1-E305-4E15-893B-E91BE2DD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original </a:t>
            </a:r>
            <a:r>
              <a:rPr lang="en-US" dirty="0" err="1"/>
              <a:t>housingmaps</a:t>
            </a:r>
            <a:r>
              <a:rPr lang="en-US" dirty="0"/>
              <a:t> mashup – the first Ajax app!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324FC-6316-4F62-823E-9972D5576F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DA61B-962A-4583-871F-6E1E79FE7F8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064D8B-D486-4C0F-9A1A-CD192BC9F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" y="1556645"/>
            <a:ext cx="7046259" cy="442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69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324FC-6316-4F62-823E-9972D5576F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DA61B-962A-4583-871F-6E1E79FE7F8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10FC88-2E3F-4B9A-BC7F-9498013A0DCF}"/>
              </a:ext>
            </a:extLst>
          </p:cNvPr>
          <p:cNvSpPr txBox="1"/>
          <p:nvPr/>
        </p:nvSpPr>
        <p:spPr>
          <a:xfrm>
            <a:off x="1449472" y="6131166"/>
            <a:ext cx="6591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: </a:t>
            </a:r>
            <a:r>
              <a:rPr lang="en-US" dirty="0">
                <a:hlinkClick r:id="rId2"/>
              </a:rPr>
              <a:t>http://www2.technologyreview.com/tr35/profile.aspx?TRID=437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8FDC2-DF72-43AE-A596-D97753266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92" y="648534"/>
            <a:ext cx="6761616" cy="52316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1282F5-FDC7-4A2D-9574-ED4FA2184CFF}"/>
              </a:ext>
            </a:extLst>
          </p:cNvPr>
          <p:cNvCxnSpPr/>
          <p:nvPr/>
        </p:nvCxnSpPr>
        <p:spPr bwMode="auto">
          <a:xfrm>
            <a:off x="3818965" y="3684494"/>
            <a:ext cx="3926541" cy="0"/>
          </a:xfrm>
          <a:prstGeom prst="line">
            <a:avLst/>
          </a:prstGeom>
          <a:solidFill>
            <a:srgbClr val="FF99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BA62D8-830F-4A5D-A563-7315DC6A9A69}"/>
              </a:ext>
            </a:extLst>
          </p:cNvPr>
          <p:cNvCxnSpPr/>
          <p:nvPr/>
        </p:nvCxnSpPr>
        <p:spPr bwMode="auto">
          <a:xfrm>
            <a:off x="1698812" y="4025153"/>
            <a:ext cx="6342529" cy="0"/>
          </a:xfrm>
          <a:prstGeom prst="line">
            <a:avLst/>
          </a:prstGeom>
          <a:solidFill>
            <a:srgbClr val="FF99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5C325B-8F6C-4A04-8411-804CA826184B}"/>
              </a:ext>
            </a:extLst>
          </p:cNvPr>
          <p:cNvCxnSpPr/>
          <p:nvPr/>
        </p:nvCxnSpPr>
        <p:spPr bwMode="auto">
          <a:xfrm>
            <a:off x="1698812" y="4890696"/>
            <a:ext cx="6342529" cy="0"/>
          </a:xfrm>
          <a:prstGeom prst="line">
            <a:avLst/>
          </a:prstGeom>
          <a:solidFill>
            <a:srgbClr val="FF99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4EFCC2-F4E2-41B8-9F13-3110957A3B1A}"/>
              </a:ext>
            </a:extLst>
          </p:cNvPr>
          <p:cNvCxnSpPr/>
          <p:nvPr/>
        </p:nvCxnSpPr>
        <p:spPr bwMode="auto">
          <a:xfrm>
            <a:off x="1698812" y="5060577"/>
            <a:ext cx="1030941" cy="0"/>
          </a:xfrm>
          <a:prstGeom prst="line">
            <a:avLst/>
          </a:prstGeom>
          <a:solidFill>
            <a:srgbClr val="FF99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65C12D-9B2A-4BE9-9EA8-801F8EC37C67}"/>
              </a:ext>
            </a:extLst>
          </p:cNvPr>
          <p:cNvCxnSpPr/>
          <p:nvPr/>
        </p:nvCxnSpPr>
        <p:spPr bwMode="auto">
          <a:xfrm>
            <a:off x="3382832" y="3866030"/>
            <a:ext cx="4539509" cy="0"/>
          </a:xfrm>
          <a:prstGeom prst="line">
            <a:avLst/>
          </a:prstGeom>
          <a:solidFill>
            <a:srgbClr val="FF99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94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6688" y="676275"/>
            <a:ext cx="8932862" cy="498475"/>
          </a:xfrm>
        </p:spPr>
        <p:txBody>
          <a:bodyPr/>
          <a:lstStyle/>
          <a:p>
            <a:r>
              <a:rPr lang="en-US" altLang="en-US"/>
              <a:t>Uses for JavaScript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412874"/>
            <a:ext cx="8423275" cy="487480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Making Web pages smarter</a:t>
            </a:r>
          </a:p>
          <a:p>
            <a:pPr lvl="1"/>
            <a:r>
              <a:rPr lang="en-US" altLang="en-US" dirty="0"/>
              <a:t>Form field input checking</a:t>
            </a:r>
          </a:p>
          <a:p>
            <a:pPr lvl="1"/>
            <a:r>
              <a:rPr lang="en-US" altLang="en-US" dirty="0"/>
              <a:t>Dynamic highlighting &amp; selection</a:t>
            </a:r>
          </a:p>
          <a:p>
            <a:pPr lvl="1"/>
            <a:r>
              <a:rPr lang="en-US" altLang="en-US" i="1" dirty="0"/>
              <a:t>In this case, we still have a document</a:t>
            </a:r>
          </a:p>
          <a:p>
            <a:r>
              <a:rPr lang="en-US" altLang="en-US" dirty="0"/>
              <a:t>Using HTML as an application </a:t>
            </a:r>
            <a:r>
              <a:rPr lang="en-US" altLang="en-US" i="1" dirty="0"/>
              <a:t>container</a:t>
            </a:r>
          </a:p>
          <a:p>
            <a:pPr lvl="1"/>
            <a:r>
              <a:rPr lang="en-US" altLang="en-US" dirty="0"/>
              <a:t>The user interacts with an application, not a document</a:t>
            </a:r>
          </a:p>
          <a:p>
            <a:pPr lvl="1"/>
            <a:r>
              <a:rPr lang="en-US" altLang="en-US" dirty="0"/>
              <a:t>Example: the Linux system we just saw</a:t>
            </a:r>
          </a:p>
          <a:p>
            <a:pPr lvl="1"/>
            <a:r>
              <a:rPr lang="en-US" altLang="en-US" dirty="0" err="1"/>
              <a:t>GMail</a:t>
            </a:r>
            <a:r>
              <a:rPr lang="en-US" altLang="en-US" dirty="0"/>
              <a:t>, Yahoo Mail</a:t>
            </a:r>
          </a:p>
          <a:p>
            <a:r>
              <a:rPr lang="en-US" altLang="en-US" dirty="0"/>
              <a:t>AJAX</a:t>
            </a:r>
          </a:p>
          <a:p>
            <a:pPr lvl="1"/>
            <a:r>
              <a:rPr lang="en-US" altLang="en-US" dirty="0"/>
              <a:t>Building smart documents </a:t>
            </a:r>
            <a:r>
              <a:rPr lang="en-US" altLang="en-US" i="1" dirty="0"/>
              <a:t>and</a:t>
            </a:r>
            <a:r>
              <a:rPr lang="en-US" altLang="en-US" dirty="0"/>
              <a:t> applications by </a:t>
            </a:r>
            <a:r>
              <a:rPr lang="en-US" altLang="en-US" i="1" dirty="0"/>
              <a:t>integrating content from multiple sources dynamically at the client</a:t>
            </a:r>
          </a:p>
          <a:p>
            <a:pPr lvl="1"/>
            <a:r>
              <a:rPr lang="en-US" altLang="en-US" dirty="0"/>
              <a:t>The original mashup: </a:t>
            </a:r>
            <a:r>
              <a:rPr lang="en-US" altLang="en-US" dirty="0">
                <a:hlinkClick r:id="rId2"/>
              </a:rPr>
              <a:t>http://www.housingmaps.com/</a:t>
            </a:r>
            <a:r>
              <a:rPr lang="en-US" altLang="en-US" dirty="0"/>
              <a:t> (no longer active </a:t>
            </a:r>
            <a:r>
              <a:rPr lang="en-US" altLang="en-US" dirty="0">
                <a:sym typeface="Wingdings" panose="05000000000000000000" pitchFamily="2" charset="2"/>
              </a:rPr>
              <a:t>)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HTML Games and Animations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E.g. Euro-</a:t>
            </a:r>
            <a:r>
              <a:rPr lang="en-US" altLang="en-US" dirty="0" err="1">
                <a:sym typeface="Wingdings" panose="05000000000000000000" pitchFamily="2" charset="2"/>
              </a:rPr>
              <a:t>soccar</a:t>
            </a:r>
            <a:r>
              <a:rPr lang="en-US" altLang="en-US" dirty="0">
                <a:sym typeface="Wingdings" panose="05000000000000000000" pitchFamily="2" charset="2"/>
              </a:rPr>
              <a:t> HTML5 game </a:t>
            </a:r>
            <a:r>
              <a:rPr lang="en-US" altLang="en-US" dirty="0">
                <a:sym typeface="Wingdings" panose="05000000000000000000" pitchFamily="2" charset="2"/>
                <a:hlinkClick r:id="rId3"/>
              </a:rPr>
              <a:t>http://play.famobi.com/euro-soccer-sprint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611BC-490D-497D-9A4E-6B293E155F0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775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66688" y="711200"/>
            <a:ext cx="8932862" cy="498475"/>
          </a:xfrm>
        </p:spPr>
        <p:txBody>
          <a:bodyPr/>
          <a:lstStyle/>
          <a:p>
            <a:r>
              <a:rPr lang="en-US" altLang="en-US"/>
              <a:t>Summary: Integrating JavaScript with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554163"/>
            <a:ext cx="8423275" cy="3902075"/>
          </a:xfrm>
        </p:spPr>
        <p:txBody>
          <a:bodyPr/>
          <a:lstStyle/>
          <a:p>
            <a:r>
              <a:rPr lang="en-US" altLang="en-US"/>
              <a:t>Web applications are HTML pages w/JavaScript smarts</a:t>
            </a:r>
          </a:p>
          <a:p>
            <a:r>
              <a:rPr lang="en-US" altLang="en-US"/>
              <a:t>HTML serves as the </a:t>
            </a:r>
            <a:r>
              <a:rPr lang="en-US" altLang="en-US" i="1"/>
              <a:t>display list</a:t>
            </a:r>
            <a:r>
              <a:rPr lang="en-US" altLang="en-US"/>
              <a:t> for the application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JavaScript can manipulate the HTML tree &amp; CSS at anytime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C00000"/>
                </a:solidFill>
              </a:rPr>
              <a:t>Page is dynamically re-rendered</a:t>
            </a:r>
            <a:endParaRPr lang="en-US" altLang="en-US">
              <a:solidFill>
                <a:srgbClr val="C00000"/>
              </a:solidFill>
            </a:endParaRPr>
          </a:p>
          <a:p>
            <a:r>
              <a:rPr lang="en-US" altLang="en-US"/>
              <a:t>History footnote: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sz="1600"/>
              <a:t>1997 or so: Netscape had invented JavaScript (which has nothing to do with Java, but was named to sound like it did…)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sz="1600"/>
              <a:t>Microsoft was behind in the “browser wars”, but…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sz="1600"/>
              <a:t>…Microsoft had in an internal product a rendering engine that can incrementally re-render a page when parts of a document change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sz="1600"/>
              <a:t>They repurposed that engine to make Internet Explorer’s dynamic HTML rendering better than Netscape’s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sz="1600"/>
              <a:t>Result: Internet Explorer became the leading browser (until Firefox, based on a reworked Netscape engine, became an attractive open-source alternative)</a:t>
            </a:r>
          </a:p>
          <a:p>
            <a:pPr lvl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4B9BE-0851-4F8F-8789-41D8C2882C0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7330C1-1D2E-4142-B1D2-39534C8ABD76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Goals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864" y="1776413"/>
            <a:ext cx="8440361" cy="3841962"/>
          </a:xfrm>
        </p:spPr>
        <p:txBody>
          <a:bodyPr/>
          <a:lstStyle/>
          <a:p>
            <a:pPr marL="398463" indent="-398463" eaLnBrk="1" hangingPunct="1"/>
            <a:r>
              <a:rPr lang="en-US" altLang="en-US" dirty="0"/>
              <a:t>Documents…why do they matter?</a:t>
            </a:r>
          </a:p>
          <a:p>
            <a:pPr marL="398463" indent="-398463" eaLnBrk="1" hangingPunct="1"/>
            <a:r>
              <a:rPr lang="en-US" altLang="en-US" dirty="0"/>
              <a:t>Designing good document formats</a:t>
            </a:r>
          </a:p>
          <a:p>
            <a:pPr marL="398463" indent="-398463" eaLnBrk="1" hangingPunct="1"/>
            <a:r>
              <a:rPr lang="en-US" altLang="en-US" dirty="0"/>
              <a:t>Explore the differences between static documents and “live” applications</a:t>
            </a:r>
          </a:p>
          <a:p>
            <a:pPr marL="398463" indent="-398463" eaLnBrk="1" hangingPunct="1"/>
            <a:r>
              <a:rPr lang="en-US" altLang="en-US" dirty="0"/>
              <a:t>Learn the </a:t>
            </a:r>
            <a:r>
              <a:rPr lang="en-US" altLang="en-US" i="1" dirty="0"/>
              <a:t>Rule of Least Power</a:t>
            </a:r>
            <a:endParaRPr lang="en-US" altLang="en-US" dirty="0"/>
          </a:p>
          <a:p>
            <a:pPr marL="398463" indent="-398463" eaLnBrk="1" hangingPunct="1"/>
            <a:r>
              <a:rPr lang="en-US" altLang="en-US" dirty="0"/>
              <a:t>Learn how (what used to be called) AJAX applications:</a:t>
            </a:r>
          </a:p>
          <a:p>
            <a:pPr marL="627063" lvl="1" indent="-398463" eaLnBrk="1" hangingPunct="1"/>
            <a:r>
              <a:rPr lang="en-US" altLang="en-US" dirty="0"/>
              <a:t>Increased the power of the Web</a:t>
            </a:r>
          </a:p>
          <a:p>
            <a:pPr marL="627063" lvl="1" indent="-398463" eaLnBrk="1" hangingPunct="1"/>
            <a:r>
              <a:rPr lang="en-US" altLang="en-US" dirty="0"/>
              <a:t>Stretched the architecture of the traditional document-oriented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9C9972-A52C-4AD0-9B92-592B52D06CF1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646488" y="3189288"/>
            <a:ext cx="24447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800">
                <a:latin typeface="Arial" charset="0"/>
              </a:rPr>
              <a:t>Mashups 101</a:t>
            </a:r>
          </a:p>
        </p:txBody>
      </p:sp>
    </p:spTree>
  </p:cSld>
  <p:clrMapOvr>
    <a:masterClrMapping/>
  </p:clrMapOvr>
  <p:transition advTm="5328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F1E2D-91B9-4D52-929A-569BF4A29887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544513"/>
            <a:ext cx="9345612" cy="498475"/>
          </a:xfrm>
        </p:spPr>
        <p:txBody>
          <a:bodyPr/>
          <a:lstStyle/>
          <a:p>
            <a:r>
              <a:rPr lang="en-US" altLang="en-US"/>
              <a:t>The original mashup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16025"/>
            <a:ext cx="6862763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364163" y="6027738"/>
            <a:ext cx="32940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tx1"/>
                </a:solidFill>
              </a:rPr>
              <a:t>www.housingmaps.com</a:t>
            </a:r>
          </a:p>
        </p:txBody>
      </p:sp>
      <p:sp>
        <p:nvSpPr>
          <p:cNvPr id="16390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222625" y="6026150"/>
            <a:ext cx="13668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tx1"/>
                </a:solidFill>
              </a:rPr>
              <a:t>craigslist</a:t>
            </a:r>
          </a:p>
        </p:txBody>
      </p:sp>
      <p:sp>
        <p:nvSpPr>
          <p:cNvPr id="16391" name="Text Box 9">
            <a:hlinkClick r:id="rId5"/>
          </p:cNvPr>
          <p:cNvSpPr txBox="1">
            <a:spLocks noChangeArrowheads="1"/>
          </p:cNvSpPr>
          <p:nvPr/>
        </p:nvSpPr>
        <p:spPr bwMode="auto">
          <a:xfrm>
            <a:off x="736600" y="6027738"/>
            <a:ext cx="18319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tx1"/>
                </a:solidFill>
              </a:rPr>
              <a:t>Google Maps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2654300" y="6027738"/>
            <a:ext cx="3841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5019675" y="6027738"/>
            <a:ext cx="3857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2201863" y="1970088"/>
            <a:ext cx="6037262" cy="3338512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chemeClr val="tx1"/>
                </a:solidFill>
              </a:rPr>
              <a:t>Warning!</a:t>
            </a:r>
          </a:p>
          <a:p>
            <a:pPr algn="ctr" eaLnBrk="1" hangingPunct="1"/>
            <a:r>
              <a:rPr lang="en-US" altLang="en-US" sz="1600" b="0">
                <a:solidFill>
                  <a:schemeClr val="tx1"/>
                </a:solidFill>
              </a:rPr>
              <a:t>This explanation was researched a few years ago. Details of Google Maps may have changed since.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587E7-7F92-4800-A1BA-2E1AE872D8A4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17411" name="Picture 2" descr="googlemaps2no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225550"/>
            <a:ext cx="6669087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0371" name="Picture 3" descr="lowerlef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167188"/>
            <a:ext cx="19907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0372" name="Picture 4" descr="lowerrigh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159250"/>
            <a:ext cx="19716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0373" name="Picture 5" descr="upperrigh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808288"/>
            <a:ext cx="1973262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0374" name="Picture 6" descr="upperlef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792413"/>
            <a:ext cx="20050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573088"/>
            <a:ext cx="8932862" cy="498475"/>
          </a:xfrm>
        </p:spPr>
        <p:txBody>
          <a:bodyPr/>
          <a:lstStyle/>
          <a:p>
            <a:r>
              <a:rPr lang="en-US" altLang="en-US"/>
              <a:t>How Google Maps Work</a:t>
            </a: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4533900" y="3025775"/>
            <a:ext cx="2293938" cy="293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0377" name="AutoShape 9"/>
          <p:cNvSpPr>
            <a:spLocks noChangeArrowheads="1"/>
          </p:cNvSpPr>
          <p:nvPr/>
        </p:nvSpPr>
        <p:spPr bwMode="auto">
          <a:xfrm rot="3502986">
            <a:off x="5698331" y="257970"/>
            <a:ext cx="657225" cy="4443412"/>
          </a:xfrm>
          <a:prstGeom prst="downArrow">
            <a:avLst>
              <a:gd name="adj1" fmla="val 50000"/>
              <a:gd name="adj2" fmla="val 156032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0378" name="Rectangle 10"/>
          <p:cNvSpPr>
            <a:spLocks noChangeArrowheads="1"/>
          </p:cNvSpPr>
          <p:nvPr/>
        </p:nvSpPr>
        <p:spPr bwMode="auto">
          <a:xfrm>
            <a:off x="5330825" y="4829175"/>
            <a:ext cx="4297363" cy="127317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0" i="1">
                <a:solidFill>
                  <a:schemeClr val="tx1"/>
                </a:solidFill>
              </a:rPr>
              <a:t>Images retrieved in segments using</a:t>
            </a:r>
            <a:br>
              <a:rPr lang="en-US" altLang="en-US" sz="1800" b="0" i="1">
                <a:solidFill>
                  <a:schemeClr val="tx1"/>
                </a:solidFill>
              </a:rPr>
            </a:br>
            <a:r>
              <a:rPr lang="en-US" altLang="en-US" sz="1800" b="0" i="1">
                <a:solidFill>
                  <a:schemeClr val="tx1"/>
                </a:solidFill>
              </a:rPr>
              <a:t>ordinary Web HTTP Requests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7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7" grpId="0" animBg="1"/>
      <p:bldP spid="57037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E461C-0D1E-4533-A6A8-AB1598D67588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603250"/>
            <a:ext cx="8932863" cy="498475"/>
          </a:xfrm>
        </p:spPr>
        <p:txBody>
          <a:bodyPr/>
          <a:lstStyle/>
          <a:p>
            <a:r>
              <a:rPr lang="en-US" altLang="en-US"/>
              <a:t>How Google Maps Work</a:t>
            </a:r>
          </a:p>
        </p:txBody>
      </p:sp>
      <p:pic>
        <p:nvPicPr>
          <p:cNvPr id="18436" name="Picture 3" descr="googlemap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247775"/>
            <a:ext cx="6670675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4533900" y="3025775"/>
            <a:ext cx="2293938" cy="293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3817938" y="1517650"/>
            <a:ext cx="5797550" cy="3127375"/>
          </a:xfrm>
          <a:prstGeom prst="ellipse">
            <a:avLst/>
          </a:prstGeom>
          <a:solidFill>
            <a:srgbClr val="9B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i="1">
                <a:solidFill>
                  <a:schemeClr val="tx1"/>
                </a:solidFill>
              </a:rPr>
              <a:t>JavaScript at client tracks mouse and </a:t>
            </a:r>
            <a:br>
              <a:rPr lang="en-US" altLang="en-US" sz="1800" i="1">
                <a:solidFill>
                  <a:schemeClr val="tx1"/>
                </a:solidFill>
              </a:rPr>
            </a:br>
            <a:r>
              <a:rPr lang="en-US" altLang="en-US" sz="1800" i="1">
                <a:solidFill>
                  <a:schemeClr val="tx1"/>
                </a:solidFill>
              </a:rPr>
              <a:t>moves images for smooth panning…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 i="1" u="sng">
                <a:solidFill>
                  <a:schemeClr val="tx1"/>
                </a:solidFill>
              </a:rPr>
              <a:t>asynchronously </a:t>
            </a:r>
            <a:r>
              <a:rPr lang="en-US" altLang="en-US" sz="1800" i="1">
                <a:solidFill>
                  <a:schemeClr val="tx1"/>
                </a:solidFill>
              </a:rPr>
              <a:t>requests new image </a:t>
            </a:r>
            <a:br>
              <a:rPr lang="en-US" altLang="en-US" sz="1800" i="1">
                <a:solidFill>
                  <a:schemeClr val="tx1"/>
                </a:solidFill>
              </a:rPr>
            </a:br>
            <a:r>
              <a:rPr lang="en-US" altLang="en-US" sz="1800" i="1">
                <a:solidFill>
                  <a:schemeClr val="tx1"/>
                </a:solidFill>
              </a:rPr>
              <a:t>tiles in background</a:t>
            </a:r>
            <a:endParaRPr lang="en-US" altLang="en-US" sz="1800" i="1" u="sng">
              <a:solidFill>
                <a:schemeClr val="tx1"/>
              </a:solidFill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725863" y="55403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800" b="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7F972-39DB-4F69-8913-E72B6504729A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1945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9550" y="603250"/>
            <a:ext cx="8932863" cy="498475"/>
          </a:xfrm>
        </p:spPr>
        <p:txBody>
          <a:bodyPr/>
          <a:lstStyle/>
          <a:p>
            <a:r>
              <a:rPr lang="en-US" altLang="en-US"/>
              <a:t>How Google Maps Work</a:t>
            </a:r>
          </a:p>
        </p:txBody>
      </p:sp>
      <p:pic>
        <p:nvPicPr>
          <p:cNvPr id="19460" name="Picture 1027" descr="googlemap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247775"/>
            <a:ext cx="6670675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032"/>
          <p:cNvSpPr>
            <a:spLocks noChangeArrowheads="1"/>
          </p:cNvSpPr>
          <p:nvPr/>
        </p:nvSpPr>
        <p:spPr bwMode="auto">
          <a:xfrm>
            <a:off x="4533900" y="3025775"/>
            <a:ext cx="2293938" cy="290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Oval 1029"/>
          <p:cNvSpPr>
            <a:spLocks noChangeArrowheads="1"/>
          </p:cNvSpPr>
          <p:nvPr/>
        </p:nvSpPr>
        <p:spPr bwMode="auto">
          <a:xfrm>
            <a:off x="287338" y="944563"/>
            <a:ext cx="6059487" cy="1973262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i="1">
                <a:solidFill>
                  <a:schemeClr val="tx1"/>
                </a:solidFill>
              </a:rPr>
              <a:t>The Web is used to retrieve an ordinary XML</a:t>
            </a:r>
            <a:br>
              <a:rPr lang="en-US" altLang="en-US" sz="1800" i="1">
                <a:solidFill>
                  <a:schemeClr val="tx1"/>
                </a:solidFill>
              </a:rPr>
            </a:br>
            <a:r>
              <a:rPr lang="en-US" altLang="en-US" sz="1800" i="1">
                <a:solidFill>
                  <a:schemeClr val="tx1"/>
                </a:solidFill>
              </a:rPr>
              <a:t>file listing points of interest….</a:t>
            </a:r>
            <a:endParaRPr lang="en-US" altLang="en-US" sz="1800" i="1" u="sng">
              <a:solidFill>
                <a:schemeClr val="tx1"/>
              </a:solidFill>
            </a:endParaRPr>
          </a:p>
        </p:txBody>
      </p:sp>
      <p:sp>
        <p:nvSpPr>
          <p:cNvPr id="560134" name="AutoShape 1030"/>
          <p:cNvSpPr>
            <a:spLocks noChangeArrowheads="1"/>
          </p:cNvSpPr>
          <p:nvPr/>
        </p:nvSpPr>
        <p:spPr bwMode="auto">
          <a:xfrm rot="3502986">
            <a:off x="6688931" y="115095"/>
            <a:ext cx="657225" cy="4443412"/>
          </a:xfrm>
          <a:prstGeom prst="downArrow">
            <a:avLst>
              <a:gd name="adj1" fmla="val 50000"/>
              <a:gd name="adj2" fmla="val 156032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029"/>
          <p:cNvSpPr>
            <a:spLocks noChangeArrowheads="1"/>
          </p:cNvSpPr>
          <p:nvPr/>
        </p:nvSpPr>
        <p:spPr bwMode="auto">
          <a:xfrm>
            <a:off x="461963" y="3683000"/>
            <a:ext cx="4081462" cy="2093913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&lt;?xml version="1.0" ?&gt;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&lt;page&gt;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&lt;title&gt;hotels in hawthorne&lt;/title&gt;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&lt;query&gt;pizza in atlanta&lt;/query&gt;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&lt;center lat="33.748888" lng="-84.388056" /&gt;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&lt;info&gt;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&lt;title&gt;Wellesley Inn&lt;/title&gt;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&lt;address&gt;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  &lt;line&gt;540 Saw Mill River Rd.&lt;/line&gt;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  &lt;line&gt;Elmsford, NY 10523&lt;/line&gt;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&lt;/address&gt;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&lt;/page&gt;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4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14C7A-770F-4F5F-B29E-D426DB3C738A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9550" y="603250"/>
            <a:ext cx="8932863" cy="498475"/>
          </a:xfrm>
        </p:spPr>
        <p:txBody>
          <a:bodyPr/>
          <a:lstStyle/>
          <a:p>
            <a:r>
              <a:rPr lang="en-US" altLang="en-US"/>
              <a:t>How Google Maps Work</a:t>
            </a:r>
          </a:p>
        </p:txBody>
      </p:sp>
      <p:pic>
        <p:nvPicPr>
          <p:cNvPr id="20484" name="Picture 1027" descr="googlemap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247775"/>
            <a:ext cx="6670675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val 1029"/>
          <p:cNvSpPr>
            <a:spLocks noChangeArrowheads="1"/>
          </p:cNvSpPr>
          <p:nvPr/>
        </p:nvSpPr>
        <p:spPr bwMode="auto">
          <a:xfrm>
            <a:off x="287338" y="944563"/>
            <a:ext cx="5476875" cy="1973262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i="1">
                <a:solidFill>
                  <a:schemeClr val="tx1"/>
                </a:solidFill>
              </a:rPr>
              <a:t>…and XSLT in the browser converts</a:t>
            </a:r>
            <a:br>
              <a:rPr lang="en-US" altLang="en-US" sz="1800" i="1">
                <a:solidFill>
                  <a:schemeClr val="tx1"/>
                </a:solidFill>
              </a:rPr>
            </a:br>
            <a:r>
              <a:rPr lang="en-US" altLang="en-US" sz="1800" i="1">
                <a:solidFill>
                  <a:schemeClr val="tx1"/>
                </a:solidFill>
              </a:rPr>
              <a:t>that to HTML</a:t>
            </a:r>
            <a:endParaRPr lang="en-US" altLang="en-US" sz="1800" i="1" u="sng">
              <a:solidFill>
                <a:schemeClr val="tx1"/>
              </a:solidFill>
            </a:endParaRPr>
          </a:p>
        </p:txBody>
      </p:sp>
      <p:sp>
        <p:nvSpPr>
          <p:cNvPr id="20486" name="Rectangle 1032"/>
          <p:cNvSpPr>
            <a:spLocks noChangeArrowheads="1"/>
          </p:cNvSpPr>
          <p:nvPr/>
        </p:nvSpPr>
        <p:spPr bwMode="auto">
          <a:xfrm>
            <a:off x="4533900" y="3025775"/>
            <a:ext cx="2293938" cy="290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Rectangle 1029"/>
          <p:cNvSpPr>
            <a:spLocks noChangeArrowheads="1"/>
          </p:cNvSpPr>
          <p:nvPr/>
        </p:nvSpPr>
        <p:spPr bwMode="auto">
          <a:xfrm>
            <a:off x="461963" y="3683000"/>
            <a:ext cx="4081462" cy="2093913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&lt;?xml version="1.0" ?&gt;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&lt;page&gt;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&lt;title&gt;hotels in hawthorne&lt;/title&gt;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&lt;query&gt;pizza in atlanta&lt;/query&gt;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&lt;center lat="33.748888" lng="-84.388056" /&gt;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&lt;info&gt;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&lt;title&gt;Wellesley Inn&lt;/title&gt;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&lt;address&gt;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  &lt;line&gt;540 Saw Mill River Rd.&lt;/line&gt;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  &lt;line&gt;Elmsford, NY 10523&lt;/line&gt;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&lt;/address&gt;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&lt;/page&gt;</a:t>
            </a:r>
          </a:p>
        </p:txBody>
      </p:sp>
      <p:sp>
        <p:nvSpPr>
          <p:cNvPr id="20488" name="AutoShape 1031"/>
          <p:cNvSpPr>
            <a:spLocks noChangeArrowheads="1"/>
          </p:cNvSpPr>
          <p:nvPr/>
        </p:nvSpPr>
        <p:spPr bwMode="auto">
          <a:xfrm>
            <a:off x="3138488" y="3051175"/>
            <a:ext cx="1981200" cy="925513"/>
          </a:xfrm>
          <a:custGeom>
            <a:avLst/>
            <a:gdLst>
              <a:gd name="T0" fmla="*/ 1387390 w 21600"/>
              <a:gd name="T1" fmla="*/ 0 h 21600"/>
              <a:gd name="T2" fmla="*/ 1387390 w 21600"/>
              <a:gd name="T3" fmla="*/ 520944 h 21600"/>
              <a:gd name="T4" fmla="*/ 296905 w 21600"/>
              <a:gd name="T5" fmla="*/ 925513 h 21600"/>
              <a:gd name="T6" fmla="*/ 1981200 w 21600"/>
              <a:gd name="T7" fmla="*/ 2604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3AB49-914F-4768-9A54-5A9EFA09E725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9550" y="603250"/>
            <a:ext cx="8932863" cy="498475"/>
          </a:xfrm>
        </p:spPr>
        <p:txBody>
          <a:bodyPr/>
          <a:lstStyle/>
          <a:p>
            <a:r>
              <a:rPr lang="en-US" altLang="en-US"/>
              <a:t>How Google Maps Work</a:t>
            </a:r>
          </a:p>
        </p:txBody>
      </p:sp>
      <p:pic>
        <p:nvPicPr>
          <p:cNvPr id="21508" name="Picture 1027" descr="googlemap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247775"/>
            <a:ext cx="6670675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Oval 1028"/>
          <p:cNvSpPr>
            <a:spLocks noChangeArrowheads="1"/>
          </p:cNvSpPr>
          <p:nvPr/>
        </p:nvSpPr>
        <p:spPr bwMode="auto">
          <a:xfrm>
            <a:off x="287338" y="944563"/>
            <a:ext cx="5476875" cy="1973262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i="1">
                <a:solidFill>
                  <a:schemeClr val="tx1"/>
                </a:solidFill>
              </a:rPr>
              <a:t>…and XSLT in the browser converts</a:t>
            </a:r>
            <a:br>
              <a:rPr lang="en-US" altLang="en-US" sz="1800" i="1">
                <a:solidFill>
                  <a:schemeClr val="tx1"/>
                </a:solidFill>
              </a:rPr>
            </a:br>
            <a:r>
              <a:rPr lang="en-US" altLang="en-US" sz="1800" i="1">
                <a:solidFill>
                  <a:schemeClr val="tx1"/>
                </a:solidFill>
              </a:rPr>
              <a:t>that to HTML</a:t>
            </a:r>
            <a:endParaRPr lang="en-US" altLang="en-US" sz="1800" i="1" u="sng">
              <a:solidFill>
                <a:schemeClr val="tx1"/>
              </a:solidFill>
            </a:endParaRPr>
          </a:p>
        </p:txBody>
      </p:sp>
      <p:sp>
        <p:nvSpPr>
          <p:cNvPr id="21510" name="Rectangle 1029"/>
          <p:cNvSpPr>
            <a:spLocks noChangeArrowheads="1"/>
          </p:cNvSpPr>
          <p:nvPr/>
        </p:nvSpPr>
        <p:spPr bwMode="auto">
          <a:xfrm>
            <a:off x="461963" y="3683000"/>
            <a:ext cx="4081462" cy="2093913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&lt;?xml version="1.0" ?&gt;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&lt;page&gt;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&lt;title&gt;hotels in hawthorne&lt;/title&gt;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&lt;query&gt;pizza in atlanta&lt;/query&gt;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&lt;center lat="33.748888" lng="-84.388056" /&gt;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&lt;info&gt;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&lt;title&gt;Wellesley Inn&lt;/title&gt;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&lt;address&gt;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  &lt;line&gt;540 Saw Mill River Rd.&lt;/line&gt;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  &lt;line&gt;Elmsford, NY 10523&lt;/line&gt;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&lt;/address&gt;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&lt;/page&gt;</a:t>
            </a:r>
          </a:p>
        </p:txBody>
      </p:sp>
      <p:sp>
        <p:nvSpPr>
          <p:cNvPr id="21511" name="AutoShape 1030"/>
          <p:cNvSpPr>
            <a:spLocks noChangeArrowheads="1"/>
          </p:cNvSpPr>
          <p:nvPr/>
        </p:nvSpPr>
        <p:spPr bwMode="auto">
          <a:xfrm>
            <a:off x="3138488" y="3051175"/>
            <a:ext cx="1981200" cy="925513"/>
          </a:xfrm>
          <a:custGeom>
            <a:avLst/>
            <a:gdLst>
              <a:gd name="T0" fmla="*/ 1387390 w 21600"/>
              <a:gd name="T1" fmla="*/ 0 h 21600"/>
              <a:gd name="T2" fmla="*/ 1387390 w 21600"/>
              <a:gd name="T3" fmla="*/ 520944 h 21600"/>
              <a:gd name="T4" fmla="*/ 296905 w 21600"/>
              <a:gd name="T5" fmla="*/ 925513 h 21600"/>
              <a:gd name="T6" fmla="*/ 1981200 w 21600"/>
              <a:gd name="T7" fmla="*/ 2604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277E-C2D9-42ED-9A5A-84FAFF28D51F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the Mashup works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2988" y="1433513"/>
            <a:ext cx="8247062" cy="2489200"/>
          </a:xfrm>
        </p:spPr>
        <p:txBody>
          <a:bodyPr/>
          <a:lstStyle/>
          <a:p>
            <a:r>
              <a:rPr lang="en-US" altLang="en-US"/>
              <a:t>Javascript opens a connection to Craigslist</a:t>
            </a:r>
          </a:p>
          <a:p>
            <a:r>
              <a:rPr lang="en-US" altLang="en-US"/>
              <a:t>Craiglist information converted to Google-Maps compatible form</a:t>
            </a:r>
          </a:p>
          <a:p>
            <a:r>
              <a:rPr lang="en-US" altLang="en-US"/>
              <a:t>Information is “injected” into Google Maps client side runtime.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8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6FC39-4399-43F8-BA0A-2A9A77DEC0AE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603250"/>
            <a:ext cx="8932863" cy="498475"/>
          </a:xfrm>
        </p:spPr>
        <p:txBody>
          <a:bodyPr/>
          <a:lstStyle/>
          <a:p>
            <a:r>
              <a:rPr lang="en-US" altLang="en-US"/>
              <a:t>How Google Maps Work</a:t>
            </a:r>
          </a:p>
        </p:txBody>
      </p:sp>
      <p:pic>
        <p:nvPicPr>
          <p:cNvPr id="23556" name="Picture 3" descr="googlemap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247775"/>
            <a:ext cx="6670675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Oval 4"/>
          <p:cNvSpPr>
            <a:spLocks noChangeArrowheads="1"/>
          </p:cNvSpPr>
          <p:nvPr/>
        </p:nvSpPr>
        <p:spPr bwMode="auto">
          <a:xfrm>
            <a:off x="287338" y="944563"/>
            <a:ext cx="5476875" cy="1973262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i="1">
                <a:solidFill>
                  <a:schemeClr val="tx1"/>
                </a:solidFill>
              </a:rPr>
              <a:t>…now we’ve got real estate listings</a:t>
            </a:r>
            <a:br>
              <a:rPr lang="en-US" altLang="en-US" sz="1800" i="1">
                <a:solidFill>
                  <a:schemeClr val="tx1"/>
                </a:solidFill>
              </a:rPr>
            </a:br>
            <a:r>
              <a:rPr lang="en-US" altLang="en-US" sz="1800" i="1">
                <a:solidFill>
                  <a:schemeClr val="tx1"/>
                </a:solidFill>
              </a:rPr>
              <a:t>instead of restaurants</a:t>
            </a:r>
            <a:endParaRPr lang="en-US" altLang="en-US" sz="1800" i="1" u="sng">
              <a:solidFill>
                <a:schemeClr val="tx1"/>
              </a:solidFill>
            </a:endParaRP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461963" y="3683000"/>
            <a:ext cx="4081462" cy="2093913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&lt;?xml version="1.0" ?&gt;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&lt;page&gt;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&lt;title&gt;Housing from Craigsilst&lt;/title&gt;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&lt;info&gt;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&lt;title&gt;Cute apartment&lt;/title&gt;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&lt;address&gt;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  &lt;line&gt;101 5</a:t>
            </a:r>
            <a:r>
              <a:rPr lang="en-US" altLang="en-US" sz="1000" i="1" baseline="30000">
                <a:solidFill>
                  <a:schemeClr val="tx1"/>
                </a:solidFill>
                <a:latin typeface="Courier New" pitchFamily="49" charset="0"/>
              </a:rPr>
              <a:t>th</a:t>
            </a: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Avenue.&lt;/line&gt;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  &lt;line&gt;New York, NY 10001&lt;/line&gt;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    &lt;/address&gt;</a:t>
            </a:r>
            <a:b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</a:br>
            <a:r>
              <a:rPr lang="en-US" altLang="en-US" sz="1000" i="1">
                <a:solidFill>
                  <a:schemeClr val="tx1"/>
                </a:solidFill>
                <a:latin typeface="Courier New" pitchFamily="49" charset="0"/>
              </a:rPr>
              <a:t>&lt;/page&gt;</a:t>
            </a:r>
          </a:p>
        </p:txBody>
      </p:sp>
      <p:graphicFrame>
        <p:nvGraphicFramePr>
          <p:cNvPr id="23559" name="Object 8"/>
          <p:cNvGraphicFramePr>
            <a:graphicFrameLocks noChangeAspect="1"/>
          </p:cNvGraphicFramePr>
          <p:nvPr/>
        </p:nvGraphicFramePr>
        <p:xfrm>
          <a:off x="4576763" y="3078163"/>
          <a:ext cx="2073275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914286" imgH="2734057" progId="PhotoDeluxeBusiness.Image.1">
                  <p:embed/>
                </p:oleObj>
              </mc:Choice>
              <mc:Fallback>
                <p:oleObj name="Image" r:id="rId3" imgW="1914286" imgH="2734057" progId="PhotoDeluxeBusiness.Image.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3078163"/>
                        <a:ext cx="2073275" cy="289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AutoShape 6"/>
          <p:cNvSpPr>
            <a:spLocks noChangeArrowheads="1"/>
          </p:cNvSpPr>
          <p:nvPr/>
        </p:nvSpPr>
        <p:spPr bwMode="auto">
          <a:xfrm>
            <a:off x="3138488" y="3051175"/>
            <a:ext cx="1981200" cy="925513"/>
          </a:xfrm>
          <a:custGeom>
            <a:avLst/>
            <a:gdLst>
              <a:gd name="T0" fmla="*/ 1387390 w 21600"/>
              <a:gd name="T1" fmla="*/ 0 h 21600"/>
              <a:gd name="T2" fmla="*/ 1387390 w 21600"/>
              <a:gd name="T3" fmla="*/ 520944 h 21600"/>
              <a:gd name="T4" fmla="*/ 296905 w 21600"/>
              <a:gd name="T5" fmla="*/ 925513 h 21600"/>
              <a:gd name="T6" fmla="*/ 1981200 w 21600"/>
              <a:gd name="T7" fmla="*/ 2604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1714500" y="3101975"/>
            <a:ext cx="366713" cy="341313"/>
          </a:xfrm>
          <a:prstGeom prst="downArrow">
            <a:avLst>
              <a:gd name="adj1" fmla="val 50000"/>
              <a:gd name="adj2" fmla="val 39204"/>
            </a:avLst>
          </a:prstGeom>
          <a:solidFill>
            <a:schemeClr val="fol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0B5DA-3B1B-46DE-B2E4-DC005C178A15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8" y="738188"/>
            <a:ext cx="8932862" cy="498475"/>
          </a:xfrm>
        </p:spPr>
        <p:txBody>
          <a:bodyPr/>
          <a:lstStyle/>
          <a:p>
            <a:r>
              <a:rPr lang="en-US" altLang="en-US"/>
              <a:t>How the Mashup works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33513"/>
            <a:ext cx="8247062" cy="3227387"/>
          </a:xfrm>
        </p:spPr>
        <p:txBody>
          <a:bodyPr/>
          <a:lstStyle/>
          <a:p>
            <a:r>
              <a:rPr lang="en-US" altLang="en-US"/>
              <a:t>Javascript opens a connection to Craigslist</a:t>
            </a:r>
          </a:p>
          <a:p>
            <a:r>
              <a:rPr lang="en-US" altLang="en-US"/>
              <a:t>Craiglist information converted to Google-Maps compatible form</a:t>
            </a:r>
          </a:p>
          <a:p>
            <a:r>
              <a:rPr lang="en-US" altLang="en-US"/>
              <a:t>Information is “injected” into Google Maps client side runtime.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2525" y="2905125"/>
            <a:ext cx="5062538" cy="1047750"/>
          </a:xfrm>
          <a:noFill/>
        </p:spPr>
        <p:txBody>
          <a:bodyPr anchor="ctr" anchorCtr="1"/>
          <a:lstStyle/>
          <a:p>
            <a:pPr algn="ctr"/>
            <a:r>
              <a:rPr lang="en-US" altLang="en-US" dirty="0"/>
              <a:t>Documents and Data Formats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2525" y="2905125"/>
            <a:ext cx="5062538" cy="1047750"/>
          </a:xfrm>
          <a:noFill/>
        </p:spPr>
        <p:txBody>
          <a:bodyPr anchor="ctr" anchorCtr="1"/>
          <a:lstStyle/>
          <a:p>
            <a:pPr algn="ctr"/>
            <a:r>
              <a:rPr lang="en-US" altLang="en-US" sz="2400"/>
              <a:t>Challenge</a:t>
            </a:r>
            <a:br>
              <a:rPr lang="en-US" altLang="en-US" sz="2400"/>
            </a:br>
            <a:r>
              <a:rPr lang="en-US" altLang="en-US" sz="2400"/>
              <a:t>What if Everything on the Web was Javascript?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Rule of Least Power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9456" y="1643248"/>
            <a:ext cx="8423275" cy="3159125"/>
          </a:xfrm>
        </p:spPr>
        <p:txBody>
          <a:bodyPr/>
          <a:lstStyle/>
          <a:p>
            <a:r>
              <a:rPr lang="en-US" altLang="en-US" dirty="0" err="1"/>
              <a:t>Javascript</a:t>
            </a:r>
            <a:r>
              <a:rPr lang="en-US" altLang="en-US" dirty="0"/>
              <a:t> is powerful, but…you can’t extract much information from JavaScript source</a:t>
            </a:r>
          </a:p>
          <a:p>
            <a:r>
              <a:rPr lang="en-US" altLang="en-US" dirty="0"/>
              <a:t>If all Web content were JavaScript…we wouldn’t have Google!</a:t>
            </a:r>
          </a:p>
          <a:p>
            <a:r>
              <a:rPr lang="en-US" altLang="en-US" dirty="0"/>
              <a:t>Where possible, use declarative languages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HTML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CSS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Etc..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BEE1B-8ED7-498F-BB2B-DC8E35D9391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9938" y="5064125"/>
            <a:ext cx="8342312" cy="830263"/>
          </a:xfrm>
          <a:prstGeom prst="rect">
            <a:avLst/>
          </a:prstGeom>
          <a:noFill/>
          <a:ln w="349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solidFill>
                  <a:srgbClr val="1656A3"/>
                </a:solidFill>
              </a:rPr>
              <a:t>Read TAG Finding </a:t>
            </a:r>
            <a:r>
              <a:rPr lang="en-US" altLang="en-US" sz="2400">
                <a:solidFill>
                  <a:srgbClr val="1656A3"/>
                </a:solidFill>
              </a:rPr>
              <a:t>“Rule of Least Power”</a:t>
            </a:r>
            <a:r>
              <a:rPr lang="en-US" altLang="en-US">
                <a:solidFill>
                  <a:srgbClr val="1656A3"/>
                </a:solidFill>
              </a:rPr>
              <a:t> </a:t>
            </a:r>
            <a:r>
              <a:rPr lang="en-US" altLang="en-US">
                <a:solidFill>
                  <a:srgbClr val="1656A3"/>
                </a:solidFill>
                <a:hlinkClick r:id="rId2"/>
              </a:rPr>
              <a:t>http://www.w3.org/2001/tag/doc/leastPower.html</a:t>
            </a:r>
            <a:br>
              <a:rPr lang="en-US" altLang="en-US" sz="2400">
                <a:solidFill>
                  <a:srgbClr val="1656A3"/>
                </a:solidFill>
              </a:rPr>
            </a:b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2525" y="2905125"/>
            <a:ext cx="5062538" cy="1047750"/>
          </a:xfrm>
          <a:noFill/>
        </p:spPr>
        <p:txBody>
          <a:bodyPr anchor="ctr" anchorCtr="1"/>
          <a:lstStyle/>
          <a:p>
            <a:pPr algn="ctr"/>
            <a:r>
              <a:rPr lang="en-US" altLang="en-US" sz="2400"/>
              <a:t>Architecture Challenges:</a:t>
            </a:r>
            <a:br>
              <a:rPr lang="en-US" altLang="en-US" sz="2400"/>
            </a:br>
            <a:r>
              <a:rPr lang="en-US" altLang="en-US" sz="2400"/>
              <a:t>Naming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179388" y="560454"/>
            <a:ext cx="8932862" cy="498475"/>
          </a:xfrm>
        </p:spPr>
        <p:txBody>
          <a:bodyPr/>
          <a:lstStyle/>
          <a:p>
            <a:r>
              <a:rPr lang="en-US" altLang="en-US" dirty="0"/>
              <a:t>How do we name application states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9456" y="1239085"/>
            <a:ext cx="8423275" cy="3700560"/>
          </a:xfrm>
        </p:spPr>
        <p:txBody>
          <a:bodyPr/>
          <a:lstStyle/>
          <a:p>
            <a:r>
              <a:rPr lang="en-US" altLang="en-US" dirty="0"/>
              <a:t>URI fragment IDs name elements in an HTML document</a:t>
            </a:r>
          </a:p>
          <a:p>
            <a:r>
              <a:rPr lang="en-US" altLang="en-US" dirty="0"/>
              <a:t>What to do when the document hosts an application?</a:t>
            </a:r>
          </a:p>
          <a:p>
            <a:r>
              <a:rPr lang="en-US" altLang="en-US" dirty="0"/>
              <a:t>This proved a subtle problem…read the TAG finding</a:t>
            </a:r>
          </a:p>
          <a:p>
            <a:r>
              <a:rPr lang="en-US" altLang="en-US" dirty="0"/>
              <a:t>What would you want to link in that </a:t>
            </a:r>
            <a:r>
              <a:rPr lang="en-US" altLang="en-US" dirty="0">
                <a:hlinkClick r:id="rId2"/>
              </a:rPr>
              <a:t>soccer game</a:t>
            </a:r>
            <a:r>
              <a:rPr lang="en-US" altLang="en-US" dirty="0"/>
              <a:t>?</a:t>
            </a:r>
          </a:p>
          <a:p>
            <a:r>
              <a:rPr lang="en-US" altLang="en-US" dirty="0"/>
              <a:t>One useful idiom: if your application is serving documents, give each one a URI</a:t>
            </a:r>
          </a:p>
          <a:p>
            <a:pPr lvl="1"/>
            <a:r>
              <a:rPr lang="en-US" altLang="en-US" dirty="0"/>
              <a:t>Maps, Office Documents, E-mail</a:t>
            </a:r>
          </a:p>
          <a:p>
            <a:r>
              <a:rPr lang="en-US" altLang="en-US" dirty="0"/>
              <a:t>Remember: keep naming orthogonal to access control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88446-5416-4E3F-89DB-861C5F9B8F77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9938" y="5138738"/>
            <a:ext cx="8342312" cy="1200150"/>
          </a:xfrm>
          <a:prstGeom prst="rect">
            <a:avLst/>
          </a:prstGeom>
          <a:noFill/>
          <a:ln w="349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solidFill>
                  <a:srgbClr val="1656A3"/>
                </a:solidFill>
              </a:rPr>
              <a:t>Read TAG Finding </a:t>
            </a:r>
            <a:r>
              <a:rPr lang="en-US" altLang="en-US" sz="2400">
                <a:solidFill>
                  <a:srgbClr val="1656A3"/>
                </a:solidFill>
              </a:rPr>
              <a:t>“Identifying Application State”</a:t>
            </a:r>
            <a:br>
              <a:rPr lang="en-US" altLang="en-US" sz="2400">
                <a:solidFill>
                  <a:srgbClr val="1656A3"/>
                </a:solidFill>
              </a:rPr>
            </a:br>
            <a:r>
              <a:rPr lang="en-US" altLang="en-US">
                <a:solidFill>
                  <a:srgbClr val="1656A3"/>
                </a:solidFill>
              </a:rPr>
              <a:t> </a:t>
            </a:r>
            <a:r>
              <a:rPr lang="en-US" altLang="en-US">
                <a:solidFill>
                  <a:srgbClr val="1656A3"/>
                </a:solidFill>
                <a:hlinkClick r:id="rId3"/>
              </a:rPr>
              <a:t>http://www.w3.org/2001/tag/doc/IdentifyingApplicationState</a:t>
            </a:r>
            <a:r>
              <a:rPr lang="en-US" altLang="en-US">
                <a:solidFill>
                  <a:srgbClr val="1656A3"/>
                </a:solidFill>
              </a:rPr>
              <a:t> </a:t>
            </a:r>
            <a:br>
              <a:rPr lang="en-US" altLang="en-US" sz="2400">
                <a:solidFill>
                  <a:srgbClr val="1656A3"/>
                </a:solidFill>
              </a:rPr>
            </a:b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2525" y="2905125"/>
            <a:ext cx="5062538" cy="1047750"/>
          </a:xfrm>
          <a:noFill/>
        </p:spPr>
        <p:txBody>
          <a:bodyPr anchor="ctr" anchorCtr="1"/>
          <a:lstStyle/>
          <a:p>
            <a:pPr algn="ctr"/>
            <a:r>
              <a:rPr lang="en-US" altLang="en-US" sz="2400"/>
              <a:t>Architecture Challenges:</a:t>
            </a:r>
            <a:br>
              <a:rPr lang="en-US" altLang="en-US" sz="2400"/>
            </a:br>
            <a:r>
              <a:rPr lang="en-US" altLang="en-US" sz="2400"/>
              <a:t>Security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211138" y="635982"/>
            <a:ext cx="8932862" cy="498475"/>
          </a:xfrm>
        </p:spPr>
        <p:txBody>
          <a:bodyPr/>
          <a:lstStyle/>
          <a:p>
            <a:r>
              <a:rPr lang="en-US" altLang="en-US" dirty="0"/>
              <a:t>Mobile Code is Powerful but Dangerous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8663" y="1225550"/>
            <a:ext cx="8423275" cy="3692525"/>
          </a:xfrm>
        </p:spPr>
        <p:txBody>
          <a:bodyPr/>
          <a:lstStyle/>
          <a:p>
            <a:r>
              <a:rPr lang="en-US" altLang="en-US"/>
              <a:t>Advantages</a:t>
            </a:r>
          </a:p>
          <a:p>
            <a:pPr lvl="1"/>
            <a:r>
              <a:rPr lang="en-US" altLang="en-US"/>
              <a:t>Can do “anything” – build powerful applications</a:t>
            </a:r>
          </a:p>
          <a:p>
            <a:pPr lvl="1"/>
            <a:r>
              <a:rPr lang="en-US" altLang="en-US"/>
              <a:t>Supports very fluid interactivity</a:t>
            </a:r>
          </a:p>
          <a:p>
            <a:pPr lvl="1"/>
            <a:r>
              <a:rPr lang="en-US" altLang="en-US"/>
              <a:t>Zero install: we’re always running the latest version of Google Maps, Yahoo! Mail, etc.</a:t>
            </a:r>
          </a:p>
          <a:p>
            <a:r>
              <a:rPr lang="en-US" altLang="en-US"/>
              <a:t>Dangers:</a:t>
            </a:r>
          </a:p>
          <a:p>
            <a:pPr lvl="1"/>
            <a:r>
              <a:rPr lang="en-US" altLang="en-US"/>
              <a:t>Can do “anything” – at least if security controls fail</a:t>
            </a:r>
          </a:p>
          <a:p>
            <a:pPr lvl="1"/>
            <a:r>
              <a:rPr lang="en-US" altLang="en-US"/>
              <a:t>Hard to check what a Turing-complete program is going to do: virus detection unreliable</a:t>
            </a:r>
          </a:p>
          <a:p>
            <a:pPr lvl="1"/>
            <a:r>
              <a:rPr lang="en-US" altLang="en-US"/>
              <a:t>Be especially suspicious of code that manipulates other code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D28AC-3D2D-463E-BBC1-0C90DD693717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8613" y="5145088"/>
            <a:ext cx="9339262" cy="1200150"/>
          </a:xfrm>
          <a:prstGeom prst="rect">
            <a:avLst/>
          </a:prstGeom>
          <a:noFill/>
          <a:ln w="349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b">
            <a:spAutoFit/>
          </a:bodyPr>
          <a:lstStyle>
            <a:lvl1pPr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FF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i="1">
                <a:solidFill>
                  <a:srgbClr val="1656A3"/>
                </a:solidFill>
              </a:rPr>
              <a:t>Read Ken Thompson’s Turing Award Lecture </a:t>
            </a:r>
            <a:r>
              <a:rPr lang="en-US" altLang="en-US" sz="2400">
                <a:solidFill>
                  <a:srgbClr val="1656A3"/>
                </a:solidFill>
              </a:rPr>
              <a:t>“Reflections on Trusting Trust”</a:t>
            </a:r>
            <a:br>
              <a:rPr lang="en-US" altLang="en-US" sz="2400">
                <a:solidFill>
                  <a:srgbClr val="1656A3"/>
                </a:solidFill>
              </a:rPr>
            </a:br>
            <a:r>
              <a:rPr lang="en-US" altLang="en-US">
                <a:solidFill>
                  <a:srgbClr val="1656A3"/>
                </a:solidFill>
              </a:rPr>
              <a:t> </a:t>
            </a:r>
            <a:r>
              <a:rPr lang="en-US" altLang="en-US">
                <a:solidFill>
                  <a:srgbClr val="1656A3"/>
                </a:solidFill>
                <a:hlinkClick r:id="rId2"/>
              </a:rPr>
              <a:t>http://cm.bell-labs.com/who/ken/trust.html</a:t>
            </a:r>
            <a:r>
              <a:rPr lang="en-US" altLang="en-US">
                <a:solidFill>
                  <a:srgbClr val="1656A3"/>
                </a:solidFill>
              </a:rPr>
              <a:t> </a:t>
            </a:r>
            <a:br>
              <a:rPr lang="en-US" altLang="en-US" sz="2400">
                <a:solidFill>
                  <a:srgbClr val="1656A3"/>
                </a:solidFill>
              </a:rPr>
            </a:b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2525" y="2905125"/>
            <a:ext cx="5062538" cy="1047750"/>
          </a:xfrm>
          <a:noFill/>
        </p:spPr>
        <p:txBody>
          <a:bodyPr anchor="ctr" anchorCtr="1"/>
          <a:lstStyle/>
          <a:p>
            <a:pPr algn="ctr"/>
            <a:r>
              <a:rPr lang="en-US" altLang="en-US"/>
              <a:t>Summary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773113"/>
            <a:ext cx="8932863" cy="498475"/>
          </a:xfrm>
        </p:spPr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1635125"/>
            <a:ext cx="8423275" cy="3902075"/>
          </a:xfrm>
        </p:spPr>
        <p:txBody>
          <a:bodyPr/>
          <a:lstStyle/>
          <a:p>
            <a:r>
              <a:rPr lang="en-US" altLang="en-US" dirty="0"/>
              <a:t>With JavaScript, the Web evolved</a:t>
            </a:r>
          </a:p>
          <a:p>
            <a:r>
              <a:rPr lang="en-US" altLang="en-US" dirty="0"/>
              <a:t>Now: documents + applications</a:t>
            </a:r>
          </a:p>
          <a:p>
            <a:r>
              <a:rPr lang="en-US" altLang="en-US" dirty="0"/>
              <a:t>Least Power: don’t use powerful languages unnecessarily</a:t>
            </a:r>
          </a:p>
          <a:p>
            <a:r>
              <a:rPr lang="en-US" altLang="en-US" dirty="0"/>
              <a:t>Model applications as documents where practical</a:t>
            </a:r>
          </a:p>
          <a:p>
            <a:r>
              <a:rPr lang="en-US" altLang="en-US" dirty="0"/>
              <a:t>Think hard about naming things with URIs</a:t>
            </a:r>
          </a:p>
          <a:p>
            <a:r>
              <a:rPr lang="en-US" altLang="en-US" dirty="0"/>
              <a:t>Mobile code: powerful but dangerous!</a:t>
            </a:r>
          </a:p>
          <a:p>
            <a:r>
              <a:rPr lang="en-US" altLang="en-US" dirty="0"/>
              <a:t>Is the Web really working the way Tim Berners-Lee planned it? (We’ll discuss that next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BD1E-92C7-443D-A4C1-1F00AAC4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704850"/>
            <a:ext cx="8932862" cy="498475"/>
          </a:xfrm>
        </p:spPr>
        <p:txBody>
          <a:bodyPr/>
          <a:lstStyle/>
          <a:p>
            <a:r>
              <a:rPr lang="en-US" dirty="0"/>
              <a:t>Document Data formats: various approaches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787A5-F6C0-4F49-9EC8-400892CF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477962"/>
            <a:ext cx="8423275" cy="4675188"/>
          </a:xfrm>
        </p:spPr>
        <p:txBody>
          <a:bodyPr>
            <a:normAutofit/>
          </a:bodyPr>
          <a:lstStyle/>
          <a:p>
            <a:r>
              <a:rPr lang="en-US" i="1" dirty="0"/>
              <a:t>Documents</a:t>
            </a:r>
            <a:r>
              <a:rPr lang="en-US" dirty="0"/>
              <a:t> vs </a:t>
            </a:r>
            <a:r>
              <a:rPr lang="en-US" i="1" dirty="0"/>
              <a:t>data</a:t>
            </a:r>
            <a:r>
              <a:rPr lang="en-US" dirty="0"/>
              <a:t>:</a:t>
            </a:r>
          </a:p>
          <a:p>
            <a:pPr lvl="1"/>
            <a:r>
              <a:rPr lang="en-US" i="1" dirty="0"/>
              <a:t>Data</a:t>
            </a:r>
            <a:r>
              <a:rPr lang="en-US" dirty="0"/>
              <a:t> tends to be fields, often labeled, often unordered (e.g. studentId:123)</a:t>
            </a:r>
          </a:p>
          <a:p>
            <a:pPr lvl="1"/>
            <a:r>
              <a:rPr lang="en-US" i="1" dirty="0"/>
              <a:t>Documents </a:t>
            </a:r>
            <a:r>
              <a:rPr lang="en-US" dirty="0"/>
              <a:t>tend to treat order as significant (this </a:t>
            </a:r>
            <a:r>
              <a:rPr lang="en-US" dirty="0" err="1"/>
              <a:t>pargraph</a:t>
            </a:r>
            <a:r>
              <a:rPr lang="en-US" dirty="0"/>
              <a:t> comes </a:t>
            </a:r>
            <a:r>
              <a:rPr lang="en-US" i="1" dirty="0"/>
              <a:t>before</a:t>
            </a:r>
            <a:r>
              <a:rPr lang="en-US" dirty="0"/>
              <a:t> that one…often intended for human readers)</a:t>
            </a:r>
          </a:p>
          <a:p>
            <a:pPr lvl="1"/>
            <a:r>
              <a:rPr lang="en-US" i="1" dirty="0"/>
              <a:t>Smart documents: </a:t>
            </a:r>
            <a:r>
              <a:rPr lang="en-US" dirty="0"/>
              <a:t>include data fields in document (e.g. insurance policy template with space for policy holder name, amount of policy, etc.)</a:t>
            </a:r>
          </a:p>
          <a:p>
            <a:r>
              <a:rPr lang="en-US" dirty="0"/>
              <a:t>Approaches</a:t>
            </a:r>
          </a:p>
          <a:p>
            <a:pPr lvl="1"/>
            <a:r>
              <a:rPr lang="en-US" dirty="0"/>
              <a:t>Ad-hoc: just do whatever works</a:t>
            </a:r>
          </a:p>
          <a:p>
            <a:pPr lvl="1"/>
            <a:r>
              <a:rPr lang="en-US" dirty="0"/>
              <a:t>Meta-formats: common conventions used for lots of purposes</a:t>
            </a:r>
          </a:p>
          <a:p>
            <a:pPr lvl="2"/>
            <a:r>
              <a:rPr lang="en-US" dirty="0"/>
              <a:t>Examples: plain text, CSV (comma-separated variables), XML JSON</a:t>
            </a:r>
          </a:p>
          <a:p>
            <a:pPr lvl="2"/>
            <a:r>
              <a:rPr lang="en-US" dirty="0"/>
              <a:t>Reason: common tools usable on all the formats (e.g. Python libraries, spreadsheet import)</a:t>
            </a:r>
          </a:p>
          <a:p>
            <a:pPr lvl="1"/>
            <a:r>
              <a:rPr lang="en-US" dirty="0"/>
              <a:t>Self-describing: fields labeled </a:t>
            </a:r>
            <a:r>
              <a:rPr lang="en-US" i="1" dirty="0"/>
              <a:t>in each document</a:t>
            </a:r>
            <a:br>
              <a:rPr lang="en-US" i="1" dirty="0"/>
            </a:br>
            <a:r>
              <a:rPr lang="en-US" dirty="0"/>
              <a:t>Implicit: specification tells you what’s where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DC8450-7879-4711-9628-E34208087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031F4-17CF-45BD-B60F-A1DC7214491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7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2525" y="2905125"/>
            <a:ext cx="5062538" cy="1047750"/>
          </a:xfrm>
          <a:noFill/>
        </p:spPr>
        <p:txBody>
          <a:bodyPr anchor="ctr" anchorCtr="1"/>
          <a:lstStyle/>
          <a:p>
            <a:pPr algn="ctr"/>
            <a:r>
              <a:rPr lang="en-US" altLang="en-US"/>
              <a:t>Sharing Documents, </a:t>
            </a:r>
            <a:br>
              <a:rPr lang="en-US" altLang="en-US"/>
            </a:br>
            <a:r>
              <a:rPr lang="en-US" altLang="en-US"/>
              <a:t>Data, &amp; Applications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documents, data &amp; applications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8782" y="1704975"/>
            <a:ext cx="8932863" cy="3902075"/>
          </a:xfrm>
        </p:spPr>
        <p:txBody>
          <a:bodyPr/>
          <a:lstStyle/>
          <a:p>
            <a:r>
              <a:rPr lang="en-US" altLang="en-US" dirty="0"/>
              <a:t>Since early days of computing: all have been shared</a:t>
            </a:r>
          </a:p>
          <a:p>
            <a:r>
              <a:rPr lang="en-US" altLang="en-US" dirty="0"/>
              <a:t>Often, we send </a:t>
            </a:r>
            <a:r>
              <a:rPr lang="en-US" altLang="en-US" i="1" dirty="0"/>
              <a:t>documents</a:t>
            </a:r>
            <a:r>
              <a:rPr lang="en-US" altLang="en-US" dirty="0"/>
              <a:t> through a network (e.g. Web pages)</a:t>
            </a:r>
          </a:p>
          <a:p>
            <a:r>
              <a:rPr lang="en-US" altLang="en-US" dirty="0"/>
              <a:t>Programs &amp; data/documents on:</a:t>
            </a:r>
          </a:p>
          <a:p>
            <a:pPr lvl="1"/>
            <a:r>
              <a:rPr lang="en-US" altLang="en-US" dirty="0"/>
              <a:t>Punched cards, paper tape, magnetic tape</a:t>
            </a:r>
          </a:p>
          <a:p>
            <a:pPr lvl="1"/>
            <a:r>
              <a:rPr lang="en-US" altLang="en-US" dirty="0"/>
              <a:t>Floppy disks, CD ROMS, thumb drives, etc.</a:t>
            </a:r>
          </a:p>
          <a:p>
            <a:r>
              <a:rPr lang="en-US" altLang="en-US" dirty="0"/>
              <a:t>Networking early days: </a:t>
            </a:r>
          </a:p>
          <a:p>
            <a:pPr lvl="1"/>
            <a:r>
              <a:rPr lang="en-US" altLang="en-US" dirty="0"/>
              <a:t>Sharing via FTP and e-mail</a:t>
            </a:r>
          </a:p>
          <a:p>
            <a:r>
              <a:rPr lang="en-US" altLang="en-US" dirty="0"/>
              <a:t>Model</a:t>
            </a:r>
          </a:p>
          <a:p>
            <a:pPr lvl="1"/>
            <a:r>
              <a:rPr lang="en-US" altLang="en-US" dirty="0"/>
              <a:t>Copy the data/documents</a:t>
            </a:r>
          </a:p>
          <a:p>
            <a:pPr lvl="1"/>
            <a:r>
              <a:rPr lang="en-US" altLang="en-US" i="1" dirty="0"/>
              <a:t>Manually install the programs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4BB5A-DAF9-4A60-B57F-94030CEAC74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01613" y="631825"/>
            <a:ext cx="8932862" cy="498475"/>
          </a:xfrm>
        </p:spPr>
        <p:txBody>
          <a:bodyPr/>
          <a:lstStyle/>
          <a:p>
            <a:r>
              <a:rPr lang="en-US" altLang="en-US"/>
              <a:t>What makes applications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385888"/>
            <a:ext cx="8423275" cy="4686300"/>
          </a:xfrm>
        </p:spPr>
        <p:txBody>
          <a:bodyPr/>
          <a:lstStyle/>
          <a:p>
            <a:r>
              <a:rPr lang="en-US" altLang="en-US" dirty="0"/>
              <a:t>Documents don’t </a:t>
            </a:r>
            <a:r>
              <a:rPr lang="en-US" altLang="en-US" i="1" dirty="0"/>
              <a:t>do</a:t>
            </a:r>
            <a:r>
              <a:rPr lang="en-US" altLang="en-US" dirty="0"/>
              <a:t> anything</a:t>
            </a:r>
          </a:p>
          <a:p>
            <a:r>
              <a:rPr lang="en-US" altLang="en-US" dirty="0"/>
              <a:t>Programs can:</a:t>
            </a:r>
          </a:p>
          <a:p>
            <a:pPr lvl="1"/>
            <a:r>
              <a:rPr lang="en-US" altLang="en-US" dirty="0"/>
              <a:t>Perform arbitrary computations for you</a:t>
            </a:r>
          </a:p>
          <a:p>
            <a:pPr lvl="1"/>
            <a:r>
              <a:rPr lang="en-US" altLang="en-US" dirty="0"/>
              <a:t>Alter your machine</a:t>
            </a:r>
          </a:p>
          <a:p>
            <a:pPr lvl="1"/>
            <a:r>
              <a:rPr lang="en-US" altLang="en-US" dirty="0"/>
              <a:t>Run for a long time, with multiple interactions</a:t>
            </a:r>
          </a:p>
          <a:p>
            <a:pPr lvl="1"/>
            <a:r>
              <a:rPr lang="en-US" altLang="en-US" dirty="0"/>
              <a:t>Masquerade as other programs (spoofing)</a:t>
            </a:r>
          </a:p>
          <a:p>
            <a:pPr lvl="1"/>
            <a:r>
              <a:rPr lang="en-US" altLang="en-US" dirty="0"/>
              <a:t>Do much more (open network connections, etc.)! </a:t>
            </a:r>
          </a:p>
          <a:p>
            <a:r>
              <a:rPr lang="en-US" altLang="en-US" dirty="0"/>
              <a:t>The Web:</a:t>
            </a:r>
          </a:p>
          <a:p>
            <a:pPr lvl="1"/>
            <a:r>
              <a:rPr lang="en-US" altLang="en-US" dirty="0"/>
              <a:t>Allowed instantaneous “activation” of documents</a:t>
            </a:r>
          </a:p>
          <a:p>
            <a:pPr lvl="1"/>
            <a:r>
              <a:rPr lang="en-US" altLang="en-US" dirty="0"/>
              <a:t>Now doing the same for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9BDD20-D4E7-4419-95F2-DEBA82D8626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6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01613" y="631825"/>
            <a:ext cx="8932862" cy="498475"/>
          </a:xfrm>
        </p:spPr>
        <p:txBody>
          <a:bodyPr/>
          <a:lstStyle/>
          <a:p>
            <a:r>
              <a:rPr lang="en-US" altLang="en-US"/>
              <a:t>What makes applications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385888"/>
            <a:ext cx="8423275" cy="4686300"/>
          </a:xfrm>
        </p:spPr>
        <p:txBody>
          <a:bodyPr/>
          <a:lstStyle/>
          <a:p>
            <a:r>
              <a:rPr lang="en-US" altLang="en-US" dirty="0"/>
              <a:t>Documents don’t </a:t>
            </a:r>
            <a:r>
              <a:rPr lang="en-US" altLang="en-US" i="1" dirty="0"/>
              <a:t>do</a:t>
            </a:r>
            <a:r>
              <a:rPr lang="en-US" altLang="en-US" dirty="0"/>
              <a:t> anything</a:t>
            </a:r>
          </a:p>
          <a:p>
            <a:r>
              <a:rPr lang="en-US" altLang="en-US" dirty="0"/>
              <a:t>Programs can:</a:t>
            </a:r>
          </a:p>
          <a:p>
            <a:pPr lvl="1"/>
            <a:r>
              <a:rPr lang="en-US" altLang="en-US" dirty="0"/>
              <a:t>Perform arbitrary computations for you</a:t>
            </a:r>
          </a:p>
          <a:p>
            <a:pPr lvl="1"/>
            <a:r>
              <a:rPr lang="en-US" altLang="en-US" dirty="0"/>
              <a:t>Alter your machine</a:t>
            </a:r>
          </a:p>
          <a:p>
            <a:pPr lvl="1"/>
            <a:r>
              <a:rPr lang="en-US" altLang="en-US" dirty="0"/>
              <a:t>Run for a long time, with multiple interactions</a:t>
            </a:r>
          </a:p>
          <a:p>
            <a:pPr lvl="1"/>
            <a:r>
              <a:rPr lang="en-US" altLang="en-US" dirty="0"/>
              <a:t>Masquerade as other programs (spoofing)</a:t>
            </a:r>
          </a:p>
          <a:p>
            <a:pPr lvl="1"/>
            <a:r>
              <a:rPr lang="en-US" altLang="en-US" dirty="0"/>
              <a:t>Do much more (open network connections, etc.)! </a:t>
            </a:r>
          </a:p>
          <a:p>
            <a:r>
              <a:rPr lang="en-US" altLang="en-US" dirty="0"/>
              <a:t>The Web:</a:t>
            </a:r>
          </a:p>
          <a:p>
            <a:pPr lvl="1"/>
            <a:r>
              <a:rPr lang="en-US" altLang="en-US" dirty="0"/>
              <a:t>Allowed instantaneous “activation” of documents</a:t>
            </a:r>
          </a:p>
          <a:p>
            <a:pPr lvl="1"/>
            <a:r>
              <a:rPr lang="en-US" altLang="en-US" dirty="0"/>
              <a:t>Eventually did the same for applications</a:t>
            </a:r>
          </a:p>
          <a:p>
            <a:pPr lvl="1"/>
            <a:r>
              <a:rPr lang="en-US" altLang="en-US" b="1" i="1" dirty="0">
                <a:solidFill>
                  <a:srgbClr val="800000"/>
                </a:solidFill>
              </a:rPr>
              <a:t>A new model: applications built from smart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9BDD20-D4E7-4419-95F2-DEBA82D8626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552A-243E-4029-869A-0897E4FDB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logic and </a:t>
            </a:r>
            <a:br>
              <a:rPr lang="en-US" dirty="0"/>
            </a:br>
            <a:r>
              <a:rPr lang="en-US" dirty="0"/>
              <a:t>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9BFAE-9F1E-43EB-9C6F-8CB26C90B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2" y="1573213"/>
            <a:ext cx="8423275" cy="4724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Declarative markup</a:t>
            </a:r>
            <a:r>
              <a:rPr lang="en-US" dirty="0"/>
              <a:t> (e.g. &lt;boldface&gt;some text&lt;/boldface&gt;)</a:t>
            </a:r>
          </a:p>
          <a:p>
            <a:r>
              <a:rPr lang="en-US" dirty="0">
                <a:solidFill>
                  <a:srgbClr val="C00000"/>
                </a:solidFill>
              </a:rPr>
              <a:t>Constraint based</a:t>
            </a:r>
            <a:r>
              <a:rPr lang="en-US" dirty="0"/>
              <a:t> (a powerful kind of declarative coding):</a:t>
            </a:r>
          </a:p>
          <a:p>
            <a:pPr lvl="1"/>
            <a:r>
              <a:rPr lang="en-US" dirty="0"/>
              <a:t>&lt;center&gt;some text&lt;/center&gt;</a:t>
            </a:r>
          </a:p>
          <a:p>
            <a:pPr lvl="1"/>
            <a:r>
              <a:rPr lang="en-US" dirty="0"/>
              <a:t>&lt;p style=“margin-left:20%”&gt; some text&lt;/p&gt;</a:t>
            </a:r>
          </a:p>
          <a:p>
            <a:r>
              <a:rPr lang="en-US" dirty="0">
                <a:solidFill>
                  <a:srgbClr val="C00000"/>
                </a:solidFill>
              </a:rPr>
              <a:t>Functional</a:t>
            </a:r>
            <a:r>
              <a:rPr lang="en-US" dirty="0"/>
              <a:t>: answer is the result of some function</a:t>
            </a:r>
          </a:p>
          <a:p>
            <a:r>
              <a:rPr lang="en-US" dirty="0">
                <a:solidFill>
                  <a:srgbClr val="C00000"/>
                </a:solidFill>
              </a:rPr>
              <a:t>Imperative</a:t>
            </a:r>
            <a:r>
              <a:rPr lang="en-US" dirty="0"/>
              <a:t>: give the steps that need to be performed</a:t>
            </a:r>
          </a:p>
          <a:p>
            <a:pPr lvl="1"/>
            <a:r>
              <a:rPr lang="en-US" dirty="0"/>
              <a:t>E.g. To center text:</a:t>
            </a:r>
            <a:br>
              <a:rPr lang="en-US" dirty="0"/>
            </a:br>
            <a:r>
              <a:rPr lang="en-US" dirty="0"/>
              <a:t>1) Compute width of page</a:t>
            </a:r>
            <a:br>
              <a:rPr lang="en-US" dirty="0"/>
            </a:br>
            <a:r>
              <a:rPr lang="en-US" dirty="0"/>
              <a:t>2) Compute width of text</a:t>
            </a:r>
            <a:br>
              <a:rPr lang="en-US" dirty="0"/>
            </a:br>
            <a:r>
              <a:rPr lang="en-US" dirty="0"/>
              <a:t>3) Position start of text at (</a:t>
            </a:r>
            <a:r>
              <a:rPr lang="en-US" dirty="0" err="1"/>
              <a:t>pagewidth-textwidth</a:t>
            </a:r>
            <a:r>
              <a:rPr lang="en-US" dirty="0"/>
              <a:t>)/2</a:t>
            </a:r>
            <a:br>
              <a:rPr lang="en-US" dirty="0"/>
            </a:br>
            <a:r>
              <a:rPr lang="en-US" dirty="0"/>
              <a:t>4) Write the text.</a:t>
            </a:r>
          </a:p>
          <a:p>
            <a:r>
              <a:rPr lang="en-US" dirty="0">
                <a:solidFill>
                  <a:srgbClr val="FF0000"/>
                </a:solidFill>
              </a:rPr>
              <a:t>HTML and CSS are </a:t>
            </a:r>
            <a:r>
              <a:rPr lang="en-US" i="1" dirty="0">
                <a:solidFill>
                  <a:srgbClr val="FF0000"/>
                </a:solidFill>
              </a:rPr>
              <a:t>declarative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Javascript</a:t>
            </a:r>
            <a:r>
              <a:rPr lang="en-US" dirty="0">
                <a:solidFill>
                  <a:srgbClr val="FF0000"/>
                </a:solidFill>
              </a:rPr>
              <a:t> is </a:t>
            </a:r>
            <a:r>
              <a:rPr lang="en-US" b="1" i="1" dirty="0">
                <a:solidFill>
                  <a:srgbClr val="FF0000"/>
                </a:solidFill>
              </a:rPr>
              <a:t>imperative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FB722-8A76-49E1-8610-6E56D2B342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DA61B-962A-4583-871F-6E1E79FE7F8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5E1381E-F273-418E-8B15-FD91B7BCCB0A}"/>
              </a:ext>
            </a:extLst>
          </p:cNvPr>
          <p:cNvSpPr/>
          <p:nvPr/>
        </p:nvSpPr>
        <p:spPr bwMode="auto">
          <a:xfrm>
            <a:off x="3337089" y="263952"/>
            <a:ext cx="6501042" cy="1106062"/>
          </a:xfrm>
          <a:prstGeom prst="wedgeRoundRectCallout">
            <a:avLst>
              <a:gd name="adj1" fmla="val 2039"/>
              <a:gd name="adj2" fmla="val 70103"/>
              <a:gd name="adj3" fmla="val 16667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Declarative code sets out the 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desired result </a:t>
            </a:r>
            <a:r>
              <a:rPr kumimoji="0" lang="en-US" sz="16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not</a:t>
            </a:r>
            <a:r>
              <a:rPr kumimoji="0" lang="en-US" sz="1600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details of the necessary computation (e.g. how to compute where the 1</a:t>
            </a:r>
            <a:r>
              <a:rPr kumimoji="0" lang="en-US" sz="1600" b="0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st</a:t>
            </a:r>
            <a:r>
              <a:rPr kumimoji="0" lang="en-US" sz="1600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character goes when centering something)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4961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AF9DA6-877D-8D0F-CB49-03A08A51F6DB}"/>
              </a:ext>
            </a:extLst>
          </p:cNvPr>
          <p:cNvGrpSpPr/>
          <p:nvPr/>
        </p:nvGrpSpPr>
        <p:grpSpPr>
          <a:xfrm>
            <a:off x="2396358" y="263951"/>
            <a:ext cx="7441773" cy="5165103"/>
            <a:chOff x="2396358" y="263951"/>
            <a:chExt cx="7441773" cy="5165103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0215B7BF-2DCF-D0ED-3CA7-E88D0D9473A7}"/>
                </a:ext>
              </a:extLst>
            </p:cNvPr>
            <p:cNvSpPr/>
            <p:nvPr/>
          </p:nvSpPr>
          <p:spPr bwMode="auto">
            <a:xfrm>
              <a:off x="2396358" y="3827420"/>
              <a:ext cx="7226311" cy="1601634"/>
            </a:xfrm>
            <a:prstGeom prst="wedgeRoundRectCallout">
              <a:avLst>
                <a:gd name="adj1" fmla="val 2300"/>
                <a:gd name="adj2" fmla="val -136608"/>
                <a:gd name="adj3" fmla="val 16667"/>
              </a:avLst>
            </a:prstGeom>
            <a:solidFill>
              <a:srgbClr val="B1BAF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Semantics depend on context…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</a:b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*</a:t>
              </a:r>
              <a:r>
                <a:rPr kumimoji="0" lang="en-US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 Center </a:t>
              </a:r>
              <a:r>
                <a:rPr kumimoji="0" lang="en-US" sz="1600" b="0" i="1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within</a:t>
              </a:r>
              <a:r>
                <a:rPr lang="en-US" sz="1600" b="0" dirty="0">
                  <a:solidFill>
                    <a:schemeClr val="tx1"/>
                  </a:solidFill>
                  <a:cs typeface="Arial" pitchFamily="34" charset="0"/>
                </a:rPr>
                <a:t> &lt;body&gt; or &lt;div&gt;</a:t>
              </a:r>
              <a:br>
                <a:rPr lang="en-US" sz="1600" b="0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en-US" sz="1600" b="0" dirty="0">
                  <a:solidFill>
                    <a:schemeClr val="tx1"/>
                  </a:solidFill>
                  <a:cs typeface="Arial" pitchFamily="34" charset="0"/>
                </a:rPr>
                <a:t>* Margin from left of </a:t>
              </a:r>
              <a:r>
                <a:rPr lang="en-US" sz="1600" b="0" i="1" dirty="0">
                  <a:solidFill>
                    <a:schemeClr val="tx1"/>
                  </a:solidFill>
                  <a:cs typeface="Arial" pitchFamily="34" charset="0"/>
                </a:rPr>
                <a:t>current </a:t>
              </a:r>
              <a:r>
                <a:rPr lang="en-US" sz="1600" b="0" dirty="0">
                  <a:solidFill>
                    <a:schemeClr val="tx1"/>
                  </a:solidFill>
                  <a:cs typeface="Arial" pitchFamily="34" charset="0"/>
                </a:rPr>
                <a:t>border and width 20% of containing &lt;body&gt; or &lt;div&gt;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F49610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A2898CD9-CC0C-9AE8-3313-77E2D6F309D9}"/>
                </a:ext>
              </a:extLst>
            </p:cNvPr>
            <p:cNvSpPr/>
            <p:nvPr/>
          </p:nvSpPr>
          <p:spPr bwMode="auto">
            <a:xfrm>
              <a:off x="3337089" y="263951"/>
              <a:ext cx="6501042" cy="1106062"/>
            </a:xfrm>
            <a:prstGeom prst="wedgeRoundRectCallout">
              <a:avLst>
                <a:gd name="adj1" fmla="val 2039"/>
                <a:gd name="adj2" fmla="val 70103"/>
                <a:gd name="adj3" fmla="val 16667"/>
              </a:avLst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Declarative code sets out the </a:t>
              </a:r>
              <a:r>
                <a:rPr kumimoji="0" lang="en-US" sz="16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desired result </a:t>
              </a:r>
              <a:r>
                <a:rPr kumimoji="0" lang="en-US" sz="1600" b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not</a:t>
              </a:r>
              <a:r>
                <a:rPr kumimoji="0" lang="en-US" sz="1600" b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 details of the necessary computation (e.g. how to compute where the 1</a:t>
              </a:r>
              <a:r>
                <a:rPr kumimoji="0" lang="en-US" sz="1600" b="0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st</a:t>
              </a:r>
              <a:r>
                <a:rPr kumimoji="0" lang="en-US" sz="1600" b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rial" pitchFamily="34" charset="0"/>
                </a:rPr>
                <a:t> character goes when centering something)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F49610"/>
                </a:solidFill>
                <a:effectLst/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5BB2817-8C0B-6974-59BF-12EEECD71F82}"/>
              </a:ext>
            </a:extLst>
          </p:cNvPr>
          <p:cNvSpPr/>
          <p:nvPr/>
        </p:nvSpPr>
        <p:spPr bwMode="auto">
          <a:xfrm>
            <a:off x="3337089" y="263950"/>
            <a:ext cx="6501042" cy="1106062"/>
          </a:xfrm>
          <a:prstGeom prst="wedgeRoundRectCallout">
            <a:avLst>
              <a:gd name="adj1" fmla="val 2039"/>
              <a:gd name="adj2" fmla="val 70103"/>
              <a:gd name="adj3" fmla="val 16667"/>
            </a:avLst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Declarative code sets out the 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desired result </a:t>
            </a:r>
            <a:r>
              <a:rPr kumimoji="0" lang="en-US" sz="16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not</a:t>
            </a:r>
            <a:r>
              <a:rPr kumimoji="0" lang="en-US" sz="1600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details of the necessary computation (e.g. how to compute where the 1</a:t>
            </a:r>
            <a:r>
              <a:rPr kumimoji="0" lang="en-US" sz="1600" b="0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st</a:t>
            </a:r>
            <a:r>
              <a:rPr kumimoji="0" lang="en-US" sz="1600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character goes when centering something)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4961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Blue Pearl DeLuxe">
  <a:themeElements>
    <a:clrScheme name="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0000FF"/>
      </a:hlink>
      <a:folHlink>
        <a:srgbClr val="D18213"/>
      </a:folHlink>
    </a:clrScheme>
    <a:fontScheme name="Blue Pearl DeLux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49610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F49610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Blue Pearl DeLuxe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Pearl DeLuxe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34754</TotalTime>
  <Words>2590</Words>
  <Application>Microsoft Office PowerPoint</Application>
  <PresentationFormat>A4 Paper (210x297 mm)</PresentationFormat>
  <Paragraphs>288</Paragraphs>
  <Slides>37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Courier New</vt:lpstr>
      <vt:lpstr>Verdana</vt:lpstr>
      <vt:lpstr>Wingdings</vt:lpstr>
      <vt:lpstr>Blue Pearl DeLuxe</vt:lpstr>
      <vt:lpstr>Image</vt:lpstr>
      <vt:lpstr>From Web Documents to Web Applications</vt:lpstr>
      <vt:lpstr>Goals</vt:lpstr>
      <vt:lpstr>Documents and Data Formats</vt:lpstr>
      <vt:lpstr>Document Data formats: various approaches</vt:lpstr>
      <vt:lpstr>Sharing Documents,  Data, &amp; Applications</vt:lpstr>
      <vt:lpstr>Sharing documents, data &amp; applications</vt:lpstr>
      <vt:lpstr>What makes applications different?</vt:lpstr>
      <vt:lpstr>What makes applications different?</vt:lpstr>
      <vt:lpstr>Encoding logic and  semantics</vt:lpstr>
      <vt:lpstr>JavaScript &amp; Web Pages</vt:lpstr>
      <vt:lpstr>Javascript</vt:lpstr>
      <vt:lpstr>JavaScript is a scripting language</vt:lpstr>
      <vt:lpstr>JavaScript is integrated with the Web page</vt:lpstr>
      <vt:lpstr>JavaScript is integrated with the Web page</vt:lpstr>
      <vt:lpstr>Uses for JavaScript on the Web</vt:lpstr>
      <vt:lpstr>The original housingmaps mashup – the first Ajax app!</vt:lpstr>
      <vt:lpstr>PowerPoint Presentation</vt:lpstr>
      <vt:lpstr>Uses for JavaScript on the Web</vt:lpstr>
      <vt:lpstr>Summary: Integrating JavaScript with Web Pages</vt:lpstr>
      <vt:lpstr>PowerPoint Presentation</vt:lpstr>
      <vt:lpstr>The original mashup</vt:lpstr>
      <vt:lpstr>How Google Maps Work</vt:lpstr>
      <vt:lpstr>How Google Maps Work</vt:lpstr>
      <vt:lpstr>How Google Maps Work</vt:lpstr>
      <vt:lpstr>How Google Maps Work</vt:lpstr>
      <vt:lpstr>How Google Maps Work</vt:lpstr>
      <vt:lpstr>How the Mashup works</vt:lpstr>
      <vt:lpstr>How Google Maps Work</vt:lpstr>
      <vt:lpstr>How the Mashup works</vt:lpstr>
      <vt:lpstr>Challenge What if Everything on the Web was Javascript?</vt:lpstr>
      <vt:lpstr>The Rule of Least Power</vt:lpstr>
      <vt:lpstr>Architecture Challenges: Naming</vt:lpstr>
      <vt:lpstr>How do we name application states</vt:lpstr>
      <vt:lpstr>Architecture Challenges: Security</vt:lpstr>
      <vt:lpstr>Mobile Code is Powerful but Dangerous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Naming System Design Tradeoffs</dc:title>
  <dc:subject>Naming</dc:subject>
  <dc:creator>Noah Mendelsohn</dc:creator>
  <cp:lastModifiedBy>Noah Mendelsohn</cp:lastModifiedBy>
  <cp:revision>2192</cp:revision>
  <dcterms:created xsi:type="dcterms:W3CDTF">2002-12-11T03:38:06Z</dcterms:created>
  <dcterms:modified xsi:type="dcterms:W3CDTF">2023-11-28T17:53:26Z</dcterms:modified>
</cp:coreProperties>
</file>