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68"/>
  </p:notesMasterIdLst>
  <p:handoutMasterIdLst>
    <p:handoutMasterId r:id="rId69"/>
  </p:handoutMasterIdLst>
  <p:sldIdLst>
    <p:sldId id="454" r:id="rId2"/>
    <p:sldId id="576" r:id="rId3"/>
    <p:sldId id="577" r:id="rId4"/>
    <p:sldId id="578" r:id="rId5"/>
    <p:sldId id="579" r:id="rId6"/>
    <p:sldId id="580" r:id="rId7"/>
    <p:sldId id="581" r:id="rId8"/>
    <p:sldId id="541" r:id="rId9"/>
    <p:sldId id="519" r:id="rId10"/>
    <p:sldId id="555" r:id="rId11"/>
    <p:sldId id="504" r:id="rId12"/>
    <p:sldId id="525" r:id="rId13"/>
    <p:sldId id="505" r:id="rId14"/>
    <p:sldId id="509" r:id="rId15"/>
    <p:sldId id="506" r:id="rId16"/>
    <p:sldId id="510" r:id="rId17"/>
    <p:sldId id="556" r:id="rId18"/>
    <p:sldId id="511" r:id="rId19"/>
    <p:sldId id="515" r:id="rId20"/>
    <p:sldId id="570" r:id="rId21"/>
    <p:sldId id="539" r:id="rId22"/>
    <p:sldId id="569" r:id="rId23"/>
    <p:sldId id="531" r:id="rId24"/>
    <p:sldId id="557" r:id="rId25"/>
    <p:sldId id="558" r:id="rId26"/>
    <p:sldId id="516" r:id="rId27"/>
    <p:sldId id="568" r:id="rId28"/>
    <p:sldId id="562" r:id="rId29"/>
    <p:sldId id="517" r:id="rId30"/>
    <p:sldId id="560" r:id="rId31"/>
    <p:sldId id="559" r:id="rId32"/>
    <p:sldId id="561" r:id="rId33"/>
    <p:sldId id="572" r:id="rId34"/>
    <p:sldId id="461" r:id="rId35"/>
    <p:sldId id="545" r:id="rId36"/>
    <p:sldId id="522" r:id="rId37"/>
    <p:sldId id="540" r:id="rId38"/>
    <p:sldId id="523" r:id="rId39"/>
    <p:sldId id="527" r:id="rId40"/>
    <p:sldId id="524" r:id="rId41"/>
    <p:sldId id="521" r:id="rId42"/>
    <p:sldId id="544" r:id="rId43"/>
    <p:sldId id="546" r:id="rId44"/>
    <p:sldId id="548" r:id="rId45"/>
    <p:sldId id="549" r:id="rId46"/>
    <p:sldId id="564" r:id="rId47"/>
    <p:sldId id="550" r:id="rId48"/>
    <p:sldId id="584" r:id="rId49"/>
    <p:sldId id="585" r:id="rId50"/>
    <p:sldId id="571" r:id="rId51"/>
    <p:sldId id="566" r:id="rId52"/>
    <p:sldId id="574" r:id="rId53"/>
    <p:sldId id="575" r:id="rId54"/>
    <p:sldId id="567" r:id="rId55"/>
    <p:sldId id="528" r:id="rId56"/>
    <p:sldId id="529" r:id="rId57"/>
    <p:sldId id="582" r:id="rId58"/>
    <p:sldId id="530" r:id="rId59"/>
    <p:sldId id="586" r:id="rId60"/>
    <p:sldId id="535" r:id="rId61"/>
    <p:sldId id="537" r:id="rId62"/>
    <p:sldId id="536" r:id="rId63"/>
    <p:sldId id="526" r:id="rId64"/>
    <p:sldId id="551" r:id="rId65"/>
    <p:sldId id="552" r:id="rId66"/>
    <p:sldId id="553" r:id="rId67"/>
  </p:sldIdLst>
  <p:sldSz cx="9906000" cy="6858000" type="A4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669900"/>
    <a:srgbClr val="DCE0FE"/>
    <a:srgbClr val="CC0066"/>
    <a:srgbClr val="080808"/>
    <a:srgbClr val="3333CC"/>
    <a:srgbClr val="9900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754" autoAdjust="0"/>
  </p:normalViewPr>
  <p:slideViewPr>
    <p:cSldViewPr snapToGrid="0">
      <p:cViewPr varScale="1">
        <p:scale>
          <a:sx n="102" d="100"/>
          <a:sy n="102" d="100"/>
        </p:scale>
        <p:origin x="954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67476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>
            <a:lvl1pPr defTabSz="928688">
              <a:buFont typeface="Wingdings" pitchFamily="2" charset="2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>
            <a:lvl1pPr algn="r" defTabSz="928688">
              <a:buFont typeface="Wingdings" pitchFamily="2" charset="2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b" anchorCtr="0" compatLnSpc="1">
            <a:prstTxWarp prst="textNoShape">
              <a:avLst/>
            </a:prstTxWarp>
          </a:bodyPr>
          <a:lstStyle>
            <a:lvl1pPr defTabSz="928688">
              <a:buFont typeface="Wingdings" pitchFamily="2" charset="2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b" anchorCtr="0" compatLnSpc="1">
            <a:prstTxWarp prst="textNoShape">
              <a:avLst/>
            </a:prstTxWarp>
          </a:bodyPr>
          <a:lstStyle>
            <a:lvl1pPr algn="r" defTabSz="928688">
              <a:buFont typeface="Wingdings" pitchFamily="2" charset="2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D577C742-19D8-4131-8937-90B9322F7D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049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2663" y="695325"/>
            <a:ext cx="5021262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fld id="{01C952BE-2338-4250-B433-07B4F6327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995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BB313-8B78-4882-834D-AA51FBA42423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938FA8-0C6C-41BF-A37A-6A79959F69DF}" type="slidenum">
              <a:rPr lang="en-US" altLang="en-US" smtClean="0"/>
              <a:pPr eaLnBrk="1" hangingPunct="1">
                <a:spcBef>
                  <a:spcPct val="0"/>
                </a:spcBef>
              </a:pPr>
              <a:t>63</a:t>
            </a:fld>
            <a:endParaRPr lang="en-US" alt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D7701B-19FA-4BAB-90F1-7ACEC1F87F41}" type="slidenum">
              <a:rPr lang="en-US" altLang="en-US" smtClean="0"/>
              <a:pPr eaLnBrk="1" hangingPunct="1">
                <a:spcBef>
                  <a:spcPct val="0"/>
                </a:spcBef>
              </a:pPr>
              <a:t>64</a:t>
            </a:fld>
            <a:endParaRPr lang="en-US" alt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A6DE92-CC4D-44BE-8935-89C71452A1AB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E103B35-F7A5-4B42-8555-44D618EC4D71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E4386E-AF49-4955-94F4-E1ABE35DCEBB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ED60CA-AFC1-4833-9652-0B92632280AB}" type="slidenum">
              <a:rPr lang="en-US" altLang="en-US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60EB7F-D88F-4B3F-AE7A-E9B8FC728A98}" type="slidenum">
              <a:rPr lang="en-US" altLang="en-US" smtClean="0"/>
              <a:pPr eaLnBrk="1" hangingPunct="1"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326304-DD6A-48C9-A16B-1ECC4D96641D}" type="slidenum">
              <a:rPr lang="en-US" altLang="en-US" smtClean="0"/>
              <a:pPr eaLnBrk="1" hangingPunct="1">
                <a:spcBef>
                  <a:spcPct val="0"/>
                </a:spcBef>
              </a:pPr>
              <a:t>41</a:t>
            </a:fld>
            <a:endParaRPr lang="en-US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AA5A03-AD83-419D-8A2D-998ECE07E9AA}" type="slidenum">
              <a:rPr lang="en-US" altLang="en-US" smtClean="0"/>
              <a:pPr eaLnBrk="1" hangingPunct="1">
                <a:spcBef>
                  <a:spcPct val="0"/>
                </a:spcBef>
              </a:pPr>
              <a:t>51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9E723C-52CE-4E48-B332-A397F175DB93}" type="slidenum">
              <a:rPr lang="en-US" altLang="en-US" smtClean="0"/>
              <a:pPr eaLnBrk="1" hangingPunct="1">
                <a:spcBef>
                  <a:spcPct val="0"/>
                </a:spcBef>
              </a:pPr>
              <a:t>55</a:t>
            </a:fld>
            <a:endParaRPr lang="en-US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blackWhite">
          <a:xfrm>
            <a:off x="0" y="0"/>
            <a:ext cx="9906000" cy="1517650"/>
          </a:xfrm>
          <a:prstGeom prst="rect">
            <a:avLst/>
          </a:prstGeom>
          <a:solidFill>
            <a:srgbClr val="800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blackWhite">
          <a:xfrm>
            <a:off x="0" y="4181475"/>
            <a:ext cx="9906000" cy="2673350"/>
          </a:xfrm>
          <a:prstGeom prst="rect">
            <a:avLst/>
          </a:prstGeom>
          <a:solidFill>
            <a:srgbClr val="800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4460278" y="6583581"/>
            <a:ext cx="544572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900" dirty="0">
                <a:solidFill>
                  <a:srgbClr val="DCE0FE"/>
                </a:solidFill>
              </a:rPr>
              <a:t>Copyright 2012, 2015, 2016, 2017 , 2108, 2019, 2020, 2022  &amp; 2023</a:t>
            </a:r>
            <a:r>
              <a:rPr lang="en-US" altLang="en-US" sz="900" baseline="0" dirty="0">
                <a:solidFill>
                  <a:srgbClr val="DCE0FE"/>
                </a:solidFill>
              </a:rPr>
              <a:t> </a:t>
            </a:r>
            <a:r>
              <a:rPr lang="en-US" altLang="en-US" sz="900" dirty="0">
                <a:solidFill>
                  <a:srgbClr val="DCE0FE"/>
                </a:solidFill>
              </a:rPr>
              <a:t>– Noah Mendelsohn</a:t>
            </a:r>
          </a:p>
        </p:txBody>
      </p:sp>
      <p:sp>
        <p:nvSpPr>
          <p:cNvPr id="1344517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650875" y="2155825"/>
            <a:ext cx="8616950" cy="1409700"/>
          </a:xfrm>
        </p:spPr>
        <p:txBody>
          <a:bodyPr anchor="ctr" anchorCtr="1"/>
          <a:lstStyle>
            <a:lvl1pPr algn="ctr">
              <a:defRPr b="1"/>
            </a:lvl1pPr>
          </a:lstStyle>
          <a:p>
            <a:pPr lvl="0"/>
            <a:r>
              <a:rPr lang="en-US" altLang="en-US" noProof="0"/>
              <a:t>Presentation Title</a:t>
            </a:r>
          </a:p>
        </p:txBody>
      </p:sp>
      <p:sp>
        <p:nvSpPr>
          <p:cNvPr id="1344518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673225" y="4752975"/>
            <a:ext cx="5776913" cy="998538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b="0">
                <a:solidFill>
                  <a:srgbClr val="EAEAEA"/>
                </a:solidFill>
              </a:defRPr>
            </a:lvl1pPr>
          </a:lstStyle>
          <a:p>
            <a:pPr lvl="0"/>
            <a:r>
              <a:rPr lang="en-US" altLang="en-US" noProof="0"/>
              <a:t>Presentation Subtitle</a:t>
            </a:r>
            <a:br>
              <a:rPr lang="en-US" altLang="en-US" noProof="0"/>
            </a:br>
            <a:r>
              <a:rPr lang="en-US" altLang="en-US" noProof="0"/>
              <a:t>Subtitle Second Line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192338" y="6221413"/>
            <a:ext cx="3138487" cy="3111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5840413" y="6221413"/>
            <a:ext cx="1754187" cy="3111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01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67BF4-6AF0-4D17-99A4-D181C9B080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99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6738" y="871538"/>
            <a:ext cx="2249487" cy="4806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6688" y="871538"/>
            <a:ext cx="6597650" cy="4806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503D2-E97E-47FC-8123-C475923DEB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26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7362A-DF32-4ECC-A8AC-7C18D5C013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86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72E7A-C2F9-48C6-A9A1-45058AAD54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98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776413"/>
            <a:ext cx="4135438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0788" y="1776413"/>
            <a:ext cx="413543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B7ABB-E843-418E-BE8F-CDFF0D38CB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69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0AF87-5474-40A5-A010-D194279A01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17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AEE4A-DFBC-4A83-82EF-61EFF985FB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53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3702C-A7F0-4062-A5F4-C95881F4F0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49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28C3-BE6B-4DC7-8524-5234D4D34F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02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8F18F-B020-4695-B092-E421A56A1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48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6688" y="871538"/>
            <a:ext cx="893286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776413"/>
            <a:ext cx="8423275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black">
          <a:xfrm>
            <a:off x="6324600" y="6613525"/>
            <a:ext cx="3581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en-US" altLang="en-US" sz="1000">
                <a:solidFill>
                  <a:srgbClr val="FFFFFF"/>
                </a:solidFill>
                <a:latin typeface="Arial" charset="0"/>
              </a:rPr>
              <a:t>© 2010 Noah Mendelsohn</a:t>
            </a:r>
          </a:p>
        </p:txBody>
      </p:sp>
      <p:sp>
        <p:nvSpPr>
          <p:cNvPr id="134349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66688" y="6500813"/>
            <a:ext cx="109061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47DACDAA-FC4B-4FF2-8345-3FED44087E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Line 12"/>
          <p:cNvSpPr>
            <a:spLocks noChangeShapeType="1"/>
          </p:cNvSpPr>
          <p:nvPr/>
        </p:nvSpPr>
        <p:spPr bwMode="black">
          <a:xfrm>
            <a:off x="1073150" y="146050"/>
            <a:ext cx="0" cy="2349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13"/>
          <p:cNvSpPr>
            <a:spLocks noChangeShapeType="1"/>
          </p:cNvSpPr>
          <p:nvPr/>
        </p:nvSpPr>
        <p:spPr bwMode="black">
          <a:xfrm>
            <a:off x="107315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14"/>
          <p:cNvSpPr>
            <a:spLocks noChangeArrowheads="1"/>
          </p:cNvSpPr>
          <p:nvPr userDrawn="1"/>
        </p:nvSpPr>
        <p:spPr bwMode="auto">
          <a:xfrm>
            <a:off x="0" y="0"/>
            <a:ext cx="9906000" cy="3619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080808"/>
              </a:solidFill>
            </a:endParaRPr>
          </a:p>
        </p:txBody>
      </p:sp>
      <p:sp>
        <p:nvSpPr>
          <p:cNvPr id="1033" name="Rectangle 15"/>
          <p:cNvSpPr>
            <a:spLocks noChangeArrowheads="1"/>
          </p:cNvSpPr>
          <p:nvPr userDrawn="1"/>
        </p:nvSpPr>
        <p:spPr bwMode="auto">
          <a:xfrm>
            <a:off x="0" y="6496050"/>
            <a:ext cx="9906000" cy="3619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08080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1400">
          <a:solidFill>
            <a:schemeClr val="tx1"/>
          </a:solidFill>
          <a:latin typeface="+mn-lt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1400">
          <a:solidFill>
            <a:schemeClr val="tx1"/>
          </a:solidFill>
          <a:latin typeface="+mn-lt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1400">
          <a:solidFill>
            <a:schemeClr val="tx1"/>
          </a:solidFill>
          <a:latin typeface="+mn-lt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1400">
          <a:solidFill>
            <a:schemeClr val="tx1"/>
          </a:solidFill>
          <a:latin typeface="+mn-lt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oah@cs.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ahdemo.com/comp117/demos/demo1.html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ahdemo.com/comp117/demos/demo1.html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ahdemo.com/comp117/demos/demo1.html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ahdemo.com/comp117/demos/demo1.html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ahdemo.com/comp117/demos/demo1.html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ahdemo.com/comp117/demos/demo1.html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hdemo.com/comp117/demos/demo1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hdemo.com/comp117/demos/demo1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hdemo.com/comp117/demos/demo3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hdemo.com/comp117/demos/demo3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ahdemo.com/comp117/demos/demo4.html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hdemo.com/comp117/demos/demo4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hdemo.com/comp117/demos/demo4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hdemo.com/comp117/demos/demo5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ahdemo.com/comp117/demos/demo6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ahdemo.com/comp117/demos/demo6.html" TargetMode="Externa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xample.org/another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noahdemo.com/comp117/demos/demo6.html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hdemo.com/comp117/demos/demo7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html.spec.whatwg.org/dev/introduction.html#history-2" TargetMode="External"/><Relationship Id="rId2" Type="http://schemas.openxmlformats.org/officeDocument/2006/relationships/hyperlink" Target="https://html.spec.whatwg.org/multipag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iveintohtml5.info/table-of-contents.html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hdemo.com/comp117/demos/demo8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ahdemo.com/comp117/demos/demo9.html" TargetMode="Externa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ahdemo.com/comp117/demos/demo9.html" TargetMode="Externa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ahdemo.com/comp117/demos/demo10.html" TargetMode="Externa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hdemo.com/comp117/demos/demo11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hdemo.com/comp117/demos/demo12.html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Style/CSS/Overview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szengarden.com/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wm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validator.w3.org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jigsaw.w3.org/css-validator/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validator.w3.org/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validator.w3.org/#validate_by_upload" TargetMode="Externa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Document Architecture:</a:t>
            </a:r>
            <a:br>
              <a:rPr lang="en-US" altLang="en-US" dirty="0"/>
            </a:br>
            <a:r>
              <a:rPr lang="en-US" altLang="en-US" dirty="0"/>
              <a:t>HTML &amp; CSS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Noah Mendelsohn</a:t>
            </a:r>
          </a:p>
          <a:p>
            <a:pPr eaLnBrk="1" hangingPunct="1"/>
            <a:r>
              <a:rPr lang="en-US" altLang="en-US" dirty="0"/>
              <a:t>Tufts University</a:t>
            </a:r>
            <a:br>
              <a:rPr lang="en-US" altLang="en-US" dirty="0"/>
            </a:br>
            <a:r>
              <a:rPr lang="en-US" altLang="en-US" dirty="0"/>
              <a:t>Email: </a:t>
            </a:r>
            <a:r>
              <a:rPr lang="en-US" altLang="en-US" dirty="0">
                <a:hlinkClick r:id="rId2"/>
              </a:rPr>
              <a:t>noah@cs.tufts.edu</a:t>
            </a:r>
            <a:endParaRPr lang="en-US" altLang="en-US" dirty="0"/>
          </a:p>
          <a:p>
            <a:pPr eaLnBrk="1" hangingPunct="1"/>
            <a:r>
              <a:rPr lang="en-US" altLang="en-US" dirty="0"/>
              <a:t>Web: http://www.cs.tufts.edu/~noah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black">
          <a:xfrm>
            <a:off x="676275" y="290513"/>
            <a:ext cx="8555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EAEAEA"/>
                </a:solidFill>
              </a:rPr>
              <a:t>CS 117: Internet Scale Distributed Systems (Fall 2023)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en-US" altLang="en-US" sz="1800" b="0" dirty="0">
              <a:solidFill>
                <a:srgbClr val="EAEAE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87D8704B-3659-4135-97B4-673183FD80EB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10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HTML Goals</a:t>
            </a:r>
          </a:p>
        </p:txBody>
      </p:sp>
      <p:sp>
        <p:nvSpPr>
          <p:cNvPr id="155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6438" y="1584325"/>
            <a:ext cx="8423275" cy="3627438"/>
          </a:xfrm>
        </p:spPr>
        <p:txBody>
          <a:bodyPr/>
          <a:lstStyle/>
          <a:p>
            <a:pPr eaLnBrk="1" hangingPunct="1"/>
            <a:r>
              <a:rPr lang="en-US" altLang="en-US" dirty="0"/>
              <a:t>Ubiquity – Metcalfe’s law (previous lecture)</a:t>
            </a:r>
          </a:p>
          <a:p>
            <a:pPr eaLnBrk="1" hangingPunct="1"/>
            <a:r>
              <a:rPr lang="en-US" altLang="en-US" dirty="0"/>
              <a:t>Usable for a very wide range of </a:t>
            </a:r>
            <a:r>
              <a:rPr lang="en-US" altLang="en-US" i="1" dirty="0"/>
              <a:t>document </a:t>
            </a:r>
            <a:r>
              <a:rPr lang="en-US" altLang="en-US" dirty="0"/>
              <a:t>content – new and legacy</a:t>
            </a:r>
          </a:p>
          <a:p>
            <a:pPr eaLnBrk="1" hangingPunct="1"/>
            <a:r>
              <a:rPr lang="en-US" altLang="en-US" dirty="0"/>
              <a:t>Easy to learn</a:t>
            </a:r>
          </a:p>
          <a:p>
            <a:pPr eaLnBrk="1" hangingPunct="1"/>
            <a:r>
              <a:rPr lang="en-US" altLang="en-US" dirty="0"/>
              <a:t>To be the preferred format for Web publishing</a:t>
            </a:r>
          </a:p>
          <a:p>
            <a:pPr eaLnBrk="1" hangingPunct="1"/>
            <a:r>
              <a:rPr lang="en-US" altLang="en-US" dirty="0"/>
              <a:t>Usable with many languages (French, Chinese, English, etc.)</a:t>
            </a:r>
          </a:p>
          <a:p>
            <a:pPr eaLnBrk="1" hangingPunct="1"/>
            <a:r>
              <a:rPr lang="en-US" altLang="en-US" dirty="0"/>
              <a:t>Same HTML renders on wide range of devices – can look different</a:t>
            </a:r>
          </a:p>
          <a:p>
            <a:pPr eaLnBrk="1" hangingPunct="1"/>
            <a:r>
              <a:rPr lang="en-US" altLang="en-US" dirty="0"/>
              <a:t>Extensible…</a:t>
            </a:r>
          </a:p>
          <a:p>
            <a:pPr eaLnBrk="1" hangingPunct="1"/>
            <a:r>
              <a:rPr lang="en-US" altLang="en-US" dirty="0"/>
              <a:t>…and forwards compatible (old browsers still work!)</a:t>
            </a:r>
          </a:p>
          <a:p>
            <a:pPr eaLnBrk="1" hangingPunct="1"/>
            <a:r>
              <a:rPr lang="en-US" altLang="en-US" dirty="0"/>
              <a:t>A framework for Web </a:t>
            </a:r>
            <a:r>
              <a:rPr lang="en-US" altLang="en-US" i="1" dirty="0"/>
              <a:t>applications</a:t>
            </a:r>
            <a:endParaRPr lang="en-US" altLang="en-US" dirty="0"/>
          </a:p>
        </p:txBody>
      </p:sp>
      <p:sp>
        <p:nvSpPr>
          <p:cNvPr id="1556484" name="Text Box 4"/>
          <p:cNvSpPr txBox="1">
            <a:spLocks noChangeArrowheads="1"/>
          </p:cNvSpPr>
          <p:nvPr/>
        </p:nvSpPr>
        <p:spPr bwMode="auto">
          <a:xfrm>
            <a:off x="1189122" y="5371248"/>
            <a:ext cx="7213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0" dirty="0">
                <a:solidFill>
                  <a:srgbClr val="990099"/>
                </a:solidFill>
                <a:latin typeface="Verdana" pitchFamily="34" charset="0"/>
              </a:rPr>
              <a:t>We will dive deeper into these characteristics later in the term.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5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483" grpId="0" build="p"/>
      <p:bldP spid="15564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443AD7FC-B188-4F67-9571-C1DDFA77485C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11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simple HTML document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765425" y="2201863"/>
            <a:ext cx="4387850" cy="25654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#1&lt;/title&gt;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87352" y="6073541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E028DE01-68B6-4C4B-9CF9-0508F03BB8F7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12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simple HTML document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765425" y="2201863"/>
            <a:ext cx="4387850" cy="25654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#1&lt;/title&gt;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 flipH="1">
            <a:off x="5292725" y="1046163"/>
            <a:ext cx="4410075" cy="1476375"/>
          </a:xfrm>
          <a:prstGeom prst="wedgeRoundRectCallout">
            <a:avLst>
              <a:gd name="adj1" fmla="val 67528"/>
              <a:gd name="adj2" fmla="val 46125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Identifies this as an HTML document</a:t>
            </a:r>
            <a:br>
              <a:rPr lang="en-US" altLang="en-US" dirty="0">
                <a:latin typeface="Verdana" pitchFamily="34" charset="0"/>
              </a:rPr>
            </a:br>
            <a:r>
              <a:rPr lang="en-US" altLang="en-US" i="1" dirty="0">
                <a:latin typeface="Verdana" pitchFamily="34" charset="0"/>
              </a:rPr>
              <a:t>(DOCTYPE optional, but for CS 117, please provide it)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87352" y="6073541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93E27A13-A389-41EE-A45B-FC6234371E11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13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Matched </a:t>
            </a:r>
            <a:r>
              <a:rPr lang="en-US" altLang="en-US" i="1"/>
              <a:t>tags</a:t>
            </a:r>
            <a:endParaRPr lang="en-US" altLang="en-US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765425" y="2201863"/>
            <a:ext cx="4387850" cy="25654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#1&lt;/title&gt;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&lt;/html&gt;</a:t>
            </a:r>
          </a:p>
        </p:txBody>
      </p:sp>
      <p:grpSp>
        <p:nvGrpSpPr>
          <p:cNvPr id="1490948" name="Group 4"/>
          <p:cNvGrpSpPr>
            <a:grpSpLocks/>
          </p:cNvGrpSpPr>
          <p:nvPr/>
        </p:nvGrpSpPr>
        <p:grpSpPr bwMode="auto">
          <a:xfrm>
            <a:off x="2357438" y="2857500"/>
            <a:ext cx="322262" cy="1787525"/>
            <a:chOff x="1384" y="1800"/>
            <a:chExt cx="203" cy="1126"/>
          </a:xfrm>
        </p:grpSpPr>
        <p:sp>
          <p:nvSpPr>
            <p:cNvPr id="15367" name="Line 5"/>
            <p:cNvSpPr>
              <a:spLocks noChangeShapeType="1"/>
            </p:cNvSpPr>
            <p:nvPr/>
          </p:nvSpPr>
          <p:spPr bwMode="auto">
            <a:xfrm flipH="1">
              <a:off x="1384" y="1802"/>
              <a:ext cx="20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5368" name="Line 6"/>
            <p:cNvSpPr>
              <a:spLocks noChangeShapeType="1"/>
            </p:cNvSpPr>
            <p:nvPr/>
          </p:nvSpPr>
          <p:spPr bwMode="auto">
            <a:xfrm flipH="1">
              <a:off x="1384" y="2926"/>
              <a:ext cx="20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5369" name="Line 7"/>
            <p:cNvSpPr>
              <a:spLocks noChangeShapeType="1"/>
            </p:cNvSpPr>
            <p:nvPr/>
          </p:nvSpPr>
          <p:spPr bwMode="auto">
            <a:xfrm>
              <a:off x="1384" y="1800"/>
              <a:ext cx="0" cy="11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</p:grpSp>
      <p:sp>
        <p:nvSpPr>
          <p:cNvPr id="1490952" name="Line 8"/>
          <p:cNvSpPr>
            <a:spLocks noChangeShapeType="1"/>
          </p:cNvSpPr>
          <p:nvPr/>
        </p:nvSpPr>
        <p:spPr bwMode="auto">
          <a:xfrm>
            <a:off x="2981325" y="4718050"/>
            <a:ext cx="192088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87352" y="6073541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9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0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0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09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4FB11D12-12A3-41F2-93D5-EC1F6DA0FE6F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14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/>
              <a:t>Nested</a:t>
            </a:r>
            <a:r>
              <a:rPr lang="en-US" altLang="en-US"/>
              <a:t> matched tags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765425" y="2201863"/>
            <a:ext cx="4387850" cy="25654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800000"/>
                </a:solidFill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#1&lt;/title&gt;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800000"/>
                </a:solidFill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&lt;/html&gt;</a:t>
            </a:r>
          </a:p>
        </p:txBody>
      </p:sp>
      <p:grpSp>
        <p:nvGrpSpPr>
          <p:cNvPr id="16389" name="Group 14"/>
          <p:cNvGrpSpPr>
            <a:grpSpLocks/>
          </p:cNvGrpSpPr>
          <p:nvPr/>
        </p:nvGrpSpPr>
        <p:grpSpPr bwMode="auto">
          <a:xfrm>
            <a:off x="2357438" y="2857500"/>
            <a:ext cx="322262" cy="1787525"/>
            <a:chOff x="1384" y="1800"/>
            <a:chExt cx="203" cy="1126"/>
          </a:xfrm>
        </p:grpSpPr>
        <p:sp>
          <p:nvSpPr>
            <p:cNvPr id="16398" name="Line 5"/>
            <p:cNvSpPr>
              <a:spLocks noChangeShapeType="1"/>
            </p:cNvSpPr>
            <p:nvPr/>
          </p:nvSpPr>
          <p:spPr bwMode="auto">
            <a:xfrm flipH="1">
              <a:off x="1384" y="1802"/>
              <a:ext cx="20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6399" name="Line 6"/>
            <p:cNvSpPr>
              <a:spLocks noChangeShapeType="1"/>
            </p:cNvSpPr>
            <p:nvPr/>
          </p:nvSpPr>
          <p:spPr bwMode="auto">
            <a:xfrm flipH="1">
              <a:off x="1384" y="2926"/>
              <a:ext cx="20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6400" name="Line 7"/>
            <p:cNvSpPr>
              <a:spLocks noChangeShapeType="1"/>
            </p:cNvSpPr>
            <p:nvPr/>
          </p:nvSpPr>
          <p:spPr bwMode="auto">
            <a:xfrm>
              <a:off x="1384" y="1800"/>
              <a:ext cx="0" cy="11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</p:grpSp>
      <p:grpSp>
        <p:nvGrpSpPr>
          <p:cNvPr id="16390" name="Group 13"/>
          <p:cNvGrpSpPr>
            <a:grpSpLocks/>
          </p:cNvGrpSpPr>
          <p:nvPr/>
        </p:nvGrpSpPr>
        <p:grpSpPr bwMode="auto">
          <a:xfrm>
            <a:off x="2459038" y="3124200"/>
            <a:ext cx="206375" cy="511175"/>
            <a:chOff x="1549" y="1968"/>
            <a:chExt cx="130" cy="322"/>
          </a:xfrm>
        </p:grpSpPr>
        <p:sp>
          <p:nvSpPr>
            <p:cNvPr id="16395" name="Line 10"/>
            <p:cNvSpPr>
              <a:spLocks noChangeShapeType="1"/>
            </p:cNvSpPr>
            <p:nvPr/>
          </p:nvSpPr>
          <p:spPr bwMode="auto">
            <a:xfrm flipH="1">
              <a:off x="1549" y="1968"/>
              <a:ext cx="1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6396" name="Line 11"/>
            <p:cNvSpPr>
              <a:spLocks noChangeShapeType="1"/>
            </p:cNvSpPr>
            <p:nvPr/>
          </p:nvSpPr>
          <p:spPr bwMode="auto">
            <a:xfrm flipH="1">
              <a:off x="1549" y="2290"/>
              <a:ext cx="1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6397" name="Line 12"/>
            <p:cNvSpPr>
              <a:spLocks noChangeShapeType="1"/>
            </p:cNvSpPr>
            <p:nvPr/>
          </p:nvSpPr>
          <p:spPr bwMode="auto">
            <a:xfrm>
              <a:off x="1549" y="1968"/>
              <a:ext cx="0" cy="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</p:grpSp>
      <p:grpSp>
        <p:nvGrpSpPr>
          <p:cNvPr id="16391" name="Group 15"/>
          <p:cNvGrpSpPr>
            <a:grpSpLocks/>
          </p:cNvGrpSpPr>
          <p:nvPr/>
        </p:nvGrpSpPr>
        <p:grpSpPr bwMode="auto">
          <a:xfrm>
            <a:off x="2452688" y="3862388"/>
            <a:ext cx="206375" cy="511175"/>
            <a:chOff x="1549" y="1968"/>
            <a:chExt cx="130" cy="322"/>
          </a:xfrm>
        </p:grpSpPr>
        <p:sp>
          <p:nvSpPr>
            <p:cNvPr id="16392" name="Line 16"/>
            <p:cNvSpPr>
              <a:spLocks noChangeShapeType="1"/>
            </p:cNvSpPr>
            <p:nvPr/>
          </p:nvSpPr>
          <p:spPr bwMode="auto">
            <a:xfrm flipH="1">
              <a:off x="1549" y="1968"/>
              <a:ext cx="1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6393" name="Line 17"/>
            <p:cNvSpPr>
              <a:spLocks noChangeShapeType="1"/>
            </p:cNvSpPr>
            <p:nvPr/>
          </p:nvSpPr>
          <p:spPr bwMode="auto">
            <a:xfrm flipH="1">
              <a:off x="1549" y="2290"/>
              <a:ext cx="1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6394" name="Line 18"/>
            <p:cNvSpPr>
              <a:spLocks noChangeShapeType="1"/>
            </p:cNvSpPr>
            <p:nvPr/>
          </p:nvSpPr>
          <p:spPr bwMode="auto">
            <a:xfrm>
              <a:off x="1549" y="1968"/>
              <a:ext cx="0" cy="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8287352" y="6073541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8B1FD351-F1CF-4013-8423-A07744EF3DF2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15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simple HTML document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2765425" y="2201863"/>
            <a:ext cx="4387850" cy="25654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&lt;title&gt;Demo #1&lt;/title&gt;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 flipH="1">
            <a:off x="5494338" y="1046163"/>
            <a:ext cx="4208462" cy="1476375"/>
          </a:xfrm>
          <a:prstGeom prst="wedgeRoundRectCallout">
            <a:avLst>
              <a:gd name="adj1" fmla="val 87644"/>
              <a:gd name="adj2" fmla="val 86236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The whole matched grouping is called an </a:t>
            </a:r>
            <a:r>
              <a:rPr lang="en-US" altLang="en-US" sz="1800" i="1">
                <a:latin typeface="Verdana" pitchFamily="34" charset="0"/>
              </a:rPr>
              <a:t>element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87352" y="6073541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07D82EF4-0239-489F-8FD1-B896B8FDBE1B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16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simple HTML document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765425" y="2201863"/>
            <a:ext cx="4387850" cy="25654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&lt;title&gt;Demo #1&lt;/title&gt;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18437" name="AutoShape 4"/>
          <p:cNvSpPr>
            <a:spLocks noChangeArrowheads="1"/>
          </p:cNvSpPr>
          <p:nvPr/>
        </p:nvSpPr>
        <p:spPr bwMode="auto">
          <a:xfrm flipH="1">
            <a:off x="5494338" y="1046163"/>
            <a:ext cx="4208462" cy="1476375"/>
          </a:xfrm>
          <a:prstGeom prst="wedgeRoundRectCallout">
            <a:avLst>
              <a:gd name="adj1" fmla="val 87644"/>
              <a:gd name="adj2" fmla="val 86236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The &lt;head&gt; element has general information about the document</a:t>
            </a:r>
            <a:endParaRPr lang="en-US" altLang="en-US" sz="1800" i="1"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87352" y="6073541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202A9D68-580B-4402-86EC-7DE6A9476439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17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simple HTML document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765425" y="2201863"/>
            <a:ext cx="4387850" cy="25654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CC0066"/>
                </a:solidFill>
                <a:latin typeface="Verdana" pitchFamily="34" charset="0"/>
              </a:rPr>
              <a:t>&lt;title&gt;Demo #1&lt;/title&gt;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 flipH="1">
            <a:off x="5494338" y="1046163"/>
            <a:ext cx="4208462" cy="1476375"/>
          </a:xfrm>
          <a:prstGeom prst="wedgeRoundRectCallout">
            <a:avLst>
              <a:gd name="adj1" fmla="val 52602"/>
              <a:gd name="adj2" fmla="val 94727"/>
              <a:gd name="adj3" fmla="val 16667"/>
            </a:avLst>
          </a:prstGeom>
          <a:solidFill>
            <a:srgbClr val="FF3399"/>
          </a:solidFill>
          <a:ln w="9525" algn="ctr">
            <a:solidFill>
              <a:srgbClr val="CC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The &lt;title&gt; element gives a title – usually shown in browser title bar </a:t>
            </a:r>
            <a:endParaRPr lang="en-US" altLang="en-US" sz="1800" i="1">
              <a:latin typeface="Verdana" pitchFamily="34" charset="0"/>
            </a:endParaRPr>
          </a:p>
        </p:txBody>
      </p:sp>
      <p:pic>
        <p:nvPicPr>
          <p:cNvPr id="15575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3" y="4367213"/>
            <a:ext cx="3559175" cy="178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57510" name="Freeform 6"/>
          <p:cNvSpPr>
            <a:spLocks/>
          </p:cNvSpPr>
          <p:nvPr/>
        </p:nvSpPr>
        <p:spPr bwMode="auto">
          <a:xfrm>
            <a:off x="5807075" y="3343275"/>
            <a:ext cx="2513013" cy="1173163"/>
          </a:xfrm>
          <a:custGeom>
            <a:avLst/>
            <a:gdLst>
              <a:gd name="T0" fmla="*/ 0 w 1583"/>
              <a:gd name="T1" fmla="*/ 2147483647 h 739"/>
              <a:gd name="T2" fmla="*/ 2147483647 w 1583"/>
              <a:gd name="T3" fmla="*/ 2147483647 h 739"/>
              <a:gd name="T4" fmla="*/ 2147483647 w 1583"/>
              <a:gd name="T5" fmla="*/ 2147483647 h 739"/>
              <a:gd name="T6" fmla="*/ 2147483647 w 1583"/>
              <a:gd name="T7" fmla="*/ 2147483647 h 7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83" h="739">
                <a:moveTo>
                  <a:pt x="0" y="19"/>
                </a:moveTo>
                <a:cubicBezTo>
                  <a:pt x="190" y="29"/>
                  <a:pt x="878" y="0"/>
                  <a:pt x="1140" y="77"/>
                </a:cubicBezTo>
                <a:cubicBezTo>
                  <a:pt x="1402" y="154"/>
                  <a:pt x="1561" y="370"/>
                  <a:pt x="1572" y="480"/>
                </a:cubicBezTo>
                <a:cubicBezTo>
                  <a:pt x="1583" y="590"/>
                  <a:pt x="1285" y="685"/>
                  <a:pt x="1209" y="739"/>
                </a:cubicBezTo>
              </a:path>
            </a:pathLst>
          </a:custGeom>
          <a:noFill/>
          <a:ln w="38100" cap="flat" cmpd="sng">
            <a:solidFill>
              <a:srgbClr val="CC006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57513" name="Line 9"/>
          <p:cNvSpPr>
            <a:spLocks noChangeShapeType="1"/>
          </p:cNvSpPr>
          <p:nvPr/>
        </p:nvSpPr>
        <p:spPr bwMode="auto">
          <a:xfrm>
            <a:off x="6245225" y="4662488"/>
            <a:ext cx="1325563" cy="0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87352" y="6073541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5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55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510" grpId="0" animBg="1"/>
      <p:bldP spid="15575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20BACBA7-F6B6-49A1-BBB1-B1C51A05CAEA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18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simple HTML document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765425" y="2201863"/>
            <a:ext cx="4387850" cy="25654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#1&lt;/title&gt;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 flipH="1">
            <a:off x="4652963" y="1009650"/>
            <a:ext cx="4208462" cy="1476375"/>
          </a:xfrm>
          <a:prstGeom prst="wedgeRoundRectCallout">
            <a:avLst>
              <a:gd name="adj1" fmla="val 70366"/>
              <a:gd name="adj2" fmla="val 143870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The &lt;body&gt; element is the actual content</a:t>
            </a:r>
            <a:endParaRPr lang="en-US" altLang="en-US" sz="1800" i="1">
              <a:latin typeface="Verdana" pitchFamily="34" charset="0"/>
            </a:endParaRPr>
          </a:p>
        </p:txBody>
      </p:sp>
      <p:pic>
        <p:nvPicPr>
          <p:cNvPr id="14970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3" y="4367213"/>
            <a:ext cx="3559175" cy="178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97094" name="Freeform 6"/>
          <p:cNvSpPr>
            <a:spLocks/>
          </p:cNvSpPr>
          <p:nvPr/>
        </p:nvSpPr>
        <p:spPr bwMode="auto">
          <a:xfrm>
            <a:off x="5051425" y="4306888"/>
            <a:ext cx="1322388" cy="1408112"/>
          </a:xfrm>
          <a:custGeom>
            <a:avLst/>
            <a:gdLst>
              <a:gd name="T0" fmla="*/ 2147483647 w 833"/>
              <a:gd name="T1" fmla="*/ 0 h 887"/>
              <a:gd name="T2" fmla="*/ 2147483647 w 833"/>
              <a:gd name="T3" fmla="*/ 2147483647 h 887"/>
              <a:gd name="T4" fmla="*/ 2147483647 w 833"/>
              <a:gd name="T5" fmla="*/ 2147483647 h 887"/>
              <a:gd name="T6" fmla="*/ 2147483647 w 833"/>
              <a:gd name="T7" fmla="*/ 2147483647 h 8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33" h="887">
                <a:moveTo>
                  <a:pt x="44" y="0"/>
                </a:moveTo>
                <a:cubicBezTo>
                  <a:pt x="45" y="84"/>
                  <a:pt x="0" y="371"/>
                  <a:pt x="49" y="507"/>
                </a:cubicBezTo>
                <a:cubicBezTo>
                  <a:pt x="98" y="643"/>
                  <a:pt x="206" y="755"/>
                  <a:pt x="337" y="818"/>
                </a:cubicBezTo>
                <a:cubicBezTo>
                  <a:pt x="468" y="881"/>
                  <a:pt x="730" y="873"/>
                  <a:pt x="833" y="887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87352" y="6073541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9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709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BB15166A-D9BA-4B00-816C-EDE572986069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19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Headings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2682875" y="2222500"/>
            <a:ext cx="4387850" cy="2809875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#3&lt;/title&gt;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&lt;p&gt;We’ve added a paragraph&lt;/p&gt;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pic>
        <p:nvPicPr>
          <p:cNvPr id="15032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550" y="4508561"/>
            <a:ext cx="3559175" cy="178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3239" name="Freeform 7"/>
          <p:cNvSpPr>
            <a:spLocks/>
          </p:cNvSpPr>
          <p:nvPr/>
        </p:nvSpPr>
        <p:spPr bwMode="auto">
          <a:xfrm>
            <a:off x="4473575" y="4287838"/>
            <a:ext cx="1323975" cy="1270000"/>
          </a:xfrm>
          <a:custGeom>
            <a:avLst/>
            <a:gdLst>
              <a:gd name="T0" fmla="*/ 2147483647 w 834"/>
              <a:gd name="T1" fmla="*/ 0 h 863"/>
              <a:gd name="T2" fmla="*/ 2147483647 w 834"/>
              <a:gd name="T3" fmla="*/ 2147483647 h 863"/>
              <a:gd name="T4" fmla="*/ 2147483647 w 834"/>
              <a:gd name="T5" fmla="*/ 2147483647 h 863"/>
              <a:gd name="T6" fmla="*/ 2147483647 w 834"/>
              <a:gd name="T7" fmla="*/ 2147483647 h 8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34" h="863">
                <a:moveTo>
                  <a:pt x="39" y="0"/>
                </a:moveTo>
                <a:cubicBezTo>
                  <a:pt x="40" y="80"/>
                  <a:pt x="0" y="351"/>
                  <a:pt x="50" y="483"/>
                </a:cubicBezTo>
                <a:cubicBezTo>
                  <a:pt x="100" y="615"/>
                  <a:pt x="207" y="731"/>
                  <a:pt x="338" y="794"/>
                </a:cubicBezTo>
                <a:cubicBezTo>
                  <a:pt x="469" y="857"/>
                  <a:pt x="731" y="849"/>
                  <a:pt x="834" y="863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3241" name="AutoShape 9"/>
          <p:cNvSpPr>
            <a:spLocks noChangeArrowheads="1"/>
          </p:cNvSpPr>
          <p:nvPr/>
        </p:nvSpPr>
        <p:spPr bwMode="auto">
          <a:xfrm flipH="1">
            <a:off x="4595813" y="1455738"/>
            <a:ext cx="4208462" cy="1139825"/>
          </a:xfrm>
          <a:prstGeom prst="wedgeRoundRectCallout">
            <a:avLst>
              <a:gd name="adj1" fmla="val 46639"/>
              <a:gd name="adj2" fmla="val 166292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&lt;h1&gt; is a top-level heading</a:t>
            </a:r>
            <a:endParaRPr lang="en-US" altLang="en-US" sz="1800" i="1">
              <a:latin typeface="Verdana" pitchFamily="34" charset="0"/>
            </a:endParaRPr>
          </a:p>
        </p:txBody>
      </p:sp>
      <p:sp>
        <p:nvSpPr>
          <p:cNvPr id="1503242" name="Text Box 10"/>
          <p:cNvSpPr txBox="1">
            <a:spLocks noChangeArrowheads="1"/>
          </p:cNvSpPr>
          <p:nvPr/>
        </p:nvSpPr>
        <p:spPr bwMode="auto">
          <a:xfrm>
            <a:off x="465138" y="5891213"/>
            <a:ext cx="50449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000" b="0" dirty="0">
                <a:solidFill>
                  <a:srgbClr val="800000"/>
                </a:solidFill>
                <a:latin typeface="Verdana" pitchFamily="34" charset="0"/>
              </a:rPr>
              <a:t>&lt;h2&gt;, &lt;h3&gt; etc. for lesser headings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99744" y="6091268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0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0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0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3239" grpId="0" animBg="1"/>
      <p:bldP spid="1503241" grpId="0" animBg="1"/>
      <p:bldP spid="15032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80AD0F78-BCE6-41BA-A6D1-320523270A57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751138" y="2949575"/>
            <a:ext cx="5062537" cy="1047750"/>
          </a:xfrm>
          <a:noFill/>
        </p:spPr>
        <p:txBody>
          <a:bodyPr anchor="ctr" anchorCtr="1"/>
          <a:lstStyle/>
          <a:p>
            <a:pPr algn="ctr" eaLnBrk="1" hangingPunct="1"/>
            <a:r>
              <a:rPr lang="en-US" altLang="en-US"/>
              <a:t>Quick Review of Web Architecture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07D1AEBD-726B-4BBE-939C-5965070F9A4C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Paragraphs are the main text content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2682875" y="2222500"/>
            <a:ext cx="4387850" cy="2809875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#3&lt;/title&gt;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&lt;p&gt;We’ve added a paragraph&lt;/p&gt;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13" y="4532313"/>
            <a:ext cx="3559175" cy="178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76965" name="Freeform 5"/>
          <p:cNvSpPr>
            <a:spLocks/>
          </p:cNvSpPr>
          <p:nvPr/>
        </p:nvSpPr>
        <p:spPr bwMode="auto">
          <a:xfrm>
            <a:off x="4473575" y="4545013"/>
            <a:ext cx="1323975" cy="1370012"/>
          </a:xfrm>
          <a:custGeom>
            <a:avLst/>
            <a:gdLst>
              <a:gd name="T0" fmla="*/ 2147483647 w 834"/>
              <a:gd name="T1" fmla="*/ 0 h 863"/>
              <a:gd name="T2" fmla="*/ 2147483647 w 834"/>
              <a:gd name="T3" fmla="*/ 2147483647 h 863"/>
              <a:gd name="T4" fmla="*/ 2147483647 w 834"/>
              <a:gd name="T5" fmla="*/ 2147483647 h 863"/>
              <a:gd name="T6" fmla="*/ 2147483647 w 834"/>
              <a:gd name="T7" fmla="*/ 2147483647 h 8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34" h="863">
                <a:moveTo>
                  <a:pt x="39" y="0"/>
                </a:moveTo>
                <a:cubicBezTo>
                  <a:pt x="40" y="80"/>
                  <a:pt x="0" y="351"/>
                  <a:pt x="50" y="483"/>
                </a:cubicBezTo>
                <a:cubicBezTo>
                  <a:pt x="100" y="615"/>
                  <a:pt x="207" y="731"/>
                  <a:pt x="338" y="794"/>
                </a:cubicBezTo>
                <a:cubicBezTo>
                  <a:pt x="469" y="857"/>
                  <a:pt x="731" y="849"/>
                  <a:pt x="834" y="863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76967" name="AutoShape 7"/>
          <p:cNvSpPr>
            <a:spLocks noChangeArrowheads="1"/>
          </p:cNvSpPr>
          <p:nvPr/>
        </p:nvSpPr>
        <p:spPr bwMode="auto">
          <a:xfrm flipH="1">
            <a:off x="4494213" y="1482725"/>
            <a:ext cx="4208462" cy="1139825"/>
          </a:xfrm>
          <a:prstGeom prst="wedgeRoundRectCallout">
            <a:avLst>
              <a:gd name="adj1" fmla="val 59162"/>
              <a:gd name="adj2" fmla="val 187741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&lt;p&gt; is a paragraph</a:t>
            </a:r>
            <a:endParaRPr lang="en-US" altLang="en-US" sz="1800" i="1"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243" y="6112799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6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7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65" grpId="0" animBg="1"/>
      <p:bldP spid="157696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682DC52D-2251-4453-BD83-6ADA236CF168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21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Elements can have </a:t>
            </a:r>
            <a:r>
              <a:rPr lang="en-US" altLang="en-US" i="1"/>
              <a:t>attributes</a:t>
            </a:r>
            <a:endParaRPr lang="en-US" altLang="en-US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765425" y="2201863"/>
            <a:ext cx="5837238" cy="25654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#2&lt;/title&gt;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 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id=“simple”</a:t>
            </a:r>
            <a:r>
              <a:rPr lang="en-US" altLang="en-US">
                <a:latin typeface="Verdana" pitchFamily="34" charset="0"/>
              </a:rPr>
              <a:t>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 flipH="1">
            <a:off x="5494338" y="1046163"/>
            <a:ext cx="4208462" cy="1476375"/>
          </a:xfrm>
          <a:prstGeom prst="wedgeRoundRectCallout">
            <a:avLst>
              <a:gd name="adj1" fmla="val 73157"/>
              <a:gd name="adj2" fmla="val 145051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Elements </a:t>
            </a:r>
            <a:r>
              <a:rPr lang="en-US" altLang="en-US" sz="1800" i="1">
                <a:latin typeface="Verdana" pitchFamily="34" charset="0"/>
              </a:rPr>
              <a:t>may</a:t>
            </a:r>
            <a:r>
              <a:rPr lang="en-US" altLang="en-US" sz="1800">
                <a:latin typeface="Verdana" pitchFamily="34" charset="0"/>
              </a:rPr>
              <a:t> have one or more attributes…attribute values (typically) in matched quotes</a:t>
            </a:r>
            <a:endParaRPr lang="en-US" altLang="en-US" sz="1800" i="1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4CD9709B-D7ED-48D2-9AE1-9DA49CCE122C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22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i="1"/>
              <a:t>id</a:t>
            </a:r>
            <a:r>
              <a:rPr lang="en-US" altLang="en-US"/>
              <a:t> attribute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2765425" y="2201863"/>
            <a:ext cx="5837238" cy="25654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#2&lt;/title&gt;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 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id=“simple”</a:t>
            </a:r>
            <a:r>
              <a:rPr lang="en-US" altLang="en-US">
                <a:latin typeface="Verdana" pitchFamily="34" charset="0"/>
              </a:rPr>
              <a:t>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 flipH="1">
            <a:off x="542610" y="1528423"/>
            <a:ext cx="4943213" cy="1085624"/>
          </a:xfrm>
          <a:prstGeom prst="wedgeRoundRectCallout">
            <a:avLst>
              <a:gd name="adj1" fmla="val 818"/>
              <a:gd name="adj2" fmla="val 184744"/>
              <a:gd name="adj3" fmla="val 16667"/>
            </a:avLst>
          </a:prstGeom>
          <a:solidFill>
            <a:srgbClr val="F7991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dirty="0">
                <a:latin typeface="Verdana" pitchFamily="34" charset="0"/>
              </a:rPr>
              <a:t>The id attribute gives the element a name…id’s </a:t>
            </a:r>
            <a:r>
              <a:rPr lang="en-US" altLang="en-US" sz="1800" i="1" dirty="0">
                <a:latin typeface="Verdana" pitchFamily="34" charset="0"/>
              </a:rPr>
              <a:t>must</a:t>
            </a:r>
            <a:r>
              <a:rPr lang="en-US" altLang="en-US" sz="1800" dirty="0">
                <a:latin typeface="Verdana" pitchFamily="34" charset="0"/>
              </a:rPr>
              <a:t> be unique within a document</a:t>
            </a:r>
            <a:endParaRPr lang="en-US" altLang="en-US" sz="1800" i="1" dirty="0">
              <a:latin typeface="Verdana" pitchFamily="34" charset="0"/>
            </a:endParaRPr>
          </a:p>
        </p:txBody>
      </p:sp>
      <p:sp>
        <p:nvSpPr>
          <p:cNvPr id="1575941" name="Line 5"/>
          <p:cNvSpPr>
            <a:spLocks noChangeShapeType="1"/>
          </p:cNvSpPr>
          <p:nvPr/>
        </p:nvSpPr>
        <p:spPr bwMode="auto">
          <a:xfrm>
            <a:off x="3421063" y="4233863"/>
            <a:ext cx="192087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75942" name="Text Box 6"/>
          <p:cNvSpPr txBox="1">
            <a:spLocks noChangeArrowheads="1"/>
          </p:cNvSpPr>
          <p:nvPr/>
        </p:nvSpPr>
        <p:spPr bwMode="auto">
          <a:xfrm>
            <a:off x="2589178" y="5412818"/>
            <a:ext cx="5429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000" b="0" dirty="0">
                <a:solidFill>
                  <a:srgbClr val="800000"/>
                </a:solidFill>
                <a:latin typeface="Verdana" pitchFamily="34" charset="0"/>
              </a:rPr>
              <a:t>http://example.org/demo2.html#simple </a:t>
            </a:r>
          </a:p>
        </p:txBody>
      </p:sp>
      <p:sp>
        <p:nvSpPr>
          <p:cNvPr id="1575943" name="Freeform 7"/>
          <p:cNvSpPr>
            <a:spLocks/>
          </p:cNvSpPr>
          <p:nvPr/>
        </p:nvSpPr>
        <p:spPr bwMode="auto">
          <a:xfrm>
            <a:off x="4400550" y="4262438"/>
            <a:ext cx="2009775" cy="1243012"/>
          </a:xfrm>
          <a:custGeom>
            <a:avLst/>
            <a:gdLst>
              <a:gd name="T0" fmla="*/ 2147483647 w 1266"/>
              <a:gd name="T1" fmla="*/ 2147483647 h 783"/>
              <a:gd name="T2" fmla="*/ 2147483647 w 1266"/>
              <a:gd name="T3" fmla="*/ 2147483647 h 783"/>
              <a:gd name="T4" fmla="*/ 2147483647 w 1266"/>
              <a:gd name="T5" fmla="*/ 2147483647 h 783"/>
              <a:gd name="T6" fmla="*/ 0 w 1266"/>
              <a:gd name="T7" fmla="*/ 0 h 7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66" h="783">
                <a:moveTo>
                  <a:pt x="1266" y="783"/>
                </a:moveTo>
                <a:cubicBezTo>
                  <a:pt x="1153" y="748"/>
                  <a:pt x="770" y="650"/>
                  <a:pt x="586" y="575"/>
                </a:cubicBezTo>
                <a:cubicBezTo>
                  <a:pt x="402" y="500"/>
                  <a:pt x="258" y="429"/>
                  <a:pt x="160" y="333"/>
                </a:cubicBezTo>
                <a:cubicBezTo>
                  <a:pt x="62" y="237"/>
                  <a:pt x="33" y="69"/>
                  <a:pt x="0" y="0"/>
                </a:cubicBezTo>
              </a:path>
            </a:pathLst>
          </a:custGeom>
          <a:noFill/>
          <a:ln w="38100" cap="flat" cmpd="sng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75944" name="Line 8"/>
          <p:cNvSpPr>
            <a:spLocks noChangeShapeType="1"/>
          </p:cNvSpPr>
          <p:nvPr/>
        </p:nvSpPr>
        <p:spPr bwMode="auto">
          <a:xfrm>
            <a:off x="6955344" y="5777104"/>
            <a:ext cx="8509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flipH="1">
            <a:off x="5303803" y="846749"/>
            <a:ext cx="4391818" cy="950476"/>
          </a:xfrm>
          <a:prstGeom prst="wedgeRoundRectCallout">
            <a:avLst>
              <a:gd name="adj1" fmla="val -1887"/>
              <a:gd name="adj2" fmla="val 433656"/>
              <a:gd name="adj3" fmla="val 16667"/>
            </a:avLst>
          </a:prstGeom>
          <a:solidFill>
            <a:srgbClr val="EAEAEA"/>
          </a:solidFill>
          <a:ln>
            <a:solidFill>
              <a:schemeClr val="tx1"/>
            </a:solidFill>
          </a:ln>
          <a:effectLst/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dirty="0">
                <a:latin typeface="Verdana" pitchFamily="34" charset="0"/>
              </a:rPr>
              <a:t>…because ID’s can be used in URI </a:t>
            </a:r>
            <a:r>
              <a:rPr lang="en-US" altLang="en-US" sz="1800" i="1" dirty="0">
                <a:latin typeface="Verdana" pitchFamily="34" charset="0"/>
              </a:rPr>
              <a:t>fragment identifiers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5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5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7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75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75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7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5941" grpId="0" animBg="1"/>
      <p:bldP spid="1575942" grpId="0"/>
      <p:bldP spid="1575943" grpId="0" animBg="1"/>
      <p:bldP spid="1575944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52461472-E4AE-4CFF-8E50-F7813CE2436D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23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Self-closing tags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1001713" y="1890713"/>
            <a:ext cx="5440362" cy="35433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#4&lt;/title&gt;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&lt;img src=“noah.jpg” alt=“picture of Noah”&gt;</a:t>
            </a:r>
            <a:r>
              <a:rPr lang="en-US" altLang="en-US" b="0">
                <a:latin typeface="Verdana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&lt;p&gt;We’ve added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 </a:t>
            </a:r>
            <a:br>
              <a:rPr lang="en-US" altLang="en-US">
                <a:solidFill>
                  <a:schemeClr val="folHlink"/>
                </a:solidFill>
                <a:latin typeface="Verdana" pitchFamily="34" charset="0"/>
              </a:rPr>
            </a:b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&lt;br&gt;</a:t>
            </a:r>
            <a:br>
              <a:rPr lang="en-US" altLang="en-US">
                <a:solidFill>
                  <a:schemeClr val="folHlink"/>
                </a:solidFill>
                <a:latin typeface="Verdana" pitchFamily="34" charset="0"/>
              </a:rPr>
            </a:br>
            <a:r>
              <a:rPr lang="en-US" altLang="en-US">
                <a:latin typeface="Verdana" pitchFamily="34" charset="0"/>
              </a:rPr>
              <a:t>a paragraph&lt;/p&gt;</a:t>
            </a:r>
            <a:br>
              <a:rPr lang="en-US" altLang="en-US">
                <a:latin typeface="Verdana" pitchFamily="34" charset="0"/>
              </a:rPr>
            </a:b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25605" name="AutoShape 4"/>
          <p:cNvSpPr>
            <a:spLocks noChangeArrowheads="1"/>
          </p:cNvSpPr>
          <p:nvPr/>
        </p:nvSpPr>
        <p:spPr bwMode="auto">
          <a:xfrm flipH="1">
            <a:off x="4046538" y="965200"/>
            <a:ext cx="4208462" cy="1476375"/>
          </a:xfrm>
          <a:prstGeom prst="wedgeRoundRectCallout">
            <a:avLst>
              <a:gd name="adj1" fmla="val 45620"/>
              <a:gd name="adj2" fmla="val 145481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Some tags are or may be self-closing (there’s no &lt;/img&gt; in this document)</a:t>
            </a:r>
            <a:endParaRPr lang="en-US" altLang="en-US" sz="1800" i="1"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243" y="6112799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8BB173FF-DC99-4F94-A1A4-93E88274DF96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24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Images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001713" y="1890713"/>
            <a:ext cx="4387850" cy="35433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#4&lt;/title&gt;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&lt;img src=“noah.jpg”&gt;</a:t>
            </a:r>
            <a:r>
              <a:rPr lang="en-US" altLang="en-US" b="0">
                <a:latin typeface="Verdana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&lt;p&gt;We’ve added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 </a:t>
            </a:r>
            <a:br>
              <a:rPr lang="en-US" altLang="en-US">
                <a:solidFill>
                  <a:schemeClr val="folHlink"/>
                </a:solidFill>
                <a:latin typeface="Verdana" pitchFamily="34" charset="0"/>
              </a:rPr>
            </a:b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&lt;br&gt;</a:t>
            </a:r>
            <a:br>
              <a:rPr lang="en-US" altLang="en-US">
                <a:solidFill>
                  <a:schemeClr val="folHlink"/>
                </a:solidFill>
                <a:latin typeface="Verdana" pitchFamily="34" charset="0"/>
              </a:rPr>
            </a:br>
            <a:r>
              <a:rPr lang="en-US" altLang="en-US">
                <a:latin typeface="Verdana" pitchFamily="34" charset="0"/>
              </a:rPr>
              <a:t>a paragraph&lt;/p&gt;</a:t>
            </a:r>
            <a:br>
              <a:rPr lang="en-US" altLang="en-US">
                <a:latin typeface="Verdana" pitchFamily="34" charset="0"/>
              </a:rPr>
            </a:b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26629" name="AutoShape 4"/>
          <p:cNvSpPr>
            <a:spLocks noChangeArrowheads="1"/>
          </p:cNvSpPr>
          <p:nvPr/>
        </p:nvSpPr>
        <p:spPr bwMode="auto">
          <a:xfrm flipH="1">
            <a:off x="3419475" y="965200"/>
            <a:ext cx="4208462" cy="1476375"/>
          </a:xfrm>
          <a:prstGeom prst="wedgeRoundRectCallout">
            <a:avLst>
              <a:gd name="adj1" fmla="val 45620"/>
              <a:gd name="adj2" fmla="val 145481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&lt;img&gt; includes an image</a:t>
            </a:r>
            <a:endParaRPr lang="en-US" altLang="en-US" sz="1800" i="1">
              <a:latin typeface="Verdana" pitchFamily="34" charset="0"/>
            </a:endParaRPr>
          </a:p>
        </p:txBody>
      </p:sp>
      <p:pic>
        <p:nvPicPr>
          <p:cNvPr id="155853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3335338"/>
            <a:ext cx="3094038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58534" name="Freeform 6"/>
          <p:cNvSpPr>
            <a:spLocks/>
          </p:cNvSpPr>
          <p:nvPr/>
        </p:nvSpPr>
        <p:spPr bwMode="auto">
          <a:xfrm>
            <a:off x="3419475" y="4156075"/>
            <a:ext cx="2921000" cy="1120775"/>
          </a:xfrm>
          <a:custGeom>
            <a:avLst/>
            <a:gdLst>
              <a:gd name="T0" fmla="*/ 0 w 1840"/>
              <a:gd name="T1" fmla="*/ 0 h 706"/>
              <a:gd name="T2" fmla="*/ 2147483647 w 1840"/>
              <a:gd name="T3" fmla="*/ 2147483647 h 706"/>
              <a:gd name="T4" fmla="*/ 2147483647 w 1840"/>
              <a:gd name="T5" fmla="*/ 2147483647 h 706"/>
              <a:gd name="T6" fmla="*/ 2147483647 w 1840"/>
              <a:gd name="T7" fmla="*/ 2147483647 h 70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40" h="706">
                <a:moveTo>
                  <a:pt x="0" y="0"/>
                </a:moveTo>
                <a:cubicBezTo>
                  <a:pt x="35" y="66"/>
                  <a:pt x="93" y="286"/>
                  <a:pt x="208" y="394"/>
                </a:cubicBezTo>
                <a:cubicBezTo>
                  <a:pt x="323" y="502"/>
                  <a:pt x="420" y="598"/>
                  <a:pt x="692" y="650"/>
                </a:cubicBezTo>
                <a:cubicBezTo>
                  <a:pt x="964" y="702"/>
                  <a:pt x="1602" y="695"/>
                  <a:pt x="1840" y="706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7243" y="6112799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5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85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F620B72F-2285-4841-ACEE-B40EFA76D82B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25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Line breaks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1001713" y="1890713"/>
            <a:ext cx="4387850" cy="35433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#4&lt;/title&gt;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&lt;img src=“noah.jpg&gt;</a:t>
            </a:r>
            <a:r>
              <a:rPr lang="en-US" altLang="en-US" b="0">
                <a:latin typeface="Verdana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&lt;p&gt;We’ve added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 </a:t>
            </a:r>
            <a:br>
              <a:rPr lang="en-US" altLang="en-US">
                <a:solidFill>
                  <a:schemeClr val="folHlink"/>
                </a:solidFill>
                <a:latin typeface="Verdana" pitchFamily="34" charset="0"/>
              </a:rPr>
            </a:b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&lt;br&gt;</a:t>
            </a:r>
            <a:br>
              <a:rPr lang="en-US" altLang="en-US">
                <a:solidFill>
                  <a:schemeClr val="folHlink"/>
                </a:solidFill>
                <a:latin typeface="Verdana" pitchFamily="34" charset="0"/>
              </a:rPr>
            </a:br>
            <a:r>
              <a:rPr lang="en-US" altLang="en-US">
                <a:latin typeface="Verdana" pitchFamily="34" charset="0"/>
              </a:rPr>
              <a:t>a paragraph&lt;/p&gt;</a:t>
            </a:r>
            <a:br>
              <a:rPr lang="en-US" altLang="en-US">
                <a:latin typeface="Verdana" pitchFamily="34" charset="0"/>
              </a:rPr>
            </a:b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 flipH="1">
            <a:off x="4456113" y="1241425"/>
            <a:ext cx="4208462" cy="1171575"/>
          </a:xfrm>
          <a:prstGeom prst="wedgeRoundRectCallout">
            <a:avLst>
              <a:gd name="adj1" fmla="val 111580"/>
              <a:gd name="adj2" fmla="val 220287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i="1">
                <a:latin typeface="Verdana" pitchFamily="34" charset="0"/>
              </a:rPr>
              <a:t>&lt;br&gt; starts new line, but not new para</a:t>
            </a:r>
          </a:p>
        </p:txBody>
      </p:sp>
      <p:sp>
        <p:nvSpPr>
          <p:cNvPr id="1559558" name="Freeform 6"/>
          <p:cNvSpPr>
            <a:spLocks/>
          </p:cNvSpPr>
          <p:nvPr/>
        </p:nvSpPr>
        <p:spPr bwMode="auto">
          <a:xfrm>
            <a:off x="1828800" y="4397375"/>
            <a:ext cx="4381500" cy="1527175"/>
          </a:xfrm>
          <a:custGeom>
            <a:avLst/>
            <a:gdLst>
              <a:gd name="T0" fmla="*/ 0 w 2760"/>
              <a:gd name="T1" fmla="*/ 2147483647 h 920"/>
              <a:gd name="T2" fmla="*/ 2147483647 w 2760"/>
              <a:gd name="T3" fmla="*/ 2147483647 h 920"/>
              <a:gd name="T4" fmla="*/ 2147483647 w 2760"/>
              <a:gd name="T5" fmla="*/ 2147483647 h 920"/>
              <a:gd name="T6" fmla="*/ 2147483647 w 2760"/>
              <a:gd name="T7" fmla="*/ 2147483647 h 9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60" h="920">
                <a:moveTo>
                  <a:pt x="0" y="74"/>
                </a:moveTo>
                <a:cubicBezTo>
                  <a:pt x="186" y="81"/>
                  <a:pt x="830" y="0"/>
                  <a:pt x="1116" y="116"/>
                </a:cubicBezTo>
                <a:cubicBezTo>
                  <a:pt x="1402" y="232"/>
                  <a:pt x="1442" y="636"/>
                  <a:pt x="1716" y="770"/>
                </a:cubicBezTo>
                <a:cubicBezTo>
                  <a:pt x="1990" y="904"/>
                  <a:pt x="2543" y="889"/>
                  <a:pt x="2760" y="920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3335338"/>
            <a:ext cx="3094038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7243" y="6112799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955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E165141E-AF2F-4D00-B1C4-7FE173F34CFB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26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Marking up text with nested elements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1466850" y="1922463"/>
            <a:ext cx="6680200" cy="2809875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#5&lt;/title&gt;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&lt;p&gt;We can have markup &lt;em&gt;within&lt;/em&gt; text!&lt;/p&gt;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1504260" name="Line 4"/>
          <p:cNvSpPr>
            <a:spLocks noChangeShapeType="1"/>
          </p:cNvSpPr>
          <p:nvPr/>
        </p:nvSpPr>
        <p:spPr bwMode="auto">
          <a:xfrm flipH="1">
            <a:off x="5532438" y="4251325"/>
            <a:ext cx="73025" cy="106045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1504261" name="Text Box 5"/>
          <p:cNvSpPr txBox="1">
            <a:spLocks noChangeArrowheads="1"/>
          </p:cNvSpPr>
          <p:nvPr/>
        </p:nvSpPr>
        <p:spPr bwMode="auto">
          <a:xfrm>
            <a:off x="2263775" y="5335588"/>
            <a:ext cx="4525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000" b="0">
                <a:solidFill>
                  <a:srgbClr val="800000"/>
                </a:solidFill>
                <a:latin typeface="Verdana" pitchFamily="34" charset="0"/>
              </a:rPr>
              <a:t>We can have markup </a:t>
            </a:r>
            <a:r>
              <a:rPr lang="en-US" altLang="en-US" sz="2000" b="0" i="1">
                <a:solidFill>
                  <a:srgbClr val="800000"/>
                </a:solidFill>
                <a:latin typeface="Verdana" pitchFamily="34" charset="0"/>
              </a:rPr>
              <a:t>within</a:t>
            </a:r>
            <a:r>
              <a:rPr lang="en-US" altLang="en-US" sz="2000" b="0">
                <a:solidFill>
                  <a:srgbClr val="800000"/>
                </a:solidFill>
                <a:latin typeface="Verdana" pitchFamily="34" charset="0"/>
              </a:rPr>
              <a:t> text! </a:t>
            </a:r>
          </a:p>
        </p:txBody>
      </p:sp>
      <p:sp>
        <p:nvSpPr>
          <p:cNvPr id="1504262" name="AutoShape 6"/>
          <p:cNvSpPr>
            <a:spLocks noChangeArrowheads="1"/>
          </p:cNvSpPr>
          <p:nvPr/>
        </p:nvSpPr>
        <p:spPr bwMode="auto">
          <a:xfrm flipH="1">
            <a:off x="5319713" y="2535238"/>
            <a:ext cx="3265487" cy="882650"/>
          </a:xfrm>
          <a:prstGeom prst="wedgeRoundRectCallout">
            <a:avLst>
              <a:gd name="adj1" fmla="val 57727"/>
              <a:gd name="adj2" fmla="val 107731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&lt;em&gt; is for “emphasis”</a:t>
            </a:r>
            <a:endParaRPr lang="en-US" altLang="en-US" sz="1800" i="1">
              <a:latin typeface="Verdana" pitchFamily="34" charset="0"/>
            </a:endParaRPr>
          </a:p>
        </p:txBody>
      </p:sp>
      <p:sp>
        <p:nvSpPr>
          <p:cNvPr id="1504263" name="Line 7"/>
          <p:cNvSpPr>
            <a:spLocks noChangeShapeType="1"/>
          </p:cNvSpPr>
          <p:nvPr/>
        </p:nvSpPr>
        <p:spPr bwMode="auto">
          <a:xfrm>
            <a:off x="4545013" y="4224338"/>
            <a:ext cx="220345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4265" name="Text Box 9"/>
          <p:cNvSpPr txBox="1">
            <a:spLocks noChangeArrowheads="1"/>
          </p:cNvSpPr>
          <p:nvPr/>
        </p:nvSpPr>
        <p:spPr bwMode="auto">
          <a:xfrm>
            <a:off x="1038225" y="5756275"/>
            <a:ext cx="725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000" b="0">
                <a:solidFill>
                  <a:srgbClr val="800000"/>
                </a:solidFill>
                <a:latin typeface="Verdana" pitchFamily="34" charset="0"/>
              </a:rPr>
              <a:t>The result is called </a:t>
            </a:r>
            <a:r>
              <a:rPr lang="en-US" altLang="en-US" sz="2000" b="0" i="1">
                <a:solidFill>
                  <a:srgbClr val="800000"/>
                </a:solidFill>
                <a:latin typeface="Verdana" pitchFamily="34" charset="0"/>
              </a:rPr>
              <a:t>mixed content </a:t>
            </a:r>
            <a:r>
              <a:rPr lang="en-US" altLang="en-US" sz="2000" b="0">
                <a:solidFill>
                  <a:srgbClr val="800000"/>
                </a:solidFill>
                <a:latin typeface="Verdana" pitchFamily="34" charset="0"/>
              </a:rPr>
              <a:t>– more on that later.</a:t>
            </a:r>
          </a:p>
        </p:txBody>
      </p:sp>
      <p:pic>
        <p:nvPicPr>
          <p:cNvPr id="150426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3487738"/>
            <a:ext cx="3779838" cy="281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4268" name="Freeform 12"/>
          <p:cNvSpPr>
            <a:spLocks/>
          </p:cNvSpPr>
          <p:nvPr/>
        </p:nvSpPr>
        <p:spPr bwMode="auto">
          <a:xfrm flipH="1">
            <a:off x="2395538" y="4138613"/>
            <a:ext cx="3249612" cy="809625"/>
          </a:xfrm>
          <a:custGeom>
            <a:avLst/>
            <a:gdLst>
              <a:gd name="T0" fmla="*/ 0 w 1840"/>
              <a:gd name="T1" fmla="*/ 0 h 706"/>
              <a:gd name="T2" fmla="*/ 2147483647 w 1840"/>
              <a:gd name="T3" fmla="*/ 2147483647 h 706"/>
              <a:gd name="T4" fmla="*/ 2147483647 w 1840"/>
              <a:gd name="T5" fmla="*/ 2147483647 h 706"/>
              <a:gd name="T6" fmla="*/ 2147483647 w 1840"/>
              <a:gd name="T7" fmla="*/ 2147483647 h 70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40" h="706">
                <a:moveTo>
                  <a:pt x="0" y="0"/>
                </a:moveTo>
                <a:cubicBezTo>
                  <a:pt x="35" y="66"/>
                  <a:pt x="93" y="286"/>
                  <a:pt x="208" y="394"/>
                </a:cubicBezTo>
                <a:cubicBezTo>
                  <a:pt x="323" y="502"/>
                  <a:pt x="420" y="598"/>
                  <a:pt x="692" y="650"/>
                </a:cubicBezTo>
                <a:cubicBezTo>
                  <a:pt x="964" y="702"/>
                  <a:pt x="1602" y="695"/>
                  <a:pt x="1840" y="706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16864" y="6112799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0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0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0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0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04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4260" grpId="0" animBg="1"/>
      <p:bldP spid="1504261" grpId="0"/>
      <p:bldP spid="1504262" grpId="0" animBg="1"/>
      <p:bldP spid="1504263" grpId="0" animBg="1"/>
      <p:bldP spid="1504265" grpId="0"/>
      <p:bldP spid="150426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F11DCAA0-011F-45F8-B9F7-547AA36D8A81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27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8" y="725488"/>
            <a:ext cx="8932862" cy="498475"/>
          </a:xfrm>
        </p:spPr>
        <p:txBody>
          <a:bodyPr/>
          <a:lstStyle/>
          <a:p>
            <a:pPr eaLnBrk="1" hangingPunct="1"/>
            <a:r>
              <a:rPr lang="en-US" altLang="en-US"/>
              <a:t>Some other important HTML features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1611313"/>
            <a:ext cx="8423275" cy="3902075"/>
          </a:xfrm>
        </p:spPr>
        <p:txBody>
          <a:bodyPr/>
          <a:lstStyle/>
          <a:p>
            <a:pPr eaLnBrk="1" hangingPunct="1"/>
            <a:r>
              <a:rPr lang="en-US" altLang="en-US"/>
              <a:t>Lists:</a:t>
            </a:r>
            <a:r>
              <a:rPr lang="en-US" altLang="en-US">
                <a:latin typeface="Courier New" pitchFamily="49" charset="0"/>
                <a:cs typeface="Courier New" pitchFamily="49" charset="0"/>
              </a:rPr>
              <a:t> &lt;ul&gt; &amp; &lt;ol&gt;</a:t>
            </a:r>
          </a:p>
          <a:p>
            <a:pPr eaLnBrk="1" hangingPunct="1"/>
            <a:r>
              <a:rPr lang="en-US" altLang="en-US"/>
              <a:t>Tables: </a:t>
            </a:r>
            <a:r>
              <a:rPr lang="en-US" altLang="en-US">
                <a:latin typeface="Courier New" pitchFamily="49" charset="0"/>
                <a:cs typeface="Courier New" pitchFamily="49" charset="0"/>
              </a:rPr>
              <a:t>&lt;table&gt;</a:t>
            </a:r>
          </a:p>
          <a:p>
            <a:pPr eaLnBrk="1" hangingPunct="1"/>
            <a:r>
              <a:rPr lang="en-US" altLang="en-US"/>
              <a:t>Block layout and formatting: </a:t>
            </a:r>
            <a:r>
              <a:rPr lang="en-US" altLang="en-US">
                <a:latin typeface="Courier New" pitchFamily="49" charset="0"/>
                <a:cs typeface="Courier New" pitchFamily="49" charset="0"/>
              </a:rPr>
              <a:t>&lt;div&gt;</a:t>
            </a:r>
            <a:endParaRPr lang="en-US" altLang="en-US" b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/>
              <a:t>Input forms and submission: </a:t>
            </a:r>
            <a:r>
              <a:rPr lang="en-US" altLang="en-US">
                <a:latin typeface="Courier New" pitchFamily="49" charset="0"/>
                <a:cs typeface="Courier New" pitchFamily="49" charset="0"/>
              </a:rPr>
              <a:t>&lt;form&gt;</a:t>
            </a:r>
            <a:endParaRPr lang="en-US" altLang="en-US" b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/>
              <a:t>Graphics: </a:t>
            </a:r>
            <a:r>
              <a:rPr lang="en-US" altLang="en-US">
                <a:latin typeface="Courier New" pitchFamily="49" charset="0"/>
                <a:cs typeface="Courier New" pitchFamily="49" charset="0"/>
              </a:rPr>
              <a:t>&lt;svg&gt; &amp; &lt;canvas&gt;</a:t>
            </a:r>
          </a:p>
          <a:p>
            <a:pPr eaLnBrk="1" hangingPunct="1"/>
            <a:r>
              <a:rPr lang="en-US" altLang="en-US"/>
              <a:t>Video: </a:t>
            </a:r>
            <a:r>
              <a:rPr lang="en-US" altLang="en-US">
                <a:latin typeface="Courier New" pitchFamily="49" charset="0"/>
                <a:cs typeface="Courier New" pitchFamily="49" charset="0"/>
              </a:rPr>
              <a:t>&lt;video&gt;</a:t>
            </a:r>
            <a:endParaRPr lang="en-US" altLang="en-US" b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/>
              <a:t>Tables: </a:t>
            </a:r>
            <a:r>
              <a:rPr lang="en-US" altLang="en-US">
                <a:latin typeface="Courier New" pitchFamily="49" charset="0"/>
                <a:cs typeface="Courier New" pitchFamily="49" charset="0"/>
              </a:rPr>
              <a:t>&lt;table&gt;</a:t>
            </a:r>
            <a:endParaRPr lang="en-US" altLang="en-US" b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/>
              <a:t>Programmable documents and Web apps: </a:t>
            </a:r>
            <a:r>
              <a:rPr lang="en-US" altLang="en-US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eaLnBrk="1" hangingPunct="1"/>
            <a:r>
              <a:rPr lang="en-US" altLang="en-US"/>
              <a:t>Etc.</a:t>
            </a:r>
            <a:endParaRPr lang="en-US" altLang="en-US" b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altLang="en-US" b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altLang="en-US" b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altLang="en-US" b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51A80706-B01E-42DB-9703-5C88EDEB9008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28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751138" y="2949575"/>
            <a:ext cx="5062537" cy="1047750"/>
          </a:xfrm>
          <a:noFill/>
        </p:spPr>
        <p:txBody>
          <a:bodyPr anchor="ctr" anchorCtr="1"/>
          <a:lstStyle/>
          <a:p>
            <a:pPr algn="ctr" eaLnBrk="1" hangingPunct="1"/>
            <a:r>
              <a:rPr lang="en-US" altLang="en-US"/>
              <a:t>Links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8E3413A4-226C-4E92-9ED6-4A1583197CF4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29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 to other documents gives the Web its richness!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373063" y="1668463"/>
            <a:ext cx="9274175" cy="305435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#6&lt;/title&gt;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&lt;p&gt;We can link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to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 &lt;a href=“http://example.org/another.html”&gt;another document&lt;/a&gt;</a:t>
            </a:r>
            <a:r>
              <a:rPr lang="en-US" altLang="en-US">
                <a:latin typeface="Verdana" pitchFamily="34" charset="0"/>
              </a:rPr>
              <a:t>.&lt;/p&gt;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1505286" name="AutoShape 6"/>
          <p:cNvSpPr>
            <a:spLocks noChangeArrowheads="1"/>
          </p:cNvSpPr>
          <p:nvPr/>
        </p:nvSpPr>
        <p:spPr bwMode="auto">
          <a:xfrm flipH="1">
            <a:off x="2765425" y="1798638"/>
            <a:ext cx="3265488" cy="882650"/>
          </a:xfrm>
          <a:prstGeom prst="wedgeRoundRectCallout">
            <a:avLst>
              <a:gd name="adj1" fmla="val 100315"/>
              <a:gd name="adj2" fmla="val 190644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&lt;a&gt; is for “anchor”…this is how you put in links</a:t>
            </a:r>
            <a:endParaRPr lang="en-US" altLang="en-US" sz="1800" i="1"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16864" y="6112799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0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2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69CA05A5-39C1-4554-9F68-FE802D705F84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92138" y="444500"/>
            <a:ext cx="8480425" cy="700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/>
          <a:lstStyle/>
          <a:p>
            <a:pPr eaLnBrk="1" hangingPunct="1"/>
            <a:r>
              <a:rPr lang="en-US" altLang="en-US" sz="3200"/>
              <a:t>Architecting a universal Web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2675" y="1768475"/>
            <a:ext cx="7793038" cy="2755900"/>
          </a:xfrm>
        </p:spPr>
        <p:txBody>
          <a:bodyPr/>
          <a:lstStyle/>
          <a:p>
            <a:pPr eaLnBrk="1" hangingPunct="1">
              <a:spcBef>
                <a:spcPct val="75000"/>
              </a:spcBef>
            </a:pPr>
            <a:r>
              <a:rPr lang="en-US" altLang="en-US" sz="3200" dirty="0"/>
              <a:t>Identification: URIs</a:t>
            </a:r>
          </a:p>
          <a:p>
            <a:pPr eaLnBrk="1" hangingPunct="1">
              <a:spcBef>
                <a:spcPct val="75000"/>
              </a:spcBef>
            </a:pPr>
            <a:r>
              <a:rPr lang="en-US" altLang="en-US" sz="3200" dirty="0"/>
              <a:t>Interaction: HTTP</a:t>
            </a:r>
          </a:p>
          <a:p>
            <a:pPr eaLnBrk="1" hangingPunct="1">
              <a:spcBef>
                <a:spcPct val="75000"/>
              </a:spcBef>
            </a:pPr>
            <a:r>
              <a:rPr lang="en-US" altLang="en-US" sz="3200" dirty="0"/>
              <a:t>Data formats: HTML, JPEG, GIF, etc.</a:t>
            </a:r>
          </a:p>
          <a:p>
            <a:pPr eaLnBrk="1" hangingPunct="1">
              <a:spcBef>
                <a:spcPct val="75000"/>
              </a:spcBef>
            </a:pPr>
            <a:endParaRPr lang="en-US" altLang="en-US" sz="3200" dirty="0"/>
          </a:p>
          <a:p>
            <a:pPr eaLnBrk="1" hangingPunct="1">
              <a:spcBef>
                <a:spcPct val="75000"/>
              </a:spcBef>
            </a:pPr>
            <a:endParaRPr lang="en-US" altLang="en-US" sz="3200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37736AB4-5E9A-40E7-A8D4-A8D706ECF58D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30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 to other documents gives the Web its richness!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373063" y="1668463"/>
            <a:ext cx="9274175" cy="305435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dirty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&lt;title&gt;Demo #6&lt;/title&gt;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&lt;p&gt;We can link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to</a:t>
            </a:r>
            <a:r>
              <a:rPr lang="en-US" altLang="en-US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dirty="0">
                <a:latin typeface="Verdana" pitchFamily="34" charset="0"/>
              </a:rPr>
              <a:t>&lt;a </a:t>
            </a:r>
            <a:r>
              <a:rPr lang="en-US" altLang="en-US" dirty="0" err="1">
                <a:solidFill>
                  <a:schemeClr val="folHlink"/>
                </a:solidFill>
                <a:latin typeface="Verdana" pitchFamily="34" charset="0"/>
              </a:rPr>
              <a:t>href</a:t>
            </a:r>
            <a:r>
              <a:rPr lang="en-US" altLang="en-US" dirty="0">
                <a:solidFill>
                  <a:schemeClr val="folHlink"/>
                </a:solidFill>
                <a:latin typeface="Verdana" pitchFamily="34" charset="0"/>
              </a:rPr>
              <a:t>=“http://example.org/another.html”</a:t>
            </a:r>
            <a:r>
              <a:rPr lang="en-US" altLang="en-US" dirty="0">
                <a:latin typeface="Verdana" pitchFamily="34" charset="0"/>
              </a:rPr>
              <a:t>&gt;another document&lt;/a&gt;.&lt;/p&gt;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&lt;/html&gt;</a:t>
            </a:r>
          </a:p>
        </p:txBody>
      </p:sp>
      <p:sp>
        <p:nvSpPr>
          <p:cNvPr id="32773" name="AutoShape 7"/>
          <p:cNvSpPr>
            <a:spLocks noChangeArrowheads="1"/>
          </p:cNvSpPr>
          <p:nvPr/>
        </p:nvSpPr>
        <p:spPr bwMode="auto">
          <a:xfrm flipH="1">
            <a:off x="2765425" y="1798638"/>
            <a:ext cx="4437063" cy="882650"/>
          </a:xfrm>
          <a:prstGeom prst="wedgeRoundRectCallout">
            <a:avLst>
              <a:gd name="adj1" fmla="val 44667"/>
              <a:gd name="adj2" fmla="val 184889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href =  identifies the document we’re linking</a:t>
            </a:r>
            <a:endParaRPr lang="en-US" altLang="en-US" sz="1800" i="1"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16864" y="6112799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8EDCFABB-D3B2-4F0A-83D7-01E63CE2B04D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31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 to other documents gives the Web its richness!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373063" y="1668463"/>
            <a:ext cx="9274175" cy="305435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dirty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&lt;title&gt;Demo #6&lt;/title&gt;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&lt;p&gt;We can link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to</a:t>
            </a:r>
            <a:r>
              <a:rPr lang="en-US" altLang="en-US" dirty="0">
                <a:solidFill>
                  <a:schemeClr val="folHlink"/>
                </a:solidFill>
                <a:latin typeface="Verdana" pitchFamily="34" charset="0"/>
              </a:rPr>
              <a:t> </a:t>
            </a:r>
            <a:r>
              <a:rPr lang="en-US" altLang="en-US" dirty="0">
                <a:latin typeface="Verdana" pitchFamily="34" charset="0"/>
              </a:rPr>
              <a:t>&lt;a </a:t>
            </a:r>
            <a:r>
              <a:rPr lang="en-US" altLang="en-US" dirty="0" err="1">
                <a:solidFill>
                  <a:schemeClr val="folHlink"/>
                </a:solidFill>
                <a:latin typeface="Verdana" pitchFamily="34" charset="0"/>
              </a:rPr>
              <a:t>href</a:t>
            </a:r>
            <a:r>
              <a:rPr lang="en-US" altLang="en-US" dirty="0">
                <a:solidFill>
                  <a:schemeClr val="folHlink"/>
                </a:solidFill>
                <a:latin typeface="Verdana" pitchFamily="34" charset="0"/>
              </a:rPr>
              <a:t>=“</a:t>
            </a:r>
            <a:r>
              <a:rPr lang="en-US" altLang="en-US" dirty="0">
                <a:solidFill>
                  <a:schemeClr val="folHlink"/>
                </a:solidFill>
                <a:latin typeface="Verdana" pitchFamily="34" charset="0"/>
                <a:hlinkClick r:id="rId2"/>
              </a:rPr>
              <a:t>http://example.org/another.html</a:t>
            </a:r>
            <a:r>
              <a:rPr lang="en-US" altLang="en-US" dirty="0">
                <a:solidFill>
                  <a:schemeClr val="folHlink"/>
                </a:solidFill>
                <a:latin typeface="Verdana" pitchFamily="34" charset="0"/>
              </a:rPr>
              <a:t>”&gt;another document&lt;/a&gt;.&lt;/p&gt;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dirty="0">
                <a:latin typeface="Verdana" pitchFamily="34" charset="0"/>
              </a:rPr>
              <a:t>&lt;/html&gt;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 flipH="1">
            <a:off x="2765425" y="1798638"/>
            <a:ext cx="4437063" cy="882650"/>
          </a:xfrm>
          <a:prstGeom prst="wedgeRoundRectCallout">
            <a:avLst>
              <a:gd name="adj1" fmla="val -44028"/>
              <a:gd name="adj2" fmla="val 178236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Content appears in the document</a:t>
            </a:r>
            <a:endParaRPr lang="en-US" altLang="en-US" sz="1800" i="1">
              <a:latin typeface="Verdana" pitchFamily="34" charset="0"/>
            </a:endParaRPr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63" y="4359275"/>
            <a:ext cx="3192462" cy="202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60580" name="Line 4"/>
          <p:cNvSpPr>
            <a:spLocks noChangeShapeType="1"/>
          </p:cNvSpPr>
          <p:nvPr/>
        </p:nvSpPr>
        <p:spPr bwMode="auto">
          <a:xfrm>
            <a:off x="6529388" y="4175125"/>
            <a:ext cx="1012825" cy="13938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1622" y="5973155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6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058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D3B9E6C4-088C-4872-888F-EC27CF728012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32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15626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3709988"/>
            <a:ext cx="3192462" cy="265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Links don’t have to be text</a:t>
            </a: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439738" y="1731963"/>
            <a:ext cx="5518150" cy="35433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#7&lt;/title&gt;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&lt;p&gt;Click on picture to follow link: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&lt;a href=“</a:t>
            </a:r>
            <a:r>
              <a:rPr lang="en-US" altLang="en-US">
                <a:latin typeface="Verdana" pitchFamily="34" charset="0"/>
              </a:rPr>
              <a:t>http://www.cs.tufts.edu/~noah/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”&gt;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  </a:t>
            </a:r>
            <a:r>
              <a:rPr lang="en-US" altLang="en-US">
                <a:solidFill>
                  <a:srgbClr val="3333CC"/>
                </a:solidFill>
                <a:latin typeface="Verdana" pitchFamily="34" charset="0"/>
              </a:rPr>
              <a:t>&lt;img src="noah.jpg" alt="picture of Noah"&gt;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&lt;/a&gt;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&lt;/p&gt;.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1562628" name="AutoShape 4"/>
          <p:cNvSpPr>
            <a:spLocks noChangeArrowheads="1"/>
          </p:cNvSpPr>
          <p:nvPr/>
        </p:nvSpPr>
        <p:spPr bwMode="auto">
          <a:xfrm flipH="1">
            <a:off x="4184650" y="1570038"/>
            <a:ext cx="4437063" cy="882650"/>
          </a:xfrm>
          <a:prstGeom prst="wedgeRoundRectCallout">
            <a:avLst>
              <a:gd name="adj1" fmla="val -41954"/>
              <a:gd name="adj2" fmla="val 354852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Click picture to follow link</a:t>
            </a:r>
            <a:endParaRPr lang="en-US" altLang="en-US" sz="1800" i="1">
              <a:latin typeface="Verdana" pitchFamily="34" charset="0"/>
            </a:endParaRPr>
          </a:p>
        </p:txBody>
      </p:sp>
      <p:sp>
        <p:nvSpPr>
          <p:cNvPr id="1562633" name="Line 9"/>
          <p:cNvSpPr>
            <a:spLocks noChangeShapeType="1"/>
          </p:cNvSpPr>
          <p:nvPr/>
        </p:nvSpPr>
        <p:spPr bwMode="auto">
          <a:xfrm>
            <a:off x="2084388" y="4273550"/>
            <a:ext cx="5984875" cy="14033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1622" y="5973155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6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6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2628" grpId="0" animBg="1"/>
      <p:bldP spid="156263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7AD8C9F1-0A44-4C39-94F0-98B636C491F1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33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HTML is </a:t>
            </a:r>
            <a:r>
              <a:rPr lang="en-US" altLang="en-US" i="1"/>
              <a:t>compositional</a:t>
            </a:r>
            <a:endParaRPr lang="en-US" alt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39738" y="1731963"/>
            <a:ext cx="5518150" cy="35433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#7&lt;/title&gt;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&lt;p&gt;Click on picture to follow link: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&lt;a href=“</a:t>
            </a:r>
            <a:r>
              <a:rPr lang="en-US" altLang="en-US">
                <a:latin typeface="Verdana" pitchFamily="34" charset="0"/>
              </a:rPr>
              <a:t>http://www.cs.tufts.edu/~noah/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”&gt;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  </a:t>
            </a:r>
            <a:r>
              <a:rPr lang="en-US" altLang="en-US">
                <a:solidFill>
                  <a:srgbClr val="3333CC"/>
                </a:solidFill>
                <a:latin typeface="Verdana" pitchFamily="34" charset="0"/>
              </a:rPr>
              <a:t>&lt;img src="noah.jpg" alt="picture of Noah"&gt;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&lt;/a&gt;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&lt;/p&gt;.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6391275" y="1549400"/>
            <a:ext cx="289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000" b="0" u="sng">
                <a:latin typeface="Verdana" pitchFamily="34" charset="0"/>
              </a:rPr>
              <a:t>&lt;img&gt; can appear in</a:t>
            </a:r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6600825" y="1951038"/>
            <a:ext cx="17922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173038" indent="-173038"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b="0">
                <a:latin typeface="Verdana" pitchFamily="34" charset="0"/>
              </a:rPr>
              <a:t>Paragraphs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b="0">
                <a:latin typeface="Verdana" pitchFamily="34" charset="0"/>
              </a:rPr>
              <a:t>Links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b="0">
                <a:latin typeface="Verdana" pitchFamily="34" charset="0"/>
              </a:rPr>
              <a:t>Table cells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b="0">
                <a:latin typeface="Verdana" pitchFamily="34" charset="0"/>
              </a:rPr>
              <a:t>&lt;divs&gt;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b="0">
                <a:latin typeface="Verdana" pitchFamily="34" charset="0"/>
              </a:rPr>
              <a:t>Etc.</a:t>
            </a:r>
          </a:p>
        </p:txBody>
      </p:sp>
      <p:sp>
        <p:nvSpPr>
          <p:cNvPr id="35847" name="Text Box 9"/>
          <p:cNvSpPr txBox="1">
            <a:spLocks noChangeArrowheads="1"/>
          </p:cNvSpPr>
          <p:nvPr/>
        </p:nvSpPr>
        <p:spPr bwMode="auto">
          <a:xfrm>
            <a:off x="6410325" y="3689350"/>
            <a:ext cx="1427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000" b="0" u="sng">
                <a:latin typeface="Verdana" pitchFamily="34" charset="0"/>
              </a:rPr>
              <a:t>Recursion</a:t>
            </a:r>
          </a:p>
        </p:txBody>
      </p:sp>
      <p:sp>
        <p:nvSpPr>
          <p:cNvPr id="35848" name="Text Box 10"/>
          <p:cNvSpPr txBox="1">
            <a:spLocks noChangeArrowheads="1"/>
          </p:cNvSpPr>
          <p:nvPr/>
        </p:nvSpPr>
        <p:spPr bwMode="auto">
          <a:xfrm>
            <a:off x="6737350" y="4100513"/>
            <a:ext cx="29892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173038" indent="-173038"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b="0">
                <a:latin typeface="Verdana" pitchFamily="34" charset="0"/>
              </a:rPr>
              <a:t>Tables within tables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b="0">
                <a:latin typeface="Verdana" pitchFamily="34" charset="0"/>
              </a:rPr>
              <a:t>Tables in &lt;divs&gt;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b="0">
                <a:latin typeface="Verdana" pitchFamily="34" charset="0"/>
              </a:rPr>
              <a:t>&lt;divs&gt; in tables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000" b="0">
                <a:latin typeface="Verdana" pitchFamily="34" charset="0"/>
              </a:rPr>
              <a:t>Images in content in</a:t>
            </a:r>
            <a:br>
              <a:rPr lang="en-US" altLang="en-US" sz="2000" b="0">
                <a:latin typeface="Verdana" pitchFamily="34" charset="0"/>
              </a:rPr>
            </a:br>
            <a:r>
              <a:rPr lang="en-US" altLang="en-US" sz="2000" b="0">
                <a:latin typeface="Verdana" pitchFamily="34" charset="0"/>
              </a:rPr>
              <a:t>lists in tables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en-US" altLang="en-US" sz="2000" b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1EB40D45-E97F-466D-9035-5C97163D726B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34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3838" y="547074"/>
            <a:ext cx="8932862" cy="498475"/>
          </a:xfrm>
        </p:spPr>
        <p:txBody>
          <a:bodyPr/>
          <a:lstStyle/>
          <a:p>
            <a:pPr eaLnBrk="1" hangingPunct="1"/>
            <a:r>
              <a:rPr lang="en-US" altLang="en-US"/>
              <a:t>HTML References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193" y="1205065"/>
            <a:ext cx="8495507" cy="4411509"/>
          </a:xfrm>
        </p:spPr>
        <p:txBody>
          <a:bodyPr/>
          <a:lstStyle/>
          <a:p>
            <a:pPr eaLnBrk="1" hangingPunct="1"/>
            <a:r>
              <a:rPr lang="en-US" altLang="en-US" dirty="0"/>
              <a:t>The official HTML5 specification: HTML5: Edition for Web Authors (</a:t>
            </a:r>
            <a:r>
              <a:rPr lang="en-US" altLang="en-US" dirty="0">
                <a:hlinkClick r:id="rId2"/>
              </a:rPr>
              <a:t>https://html.spec.whatwg.org/multipage/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dirty="0"/>
              <a:t>This is long, detailed and often hard to understand, but it is authoritative</a:t>
            </a:r>
          </a:p>
          <a:p>
            <a:pPr lvl="1" eaLnBrk="1" hangingPunct="1"/>
            <a:r>
              <a:rPr lang="en-US" altLang="en-US" dirty="0"/>
              <a:t>The </a:t>
            </a:r>
            <a:r>
              <a:rPr lang="en-US" altLang="en-US" dirty="0">
                <a:hlinkClick r:id="rId3"/>
              </a:rPr>
              <a:t>history</a:t>
            </a:r>
            <a:r>
              <a:rPr lang="en-US" altLang="en-US" dirty="0"/>
              <a:t> of the HTML specifications is interesting and convoluted</a:t>
            </a:r>
          </a:p>
          <a:p>
            <a:pPr eaLnBrk="1" hangingPunct="1"/>
            <a:r>
              <a:rPr lang="en-US" altLang="en-US" dirty="0"/>
              <a:t>There are tons of good books on HTML – check Safari or your favorite bookseller for one that works for you</a:t>
            </a:r>
          </a:p>
          <a:p>
            <a:pPr eaLnBrk="1" hangingPunct="1"/>
            <a:r>
              <a:rPr lang="en-US" altLang="en-US" dirty="0"/>
              <a:t>A Web search will get you good (and bad!) advice on almost anything you might want  to do</a:t>
            </a:r>
          </a:p>
          <a:p>
            <a:pPr eaLnBrk="1" hangingPunct="1"/>
            <a:r>
              <a:rPr lang="en-US" altLang="en-US" dirty="0"/>
              <a:t>A useful, if informal guide to new features in HTML5: </a:t>
            </a:r>
            <a:r>
              <a:rPr lang="en-US" altLang="en-US" i="1" dirty="0"/>
              <a:t>Dive into HTML5</a:t>
            </a:r>
            <a:r>
              <a:rPr lang="en-US" altLang="en-US" dirty="0"/>
              <a:t>, by Mark Pilgrim </a:t>
            </a:r>
            <a:r>
              <a:rPr lang="en-US" altLang="en-US" dirty="0">
                <a:hlinkClick r:id="rId4"/>
              </a:rPr>
              <a:t>http://diveintohtml5.info/table-of-contents.html</a:t>
            </a:r>
            <a:r>
              <a:rPr lang="en-US" altLang="en-US" dirty="0"/>
              <a:t> </a:t>
            </a:r>
          </a:p>
          <a:p>
            <a:pPr lvl="1" eaLnBrk="1" hangingPunct="1"/>
            <a:r>
              <a:rPr lang="en-US" altLang="en-US" dirty="0"/>
              <a:t>Most of these won’t be of interest when you’re starting out, but you might want to take a look</a:t>
            </a:r>
          </a:p>
          <a:p>
            <a:pPr lvl="1" eaLnBrk="1" hangingPunct="1"/>
            <a:r>
              <a:rPr lang="en-US" altLang="en-US" dirty="0"/>
              <a:t>Support the author and buy the book form – info on the intro page!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487363" y="5729901"/>
            <a:ext cx="86693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0" dirty="0">
                <a:solidFill>
                  <a:srgbClr val="800000"/>
                </a:solidFill>
                <a:latin typeface="Verdana" pitchFamily="34" charset="0"/>
              </a:rPr>
              <a:t>Note: the Web site www.w3schools.com is not affiliated with W3C, and does not convey official advice from the consortium!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88C564CF-579A-41FA-9295-B71DBBAFF0F9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35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2751138" y="2949575"/>
            <a:ext cx="5062537" cy="1047750"/>
          </a:xfrm>
          <a:noFill/>
        </p:spPr>
        <p:txBody>
          <a:bodyPr anchor="ctr" anchorCtr="1"/>
          <a:lstStyle/>
          <a:p>
            <a:pPr algn="ctr" eaLnBrk="1" hangingPunct="1"/>
            <a:r>
              <a:rPr lang="en-US" altLang="en-US"/>
              <a:t>Introduction to CSS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5CF872B9-ACE5-486E-9E3A-D10BBDA0EA2D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36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HTML and CSS: content and styling</a:t>
            </a:r>
          </a:p>
        </p:txBody>
      </p:sp>
      <p:sp>
        <p:nvSpPr>
          <p:cNvPr id="151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00000"/>
              </a:spcBef>
              <a:spcAft>
                <a:spcPct val="0"/>
              </a:spcAft>
            </a:pPr>
            <a:r>
              <a:rPr lang="en-US" altLang="en-US"/>
              <a:t>HTML conveys the logical structure and content of a document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en-US"/>
              <a:t>Each element is given default styling by the browser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E.g. &lt;h1&gt; is usually in a big font and boldface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en-US"/>
              <a:t>Cascading Stylesheets (CSS) can be used to override the presentation details of any element!</a:t>
            </a:r>
          </a:p>
        </p:txBody>
      </p:sp>
      <p:sp>
        <p:nvSpPr>
          <p:cNvPr id="1513476" name="AutoShape 4"/>
          <p:cNvSpPr>
            <a:spLocks noChangeArrowheads="1"/>
          </p:cNvSpPr>
          <p:nvPr/>
        </p:nvSpPr>
        <p:spPr bwMode="auto">
          <a:xfrm>
            <a:off x="180975" y="3235325"/>
            <a:ext cx="538163" cy="360363"/>
          </a:xfrm>
          <a:prstGeom prst="rightArrow">
            <a:avLst>
              <a:gd name="adj1" fmla="val 50000"/>
              <a:gd name="adj2" fmla="val 37335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1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1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13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13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3475" grpId="0" build="p"/>
      <p:bldP spid="151347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22C123A7-9B17-41A7-BA3A-7A0D8CE6E518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37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simple bit of CSS on an element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1831975" y="2760663"/>
            <a:ext cx="6565900" cy="25654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#8&lt;/title&gt;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 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style=“color:blue”</a:t>
            </a:r>
            <a:r>
              <a:rPr lang="en-US" altLang="en-US">
                <a:latin typeface="Verdana" pitchFamily="34" charset="0"/>
              </a:rPr>
              <a:t>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 flipH="1">
            <a:off x="4752975" y="1825625"/>
            <a:ext cx="4208463" cy="1476375"/>
          </a:xfrm>
          <a:prstGeom prst="wedgeRoundRectCallout">
            <a:avLst>
              <a:gd name="adj1" fmla="val 59051"/>
              <a:gd name="adj2" fmla="val 128278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u="sng">
                <a:latin typeface="Verdana" pitchFamily="34" charset="0"/>
              </a:rPr>
              <a:t>color:blue</a:t>
            </a:r>
            <a:r>
              <a:rPr lang="en-US" altLang="en-US" sz="1800">
                <a:latin typeface="Verdana" pitchFamily="34" charset="0"/>
              </a:rPr>
              <a:t> overrides the color style for this &lt;h1&gt;</a:t>
            </a:r>
            <a:endParaRPr lang="en-US" altLang="en-US" sz="1800" i="1">
              <a:latin typeface="Verdana" pitchFamily="34" charset="0"/>
            </a:endParaRPr>
          </a:p>
        </p:txBody>
      </p:sp>
      <p:pic>
        <p:nvPicPr>
          <p:cNvPr id="1539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49750"/>
            <a:ext cx="3451225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9079" name="Freeform 7"/>
          <p:cNvSpPr>
            <a:spLocks/>
          </p:cNvSpPr>
          <p:nvPr/>
        </p:nvSpPr>
        <p:spPr bwMode="auto">
          <a:xfrm>
            <a:off x="4132263" y="4878388"/>
            <a:ext cx="1604962" cy="544512"/>
          </a:xfrm>
          <a:custGeom>
            <a:avLst/>
            <a:gdLst>
              <a:gd name="T0" fmla="*/ 0 w 1840"/>
              <a:gd name="T1" fmla="*/ 0 h 706"/>
              <a:gd name="T2" fmla="*/ 2147483647 w 1840"/>
              <a:gd name="T3" fmla="*/ 2147483647 h 706"/>
              <a:gd name="T4" fmla="*/ 2147483647 w 1840"/>
              <a:gd name="T5" fmla="*/ 2147483647 h 706"/>
              <a:gd name="T6" fmla="*/ 2147483647 w 1840"/>
              <a:gd name="T7" fmla="*/ 2147483647 h 70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40" h="706">
                <a:moveTo>
                  <a:pt x="0" y="0"/>
                </a:moveTo>
                <a:cubicBezTo>
                  <a:pt x="35" y="66"/>
                  <a:pt x="93" y="286"/>
                  <a:pt x="208" y="394"/>
                </a:cubicBezTo>
                <a:cubicBezTo>
                  <a:pt x="323" y="502"/>
                  <a:pt x="420" y="598"/>
                  <a:pt x="692" y="650"/>
                </a:cubicBezTo>
                <a:cubicBezTo>
                  <a:pt x="964" y="702"/>
                  <a:pt x="1602" y="695"/>
                  <a:pt x="1840" y="706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5369" y="6112799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39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07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C0D50179-B2BC-4F16-9AE9-D955D72AA236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38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987425" y="3273425"/>
            <a:ext cx="2184400" cy="2841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you can control using CSS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1600" b="0">
                <a:solidFill>
                  <a:srgbClr val="CC0066"/>
                </a:solidFill>
              </a:rPr>
              <a:t>color:red</a:t>
            </a:r>
          </a:p>
          <a:p>
            <a:pPr eaLnBrk="1" hangingPunct="1"/>
            <a:r>
              <a:rPr lang="en-US" altLang="en-US" sz="1600"/>
              <a:t>font-weight:bold</a:t>
            </a:r>
          </a:p>
          <a:p>
            <a:pPr eaLnBrk="1" hangingPunct="1"/>
            <a:r>
              <a:rPr lang="en-US" altLang="en-US" sz="1600" b="0" i="1"/>
              <a:t>font-style:italic</a:t>
            </a:r>
          </a:p>
          <a:p>
            <a:pPr eaLnBrk="1" hangingPunct="1"/>
            <a:r>
              <a:rPr lang="en-US" altLang="en-US" sz="1600" b="0" i="1"/>
              <a:t>font-size:20px</a:t>
            </a:r>
          </a:p>
          <a:p>
            <a:pPr eaLnBrk="1" hangingPunct="1"/>
            <a:r>
              <a:rPr lang="en-US" altLang="en-US" sz="1600" b="0"/>
              <a:t>background:yellow</a:t>
            </a:r>
          </a:p>
          <a:p>
            <a:pPr eaLnBrk="1" hangingPunct="1"/>
            <a:r>
              <a:rPr lang="en-US" altLang="en-US" sz="1600" b="0"/>
              <a:t>border:solid</a:t>
            </a:r>
          </a:p>
          <a:p>
            <a:pPr eaLnBrk="1" hangingPunct="1"/>
            <a:r>
              <a:rPr lang="en-US" altLang="en-US" sz="1600" b="0"/>
              <a:t>                 text-align:center</a:t>
            </a:r>
          </a:p>
          <a:p>
            <a:pPr eaLnBrk="1" hangingPunct="1"/>
            <a:r>
              <a:rPr lang="en-US" altLang="en-US" sz="1600" b="0"/>
              <a:t>      border:dashed; text-align:center;</a:t>
            </a:r>
          </a:p>
          <a:p>
            <a:pPr eaLnBrk="1" hangingPunct="1"/>
            <a:endParaRPr lang="en-US" altLang="en-US" sz="1600" b="0">
              <a:solidFill>
                <a:srgbClr val="CC0066"/>
              </a:solidFill>
            </a:endParaRP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979488" y="3656013"/>
            <a:ext cx="1260475" cy="301625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960438" y="4376738"/>
            <a:ext cx="3646487" cy="320675"/>
          </a:xfrm>
          <a:prstGeom prst="rect">
            <a:avLst/>
          </a:prstGeom>
          <a:noFill/>
          <a:ln w="635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</p:txBody>
      </p:sp>
      <p:sp>
        <p:nvSpPr>
          <p:cNvPr id="40968" name="Rectangle 2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 sz="1600"/>
          </a:p>
        </p:txBody>
      </p:sp>
      <p:sp>
        <p:nvSpPr>
          <p:cNvPr id="1514518" name="Freeform 22"/>
          <p:cNvSpPr>
            <a:spLocks/>
          </p:cNvSpPr>
          <p:nvPr/>
        </p:nvSpPr>
        <p:spPr bwMode="auto">
          <a:xfrm>
            <a:off x="1982788" y="1919288"/>
            <a:ext cx="3941762" cy="3484562"/>
          </a:xfrm>
          <a:custGeom>
            <a:avLst/>
            <a:gdLst>
              <a:gd name="T0" fmla="*/ 0 w 2339"/>
              <a:gd name="T1" fmla="*/ 0 h 2195"/>
              <a:gd name="T2" fmla="*/ 2147483647 w 2339"/>
              <a:gd name="T3" fmla="*/ 2147483647 h 2195"/>
              <a:gd name="T4" fmla="*/ 2147483647 w 2339"/>
              <a:gd name="T5" fmla="*/ 2147483647 h 2195"/>
              <a:gd name="T6" fmla="*/ 2147483647 w 2339"/>
              <a:gd name="T7" fmla="*/ 2147483647 h 21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39" h="2195">
                <a:moveTo>
                  <a:pt x="0" y="0"/>
                </a:moveTo>
                <a:cubicBezTo>
                  <a:pt x="230" y="61"/>
                  <a:pt x="1022" y="176"/>
                  <a:pt x="1383" y="369"/>
                </a:cubicBezTo>
                <a:cubicBezTo>
                  <a:pt x="1744" y="562"/>
                  <a:pt x="2008" y="854"/>
                  <a:pt x="2167" y="1158"/>
                </a:cubicBezTo>
                <a:cubicBezTo>
                  <a:pt x="2326" y="1462"/>
                  <a:pt x="2303" y="1979"/>
                  <a:pt x="2339" y="2195"/>
                </a:cubicBezTo>
              </a:path>
            </a:pathLst>
          </a:custGeom>
          <a:noFill/>
          <a:ln w="28575" cap="flat" cmpd="sng">
            <a:solidFill>
              <a:srgbClr val="3333CC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1514519" name="Freeform 23"/>
          <p:cNvSpPr>
            <a:spLocks/>
          </p:cNvSpPr>
          <p:nvPr/>
        </p:nvSpPr>
        <p:spPr bwMode="auto">
          <a:xfrm>
            <a:off x="2341563" y="3773488"/>
            <a:ext cx="3116262" cy="1547812"/>
          </a:xfrm>
          <a:custGeom>
            <a:avLst/>
            <a:gdLst>
              <a:gd name="T0" fmla="*/ 0 w 1963"/>
              <a:gd name="T1" fmla="*/ 2147483647 h 975"/>
              <a:gd name="T2" fmla="*/ 2147483647 w 1963"/>
              <a:gd name="T3" fmla="*/ 2147483647 h 975"/>
              <a:gd name="T4" fmla="*/ 2147483647 w 1963"/>
              <a:gd name="T5" fmla="*/ 2147483647 h 975"/>
              <a:gd name="T6" fmla="*/ 2147483647 w 1963"/>
              <a:gd name="T7" fmla="*/ 2147483647 h 975"/>
              <a:gd name="T8" fmla="*/ 2147483647 w 1963"/>
              <a:gd name="T9" fmla="*/ 2147483647 h 9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63" h="975">
                <a:moveTo>
                  <a:pt x="0" y="2"/>
                </a:moveTo>
                <a:cubicBezTo>
                  <a:pt x="201" y="5"/>
                  <a:pt x="924" y="0"/>
                  <a:pt x="1209" y="19"/>
                </a:cubicBezTo>
                <a:cubicBezTo>
                  <a:pt x="1494" y="38"/>
                  <a:pt x="1591" y="32"/>
                  <a:pt x="1710" y="117"/>
                </a:cubicBezTo>
                <a:cubicBezTo>
                  <a:pt x="1829" y="202"/>
                  <a:pt x="1963" y="383"/>
                  <a:pt x="1923" y="526"/>
                </a:cubicBezTo>
                <a:cubicBezTo>
                  <a:pt x="1883" y="669"/>
                  <a:pt x="1563" y="881"/>
                  <a:pt x="1468" y="975"/>
                </a:cubicBezTo>
              </a:path>
            </a:pathLst>
          </a:custGeom>
          <a:noFill/>
          <a:ln w="28575" cap="flat" cmpd="sng">
            <a:solidFill>
              <a:srgbClr val="3333CC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1514520" name="Text Box 24"/>
          <p:cNvSpPr txBox="1">
            <a:spLocks noChangeArrowheads="1"/>
          </p:cNvSpPr>
          <p:nvPr/>
        </p:nvSpPr>
        <p:spPr bwMode="auto">
          <a:xfrm>
            <a:off x="528638" y="5092700"/>
            <a:ext cx="86185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3333CC"/>
                </a:solidFill>
                <a:latin typeface="Verdana" pitchFamily="34" charset="0"/>
              </a:rPr>
              <a:t>Example:</a:t>
            </a:r>
            <a:br>
              <a:rPr lang="en-US" altLang="en-US">
                <a:solidFill>
                  <a:srgbClr val="3333CC"/>
                </a:solidFill>
                <a:latin typeface="Verdana" pitchFamily="34" charset="0"/>
              </a:rPr>
            </a:br>
            <a:r>
              <a:rPr lang="en-US" altLang="en-US">
                <a:solidFill>
                  <a:srgbClr val="3333CC"/>
                </a:solidFill>
                <a:latin typeface="Verdana" pitchFamily="34" charset="0"/>
              </a:rPr>
              <a:t> </a:t>
            </a:r>
            <a:r>
              <a:rPr lang="en-US" altLang="en-US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&lt;p style=“text-align:center; </a:t>
            </a:r>
            <a:r>
              <a:rPr lang="en-US" altLang="en-US" b="0">
                <a:solidFill>
                  <a:srgbClr val="3333CC"/>
                </a:solidFill>
                <a:latin typeface="Verdana" pitchFamily="34" charset="0"/>
              </a:rPr>
              <a:t>border:solid; </a:t>
            </a:r>
            <a:r>
              <a:rPr lang="en-US" altLang="en-US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color:red;”&gt;CSS is cool!&lt;/p&gt;</a:t>
            </a:r>
          </a:p>
        </p:txBody>
      </p:sp>
      <p:grpSp>
        <p:nvGrpSpPr>
          <p:cNvPr id="1514524" name="Group 28"/>
          <p:cNvGrpSpPr>
            <a:grpSpLocks/>
          </p:cNvGrpSpPr>
          <p:nvPr/>
        </p:nvGrpSpPr>
        <p:grpSpPr bwMode="auto">
          <a:xfrm>
            <a:off x="2506663" y="5805488"/>
            <a:ext cx="3884612" cy="457200"/>
            <a:chOff x="1579" y="3657"/>
            <a:chExt cx="2447" cy="288"/>
          </a:xfrm>
        </p:grpSpPr>
        <p:sp>
          <p:nvSpPr>
            <p:cNvPr id="40975" name="Text Box 26"/>
            <p:cNvSpPr txBox="1">
              <a:spLocks noChangeArrowheads="1"/>
            </p:cNvSpPr>
            <p:nvPr/>
          </p:nvSpPr>
          <p:spPr bwMode="auto">
            <a:xfrm>
              <a:off x="2372" y="3703"/>
              <a:ext cx="94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>
                  <a:solidFill>
                    <a:srgbClr val="CC0066"/>
                  </a:solidFill>
                  <a:latin typeface="Verdana" pitchFamily="34" charset="0"/>
                </a:rPr>
                <a:t>CSS is cool!</a:t>
              </a:r>
            </a:p>
          </p:txBody>
        </p:sp>
        <p:sp>
          <p:nvSpPr>
            <p:cNvPr id="40976" name="Rectangle 25"/>
            <p:cNvSpPr>
              <a:spLocks noChangeArrowheads="1"/>
            </p:cNvSpPr>
            <p:nvPr/>
          </p:nvSpPr>
          <p:spPr bwMode="auto">
            <a:xfrm>
              <a:off x="1579" y="3657"/>
              <a:ext cx="2447" cy="288"/>
            </a:xfrm>
            <a:prstGeom prst="rect">
              <a:avLst/>
            </a:prstGeom>
            <a:noFill/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b="0">
                <a:latin typeface="Verdana" pitchFamily="34" charset="0"/>
              </a:endParaRPr>
            </a:p>
          </p:txBody>
        </p:sp>
      </p:grpSp>
      <p:sp>
        <p:nvSpPr>
          <p:cNvPr id="1514523" name="Freeform 27"/>
          <p:cNvSpPr>
            <a:spLocks/>
          </p:cNvSpPr>
          <p:nvPr/>
        </p:nvSpPr>
        <p:spPr bwMode="auto">
          <a:xfrm>
            <a:off x="6492875" y="5614988"/>
            <a:ext cx="2625725" cy="592137"/>
          </a:xfrm>
          <a:custGeom>
            <a:avLst/>
            <a:gdLst>
              <a:gd name="T0" fmla="*/ 2147483647 w 1654"/>
              <a:gd name="T1" fmla="*/ 0 h 373"/>
              <a:gd name="T2" fmla="*/ 2147483647 w 1654"/>
              <a:gd name="T3" fmla="*/ 2147483647 h 373"/>
              <a:gd name="T4" fmla="*/ 2147483647 w 1654"/>
              <a:gd name="T5" fmla="*/ 2147483647 h 373"/>
              <a:gd name="T6" fmla="*/ 0 w 1654"/>
              <a:gd name="T7" fmla="*/ 2147483647 h 3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4" h="373">
                <a:moveTo>
                  <a:pt x="1468" y="0"/>
                </a:moveTo>
                <a:cubicBezTo>
                  <a:pt x="1493" y="44"/>
                  <a:pt x="1654" y="199"/>
                  <a:pt x="1618" y="259"/>
                </a:cubicBezTo>
                <a:cubicBezTo>
                  <a:pt x="1582" y="319"/>
                  <a:pt x="1520" y="353"/>
                  <a:pt x="1250" y="363"/>
                </a:cubicBezTo>
                <a:cubicBezTo>
                  <a:pt x="980" y="373"/>
                  <a:pt x="260" y="331"/>
                  <a:pt x="0" y="322"/>
                </a:cubicBezTo>
              </a:path>
            </a:pathLst>
          </a:custGeom>
          <a:noFill/>
          <a:ln w="28575" cap="flat" cmpd="sng">
            <a:solidFill>
              <a:srgbClr val="3333CC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1514525" name="Freeform 29"/>
          <p:cNvSpPr>
            <a:spLocks/>
          </p:cNvSpPr>
          <p:nvPr/>
        </p:nvSpPr>
        <p:spPr bwMode="auto">
          <a:xfrm>
            <a:off x="3108325" y="4097338"/>
            <a:ext cx="1920875" cy="1271587"/>
          </a:xfrm>
          <a:custGeom>
            <a:avLst/>
            <a:gdLst>
              <a:gd name="T0" fmla="*/ 2147483647 w 1210"/>
              <a:gd name="T1" fmla="*/ 2147483647 h 801"/>
              <a:gd name="T2" fmla="*/ 2147483647 w 1210"/>
              <a:gd name="T3" fmla="*/ 2147483647 h 801"/>
              <a:gd name="T4" fmla="*/ 2147483647 w 1210"/>
              <a:gd name="T5" fmla="*/ 2147483647 h 801"/>
              <a:gd name="T6" fmla="*/ 2147483647 w 1210"/>
              <a:gd name="T7" fmla="*/ 2147483647 h 801"/>
              <a:gd name="T8" fmla="*/ 2147483647 w 1210"/>
              <a:gd name="T9" fmla="*/ 2147483647 h 801"/>
              <a:gd name="T10" fmla="*/ 0 w 1210"/>
              <a:gd name="T11" fmla="*/ 2147483647 h 8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10" h="801">
                <a:moveTo>
                  <a:pt x="277" y="35"/>
                </a:moveTo>
                <a:cubicBezTo>
                  <a:pt x="382" y="36"/>
                  <a:pt x="755" y="0"/>
                  <a:pt x="910" y="40"/>
                </a:cubicBezTo>
                <a:cubicBezTo>
                  <a:pt x="1065" y="80"/>
                  <a:pt x="1210" y="201"/>
                  <a:pt x="1210" y="276"/>
                </a:cubicBezTo>
                <a:cubicBezTo>
                  <a:pt x="1210" y="351"/>
                  <a:pt x="1054" y="438"/>
                  <a:pt x="910" y="489"/>
                </a:cubicBezTo>
                <a:cubicBezTo>
                  <a:pt x="766" y="540"/>
                  <a:pt x="498" y="529"/>
                  <a:pt x="346" y="581"/>
                </a:cubicBezTo>
                <a:cubicBezTo>
                  <a:pt x="194" y="633"/>
                  <a:pt x="72" y="755"/>
                  <a:pt x="0" y="801"/>
                </a:cubicBezTo>
              </a:path>
            </a:pathLst>
          </a:custGeom>
          <a:noFill/>
          <a:ln w="28575" cap="flat" cmpd="sng">
            <a:solidFill>
              <a:srgbClr val="3333CC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1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1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1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1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4518" grpId="0" animBg="1"/>
      <p:bldP spid="1514519" grpId="0" animBg="1"/>
      <p:bldP spid="1514520" grpId="0"/>
      <p:bldP spid="1514523" grpId="0" animBg="1"/>
      <p:bldP spid="151452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E54DE468-223E-46CE-ABE4-42F939B9F50C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39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977900" y="3171825"/>
            <a:ext cx="2184400" cy="2841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you can control using CSS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11738" y="1776413"/>
            <a:ext cx="4154487" cy="3224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600"/>
              <a:t>How things are positioned:</a:t>
            </a:r>
          </a:p>
          <a:p>
            <a:pPr marL="465138" lvl="1" indent="-234950" eaLnBrk="1" hangingPunct="1">
              <a:lnSpc>
                <a:spcPct val="90000"/>
              </a:lnSpc>
            </a:pPr>
            <a:r>
              <a:rPr lang="en-US" altLang="en-US" sz="1500"/>
              <a:t>margins: around the outside</a:t>
            </a:r>
          </a:p>
          <a:p>
            <a:pPr marL="465138" lvl="1" indent="-234950" eaLnBrk="1" hangingPunct="1">
              <a:lnSpc>
                <a:spcPct val="90000"/>
              </a:lnSpc>
            </a:pPr>
            <a:r>
              <a:rPr lang="en-US" altLang="en-US" sz="1500"/>
              <a:t>padding: space between content and bounding box</a:t>
            </a:r>
          </a:p>
          <a:p>
            <a:pPr marL="465138" lvl="1" indent="-234950" eaLnBrk="1" hangingPunct="1">
              <a:lnSpc>
                <a:spcPct val="90000"/>
              </a:lnSpc>
            </a:pPr>
            <a:r>
              <a:rPr lang="en-US" altLang="en-US" sz="1500"/>
              <a:t>float: forcing a box right or left, with wraparound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/>
              <a:t>Advanced</a:t>
            </a:r>
          </a:p>
          <a:p>
            <a:pPr marL="465138" lvl="1" indent="-234950" eaLnBrk="1" hangingPunct="1">
              <a:lnSpc>
                <a:spcPct val="90000"/>
              </a:lnSpc>
            </a:pPr>
            <a:r>
              <a:rPr lang="en-US" altLang="en-US" sz="1500"/>
              <a:t>Animations</a:t>
            </a:r>
          </a:p>
          <a:p>
            <a:pPr marL="465138" lvl="1" indent="-234950" eaLnBrk="1" hangingPunct="1">
              <a:lnSpc>
                <a:spcPct val="90000"/>
              </a:lnSpc>
            </a:pPr>
            <a:r>
              <a:rPr lang="en-US" altLang="en-US" sz="1500"/>
              <a:t>Opacity</a:t>
            </a:r>
          </a:p>
          <a:p>
            <a:pPr marL="465138" lvl="1" indent="-234950" eaLnBrk="1" hangingPunct="1">
              <a:lnSpc>
                <a:spcPct val="90000"/>
              </a:lnSpc>
            </a:pPr>
            <a:r>
              <a:rPr lang="en-US" altLang="en-US" sz="1500"/>
              <a:t>Different stylesheet for</a:t>
            </a:r>
            <a:br>
              <a:rPr lang="en-US" altLang="en-US" sz="1500"/>
            </a:br>
            <a:r>
              <a:rPr lang="en-US" altLang="en-US" sz="1500"/>
              <a:t>mobile, print, small screen</a:t>
            </a:r>
          </a:p>
          <a:p>
            <a:pPr marL="465138" lvl="1" indent="-234950" eaLnBrk="1" hangingPunct="1">
              <a:lnSpc>
                <a:spcPct val="90000"/>
              </a:lnSpc>
            </a:pPr>
            <a:endParaRPr lang="en-US" altLang="en-US" sz="1500"/>
          </a:p>
          <a:p>
            <a:pPr marL="465138" lvl="1" indent="-234950" eaLnBrk="1" hangingPunct="1">
              <a:lnSpc>
                <a:spcPct val="90000"/>
              </a:lnSpc>
            </a:pPr>
            <a:endParaRPr lang="en-US" altLang="en-US" sz="150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979488" y="3492500"/>
            <a:ext cx="1260475" cy="301625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</p:txBody>
      </p:sp>
      <p:sp>
        <p:nvSpPr>
          <p:cNvPr id="1520647" name="Text Box 7"/>
          <p:cNvSpPr txBox="1">
            <a:spLocks noChangeArrowheads="1"/>
          </p:cNvSpPr>
          <p:nvPr/>
        </p:nvSpPr>
        <p:spPr bwMode="auto">
          <a:xfrm>
            <a:off x="3067050" y="5314950"/>
            <a:ext cx="334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000" b="0" i="1">
                <a:solidFill>
                  <a:srgbClr val="800000"/>
                </a:solidFill>
                <a:latin typeface="Verdana" pitchFamily="34" charset="0"/>
              </a:rPr>
              <a:t>And lots, lots, lots more!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968375" y="4167188"/>
            <a:ext cx="3646488" cy="320675"/>
          </a:xfrm>
          <a:prstGeom prst="rect">
            <a:avLst/>
          </a:prstGeom>
          <a:noFill/>
          <a:ln w="635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</p:txBody>
      </p:sp>
      <p:grpSp>
        <p:nvGrpSpPr>
          <p:cNvPr id="41993" name="Group 9"/>
          <p:cNvGrpSpPr>
            <a:grpSpLocks/>
          </p:cNvGrpSpPr>
          <p:nvPr/>
        </p:nvGrpSpPr>
        <p:grpSpPr bwMode="auto">
          <a:xfrm>
            <a:off x="8078788" y="3582988"/>
            <a:ext cx="1598612" cy="622300"/>
            <a:chOff x="5089" y="2257"/>
            <a:chExt cx="1007" cy="392"/>
          </a:xfrm>
        </p:grpSpPr>
        <p:sp>
          <p:nvSpPr>
            <p:cNvPr id="42001" name="Rectangle 10"/>
            <p:cNvSpPr>
              <a:spLocks noChangeArrowheads="1"/>
            </p:cNvSpPr>
            <p:nvPr/>
          </p:nvSpPr>
          <p:spPr bwMode="auto">
            <a:xfrm>
              <a:off x="5145" y="2332"/>
              <a:ext cx="905" cy="227"/>
            </a:xfrm>
            <a:prstGeom prst="rect">
              <a:avLst/>
            </a:prstGeom>
            <a:solidFill>
              <a:srgbClr val="FFFF00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b="0">
                <a:latin typeface="Verdana" pitchFamily="34" charset="0"/>
              </a:endParaRPr>
            </a:p>
          </p:txBody>
        </p:sp>
        <p:sp>
          <p:nvSpPr>
            <p:cNvPr id="42002" name="Rectangle 11"/>
            <p:cNvSpPr>
              <a:spLocks noChangeArrowheads="1"/>
            </p:cNvSpPr>
            <p:nvPr/>
          </p:nvSpPr>
          <p:spPr bwMode="auto">
            <a:xfrm>
              <a:off x="5089" y="2257"/>
              <a:ext cx="1007" cy="392"/>
            </a:xfrm>
            <a:prstGeom prst="rect">
              <a:avLst/>
            </a:prstGeom>
            <a:noFill/>
            <a:ln w="6350" cap="rnd" algn="ctr">
              <a:solidFill>
                <a:schemeClr val="folHlink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b="0">
                <a:solidFill>
                  <a:srgbClr val="FFFF00"/>
                </a:solidFill>
                <a:latin typeface="Verdana" pitchFamily="34" charset="0"/>
              </a:endParaRPr>
            </a:p>
          </p:txBody>
        </p:sp>
        <p:sp>
          <p:nvSpPr>
            <p:cNvPr id="42003" name="Text Box 12"/>
            <p:cNvSpPr txBox="1">
              <a:spLocks noChangeArrowheads="1"/>
            </p:cNvSpPr>
            <p:nvPr/>
          </p:nvSpPr>
          <p:spPr bwMode="auto">
            <a:xfrm>
              <a:off x="5380" y="2343"/>
              <a:ext cx="3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b="0">
                  <a:latin typeface="Verdana" pitchFamily="34" charset="0"/>
                </a:rPr>
                <a:t>ABC</a:t>
              </a:r>
            </a:p>
          </p:txBody>
        </p:sp>
      </p:grpSp>
      <p:sp>
        <p:nvSpPr>
          <p:cNvPr id="41994" name="Freeform 13"/>
          <p:cNvSpPr>
            <a:spLocks/>
          </p:cNvSpPr>
          <p:nvPr/>
        </p:nvSpPr>
        <p:spPr bwMode="auto">
          <a:xfrm>
            <a:off x="8110538" y="2122488"/>
            <a:ext cx="1114425" cy="1508125"/>
          </a:xfrm>
          <a:custGeom>
            <a:avLst/>
            <a:gdLst>
              <a:gd name="T0" fmla="*/ 0 w 702"/>
              <a:gd name="T1" fmla="*/ 2147483647 h 950"/>
              <a:gd name="T2" fmla="*/ 2147483647 w 702"/>
              <a:gd name="T3" fmla="*/ 2147483647 h 950"/>
              <a:gd name="T4" fmla="*/ 2147483647 w 702"/>
              <a:gd name="T5" fmla="*/ 2147483647 h 9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02" h="950">
                <a:moveTo>
                  <a:pt x="0" y="91"/>
                </a:moveTo>
                <a:cubicBezTo>
                  <a:pt x="228" y="47"/>
                  <a:pt x="484" y="0"/>
                  <a:pt x="593" y="143"/>
                </a:cubicBezTo>
                <a:cubicBezTo>
                  <a:pt x="702" y="286"/>
                  <a:pt x="644" y="782"/>
                  <a:pt x="657" y="95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41995" name="Freeform 14"/>
          <p:cNvSpPr>
            <a:spLocks/>
          </p:cNvSpPr>
          <p:nvPr/>
        </p:nvSpPr>
        <p:spPr bwMode="auto">
          <a:xfrm>
            <a:off x="8778875" y="2532063"/>
            <a:ext cx="269875" cy="1225550"/>
          </a:xfrm>
          <a:custGeom>
            <a:avLst/>
            <a:gdLst>
              <a:gd name="T0" fmla="*/ 0 w 170"/>
              <a:gd name="T1" fmla="*/ 2147483647 h 772"/>
              <a:gd name="T2" fmla="*/ 2147483647 w 170"/>
              <a:gd name="T3" fmla="*/ 2147483647 h 772"/>
              <a:gd name="T4" fmla="*/ 2147483647 w 170"/>
              <a:gd name="T5" fmla="*/ 2147483647 h 7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772">
                <a:moveTo>
                  <a:pt x="0" y="47"/>
                </a:moveTo>
                <a:cubicBezTo>
                  <a:pt x="26" y="59"/>
                  <a:pt x="128" y="0"/>
                  <a:pt x="149" y="121"/>
                </a:cubicBezTo>
                <a:cubicBezTo>
                  <a:pt x="170" y="242"/>
                  <a:pt x="131" y="637"/>
                  <a:pt x="126" y="77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grpSp>
        <p:nvGrpSpPr>
          <p:cNvPr id="41996" name="Group 15"/>
          <p:cNvGrpSpPr>
            <a:grpSpLocks/>
          </p:cNvGrpSpPr>
          <p:nvPr/>
        </p:nvGrpSpPr>
        <p:grpSpPr bwMode="auto">
          <a:xfrm>
            <a:off x="8078788" y="4203700"/>
            <a:ext cx="1598612" cy="622300"/>
            <a:chOff x="5089" y="2257"/>
            <a:chExt cx="1007" cy="392"/>
          </a:xfrm>
        </p:grpSpPr>
        <p:sp>
          <p:nvSpPr>
            <p:cNvPr id="41998" name="Rectangle 16"/>
            <p:cNvSpPr>
              <a:spLocks noChangeArrowheads="1"/>
            </p:cNvSpPr>
            <p:nvPr/>
          </p:nvSpPr>
          <p:spPr bwMode="auto">
            <a:xfrm>
              <a:off x="5145" y="2332"/>
              <a:ext cx="905" cy="227"/>
            </a:xfrm>
            <a:prstGeom prst="rect">
              <a:avLst/>
            </a:prstGeom>
            <a:solidFill>
              <a:srgbClr val="FFFF00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b="0">
                <a:latin typeface="Verdana" pitchFamily="34" charset="0"/>
              </a:endParaRPr>
            </a:p>
          </p:txBody>
        </p:sp>
        <p:sp>
          <p:nvSpPr>
            <p:cNvPr id="41999" name="Rectangle 17"/>
            <p:cNvSpPr>
              <a:spLocks noChangeArrowheads="1"/>
            </p:cNvSpPr>
            <p:nvPr/>
          </p:nvSpPr>
          <p:spPr bwMode="auto">
            <a:xfrm>
              <a:off x="5089" y="2257"/>
              <a:ext cx="1007" cy="392"/>
            </a:xfrm>
            <a:prstGeom prst="rect">
              <a:avLst/>
            </a:prstGeom>
            <a:noFill/>
            <a:ln w="6350" cap="rnd" algn="ctr">
              <a:solidFill>
                <a:schemeClr val="folHlink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b="0">
                <a:solidFill>
                  <a:srgbClr val="FFFF00"/>
                </a:solidFill>
                <a:latin typeface="Verdana" pitchFamily="34" charset="0"/>
              </a:endParaRPr>
            </a:p>
          </p:txBody>
        </p:sp>
        <p:sp>
          <p:nvSpPr>
            <p:cNvPr id="42000" name="Text Box 18"/>
            <p:cNvSpPr txBox="1">
              <a:spLocks noChangeArrowheads="1"/>
            </p:cNvSpPr>
            <p:nvPr/>
          </p:nvSpPr>
          <p:spPr bwMode="auto">
            <a:xfrm>
              <a:off x="5380" y="2343"/>
              <a:ext cx="3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b="0">
                  <a:latin typeface="Verdana" pitchFamily="34" charset="0"/>
                </a:rPr>
                <a:t>ABC</a:t>
              </a:r>
            </a:p>
          </p:txBody>
        </p:sp>
      </p:grpSp>
      <p:sp>
        <p:nvSpPr>
          <p:cNvPr id="4199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600" b="0">
                <a:solidFill>
                  <a:srgbClr val="CC0066"/>
                </a:solidFill>
              </a:rPr>
              <a:t>color:red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/>
              <a:t>font-weight:bold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b="0" i="1"/>
              <a:t>font-style:italic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b="0" i="1"/>
              <a:t>font-size:20px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b="0"/>
              <a:t>background:yellow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b="0"/>
              <a:t>border:solid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b="0"/>
              <a:t>                 text-align:center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b="0"/>
              <a:t>      border:dashed; text-align:center;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b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06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229E50F6-0DDE-4255-A714-B32471E8CA21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0225"/>
            <a:ext cx="8932863" cy="498475"/>
          </a:xfrm>
        </p:spPr>
        <p:txBody>
          <a:bodyPr/>
          <a:lstStyle/>
          <a:p>
            <a:pPr eaLnBrk="1" hangingPunct="1"/>
            <a:r>
              <a:rPr lang="en-US" altLang="en-US"/>
              <a:t>Three pillars of Web Architecture</a:t>
            </a:r>
          </a:p>
        </p:txBody>
      </p:sp>
      <p:pic>
        <p:nvPicPr>
          <p:cNvPr id="6148" name="Picture 3" descr="j019538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854325"/>
            <a:ext cx="1939925" cy="1497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3170238" y="2103438"/>
            <a:ext cx="2752725" cy="528637"/>
          </a:xfrm>
          <a:prstGeom prst="curvedDownArrow">
            <a:avLst>
              <a:gd name="adj1" fmla="val 104144"/>
              <a:gd name="adj2" fmla="val 208288"/>
              <a:gd name="adj3" fmla="val 33333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759200" y="1571625"/>
            <a:ext cx="1290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HTTP GET</a:t>
            </a:r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 flipH="1" flipV="1">
            <a:off x="3073400" y="4414838"/>
            <a:ext cx="2752725" cy="528637"/>
          </a:xfrm>
          <a:prstGeom prst="curvedDownArrow">
            <a:avLst>
              <a:gd name="adj1" fmla="val 104144"/>
              <a:gd name="adj2" fmla="val 208288"/>
              <a:gd name="adj3" fmla="val 33333"/>
            </a:avLst>
          </a:prstGeom>
          <a:solidFill>
            <a:srgbClr val="CD1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3497263" y="5192713"/>
            <a:ext cx="2066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CD19A2"/>
                </a:solidFill>
                <a:latin typeface="Verdana" pitchFamily="34" charset="0"/>
              </a:rPr>
              <a:t>HTTP RESPONSE</a:t>
            </a:r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1960563" y="1098550"/>
            <a:ext cx="6691312" cy="361950"/>
          </a:xfrm>
          <a:prstGeom prst="rect">
            <a:avLst/>
          </a:prstGeom>
          <a:noFill/>
          <a:ln w="25400" algn="ctr">
            <a:solidFill>
              <a:srgbClr val="1656A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1656A3"/>
                </a:solidFill>
                <a:latin typeface="Verdana" pitchFamily="34" charset="0"/>
              </a:rPr>
              <a:t>URI is </a:t>
            </a:r>
            <a:r>
              <a:rPr lang="en-US" altLang="en-US" u="sng">
                <a:solidFill>
                  <a:srgbClr val="1656A3"/>
                </a:solidFill>
                <a:latin typeface="Verdana" pitchFamily="34" charset="0"/>
              </a:rPr>
              <a:t>http://webarch.noahdemo.com/demo1/test.html</a:t>
            </a:r>
          </a:p>
        </p:txBody>
      </p:sp>
      <p:sp>
        <p:nvSpPr>
          <p:cNvPr id="1474569" name="AutoShape 9"/>
          <p:cNvSpPr>
            <a:spLocks noChangeArrowheads="1"/>
          </p:cNvSpPr>
          <p:nvPr/>
        </p:nvSpPr>
        <p:spPr bwMode="auto">
          <a:xfrm flipH="1">
            <a:off x="692150" y="3370263"/>
            <a:ext cx="2979738" cy="1979612"/>
          </a:xfrm>
          <a:prstGeom prst="wedgeRoundRectCallout">
            <a:avLst>
              <a:gd name="adj1" fmla="val -32102"/>
              <a:gd name="adj2" fmla="val -140861"/>
              <a:gd name="adj3" fmla="val 16667"/>
            </a:avLst>
          </a:prstGeom>
          <a:solidFill>
            <a:srgbClr val="1656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Verdana" pitchFamily="34" charset="0"/>
              </a:rPr>
              <a:t>Identification with URIs</a:t>
            </a:r>
          </a:p>
        </p:txBody>
      </p:sp>
      <p:graphicFrame>
        <p:nvGraphicFramePr>
          <p:cNvPr id="6155" name="Object 10"/>
          <p:cNvGraphicFramePr>
            <a:graphicFrameLocks noChangeAspect="1"/>
          </p:cNvGraphicFramePr>
          <p:nvPr/>
        </p:nvGraphicFramePr>
        <p:xfrm>
          <a:off x="6329363" y="2906713"/>
          <a:ext cx="8286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3" imgW="767895" imgH="1179814" progId="FLW3Drawing">
                  <p:embed/>
                </p:oleObj>
              </mc:Choice>
              <mc:Fallback>
                <p:oleObj name="Drawing" r:id="rId3" imgW="767895" imgH="1179814" progId="FLW3Drawing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2906713"/>
                        <a:ext cx="82867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6" name="Group 11"/>
          <p:cNvGrpSpPr>
            <a:grpSpLocks/>
          </p:cNvGrpSpPr>
          <p:nvPr/>
        </p:nvGrpSpPr>
        <p:grpSpPr bwMode="auto">
          <a:xfrm>
            <a:off x="8054975" y="2292350"/>
            <a:ext cx="754063" cy="1147763"/>
            <a:chOff x="4574" y="2228"/>
            <a:chExt cx="660" cy="672"/>
          </a:xfrm>
        </p:grpSpPr>
        <p:sp>
          <p:nvSpPr>
            <p:cNvPr id="6159" name="Oval 12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b="0">
                <a:latin typeface="Verdana" pitchFamily="34" charset="0"/>
              </a:endParaRPr>
            </a:p>
          </p:txBody>
        </p:sp>
        <p:sp>
          <p:nvSpPr>
            <p:cNvPr id="6160" name="Rectangle 13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b="0">
                <a:latin typeface="Verdana" pitchFamily="34" charset="0"/>
              </a:endParaRPr>
            </a:p>
          </p:txBody>
        </p:sp>
        <p:sp>
          <p:nvSpPr>
            <p:cNvPr id="6161" name="Oval 14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b="0">
                <a:latin typeface="Verdana" pitchFamily="34" charset="0"/>
              </a:endParaRPr>
            </a:p>
          </p:txBody>
        </p:sp>
        <p:sp>
          <p:nvSpPr>
            <p:cNvPr id="6162" name="Line 15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6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7" name="Rectangle 17"/>
          <p:cNvSpPr>
            <a:spLocks noChangeArrowheads="1"/>
          </p:cNvSpPr>
          <p:nvPr/>
        </p:nvSpPr>
        <p:spPr bwMode="auto">
          <a:xfrm>
            <a:off x="7392988" y="3678238"/>
            <a:ext cx="1890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>
                <a:solidFill>
                  <a:srgbClr val="1656A3"/>
                </a:solidFill>
                <a:latin typeface="Verdana" pitchFamily="34" charset="0"/>
              </a:rPr>
              <a:t>demo1/test.html</a:t>
            </a:r>
          </a:p>
        </p:txBody>
      </p:sp>
      <p:sp>
        <p:nvSpPr>
          <p:cNvPr id="6158" name="Rectangle 18"/>
          <p:cNvSpPr>
            <a:spLocks noChangeArrowheads="1"/>
          </p:cNvSpPr>
          <p:nvPr/>
        </p:nvSpPr>
        <p:spPr bwMode="auto">
          <a:xfrm>
            <a:off x="5716588" y="3979863"/>
            <a:ext cx="3319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0">
                <a:latin typeface="Verdana" pitchFamily="34" charset="0"/>
              </a:rPr>
              <a:t>Host: webarch.noahdemo.com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6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D6D90495-6C98-41D0-BEB0-13861BC01579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40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Where can you put your CSS?</a:t>
            </a:r>
          </a:p>
        </p:txBody>
      </p:sp>
      <p:sp>
        <p:nvSpPr>
          <p:cNvPr id="151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776413"/>
            <a:ext cx="9439275" cy="4332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solidFill>
                  <a:srgbClr val="800000"/>
                </a:solidFill>
              </a:rPr>
              <a:t>On an element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&lt;p style=“</a:t>
            </a:r>
            <a:r>
              <a:rPr lang="en-US" altLang="en-US" sz="1400" b="1" dirty="0" err="1">
                <a:latin typeface="Courier New" pitchFamily="49" charset="0"/>
                <a:cs typeface="Courier New" pitchFamily="49" charset="0"/>
              </a:rPr>
              <a:t>color:blue</a:t>
            </a: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”&gt;</a:t>
            </a:r>
            <a:r>
              <a:rPr lang="en-US" alt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 blue paragraph</a:t>
            </a: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&lt;/p&gt;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solidFill>
                  <a:srgbClr val="800000"/>
                </a:solidFill>
              </a:rPr>
              <a:t>At the top of your HTML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&lt;html&gt;</a:t>
            </a:r>
            <a:br>
              <a:rPr lang="en-US" alt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&lt;head&gt;</a:t>
            </a:r>
            <a:br>
              <a:rPr lang="en-US" alt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&lt;style type=“text/</a:t>
            </a:r>
            <a:r>
              <a:rPr lang="en-US" altLang="en-US" sz="1400" b="1" dirty="0" err="1"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”&gt;</a:t>
            </a:r>
            <a:br>
              <a:rPr lang="en-US" alt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p {</a:t>
            </a:r>
            <a:r>
              <a:rPr lang="en-US" altLang="en-US" sz="1400" b="1" dirty="0" err="1">
                <a:latin typeface="Courier New" pitchFamily="49" charset="0"/>
                <a:cs typeface="Courier New" pitchFamily="49" charset="0"/>
              </a:rPr>
              <a:t>color:blue</a:t>
            </a: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;}   /* </a:t>
            </a:r>
            <a:r>
              <a:rPr lang="en-US" altLang="en-US" sz="1400" b="1" u="sng" dirty="0">
                <a:latin typeface="Courier New" pitchFamily="49" charset="0"/>
                <a:cs typeface="Courier New" pitchFamily="49" charset="0"/>
              </a:rPr>
              <a:t>all</a:t>
            </a: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 paragraphs blue */</a:t>
            </a:r>
            <a:br>
              <a:rPr lang="en-US" alt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&lt;/style&gt;</a:t>
            </a:r>
            <a:br>
              <a:rPr lang="en-US" alt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&lt;/head&gt;</a:t>
            </a:r>
            <a:br>
              <a:rPr lang="en-US" alt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&lt;body&gt;</a:t>
            </a:r>
            <a:br>
              <a:rPr lang="en-US" alt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p&gt;This will be blue!</a:t>
            </a: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&lt;/p&gt;</a:t>
            </a:r>
            <a:br>
              <a:rPr lang="en-US" alt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&lt;/body&gt;</a:t>
            </a:r>
            <a:br>
              <a:rPr lang="en-US" alt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&lt;/html&gt;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b="0" dirty="0">
                <a:solidFill>
                  <a:srgbClr val="800000"/>
                </a:solidFill>
              </a:rPr>
              <a:t>In an external stylesheet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&lt;html&gt;</a:t>
            </a:r>
            <a:br>
              <a:rPr lang="en-US" alt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&lt;head&gt;</a:t>
            </a:r>
            <a:br>
              <a:rPr lang="en-US" alt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&lt;link </a:t>
            </a:r>
            <a:r>
              <a:rPr lang="en-US" altLang="en-US" sz="1400" b="1" dirty="0" err="1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="stylesheet" type="text/</a:t>
            </a:r>
            <a:r>
              <a:rPr lang="en-US" altLang="en-US" sz="1400" b="1" dirty="0" err="1"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“</a:t>
            </a:r>
            <a:br>
              <a:rPr lang="en-US" alt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en-US" sz="1400" b="1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=“http://www.cs.tufts.edu/comp/117/style/150ids.css" /&gt;</a:t>
            </a:r>
            <a:br>
              <a:rPr lang="en-US" alt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&lt;/head&gt;</a:t>
            </a:r>
            <a:br>
              <a:rPr lang="en-US" alt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1516548" name="AutoShape 4"/>
          <p:cNvSpPr>
            <a:spLocks noChangeArrowheads="1"/>
          </p:cNvSpPr>
          <p:nvPr/>
        </p:nvSpPr>
        <p:spPr bwMode="auto">
          <a:xfrm flipH="1">
            <a:off x="5845175" y="3671888"/>
            <a:ext cx="3559175" cy="1476375"/>
          </a:xfrm>
          <a:prstGeom prst="wedgeRoundRectCallout">
            <a:avLst>
              <a:gd name="adj1" fmla="val 121810"/>
              <a:gd name="adj2" fmla="val 12042"/>
              <a:gd name="adj3" fmla="val 16667"/>
            </a:avLst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>
                <a:solidFill>
                  <a:srgbClr val="EAEAEA"/>
                </a:solidFill>
                <a:latin typeface="Verdana" pitchFamily="34" charset="0"/>
              </a:rPr>
              <a:t>External stylesheets are usually best practice</a:t>
            </a:r>
            <a:endParaRPr lang="en-US" altLang="en-US" sz="1400" i="1">
              <a:solidFill>
                <a:srgbClr val="EAEAEA"/>
              </a:solidFill>
              <a:latin typeface="Verdana" pitchFamily="34" charset="0"/>
            </a:endParaRPr>
          </a:p>
        </p:txBody>
      </p:sp>
      <p:sp>
        <p:nvSpPr>
          <p:cNvPr id="1516549" name="AutoShape 5"/>
          <p:cNvSpPr>
            <a:spLocks noChangeArrowheads="1"/>
          </p:cNvSpPr>
          <p:nvPr/>
        </p:nvSpPr>
        <p:spPr bwMode="auto">
          <a:xfrm flipH="1">
            <a:off x="5486400" y="773113"/>
            <a:ext cx="4297363" cy="1082675"/>
          </a:xfrm>
          <a:prstGeom prst="wedgeRoundRectCallout">
            <a:avLst>
              <a:gd name="adj1" fmla="val 123843"/>
              <a:gd name="adj2" fmla="val 51759"/>
              <a:gd name="adj3" fmla="val 16667"/>
            </a:avLst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>
                <a:solidFill>
                  <a:srgbClr val="EAEAEA"/>
                </a:solidFill>
                <a:latin typeface="Verdana" pitchFamily="34" charset="0"/>
              </a:rPr>
              <a:t>Use sparingly for local changes you won’t want to override</a:t>
            </a:r>
            <a:endParaRPr lang="en-US" altLang="en-US" sz="1400" i="1">
              <a:solidFill>
                <a:srgbClr val="EAEAEA"/>
              </a:solidFill>
              <a:latin typeface="Verdana" pitchFamily="34" charset="0"/>
            </a:endParaRPr>
          </a:p>
        </p:txBody>
      </p:sp>
      <p:sp>
        <p:nvSpPr>
          <p:cNvPr id="1516550" name="AutoShape 6"/>
          <p:cNvSpPr>
            <a:spLocks noChangeArrowheads="1"/>
          </p:cNvSpPr>
          <p:nvPr/>
        </p:nvSpPr>
        <p:spPr bwMode="auto">
          <a:xfrm flipH="1">
            <a:off x="5038725" y="2208213"/>
            <a:ext cx="4525963" cy="1082675"/>
          </a:xfrm>
          <a:prstGeom prst="wedgeRoundRectCallout">
            <a:avLst>
              <a:gd name="adj1" fmla="val 86546"/>
              <a:gd name="adj2" fmla="val -7921"/>
              <a:gd name="adj3" fmla="val 16667"/>
            </a:avLst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>
                <a:solidFill>
                  <a:srgbClr val="EAEAEA"/>
                </a:solidFill>
                <a:latin typeface="Verdana" pitchFamily="34" charset="0"/>
              </a:rPr>
              <a:t>Can be useful to make sure formatting stays w/file, e.g. offline</a:t>
            </a:r>
            <a:endParaRPr lang="en-US" altLang="en-US" sz="1400" i="1">
              <a:solidFill>
                <a:srgbClr val="EAEAEA"/>
              </a:solidFill>
              <a:latin typeface="Verdana" pitchFamily="34" charset="0"/>
            </a:endParaRPr>
          </a:p>
        </p:txBody>
      </p:sp>
      <p:sp>
        <p:nvSpPr>
          <p:cNvPr id="1516551" name="Freeform 7"/>
          <p:cNvSpPr>
            <a:spLocks/>
          </p:cNvSpPr>
          <p:nvPr/>
        </p:nvSpPr>
        <p:spPr bwMode="auto">
          <a:xfrm>
            <a:off x="514350" y="3263900"/>
            <a:ext cx="234950" cy="668338"/>
          </a:xfrm>
          <a:custGeom>
            <a:avLst/>
            <a:gdLst>
              <a:gd name="T0" fmla="*/ 2147483647 w 148"/>
              <a:gd name="T1" fmla="*/ 0 h 421"/>
              <a:gd name="T2" fmla="*/ 2147483647 w 148"/>
              <a:gd name="T3" fmla="*/ 2147483647 h 421"/>
              <a:gd name="T4" fmla="*/ 2147483647 w 148"/>
              <a:gd name="T5" fmla="*/ 2147483647 h 4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8" h="421">
                <a:moveTo>
                  <a:pt x="125" y="0"/>
                </a:moveTo>
                <a:cubicBezTo>
                  <a:pt x="62" y="83"/>
                  <a:pt x="0" y="166"/>
                  <a:pt x="4" y="236"/>
                </a:cubicBezTo>
                <a:cubicBezTo>
                  <a:pt x="8" y="306"/>
                  <a:pt x="123" y="389"/>
                  <a:pt x="148" y="421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1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1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1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16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1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6547" grpId="0" build="p"/>
      <p:bldP spid="1516548" grpId="0" animBg="1"/>
      <p:bldP spid="1516549" grpId="0" animBg="1"/>
      <p:bldP spid="1516550" grpId="0" animBg="1"/>
      <p:bldP spid="151655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E12AE6F2-C70E-47CD-B314-33C943E6A4B6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41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2751138" y="2949575"/>
            <a:ext cx="5062537" cy="1047750"/>
          </a:xfrm>
          <a:noFill/>
        </p:spPr>
        <p:txBody>
          <a:bodyPr anchor="ctr" anchorCtr="1"/>
          <a:lstStyle/>
          <a:p>
            <a:pPr algn="ctr" eaLnBrk="1" hangingPunct="1"/>
            <a:r>
              <a:rPr lang="en-US" altLang="en-US"/>
              <a:t>CSS Selectors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A8D7AC4B-94DD-450F-AEFF-3946885E885D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42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simple CSS selector</a:t>
            </a:r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5143500" y="2173288"/>
            <a:ext cx="4387850" cy="3787775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&lt;style type=“text/css”&gt;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p {color:red;}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&lt;/style&gt;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&lt;p&gt;This will be red&lt;/p&gt;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&lt;p&gt;…and this will be red&lt;/p&gt;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&lt;p&gt;…and this too&lt;/p&gt;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1543172" name="AutoShape 4"/>
          <p:cNvSpPr>
            <a:spLocks noChangeArrowheads="1"/>
          </p:cNvSpPr>
          <p:nvPr/>
        </p:nvSpPr>
        <p:spPr bwMode="auto">
          <a:xfrm flipH="1">
            <a:off x="636588" y="1698625"/>
            <a:ext cx="4208462" cy="1476375"/>
          </a:xfrm>
          <a:prstGeom prst="wedgeRoundRectCallout">
            <a:avLst>
              <a:gd name="adj1" fmla="val -59056"/>
              <a:gd name="adj2" fmla="val 75269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p “selects” all &lt;p&gt; elements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369" y="6112799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317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41FCBAF7-5E0D-4291-9E88-B76E63DDB6E6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43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simple CSS selector</a:t>
            </a: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5143500" y="1928813"/>
            <a:ext cx="4400550" cy="403225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None/>
            </a:pPr>
            <a:r>
              <a:rPr lang="en-US" altLang="en-US">
                <a:latin typeface="Verdana" pitchFamily="34" charset="0"/>
              </a:rPr>
              <a:t>&lt;title&gt;Demo #9&lt;/title&gt;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&lt;style type=“text/css”&gt;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p {color:red;}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&lt;/style&gt;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&lt;p&gt;This will be red&lt;/p&gt;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&lt;p&gt;…and this will be red&lt;/p&gt;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&lt;p&gt;…and this too&lt;/p&gt;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46085" name="AutoShape 4"/>
          <p:cNvSpPr>
            <a:spLocks noChangeArrowheads="1"/>
          </p:cNvSpPr>
          <p:nvPr/>
        </p:nvSpPr>
        <p:spPr bwMode="auto">
          <a:xfrm flipH="1">
            <a:off x="636588" y="1698625"/>
            <a:ext cx="4208462" cy="1476375"/>
          </a:xfrm>
          <a:prstGeom prst="wedgeRoundRectCallout">
            <a:avLst>
              <a:gd name="adj1" fmla="val -59056"/>
              <a:gd name="adj2" fmla="val 75269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p “selects” all &lt;p&gt; elements</a:t>
            </a:r>
          </a:p>
        </p:txBody>
      </p:sp>
      <p:sp>
        <p:nvSpPr>
          <p:cNvPr id="1546245" name="Text Box 5"/>
          <p:cNvSpPr txBox="1">
            <a:spLocks noChangeArrowheads="1"/>
          </p:cNvSpPr>
          <p:nvPr/>
        </p:nvSpPr>
        <p:spPr bwMode="auto">
          <a:xfrm>
            <a:off x="652463" y="4259263"/>
            <a:ext cx="3659187" cy="140335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000">
                <a:latin typeface="Verdana" pitchFamily="34" charset="0"/>
              </a:rPr>
              <a:t>A very simple Web Page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0">
                <a:solidFill>
                  <a:srgbClr val="CC0066"/>
                </a:solidFill>
                <a:latin typeface="Verdana" pitchFamily="34" charset="0"/>
              </a:rPr>
              <a:t>This will be red</a:t>
            </a:r>
            <a:br>
              <a:rPr lang="en-US" altLang="en-US" b="0">
                <a:solidFill>
                  <a:srgbClr val="CC0066"/>
                </a:solidFill>
                <a:latin typeface="Verdana" pitchFamily="34" charset="0"/>
              </a:rPr>
            </a:br>
            <a:r>
              <a:rPr lang="en-US" altLang="en-US" b="0">
                <a:solidFill>
                  <a:srgbClr val="CC0066"/>
                </a:solidFill>
                <a:latin typeface="Verdana" pitchFamily="34" charset="0"/>
              </a:rPr>
              <a:t>…and this will be red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0">
                <a:solidFill>
                  <a:srgbClr val="CC0066"/>
                </a:solidFill>
                <a:latin typeface="Verdana" pitchFamily="34" charset="0"/>
              </a:rPr>
              <a:t>…and this too</a:t>
            </a:r>
          </a:p>
        </p:txBody>
      </p:sp>
      <p:sp>
        <p:nvSpPr>
          <p:cNvPr id="1546246" name="Line 6"/>
          <p:cNvSpPr>
            <a:spLocks noChangeShapeType="1"/>
          </p:cNvSpPr>
          <p:nvPr/>
        </p:nvSpPr>
        <p:spPr bwMode="auto">
          <a:xfrm flipH="1">
            <a:off x="2989263" y="5014913"/>
            <a:ext cx="2214562" cy="1333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5369" y="6112799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4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45" grpId="0" animBg="1"/>
      <p:bldP spid="154624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6BD309BA-932B-402F-AF04-C03747896236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44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8" y="587375"/>
            <a:ext cx="8932862" cy="498475"/>
          </a:xfrm>
        </p:spPr>
        <p:txBody>
          <a:bodyPr/>
          <a:lstStyle/>
          <a:p>
            <a:pPr eaLnBrk="1" hangingPunct="1"/>
            <a:r>
              <a:rPr lang="en-US" altLang="en-US"/>
              <a:t>Using element </a:t>
            </a:r>
            <a:r>
              <a:rPr lang="en-US" altLang="en-US" i="1"/>
              <a:t>classes</a:t>
            </a:r>
            <a:r>
              <a:rPr lang="en-US" altLang="en-US"/>
              <a:t> with CSS</a:t>
            </a:r>
          </a:p>
        </p:txBody>
      </p:sp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4932363" y="1223963"/>
            <a:ext cx="4738687" cy="403225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None/>
            </a:pPr>
            <a:r>
              <a:rPr lang="en-US" altLang="en-US">
                <a:latin typeface="Verdana" pitchFamily="34" charset="0"/>
              </a:rPr>
              <a:t>&lt;title&gt;Demo #10&lt;/title&gt;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&lt;style type=“text/css”&gt;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u="sng">
                <a:solidFill>
                  <a:schemeClr val="folHlink"/>
                </a:solidFill>
                <a:latin typeface="Verdana" pitchFamily="34" charset="0"/>
              </a:rPr>
              <a:t>p.hilite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 {color:red;}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&lt;/style&gt;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&lt;p </a:t>
            </a:r>
            <a:r>
              <a:rPr lang="en-US" altLang="en-US" u="sng">
                <a:solidFill>
                  <a:schemeClr val="folHlink"/>
                </a:solidFill>
                <a:latin typeface="Verdana" pitchFamily="34" charset="0"/>
              </a:rPr>
              <a:t>class=“hilite”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&gt;This will be red&lt;/p&gt;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&lt;p&gt;…this won’t…&lt;/p&gt;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&lt;p </a:t>
            </a:r>
            <a:r>
              <a:rPr lang="en-US" altLang="en-US" u="sng">
                <a:solidFill>
                  <a:schemeClr val="folHlink"/>
                </a:solidFill>
                <a:latin typeface="Verdana" pitchFamily="34" charset="0"/>
              </a:rPr>
              <a:t>class=“hilite”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&gt;…but this will!&lt;/p&gt;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47109" name="AutoShape 4"/>
          <p:cNvSpPr>
            <a:spLocks noChangeArrowheads="1"/>
          </p:cNvSpPr>
          <p:nvPr/>
        </p:nvSpPr>
        <p:spPr bwMode="auto">
          <a:xfrm flipH="1">
            <a:off x="363538" y="1358900"/>
            <a:ext cx="4208462" cy="1476375"/>
          </a:xfrm>
          <a:prstGeom prst="wedgeRoundRectCallout">
            <a:avLst>
              <a:gd name="adj1" fmla="val -58412"/>
              <a:gd name="adj2" fmla="val 50537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u="sng">
                <a:latin typeface="Verdana" pitchFamily="34" charset="0"/>
              </a:rPr>
              <a:t>p.hilite</a:t>
            </a:r>
            <a:r>
              <a:rPr lang="en-US" altLang="en-US" sz="1800">
                <a:latin typeface="Verdana" pitchFamily="34" charset="0"/>
              </a:rPr>
              <a:t> “selects” all</a:t>
            </a:r>
            <a:br>
              <a:rPr lang="en-US" altLang="en-US" sz="1800">
                <a:latin typeface="Verdana" pitchFamily="34" charset="0"/>
              </a:rPr>
            </a:br>
            <a:r>
              <a:rPr lang="en-US" altLang="en-US" sz="1800">
                <a:latin typeface="Verdana" pitchFamily="34" charset="0"/>
              </a:rPr>
              <a:t> &lt;p </a:t>
            </a:r>
            <a:r>
              <a:rPr lang="en-US" altLang="en-US" sz="1800" u="sng">
                <a:latin typeface="Verdana" pitchFamily="34" charset="0"/>
              </a:rPr>
              <a:t>class=“hilite”</a:t>
            </a:r>
            <a:r>
              <a:rPr lang="en-US" altLang="en-US" sz="1800">
                <a:latin typeface="Verdana" pitchFamily="34" charset="0"/>
              </a:rPr>
              <a:t>&gt; elements</a:t>
            </a:r>
          </a:p>
        </p:txBody>
      </p:sp>
      <p:sp>
        <p:nvSpPr>
          <p:cNvPr id="1548293" name="Text Box 5"/>
          <p:cNvSpPr txBox="1">
            <a:spLocks noChangeArrowheads="1"/>
          </p:cNvSpPr>
          <p:nvPr/>
        </p:nvSpPr>
        <p:spPr bwMode="auto">
          <a:xfrm>
            <a:off x="614363" y="3690938"/>
            <a:ext cx="3659187" cy="140335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000">
                <a:latin typeface="Verdana" pitchFamily="34" charset="0"/>
              </a:rPr>
              <a:t>A very simple Web Page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0">
                <a:solidFill>
                  <a:srgbClr val="CC0066"/>
                </a:solidFill>
                <a:latin typeface="Verdana" pitchFamily="34" charset="0"/>
              </a:rPr>
              <a:t>This will be red</a:t>
            </a:r>
            <a:br>
              <a:rPr lang="en-US" altLang="en-US" b="0">
                <a:solidFill>
                  <a:srgbClr val="3333CC"/>
                </a:solidFill>
                <a:latin typeface="Verdana" pitchFamily="34" charset="0"/>
              </a:rPr>
            </a:br>
            <a:r>
              <a:rPr lang="en-US" altLang="en-US" b="0">
                <a:latin typeface="Verdana" pitchFamily="34" charset="0"/>
              </a:rPr>
              <a:t>…this won’t…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0">
                <a:solidFill>
                  <a:srgbClr val="CC0066"/>
                </a:solidFill>
                <a:latin typeface="Verdana" pitchFamily="34" charset="0"/>
              </a:rPr>
              <a:t>…but this will!</a:t>
            </a:r>
          </a:p>
        </p:txBody>
      </p:sp>
      <p:sp>
        <p:nvSpPr>
          <p:cNvPr id="1548294" name="Line 6"/>
          <p:cNvSpPr>
            <a:spLocks noChangeShapeType="1"/>
          </p:cNvSpPr>
          <p:nvPr/>
        </p:nvSpPr>
        <p:spPr bwMode="auto">
          <a:xfrm flipH="1">
            <a:off x="2362200" y="4165600"/>
            <a:ext cx="2597150" cy="2508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8298" name="Text Box 10"/>
          <p:cNvSpPr txBox="1">
            <a:spLocks noChangeArrowheads="1"/>
          </p:cNvSpPr>
          <p:nvPr/>
        </p:nvSpPr>
        <p:spPr bwMode="auto">
          <a:xfrm>
            <a:off x="2349500" y="5751513"/>
            <a:ext cx="473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i="1">
                <a:solidFill>
                  <a:srgbClr val="CC0066"/>
                </a:solidFill>
                <a:latin typeface="Verdana" pitchFamily="34" charset="0"/>
              </a:rPr>
              <a:t>You can make up your own class names</a:t>
            </a:r>
          </a:p>
        </p:txBody>
      </p:sp>
      <p:sp>
        <p:nvSpPr>
          <p:cNvPr id="1548299" name="Line 11"/>
          <p:cNvSpPr>
            <a:spLocks noChangeShapeType="1"/>
          </p:cNvSpPr>
          <p:nvPr/>
        </p:nvSpPr>
        <p:spPr bwMode="auto">
          <a:xfrm flipH="1">
            <a:off x="2225675" y="4630738"/>
            <a:ext cx="2762250" cy="2698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4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54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8293" grpId="0" animBg="1"/>
      <p:bldP spid="1548294" grpId="0" animBg="1"/>
      <p:bldP spid="1548298" grpId="0"/>
      <p:bldP spid="154829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489E2019-8AA1-4195-8269-3C10C246C6F7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45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8" y="587375"/>
            <a:ext cx="8932862" cy="498475"/>
          </a:xfrm>
        </p:spPr>
        <p:txBody>
          <a:bodyPr/>
          <a:lstStyle/>
          <a:p>
            <a:pPr eaLnBrk="1" hangingPunct="1"/>
            <a:r>
              <a:rPr lang="en-US" altLang="en-US"/>
              <a:t>Classes can be used with multiple element types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4987925" y="1033463"/>
            <a:ext cx="4375150" cy="4770437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None/>
            </a:pPr>
            <a:r>
              <a:rPr lang="en-US" altLang="en-US">
                <a:latin typeface="Verdana" pitchFamily="34" charset="0"/>
              </a:rPr>
              <a:t>&lt;title&gt;Demo #10&lt;/title&gt;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&lt;style type=“text/css”&gt;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.hilite {font-style:italic;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            color:red;}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&lt;/style&gt;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</a:t>
            </a:r>
            <a:r>
              <a:rPr lang="en-US" altLang="en-US" b="0">
                <a:latin typeface="Verdana" pitchFamily="34" charset="0"/>
              </a:rPr>
              <a:t> 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class=“hilite”</a:t>
            </a:r>
            <a:r>
              <a:rPr lang="en-US" altLang="en-US">
                <a:latin typeface="Verdana" pitchFamily="34" charset="0"/>
              </a:rPr>
              <a:t>&gt;A very simple </a:t>
            </a:r>
            <a:br>
              <a:rPr lang="en-US" altLang="en-US">
                <a:latin typeface="Verdana" pitchFamily="34" charset="0"/>
              </a:rPr>
            </a:br>
            <a:r>
              <a:rPr lang="en-US" altLang="en-US">
                <a:latin typeface="Verdana" pitchFamily="34" charset="0"/>
              </a:rPr>
              <a:t>                               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&lt;p&gt;This will be normal/p&gt;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</a:t>
            </a:r>
            <a:r>
              <a:rPr lang="en-US" altLang="en-US" b="0">
                <a:latin typeface="Verdana" pitchFamily="34" charset="0"/>
              </a:rPr>
              <a:t> 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class=“hilite”&gt;</a:t>
            </a:r>
            <a:r>
              <a:rPr lang="en-US" altLang="en-US">
                <a:latin typeface="Verdana" pitchFamily="34" charset="0"/>
              </a:rPr>
              <a:t>This will be red</a:t>
            </a:r>
            <a:br>
              <a:rPr lang="en-US" altLang="en-US">
                <a:latin typeface="Verdana" pitchFamily="34" charset="0"/>
              </a:rPr>
            </a:br>
            <a:r>
              <a:rPr lang="en-US" altLang="en-US">
                <a:latin typeface="Verdana" pitchFamily="34" charset="0"/>
              </a:rPr>
              <a:t>               and italic&lt;/p&gt;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&lt;p&gt;This will be normal&lt;/p&gt;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48133" name="AutoShape 4"/>
          <p:cNvSpPr>
            <a:spLocks noChangeArrowheads="1"/>
          </p:cNvSpPr>
          <p:nvPr/>
        </p:nvSpPr>
        <p:spPr bwMode="auto">
          <a:xfrm flipH="1">
            <a:off x="244475" y="1339850"/>
            <a:ext cx="4391025" cy="1466850"/>
          </a:xfrm>
          <a:prstGeom prst="wedgeRoundRectCallout">
            <a:avLst>
              <a:gd name="adj1" fmla="val -59111"/>
              <a:gd name="adj2" fmla="val 42963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.hilite “selects” all</a:t>
            </a:r>
            <a:br>
              <a:rPr lang="en-US" altLang="en-US" sz="1800">
                <a:latin typeface="Verdana" pitchFamily="34" charset="0"/>
              </a:rPr>
            </a:br>
            <a:r>
              <a:rPr lang="en-US" altLang="en-US" sz="1800">
                <a:latin typeface="Verdana" pitchFamily="34" charset="0"/>
              </a:rPr>
              <a:t> &lt;… class=“hilite”&gt; elements</a:t>
            </a:r>
          </a:p>
        </p:txBody>
      </p:sp>
      <p:sp>
        <p:nvSpPr>
          <p:cNvPr id="1549317" name="Text Box 5"/>
          <p:cNvSpPr txBox="1">
            <a:spLocks noChangeArrowheads="1"/>
          </p:cNvSpPr>
          <p:nvPr/>
        </p:nvSpPr>
        <p:spPr bwMode="auto">
          <a:xfrm>
            <a:off x="614363" y="3690938"/>
            <a:ext cx="3659187" cy="140335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000" i="1">
                <a:solidFill>
                  <a:srgbClr val="CC0066"/>
                </a:solidFill>
                <a:latin typeface="Verdana" pitchFamily="34" charset="0"/>
              </a:rPr>
              <a:t>A very simple Web Page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solidFill>
                <a:srgbClr val="CC0066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0">
                <a:latin typeface="Verdana" pitchFamily="34" charset="0"/>
              </a:rPr>
              <a:t>This will be normal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0" i="1">
                <a:solidFill>
                  <a:srgbClr val="CC0066"/>
                </a:solidFill>
                <a:latin typeface="Verdana" pitchFamily="34" charset="0"/>
              </a:rPr>
              <a:t>This will be red and italic</a:t>
            </a:r>
            <a:br>
              <a:rPr lang="en-US" altLang="en-US" b="0">
                <a:solidFill>
                  <a:srgbClr val="3333CC"/>
                </a:solidFill>
                <a:latin typeface="Verdana" pitchFamily="34" charset="0"/>
              </a:rPr>
            </a:br>
            <a:r>
              <a:rPr lang="en-US" altLang="en-US" b="0">
                <a:latin typeface="Verdana" pitchFamily="34" charset="0"/>
              </a:rPr>
              <a:t>This will be normal</a:t>
            </a:r>
          </a:p>
        </p:txBody>
      </p:sp>
      <p:sp>
        <p:nvSpPr>
          <p:cNvPr id="1549318" name="Line 6"/>
          <p:cNvSpPr>
            <a:spLocks noChangeShapeType="1"/>
          </p:cNvSpPr>
          <p:nvPr/>
        </p:nvSpPr>
        <p:spPr bwMode="auto">
          <a:xfrm flipH="1" flipV="1">
            <a:off x="3324225" y="4711700"/>
            <a:ext cx="1843088" cy="285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9320" name="Line 8"/>
          <p:cNvSpPr>
            <a:spLocks noChangeShapeType="1"/>
          </p:cNvSpPr>
          <p:nvPr/>
        </p:nvSpPr>
        <p:spPr bwMode="auto">
          <a:xfrm flipH="1">
            <a:off x="4295775" y="3933825"/>
            <a:ext cx="773113" cy="158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5369" y="6112799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4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54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9317" grpId="0" animBg="1"/>
      <p:bldP spid="1549318" grpId="0" animBg="1"/>
      <p:bldP spid="154932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64BDC53B-2CD0-4163-8096-A2B513AC4C5D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46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8" y="587375"/>
            <a:ext cx="8932862" cy="498475"/>
          </a:xfrm>
        </p:spPr>
        <p:txBody>
          <a:bodyPr/>
          <a:lstStyle/>
          <a:p>
            <a:pPr eaLnBrk="1" hangingPunct="1"/>
            <a:r>
              <a:rPr lang="en-US" altLang="en-US"/>
              <a:t>Using element </a:t>
            </a:r>
            <a:r>
              <a:rPr lang="en-US" altLang="en-US" i="1"/>
              <a:t>identifiers</a:t>
            </a:r>
            <a:r>
              <a:rPr lang="en-US" altLang="en-US"/>
              <a:t> with CSS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4932363" y="1468438"/>
            <a:ext cx="4387850" cy="3787775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&lt;style type=“text/css”&gt;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u="sng">
                <a:solidFill>
                  <a:schemeClr val="folHlink"/>
                </a:solidFill>
                <a:latin typeface="Verdana" pitchFamily="34" charset="0"/>
              </a:rPr>
              <a:t>p#somp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 {color:red;}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&lt;/style&gt;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&lt;p&gt;Normal&lt;/p&gt;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&lt;p id=“somep”&gt;…red…&lt;/p&gt;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&lt;p&gt;…normal again&lt;/p&gt;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49157" name="AutoShape 4"/>
          <p:cNvSpPr>
            <a:spLocks noChangeArrowheads="1"/>
          </p:cNvSpPr>
          <p:nvPr/>
        </p:nvSpPr>
        <p:spPr bwMode="auto">
          <a:xfrm flipH="1">
            <a:off x="382588" y="1358900"/>
            <a:ext cx="4208462" cy="1476375"/>
          </a:xfrm>
          <a:prstGeom prst="wedgeRoundRectCallout">
            <a:avLst>
              <a:gd name="adj1" fmla="val -58412"/>
              <a:gd name="adj2" fmla="val 50537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u="sng">
                <a:latin typeface="Verdana" pitchFamily="34" charset="0"/>
              </a:rPr>
              <a:t>p#somep</a:t>
            </a:r>
            <a:r>
              <a:rPr lang="en-US" altLang="en-US" sz="1800">
                <a:latin typeface="Verdana" pitchFamily="34" charset="0"/>
              </a:rPr>
              <a:t> “selects” a single &lt;p </a:t>
            </a:r>
            <a:r>
              <a:rPr lang="en-US" altLang="en-US" sz="1800" u="sng">
                <a:latin typeface="Verdana" pitchFamily="34" charset="0"/>
              </a:rPr>
              <a:t>id=“somep”</a:t>
            </a:r>
            <a:r>
              <a:rPr lang="en-US" altLang="en-US" sz="1800">
                <a:latin typeface="Verdana" pitchFamily="34" charset="0"/>
              </a:rPr>
              <a:t>&gt; element</a:t>
            </a:r>
          </a:p>
        </p:txBody>
      </p:sp>
      <p:sp>
        <p:nvSpPr>
          <p:cNvPr id="1566725" name="Text Box 5"/>
          <p:cNvSpPr txBox="1">
            <a:spLocks noChangeArrowheads="1"/>
          </p:cNvSpPr>
          <p:nvPr/>
        </p:nvSpPr>
        <p:spPr bwMode="auto">
          <a:xfrm>
            <a:off x="614363" y="3690938"/>
            <a:ext cx="3659187" cy="140335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000">
                <a:latin typeface="Verdana" pitchFamily="34" charset="0"/>
              </a:rPr>
              <a:t>A very simple Web Page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0">
                <a:latin typeface="Verdana" pitchFamily="34" charset="0"/>
              </a:rPr>
              <a:t>Normal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0">
                <a:solidFill>
                  <a:srgbClr val="CC0066"/>
                </a:solidFill>
                <a:latin typeface="Verdana" pitchFamily="34" charset="0"/>
              </a:rPr>
              <a:t>…red…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0">
                <a:latin typeface="Verdana" pitchFamily="34" charset="0"/>
              </a:rPr>
              <a:t>…normal again</a:t>
            </a:r>
            <a:endParaRPr lang="en-US" altLang="en-US" b="0">
              <a:solidFill>
                <a:srgbClr val="CC0066"/>
              </a:solidFill>
              <a:latin typeface="Verdana" pitchFamily="34" charset="0"/>
            </a:endParaRPr>
          </a:p>
        </p:txBody>
      </p:sp>
      <p:sp>
        <p:nvSpPr>
          <p:cNvPr id="1566726" name="Line 6"/>
          <p:cNvSpPr>
            <a:spLocks noChangeShapeType="1"/>
          </p:cNvSpPr>
          <p:nvPr/>
        </p:nvSpPr>
        <p:spPr bwMode="auto">
          <a:xfrm flipH="1">
            <a:off x="1590675" y="4384675"/>
            <a:ext cx="3521075" cy="2984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66727" name="Text Box 7"/>
          <p:cNvSpPr txBox="1">
            <a:spLocks noChangeArrowheads="1"/>
          </p:cNvSpPr>
          <p:nvPr/>
        </p:nvSpPr>
        <p:spPr bwMode="auto">
          <a:xfrm>
            <a:off x="1758950" y="5656263"/>
            <a:ext cx="6680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i="1">
                <a:solidFill>
                  <a:srgbClr val="CC0066"/>
                </a:solidFill>
                <a:latin typeface="Verdana" pitchFamily="34" charset="0"/>
              </a:rPr>
              <a:t>Id’s must be unique in each document</a:t>
            </a:r>
            <a:br>
              <a:rPr lang="en-US" altLang="en-US" i="1">
                <a:solidFill>
                  <a:srgbClr val="CC0066"/>
                </a:solidFill>
                <a:latin typeface="Verdana" pitchFamily="34" charset="0"/>
              </a:rPr>
            </a:br>
            <a:r>
              <a:rPr lang="en-US" altLang="en-US" i="1">
                <a:solidFill>
                  <a:srgbClr val="CC0066"/>
                </a:solidFill>
                <a:latin typeface="Verdana" pitchFamily="34" charset="0"/>
              </a:rPr>
              <a:t>By the way: &lt;a href=“doc#somep”&gt; links the paragraph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66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25" grpId="0" animBg="1"/>
      <p:bldP spid="1566726" grpId="0" animBg="1"/>
      <p:bldP spid="156672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F56B4FFF-9DF3-4097-B7FC-38A99578E0E6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47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8" y="587375"/>
            <a:ext cx="8932862" cy="498475"/>
          </a:xfrm>
        </p:spPr>
        <p:txBody>
          <a:bodyPr/>
          <a:lstStyle/>
          <a:p>
            <a:pPr eaLnBrk="1" hangingPunct="1"/>
            <a:r>
              <a:rPr lang="en-US" altLang="en-US"/>
              <a:t>&lt;span&gt; is useful for styling within text runs</a:t>
            </a:r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4987925" y="2016125"/>
            <a:ext cx="4470400" cy="3787775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&lt;style type=“text/css”&gt;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.hilite {font-style:italic;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            color:red;}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&lt;/style&gt;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&lt;p&gt;This is an 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&lt;span class=“hilite”&gt;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interesting&lt;/span&gt;</a:t>
            </a:r>
            <a:r>
              <a:rPr lang="en-US" altLang="en-US">
                <a:latin typeface="Verdana" pitchFamily="34" charset="0"/>
              </a:rPr>
              <a:t> paragraph!&lt;/p&gt;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1550340" name="AutoShape 4"/>
          <p:cNvSpPr>
            <a:spLocks noChangeArrowheads="1"/>
          </p:cNvSpPr>
          <p:nvPr/>
        </p:nvSpPr>
        <p:spPr bwMode="auto">
          <a:xfrm flipH="1">
            <a:off x="538163" y="1704975"/>
            <a:ext cx="4391025" cy="1466850"/>
          </a:xfrm>
          <a:prstGeom prst="wedgeRoundRectCallout">
            <a:avLst>
              <a:gd name="adj1" fmla="val -98014"/>
              <a:gd name="adj2" fmla="val 156060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&lt;span&gt; can be styled, but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does not introduce</a:t>
            </a:r>
            <a:br>
              <a:rPr lang="en-US" altLang="en-US" sz="1800">
                <a:latin typeface="Verdana" pitchFamily="34" charset="0"/>
              </a:rPr>
            </a:br>
            <a:r>
              <a:rPr lang="en-US" altLang="en-US" sz="1800">
                <a:latin typeface="Verdana" pitchFamily="34" charset="0"/>
              </a:rPr>
              <a:t>line breaks</a:t>
            </a:r>
          </a:p>
        </p:txBody>
      </p:sp>
      <p:sp>
        <p:nvSpPr>
          <p:cNvPr id="1550341" name="Text Box 5"/>
          <p:cNvSpPr txBox="1">
            <a:spLocks noChangeArrowheads="1"/>
          </p:cNvSpPr>
          <p:nvPr/>
        </p:nvSpPr>
        <p:spPr bwMode="auto">
          <a:xfrm>
            <a:off x="614363" y="4211638"/>
            <a:ext cx="3659187" cy="914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000">
                <a:latin typeface="Verdana" pitchFamily="34" charset="0"/>
              </a:rPr>
              <a:t>A very simple Web Page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0">
                <a:latin typeface="Verdana" pitchFamily="34" charset="0"/>
              </a:rPr>
              <a:t>This is an </a:t>
            </a:r>
            <a:r>
              <a:rPr lang="en-US" altLang="en-US" b="0" i="1">
                <a:solidFill>
                  <a:srgbClr val="CC0066"/>
                </a:solidFill>
                <a:latin typeface="Verdana" pitchFamily="34" charset="0"/>
              </a:rPr>
              <a:t>interesting</a:t>
            </a:r>
            <a:r>
              <a:rPr lang="en-US" altLang="en-US" b="0">
                <a:latin typeface="Verdana" pitchFamily="34" charset="0"/>
              </a:rPr>
              <a:t> paragraph.</a:t>
            </a:r>
          </a:p>
        </p:txBody>
      </p:sp>
      <p:sp>
        <p:nvSpPr>
          <p:cNvPr id="1550344" name="Freeform 8"/>
          <p:cNvSpPr>
            <a:spLocks/>
          </p:cNvSpPr>
          <p:nvPr/>
        </p:nvSpPr>
        <p:spPr bwMode="auto">
          <a:xfrm>
            <a:off x="2541588" y="4427538"/>
            <a:ext cx="5395912" cy="354012"/>
          </a:xfrm>
          <a:custGeom>
            <a:avLst/>
            <a:gdLst>
              <a:gd name="T0" fmla="*/ 2147483647 w 3399"/>
              <a:gd name="T1" fmla="*/ 2147483647 h 223"/>
              <a:gd name="T2" fmla="*/ 2147483647 w 3399"/>
              <a:gd name="T3" fmla="*/ 2147483647 h 223"/>
              <a:gd name="T4" fmla="*/ 2147483647 w 3399"/>
              <a:gd name="T5" fmla="*/ 2147483647 h 223"/>
              <a:gd name="T6" fmla="*/ 2147483647 w 3399"/>
              <a:gd name="T7" fmla="*/ 2147483647 h 223"/>
              <a:gd name="T8" fmla="*/ 2147483647 w 3399"/>
              <a:gd name="T9" fmla="*/ 2147483647 h 223"/>
              <a:gd name="T10" fmla="*/ 0 w 3399"/>
              <a:gd name="T11" fmla="*/ 2147483647 h 2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99" h="223">
                <a:moveTo>
                  <a:pt x="3399" y="212"/>
                </a:moveTo>
                <a:cubicBezTo>
                  <a:pt x="3140" y="111"/>
                  <a:pt x="2881" y="10"/>
                  <a:pt x="2506" y="5"/>
                </a:cubicBezTo>
                <a:cubicBezTo>
                  <a:pt x="2131" y="0"/>
                  <a:pt x="1485" y="152"/>
                  <a:pt x="1147" y="183"/>
                </a:cubicBezTo>
                <a:cubicBezTo>
                  <a:pt x="809" y="214"/>
                  <a:pt x="639" y="196"/>
                  <a:pt x="478" y="189"/>
                </a:cubicBezTo>
                <a:cubicBezTo>
                  <a:pt x="317" y="182"/>
                  <a:pt x="259" y="137"/>
                  <a:pt x="179" y="143"/>
                </a:cubicBezTo>
                <a:cubicBezTo>
                  <a:pt x="99" y="149"/>
                  <a:pt x="29" y="210"/>
                  <a:pt x="0" y="223"/>
                </a:cubicBezTo>
              </a:path>
            </a:pathLst>
          </a:custGeom>
          <a:noFill/>
          <a:ln w="28575" cap="flat" cmpd="sng">
            <a:solidFill>
              <a:schemeClr val="folHlink"/>
            </a:solidFill>
            <a:prstDash val="solid"/>
            <a:round/>
            <a:headEnd type="diamond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55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0340" grpId="0" animBg="1"/>
      <p:bldP spid="1550341" grpId="0" animBg="1"/>
      <p:bldP spid="155034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F56B4FFF-9DF3-4097-B7FC-38A99578E0E6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48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8" y="587375"/>
            <a:ext cx="8932862" cy="498475"/>
          </a:xfrm>
        </p:spPr>
        <p:txBody>
          <a:bodyPr/>
          <a:lstStyle/>
          <a:p>
            <a:pPr eaLnBrk="1" hangingPunct="1"/>
            <a:r>
              <a:rPr lang="en-US" altLang="en-US" dirty="0"/>
              <a:t>&lt;div&gt; is useful for designating layout blocks</a:t>
            </a:r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5044692" y="1104177"/>
            <a:ext cx="4660250" cy="5047536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latin typeface="Verdana" pitchFamily="34" charset="0"/>
              </a:rPr>
              <a:t>&lt;title&gt;Demo #11&lt;/title&gt;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Verdana" pitchFamily="34" charset="0"/>
              </a:rPr>
              <a:t>&lt;style type="text/</a:t>
            </a:r>
            <a:r>
              <a:rPr lang="en-US" altLang="en-US" sz="1400" dirty="0" err="1">
                <a:solidFill>
                  <a:srgbClr val="FF0000"/>
                </a:solidFill>
                <a:latin typeface="Verdana" pitchFamily="34" charset="0"/>
              </a:rPr>
              <a:t>css</a:t>
            </a:r>
            <a:r>
              <a:rPr lang="en-US" altLang="en-US" sz="1400" dirty="0">
                <a:solidFill>
                  <a:srgbClr val="FF0000"/>
                </a:solidFill>
                <a:latin typeface="Verdana" pitchFamily="34" charset="0"/>
              </a:rPr>
              <a:t>"&gt;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 err="1">
                <a:solidFill>
                  <a:srgbClr val="FF0000"/>
                </a:solidFill>
                <a:latin typeface="Verdana" pitchFamily="34" charset="0"/>
              </a:rPr>
              <a:t>div.boxdiv</a:t>
            </a:r>
            <a:r>
              <a:rPr lang="en-US" altLang="en-US" sz="1400" dirty="0">
                <a:solidFill>
                  <a:srgbClr val="FF0000"/>
                </a:solidFill>
                <a:latin typeface="Verdana" pitchFamily="34" charset="0"/>
              </a:rPr>
              <a:t> {</a:t>
            </a:r>
            <a:r>
              <a:rPr lang="en-US" altLang="en-US" sz="1400" dirty="0" err="1">
                <a:solidFill>
                  <a:srgbClr val="FF0000"/>
                </a:solidFill>
                <a:latin typeface="Verdana" pitchFamily="34" charset="0"/>
              </a:rPr>
              <a:t>border:solid</a:t>
            </a:r>
            <a:r>
              <a:rPr lang="en-US" altLang="en-US" sz="1400" dirty="0">
                <a:solidFill>
                  <a:srgbClr val="FF0000"/>
                </a:solidFill>
                <a:latin typeface="Verdana" pitchFamily="34" charset="0"/>
              </a:rPr>
              <a:t>; </a:t>
            </a:r>
            <a:r>
              <a:rPr lang="en-US" altLang="en-US" sz="1400" dirty="0" err="1">
                <a:solidFill>
                  <a:srgbClr val="FF0000"/>
                </a:solidFill>
                <a:latin typeface="Verdana" pitchFamily="34" charset="0"/>
              </a:rPr>
              <a:t>border-color:blue</a:t>
            </a:r>
            <a:r>
              <a:rPr lang="en-US" altLang="en-US" sz="1400" dirty="0">
                <a:solidFill>
                  <a:srgbClr val="FF0000"/>
                </a:solidFill>
                <a:latin typeface="Verdana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Verdana" pitchFamily="34" charset="0"/>
              </a:rPr>
              <a:t>&lt;/style&gt;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latin typeface="Verdana" pitchFamily="34" charset="0"/>
              </a:rPr>
              <a:t>&lt;h1 class="</a:t>
            </a:r>
            <a:r>
              <a:rPr lang="en-US" altLang="en-US" sz="1400" dirty="0" err="1">
                <a:latin typeface="Verdana" pitchFamily="34" charset="0"/>
              </a:rPr>
              <a:t>hilite</a:t>
            </a:r>
            <a:r>
              <a:rPr lang="en-US" altLang="en-US" sz="1400" dirty="0">
                <a:latin typeface="Verdana" pitchFamily="34" charset="0"/>
              </a:rPr>
              <a:t>"&gt;</a:t>
            </a:r>
            <a:br>
              <a:rPr lang="en-US" altLang="en-US" sz="1400" dirty="0">
                <a:latin typeface="Verdana" pitchFamily="34" charset="0"/>
              </a:rPr>
            </a:br>
            <a:r>
              <a:rPr lang="en-US" altLang="en-US" sz="1400" dirty="0">
                <a:latin typeface="Verdana" pitchFamily="34" charset="0"/>
              </a:rPr>
              <a:t>A very simple Web page</a:t>
            </a:r>
            <a:br>
              <a:rPr lang="en-US" altLang="en-US" sz="1400" dirty="0">
                <a:latin typeface="Verdana" pitchFamily="34" charset="0"/>
              </a:rPr>
            </a:br>
            <a:r>
              <a:rPr lang="en-US" altLang="en-US" sz="1400" dirty="0">
                <a:latin typeface="Verdana" pitchFamily="34" charset="0"/>
              </a:rPr>
              <a:t>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latin typeface="Verdana" pitchFamily="34" charset="0"/>
              </a:rPr>
              <a:t>&lt;p&gt;This is a paragraph. 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400" dirty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Verdana" pitchFamily="34" charset="0"/>
              </a:rPr>
              <a:t>&lt;div class="</a:t>
            </a:r>
            <a:r>
              <a:rPr lang="en-US" altLang="en-US" sz="1400" dirty="0" err="1">
                <a:solidFill>
                  <a:srgbClr val="FF0000"/>
                </a:solidFill>
                <a:latin typeface="Verdana" pitchFamily="34" charset="0"/>
              </a:rPr>
              <a:t>boxdiv</a:t>
            </a:r>
            <a:r>
              <a:rPr lang="en-US" altLang="en-US" sz="1400" dirty="0">
                <a:solidFill>
                  <a:srgbClr val="FF0000"/>
                </a:solidFill>
                <a:latin typeface="Verdana" pitchFamily="34" charset="0"/>
              </a:rPr>
              <a:t>"&gt;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Verdana" pitchFamily="34" charset="0"/>
              </a:rPr>
              <a:t>  &lt;h3&gt;This is a level 3 heading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Verdana" pitchFamily="34" charset="0"/>
              </a:rPr>
              <a:t>            inside a div&lt;/h3&gt;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Verdana" pitchFamily="34" charset="0"/>
              </a:rPr>
              <a:t>  &lt;p&gt;And here is a paragraph. …&lt;/p&gt;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Verdana" pitchFamily="34" charset="0"/>
              </a:rPr>
              <a:t>&lt;/div&gt;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400" dirty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latin typeface="Verdana" pitchFamily="34" charset="0"/>
              </a:rPr>
              <a:t>&lt;p&gt;This is another paragraph </a:t>
            </a:r>
            <a:br>
              <a:rPr lang="en-US" altLang="en-US" sz="1400" dirty="0">
                <a:latin typeface="Verdana" pitchFamily="34" charset="0"/>
              </a:rPr>
            </a:br>
            <a:r>
              <a:rPr lang="en-US" altLang="en-US" sz="1400" dirty="0">
                <a:latin typeface="Verdana" pitchFamily="34" charset="0"/>
              </a:rPr>
              <a:t>outside the div.&lt;/p&gt;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dirty="0">
                <a:latin typeface="Verdana" pitchFamily="34" charset="0"/>
              </a:rPr>
              <a:t>&lt;/html&gt;</a:t>
            </a:r>
          </a:p>
        </p:txBody>
      </p:sp>
      <p:sp>
        <p:nvSpPr>
          <p:cNvPr id="1550340" name="AutoShape 4"/>
          <p:cNvSpPr>
            <a:spLocks noChangeArrowheads="1"/>
          </p:cNvSpPr>
          <p:nvPr/>
        </p:nvSpPr>
        <p:spPr bwMode="auto">
          <a:xfrm flipH="1">
            <a:off x="538162" y="1117834"/>
            <a:ext cx="4391025" cy="1466850"/>
          </a:xfrm>
          <a:prstGeom prst="wedgeRoundRectCallout">
            <a:avLst>
              <a:gd name="adj1" fmla="val -98014"/>
              <a:gd name="adj2" fmla="val 156060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dirty="0">
                <a:latin typeface="Verdana" pitchFamily="34" charset="0"/>
              </a:rPr>
              <a:t>&lt;div&gt; sets off a block for layout purposes…it can also be styled (e.g. this one has a border)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23" y="3425357"/>
            <a:ext cx="4343400" cy="263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5369" y="6112799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2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034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F56B4FFF-9DF3-4097-B7FC-38A99578E0E6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49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8" y="587375"/>
            <a:ext cx="8932862" cy="498475"/>
          </a:xfrm>
        </p:spPr>
        <p:txBody>
          <a:bodyPr/>
          <a:lstStyle/>
          <a:p>
            <a:pPr eaLnBrk="1" hangingPunct="1"/>
            <a:r>
              <a:rPr lang="en-US" altLang="en-US" dirty="0"/>
              <a:t>With CSS </a:t>
            </a:r>
            <a:r>
              <a:rPr lang="en-US" altLang="en-US" dirty="0" err="1"/>
              <a:t>float:right</a:t>
            </a:r>
            <a:r>
              <a:rPr lang="en-US" altLang="en-US" dirty="0"/>
              <a:t>…we see the div layout moved</a:t>
            </a:r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5044692" y="1134724"/>
            <a:ext cx="4576894" cy="4708981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latin typeface="Verdana" pitchFamily="34" charset="0"/>
              </a:rPr>
              <a:t>&lt;title&gt;Demo #12&lt;/title&gt;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latin typeface="Verdana" pitchFamily="34" charset="0"/>
              </a:rPr>
              <a:t>&lt;style type="text/</a:t>
            </a:r>
            <a:r>
              <a:rPr lang="en-US" altLang="en-US" sz="1200" dirty="0" err="1">
                <a:latin typeface="Verdana" pitchFamily="34" charset="0"/>
              </a:rPr>
              <a:t>css</a:t>
            </a:r>
            <a:r>
              <a:rPr lang="en-US" altLang="en-US" sz="1200" dirty="0">
                <a:latin typeface="Verdana" pitchFamily="34" charset="0"/>
              </a:rPr>
              <a:t>"&gt;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latin typeface="Verdana" pitchFamily="34" charset="0"/>
              </a:rPr>
              <a:t>  </a:t>
            </a:r>
            <a:r>
              <a:rPr lang="en-US" altLang="en-US" sz="1200" dirty="0" err="1">
                <a:latin typeface="Verdana" pitchFamily="34" charset="0"/>
              </a:rPr>
              <a:t>div.boxdiv</a:t>
            </a:r>
            <a:r>
              <a:rPr lang="en-US" altLang="en-US" sz="1200" dirty="0">
                <a:latin typeface="Verdana" pitchFamily="34" charset="0"/>
              </a:rPr>
              <a:t> {</a:t>
            </a:r>
            <a:r>
              <a:rPr lang="en-US" altLang="en-US" sz="1200" dirty="0" err="1">
                <a:solidFill>
                  <a:srgbClr val="FF0000"/>
                </a:solidFill>
                <a:latin typeface="Verdana" pitchFamily="34" charset="0"/>
              </a:rPr>
              <a:t>float:right</a:t>
            </a:r>
            <a:r>
              <a:rPr lang="en-US" altLang="en-US" sz="1200" dirty="0">
                <a:solidFill>
                  <a:srgbClr val="FF0000"/>
                </a:solidFill>
                <a:latin typeface="Verdana" pitchFamily="34" charset="0"/>
              </a:rPr>
              <a:t>; </a:t>
            </a:r>
            <a:br>
              <a:rPr lang="en-US" altLang="en-US" sz="1200" dirty="0">
                <a:latin typeface="Verdana" pitchFamily="34" charset="0"/>
              </a:rPr>
            </a:br>
            <a:r>
              <a:rPr lang="en-US" altLang="en-US" sz="1200" dirty="0">
                <a:latin typeface="Verdana" pitchFamily="34" charset="0"/>
              </a:rPr>
              <a:t>                      </a:t>
            </a:r>
            <a:r>
              <a:rPr lang="en-US" altLang="en-US" sz="1200" dirty="0" err="1">
                <a:latin typeface="Verdana" pitchFamily="34" charset="0"/>
              </a:rPr>
              <a:t>border:solid</a:t>
            </a:r>
            <a:r>
              <a:rPr lang="en-US" altLang="en-US" sz="1200" dirty="0">
                <a:latin typeface="Verdana" pitchFamily="34" charset="0"/>
              </a:rPr>
              <a:t>; </a:t>
            </a:r>
            <a:br>
              <a:rPr lang="en-US" altLang="en-US" sz="1200" dirty="0">
                <a:latin typeface="Verdana" pitchFamily="34" charset="0"/>
              </a:rPr>
            </a:br>
            <a:r>
              <a:rPr lang="en-US" altLang="en-US" sz="1200" dirty="0">
                <a:latin typeface="Verdana" pitchFamily="34" charset="0"/>
              </a:rPr>
              <a:t>                       </a:t>
            </a:r>
            <a:r>
              <a:rPr lang="en-US" altLang="en-US" sz="1200" dirty="0" err="1">
                <a:latin typeface="Verdana" pitchFamily="34" charset="0"/>
              </a:rPr>
              <a:t>border-color:blue</a:t>
            </a:r>
            <a:r>
              <a:rPr lang="en-US" altLang="en-US" sz="1200" dirty="0">
                <a:latin typeface="Verdana" pitchFamily="34" charset="0"/>
              </a:rPr>
              <a:t>;}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latin typeface="Verdana" pitchFamily="34" charset="0"/>
              </a:rPr>
              <a:t>&lt;/style&gt;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latin typeface="Verdana" pitchFamily="34" charset="0"/>
              </a:rPr>
              <a:t>&lt;h1 class="</a:t>
            </a:r>
            <a:r>
              <a:rPr lang="en-US" altLang="en-US" sz="1200" dirty="0" err="1">
                <a:latin typeface="Verdana" pitchFamily="34" charset="0"/>
              </a:rPr>
              <a:t>hilite</a:t>
            </a:r>
            <a:r>
              <a:rPr lang="en-US" altLang="en-US" sz="1200" dirty="0">
                <a:latin typeface="Verdana" pitchFamily="34" charset="0"/>
              </a:rPr>
              <a:t>"&gt;A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br>
              <a:rPr lang="en-US" altLang="en-US" sz="1200" dirty="0">
                <a:latin typeface="Verdana" pitchFamily="34" charset="0"/>
              </a:rPr>
            </a:br>
            <a:r>
              <a:rPr lang="en-US" altLang="en-US" sz="1200" dirty="0">
                <a:solidFill>
                  <a:srgbClr val="FF0000"/>
                </a:solidFill>
                <a:latin typeface="Verdana" pitchFamily="34" charset="0"/>
              </a:rPr>
              <a:t>&lt;div class="</a:t>
            </a:r>
            <a:r>
              <a:rPr lang="en-US" altLang="en-US" sz="1200" dirty="0" err="1">
                <a:solidFill>
                  <a:srgbClr val="FF0000"/>
                </a:solidFill>
                <a:latin typeface="Verdana" pitchFamily="34" charset="0"/>
              </a:rPr>
              <a:t>boxdiv</a:t>
            </a:r>
            <a:r>
              <a:rPr lang="en-US" altLang="en-US" sz="1200" dirty="0">
                <a:solidFill>
                  <a:srgbClr val="FF0000"/>
                </a:solidFill>
                <a:latin typeface="Verdana" pitchFamily="34" charset="0"/>
              </a:rPr>
              <a:t>"&gt;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  <a:latin typeface="Verdana" pitchFamily="34" charset="0"/>
              </a:rPr>
              <a:t>  &lt;h3&gt;This is in the div&lt;/h3&gt;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  <a:latin typeface="Verdana" pitchFamily="34" charset="0"/>
              </a:rPr>
              <a:t>&lt;/div&gt;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 dirty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latin typeface="Verdana" pitchFamily="34" charset="0"/>
              </a:rPr>
              <a:t>&lt;p&gt;This is a paragraph. </a:t>
            </a:r>
            <a:br>
              <a:rPr lang="en-US" altLang="en-US" sz="1200" dirty="0">
                <a:latin typeface="Verdana" pitchFamily="34" charset="0"/>
              </a:rPr>
            </a:br>
            <a:r>
              <a:rPr lang="en-US" altLang="en-US" sz="1200" dirty="0">
                <a:latin typeface="Verdana" pitchFamily="34" charset="0"/>
              </a:rPr>
              <a:t>There are sentences in this paragraph.&lt;/p&gt;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 dirty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 dirty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latin typeface="Verdana" pitchFamily="34" charset="0"/>
              </a:rPr>
              <a:t>&lt;p&gt;This is another paragraph </a:t>
            </a:r>
            <a:br>
              <a:rPr lang="en-US" altLang="en-US" sz="1200" dirty="0">
                <a:latin typeface="Verdana" pitchFamily="34" charset="0"/>
              </a:rPr>
            </a:br>
            <a:r>
              <a:rPr lang="en-US" altLang="en-US" sz="1200" dirty="0">
                <a:latin typeface="Verdana" pitchFamily="34" charset="0"/>
              </a:rPr>
              <a:t>outside the div.&lt;/p&gt;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latin typeface="Verdana" pitchFamily="34" charset="0"/>
              </a:rPr>
              <a:t>&lt;/html&gt;</a:t>
            </a:r>
          </a:p>
        </p:txBody>
      </p:sp>
      <p:sp>
        <p:nvSpPr>
          <p:cNvPr id="1550340" name="AutoShape 4"/>
          <p:cNvSpPr>
            <a:spLocks noChangeArrowheads="1"/>
          </p:cNvSpPr>
          <p:nvPr/>
        </p:nvSpPr>
        <p:spPr bwMode="auto">
          <a:xfrm flipH="1">
            <a:off x="230153" y="1109512"/>
            <a:ext cx="4391025" cy="1466850"/>
          </a:xfrm>
          <a:prstGeom prst="wedgeRoundRectCallout">
            <a:avLst>
              <a:gd name="adj1" fmla="val -63599"/>
              <a:gd name="adj2" fmla="val 25479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dirty="0">
                <a:latin typeface="Verdana" pitchFamily="34" charset="0"/>
              </a:rPr>
              <a:t>CSS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float:right</a:t>
            </a:r>
            <a:r>
              <a:rPr lang="en-US" altLang="en-US" sz="1800" dirty="0">
                <a:latin typeface="Verdana" pitchFamily="34" charset="0"/>
              </a:rPr>
              <a:t> applied to the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&lt;div&gt;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53" y="3689468"/>
            <a:ext cx="4391025" cy="163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H="1">
            <a:off x="4119613" y="2367815"/>
            <a:ext cx="2050181" cy="1896177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165369" y="6112799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2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03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D55F5263-CD57-4EC4-9E97-A4EDCF1CA3D8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960563" y="1098550"/>
            <a:ext cx="6691312" cy="361950"/>
          </a:xfrm>
          <a:prstGeom prst="rect">
            <a:avLst/>
          </a:prstGeom>
          <a:noFill/>
          <a:ln w="25400" algn="ctr">
            <a:solidFill>
              <a:srgbClr val="1656A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1656A3"/>
                </a:solidFill>
                <a:latin typeface="Verdana" pitchFamily="34" charset="0"/>
              </a:rPr>
              <a:t>URI is </a:t>
            </a:r>
            <a:r>
              <a:rPr lang="en-US" altLang="en-US" u="sng">
                <a:solidFill>
                  <a:srgbClr val="1656A3"/>
                </a:solidFill>
                <a:latin typeface="Verdana" pitchFamily="34" charset="0"/>
              </a:rPr>
              <a:t>http://webarch.noahdemo.com/demo1/test.html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93675" y="530225"/>
            <a:ext cx="893286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0">
                <a:solidFill>
                  <a:srgbClr val="0000FF"/>
                </a:solidFill>
              </a:rPr>
              <a:t>Three pillars of Web Architecture</a:t>
            </a:r>
          </a:p>
        </p:txBody>
      </p:sp>
      <p:pic>
        <p:nvPicPr>
          <p:cNvPr id="7173" name="Picture 4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8" y="2854325"/>
            <a:ext cx="1939925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3170238" y="2103438"/>
            <a:ext cx="2752725" cy="528637"/>
          </a:xfrm>
          <a:prstGeom prst="curvedDownArrow">
            <a:avLst>
              <a:gd name="adj1" fmla="val 104144"/>
              <a:gd name="adj2" fmla="val 208288"/>
              <a:gd name="adj3" fmla="val 33333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759200" y="1571625"/>
            <a:ext cx="1290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HTTP GET</a:t>
            </a:r>
          </a:p>
        </p:txBody>
      </p:sp>
      <p:sp>
        <p:nvSpPr>
          <p:cNvPr id="7176" name="AutoShape 7"/>
          <p:cNvSpPr>
            <a:spLocks noChangeArrowheads="1"/>
          </p:cNvSpPr>
          <p:nvPr/>
        </p:nvSpPr>
        <p:spPr bwMode="auto">
          <a:xfrm flipH="1" flipV="1">
            <a:off x="3073400" y="4414838"/>
            <a:ext cx="2752725" cy="528637"/>
          </a:xfrm>
          <a:prstGeom prst="curvedDownArrow">
            <a:avLst>
              <a:gd name="adj1" fmla="val 104144"/>
              <a:gd name="adj2" fmla="val 208288"/>
              <a:gd name="adj3" fmla="val 33333"/>
            </a:avLst>
          </a:prstGeom>
          <a:solidFill>
            <a:srgbClr val="CD1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3497263" y="5192713"/>
            <a:ext cx="2066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CD19A2"/>
                </a:solidFill>
                <a:latin typeface="Verdana" pitchFamily="34" charset="0"/>
              </a:rPr>
              <a:t>HTTP RESPONSE</a:t>
            </a:r>
          </a:p>
        </p:txBody>
      </p:sp>
      <p:sp>
        <p:nvSpPr>
          <p:cNvPr id="7178" name="AutoShape 9"/>
          <p:cNvSpPr>
            <a:spLocks noChangeArrowheads="1"/>
          </p:cNvSpPr>
          <p:nvPr/>
        </p:nvSpPr>
        <p:spPr bwMode="auto">
          <a:xfrm flipH="1">
            <a:off x="1030288" y="3968750"/>
            <a:ext cx="2979737" cy="1979613"/>
          </a:xfrm>
          <a:prstGeom prst="wedgeRoundRectCallout">
            <a:avLst>
              <a:gd name="adj1" fmla="val -68648"/>
              <a:gd name="adj2" fmla="val -132361"/>
              <a:gd name="adj3" fmla="val 16667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Interaction Using HTTP</a:t>
            </a:r>
          </a:p>
        </p:txBody>
      </p:sp>
      <p:graphicFrame>
        <p:nvGraphicFramePr>
          <p:cNvPr id="7179" name="Object 10"/>
          <p:cNvGraphicFramePr>
            <a:graphicFrameLocks noChangeAspect="1"/>
          </p:cNvGraphicFramePr>
          <p:nvPr/>
        </p:nvGraphicFramePr>
        <p:xfrm>
          <a:off x="6329363" y="2906713"/>
          <a:ext cx="8286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3" imgW="767895" imgH="1179814" progId="FLW3Drawing">
                  <p:embed/>
                </p:oleObj>
              </mc:Choice>
              <mc:Fallback>
                <p:oleObj name="Drawing" r:id="rId3" imgW="767895" imgH="1179814" progId="FLW3Drawing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2906713"/>
                        <a:ext cx="82867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80" name="Group 11"/>
          <p:cNvGrpSpPr>
            <a:grpSpLocks/>
          </p:cNvGrpSpPr>
          <p:nvPr/>
        </p:nvGrpSpPr>
        <p:grpSpPr bwMode="auto">
          <a:xfrm>
            <a:off x="8054975" y="2292350"/>
            <a:ext cx="754063" cy="1147763"/>
            <a:chOff x="4574" y="2228"/>
            <a:chExt cx="660" cy="672"/>
          </a:xfrm>
        </p:grpSpPr>
        <p:sp>
          <p:nvSpPr>
            <p:cNvPr id="7183" name="Oval 12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b="0">
                <a:latin typeface="Verdana" pitchFamily="34" charset="0"/>
              </a:endParaRPr>
            </a:p>
          </p:txBody>
        </p:sp>
        <p:sp>
          <p:nvSpPr>
            <p:cNvPr id="7184" name="Rectangle 13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b="0">
                <a:latin typeface="Verdana" pitchFamily="34" charset="0"/>
              </a:endParaRPr>
            </a:p>
          </p:txBody>
        </p:sp>
        <p:sp>
          <p:nvSpPr>
            <p:cNvPr id="7185" name="Oval 14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b="0">
                <a:latin typeface="Verdana" pitchFamily="34" charset="0"/>
              </a:endParaRPr>
            </a:p>
          </p:txBody>
        </p:sp>
        <p:sp>
          <p:nvSpPr>
            <p:cNvPr id="7186" name="Line 15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6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1" name="Rectangle 17"/>
          <p:cNvSpPr>
            <a:spLocks noChangeArrowheads="1"/>
          </p:cNvSpPr>
          <p:nvPr/>
        </p:nvSpPr>
        <p:spPr bwMode="auto">
          <a:xfrm>
            <a:off x="7392988" y="3678238"/>
            <a:ext cx="1890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>
                <a:solidFill>
                  <a:srgbClr val="1656A3"/>
                </a:solidFill>
                <a:latin typeface="Verdana" pitchFamily="34" charset="0"/>
              </a:rPr>
              <a:t>demo1/test.html</a:t>
            </a:r>
          </a:p>
        </p:txBody>
      </p:sp>
      <p:sp>
        <p:nvSpPr>
          <p:cNvPr id="7182" name="Rectangle 18"/>
          <p:cNvSpPr>
            <a:spLocks noChangeArrowheads="1"/>
          </p:cNvSpPr>
          <p:nvPr/>
        </p:nvSpPr>
        <p:spPr bwMode="auto">
          <a:xfrm>
            <a:off x="5716588" y="3979863"/>
            <a:ext cx="3319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0">
                <a:latin typeface="Verdana" pitchFamily="34" charset="0"/>
              </a:rPr>
              <a:t>Host: webarch.noahdemo.com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368DFEF3-76CB-4AAE-9E97-507365F108C0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50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CSS Reference Material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CSS work has been modularized in to many separate specifications</a:t>
            </a:r>
          </a:p>
          <a:p>
            <a:pPr lvl="1" eaLnBrk="1" hangingPunct="1"/>
            <a:r>
              <a:rPr lang="en-US" altLang="en-US"/>
              <a:t>E.g. selectors are separate from the main language</a:t>
            </a:r>
          </a:p>
          <a:p>
            <a:pPr eaLnBrk="1" hangingPunct="1"/>
            <a:r>
              <a:rPr lang="en-US" altLang="en-US"/>
              <a:t>W3C Home Page for CSS: </a:t>
            </a:r>
            <a:r>
              <a:rPr lang="en-US" altLang="en-US">
                <a:hlinkClick r:id="rId2"/>
              </a:rPr>
              <a:t>http://www.w3.org/Style/CSS/Overview</a:t>
            </a:r>
            <a:r>
              <a:rPr lang="en-US" altLang="en-US"/>
              <a:t> </a:t>
            </a:r>
          </a:p>
          <a:p>
            <a:pPr lvl="1" eaLnBrk="1" hangingPunct="1"/>
            <a:r>
              <a:rPr lang="en-US" altLang="en-US"/>
              <a:t>You can find specifications and other useful material from there</a:t>
            </a:r>
          </a:p>
          <a:p>
            <a:pPr eaLnBrk="1" hangingPunct="1"/>
            <a:r>
              <a:rPr lang="en-US" altLang="en-US"/>
              <a:t>Many, many tutorials on the Web – search for the feature you want</a:t>
            </a:r>
          </a:p>
          <a:p>
            <a:pPr lvl="1" eaLnBrk="1" hangingPunct="1"/>
            <a:r>
              <a:rPr lang="en-US" altLang="en-US"/>
              <a:t>E.g. “CSS Animations”</a:t>
            </a:r>
          </a:p>
          <a:p>
            <a:pPr eaLnBrk="1" hangingPunct="1"/>
            <a:r>
              <a:rPr lang="en-US" altLang="en-US"/>
              <a:t>View Source</a:t>
            </a:r>
          </a:p>
          <a:p>
            <a:pPr lvl="1" eaLnBrk="1" hangingPunct="1"/>
            <a:r>
              <a:rPr lang="en-US" altLang="en-US"/>
              <a:t>If the HTML source has a link to the stylesheet, most browsers let you follow that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4C87742A-5B5B-422F-AD21-68C68BA08C4D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51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2751138" y="2949575"/>
            <a:ext cx="5062537" cy="1047750"/>
          </a:xfrm>
          <a:noFill/>
        </p:spPr>
        <p:txBody>
          <a:bodyPr anchor="ctr" anchorCtr="1"/>
          <a:lstStyle/>
          <a:p>
            <a:pPr algn="ctr" eaLnBrk="1" hangingPunct="1"/>
            <a:r>
              <a:rPr lang="en-US" altLang="en-US" dirty="0"/>
              <a:t>Things to Learn</a:t>
            </a:r>
            <a:br>
              <a:rPr lang="en-US" altLang="en-US" dirty="0"/>
            </a:br>
            <a:r>
              <a:rPr lang="en-US" altLang="en-US" dirty="0"/>
              <a:t>From the Design of</a:t>
            </a:r>
            <a:br>
              <a:rPr lang="en-US" altLang="en-US" dirty="0"/>
            </a:br>
            <a:r>
              <a:rPr lang="en-US" altLang="en-US" dirty="0"/>
              <a:t>HTML &amp; CSS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A4592443-6FD2-4A7B-9DF9-3BA5CDA0527A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52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8" y="642938"/>
            <a:ext cx="8932862" cy="498475"/>
          </a:xfrm>
        </p:spPr>
        <p:txBody>
          <a:bodyPr/>
          <a:lstStyle/>
          <a:p>
            <a:pPr eaLnBrk="1" hangingPunct="1"/>
            <a:r>
              <a:rPr lang="en-US" altLang="en-US"/>
              <a:t>HTML illustrates some key points of document design</a:t>
            </a:r>
          </a:p>
        </p:txBody>
      </p:sp>
      <p:sp>
        <p:nvSpPr>
          <p:cNvPr id="158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09689"/>
            <a:ext cx="8480425" cy="4186544"/>
          </a:xfrm>
          <a:noFill/>
        </p:spPr>
        <p:txBody>
          <a:bodyPr/>
          <a:lstStyle/>
          <a:p>
            <a:pPr eaLnBrk="1" hangingPunct="1"/>
            <a:r>
              <a:rPr lang="en-US" altLang="en-US" dirty="0"/>
              <a:t>It’s a text format, not binary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Easy to generate from: editors, programs, scripts, etc.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Want to learn how something’s done? Just View Source on a page that does it!</a:t>
            </a:r>
          </a:p>
          <a:p>
            <a:pPr eaLnBrk="1" hangingPunct="1"/>
            <a:r>
              <a:rPr lang="en-US" altLang="en-US" dirty="0"/>
              <a:t>Semantic markup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&lt;H1&gt; means “This is a top level header”, not “Make this big and bold”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Use tags like &lt;table&gt; when you have tabular data, not to fudge screen layout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Why? Tools, search engines, transcoders etc. can tell more about your document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See principle of model/view separation 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Almost all the formatting of HTML elements is now defined in terms of CSS properties</a:t>
            </a:r>
          </a:p>
          <a:p>
            <a:pPr eaLnBrk="1" hangingPunct="1">
              <a:spcBef>
                <a:spcPct val="30000"/>
              </a:spcBef>
              <a:spcAft>
                <a:spcPct val="5000"/>
              </a:spcAft>
            </a:pPr>
            <a:r>
              <a:rPr lang="en-US" altLang="en-US" dirty="0"/>
              <a:t>Model/view separation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Encode content separately from presentation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i="1" dirty="0"/>
              <a:t>Use CSS for formatting wherever practical!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An important principle of software design: </a:t>
            </a:r>
            <a:r>
              <a:rPr lang="en-US" altLang="en-US" i="1" dirty="0"/>
              <a:t>supports information extraction &amp; reuse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An example of the broader principle of “separation of concerns”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1E662D-CC95-4BE0-BC51-4CD76F3829E4}"/>
              </a:ext>
            </a:extLst>
          </p:cNvPr>
          <p:cNvSpPr txBox="1"/>
          <p:nvPr/>
        </p:nvSpPr>
        <p:spPr>
          <a:xfrm>
            <a:off x="757493" y="5568731"/>
            <a:ext cx="8391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C00000"/>
                </a:solidFill>
              </a:rPr>
              <a:t>To really understand the power of </a:t>
            </a:r>
            <a:r>
              <a:rPr lang="en-US" sz="1800" dirty="0"/>
              <a:t>model/view separation</a:t>
            </a:r>
            <a:r>
              <a:rPr lang="en-US" sz="1800" dirty="0">
                <a:solidFill>
                  <a:srgbClr val="C00000"/>
                </a:solidFill>
              </a:rPr>
              <a:t>, check out the legendary </a:t>
            </a:r>
            <a:r>
              <a:rPr lang="en-US" sz="1800" dirty="0">
                <a:solidFill>
                  <a:srgbClr val="C00000"/>
                </a:solidFill>
                <a:hlinkClick r:id="rId2"/>
              </a:rPr>
              <a:t>CSS Zen Garden</a:t>
            </a:r>
            <a:r>
              <a:rPr lang="en-US" sz="1800" dirty="0">
                <a:solidFill>
                  <a:srgbClr val="C00000"/>
                </a:solidFill>
              </a:rPr>
              <a:t> (</a:t>
            </a:r>
            <a:r>
              <a:rPr lang="en-US" sz="1800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http://www.csszengarden.com/</a:t>
            </a:r>
            <a:r>
              <a:rPr lang="en-US" sz="1800" dirty="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8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8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8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8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8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8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8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8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8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84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84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84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4131" grpId="0" uiExpand="1" build="p"/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5B0B009A-79ED-4C04-9822-C30420E2BA83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53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8" y="642938"/>
            <a:ext cx="8932862" cy="498475"/>
          </a:xfrm>
        </p:spPr>
        <p:txBody>
          <a:bodyPr/>
          <a:lstStyle/>
          <a:p>
            <a:pPr eaLnBrk="1" hangingPunct="1"/>
            <a:r>
              <a:rPr lang="en-US" altLang="en-US"/>
              <a:t>HTML: Some other things to note</a:t>
            </a:r>
          </a:p>
        </p:txBody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443038"/>
            <a:ext cx="8480425" cy="4045723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40000"/>
              </a:spcBef>
              <a:spcAft>
                <a:spcPct val="5000"/>
              </a:spcAft>
            </a:pPr>
            <a:r>
              <a:rPr lang="en-US" altLang="en-US" i="1" dirty="0"/>
              <a:t>Mixed content</a:t>
            </a:r>
            <a:r>
              <a:rPr lang="en-US" altLang="en-US" dirty="0"/>
              <a:t> is deeply interesting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Strings have &lt;</a:t>
            </a:r>
            <a:r>
              <a:rPr lang="en-US" altLang="en-US" dirty="0" err="1"/>
              <a:t>em</a:t>
            </a:r>
            <a:r>
              <a:rPr lang="en-US" altLang="en-US" dirty="0"/>
              <a:t>&gt;nested structure&lt;/</a:t>
            </a:r>
            <a:r>
              <a:rPr lang="en-US" altLang="en-US" dirty="0" err="1"/>
              <a:t>em</a:t>
            </a:r>
            <a:r>
              <a:rPr lang="en-US" altLang="en-US" dirty="0"/>
              <a:t>&gt; that’s marked up in the string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i="1" dirty="0"/>
              <a:t>Many types of documents need this richness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Most important example: hyperlinks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i="1" dirty="0"/>
              <a:t>Traditional string types don’t handle this well – hard to import HTML &amp; XML into C, Java, etc.</a:t>
            </a:r>
          </a:p>
          <a:p>
            <a:pPr eaLnBrk="1" hangingPunct="1"/>
            <a:r>
              <a:rPr lang="en-US" altLang="en-US" dirty="0" err="1"/>
              <a:t>Linkability</a:t>
            </a:r>
            <a:endParaRPr lang="en-US" altLang="en-US" dirty="0"/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It’s easy to turn most HTML content into a link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It’s easy to link not just to an HTML document, but to content within a document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i="1" dirty="0"/>
              <a:t>Metcalfe’s law at work again: the power of linking</a:t>
            </a:r>
          </a:p>
          <a:p>
            <a:pPr eaLnBrk="1" hangingPunct="1"/>
            <a:r>
              <a:rPr lang="en-US" altLang="en-US" dirty="0"/>
              <a:t>Extensible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New tags are added over time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There’s a rule: older browsers ignore new tags but not the content of those tags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Who gets to define new tags is the subject of much controversy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8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8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8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8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8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8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8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8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85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5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85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5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85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5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515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65F71E02-104B-48E2-ADDB-66FEF3F3BAA3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54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8" y="642938"/>
            <a:ext cx="8932862" cy="498475"/>
          </a:xfrm>
        </p:spPr>
        <p:txBody>
          <a:bodyPr/>
          <a:lstStyle/>
          <a:p>
            <a:pPr eaLnBrk="1" hangingPunct="1"/>
            <a:r>
              <a:rPr lang="en-US" altLang="en-US"/>
              <a:t>More that may not be obvious about HTML &amp; CSS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443038"/>
            <a:ext cx="8480425" cy="4349750"/>
          </a:xfrm>
        </p:spPr>
        <p:txBody>
          <a:bodyPr/>
          <a:lstStyle/>
          <a:p>
            <a:pPr eaLnBrk="1" hangingPunct="1"/>
            <a:r>
              <a:rPr lang="en-US" altLang="en-US" dirty="0"/>
              <a:t>HTML can do a lot without JavaScript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We’ll explore why that’s important later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Note that there is no JavaScript on any of the CS 117 course pages (so far!)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3333CC"/>
                </a:solidFill>
              </a:rPr>
              <a:t>Please do not use JavaScript in your course submissions for now!</a:t>
            </a:r>
          </a:p>
          <a:p>
            <a:pPr eaLnBrk="1" hangingPunct="1"/>
            <a:r>
              <a:rPr lang="en-US" altLang="en-US" dirty="0"/>
              <a:t>CSS and HTML are Declarative Languages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Not “Do step1  then step2”, but rather “make it so” (e.g. make sure this is centered, make sure it’s blue, etc.)</a:t>
            </a:r>
          </a:p>
          <a:p>
            <a:pPr lvl="1" eaLnBrk="1" hangingPunct="1">
              <a:spcBef>
                <a:spcPct val="5000"/>
              </a:spcBef>
              <a:spcAft>
                <a:spcPct val="0"/>
              </a:spcAft>
            </a:pPr>
            <a:r>
              <a:rPr lang="en-US" altLang="en-US" dirty="0"/>
              <a:t>Neither CSS nor HTML is imperative or Turing-complete</a:t>
            </a:r>
          </a:p>
          <a:p>
            <a:pPr lvl="1" eaLnBrk="1" hangingPunct="1"/>
            <a:r>
              <a:rPr lang="en-US" altLang="en-US" dirty="0"/>
              <a:t>We’ll discuss later the advantages of declarative languages</a:t>
            </a:r>
          </a:p>
          <a:p>
            <a:pPr eaLnBrk="1" hangingPunct="1"/>
            <a:r>
              <a:rPr lang="en-US" altLang="en-US" dirty="0"/>
              <a:t>Constraint-based programming is cool</a:t>
            </a:r>
          </a:p>
          <a:p>
            <a:pPr lvl="1" eaLnBrk="1" hangingPunct="1"/>
            <a:r>
              <a:rPr lang="en-US" altLang="en-US" dirty="0"/>
              <a:t>“Center this” vs. “</a:t>
            </a:r>
            <a:r>
              <a:rPr lang="en-US" altLang="en-US" dirty="0" err="1"/>
              <a:t>FirstCharPos</a:t>
            </a:r>
            <a:r>
              <a:rPr lang="en-US" altLang="en-US" dirty="0"/>
              <a:t> = </a:t>
            </a:r>
            <a:r>
              <a:rPr lang="en-US" altLang="en-US" dirty="0" err="1"/>
              <a:t>window.left</a:t>
            </a:r>
            <a:r>
              <a:rPr lang="en-US" altLang="en-US" dirty="0"/>
              <a:t> + </a:t>
            </a:r>
            <a:r>
              <a:rPr lang="en-US" altLang="en-US" dirty="0" err="1"/>
              <a:t>window.size</a:t>
            </a:r>
            <a:r>
              <a:rPr lang="en-US" altLang="en-US" dirty="0"/>
              <a:t>/2 – </a:t>
            </a:r>
            <a:r>
              <a:rPr lang="en-US" altLang="en-US" dirty="0" err="1"/>
              <a:t>string.width</a:t>
            </a:r>
            <a:r>
              <a:rPr lang="en-US" altLang="en-US" dirty="0"/>
              <a:t>/2”</a:t>
            </a:r>
          </a:p>
          <a:p>
            <a:pPr eaLnBrk="1" hangingPunct="1">
              <a:spcBef>
                <a:spcPct val="25000"/>
              </a:spcBef>
              <a:spcAft>
                <a:spcPct val="5000"/>
              </a:spcAft>
            </a:pPr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CAFD9F03-6796-4C6B-AD10-DE91E025534F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55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2751138" y="2949575"/>
            <a:ext cx="5062537" cy="1047750"/>
          </a:xfrm>
          <a:noFill/>
        </p:spPr>
        <p:txBody>
          <a:bodyPr anchor="ctr" anchorCtr="1"/>
          <a:lstStyle/>
          <a:p>
            <a:pPr algn="ctr" eaLnBrk="1" hangingPunct="1"/>
            <a:r>
              <a:rPr lang="en-US" altLang="en-US"/>
              <a:t>Testing your HTML Files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6C7E721B-2FC0-432E-B004-D1A24C6DCDEF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56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It’s easy to try out your HTML files</a:t>
            </a:r>
          </a:p>
        </p:txBody>
      </p:sp>
      <p:sp>
        <p:nvSpPr>
          <p:cNvPr id="152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2475" y="1620838"/>
            <a:ext cx="8423275" cy="4203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600"/>
              <a:t>Create a file on your local machine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Use your operating system’s convention for file extensions (usually .html)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If you open the file, your OS will use your default browser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Which browser?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Any up-to-date one should do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I recommend Firefox, Safari and/or Chrome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For the features we use, compatibility should be quite good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HTML &amp; CSS Debugging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Firefox: right click and “Inspect Element”, or install Firebug addin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Safari: Preferences -&gt; Advanced -&gt; Show develop menu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Chrome: CTRL-SHIFT-I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Links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Relative links will resolve to your local filesystem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Most others will attempt to retrieve from the Web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Make sure your stylesheet links will resolve if you’re testing locally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3715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4ADE81-B5BD-64D2-1764-887457689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994" y="1136650"/>
            <a:ext cx="6667500" cy="521969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83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7ACE3DB8-FA68-45EC-AE32-BE234700C3F0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57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236313" y="640531"/>
            <a:ext cx="8932862" cy="498475"/>
          </a:xfrm>
        </p:spPr>
        <p:txBody>
          <a:bodyPr/>
          <a:lstStyle/>
          <a:p>
            <a:pPr eaLnBrk="1" hangingPunct="1"/>
            <a:r>
              <a:rPr lang="en-US" altLang="en-US" dirty="0"/>
              <a:t>Debugging w/Firefox Inspect Element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0BEBDA-91FE-8F35-5D6B-DA8C133C37AB}"/>
              </a:ext>
            </a:extLst>
          </p:cNvPr>
          <p:cNvCxnSpPr/>
          <p:nvPr/>
        </p:nvCxnSpPr>
        <p:spPr bwMode="auto">
          <a:xfrm>
            <a:off x="2724346" y="5797485"/>
            <a:ext cx="593889" cy="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0412315-7770-1536-F652-37C9A66565D8}"/>
              </a:ext>
            </a:extLst>
          </p:cNvPr>
          <p:cNvCxnSpPr/>
          <p:nvPr/>
        </p:nvCxnSpPr>
        <p:spPr bwMode="auto">
          <a:xfrm flipH="1">
            <a:off x="3242821" y="4930219"/>
            <a:ext cx="1960775" cy="725863"/>
          </a:xfrm>
          <a:prstGeom prst="straightConnector1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244670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7ACE3DB8-FA68-45EC-AE32-BE234700C3F0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58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236313" y="640531"/>
            <a:ext cx="8932862" cy="498475"/>
          </a:xfrm>
        </p:spPr>
        <p:txBody>
          <a:bodyPr/>
          <a:lstStyle/>
          <a:p>
            <a:pPr eaLnBrk="1" hangingPunct="1"/>
            <a:r>
              <a:rPr lang="en-US" altLang="en-US" dirty="0"/>
              <a:t>Debugging w/Firefox Inspect Element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49D67D-2F54-E82B-AC93-A58EFFDF5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5183" y="1219479"/>
            <a:ext cx="5955633" cy="5200860"/>
          </a:xfrm>
          <a:prstGeom prst="rect">
            <a:avLst/>
          </a:prstGeom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7ACE3DB8-FA68-45EC-AE32-BE234700C3F0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59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236313" y="640531"/>
            <a:ext cx="8932862" cy="498475"/>
          </a:xfrm>
        </p:spPr>
        <p:txBody>
          <a:bodyPr/>
          <a:lstStyle/>
          <a:p>
            <a:pPr eaLnBrk="1" hangingPunct="1"/>
            <a:r>
              <a:rPr lang="en-US" altLang="en-US" dirty="0"/>
              <a:t>Debugging w/Firefox Inspect Element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B0F917-399C-A794-70CD-37037E28D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5182" y="1219479"/>
            <a:ext cx="5955633" cy="520086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742CBD19-016E-D987-FF9D-6371EC32D1F2}"/>
              </a:ext>
            </a:extLst>
          </p:cNvPr>
          <p:cNvSpPr/>
          <p:nvPr/>
        </p:nvSpPr>
        <p:spPr bwMode="auto">
          <a:xfrm rot="9922168">
            <a:off x="4278406" y="2223040"/>
            <a:ext cx="2691631" cy="386177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F398AB3F-4512-F0A6-3F27-C570308EC6CD}"/>
              </a:ext>
            </a:extLst>
          </p:cNvPr>
          <p:cNvSpPr/>
          <p:nvPr/>
        </p:nvSpPr>
        <p:spPr bwMode="auto">
          <a:xfrm>
            <a:off x="6594265" y="784423"/>
            <a:ext cx="2673100" cy="1464231"/>
          </a:xfrm>
          <a:prstGeom prst="wedgeRoundRectCallout">
            <a:avLst>
              <a:gd name="adj1" fmla="val -182637"/>
              <a:gd name="adj2" fmla="val 219500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rPr>
              <a:t>Hover mouse here</a:t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rPr>
            </a:b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rPr>
              <a:t>to show layout</a:t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rPr>
            </a:b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rPr>
              <a:t>highlighting</a:t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rPr>
            </a:b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rPr>
              <a:t>in main window</a:t>
            </a:r>
          </a:p>
        </p:txBody>
      </p:sp>
    </p:spTree>
    <p:extLst>
      <p:ext uri="{BB962C8B-B14F-4D97-AF65-F5344CB8AC3E}">
        <p14:creationId xmlns:p14="http://schemas.microsoft.com/office/powerpoint/2010/main" val="389946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ECD23F07-036D-444F-9C31-78839B06B9CC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8195" name="Object 2"/>
          <p:cNvGraphicFramePr>
            <a:graphicFrameLocks noChangeAspect="1"/>
          </p:cNvGraphicFramePr>
          <p:nvPr/>
        </p:nvGraphicFramePr>
        <p:xfrm>
          <a:off x="6329363" y="2906713"/>
          <a:ext cx="8286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2906713"/>
                        <a:ext cx="82867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96" name="Group 3"/>
          <p:cNvGrpSpPr>
            <a:grpSpLocks/>
          </p:cNvGrpSpPr>
          <p:nvPr/>
        </p:nvGrpSpPr>
        <p:grpSpPr bwMode="auto">
          <a:xfrm>
            <a:off x="8054975" y="2292350"/>
            <a:ext cx="754063" cy="1147763"/>
            <a:chOff x="4574" y="2228"/>
            <a:chExt cx="660" cy="672"/>
          </a:xfrm>
        </p:grpSpPr>
        <p:sp>
          <p:nvSpPr>
            <p:cNvPr id="8208" name="Oval 4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b="0">
                <a:latin typeface="Verdana" pitchFamily="34" charset="0"/>
              </a:endParaRPr>
            </a:p>
          </p:txBody>
        </p:sp>
        <p:sp>
          <p:nvSpPr>
            <p:cNvPr id="8209" name="Rectangle 5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b="0">
                <a:latin typeface="Verdana" pitchFamily="34" charset="0"/>
              </a:endParaRPr>
            </a:p>
          </p:txBody>
        </p:sp>
        <p:sp>
          <p:nvSpPr>
            <p:cNvPr id="8210" name="Oval 6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b="0">
                <a:latin typeface="Verdana" pitchFamily="34" charset="0"/>
              </a:endParaRPr>
            </a:p>
          </p:txBody>
        </p:sp>
        <p:sp>
          <p:nvSpPr>
            <p:cNvPr id="8211" name="Line 7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8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7392988" y="3678238"/>
            <a:ext cx="1890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>
                <a:solidFill>
                  <a:srgbClr val="1656A3"/>
                </a:solidFill>
                <a:latin typeface="Verdana" pitchFamily="34" charset="0"/>
              </a:rPr>
              <a:t>demo1/test.html</a:t>
            </a: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5716588" y="3979863"/>
            <a:ext cx="3319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0">
                <a:latin typeface="Verdana" pitchFamily="34" charset="0"/>
              </a:rPr>
              <a:t>Host: webarch.noahdemo.com</a:t>
            </a:r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1960563" y="1098550"/>
            <a:ext cx="6691312" cy="361950"/>
          </a:xfrm>
          <a:prstGeom prst="rect">
            <a:avLst/>
          </a:prstGeom>
          <a:noFill/>
          <a:ln w="25400" algn="ctr">
            <a:solidFill>
              <a:srgbClr val="1656A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1656A3"/>
                </a:solidFill>
                <a:latin typeface="Verdana" pitchFamily="34" charset="0"/>
              </a:rPr>
              <a:t>URI is </a:t>
            </a:r>
            <a:r>
              <a:rPr lang="en-US" altLang="en-US" u="sng">
                <a:solidFill>
                  <a:srgbClr val="1656A3"/>
                </a:solidFill>
                <a:latin typeface="Verdana" pitchFamily="34" charset="0"/>
              </a:rPr>
              <a:t>http://webarch.noahdemo.com/demo1/test.html</a:t>
            </a:r>
          </a:p>
        </p:txBody>
      </p: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193675" y="530225"/>
            <a:ext cx="893286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0">
                <a:solidFill>
                  <a:srgbClr val="0000FF"/>
                </a:solidFill>
              </a:rPr>
              <a:t>Three pillars of Web Architecture</a:t>
            </a:r>
          </a:p>
        </p:txBody>
      </p:sp>
      <p:pic>
        <p:nvPicPr>
          <p:cNvPr id="8201" name="Picture 13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8" y="2854325"/>
            <a:ext cx="1939925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AutoShape 14"/>
          <p:cNvSpPr>
            <a:spLocks noChangeArrowheads="1"/>
          </p:cNvSpPr>
          <p:nvPr/>
        </p:nvSpPr>
        <p:spPr bwMode="auto">
          <a:xfrm>
            <a:off x="3170238" y="2103438"/>
            <a:ext cx="2752725" cy="528637"/>
          </a:xfrm>
          <a:prstGeom prst="curvedDownArrow">
            <a:avLst>
              <a:gd name="adj1" fmla="val 104144"/>
              <a:gd name="adj2" fmla="val 208288"/>
              <a:gd name="adj3" fmla="val 33333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</p:txBody>
      </p:sp>
      <p:sp>
        <p:nvSpPr>
          <p:cNvPr id="8203" name="Text Box 15"/>
          <p:cNvSpPr txBox="1">
            <a:spLocks noChangeArrowheads="1"/>
          </p:cNvSpPr>
          <p:nvPr/>
        </p:nvSpPr>
        <p:spPr bwMode="auto">
          <a:xfrm>
            <a:off x="3759200" y="1571625"/>
            <a:ext cx="1290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HTTP GET</a:t>
            </a:r>
          </a:p>
        </p:txBody>
      </p:sp>
      <p:sp>
        <p:nvSpPr>
          <p:cNvPr id="8204" name="AutoShape 16"/>
          <p:cNvSpPr>
            <a:spLocks noChangeArrowheads="1"/>
          </p:cNvSpPr>
          <p:nvPr/>
        </p:nvSpPr>
        <p:spPr bwMode="auto">
          <a:xfrm flipH="1" flipV="1">
            <a:off x="3073400" y="4414838"/>
            <a:ext cx="2752725" cy="528637"/>
          </a:xfrm>
          <a:prstGeom prst="curvedDownArrow">
            <a:avLst>
              <a:gd name="adj1" fmla="val 104144"/>
              <a:gd name="adj2" fmla="val 208288"/>
              <a:gd name="adj3" fmla="val 33333"/>
            </a:avLst>
          </a:prstGeom>
          <a:solidFill>
            <a:srgbClr val="CD1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</p:txBody>
      </p:sp>
      <p:sp>
        <p:nvSpPr>
          <p:cNvPr id="8205" name="Text Box 17"/>
          <p:cNvSpPr txBox="1">
            <a:spLocks noChangeArrowheads="1"/>
          </p:cNvSpPr>
          <p:nvPr/>
        </p:nvSpPr>
        <p:spPr bwMode="auto">
          <a:xfrm>
            <a:off x="3497263" y="5192713"/>
            <a:ext cx="2066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CD19A2"/>
                </a:solidFill>
                <a:latin typeface="Verdana" pitchFamily="34" charset="0"/>
              </a:rPr>
              <a:t>HTTP RESPONSE</a:t>
            </a:r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1285875" y="2522538"/>
            <a:ext cx="4575175" cy="3787775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HTTP/1.1 200 OK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Date: Tue, 28 Aug 2007 01:49:33 GMT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Server: Apache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Transfer-Encoding: chunked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Content-Type: text/html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&lt;!DOCTYPE 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&lt;html&gt;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&lt;title&gt;Demo #1&lt;/title&gt;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&lt;/head&gt;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&lt;h1&gt;A very simple Web page&lt;/h1&gt;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Verdana" pitchFamily="34" charset="0"/>
              </a:rPr>
              <a:t>&lt;/html&gt;</a:t>
            </a:r>
          </a:p>
        </p:txBody>
      </p:sp>
      <p:sp>
        <p:nvSpPr>
          <p:cNvPr id="8207" name="AutoShape 19"/>
          <p:cNvSpPr>
            <a:spLocks noChangeArrowheads="1"/>
          </p:cNvSpPr>
          <p:nvPr/>
        </p:nvSpPr>
        <p:spPr bwMode="auto">
          <a:xfrm flipH="1">
            <a:off x="6470650" y="709613"/>
            <a:ext cx="2979738" cy="1979612"/>
          </a:xfrm>
          <a:prstGeom prst="wedgeRoundRectCallout">
            <a:avLst>
              <a:gd name="adj1" fmla="val 82495"/>
              <a:gd name="adj2" fmla="val 52644"/>
              <a:gd name="adj3" fmla="val 16667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latin typeface="Verdana" pitchFamily="34" charset="0"/>
              </a:rPr>
              <a:t>Representations using media types like text/html, image/jpeg, etc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88EE95BF-8611-45CA-BD50-602981D093F4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60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496888"/>
            <a:ext cx="8932863" cy="498475"/>
          </a:xfrm>
        </p:spPr>
        <p:txBody>
          <a:bodyPr/>
          <a:lstStyle/>
          <a:p>
            <a:pPr eaLnBrk="1" hangingPunct="1"/>
            <a:r>
              <a:rPr lang="en-US" altLang="en-US"/>
              <a:t>Is  your HTML file </a:t>
            </a:r>
            <a:r>
              <a:rPr lang="en-US" altLang="en-US" i="1"/>
              <a:t>correct?</a:t>
            </a:r>
            <a:endParaRPr lang="en-US" altLang="en-US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1239838"/>
            <a:ext cx="5692775" cy="490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6837363" y="1503363"/>
            <a:ext cx="2760662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b="0">
                <a:latin typeface="Verdana" pitchFamily="34" charset="0"/>
              </a:rPr>
              <a:t>Go to </a:t>
            </a:r>
            <a:r>
              <a:rPr lang="en-US" altLang="en-US" b="0">
                <a:latin typeface="Verdana" pitchFamily="34" charset="0"/>
                <a:hlinkClick r:id="rId3"/>
              </a:rPr>
              <a:t>validator.w3.org</a:t>
            </a:r>
            <a:endParaRPr lang="en-US" altLang="en-US" b="0">
              <a:latin typeface="Verdana" pitchFamily="34" charset="0"/>
            </a:endParaRPr>
          </a:p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b="0">
                <a:latin typeface="Verdana" pitchFamily="34" charset="0"/>
              </a:rPr>
              <a:t>Enter the URI for your page</a:t>
            </a:r>
          </a:p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b="0">
                <a:latin typeface="Verdana" pitchFamily="34" charset="0"/>
              </a:rPr>
              <a:t>Press “Check” to validate</a:t>
            </a:r>
          </a:p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b="0">
                <a:latin typeface="Verdana" pitchFamily="34" charset="0"/>
              </a:rPr>
              <a:t>You can ignore warning that the HTML5 validator is experimental</a:t>
            </a:r>
          </a:p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endParaRPr lang="en-US" altLang="en-US" b="0">
              <a:latin typeface="Verdana" pitchFamily="34" charset="0"/>
            </a:endParaRPr>
          </a:p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endParaRPr lang="en-US" altLang="en-US" b="0">
              <a:latin typeface="Verdana" pitchFamily="34" charset="0"/>
            </a:endParaRPr>
          </a:p>
        </p:txBody>
      </p:sp>
      <p:sp>
        <p:nvSpPr>
          <p:cNvPr id="59398" name="Freeform 8"/>
          <p:cNvSpPr>
            <a:spLocks/>
          </p:cNvSpPr>
          <p:nvPr/>
        </p:nvSpPr>
        <p:spPr bwMode="auto">
          <a:xfrm>
            <a:off x="4243388" y="2541588"/>
            <a:ext cx="2649537" cy="1517650"/>
          </a:xfrm>
          <a:custGeom>
            <a:avLst/>
            <a:gdLst>
              <a:gd name="T0" fmla="*/ 2147483647 w 1669"/>
              <a:gd name="T1" fmla="*/ 0 h 956"/>
              <a:gd name="T2" fmla="*/ 0 w 1669"/>
              <a:gd name="T3" fmla="*/ 2147483647 h 9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69" h="956">
                <a:moveTo>
                  <a:pt x="1669" y="0"/>
                </a:moveTo>
                <a:lnTo>
                  <a:pt x="0" y="956"/>
                </a:lnTo>
              </a:path>
            </a:pathLst>
          </a:custGeom>
          <a:noFill/>
          <a:ln w="28575" cap="flat" cmpd="sng">
            <a:solidFill>
              <a:srgbClr val="9900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399" name="Text Box 10"/>
          <p:cNvSpPr txBox="1">
            <a:spLocks noChangeArrowheads="1"/>
          </p:cNvSpPr>
          <p:nvPr/>
        </p:nvSpPr>
        <p:spPr bwMode="auto">
          <a:xfrm>
            <a:off x="1998663" y="4081463"/>
            <a:ext cx="34274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900">
                <a:solidFill>
                  <a:srgbClr val="990099"/>
                </a:solidFill>
                <a:latin typeface="Verdana" pitchFamily="34" charset="0"/>
              </a:rPr>
              <a:t>http://www.eecs.tufts.edu/~yourname/test.html</a:t>
            </a:r>
          </a:p>
        </p:txBody>
      </p:sp>
      <p:sp>
        <p:nvSpPr>
          <p:cNvPr id="59400" name="Freeform 12"/>
          <p:cNvSpPr>
            <a:spLocks/>
          </p:cNvSpPr>
          <p:nvPr/>
        </p:nvSpPr>
        <p:spPr bwMode="auto">
          <a:xfrm>
            <a:off x="4078288" y="3190875"/>
            <a:ext cx="2762250" cy="1719263"/>
          </a:xfrm>
          <a:custGeom>
            <a:avLst/>
            <a:gdLst>
              <a:gd name="T0" fmla="*/ 2147483647 w 1740"/>
              <a:gd name="T1" fmla="*/ 0 h 1083"/>
              <a:gd name="T2" fmla="*/ 2147483647 w 1740"/>
              <a:gd name="T3" fmla="*/ 2147483647 h 1083"/>
              <a:gd name="T4" fmla="*/ 2147483647 w 1740"/>
              <a:gd name="T5" fmla="*/ 2147483647 h 1083"/>
              <a:gd name="T6" fmla="*/ 0 w 1740"/>
              <a:gd name="T7" fmla="*/ 2147483647 h 10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40" h="1083">
                <a:moveTo>
                  <a:pt x="1740" y="0"/>
                </a:moveTo>
                <a:cubicBezTo>
                  <a:pt x="1678" y="35"/>
                  <a:pt x="1505" y="56"/>
                  <a:pt x="1371" y="207"/>
                </a:cubicBezTo>
                <a:cubicBezTo>
                  <a:pt x="1237" y="358"/>
                  <a:pt x="1161" y="758"/>
                  <a:pt x="933" y="904"/>
                </a:cubicBezTo>
                <a:cubicBezTo>
                  <a:pt x="705" y="1050"/>
                  <a:pt x="194" y="1046"/>
                  <a:pt x="0" y="1083"/>
                </a:cubicBezTo>
              </a:path>
            </a:pathLst>
          </a:custGeom>
          <a:noFill/>
          <a:ln w="28575" cap="flat" cmpd="sng">
            <a:solidFill>
              <a:srgbClr val="9900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44CC0E95-2CD4-4EE7-B379-B826511E756A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61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6041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1325563"/>
            <a:ext cx="5592762" cy="433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496888"/>
            <a:ext cx="8932863" cy="498475"/>
          </a:xfrm>
        </p:spPr>
        <p:txBody>
          <a:bodyPr/>
          <a:lstStyle/>
          <a:p>
            <a:pPr eaLnBrk="1" hangingPunct="1"/>
            <a:r>
              <a:rPr lang="en-US" altLang="en-US"/>
              <a:t>Is  your CSS  file </a:t>
            </a:r>
            <a:r>
              <a:rPr lang="en-US" altLang="en-US" i="1"/>
              <a:t>correct?</a:t>
            </a:r>
            <a:endParaRPr lang="en-US" altLang="en-US"/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6810375" y="1128713"/>
            <a:ext cx="2760663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b="0">
                <a:latin typeface="Verdana" pitchFamily="34" charset="0"/>
              </a:rPr>
              <a:t>Much easier to check if HTML &amp; CSS are on Web.</a:t>
            </a:r>
          </a:p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b="0">
                <a:latin typeface="Verdana" pitchFamily="34" charset="0"/>
              </a:rPr>
              <a:t>Go to </a:t>
            </a:r>
            <a:r>
              <a:rPr lang="en-US" altLang="en-US" b="0">
                <a:latin typeface="Verdana" pitchFamily="34" charset="0"/>
                <a:hlinkClick r:id="rId3" tooltip="CSS Validator"/>
              </a:rPr>
              <a:t>http://jigsaw.w3.org/css-validator/</a:t>
            </a:r>
            <a:endParaRPr lang="en-US" altLang="en-US" b="0">
              <a:latin typeface="Verdana" pitchFamily="34" charset="0"/>
            </a:endParaRPr>
          </a:p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b="0">
                <a:latin typeface="Verdana" pitchFamily="34" charset="0"/>
              </a:rPr>
              <a:t>Enter the URI for your HTML page </a:t>
            </a:r>
            <a:r>
              <a:rPr lang="en-US" altLang="en-US" b="0" i="1">
                <a:latin typeface="Verdana" pitchFamily="34" charset="0"/>
              </a:rPr>
              <a:t>or</a:t>
            </a:r>
            <a:r>
              <a:rPr lang="en-US" altLang="en-US" b="0">
                <a:latin typeface="Verdana" pitchFamily="34" charset="0"/>
              </a:rPr>
              <a:t> your CSS sheet</a:t>
            </a:r>
          </a:p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b="0">
                <a:latin typeface="Verdana" pitchFamily="34" charset="0"/>
              </a:rPr>
              <a:t>Press “Check” to validate CSS</a:t>
            </a:r>
          </a:p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endParaRPr lang="en-US" altLang="en-US" b="0">
              <a:latin typeface="Verdana" pitchFamily="34" charset="0"/>
            </a:endParaRPr>
          </a:p>
        </p:txBody>
      </p:sp>
      <p:sp>
        <p:nvSpPr>
          <p:cNvPr id="60422" name="Freeform 5"/>
          <p:cNvSpPr>
            <a:spLocks/>
          </p:cNvSpPr>
          <p:nvPr/>
        </p:nvSpPr>
        <p:spPr bwMode="auto">
          <a:xfrm>
            <a:off x="5295900" y="3373438"/>
            <a:ext cx="1779588" cy="906462"/>
          </a:xfrm>
          <a:custGeom>
            <a:avLst/>
            <a:gdLst>
              <a:gd name="T0" fmla="*/ 2147483647 w 1669"/>
              <a:gd name="T1" fmla="*/ 0 h 956"/>
              <a:gd name="T2" fmla="*/ 0 w 1669"/>
              <a:gd name="T3" fmla="*/ 2147483647 h 9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69" h="956">
                <a:moveTo>
                  <a:pt x="1669" y="0"/>
                </a:moveTo>
                <a:lnTo>
                  <a:pt x="0" y="956"/>
                </a:lnTo>
              </a:path>
            </a:pathLst>
          </a:custGeom>
          <a:noFill/>
          <a:ln w="28575" cap="flat" cmpd="sng">
            <a:solidFill>
              <a:srgbClr val="9900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423" name="Text Box 6"/>
          <p:cNvSpPr txBox="1">
            <a:spLocks noChangeArrowheads="1"/>
          </p:cNvSpPr>
          <p:nvPr/>
        </p:nvSpPr>
        <p:spPr bwMode="auto">
          <a:xfrm>
            <a:off x="1890713" y="4264025"/>
            <a:ext cx="34274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900">
                <a:solidFill>
                  <a:srgbClr val="990099"/>
                </a:solidFill>
                <a:latin typeface="Verdana" pitchFamily="34" charset="0"/>
              </a:rPr>
              <a:t>http://www.eecs.tufts.edu/~yourname/test.html</a:t>
            </a:r>
          </a:p>
        </p:txBody>
      </p:sp>
      <p:sp>
        <p:nvSpPr>
          <p:cNvPr id="60424" name="Freeform 7"/>
          <p:cNvSpPr>
            <a:spLocks/>
          </p:cNvSpPr>
          <p:nvPr/>
        </p:nvSpPr>
        <p:spPr bwMode="auto">
          <a:xfrm>
            <a:off x="4043363" y="4235450"/>
            <a:ext cx="2762250" cy="968375"/>
          </a:xfrm>
          <a:custGeom>
            <a:avLst/>
            <a:gdLst>
              <a:gd name="T0" fmla="*/ 2147483647 w 1740"/>
              <a:gd name="T1" fmla="*/ 0 h 1083"/>
              <a:gd name="T2" fmla="*/ 2147483647 w 1740"/>
              <a:gd name="T3" fmla="*/ 2147483647 h 1083"/>
              <a:gd name="T4" fmla="*/ 2147483647 w 1740"/>
              <a:gd name="T5" fmla="*/ 2147483647 h 1083"/>
              <a:gd name="T6" fmla="*/ 0 w 1740"/>
              <a:gd name="T7" fmla="*/ 2147483647 h 10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40" h="1083">
                <a:moveTo>
                  <a:pt x="1740" y="0"/>
                </a:moveTo>
                <a:cubicBezTo>
                  <a:pt x="1678" y="35"/>
                  <a:pt x="1505" y="56"/>
                  <a:pt x="1371" y="207"/>
                </a:cubicBezTo>
                <a:cubicBezTo>
                  <a:pt x="1237" y="358"/>
                  <a:pt x="1161" y="758"/>
                  <a:pt x="933" y="904"/>
                </a:cubicBezTo>
                <a:cubicBezTo>
                  <a:pt x="705" y="1050"/>
                  <a:pt x="194" y="1046"/>
                  <a:pt x="0" y="1083"/>
                </a:cubicBezTo>
              </a:path>
            </a:pathLst>
          </a:custGeom>
          <a:noFill/>
          <a:ln w="28575" cap="flat" cmpd="sng">
            <a:solidFill>
              <a:srgbClr val="9900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6B1A47B7-7187-4043-8F7D-E95D0F68BF50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62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6144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206500"/>
            <a:ext cx="5692775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496888"/>
            <a:ext cx="8932863" cy="498475"/>
          </a:xfrm>
        </p:spPr>
        <p:txBody>
          <a:bodyPr/>
          <a:lstStyle/>
          <a:p>
            <a:pPr eaLnBrk="1" hangingPunct="1"/>
            <a:r>
              <a:rPr lang="en-US" altLang="en-US"/>
              <a:t>Validating HTML from your hard drive</a:t>
            </a:r>
          </a:p>
        </p:txBody>
      </p:sp>
      <p:sp>
        <p:nvSpPr>
          <p:cNvPr id="61445" name="Text Box 4"/>
          <p:cNvSpPr txBox="1">
            <a:spLocks noChangeArrowheads="1"/>
          </p:cNvSpPr>
          <p:nvPr/>
        </p:nvSpPr>
        <p:spPr bwMode="auto">
          <a:xfrm>
            <a:off x="6710363" y="1458913"/>
            <a:ext cx="2760662" cy="375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b="0">
                <a:latin typeface="Verdana" pitchFamily="34" charset="0"/>
              </a:rPr>
              <a:t>Go to </a:t>
            </a:r>
            <a:r>
              <a:rPr lang="en-US" altLang="en-US" b="0">
                <a:latin typeface="Verdana" pitchFamily="34" charset="0"/>
                <a:hlinkClick r:id="rId3"/>
              </a:rPr>
              <a:t>validator.w3.org</a:t>
            </a:r>
            <a:endParaRPr lang="en-US" altLang="en-US" b="0">
              <a:latin typeface="Verdana" pitchFamily="34" charset="0"/>
            </a:endParaRPr>
          </a:p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b="0">
                <a:latin typeface="Verdana" pitchFamily="34" charset="0"/>
              </a:rPr>
              <a:t>Select: </a:t>
            </a:r>
            <a:r>
              <a:rPr lang="en-US" altLang="en-US" b="0">
                <a:latin typeface="Verdana" pitchFamily="34" charset="0"/>
                <a:hlinkClick r:id="rId4" tooltip="Go to file upload validator"/>
              </a:rPr>
              <a:t>Validate by File Upload</a:t>
            </a:r>
            <a:endParaRPr lang="en-US" altLang="en-US" b="0">
              <a:latin typeface="Verdana" pitchFamily="34" charset="0"/>
            </a:endParaRPr>
          </a:p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b="0">
                <a:latin typeface="Verdana" pitchFamily="34" charset="0"/>
              </a:rPr>
              <a:t>Browse to find HTML on your local drive</a:t>
            </a:r>
          </a:p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b="0">
                <a:latin typeface="Verdana" pitchFamily="34" charset="0"/>
              </a:rPr>
              <a:t>Press “Check” to validate</a:t>
            </a:r>
          </a:p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endParaRPr lang="en-US" altLang="en-US" b="0">
              <a:latin typeface="Verdana" pitchFamily="34" charset="0"/>
            </a:endParaRPr>
          </a:p>
          <a:p>
            <a:pPr eaLnBrk="1" hangingPunct="1">
              <a:spcBef>
                <a:spcPct val="100000"/>
              </a:spcBef>
              <a:spcAft>
                <a:spcPct val="0"/>
              </a:spcAft>
              <a:buClrTx/>
              <a:buFontTx/>
              <a:buAutoNum type="arabicPeriod"/>
            </a:pPr>
            <a:endParaRPr lang="en-US" altLang="en-US" b="0">
              <a:latin typeface="Verdana" pitchFamily="34" charset="0"/>
            </a:endParaRPr>
          </a:p>
        </p:txBody>
      </p:sp>
      <p:sp>
        <p:nvSpPr>
          <p:cNvPr id="61446" name="Freeform 5"/>
          <p:cNvSpPr>
            <a:spLocks/>
          </p:cNvSpPr>
          <p:nvPr/>
        </p:nvSpPr>
        <p:spPr bwMode="auto">
          <a:xfrm>
            <a:off x="3330575" y="2497138"/>
            <a:ext cx="3435350" cy="703262"/>
          </a:xfrm>
          <a:custGeom>
            <a:avLst/>
            <a:gdLst>
              <a:gd name="T0" fmla="*/ 2147483647 w 1669"/>
              <a:gd name="T1" fmla="*/ 0 h 956"/>
              <a:gd name="T2" fmla="*/ 0 w 1669"/>
              <a:gd name="T3" fmla="*/ 2147483647 h 9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69" h="956">
                <a:moveTo>
                  <a:pt x="1669" y="0"/>
                </a:moveTo>
                <a:lnTo>
                  <a:pt x="0" y="956"/>
                </a:lnTo>
              </a:path>
            </a:pathLst>
          </a:custGeom>
          <a:noFill/>
          <a:ln w="28575" cap="flat" cmpd="sng">
            <a:solidFill>
              <a:srgbClr val="9900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447" name="Freeform 9"/>
          <p:cNvSpPr>
            <a:spLocks/>
          </p:cNvSpPr>
          <p:nvPr/>
        </p:nvSpPr>
        <p:spPr bwMode="auto">
          <a:xfrm>
            <a:off x="3641725" y="3394075"/>
            <a:ext cx="3079750" cy="703263"/>
          </a:xfrm>
          <a:custGeom>
            <a:avLst/>
            <a:gdLst>
              <a:gd name="T0" fmla="*/ 2147483647 w 1669"/>
              <a:gd name="T1" fmla="*/ 0 h 956"/>
              <a:gd name="T2" fmla="*/ 0 w 1669"/>
              <a:gd name="T3" fmla="*/ 2147483647 h 9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69" h="956">
                <a:moveTo>
                  <a:pt x="1669" y="0"/>
                </a:moveTo>
                <a:lnTo>
                  <a:pt x="0" y="956"/>
                </a:lnTo>
              </a:path>
            </a:pathLst>
          </a:custGeom>
          <a:noFill/>
          <a:ln w="28575" cap="flat" cmpd="sng">
            <a:solidFill>
              <a:srgbClr val="9900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448" name="Freeform 10"/>
          <p:cNvSpPr>
            <a:spLocks/>
          </p:cNvSpPr>
          <p:nvPr/>
        </p:nvSpPr>
        <p:spPr bwMode="auto">
          <a:xfrm>
            <a:off x="4062413" y="4079875"/>
            <a:ext cx="2814637" cy="693738"/>
          </a:xfrm>
          <a:custGeom>
            <a:avLst/>
            <a:gdLst>
              <a:gd name="T0" fmla="*/ 2147483647 w 1669"/>
              <a:gd name="T1" fmla="*/ 0 h 956"/>
              <a:gd name="T2" fmla="*/ 0 w 1669"/>
              <a:gd name="T3" fmla="*/ 2147483647 h 9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69" h="956">
                <a:moveTo>
                  <a:pt x="1669" y="0"/>
                </a:moveTo>
                <a:lnTo>
                  <a:pt x="0" y="956"/>
                </a:lnTo>
              </a:path>
            </a:pathLst>
          </a:custGeom>
          <a:noFill/>
          <a:ln w="28575" cap="flat" cmpd="sng">
            <a:solidFill>
              <a:srgbClr val="9900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449" name="Text Box 11"/>
          <p:cNvSpPr txBox="1">
            <a:spLocks noChangeArrowheads="1"/>
          </p:cNvSpPr>
          <p:nvPr/>
        </p:nvSpPr>
        <p:spPr bwMode="auto">
          <a:xfrm>
            <a:off x="6446838" y="4481513"/>
            <a:ext cx="3224212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0">
                <a:solidFill>
                  <a:srgbClr val="990099"/>
                </a:solidFill>
                <a:latin typeface="Verdana" pitchFamily="34" charset="0"/>
              </a:rPr>
              <a:t>Warning: the validator can find linked CSS, etc. if it’s on the Web and referenced with an absolute URI. It will </a:t>
            </a:r>
            <a:r>
              <a:rPr lang="en-US" altLang="en-US" b="0" i="1">
                <a:solidFill>
                  <a:srgbClr val="990099"/>
                </a:solidFill>
                <a:latin typeface="Verdana" pitchFamily="34" charset="0"/>
              </a:rPr>
              <a:t>not</a:t>
            </a:r>
            <a:r>
              <a:rPr lang="en-US" altLang="en-US" b="0">
                <a:solidFill>
                  <a:srgbClr val="990099"/>
                </a:solidFill>
                <a:latin typeface="Verdana" pitchFamily="34" charset="0"/>
              </a:rPr>
              <a:t> go back to your hard drive to find more!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650A04B8-3DC4-4ECD-99CD-77C411F0F7DE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63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2138363" y="2208213"/>
            <a:ext cx="5502275" cy="2227262"/>
          </a:xfrm>
          <a:noFill/>
        </p:spPr>
        <p:txBody>
          <a:bodyPr anchor="ctr" anchorCtr="1"/>
          <a:lstStyle/>
          <a:p>
            <a:pPr algn="ctr" eaLnBrk="1" hangingPunct="1"/>
            <a:r>
              <a:rPr lang="en-US" altLang="en-US" i="1">
                <a:solidFill>
                  <a:srgbClr val="990099"/>
                </a:solidFill>
              </a:rPr>
              <a:t>Homework scores may be reduced for any HTML or CSS file you submit that doesn’t validate!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9C22DB6B-2DA7-4CED-843A-81760A2E3A65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64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2751138" y="2949575"/>
            <a:ext cx="5062537" cy="1047750"/>
          </a:xfrm>
          <a:noFill/>
        </p:spPr>
        <p:txBody>
          <a:bodyPr anchor="ctr" anchorCtr="1"/>
          <a:lstStyle/>
          <a:p>
            <a:pPr algn="ctr" eaLnBrk="1" hangingPunct="1"/>
            <a:r>
              <a:rPr lang="en-US" altLang="en-US"/>
              <a:t>Publishing your HTML Files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59BC1C6F-4381-478B-8F2D-6B1E537CA2F7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65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Steps for publishing an HTML file at Tufts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Copy your file to </a:t>
            </a:r>
            <a:r>
              <a:rPr lang="en-US" altLang="en-US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~yourUTLN/public_html/filename.html</a:t>
            </a:r>
            <a:r>
              <a:rPr lang="en-US" altLang="en-US"/>
              <a:t> on linux.eecs.tufts.edu</a:t>
            </a:r>
          </a:p>
          <a:p>
            <a:pPr eaLnBrk="1" hangingPunct="1"/>
            <a:r>
              <a:rPr lang="en-US" altLang="en-US"/>
              <a:t>Make sure there are public “execute” permissions on the public_html directory (and any subdirectories if you used them):</a:t>
            </a:r>
            <a:br>
              <a:rPr lang="en-US" altLang="en-US"/>
            </a:br>
            <a:r>
              <a:rPr lang="en-US" altLang="en-US"/>
              <a:t>              </a:t>
            </a:r>
            <a:r>
              <a:rPr lang="en-US" altLang="en-US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chmod o+</a:t>
            </a:r>
            <a:r>
              <a:rPr lang="en-US" altLang="en-US" u="sng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~yourUTLN/public_html</a:t>
            </a:r>
          </a:p>
          <a:p>
            <a:pPr eaLnBrk="1" hangingPunct="1"/>
            <a:r>
              <a:rPr lang="en-US" altLang="en-US"/>
              <a:t>Make sure there are public “read” permissions on the file itself:</a:t>
            </a:r>
            <a:br>
              <a:rPr lang="en-US" altLang="en-US"/>
            </a:br>
            <a:r>
              <a:rPr lang="en-US" altLang="en-US"/>
              <a:t>              </a:t>
            </a:r>
            <a:r>
              <a:rPr lang="en-US" altLang="en-US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chmod o+</a:t>
            </a:r>
            <a:r>
              <a:rPr lang="en-US" altLang="en-US" u="sng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altLang="en-US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~yourUTLN/public_html/filename.html</a:t>
            </a:r>
          </a:p>
          <a:p>
            <a:pPr eaLnBrk="1" hangingPunct="1"/>
            <a:r>
              <a:rPr lang="en-US" altLang="en-US"/>
              <a:t>If you’ve done this right, your file should be accessible from Web browsers all over the world as:</a:t>
            </a:r>
            <a:br>
              <a:rPr lang="en-US" altLang="en-US"/>
            </a:br>
            <a:r>
              <a:rPr lang="en-US" altLang="en-US"/>
              <a:t>          </a:t>
            </a:r>
            <a:r>
              <a:rPr lang="en-US" altLang="en-US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http://www.eecs.tufts.edu/~yourUTLN/filename.html</a:t>
            </a: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64517" name="Text Box 4"/>
          <p:cNvSpPr txBox="1">
            <a:spLocks noChangeArrowheads="1"/>
          </p:cNvSpPr>
          <p:nvPr/>
        </p:nvSpPr>
        <p:spPr bwMode="auto">
          <a:xfrm>
            <a:off x="538163" y="5400675"/>
            <a:ext cx="9048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i="1" u="sng">
                <a:solidFill>
                  <a:srgbClr val="CC0066"/>
                </a:solidFill>
                <a:latin typeface="Verdana" pitchFamily="34" charset="0"/>
              </a:rPr>
              <a:t>If it doesn’t work, there’s a good chance you didn’t set the permisisons right!</a:t>
            </a:r>
            <a:endParaRPr lang="en-US" altLang="en-US" i="1">
              <a:solidFill>
                <a:srgbClr val="CC0066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i="1" u="sng">
              <a:solidFill>
                <a:srgbClr val="CC0066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E6448570-958E-49EA-BFEF-470527C267B0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66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it’s not working, you’ll want to check permissions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776413"/>
            <a:ext cx="8423275" cy="1314450"/>
          </a:xfrm>
        </p:spPr>
        <p:txBody>
          <a:bodyPr/>
          <a:lstStyle/>
          <a:p>
            <a:pPr eaLnBrk="1" hangingPunct="1"/>
            <a:r>
              <a:rPr lang="en-US" altLang="en-US"/>
              <a:t>ls –ld &lt;dirname&gt;: lists permissions on named directory itself</a:t>
            </a:r>
          </a:p>
          <a:p>
            <a:pPr eaLnBrk="1" hangingPunct="1"/>
            <a:r>
              <a:rPr lang="en-US" altLang="en-US"/>
              <a:t>ls –l &lt;dirname&gt;: lists permissions on the files </a:t>
            </a:r>
            <a:r>
              <a:rPr lang="en-US" altLang="en-US" i="1"/>
              <a:t>in</a:t>
            </a:r>
            <a:r>
              <a:rPr lang="en-US" altLang="en-US"/>
              <a:t> the directory</a:t>
            </a:r>
          </a:p>
          <a:p>
            <a:pPr eaLnBrk="1" hangingPunct="1"/>
            <a:r>
              <a:rPr lang="en-US" altLang="en-US"/>
              <a:t>Sample output:</a:t>
            </a:r>
          </a:p>
        </p:txBody>
      </p:sp>
      <p:grpSp>
        <p:nvGrpSpPr>
          <p:cNvPr id="65541" name="Group 12"/>
          <p:cNvGrpSpPr>
            <a:grpSpLocks/>
          </p:cNvGrpSpPr>
          <p:nvPr/>
        </p:nvGrpSpPr>
        <p:grpSpPr bwMode="auto">
          <a:xfrm>
            <a:off x="1189038" y="3181350"/>
            <a:ext cx="6405562" cy="2320925"/>
            <a:chOff x="743" y="2113"/>
            <a:chExt cx="4035" cy="1462"/>
          </a:xfrm>
        </p:grpSpPr>
        <p:sp>
          <p:nvSpPr>
            <p:cNvPr id="65544" name="Text Box 4"/>
            <p:cNvSpPr txBox="1">
              <a:spLocks noChangeArrowheads="1"/>
            </p:cNvSpPr>
            <p:nvPr/>
          </p:nvSpPr>
          <p:spPr bwMode="auto">
            <a:xfrm>
              <a:off x="754" y="2788"/>
              <a:ext cx="4024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33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b="0">
                  <a:latin typeface="Verdana" pitchFamily="34" charset="0"/>
                </a:rPr>
                <a:t>$ cd public_html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b="0">
                  <a:latin typeface="Verdana" pitchFamily="34" charset="0"/>
                </a:rPr>
                <a:t>$ ls -l testfile.html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b="0">
                  <a:latin typeface="Verdana" pitchFamily="34" charset="0"/>
                </a:rPr>
                <a:t>-rw-r--</a:t>
              </a:r>
              <a:r>
                <a:rPr lang="en-US" altLang="en-US" b="0">
                  <a:solidFill>
                    <a:srgbClr val="CC0066"/>
                  </a:solidFill>
                  <a:latin typeface="Verdana" pitchFamily="34" charset="0"/>
                </a:rPr>
                <a:t>r</a:t>
              </a:r>
              <a:r>
                <a:rPr lang="en-US" altLang="en-US" b="0">
                  <a:latin typeface="Verdana" pitchFamily="34" charset="0"/>
                </a:rPr>
                <a:t>--+ 1 noah None  291328 Aug 25 20:55 testfile.html</a:t>
              </a:r>
            </a:p>
          </p:txBody>
        </p:sp>
        <p:sp>
          <p:nvSpPr>
            <p:cNvPr id="65545" name="Text Box 5"/>
            <p:cNvSpPr txBox="1">
              <a:spLocks noChangeArrowheads="1"/>
            </p:cNvSpPr>
            <p:nvPr/>
          </p:nvSpPr>
          <p:spPr bwMode="auto">
            <a:xfrm>
              <a:off x="743" y="2113"/>
              <a:ext cx="363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33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b="0">
                  <a:latin typeface="Verdana" pitchFamily="34" charset="0"/>
                </a:rPr>
                <a:t>$ ls -ld public_html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b="0">
                  <a:latin typeface="Verdana" pitchFamily="34" charset="0"/>
                </a:rPr>
                <a:t>drwx--x--</a:t>
              </a:r>
              <a:r>
                <a:rPr lang="en-US" altLang="en-US" b="0">
                  <a:solidFill>
                    <a:srgbClr val="CC0066"/>
                  </a:solidFill>
                  <a:latin typeface="Verdana" pitchFamily="34" charset="0"/>
                </a:rPr>
                <a:t>x</a:t>
              </a:r>
              <a:r>
                <a:rPr lang="en-US" altLang="en-US" b="0">
                  <a:latin typeface="Verdana" pitchFamily="34" charset="0"/>
                </a:rPr>
                <a:t>+ 1 noah None 0 Aug 29 19:56 public_html</a:t>
              </a:r>
            </a:p>
          </p:txBody>
        </p:sp>
        <p:sp>
          <p:nvSpPr>
            <p:cNvPr id="65546" name="Text Box 6"/>
            <p:cNvSpPr txBox="1">
              <a:spLocks noChangeArrowheads="1"/>
            </p:cNvSpPr>
            <p:nvPr/>
          </p:nvSpPr>
          <p:spPr bwMode="auto">
            <a:xfrm>
              <a:off x="1664" y="2499"/>
              <a:ext cx="23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33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b="0">
                  <a:solidFill>
                    <a:srgbClr val="CC0066"/>
                  </a:solidFill>
                  <a:latin typeface="Verdana" pitchFamily="34" charset="0"/>
                </a:rPr>
                <a:t>Directory is </a:t>
              </a:r>
              <a:r>
                <a:rPr lang="en-US" altLang="en-US" b="0" i="1">
                  <a:solidFill>
                    <a:srgbClr val="CC0066"/>
                  </a:solidFill>
                  <a:latin typeface="Verdana" pitchFamily="34" charset="0"/>
                </a:rPr>
                <a:t>executable</a:t>
              </a:r>
              <a:r>
                <a:rPr lang="en-US" altLang="en-US" b="0">
                  <a:solidFill>
                    <a:srgbClr val="CC0066"/>
                  </a:solidFill>
                  <a:latin typeface="Verdana" pitchFamily="34" charset="0"/>
                </a:rPr>
                <a:t> by anyone</a:t>
              </a:r>
            </a:p>
          </p:txBody>
        </p:sp>
        <p:sp>
          <p:nvSpPr>
            <p:cNvPr id="65547" name="Line 7"/>
            <p:cNvSpPr>
              <a:spLocks noChangeShapeType="1"/>
            </p:cNvSpPr>
            <p:nvPr/>
          </p:nvSpPr>
          <p:spPr bwMode="auto">
            <a:xfrm flipH="1" flipV="1">
              <a:off x="1498" y="2454"/>
              <a:ext cx="167" cy="138"/>
            </a:xfrm>
            <a:prstGeom prst="lin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5548" name="Text Box 9"/>
            <p:cNvSpPr txBox="1">
              <a:spLocks noChangeArrowheads="1"/>
            </p:cNvSpPr>
            <p:nvPr/>
          </p:nvSpPr>
          <p:spPr bwMode="auto">
            <a:xfrm>
              <a:off x="1457" y="3363"/>
              <a:ext cx="216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33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b="0">
                  <a:solidFill>
                    <a:srgbClr val="CC0066"/>
                  </a:solidFill>
                  <a:latin typeface="Verdana" pitchFamily="34" charset="0"/>
                </a:rPr>
                <a:t>HTML file is </a:t>
              </a:r>
              <a:r>
                <a:rPr lang="en-US" altLang="en-US" b="0" i="1">
                  <a:solidFill>
                    <a:srgbClr val="CC0066"/>
                  </a:solidFill>
                  <a:latin typeface="Verdana" pitchFamily="34" charset="0"/>
                </a:rPr>
                <a:t>readable</a:t>
              </a:r>
              <a:r>
                <a:rPr lang="en-US" altLang="en-US" b="0">
                  <a:solidFill>
                    <a:srgbClr val="CC0066"/>
                  </a:solidFill>
                  <a:latin typeface="Verdana" pitchFamily="34" charset="0"/>
                </a:rPr>
                <a:t> by anyone</a:t>
              </a:r>
            </a:p>
          </p:txBody>
        </p:sp>
        <p:sp>
          <p:nvSpPr>
            <p:cNvPr id="65549" name="Line 10"/>
            <p:cNvSpPr>
              <a:spLocks noChangeShapeType="1"/>
            </p:cNvSpPr>
            <p:nvPr/>
          </p:nvSpPr>
          <p:spPr bwMode="auto">
            <a:xfrm flipH="1" flipV="1">
              <a:off x="1291" y="3318"/>
              <a:ext cx="167" cy="138"/>
            </a:xfrm>
            <a:prstGeom prst="lin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5542" name="Text Box 11"/>
          <p:cNvSpPr txBox="1">
            <a:spLocks noChangeArrowheads="1"/>
          </p:cNvSpPr>
          <p:nvPr/>
        </p:nvSpPr>
        <p:spPr bwMode="auto">
          <a:xfrm>
            <a:off x="236538" y="5884863"/>
            <a:ext cx="9012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srgbClr val="CC0066"/>
                </a:solidFill>
                <a:latin typeface="Verdana" pitchFamily="34" charset="0"/>
              </a:rPr>
              <a:t>All this is needed so the Apache Web server can get at your file.</a:t>
            </a:r>
          </a:p>
        </p:txBody>
      </p:sp>
      <p:sp>
        <p:nvSpPr>
          <p:cNvPr id="65543" name="Rectangle 13"/>
          <p:cNvSpPr>
            <a:spLocks noChangeArrowheads="1"/>
          </p:cNvSpPr>
          <p:nvPr/>
        </p:nvSpPr>
        <p:spPr bwMode="auto">
          <a:xfrm>
            <a:off x="923925" y="3073400"/>
            <a:ext cx="7388225" cy="2541588"/>
          </a:xfrm>
          <a:prstGeom prst="rect">
            <a:avLst/>
          </a:prstGeom>
          <a:noFill/>
          <a:ln w="19050" algn="ctr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b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CA858046-9A30-407C-9D37-955F46EFDF18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92138" y="444500"/>
            <a:ext cx="8480425" cy="700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/>
          <a:lstStyle/>
          <a:p>
            <a:pPr eaLnBrk="1" hangingPunct="1"/>
            <a:r>
              <a:rPr lang="en-US" altLang="en-US" sz="3200"/>
              <a:t>Architecting a universal Web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2675" y="1768475"/>
            <a:ext cx="7793038" cy="2755900"/>
          </a:xfrm>
        </p:spPr>
        <p:txBody>
          <a:bodyPr/>
          <a:lstStyle/>
          <a:p>
            <a:pPr eaLnBrk="1" hangingPunct="1">
              <a:spcBef>
                <a:spcPct val="75000"/>
              </a:spcBef>
            </a:pPr>
            <a:r>
              <a:rPr lang="en-US" altLang="en-US" sz="3200"/>
              <a:t>Identification: URIs</a:t>
            </a:r>
          </a:p>
          <a:p>
            <a:pPr eaLnBrk="1" hangingPunct="1">
              <a:spcBef>
                <a:spcPct val="75000"/>
              </a:spcBef>
            </a:pPr>
            <a:r>
              <a:rPr lang="en-US" altLang="en-US" sz="3200"/>
              <a:t>Interaction: HTTP</a:t>
            </a:r>
          </a:p>
          <a:p>
            <a:pPr eaLnBrk="1" hangingPunct="1">
              <a:spcBef>
                <a:spcPct val="75000"/>
              </a:spcBef>
            </a:pPr>
            <a:r>
              <a:rPr lang="en-US" altLang="en-US" sz="3200"/>
              <a:t>Data formats: HTML, JPEG, GIF, etc.</a:t>
            </a:r>
          </a:p>
          <a:p>
            <a:pPr eaLnBrk="1" hangingPunct="1">
              <a:spcBef>
                <a:spcPct val="75000"/>
              </a:spcBef>
            </a:pPr>
            <a:endParaRPr lang="en-US" altLang="en-US" sz="3200"/>
          </a:p>
          <a:p>
            <a:pPr eaLnBrk="1" hangingPunct="1">
              <a:spcBef>
                <a:spcPct val="75000"/>
              </a:spcBef>
            </a:pPr>
            <a:endParaRPr lang="en-US" altLang="en-US" sz="320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36550" y="3681413"/>
            <a:ext cx="665163" cy="525462"/>
          </a:xfrm>
          <a:prstGeom prst="rightArrow">
            <a:avLst>
              <a:gd name="adj1" fmla="val 50000"/>
              <a:gd name="adj2" fmla="val 31647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>
              <a:solidFill>
                <a:srgbClr val="00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4D51C8AB-FD20-4821-AAC4-52777C5C1C22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you should get from today’s session</a:t>
            </a:r>
          </a:p>
        </p:txBody>
      </p:sp>
      <p:sp>
        <p:nvSpPr>
          <p:cNvPr id="154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612" y="1776413"/>
            <a:ext cx="8742066" cy="3902075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Quick look at design goals for HTML</a:t>
            </a:r>
          </a:p>
          <a:p>
            <a:pPr eaLnBrk="1" hangingPunct="1"/>
            <a:r>
              <a:rPr lang="en-US" altLang="en-US" sz="2000" dirty="0"/>
              <a:t>Learn how to write a simple Web page using HTML</a:t>
            </a:r>
          </a:p>
          <a:p>
            <a:pPr eaLnBrk="1" hangingPunct="1"/>
            <a:r>
              <a:rPr lang="en-US" altLang="en-US" sz="2000" dirty="0"/>
              <a:t>Learn the basics of using CSS for styling</a:t>
            </a:r>
          </a:p>
          <a:p>
            <a:pPr eaLnBrk="1" hangingPunct="1"/>
            <a:r>
              <a:rPr lang="en-US" altLang="en-US" sz="2000" dirty="0"/>
              <a:t>Learn how to validate your HTML and CSS</a:t>
            </a:r>
          </a:p>
          <a:p>
            <a:pPr eaLnBrk="1" hangingPunct="1"/>
            <a:r>
              <a:rPr lang="en-US" altLang="en-US" sz="2000" dirty="0"/>
              <a:t>Learn about higher level design issues relating to </a:t>
            </a:r>
            <a:r>
              <a:rPr lang="en-US" altLang="en-US" sz="2000" i="1" dirty="0"/>
              <a:t>document</a:t>
            </a:r>
            <a:r>
              <a:rPr lang="en-US" altLang="en-US" sz="2000" dirty="0"/>
              <a:t> formats</a:t>
            </a:r>
          </a:p>
          <a:p>
            <a:pPr lvl="1" eaLnBrk="1" hangingPunct="1"/>
            <a:endParaRPr lang="en-US" altLang="en-US" sz="1800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61544" y="3648456"/>
            <a:ext cx="381270" cy="338260"/>
          </a:xfrm>
          <a:prstGeom prst="rightArrow">
            <a:avLst>
              <a:gd name="adj1" fmla="val 50000"/>
              <a:gd name="adj2" fmla="val 31647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>
              <a:solidFill>
                <a:srgbClr val="00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099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8F5F137E-505F-4E5C-BC03-8819511BA98A}" type="slidenum">
              <a:rPr lang="en-US" altLang="en-US" smtClean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751138" y="2949575"/>
            <a:ext cx="5062537" cy="1047750"/>
          </a:xfrm>
          <a:noFill/>
        </p:spPr>
        <p:txBody>
          <a:bodyPr anchor="ctr" anchorCtr="1"/>
          <a:lstStyle/>
          <a:p>
            <a:pPr algn="ctr" eaLnBrk="1" hangingPunct="1"/>
            <a:r>
              <a:rPr lang="en-US" altLang="en-US"/>
              <a:t>Introduction to HTML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Pearl DeLuxe">
  <a:themeElements>
    <a:clrScheme name="Blue Pearl DeLuxe 3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0066FF"/>
      </a:hlink>
      <a:folHlink>
        <a:srgbClr val="D18213"/>
      </a:folHlink>
    </a:clrScheme>
    <a:fontScheme name="Blue Pearl DeLux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9900"/>
              </a:solidFill>
            </a14:hiddenFill>
          </a:ext>
          <a:ext uri="{91240B29-F687-4F45-9708-019B960494DF}">
            <a14:hiddenLine xmlns:a14="http://schemas.microsoft.com/office/drawing/2010/main" w="2857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9900"/>
              </a:solidFill>
            </a14:hiddenFill>
          </a:ext>
          <a:ext uri="{91240B29-F687-4F45-9708-019B960494DF}">
            <a14:hiddenLine xmlns:a14="http://schemas.microsoft.com/office/drawing/2010/main" w="2857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Pearl DeLuxe 3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0066FF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29612</TotalTime>
  <Words>5049</Words>
  <Application>Microsoft Office PowerPoint</Application>
  <PresentationFormat>A4 Paper (210x297 mm)</PresentationFormat>
  <Paragraphs>817</Paragraphs>
  <Slides>66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2" baseType="lpstr">
      <vt:lpstr>Arial</vt:lpstr>
      <vt:lpstr>Courier New</vt:lpstr>
      <vt:lpstr>Verdana</vt:lpstr>
      <vt:lpstr>Wingdings</vt:lpstr>
      <vt:lpstr>Blue Pearl DeLuxe</vt:lpstr>
      <vt:lpstr>Drawing</vt:lpstr>
      <vt:lpstr>Document Architecture: HTML &amp; CSS</vt:lpstr>
      <vt:lpstr>Quick Review of Web Architecture</vt:lpstr>
      <vt:lpstr>Architecting a universal Web</vt:lpstr>
      <vt:lpstr>Three pillars of Web Architecture</vt:lpstr>
      <vt:lpstr>PowerPoint Presentation</vt:lpstr>
      <vt:lpstr>PowerPoint Presentation</vt:lpstr>
      <vt:lpstr>Architecting a universal Web</vt:lpstr>
      <vt:lpstr>What you should get from today’s session</vt:lpstr>
      <vt:lpstr>Introduction to HTML</vt:lpstr>
      <vt:lpstr>HTML Goals</vt:lpstr>
      <vt:lpstr>A simple HTML document</vt:lpstr>
      <vt:lpstr>A simple HTML document</vt:lpstr>
      <vt:lpstr>Matched tags</vt:lpstr>
      <vt:lpstr>Nested matched tags</vt:lpstr>
      <vt:lpstr>A simple HTML document</vt:lpstr>
      <vt:lpstr>A simple HTML document</vt:lpstr>
      <vt:lpstr>A simple HTML document</vt:lpstr>
      <vt:lpstr>A simple HTML document</vt:lpstr>
      <vt:lpstr>Headings</vt:lpstr>
      <vt:lpstr>Paragraphs are the main text content</vt:lpstr>
      <vt:lpstr>Elements can have attributes</vt:lpstr>
      <vt:lpstr>The id attribute</vt:lpstr>
      <vt:lpstr>Self-closing tags</vt:lpstr>
      <vt:lpstr>Images</vt:lpstr>
      <vt:lpstr>Line breaks</vt:lpstr>
      <vt:lpstr>Marking up text with nested elements</vt:lpstr>
      <vt:lpstr>Some other important HTML features</vt:lpstr>
      <vt:lpstr>Links</vt:lpstr>
      <vt:lpstr>Linking to other documents gives the Web its richness!</vt:lpstr>
      <vt:lpstr>Linking to other documents gives the Web its richness!</vt:lpstr>
      <vt:lpstr>Linking to other documents gives the Web its richness!</vt:lpstr>
      <vt:lpstr>Links don’t have to be text</vt:lpstr>
      <vt:lpstr>HTML is compositional</vt:lpstr>
      <vt:lpstr>HTML References</vt:lpstr>
      <vt:lpstr>Introduction to CSS</vt:lpstr>
      <vt:lpstr>HTML and CSS: content and styling</vt:lpstr>
      <vt:lpstr>A simple bit of CSS on an element</vt:lpstr>
      <vt:lpstr>What you can control using CSS</vt:lpstr>
      <vt:lpstr>What you can control using CSS</vt:lpstr>
      <vt:lpstr>Where can you put your CSS?</vt:lpstr>
      <vt:lpstr>CSS Selectors</vt:lpstr>
      <vt:lpstr>A simple CSS selector</vt:lpstr>
      <vt:lpstr>A simple CSS selector</vt:lpstr>
      <vt:lpstr>Using element classes with CSS</vt:lpstr>
      <vt:lpstr>Classes can be used with multiple element types</vt:lpstr>
      <vt:lpstr>Using element identifiers with CSS</vt:lpstr>
      <vt:lpstr>&lt;span&gt; is useful for styling within text runs</vt:lpstr>
      <vt:lpstr>&lt;div&gt; is useful for designating layout blocks</vt:lpstr>
      <vt:lpstr>With CSS float:right…we see the div layout moved</vt:lpstr>
      <vt:lpstr>CSS Reference Material</vt:lpstr>
      <vt:lpstr>Things to Learn From the Design of HTML &amp; CSS</vt:lpstr>
      <vt:lpstr>HTML illustrates some key points of document design</vt:lpstr>
      <vt:lpstr>HTML: Some other things to note</vt:lpstr>
      <vt:lpstr>More that may not be obvious about HTML &amp; CSS</vt:lpstr>
      <vt:lpstr>Testing your HTML Files</vt:lpstr>
      <vt:lpstr>It’s easy to try out your HTML files</vt:lpstr>
      <vt:lpstr>Debugging w/Firefox Inspect Element</vt:lpstr>
      <vt:lpstr>Debugging w/Firefox Inspect Element</vt:lpstr>
      <vt:lpstr>Debugging w/Firefox Inspect Element</vt:lpstr>
      <vt:lpstr>Is  your HTML file correct?</vt:lpstr>
      <vt:lpstr>Is  your CSS  file correct?</vt:lpstr>
      <vt:lpstr>Validating HTML from your hard drive</vt:lpstr>
      <vt:lpstr>Homework scores may be reduced for any HTML or CSS file you submit that doesn’t validate!</vt:lpstr>
      <vt:lpstr>Publishing your HTML Files</vt:lpstr>
      <vt:lpstr>Steps for publishing an HTML file at Tufts</vt:lpstr>
      <vt:lpstr>If it’s not working, you’ll want to check permissions</vt:lpstr>
    </vt:vector>
  </TitlesOfParts>
  <Company>IBM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Learning Initiative</dc:title>
  <dc:subject>Executive Overview</dc:subject>
  <dc:creator>Nancy Kaufman</dc:creator>
  <cp:lastModifiedBy>Noah Mendelsohn</cp:lastModifiedBy>
  <cp:revision>1962</cp:revision>
  <dcterms:created xsi:type="dcterms:W3CDTF">2002-12-11T03:38:06Z</dcterms:created>
  <dcterms:modified xsi:type="dcterms:W3CDTF">2023-09-12T14:25:14Z</dcterms:modified>
</cp:coreProperties>
</file>