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6"/>
  </p:notesMasterIdLst>
  <p:handoutMasterIdLst>
    <p:handoutMasterId r:id="rId27"/>
  </p:handoutMasterIdLst>
  <p:sldIdLst>
    <p:sldId id="454" r:id="rId2"/>
    <p:sldId id="496" r:id="rId3"/>
    <p:sldId id="473" r:id="rId4"/>
    <p:sldId id="475" r:id="rId5"/>
    <p:sldId id="476" r:id="rId6"/>
    <p:sldId id="493" r:id="rId7"/>
    <p:sldId id="494" r:id="rId8"/>
    <p:sldId id="478" r:id="rId9"/>
    <p:sldId id="479" r:id="rId10"/>
    <p:sldId id="480" r:id="rId11"/>
    <p:sldId id="481" r:id="rId12"/>
    <p:sldId id="489" r:id="rId13"/>
    <p:sldId id="490" r:id="rId14"/>
    <p:sldId id="491" r:id="rId15"/>
    <p:sldId id="492" r:id="rId16"/>
    <p:sldId id="484" r:id="rId17"/>
    <p:sldId id="500" r:id="rId18"/>
    <p:sldId id="499" r:id="rId19"/>
    <p:sldId id="501" r:id="rId20"/>
    <p:sldId id="487" r:id="rId21"/>
    <p:sldId id="495" r:id="rId22"/>
    <p:sldId id="486" r:id="rId23"/>
    <p:sldId id="498" r:id="rId24"/>
    <p:sldId id="471" r:id="rId25"/>
  </p:sldIdLst>
  <p:sldSz cx="9906000" cy="6858000" type="A4"/>
  <p:notesSz cx="7315200" cy="9601200"/>
  <p:defaultTextStyle>
    <a:defPPr>
      <a:defRPr lang="en-US"/>
    </a:defPPr>
    <a:lvl1pPr algn="l" rtl="0" fontAlgn="base">
      <a:spcBef>
        <a:spcPct val="0"/>
      </a:spcBef>
      <a:spcAft>
        <a:spcPct val="0"/>
      </a:spcAft>
      <a:defRPr sz="1600" kern="1200">
        <a:solidFill>
          <a:srgbClr val="F49610"/>
        </a:solidFill>
        <a:latin typeface="Verdana" pitchFamily="34" charset="0"/>
        <a:ea typeface="+mn-ea"/>
        <a:cs typeface="Arial" charset="0"/>
      </a:defRPr>
    </a:lvl1pPr>
    <a:lvl2pPr marL="457200" algn="l" rtl="0" fontAlgn="base">
      <a:spcBef>
        <a:spcPct val="0"/>
      </a:spcBef>
      <a:spcAft>
        <a:spcPct val="0"/>
      </a:spcAft>
      <a:defRPr sz="1600" kern="1200">
        <a:solidFill>
          <a:srgbClr val="F49610"/>
        </a:solidFill>
        <a:latin typeface="Verdana" pitchFamily="34" charset="0"/>
        <a:ea typeface="+mn-ea"/>
        <a:cs typeface="Arial" charset="0"/>
      </a:defRPr>
    </a:lvl2pPr>
    <a:lvl3pPr marL="914400" algn="l" rtl="0" fontAlgn="base">
      <a:spcBef>
        <a:spcPct val="0"/>
      </a:spcBef>
      <a:spcAft>
        <a:spcPct val="0"/>
      </a:spcAft>
      <a:defRPr sz="1600" kern="1200">
        <a:solidFill>
          <a:srgbClr val="F49610"/>
        </a:solidFill>
        <a:latin typeface="Verdana" pitchFamily="34" charset="0"/>
        <a:ea typeface="+mn-ea"/>
        <a:cs typeface="Arial" charset="0"/>
      </a:defRPr>
    </a:lvl3pPr>
    <a:lvl4pPr marL="1371600" algn="l" rtl="0" fontAlgn="base">
      <a:spcBef>
        <a:spcPct val="0"/>
      </a:spcBef>
      <a:spcAft>
        <a:spcPct val="0"/>
      </a:spcAft>
      <a:defRPr sz="1600" kern="1200">
        <a:solidFill>
          <a:srgbClr val="F49610"/>
        </a:solidFill>
        <a:latin typeface="Verdana" pitchFamily="34" charset="0"/>
        <a:ea typeface="+mn-ea"/>
        <a:cs typeface="Arial" charset="0"/>
      </a:defRPr>
    </a:lvl4pPr>
    <a:lvl5pPr marL="1828800" algn="l" rtl="0" fontAlgn="base">
      <a:spcBef>
        <a:spcPct val="0"/>
      </a:spcBef>
      <a:spcAft>
        <a:spcPct val="0"/>
      </a:spcAft>
      <a:defRPr sz="1600" kern="1200">
        <a:solidFill>
          <a:srgbClr val="F49610"/>
        </a:solidFill>
        <a:latin typeface="Verdana" pitchFamily="34" charset="0"/>
        <a:ea typeface="+mn-ea"/>
        <a:cs typeface="Arial" charset="0"/>
      </a:defRPr>
    </a:lvl5pPr>
    <a:lvl6pPr marL="2286000" algn="l" defTabSz="914400" rtl="0" eaLnBrk="1" latinLnBrk="0" hangingPunct="1">
      <a:defRPr sz="1600" kern="1200">
        <a:solidFill>
          <a:srgbClr val="F49610"/>
        </a:solidFill>
        <a:latin typeface="Verdana" pitchFamily="34" charset="0"/>
        <a:ea typeface="+mn-ea"/>
        <a:cs typeface="Arial" charset="0"/>
      </a:defRPr>
    </a:lvl6pPr>
    <a:lvl7pPr marL="2743200" algn="l" defTabSz="914400" rtl="0" eaLnBrk="1" latinLnBrk="0" hangingPunct="1">
      <a:defRPr sz="1600" kern="1200">
        <a:solidFill>
          <a:srgbClr val="F49610"/>
        </a:solidFill>
        <a:latin typeface="Verdana" pitchFamily="34" charset="0"/>
        <a:ea typeface="+mn-ea"/>
        <a:cs typeface="Arial" charset="0"/>
      </a:defRPr>
    </a:lvl7pPr>
    <a:lvl8pPr marL="3200400" algn="l" defTabSz="914400" rtl="0" eaLnBrk="1" latinLnBrk="0" hangingPunct="1">
      <a:defRPr sz="1600" kern="1200">
        <a:solidFill>
          <a:srgbClr val="F49610"/>
        </a:solidFill>
        <a:latin typeface="Verdana" pitchFamily="34" charset="0"/>
        <a:ea typeface="+mn-ea"/>
        <a:cs typeface="Arial" charset="0"/>
      </a:defRPr>
    </a:lvl8pPr>
    <a:lvl9pPr marL="3657600" algn="l" defTabSz="914400" rtl="0" eaLnBrk="1" latinLnBrk="0" hangingPunct="1">
      <a:defRPr sz="1600" kern="1200">
        <a:solidFill>
          <a:srgbClr val="F49610"/>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669900"/>
    <a:srgbClr val="DCE0FE"/>
    <a:srgbClr val="CC0066"/>
    <a:srgbClr val="EAEAEA"/>
    <a:srgbClr val="080808"/>
    <a:srgbClr val="80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810" autoAdjust="0"/>
    <p:restoredTop sz="94420" autoAdjust="0"/>
  </p:normalViewPr>
  <p:slideViewPr>
    <p:cSldViewPr snapToGrid="0">
      <p:cViewPr varScale="1">
        <p:scale>
          <a:sx n="69" d="100"/>
          <a:sy n="69" d="100"/>
        </p:scale>
        <p:origin x="1723" y="67"/>
      </p:cViewPr>
      <p:guideLst>
        <p:guide orient="horz" pos="2160"/>
        <p:guide pos="312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36576" cy="3657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t" anchorCtr="0" compatLnSpc="1">
            <a:prstTxWarp prst="textNoShape">
              <a:avLst/>
            </a:prstTxWarp>
          </a:bodyPr>
          <a:lstStyle>
            <a:lvl1pPr defTabSz="966393">
              <a:buFont typeface="Wingdings" pitchFamily="2" charset="2"/>
              <a:buNone/>
              <a:defRPr sz="1200">
                <a:solidFill>
                  <a:schemeClr val="tx1"/>
                </a:solidFill>
                <a:latin typeface="Arial" charset="0"/>
              </a:defRPr>
            </a:lvl1pPr>
          </a:lstStyle>
          <a:p>
            <a:pPr>
              <a:defRPr/>
            </a:pPr>
            <a:endParaRPr lang="en-US" altLang="en-US"/>
          </a:p>
        </p:txBody>
      </p:sp>
      <p:sp>
        <p:nvSpPr>
          <p:cNvPr id="139267" name="Rectangle 3"/>
          <p:cNvSpPr>
            <a:spLocks noGrp="1" noChangeArrowheads="1"/>
          </p:cNvSpPr>
          <p:nvPr>
            <p:ph type="dt" sz="quarter"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t" anchorCtr="0" compatLnSpc="1">
            <a:prstTxWarp prst="textNoShape">
              <a:avLst/>
            </a:prstTxWarp>
          </a:bodyPr>
          <a:lstStyle>
            <a:lvl1pPr algn="r" defTabSz="966393">
              <a:buFont typeface="Wingdings" pitchFamily="2" charset="2"/>
              <a:buNone/>
              <a:defRPr sz="1200">
                <a:solidFill>
                  <a:schemeClr val="tx1"/>
                </a:solidFill>
                <a:latin typeface="Arial" charset="0"/>
              </a:defRPr>
            </a:lvl1pPr>
          </a:lstStyle>
          <a:p>
            <a:pPr>
              <a:defRPr/>
            </a:pPr>
            <a:endParaRPr lang="en-US" altLang="en-US"/>
          </a:p>
        </p:txBody>
      </p:sp>
      <p:sp>
        <p:nvSpPr>
          <p:cNvPr id="139268" name="Rectangle 4"/>
          <p:cNvSpPr>
            <a:spLocks noGrp="1" noChangeArrowheads="1"/>
          </p:cNvSpPr>
          <p:nvPr>
            <p:ph type="ftr" sz="quarter" idx="2"/>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b" anchorCtr="0" compatLnSpc="1">
            <a:prstTxWarp prst="textNoShape">
              <a:avLst/>
            </a:prstTxWarp>
          </a:bodyPr>
          <a:lstStyle>
            <a:lvl1pPr defTabSz="966393">
              <a:buFont typeface="Wingdings" pitchFamily="2" charset="2"/>
              <a:buNone/>
              <a:defRPr sz="1200">
                <a:solidFill>
                  <a:schemeClr val="tx1"/>
                </a:solidFill>
                <a:latin typeface="Arial" charset="0"/>
              </a:defRPr>
            </a:lvl1pPr>
          </a:lstStyle>
          <a:p>
            <a:pPr>
              <a:defRPr/>
            </a:pPr>
            <a:endParaRPr lang="en-US" altLang="en-US"/>
          </a:p>
        </p:txBody>
      </p:sp>
      <p:sp>
        <p:nvSpPr>
          <p:cNvPr id="139269" name="Rectangle 5"/>
          <p:cNvSpPr>
            <a:spLocks noGrp="1" noChangeArrowheads="1"/>
          </p:cNvSpPr>
          <p:nvPr>
            <p:ph type="sldNum" sz="quarter" idx="3"/>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b" anchorCtr="0" compatLnSpc="1">
            <a:prstTxWarp prst="textNoShape">
              <a:avLst/>
            </a:prstTxWarp>
          </a:bodyPr>
          <a:lstStyle>
            <a:lvl1pPr algn="r" defTabSz="966393">
              <a:buFont typeface="Wingdings" pitchFamily="2" charset="2"/>
              <a:buNone/>
              <a:defRPr sz="1200">
                <a:solidFill>
                  <a:schemeClr val="tx1"/>
                </a:solidFill>
                <a:latin typeface="Arial" charset="0"/>
              </a:defRPr>
            </a:lvl1pPr>
          </a:lstStyle>
          <a:p>
            <a:pPr>
              <a:defRPr/>
            </a:pPr>
            <a:fld id="{346AF23C-4FA3-4167-B2E0-A8355214C136}" type="slidenum">
              <a:rPr lang="en-US" altLang="en-US"/>
              <a:pPr>
                <a:defRPr/>
              </a:pPr>
              <a:t>‹#›</a:t>
            </a:fld>
            <a:endParaRPr lang="en-US" altLang="en-US"/>
          </a:p>
        </p:txBody>
      </p:sp>
    </p:spTree>
    <p:extLst>
      <p:ext uri="{BB962C8B-B14F-4D97-AF65-F5344CB8AC3E}">
        <p14:creationId xmlns:p14="http://schemas.microsoft.com/office/powerpoint/2010/main" val="3746478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t" anchorCtr="0" compatLnSpc="1">
            <a:prstTxWarp prst="textNoShape">
              <a:avLst/>
            </a:prstTxWarp>
          </a:bodyPr>
          <a:lstStyle>
            <a:lvl1pPr defTabSz="966393">
              <a:defRPr sz="1200">
                <a:solidFill>
                  <a:schemeClr val="tx1"/>
                </a:solidFill>
                <a:latin typeface="Arial" charset="0"/>
              </a:defRPr>
            </a:lvl1pPr>
          </a:lstStyle>
          <a:p>
            <a:pPr>
              <a:defRPr/>
            </a:pPr>
            <a:endParaRPr lang="en-US" altLang="en-US"/>
          </a:p>
        </p:txBody>
      </p:sp>
      <p:sp>
        <p:nvSpPr>
          <p:cNvPr id="8195"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t" anchorCtr="0" compatLnSpc="1">
            <a:prstTxWarp prst="textNoShape">
              <a:avLst/>
            </a:prstTxWarp>
          </a:bodyPr>
          <a:lstStyle>
            <a:lvl1pPr algn="r" defTabSz="966393">
              <a:defRPr sz="1200">
                <a:solidFill>
                  <a:schemeClr val="tx1"/>
                </a:solidFill>
                <a:latin typeface="Arial" charset="0"/>
              </a:defRPr>
            </a:lvl1pPr>
          </a:lstStyle>
          <a:p>
            <a:pPr>
              <a:defRPr/>
            </a:pPr>
            <a:endParaRPr lang="en-US" altLang="en-US"/>
          </a:p>
        </p:txBody>
      </p:sp>
      <p:sp>
        <p:nvSpPr>
          <p:cNvPr id="26628" name="Rectangle 4"/>
          <p:cNvSpPr>
            <a:spLocks noGrp="1" noRot="1" noChangeAspect="1" noChangeArrowheads="1" noTextEdit="1"/>
          </p:cNvSpPr>
          <p:nvPr>
            <p:ph type="sldImg" idx="2"/>
          </p:nvPr>
        </p:nvSpPr>
        <p:spPr bwMode="auto">
          <a:xfrm>
            <a:off x="1057275" y="720725"/>
            <a:ext cx="5202238"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b" anchorCtr="0" compatLnSpc="1">
            <a:prstTxWarp prst="textNoShape">
              <a:avLst/>
            </a:prstTxWarp>
          </a:bodyPr>
          <a:lstStyle>
            <a:lvl1pPr defTabSz="966393">
              <a:defRPr sz="1200">
                <a:solidFill>
                  <a:schemeClr val="tx1"/>
                </a:solidFill>
                <a:latin typeface="Arial" charset="0"/>
              </a:defRPr>
            </a:lvl1pPr>
          </a:lstStyle>
          <a:p>
            <a:pPr>
              <a:defRPr/>
            </a:pPr>
            <a:endParaRPr lang="en-US" altLang="en-US"/>
          </a:p>
        </p:txBody>
      </p:sp>
      <p:sp>
        <p:nvSpPr>
          <p:cNvPr id="8199"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7" tIns="48322" rIns="96647" bIns="48322" numCol="1" anchor="b" anchorCtr="0" compatLnSpc="1">
            <a:prstTxWarp prst="textNoShape">
              <a:avLst/>
            </a:prstTxWarp>
          </a:bodyPr>
          <a:lstStyle>
            <a:lvl1pPr algn="r" defTabSz="966393">
              <a:defRPr sz="1200">
                <a:solidFill>
                  <a:schemeClr val="tx1"/>
                </a:solidFill>
                <a:latin typeface="Arial" charset="0"/>
              </a:defRPr>
            </a:lvl1pPr>
          </a:lstStyle>
          <a:p>
            <a:pPr>
              <a:defRPr/>
            </a:pPr>
            <a:fld id="{5F948643-CBD5-4001-B760-37FB227B3876}" type="slidenum">
              <a:rPr lang="en-US" altLang="en-US"/>
              <a:pPr>
                <a:defRPr/>
              </a:pPr>
              <a:t>‹#›</a:t>
            </a:fld>
            <a:endParaRPr lang="en-US" altLang="en-US"/>
          </a:p>
        </p:txBody>
      </p:sp>
    </p:spTree>
    <p:extLst>
      <p:ext uri="{BB962C8B-B14F-4D97-AF65-F5344CB8AC3E}">
        <p14:creationId xmlns:p14="http://schemas.microsoft.com/office/powerpoint/2010/main" val="21710888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9FBE207-FCDC-4953-A522-EC4808C70201}" type="slidenum">
              <a:rPr lang="en-US" altLang="en-US" smtClean="0"/>
              <a:pPr eaLnBrk="1" hangingPunct="1">
                <a:spcBef>
                  <a:spcPct val="0"/>
                </a:spcBef>
              </a:pPr>
              <a:t>3</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F7A4F1A7-460D-45A9-B23F-C5AD6EBED866}" type="slidenum">
              <a:rPr lang="en-US" altLang="en-US" smtClean="0"/>
              <a:pPr eaLnBrk="1" hangingPunct="1">
                <a:spcBef>
                  <a:spcPct val="0"/>
                </a:spcBef>
              </a:pPr>
              <a:t>15</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DE9AC8F-CCE0-4ECD-B79F-E2B9C0F195DB}" type="slidenum">
              <a:rPr lang="en-US" altLang="en-US" smtClean="0"/>
              <a:pPr eaLnBrk="1" hangingPunct="1">
                <a:spcBef>
                  <a:spcPct val="0"/>
                </a:spcBef>
              </a:pPr>
              <a:t>21</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B4551F2-6B69-405D-82CC-4E5D43E2D3C7}" type="slidenum">
              <a:rPr lang="en-US" altLang="en-US" smtClean="0"/>
              <a:pPr eaLnBrk="1" hangingPunct="1">
                <a:spcBef>
                  <a:spcPct val="0"/>
                </a:spcBef>
              </a:pPr>
              <a:t>4</a:t>
            </a:fld>
            <a:endParaRPr lang="en-US" altLang="en-US"/>
          </a:p>
        </p:txBody>
      </p:sp>
      <p:sp>
        <p:nvSpPr>
          <p:cNvPr id="28675" name="Rectangle 2"/>
          <p:cNvSpPr>
            <a:spLocks noGrp="1" noRot="1" noChangeAspect="1" noChangeArrowheads="1" noTextEdit="1"/>
          </p:cNvSpPr>
          <p:nvPr>
            <p:ph type="sldImg"/>
          </p:nvPr>
        </p:nvSpPr>
        <p:spPr>
          <a:xfrm>
            <a:off x="1058863" y="720725"/>
            <a:ext cx="5200650" cy="3600450"/>
          </a:xfrm>
          <a:ln/>
        </p:spPr>
      </p:sp>
      <p:sp>
        <p:nvSpPr>
          <p:cNvPr id="286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7AECEC5-8E14-43E6-BE6C-0ECDDC2D4FED}" type="slidenum">
              <a:rPr lang="en-US" altLang="en-US" smtClean="0"/>
              <a:pPr eaLnBrk="1" hangingPunct="1">
                <a:spcBef>
                  <a:spcPct val="0"/>
                </a:spcBef>
              </a:pPr>
              <a:t>5</a:t>
            </a:fld>
            <a:endParaRPr lang="en-US" altLang="en-US"/>
          </a:p>
        </p:txBody>
      </p:sp>
      <p:sp>
        <p:nvSpPr>
          <p:cNvPr id="29699" name="Rectangle 2"/>
          <p:cNvSpPr>
            <a:spLocks noGrp="1" noRot="1" noChangeAspect="1" noChangeArrowheads="1" noTextEdit="1"/>
          </p:cNvSpPr>
          <p:nvPr>
            <p:ph type="sldImg"/>
          </p:nvPr>
        </p:nvSpPr>
        <p:spPr>
          <a:xfrm>
            <a:off x="1058863" y="720725"/>
            <a:ext cx="5200650" cy="3600450"/>
          </a:xfrm>
          <a:ln/>
        </p:spPr>
      </p:sp>
      <p:sp>
        <p:nvSpPr>
          <p:cNvPr id="297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34F5F53-1E88-4F92-AAFD-1CB784CF56C8}" type="slidenum">
              <a:rPr lang="en-US" altLang="en-US" smtClean="0"/>
              <a:pPr eaLnBrk="1" hangingPunct="1">
                <a:spcBef>
                  <a:spcPct val="0"/>
                </a:spcBef>
              </a:pPr>
              <a:t>6</a:t>
            </a:fld>
            <a:endParaRPr lang="en-US" altLang="en-US"/>
          </a:p>
        </p:txBody>
      </p:sp>
      <p:sp>
        <p:nvSpPr>
          <p:cNvPr id="30723" name="Rectangle 2"/>
          <p:cNvSpPr>
            <a:spLocks noGrp="1" noRot="1" noChangeAspect="1" noChangeArrowheads="1" noTextEdit="1"/>
          </p:cNvSpPr>
          <p:nvPr>
            <p:ph type="sldImg"/>
          </p:nvPr>
        </p:nvSpPr>
        <p:spPr>
          <a:xfrm>
            <a:off x="1058863" y="720725"/>
            <a:ext cx="5200650" cy="3600450"/>
          </a:xfrm>
          <a:ln/>
        </p:spPr>
      </p:sp>
      <p:sp>
        <p:nvSpPr>
          <p:cNvPr id="307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02439AE-5047-411C-A6C3-E57A6C6A6D7F}" type="slidenum">
              <a:rPr lang="en-US" altLang="en-US" smtClean="0"/>
              <a:pPr eaLnBrk="1" hangingPunct="1">
                <a:spcBef>
                  <a:spcPct val="0"/>
                </a:spcBef>
              </a:pPr>
              <a:t>7</a:t>
            </a:fld>
            <a:endParaRPr lang="en-US" altLang="en-US"/>
          </a:p>
        </p:txBody>
      </p:sp>
      <p:sp>
        <p:nvSpPr>
          <p:cNvPr id="31747" name="Rectangle 2"/>
          <p:cNvSpPr>
            <a:spLocks noGrp="1" noRot="1" noChangeAspect="1" noChangeArrowheads="1" noTextEdit="1"/>
          </p:cNvSpPr>
          <p:nvPr>
            <p:ph type="sldImg"/>
          </p:nvPr>
        </p:nvSpPr>
        <p:spPr>
          <a:xfrm>
            <a:off x="1058863" y="720725"/>
            <a:ext cx="5200650" cy="3600450"/>
          </a:xfrm>
          <a:ln/>
        </p:spPr>
      </p:sp>
      <p:sp>
        <p:nvSpPr>
          <p:cNvPr id="317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25AFEEE-0F38-4E5B-AC8B-F8E5BCBA487E}" type="slidenum">
              <a:rPr lang="en-US" altLang="en-US" smtClean="0"/>
              <a:pPr eaLnBrk="1" hangingPunct="1">
                <a:spcBef>
                  <a:spcPct val="0"/>
                </a:spcBef>
              </a:pPr>
              <a:t>8</a:t>
            </a:fld>
            <a:endParaRPr lang="en-US" altLang="en-US"/>
          </a:p>
        </p:txBody>
      </p:sp>
      <p:sp>
        <p:nvSpPr>
          <p:cNvPr id="32771" name="Rectangle 2"/>
          <p:cNvSpPr>
            <a:spLocks noGrp="1" noRot="1" noChangeAspect="1" noChangeArrowheads="1" noTextEdit="1"/>
          </p:cNvSpPr>
          <p:nvPr>
            <p:ph type="sldImg"/>
          </p:nvPr>
        </p:nvSpPr>
        <p:spPr>
          <a:xfrm>
            <a:off x="1058863" y="720725"/>
            <a:ext cx="5200650" cy="3600450"/>
          </a:xfrm>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CA6F27C-088A-4A9D-9698-3DC80DAA9E22}" type="slidenum">
              <a:rPr lang="en-US" altLang="en-US" smtClean="0"/>
              <a:pPr eaLnBrk="1" hangingPunct="1">
                <a:spcBef>
                  <a:spcPct val="0"/>
                </a:spcBef>
              </a:pPr>
              <a:t>9</a:t>
            </a:fld>
            <a:endParaRPr lang="en-US" altLang="en-US"/>
          </a:p>
        </p:txBody>
      </p:sp>
      <p:sp>
        <p:nvSpPr>
          <p:cNvPr id="33795" name="Rectangle 2"/>
          <p:cNvSpPr>
            <a:spLocks noGrp="1" noRot="1" noChangeAspect="1" noChangeArrowheads="1" noTextEdit="1"/>
          </p:cNvSpPr>
          <p:nvPr>
            <p:ph type="sldImg"/>
          </p:nvPr>
        </p:nvSpPr>
        <p:spPr>
          <a:xfrm>
            <a:off x="1058863" y="720725"/>
            <a:ext cx="5200650" cy="3600450"/>
          </a:xfrm>
          <a:ln/>
        </p:spPr>
      </p:sp>
      <p:sp>
        <p:nvSpPr>
          <p:cNvPr id="337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E968C1A-4F04-4E05-AA3D-5FAF83036FB2}" type="slidenum">
              <a:rPr lang="en-US" altLang="en-US" smtClean="0"/>
              <a:pPr eaLnBrk="1" hangingPunct="1">
                <a:spcBef>
                  <a:spcPct val="0"/>
                </a:spcBef>
              </a:pPr>
              <a:t>10</a:t>
            </a:fld>
            <a:endParaRPr lang="en-US" altLang="en-US"/>
          </a:p>
        </p:txBody>
      </p:sp>
      <p:sp>
        <p:nvSpPr>
          <p:cNvPr id="34819" name="Rectangle 2"/>
          <p:cNvSpPr>
            <a:spLocks noGrp="1" noRot="1" noChangeAspect="1" noChangeArrowheads="1" noTextEdit="1"/>
          </p:cNvSpPr>
          <p:nvPr>
            <p:ph type="sldImg"/>
          </p:nvPr>
        </p:nvSpPr>
        <p:spPr>
          <a:xfrm>
            <a:off x="1058863" y="720725"/>
            <a:ext cx="5200650" cy="3600450"/>
          </a:xfrm>
          <a:ln/>
        </p:spPr>
      </p:sp>
      <p:sp>
        <p:nvSpPr>
          <p:cNvPr id="348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65200" eaLnBrk="0" hangingPunct="0">
              <a:spcBef>
                <a:spcPct val="30000"/>
              </a:spcBef>
              <a:defRPr sz="1200">
                <a:solidFill>
                  <a:schemeClr val="tx1"/>
                </a:solidFill>
                <a:latin typeface="Arial" charset="0"/>
                <a:cs typeface="Arial" charset="0"/>
              </a:defRPr>
            </a:lvl1pPr>
            <a:lvl2pPr marL="773113" indent="-296863" defTabSz="965200" eaLnBrk="0" hangingPunct="0">
              <a:spcBef>
                <a:spcPct val="30000"/>
              </a:spcBef>
              <a:defRPr sz="1200">
                <a:solidFill>
                  <a:schemeClr val="tx1"/>
                </a:solidFill>
                <a:latin typeface="Arial" charset="0"/>
                <a:cs typeface="Arial" charset="0"/>
              </a:defRPr>
            </a:lvl2pPr>
            <a:lvl3pPr marL="1189038" indent="-236538" defTabSz="965200" eaLnBrk="0" hangingPunct="0">
              <a:spcBef>
                <a:spcPct val="30000"/>
              </a:spcBef>
              <a:defRPr sz="1200">
                <a:solidFill>
                  <a:schemeClr val="tx1"/>
                </a:solidFill>
                <a:latin typeface="Arial" charset="0"/>
                <a:cs typeface="Arial" charset="0"/>
              </a:defRPr>
            </a:lvl3pPr>
            <a:lvl4pPr marL="1663700" indent="-236538" defTabSz="965200" eaLnBrk="0" hangingPunct="0">
              <a:spcBef>
                <a:spcPct val="30000"/>
              </a:spcBef>
              <a:defRPr sz="1200">
                <a:solidFill>
                  <a:schemeClr val="tx1"/>
                </a:solidFill>
                <a:latin typeface="Arial" charset="0"/>
                <a:cs typeface="Arial" charset="0"/>
              </a:defRPr>
            </a:lvl4pPr>
            <a:lvl5pPr marL="2139950" indent="-236538" defTabSz="965200" eaLnBrk="0" hangingPunct="0">
              <a:spcBef>
                <a:spcPct val="30000"/>
              </a:spcBef>
              <a:defRPr sz="1200">
                <a:solidFill>
                  <a:schemeClr val="tx1"/>
                </a:solidFill>
                <a:latin typeface="Arial" charset="0"/>
                <a:cs typeface="Arial" charset="0"/>
              </a:defRPr>
            </a:lvl5pPr>
            <a:lvl6pPr marL="2597150" indent="-236538" defTabSz="965200" eaLnBrk="0" fontAlgn="base" hangingPunct="0">
              <a:spcBef>
                <a:spcPct val="30000"/>
              </a:spcBef>
              <a:spcAft>
                <a:spcPct val="0"/>
              </a:spcAft>
              <a:defRPr sz="1200">
                <a:solidFill>
                  <a:schemeClr val="tx1"/>
                </a:solidFill>
                <a:latin typeface="Arial" charset="0"/>
                <a:cs typeface="Arial" charset="0"/>
              </a:defRPr>
            </a:lvl6pPr>
            <a:lvl7pPr marL="3054350" indent="-236538" defTabSz="965200" eaLnBrk="0" fontAlgn="base" hangingPunct="0">
              <a:spcBef>
                <a:spcPct val="30000"/>
              </a:spcBef>
              <a:spcAft>
                <a:spcPct val="0"/>
              </a:spcAft>
              <a:defRPr sz="1200">
                <a:solidFill>
                  <a:schemeClr val="tx1"/>
                </a:solidFill>
                <a:latin typeface="Arial" charset="0"/>
                <a:cs typeface="Arial" charset="0"/>
              </a:defRPr>
            </a:lvl7pPr>
            <a:lvl8pPr marL="3511550" indent="-236538" defTabSz="965200" eaLnBrk="0" fontAlgn="base" hangingPunct="0">
              <a:spcBef>
                <a:spcPct val="30000"/>
              </a:spcBef>
              <a:spcAft>
                <a:spcPct val="0"/>
              </a:spcAft>
              <a:defRPr sz="1200">
                <a:solidFill>
                  <a:schemeClr val="tx1"/>
                </a:solidFill>
                <a:latin typeface="Arial" charset="0"/>
                <a:cs typeface="Arial" charset="0"/>
              </a:defRPr>
            </a:lvl8pPr>
            <a:lvl9pPr marL="3968750" indent="-236538" defTabSz="9652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C0B6024-AA6F-4164-AB2F-6C23B12E49B0}" type="slidenum">
              <a:rPr lang="en-US" altLang="en-US" smtClean="0"/>
              <a:pPr eaLnBrk="1" hangingPunct="1">
                <a:spcBef>
                  <a:spcPct val="0"/>
                </a:spcBef>
              </a:pPr>
              <a:t>11</a:t>
            </a:fld>
            <a:endParaRPr lang="en-US" altLang="en-US"/>
          </a:p>
        </p:txBody>
      </p:sp>
      <p:sp>
        <p:nvSpPr>
          <p:cNvPr id="35843" name="Rectangle 2"/>
          <p:cNvSpPr>
            <a:spLocks noGrp="1" noRot="1" noChangeAspect="1" noChangeArrowheads="1" noTextEdit="1"/>
          </p:cNvSpPr>
          <p:nvPr>
            <p:ph type="sldImg"/>
          </p:nvPr>
        </p:nvSpPr>
        <p:spPr>
          <a:xfrm>
            <a:off x="1058863" y="720725"/>
            <a:ext cx="5200650" cy="3600450"/>
          </a:xfrm>
          <a:ln/>
        </p:spPr>
      </p:sp>
      <p:sp>
        <p:nvSpPr>
          <p:cNvPr id="3584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blackWhite">
          <a:xfrm>
            <a:off x="0" y="0"/>
            <a:ext cx="9906000" cy="1517650"/>
          </a:xfrm>
          <a:prstGeom prst="rect">
            <a:avLst/>
          </a:prstGeom>
          <a:solidFill>
            <a:srgbClr val="800000"/>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rgbClr val="F49610"/>
                </a:solidFill>
                <a:latin typeface="Verdana" pitchFamily="34" charset="0"/>
                <a:cs typeface="Arial" charset="0"/>
              </a:defRPr>
            </a:lvl1pPr>
            <a:lvl2pPr marL="742950" indent="-285750" eaLnBrk="0" hangingPunct="0">
              <a:defRPr sz="1600">
                <a:solidFill>
                  <a:srgbClr val="F49610"/>
                </a:solidFill>
                <a:latin typeface="Verdana" pitchFamily="34" charset="0"/>
                <a:cs typeface="Arial" charset="0"/>
              </a:defRPr>
            </a:lvl2pPr>
            <a:lvl3pPr marL="1143000" indent="-228600" eaLnBrk="0" hangingPunct="0">
              <a:defRPr sz="1600">
                <a:solidFill>
                  <a:srgbClr val="F49610"/>
                </a:solidFill>
                <a:latin typeface="Verdana" pitchFamily="34" charset="0"/>
                <a:cs typeface="Arial" charset="0"/>
              </a:defRPr>
            </a:lvl3pPr>
            <a:lvl4pPr marL="1600200" indent="-228600" eaLnBrk="0" hangingPunct="0">
              <a:defRPr sz="1600">
                <a:solidFill>
                  <a:srgbClr val="F49610"/>
                </a:solidFill>
                <a:latin typeface="Verdana" pitchFamily="34" charset="0"/>
                <a:cs typeface="Arial" charset="0"/>
              </a:defRPr>
            </a:lvl4pPr>
            <a:lvl5pPr marL="2057400" indent="-228600" eaLnBrk="0" hangingPunct="0">
              <a:defRPr sz="1600">
                <a:solidFill>
                  <a:srgbClr val="F49610"/>
                </a:solidFill>
                <a:latin typeface="Verdana" pitchFamily="34" charset="0"/>
                <a:cs typeface="Arial" charset="0"/>
              </a:defRPr>
            </a:lvl5pPr>
            <a:lvl6pPr marL="2514600" indent="-228600" eaLnBrk="0" fontAlgn="base" hangingPunct="0">
              <a:spcBef>
                <a:spcPct val="0"/>
              </a:spcBef>
              <a:spcAft>
                <a:spcPct val="0"/>
              </a:spcAft>
              <a:defRPr sz="1600">
                <a:solidFill>
                  <a:srgbClr val="F49610"/>
                </a:solidFill>
                <a:latin typeface="Verdana" pitchFamily="34" charset="0"/>
                <a:cs typeface="Arial" charset="0"/>
              </a:defRPr>
            </a:lvl6pPr>
            <a:lvl7pPr marL="2971800" indent="-228600" eaLnBrk="0" fontAlgn="base" hangingPunct="0">
              <a:spcBef>
                <a:spcPct val="0"/>
              </a:spcBef>
              <a:spcAft>
                <a:spcPct val="0"/>
              </a:spcAft>
              <a:defRPr sz="1600">
                <a:solidFill>
                  <a:srgbClr val="F49610"/>
                </a:solidFill>
                <a:latin typeface="Verdana" pitchFamily="34" charset="0"/>
                <a:cs typeface="Arial" charset="0"/>
              </a:defRPr>
            </a:lvl7pPr>
            <a:lvl8pPr marL="3429000" indent="-228600" eaLnBrk="0" fontAlgn="base" hangingPunct="0">
              <a:spcBef>
                <a:spcPct val="0"/>
              </a:spcBef>
              <a:spcAft>
                <a:spcPct val="0"/>
              </a:spcAft>
              <a:defRPr sz="1600">
                <a:solidFill>
                  <a:srgbClr val="F49610"/>
                </a:solidFill>
                <a:latin typeface="Verdana" pitchFamily="34" charset="0"/>
                <a:cs typeface="Arial" charset="0"/>
              </a:defRPr>
            </a:lvl8pPr>
            <a:lvl9pPr marL="3886200" indent="-228600" eaLnBrk="0" fontAlgn="base" hangingPunct="0">
              <a:spcBef>
                <a:spcPct val="0"/>
              </a:spcBef>
              <a:spcAft>
                <a:spcPct val="0"/>
              </a:spcAft>
              <a:defRPr sz="1600">
                <a:solidFill>
                  <a:srgbClr val="F49610"/>
                </a:solidFill>
                <a:latin typeface="Verdana" pitchFamily="34" charset="0"/>
                <a:cs typeface="Arial" charset="0"/>
              </a:defRPr>
            </a:lvl9pPr>
          </a:lstStyle>
          <a:p>
            <a:pPr eaLnBrk="1" hangingPunct="1">
              <a:defRPr/>
            </a:pPr>
            <a:endParaRPr lang="en-US" altLang="en-US"/>
          </a:p>
        </p:txBody>
      </p:sp>
      <p:sp>
        <p:nvSpPr>
          <p:cNvPr id="5" name="Rectangle 4"/>
          <p:cNvSpPr>
            <a:spLocks noChangeArrowheads="1"/>
          </p:cNvSpPr>
          <p:nvPr/>
        </p:nvSpPr>
        <p:spPr bwMode="blackWhite">
          <a:xfrm>
            <a:off x="0" y="4181475"/>
            <a:ext cx="9906000" cy="2673350"/>
          </a:xfrm>
          <a:prstGeom prst="rect">
            <a:avLst/>
          </a:prstGeom>
          <a:solidFill>
            <a:srgbClr val="800000"/>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rgbClr val="F49610"/>
                </a:solidFill>
                <a:latin typeface="Verdana" pitchFamily="34" charset="0"/>
                <a:cs typeface="Arial" charset="0"/>
              </a:defRPr>
            </a:lvl1pPr>
            <a:lvl2pPr marL="742950" indent="-285750" eaLnBrk="0" hangingPunct="0">
              <a:defRPr sz="1600">
                <a:solidFill>
                  <a:srgbClr val="F49610"/>
                </a:solidFill>
                <a:latin typeface="Verdana" pitchFamily="34" charset="0"/>
                <a:cs typeface="Arial" charset="0"/>
              </a:defRPr>
            </a:lvl2pPr>
            <a:lvl3pPr marL="1143000" indent="-228600" eaLnBrk="0" hangingPunct="0">
              <a:defRPr sz="1600">
                <a:solidFill>
                  <a:srgbClr val="F49610"/>
                </a:solidFill>
                <a:latin typeface="Verdana" pitchFamily="34" charset="0"/>
                <a:cs typeface="Arial" charset="0"/>
              </a:defRPr>
            </a:lvl3pPr>
            <a:lvl4pPr marL="1600200" indent="-228600" eaLnBrk="0" hangingPunct="0">
              <a:defRPr sz="1600">
                <a:solidFill>
                  <a:srgbClr val="F49610"/>
                </a:solidFill>
                <a:latin typeface="Verdana" pitchFamily="34" charset="0"/>
                <a:cs typeface="Arial" charset="0"/>
              </a:defRPr>
            </a:lvl4pPr>
            <a:lvl5pPr marL="2057400" indent="-228600" eaLnBrk="0" hangingPunct="0">
              <a:defRPr sz="1600">
                <a:solidFill>
                  <a:srgbClr val="F49610"/>
                </a:solidFill>
                <a:latin typeface="Verdana" pitchFamily="34" charset="0"/>
                <a:cs typeface="Arial" charset="0"/>
              </a:defRPr>
            </a:lvl5pPr>
            <a:lvl6pPr marL="2514600" indent="-228600" eaLnBrk="0" fontAlgn="base" hangingPunct="0">
              <a:spcBef>
                <a:spcPct val="0"/>
              </a:spcBef>
              <a:spcAft>
                <a:spcPct val="0"/>
              </a:spcAft>
              <a:defRPr sz="1600">
                <a:solidFill>
                  <a:srgbClr val="F49610"/>
                </a:solidFill>
                <a:latin typeface="Verdana" pitchFamily="34" charset="0"/>
                <a:cs typeface="Arial" charset="0"/>
              </a:defRPr>
            </a:lvl6pPr>
            <a:lvl7pPr marL="2971800" indent="-228600" eaLnBrk="0" fontAlgn="base" hangingPunct="0">
              <a:spcBef>
                <a:spcPct val="0"/>
              </a:spcBef>
              <a:spcAft>
                <a:spcPct val="0"/>
              </a:spcAft>
              <a:defRPr sz="1600">
                <a:solidFill>
                  <a:srgbClr val="F49610"/>
                </a:solidFill>
                <a:latin typeface="Verdana" pitchFamily="34" charset="0"/>
                <a:cs typeface="Arial" charset="0"/>
              </a:defRPr>
            </a:lvl7pPr>
            <a:lvl8pPr marL="3429000" indent="-228600" eaLnBrk="0" fontAlgn="base" hangingPunct="0">
              <a:spcBef>
                <a:spcPct val="0"/>
              </a:spcBef>
              <a:spcAft>
                <a:spcPct val="0"/>
              </a:spcAft>
              <a:defRPr sz="1600">
                <a:solidFill>
                  <a:srgbClr val="F49610"/>
                </a:solidFill>
                <a:latin typeface="Verdana" pitchFamily="34" charset="0"/>
                <a:cs typeface="Arial" charset="0"/>
              </a:defRPr>
            </a:lvl8pPr>
            <a:lvl9pPr marL="3886200" indent="-228600" eaLnBrk="0" fontAlgn="base" hangingPunct="0">
              <a:spcBef>
                <a:spcPct val="0"/>
              </a:spcBef>
              <a:spcAft>
                <a:spcPct val="0"/>
              </a:spcAft>
              <a:defRPr sz="1600">
                <a:solidFill>
                  <a:srgbClr val="F49610"/>
                </a:solidFill>
                <a:latin typeface="Verdana" pitchFamily="34" charset="0"/>
                <a:cs typeface="Arial" charset="0"/>
              </a:defRPr>
            </a:lvl9pPr>
          </a:lstStyle>
          <a:p>
            <a:pPr algn="ctr" eaLnBrk="1" hangingPunct="1">
              <a:defRPr/>
            </a:pPr>
            <a:endParaRPr lang="en-US" altLang="en-US">
              <a:solidFill>
                <a:schemeClr val="hlink"/>
              </a:solidFill>
            </a:endParaRPr>
          </a:p>
        </p:txBody>
      </p:sp>
      <p:sp>
        <p:nvSpPr>
          <p:cNvPr id="6" name="Text Box 14"/>
          <p:cNvSpPr txBox="1">
            <a:spLocks noChangeArrowheads="1"/>
          </p:cNvSpPr>
          <p:nvPr userDrawn="1"/>
        </p:nvSpPr>
        <p:spPr bwMode="auto">
          <a:xfrm>
            <a:off x="4917134" y="6578278"/>
            <a:ext cx="4988866" cy="23083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rgbClr val="F49610"/>
                </a:solidFill>
                <a:latin typeface="Verdana" pitchFamily="34" charset="0"/>
                <a:cs typeface="Arial" charset="0"/>
              </a:defRPr>
            </a:lvl1pPr>
            <a:lvl2pPr marL="742950" indent="-285750" eaLnBrk="0" hangingPunct="0">
              <a:defRPr sz="1600">
                <a:solidFill>
                  <a:srgbClr val="F49610"/>
                </a:solidFill>
                <a:latin typeface="Verdana" pitchFamily="34" charset="0"/>
                <a:cs typeface="Arial" charset="0"/>
              </a:defRPr>
            </a:lvl2pPr>
            <a:lvl3pPr marL="1143000" indent="-228600" eaLnBrk="0" hangingPunct="0">
              <a:defRPr sz="1600">
                <a:solidFill>
                  <a:srgbClr val="F49610"/>
                </a:solidFill>
                <a:latin typeface="Verdana" pitchFamily="34" charset="0"/>
                <a:cs typeface="Arial" charset="0"/>
              </a:defRPr>
            </a:lvl3pPr>
            <a:lvl4pPr marL="1600200" indent="-228600" eaLnBrk="0" hangingPunct="0">
              <a:defRPr sz="1600">
                <a:solidFill>
                  <a:srgbClr val="F49610"/>
                </a:solidFill>
                <a:latin typeface="Verdana" pitchFamily="34" charset="0"/>
                <a:cs typeface="Arial" charset="0"/>
              </a:defRPr>
            </a:lvl4pPr>
            <a:lvl5pPr marL="2057400" indent="-228600" eaLnBrk="0" hangingPunct="0">
              <a:defRPr sz="1600">
                <a:solidFill>
                  <a:srgbClr val="F49610"/>
                </a:solidFill>
                <a:latin typeface="Verdana" pitchFamily="34" charset="0"/>
                <a:cs typeface="Arial" charset="0"/>
              </a:defRPr>
            </a:lvl5pPr>
            <a:lvl6pPr marL="2514600" indent="-228600" eaLnBrk="0" fontAlgn="base" hangingPunct="0">
              <a:spcBef>
                <a:spcPct val="0"/>
              </a:spcBef>
              <a:spcAft>
                <a:spcPct val="0"/>
              </a:spcAft>
              <a:defRPr sz="1600">
                <a:solidFill>
                  <a:srgbClr val="F49610"/>
                </a:solidFill>
                <a:latin typeface="Verdana" pitchFamily="34" charset="0"/>
                <a:cs typeface="Arial" charset="0"/>
              </a:defRPr>
            </a:lvl6pPr>
            <a:lvl7pPr marL="2971800" indent="-228600" eaLnBrk="0" fontAlgn="base" hangingPunct="0">
              <a:spcBef>
                <a:spcPct val="0"/>
              </a:spcBef>
              <a:spcAft>
                <a:spcPct val="0"/>
              </a:spcAft>
              <a:defRPr sz="1600">
                <a:solidFill>
                  <a:srgbClr val="F49610"/>
                </a:solidFill>
                <a:latin typeface="Verdana" pitchFamily="34" charset="0"/>
                <a:cs typeface="Arial" charset="0"/>
              </a:defRPr>
            </a:lvl7pPr>
            <a:lvl8pPr marL="3429000" indent="-228600" eaLnBrk="0" fontAlgn="base" hangingPunct="0">
              <a:spcBef>
                <a:spcPct val="0"/>
              </a:spcBef>
              <a:spcAft>
                <a:spcPct val="0"/>
              </a:spcAft>
              <a:defRPr sz="1600">
                <a:solidFill>
                  <a:srgbClr val="F49610"/>
                </a:solidFill>
                <a:latin typeface="Verdana" pitchFamily="34" charset="0"/>
                <a:cs typeface="Arial" charset="0"/>
              </a:defRPr>
            </a:lvl8pPr>
            <a:lvl9pPr marL="3886200" indent="-228600" eaLnBrk="0" fontAlgn="base" hangingPunct="0">
              <a:spcBef>
                <a:spcPct val="0"/>
              </a:spcBef>
              <a:spcAft>
                <a:spcPct val="0"/>
              </a:spcAft>
              <a:defRPr sz="1600">
                <a:solidFill>
                  <a:srgbClr val="F49610"/>
                </a:solidFill>
                <a:latin typeface="Verdana" pitchFamily="34" charset="0"/>
                <a:cs typeface="Arial" charset="0"/>
              </a:defRPr>
            </a:lvl9pPr>
          </a:lstStyle>
          <a:p>
            <a:pPr algn="r" eaLnBrk="1" hangingPunct="1">
              <a:defRPr/>
            </a:pPr>
            <a:r>
              <a:rPr lang="en-US" sz="900" dirty="0">
                <a:solidFill>
                  <a:srgbClr val="DCE0FE"/>
                </a:solidFill>
              </a:rPr>
              <a:t>Copyright 2012,</a:t>
            </a:r>
            <a:r>
              <a:rPr lang="en-US" sz="900" baseline="0" dirty="0">
                <a:solidFill>
                  <a:srgbClr val="DCE0FE"/>
                </a:solidFill>
              </a:rPr>
              <a:t> </a:t>
            </a:r>
            <a:r>
              <a:rPr lang="en-US" sz="900" dirty="0">
                <a:solidFill>
                  <a:srgbClr val="DCE0FE"/>
                </a:solidFill>
              </a:rPr>
              <a:t>2015, 2016, 2017, 2018, 2019, 2022 &amp; 2023 – Noah Mendelsohn</a:t>
            </a:r>
          </a:p>
        </p:txBody>
      </p:sp>
      <p:sp>
        <p:nvSpPr>
          <p:cNvPr id="1344517" name="Rectangle 5"/>
          <p:cNvSpPr>
            <a:spLocks noGrp="1" noChangeArrowheads="1"/>
          </p:cNvSpPr>
          <p:nvPr>
            <p:ph type="ctrTitle"/>
          </p:nvPr>
        </p:nvSpPr>
        <p:spPr bwMode="black">
          <a:xfrm>
            <a:off x="650875" y="2155825"/>
            <a:ext cx="8616950" cy="1409700"/>
          </a:xfrm>
        </p:spPr>
        <p:txBody>
          <a:bodyPr anchor="ctr" anchorCtr="1"/>
          <a:lstStyle>
            <a:lvl1pPr algn="ctr">
              <a:defRPr b="1"/>
            </a:lvl1pPr>
          </a:lstStyle>
          <a:p>
            <a:pPr lvl="0"/>
            <a:r>
              <a:rPr lang="en-US" altLang="en-US" noProof="0"/>
              <a:t>Presentation Title</a:t>
            </a:r>
          </a:p>
        </p:txBody>
      </p:sp>
      <p:sp>
        <p:nvSpPr>
          <p:cNvPr id="1344518" name="Rectangle 6"/>
          <p:cNvSpPr>
            <a:spLocks noGrp="1" noChangeArrowheads="1"/>
          </p:cNvSpPr>
          <p:nvPr>
            <p:ph type="subTitle" idx="1"/>
          </p:nvPr>
        </p:nvSpPr>
        <p:spPr bwMode="black">
          <a:xfrm>
            <a:off x="1673225" y="4752975"/>
            <a:ext cx="5776913" cy="998538"/>
          </a:xfrm>
        </p:spPr>
        <p:txBody>
          <a:bodyPr/>
          <a:lstStyle>
            <a:lvl1pPr marL="0" indent="0">
              <a:lnSpc>
                <a:spcPct val="90000"/>
              </a:lnSpc>
              <a:spcBef>
                <a:spcPct val="0"/>
              </a:spcBef>
              <a:spcAft>
                <a:spcPct val="0"/>
              </a:spcAft>
              <a:buFont typeface="Wingdings" pitchFamily="2" charset="2"/>
              <a:buNone/>
              <a:defRPr b="0">
                <a:solidFill>
                  <a:srgbClr val="EAEAEA"/>
                </a:solidFill>
              </a:defRPr>
            </a:lvl1pPr>
          </a:lstStyle>
          <a:p>
            <a:pPr lvl="0"/>
            <a:r>
              <a:rPr lang="en-US" altLang="en-US" noProof="0"/>
              <a:t>Presentation Subtitle</a:t>
            </a:r>
            <a:br>
              <a:rPr lang="en-US" altLang="en-US" noProof="0"/>
            </a:br>
            <a:r>
              <a:rPr lang="en-US" altLang="en-US" noProof="0"/>
              <a:t>Subtitle Second Line</a:t>
            </a:r>
          </a:p>
        </p:txBody>
      </p:sp>
      <p:sp>
        <p:nvSpPr>
          <p:cNvPr id="7" name="Rectangle 9"/>
          <p:cNvSpPr>
            <a:spLocks noGrp="1" noChangeArrowheads="1"/>
          </p:cNvSpPr>
          <p:nvPr>
            <p:ph type="ftr" sz="quarter" idx="10"/>
          </p:nvPr>
        </p:nvSpPr>
        <p:spPr bwMode="auto">
          <a:xfrm>
            <a:off x="2192338" y="6221413"/>
            <a:ext cx="3138487" cy="3111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300">
                <a:solidFill>
                  <a:srgbClr val="FFFFFF"/>
                </a:solidFill>
                <a:latin typeface="Arial" charset="0"/>
              </a:defRPr>
            </a:lvl1pPr>
          </a:lstStyle>
          <a:p>
            <a:pPr>
              <a:defRPr/>
            </a:pPr>
            <a:endParaRPr lang="en-US" altLang="en-US"/>
          </a:p>
        </p:txBody>
      </p:sp>
      <p:sp>
        <p:nvSpPr>
          <p:cNvPr id="8" name="Rectangle 10"/>
          <p:cNvSpPr>
            <a:spLocks noGrp="1" noChangeArrowheads="1"/>
          </p:cNvSpPr>
          <p:nvPr>
            <p:ph type="dt" sz="quarter" idx="11"/>
          </p:nvPr>
        </p:nvSpPr>
        <p:spPr bwMode="auto">
          <a:xfrm>
            <a:off x="5840413" y="6221413"/>
            <a:ext cx="1754187" cy="3111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300">
                <a:solidFill>
                  <a:srgbClr val="FFFFFF"/>
                </a:solidFill>
                <a:latin typeface="Arial" charset="0"/>
              </a:defRPr>
            </a:lvl1pPr>
          </a:lstStyle>
          <a:p>
            <a:pPr>
              <a:defRPr/>
            </a:pPr>
            <a:endParaRPr lang="en-US" altLang="en-US"/>
          </a:p>
        </p:txBody>
      </p:sp>
    </p:spTree>
    <p:extLst>
      <p:ext uri="{BB962C8B-B14F-4D97-AF65-F5344CB8AC3E}">
        <p14:creationId xmlns:p14="http://schemas.microsoft.com/office/powerpoint/2010/main" val="3982880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36EEE93C-0E4C-4226-9A1B-C6DA5B163CB0}" type="slidenum">
              <a:rPr lang="en-US" altLang="en-US"/>
              <a:pPr>
                <a:defRPr/>
              </a:pPr>
              <a:t>‹#›</a:t>
            </a:fld>
            <a:endParaRPr lang="en-US" altLang="en-US"/>
          </a:p>
        </p:txBody>
      </p:sp>
    </p:spTree>
    <p:extLst>
      <p:ext uri="{BB962C8B-B14F-4D97-AF65-F5344CB8AC3E}">
        <p14:creationId xmlns:p14="http://schemas.microsoft.com/office/powerpoint/2010/main" val="117643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6738" y="871538"/>
            <a:ext cx="2249487" cy="480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6688" y="871538"/>
            <a:ext cx="6597650" cy="480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06B9B90F-7DE3-42B5-BD36-C6ECFA5A48B0}" type="slidenum">
              <a:rPr lang="en-US" altLang="en-US"/>
              <a:pPr>
                <a:defRPr/>
              </a:pPr>
              <a:t>‹#›</a:t>
            </a:fld>
            <a:endParaRPr lang="en-US" altLang="en-US"/>
          </a:p>
        </p:txBody>
      </p:sp>
    </p:spTree>
    <p:extLst>
      <p:ext uri="{BB962C8B-B14F-4D97-AF65-F5344CB8AC3E}">
        <p14:creationId xmlns:p14="http://schemas.microsoft.com/office/powerpoint/2010/main" val="293456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2EB90F1E-3016-4EDD-8EE0-9CC14C1FF7BB}" type="slidenum">
              <a:rPr lang="en-US" altLang="en-US"/>
              <a:pPr>
                <a:defRPr/>
              </a:pPr>
              <a:t>‹#›</a:t>
            </a:fld>
            <a:endParaRPr lang="en-US" altLang="en-US"/>
          </a:p>
        </p:txBody>
      </p:sp>
    </p:spTree>
    <p:extLst>
      <p:ext uri="{BB962C8B-B14F-4D97-AF65-F5344CB8AC3E}">
        <p14:creationId xmlns:p14="http://schemas.microsoft.com/office/powerpoint/2010/main" val="3586692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058BDC18-8265-4F2A-B7ED-7219B642677A}" type="slidenum">
              <a:rPr lang="en-US" altLang="en-US"/>
              <a:pPr>
                <a:defRPr/>
              </a:pPr>
              <a:t>‹#›</a:t>
            </a:fld>
            <a:endParaRPr lang="en-US" altLang="en-US"/>
          </a:p>
        </p:txBody>
      </p:sp>
    </p:spTree>
    <p:extLst>
      <p:ext uri="{BB962C8B-B14F-4D97-AF65-F5344CB8AC3E}">
        <p14:creationId xmlns:p14="http://schemas.microsoft.com/office/powerpoint/2010/main" val="3621182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2950" y="1776413"/>
            <a:ext cx="4135438"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0788" y="1776413"/>
            <a:ext cx="4135437"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fld id="{0043B3E7-7D47-44FB-A45C-235CBBFF6905}" type="slidenum">
              <a:rPr lang="en-US" altLang="en-US"/>
              <a:pPr>
                <a:defRPr/>
              </a:pPr>
              <a:t>‹#›</a:t>
            </a:fld>
            <a:endParaRPr lang="en-US" altLang="en-US"/>
          </a:p>
        </p:txBody>
      </p:sp>
    </p:spTree>
    <p:extLst>
      <p:ext uri="{BB962C8B-B14F-4D97-AF65-F5344CB8AC3E}">
        <p14:creationId xmlns:p14="http://schemas.microsoft.com/office/powerpoint/2010/main" val="377065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fld id="{E013CEC3-831E-4D96-9286-99C4AFA1983D}" type="slidenum">
              <a:rPr lang="en-US" altLang="en-US"/>
              <a:pPr>
                <a:defRPr/>
              </a:pPr>
              <a:t>‹#›</a:t>
            </a:fld>
            <a:endParaRPr lang="en-US" altLang="en-US"/>
          </a:p>
        </p:txBody>
      </p:sp>
    </p:spTree>
    <p:extLst>
      <p:ext uri="{BB962C8B-B14F-4D97-AF65-F5344CB8AC3E}">
        <p14:creationId xmlns:p14="http://schemas.microsoft.com/office/powerpoint/2010/main" val="443563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fld id="{801FE582-E23B-45BB-9DB6-9B7435CA3569}" type="slidenum">
              <a:rPr lang="en-US" altLang="en-US"/>
              <a:pPr>
                <a:defRPr/>
              </a:pPr>
              <a:t>‹#›</a:t>
            </a:fld>
            <a:endParaRPr lang="en-US" altLang="en-US"/>
          </a:p>
        </p:txBody>
      </p:sp>
    </p:spTree>
    <p:extLst>
      <p:ext uri="{BB962C8B-B14F-4D97-AF65-F5344CB8AC3E}">
        <p14:creationId xmlns:p14="http://schemas.microsoft.com/office/powerpoint/2010/main" val="407302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71979115-AB5A-40CE-A383-FDE474072024}" type="slidenum">
              <a:rPr lang="en-US" altLang="en-US"/>
              <a:pPr>
                <a:defRPr/>
              </a:pPr>
              <a:t>‹#›</a:t>
            </a:fld>
            <a:endParaRPr lang="en-US" altLang="en-US"/>
          </a:p>
        </p:txBody>
      </p:sp>
    </p:spTree>
    <p:extLst>
      <p:ext uri="{BB962C8B-B14F-4D97-AF65-F5344CB8AC3E}">
        <p14:creationId xmlns:p14="http://schemas.microsoft.com/office/powerpoint/2010/main" val="1965980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ECA8224D-3410-4071-9640-3D2C27AC2646}" type="slidenum">
              <a:rPr lang="en-US" altLang="en-US"/>
              <a:pPr>
                <a:defRPr/>
              </a:pPr>
              <a:t>‹#›</a:t>
            </a:fld>
            <a:endParaRPr lang="en-US" altLang="en-US"/>
          </a:p>
        </p:txBody>
      </p:sp>
    </p:spTree>
    <p:extLst>
      <p:ext uri="{BB962C8B-B14F-4D97-AF65-F5344CB8AC3E}">
        <p14:creationId xmlns:p14="http://schemas.microsoft.com/office/powerpoint/2010/main" val="48701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3C02243B-4A1C-4931-AA23-518ED4052416}" type="slidenum">
              <a:rPr lang="en-US" altLang="en-US"/>
              <a:pPr>
                <a:defRPr/>
              </a:pPr>
              <a:t>‹#›</a:t>
            </a:fld>
            <a:endParaRPr lang="en-US" altLang="en-US"/>
          </a:p>
        </p:txBody>
      </p:sp>
    </p:spTree>
    <p:extLst>
      <p:ext uri="{BB962C8B-B14F-4D97-AF65-F5344CB8AC3E}">
        <p14:creationId xmlns:p14="http://schemas.microsoft.com/office/powerpoint/2010/main" val="161868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66688" y="871538"/>
            <a:ext cx="893286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5"/>
          <p:cNvSpPr>
            <a:spLocks noGrp="1" noChangeArrowheads="1"/>
          </p:cNvSpPr>
          <p:nvPr>
            <p:ph type="body" idx="1"/>
          </p:nvPr>
        </p:nvSpPr>
        <p:spPr bwMode="auto">
          <a:xfrm>
            <a:off x="742950" y="1776413"/>
            <a:ext cx="8423275"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black">
          <a:xfrm>
            <a:off x="6324600" y="6613525"/>
            <a:ext cx="3581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rgbClr val="F49610"/>
                </a:solidFill>
                <a:latin typeface="Verdana" pitchFamily="34" charset="0"/>
                <a:cs typeface="Arial" charset="0"/>
              </a:defRPr>
            </a:lvl1pPr>
            <a:lvl2pPr marL="742950" indent="-285750" eaLnBrk="0" hangingPunct="0">
              <a:defRPr sz="1600">
                <a:solidFill>
                  <a:srgbClr val="F49610"/>
                </a:solidFill>
                <a:latin typeface="Verdana" pitchFamily="34" charset="0"/>
                <a:cs typeface="Arial" charset="0"/>
              </a:defRPr>
            </a:lvl2pPr>
            <a:lvl3pPr marL="1143000" indent="-228600" eaLnBrk="0" hangingPunct="0">
              <a:defRPr sz="1600">
                <a:solidFill>
                  <a:srgbClr val="F49610"/>
                </a:solidFill>
                <a:latin typeface="Verdana" pitchFamily="34" charset="0"/>
                <a:cs typeface="Arial" charset="0"/>
              </a:defRPr>
            </a:lvl3pPr>
            <a:lvl4pPr marL="1600200" indent="-228600" eaLnBrk="0" hangingPunct="0">
              <a:defRPr sz="1600">
                <a:solidFill>
                  <a:srgbClr val="F49610"/>
                </a:solidFill>
                <a:latin typeface="Verdana" pitchFamily="34" charset="0"/>
                <a:cs typeface="Arial" charset="0"/>
              </a:defRPr>
            </a:lvl4pPr>
            <a:lvl5pPr marL="2057400" indent="-228600" eaLnBrk="0" hangingPunct="0">
              <a:defRPr sz="1600">
                <a:solidFill>
                  <a:srgbClr val="F49610"/>
                </a:solidFill>
                <a:latin typeface="Verdana" pitchFamily="34" charset="0"/>
                <a:cs typeface="Arial" charset="0"/>
              </a:defRPr>
            </a:lvl5pPr>
            <a:lvl6pPr marL="2514600" indent="-228600" eaLnBrk="0" fontAlgn="base" hangingPunct="0">
              <a:spcBef>
                <a:spcPct val="0"/>
              </a:spcBef>
              <a:spcAft>
                <a:spcPct val="0"/>
              </a:spcAft>
              <a:defRPr sz="1600">
                <a:solidFill>
                  <a:srgbClr val="F49610"/>
                </a:solidFill>
                <a:latin typeface="Verdana" pitchFamily="34" charset="0"/>
                <a:cs typeface="Arial" charset="0"/>
              </a:defRPr>
            </a:lvl6pPr>
            <a:lvl7pPr marL="2971800" indent="-228600" eaLnBrk="0" fontAlgn="base" hangingPunct="0">
              <a:spcBef>
                <a:spcPct val="0"/>
              </a:spcBef>
              <a:spcAft>
                <a:spcPct val="0"/>
              </a:spcAft>
              <a:defRPr sz="1600">
                <a:solidFill>
                  <a:srgbClr val="F49610"/>
                </a:solidFill>
                <a:latin typeface="Verdana" pitchFamily="34" charset="0"/>
                <a:cs typeface="Arial" charset="0"/>
              </a:defRPr>
            </a:lvl7pPr>
            <a:lvl8pPr marL="3429000" indent="-228600" eaLnBrk="0" fontAlgn="base" hangingPunct="0">
              <a:spcBef>
                <a:spcPct val="0"/>
              </a:spcBef>
              <a:spcAft>
                <a:spcPct val="0"/>
              </a:spcAft>
              <a:defRPr sz="1600">
                <a:solidFill>
                  <a:srgbClr val="F49610"/>
                </a:solidFill>
                <a:latin typeface="Verdana" pitchFamily="34" charset="0"/>
                <a:cs typeface="Arial" charset="0"/>
              </a:defRPr>
            </a:lvl8pPr>
            <a:lvl9pPr marL="3886200" indent="-228600" eaLnBrk="0" fontAlgn="base" hangingPunct="0">
              <a:spcBef>
                <a:spcPct val="0"/>
              </a:spcBef>
              <a:spcAft>
                <a:spcPct val="0"/>
              </a:spcAft>
              <a:defRPr sz="1600">
                <a:solidFill>
                  <a:srgbClr val="F49610"/>
                </a:solidFill>
                <a:latin typeface="Verdana" pitchFamily="34" charset="0"/>
                <a:cs typeface="Arial" charset="0"/>
              </a:defRPr>
            </a:lvl9pPr>
          </a:lstStyle>
          <a:p>
            <a:pPr algn="r">
              <a:defRPr/>
            </a:pPr>
            <a:r>
              <a:rPr lang="en-US" altLang="en-US" sz="1000">
                <a:solidFill>
                  <a:srgbClr val="FFFFFF"/>
                </a:solidFill>
                <a:latin typeface="Arial" charset="0"/>
              </a:rPr>
              <a:t>© 2010 Noah Mendelsohn</a:t>
            </a:r>
          </a:p>
        </p:txBody>
      </p:sp>
      <p:sp>
        <p:nvSpPr>
          <p:cNvPr id="1343497" name="Rectangle 9"/>
          <p:cNvSpPr>
            <a:spLocks noGrp="1" noChangeArrowheads="1"/>
          </p:cNvSpPr>
          <p:nvPr>
            <p:ph type="sldNum" sz="quarter" idx="4"/>
          </p:nvPr>
        </p:nvSpPr>
        <p:spPr bwMode="black">
          <a:xfrm>
            <a:off x="166688" y="6500813"/>
            <a:ext cx="109061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000" b="1">
                <a:solidFill>
                  <a:srgbClr val="FFFFFF"/>
                </a:solidFill>
                <a:latin typeface="Arial" charset="0"/>
              </a:defRPr>
            </a:lvl1pPr>
          </a:lstStyle>
          <a:p>
            <a:pPr>
              <a:defRPr/>
            </a:pPr>
            <a:fld id="{FFE5DFA6-C4E2-4C2D-A166-BAE28002AE87}" type="slidenum">
              <a:rPr lang="en-US" altLang="en-US"/>
              <a:pPr>
                <a:defRPr/>
              </a:pPr>
              <a:t>‹#›</a:t>
            </a:fld>
            <a:endParaRPr lang="en-US" altLang="en-US"/>
          </a:p>
        </p:txBody>
      </p:sp>
      <p:sp>
        <p:nvSpPr>
          <p:cNvPr id="1030" name="Line 12"/>
          <p:cNvSpPr>
            <a:spLocks noChangeShapeType="1"/>
          </p:cNvSpPr>
          <p:nvPr/>
        </p:nvSpPr>
        <p:spPr bwMode="black">
          <a:xfrm>
            <a:off x="1073150" y="146050"/>
            <a:ext cx="0" cy="23495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Line 13"/>
          <p:cNvSpPr>
            <a:spLocks noChangeShapeType="1"/>
          </p:cNvSpPr>
          <p:nvPr/>
        </p:nvSpPr>
        <p:spPr bwMode="black">
          <a:xfrm>
            <a:off x="1073150" y="6480175"/>
            <a:ext cx="0" cy="192088"/>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14"/>
          <p:cNvSpPr>
            <a:spLocks noChangeArrowheads="1"/>
          </p:cNvSpPr>
          <p:nvPr userDrawn="1"/>
        </p:nvSpPr>
        <p:spPr bwMode="auto">
          <a:xfrm>
            <a:off x="0" y="0"/>
            <a:ext cx="9906000" cy="36195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rgbClr val="F49610"/>
                </a:solidFill>
                <a:latin typeface="Verdana" pitchFamily="34" charset="0"/>
                <a:cs typeface="Arial" charset="0"/>
              </a:defRPr>
            </a:lvl1pPr>
            <a:lvl2pPr marL="742950" indent="-285750" eaLnBrk="0" hangingPunct="0">
              <a:defRPr sz="1600">
                <a:solidFill>
                  <a:srgbClr val="F49610"/>
                </a:solidFill>
                <a:latin typeface="Verdana" pitchFamily="34" charset="0"/>
                <a:cs typeface="Arial" charset="0"/>
              </a:defRPr>
            </a:lvl2pPr>
            <a:lvl3pPr marL="1143000" indent="-228600" eaLnBrk="0" hangingPunct="0">
              <a:defRPr sz="1600">
                <a:solidFill>
                  <a:srgbClr val="F49610"/>
                </a:solidFill>
                <a:latin typeface="Verdana" pitchFamily="34" charset="0"/>
                <a:cs typeface="Arial" charset="0"/>
              </a:defRPr>
            </a:lvl3pPr>
            <a:lvl4pPr marL="1600200" indent="-228600" eaLnBrk="0" hangingPunct="0">
              <a:defRPr sz="1600">
                <a:solidFill>
                  <a:srgbClr val="F49610"/>
                </a:solidFill>
                <a:latin typeface="Verdana" pitchFamily="34" charset="0"/>
                <a:cs typeface="Arial" charset="0"/>
              </a:defRPr>
            </a:lvl4pPr>
            <a:lvl5pPr marL="2057400" indent="-228600" eaLnBrk="0" hangingPunct="0">
              <a:defRPr sz="1600">
                <a:solidFill>
                  <a:srgbClr val="F49610"/>
                </a:solidFill>
                <a:latin typeface="Verdana" pitchFamily="34" charset="0"/>
                <a:cs typeface="Arial" charset="0"/>
              </a:defRPr>
            </a:lvl5pPr>
            <a:lvl6pPr marL="2514600" indent="-228600" eaLnBrk="0" fontAlgn="base" hangingPunct="0">
              <a:spcBef>
                <a:spcPct val="0"/>
              </a:spcBef>
              <a:spcAft>
                <a:spcPct val="0"/>
              </a:spcAft>
              <a:defRPr sz="1600">
                <a:solidFill>
                  <a:srgbClr val="F49610"/>
                </a:solidFill>
                <a:latin typeface="Verdana" pitchFamily="34" charset="0"/>
                <a:cs typeface="Arial" charset="0"/>
              </a:defRPr>
            </a:lvl6pPr>
            <a:lvl7pPr marL="2971800" indent="-228600" eaLnBrk="0" fontAlgn="base" hangingPunct="0">
              <a:spcBef>
                <a:spcPct val="0"/>
              </a:spcBef>
              <a:spcAft>
                <a:spcPct val="0"/>
              </a:spcAft>
              <a:defRPr sz="1600">
                <a:solidFill>
                  <a:srgbClr val="F49610"/>
                </a:solidFill>
                <a:latin typeface="Verdana" pitchFamily="34" charset="0"/>
                <a:cs typeface="Arial" charset="0"/>
              </a:defRPr>
            </a:lvl7pPr>
            <a:lvl8pPr marL="3429000" indent="-228600" eaLnBrk="0" fontAlgn="base" hangingPunct="0">
              <a:spcBef>
                <a:spcPct val="0"/>
              </a:spcBef>
              <a:spcAft>
                <a:spcPct val="0"/>
              </a:spcAft>
              <a:defRPr sz="1600">
                <a:solidFill>
                  <a:srgbClr val="F49610"/>
                </a:solidFill>
                <a:latin typeface="Verdana" pitchFamily="34" charset="0"/>
                <a:cs typeface="Arial" charset="0"/>
              </a:defRPr>
            </a:lvl8pPr>
            <a:lvl9pPr marL="3886200" indent="-228600" eaLnBrk="0" fontAlgn="base" hangingPunct="0">
              <a:spcBef>
                <a:spcPct val="0"/>
              </a:spcBef>
              <a:spcAft>
                <a:spcPct val="0"/>
              </a:spcAft>
              <a:defRPr sz="1600">
                <a:solidFill>
                  <a:srgbClr val="F49610"/>
                </a:solidFill>
                <a:latin typeface="Verdana" pitchFamily="34" charset="0"/>
                <a:cs typeface="Arial" charset="0"/>
              </a:defRPr>
            </a:lvl9pPr>
          </a:lstStyle>
          <a:p>
            <a:pPr algn="ctr" eaLnBrk="1" hangingPunct="1">
              <a:defRPr/>
            </a:pPr>
            <a:endParaRPr lang="en-US" altLang="en-US">
              <a:solidFill>
                <a:srgbClr val="080808"/>
              </a:solidFill>
            </a:endParaRPr>
          </a:p>
        </p:txBody>
      </p:sp>
      <p:sp>
        <p:nvSpPr>
          <p:cNvPr id="1033" name="Rectangle 15"/>
          <p:cNvSpPr>
            <a:spLocks noChangeArrowheads="1"/>
          </p:cNvSpPr>
          <p:nvPr userDrawn="1"/>
        </p:nvSpPr>
        <p:spPr bwMode="auto">
          <a:xfrm>
            <a:off x="0" y="6496050"/>
            <a:ext cx="9906000" cy="36195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rgbClr val="F49610"/>
                </a:solidFill>
                <a:latin typeface="Verdana" pitchFamily="34" charset="0"/>
                <a:cs typeface="Arial" charset="0"/>
              </a:defRPr>
            </a:lvl1pPr>
            <a:lvl2pPr marL="742950" indent="-285750" eaLnBrk="0" hangingPunct="0">
              <a:defRPr sz="1600">
                <a:solidFill>
                  <a:srgbClr val="F49610"/>
                </a:solidFill>
                <a:latin typeface="Verdana" pitchFamily="34" charset="0"/>
                <a:cs typeface="Arial" charset="0"/>
              </a:defRPr>
            </a:lvl2pPr>
            <a:lvl3pPr marL="1143000" indent="-228600" eaLnBrk="0" hangingPunct="0">
              <a:defRPr sz="1600">
                <a:solidFill>
                  <a:srgbClr val="F49610"/>
                </a:solidFill>
                <a:latin typeface="Verdana" pitchFamily="34" charset="0"/>
                <a:cs typeface="Arial" charset="0"/>
              </a:defRPr>
            </a:lvl3pPr>
            <a:lvl4pPr marL="1600200" indent="-228600" eaLnBrk="0" hangingPunct="0">
              <a:defRPr sz="1600">
                <a:solidFill>
                  <a:srgbClr val="F49610"/>
                </a:solidFill>
                <a:latin typeface="Verdana" pitchFamily="34" charset="0"/>
                <a:cs typeface="Arial" charset="0"/>
              </a:defRPr>
            </a:lvl4pPr>
            <a:lvl5pPr marL="2057400" indent="-228600" eaLnBrk="0" hangingPunct="0">
              <a:defRPr sz="1600">
                <a:solidFill>
                  <a:srgbClr val="F49610"/>
                </a:solidFill>
                <a:latin typeface="Verdana" pitchFamily="34" charset="0"/>
                <a:cs typeface="Arial" charset="0"/>
              </a:defRPr>
            </a:lvl5pPr>
            <a:lvl6pPr marL="2514600" indent="-228600" eaLnBrk="0" fontAlgn="base" hangingPunct="0">
              <a:spcBef>
                <a:spcPct val="0"/>
              </a:spcBef>
              <a:spcAft>
                <a:spcPct val="0"/>
              </a:spcAft>
              <a:defRPr sz="1600">
                <a:solidFill>
                  <a:srgbClr val="F49610"/>
                </a:solidFill>
                <a:latin typeface="Verdana" pitchFamily="34" charset="0"/>
                <a:cs typeface="Arial" charset="0"/>
              </a:defRPr>
            </a:lvl6pPr>
            <a:lvl7pPr marL="2971800" indent="-228600" eaLnBrk="0" fontAlgn="base" hangingPunct="0">
              <a:spcBef>
                <a:spcPct val="0"/>
              </a:spcBef>
              <a:spcAft>
                <a:spcPct val="0"/>
              </a:spcAft>
              <a:defRPr sz="1600">
                <a:solidFill>
                  <a:srgbClr val="F49610"/>
                </a:solidFill>
                <a:latin typeface="Verdana" pitchFamily="34" charset="0"/>
                <a:cs typeface="Arial" charset="0"/>
              </a:defRPr>
            </a:lvl7pPr>
            <a:lvl8pPr marL="3429000" indent="-228600" eaLnBrk="0" fontAlgn="base" hangingPunct="0">
              <a:spcBef>
                <a:spcPct val="0"/>
              </a:spcBef>
              <a:spcAft>
                <a:spcPct val="0"/>
              </a:spcAft>
              <a:defRPr sz="1600">
                <a:solidFill>
                  <a:srgbClr val="F49610"/>
                </a:solidFill>
                <a:latin typeface="Verdana" pitchFamily="34" charset="0"/>
                <a:cs typeface="Arial" charset="0"/>
              </a:defRPr>
            </a:lvl8pPr>
            <a:lvl9pPr marL="3886200" indent="-228600" eaLnBrk="0" fontAlgn="base" hangingPunct="0">
              <a:spcBef>
                <a:spcPct val="0"/>
              </a:spcBef>
              <a:spcAft>
                <a:spcPct val="0"/>
              </a:spcAft>
              <a:defRPr sz="1600">
                <a:solidFill>
                  <a:srgbClr val="F49610"/>
                </a:solidFill>
                <a:latin typeface="Verdana" pitchFamily="34" charset="0"/>
                <a:cs typeface="Arial" charset="0"/>
              </a:defRPr>
            </a:lvl9pPr>
          </a:lstStyle>
          <a:p>
            <a:pPr algn="ctr" eaLnBrk="1" hangingPunct="1">
              <a:defRPr/>
            </a:pPr>
            <a:endParaRPr lang="en-US" altLang="en-US">
              <a:solidFill>
                <a:srgbClr val="080808"/>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rtl="0" eaLnBrk="0" fontAlgn="base" hangingPunct="0">
        <a:lnSpc>
          <a:spcPct val="90000"/>
        </a:lnSpc>
        <a:spcBef>
          <a:spcPct val="0"/>
        </a:spcBef>
        <a:spcAft>
          <a:spcPct val="0"/>
        </a:spcAft>
        <a:defRPr sz="2800">
          <a:solidFill>
            <a:srgbClr val="0000FF"/>
          </a:solidFill>
          <a:latin typeface="+mj-lt"/>
          <a:ea typeface="+mj-ea"/>
          <a:cs typeface="+mj-cs"/>
        </a:defRPr>
      </a:lvl1pPr>
      <a:lvl2pPr algn="l" rtl="0" eaLnBrk="0" fontAlgn="base" hangingPunct="0">
        <a:lnSpc>
          <a:spcPct val="90000"/>
        </a:lnSpc>
        <a:spcBef>
          <a:spcPct val="0"/>
        </a:spcBef>
        <a:spcAft>
          <a:spcPct val="0"/>
        </a:spcAft>
        <a:defRPr sz="2800">
          <a:solidFill>
            <a:srgbClr val="0000FF"/>
          </a:solidFill>
          <a:latin typeface="Arial" charset="0"/>
          <a:cs typeface="Arial" charset="0"/>
        </a:defRPr>
      </a:lvl2pPr>
      <a:lvl3pPr algn="l" rtl="0" eaLnBrk="0" fontAlgn="base" hangingPunct="0">
        <a:lnSpc>
          <a:spcPct val="90000"/>
        </a:lnSpc>
        <a:spcBef>
          <a:spcPct val="0"/>
        </a:spcBef>
        <a:spcAft>
          <a:spcPct val="0"/>
        </a:spcAft>
        <a:defRPr sz="2800">
          <a:solidFill>
            <a:srgbClr val="0000FF"/>
          </a:solidFill>
          <a:latin typeface="Arial" charset="0"/>
          <a:cs typeface="Arial" charset="0"/>
        </a:defRPr>
      </a:lvl3pPr>
      <a:lvl4pPr algn="l" rtl="0" eaLnBrk="0" fontAlgn="base" hangingPunct="0">
        <a:lnSpc>
          <a:spcPct val="90000"/>
        </a:lnSpc>
        <a:spcBef>
          <a:spcPct val="0"/>
        </a:spcBef>
        <a:spcAft>
          <a:spcPct val="0"/>
        </a:spcAft>
        <a:defRPr sz="2800">
          <a:solidFill>
            <a:srgbClr val="0000FF"/>
          </a:solidFill>
          <a:latin typeface="Arial" charset="0"/>
          <a:cs typeface="Arial" charset="0"/>
        </a:defRPr>
      </a:lvl4pPr>
      <a:lvl5pPr algn="l" rtl="0" eaLnBrk="0" fontAlgn="base" hangingPunct="0">
        <a:lnSpc>
          <a:spcPct val="90000"/>
        </a:lnSpc>
        <a:spcBef>
          <a:spcPct val="0"/>
        </a:spcBef>
        <a:spcAft>
          <a:spcPct val="0"/>
        </a:spcAft>
        <a:defRPr sz="2800">
          <a:solidFill>
            <a:srgbClr val="0000FF"/>
          </a:solidFill>
          <a:latin typeface="Arial" charset="0"/>
          <a:cs typeface="Arial" charset="0"/>
        </a:defRPr>
      </a:lvl5pPr>
      <a:lvl6pPr marL="457200" algn="l" rtl="0" fontAlgn="base">
        <a:lnSpc>
          <a:spcPct val="90000"/>
        </a:lnSpc>
        <a:spcBef>
          <a:spcPct val="0"/>
        </a:spcBef>
        <a:spcAft>
          <a:spcPct val="0"/>
        </a:spcAft>
        <a:defRPr sz="2800">
          <a:solidFill>
            <a:srgbClr val="0000FF"/>
          </a:solidFill>
          <a:latin typeface="Arial" charset="0"/>
          <a:cs typeface="Arial" charset="0"/>
        </a:defRPr>
      </a:lvl6pPr>
      <a:lvl7pPr marL="914400" algn="l" rtl="0" fontAlgn="base">
        <a:lnSpc>
          <a:spcPct val="90000"/>
        </a:lnSpc>
        <a:spcBef>
          <a:spcPct val="0"/>
        </a:spcBef>
        <a:spcAft>
          <a:spcPct val="0"/>
        </a:spcAft>
        <a:defRPr sz="2800">
          <a:solidFill>
            <a:srgbClr val="0000FF"/>
          </a:solidFill>
          <a:latin typeface="Arial" charset="0"/>
          <a:cs typeface="Arial" charset="0"/>
        </a:defRPr>
      </a:lvl7pPr>
      <a:lvl8pPr marL="1371600" algn="l" rtl="0" fontAlgn="base">
        <a:lnSpc>
          <a:spcPct val="90000"/>
        </a:lnSpc>
        <a:spcBef>
          <a:spcPct val="0"/>
        </a:spcBef>
        <a:spcAft>
          <a:spcPct val="0"/>
        </a:spcAft>
        <a:defRPr sz="2800">
          <a:solidFill>
            <a:srgbClr val="0000FF"/>
          </a:solidFill>
          <a:latin typeface="Arial" charset="0"/>
          <a:cs typeface="Arial" charset="0"/>
        </a:defRPr>
      </a:lvl8pPr>
      <a:lvl9pPr marL="1828800" algn="l" rtl="0" fontAlgn="base">
        <a:lnSpc>
          <a:spcPct val="90000"/>
        </a:lnSpc>
        <a:spcBef>
          <a:spcPct val="0"/>
        </a:spcBef>
        <a:spcAft>
          <a:spcPct val="0"/>
        </a:spcAft>
        <a:defRPr sz="2800">
          <a:solidFill>
            <a:srgbClr val="0000FF"/>
          </a:solidFill>
          <a:latin typeface="Arial" charset="0"/>
          <a:cs typeface="Arial" charset="0"/>
        </a:defRPr>
      </a:lvl9pPr>
    </p:titleStyle>
    <p:bodyStyle>
      <a:lvl1pPr marL="228600" indent="-228600" algn="l" rtl="0" eaLnBrk="0" fontAlgn="base" hangingPunct="0">
        <a:spcBef>
          <a:spcPct val="35000"/>
        </a:spcBef>
        <a:spcAft>
          <a:spcPct val="15000"/>
        </a:spcAft>
        <a:buClr>
          <a:schemeClr val="accent2"/>
        </a:buClr>
        <a:buFont typeface="Wingdings" pitchFamily="2" charset="2"/>
        <a:buChar char="§"/>
        <a:defRPr b="1">
          <a:solidFill>
            <a:schemeClr val="tx1"/>
          </a:solidFill>
          <a:latin typeface="+mn-lt"/>
          <a:ea typeface="+mn-ea"/>
          <a:cs typeface="+mn-cs"/>
        </a:defRPr>
      </a:lvl1pPr>
      <a:lvl2pPr marL="457200" indent="-227013" algn="l" rtl="0" eaLnBrk="0" fontAlgn="base" hangingPunct="0">
        <a:spcBef>
          <a:spcPct val="25000"/>
        </a:spcBef>
        <a:spcAft>
          <a:spcPct val="15000"/>
        </a:spcAft>
        <a:buClr>
          <a:schemeClr val="accent2"/>
        </a:buClr>
        <a:buFont typeface="Arial" charset="0"/>
        <a:buChar char="–"/>
        <a:defRPr sz="1600">
          <a:solidFill>
            <a:schemeClr val="tx1"/>
          </a:solidFill>
          <a:latin typeface="+mn-lt"/>
          <a:cs typeface="+mn-cs"/>
        </a:defRPr>
      </a:lvl2pPr>
      <a:lvl3pPr marL="682625" indent="-223838" algn="l" rtl="0" eaLnBrk="0" fontAlgn="base" hangingPunct="0">
        <a:spcBef>
          <a:spcPct val="20000"/>
        </a:spcBef>
        <a:spcAft>
          <a:spcPct val="0"/>
        </a:spcAft>
        <a:buClr>
          <a:schemeClr val="accent2"/>
        </a:buClr>
        <a:buChar char="•"/>
        <a:defRPr sz="1400">
          <a:solidFill>
            <a:schemeClr val="tx1"/>
          </a:solidFill>
          <a:latin typeface="+mn-lt"/>
          <a:cs typeface="+mn-cs"/>
        </a:defRPr>
      </a:lvl3pPr>
      <a:lvl4pPr marL="912813" indent="-228600" algn="l" rtl="0" eaLnBrk="0" fontAlgn="base" hangingPunct="0">
        <a:spcBef>
          <a:spcPct val="20000"/>
        </a:spcBef>
        <a:spcAft>
          <a:spcPct val="0"/>
        </a:spcAft>
        <a:buClr>
          <a:schemeClr val="accent2"/>
        </a:buClr>
        <a:buFont typeface="Arial" charset="0"/>
        <a:buChar char="–"/>
        <a:defRPr sz="1400">
          <a:solidFill>
            <a:schemeClr val="tx1"/>
          </a:solidFill>
          <a:latin typeface="+mn-lt"/>
          <a:cs typeface="+mn-cs"/>
        </a:defRPr>
      </a:lvl4pPr>
      <a:lvl5pPr marL="1143000" indent="-228600" algn="l" rtl="0" eaLnBrk="0" fontAlgn="base" hangingPunct="0">
        <a:spcBef>
          <a:spcPct val="20000"/>
        </a:spcBef>
        <a:spcAft>
          <a:spcPct val="0"/>
        </a:spcAft>
        <a:buClr>
          <a:schemeClr val="accent2"/>
        </a:buClr>
        <a:buFont typeface="Arial" charset="0"/>
        <a:buChar char="&gt;"/>
        <a:defRPr sz="1400">
          <a:solidFill>
            <a:schemeClr val="tx1"/>
          </a:solidFill>
          <a:latin typeface="+mn-lt"/>
          <a:cs typeface="+mn-cs"/>
        </a:defRPr>
      </a:lvl5pPr>
      <a:lvl6pPr marL="1600200" indent="-228600" algn="l" rtl="0" fontAlgn="base">
        <a:spcBef>
          <a:spcPct val="20000"/>
        </a:spcBef>
        <a:spcAft>
          <a:spcPct val="0"/>
        </a:spcAft>
        <a:buClr>
          <a:schemeClr val="accent2"/>
        </a:buClr>
        <a:buFont typeface="Arial" charset="0"/>
        <a:buChar char="&gt;"/>
        <a:defRPr sz="1400">
          <a:solidFill>
            <a:schemeClr val="tx1"/>
          </a:solidFill>
          <a:latin typeface="+mn-lt"/>
          <a:cs typeface="+mn-cs"/>
        </a:defRPr>
      </a:lvl6pPr>
      <a:lvl7pPr marL="2057400" indent="-228600" algn="l" rtl="0" fontAlgn="base">
        <a:spcBef>
          <a:spcPct val="20000"/>
        </a:spcBef>
        <a:spcAft>
          <a:spcPct val="0"/>
        </a:spcAft>
        <a:buClr>
          <a:schemeClr val="accent2"/>
        </a:buClr>
        <a:buFont typeface="Arial" charset="0"/>
        <a:buChar char="&gt;"/>
        <a:defRPr sz="1400">
          <a:solidFill>
            <a:schemeClr val="tx1"/>
          </a:solidFill>
          <a:latin typeface="+mn-lt"/>
          <a:cs typeface="+mn-cs"/>
        </a:defRPr>
      </a:lvl7pPr>
      <a:lvl8pPr marL="2514600" indent="-228600" algn="l" rtl="0" fontAlgn="base">
        <a:spcBef>
          <a:spcPct val="20000"/>
        </a:spcBef>
        <a:spcAft>
          <a:spcPct val="0"/>
        </a:spcAft>
        <a:buClr>
          <a:schemeClr val="accent2"/>
        </a:buClr>
        <a:buFont typeface="Arial" charset="0"/>
        <a:buChar char="&gt;"/>
        <a:defRPr sz="1400">
          <a:solidFill>
            <a:schemeClr val="tx1"/>
          </a:solidFill>
          <a:latin typeface="+mn-lt"/>
          <a:cs typeface="+mn-cs"/>
        </a:defRPr>
      </a:lvl8pPr>
      <a:lvl9pPr marL="2971800" indent="-228600" algn="l" rtl="0" fontAlgn="base">
        <a:spcBef>
          <a:spcPct val="20000"/>
        </a:spcBef>
        <a:spcAft>
          <a:spcPct val="0"/>
        </a:spcAft>
        <a:buClr>
          <a:schemeClr val="accent2"/>
        </a:buClr>
        <a:buFont typeface="Arial" charset="0"/>
        <a:buChar char="&gt;"/>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oah@cs.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mpletter.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restoring-internet-freedom" TargetMode="External"/><Relationship Id="rId2" Type="http://schemas.openxmlformats.org/officeDocument/2006/relationships/hyperlink" Target="https://www.youtube.com/watch?v=Jev2Um-4_TQ"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p:txBody>
          <a:bodyPr/>
          <a:lstStyle/>
          <a:p>
            <a:pPr eaLnBrk="1" hangingPunct="1"/>
            <a:r>
              <a:rPr lang="en-US" altLang="en-US"/>
              <a:t>Metcalfe’s Law :</a:t>
            </a:r>
            <a:br>
              <a:rPr lang="en-US" altLang="en-US"/>
            </a:br>
            <a:r>
              <a:rPr lang="en-US" altLang="en-US" i="1"/>
              <a:t>Why is the Web so Big?</a:t>
            </a:r>
          </a:p>
        </p:txBody>
      </p:sp>
      <p:sp>
        <p:nvSpPr>
          <p:cNvPr id="3075" name="Rectangle 7"/>
          <p:cNvSpPr>
            <a:spLocks noGrp="1" noChangeArrowheads="1"/>
          </p:cNvSpPr>
          <p:nvPr>
            <p:ph type="subTitle" idx="1"/>
          </p:nvPr>
        </p:nvSpPr>
        <p:spPr/>
        <p:txBody>
          <a:bodyPr/>
          <a:lstStyle/>
          <a:p>
            <a:pPr eaLnBrk="1" hangingPunct="1"/>
            <a:r>
              <a:rPr lang="en-US" altLang="en-US"/>
              <a:t>Noah Mendelsohn</a:t>
            </a:r>
          </a:p>
          <a:p>
            <a:pPr eaLnBrk="1" hangingPunct="1"/>
            <a:r>
              <a:rPr lang="en-US" altLang="en-US"/>
              <a:t>Tufts University</a:t>
            </a:r>
            <a:br>
              <a:rPr lang="en-US" altLang="en-US"/>
            </a:br>
            <a:r>
              <a:rPr lang="en-US" altLang="en-US"/>
              <a:t>Email: </a:t>
            </a:r>
            <a:r>
              <a:rPr lang="en-US" altLang="en-US">
                <a:hlinkClick r:id="rId2"/>
              </a:rPr>
              <a:t>noah@cs.tufts.edu</a:t>
            </a:r>
            <a:endParaRPr lang="en-US" altLang="en-US"/>
          </a:p>
          <a:p>
            <a:pPr eaLnBrk="1" hangingPunct="1"/>
            <a:r>
              <a:rPr lang="en-US" altLang="en-US"/>
              <a:t>Web: http://www.cs.tufts.edu/~noah</a:t>
            </a:r>
          </a:p>
          <a:p>
            <a:pPr eaLnBrk="1" hangingPunct="1"/>
            <a:endParaRPr lang="en-US" altLang="en-US"/>
          </a:p>
          <a:p>
            <a:pPr eaLnBrk="1" hangingPunct="1"/>
            <a:endParaRPr lang="en-US" altLang="en-US"/>
          </a:p>
        </p:txBody>
      </p:sp>
      <p:sp>
        <p:nvSpPr>
          <p:cNvPr id="3076" name="Rectangle 8"/>
          <p:cNvSpPr>
            <a:spLocks noChangeArrowheads="1"/>
          </p:cNvSpPr>
          <p:nvPr/>
        </p:nvSpPr>
        <p:spPr bwMode="black">
          <a:xfrm>
            <a:off x="676275" y="290513"/>
            <a:ext cx="85550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algn="ctr" eaLnBrk="1" hangingPunct="1">
              <a:lnSpc>
                <a:spcPct val="90000"/>
              </a:lnSpc>
              <a:spcBef>
                <a:spcPct val="0"/>
              </a:spcBef>
              <a:spcAft>
                <a:spcPct val="0"/>
              </a:spcAft>
              <a:buFont typeface="Wingdings" pitchFamily="2" charset="2"/>
              <a:buNone/>
            </a:pPr>
            <a:r>
              <a:rPr lang="en-US" altLang="en-US" sz="1800" b="0" dirty="0">
                <a:solidFill>
                  <a:srgbClr val="EAEAEA"/>
                </a:solidFill>
              </a:rPr>
              <a:t>CS 117: Internet Scale Distributed Systems (Fall 2023)</a:t>
            </a:r>
          </a:p>
          <a:p>
            <a:pPr algn="ctr" eaLnBrk="1" hangingPunct="1">
              <a:lnSpc>
                <a:spcPct val="90000"/>
              </a:lnSpc>
              <a:spcBef>
                <a:spcPct val="0"/>
              </a:spcBef>
              <a:spcAft>
                <a:spcPct val="0"/>
              </a:spcAft>
              <a:buFont typeface="Wingdings" pitchFamily="2" charset="2"/>
              <a:buNone/>
            </a:pPr>
            <a:endParaRPr lang="en-US" altLang="en-US" sz="1800" b="0" dirty="0">
              <a:solidFill>
                <a:srgbClr val="EAEAE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4D6C7264-F024-4E6B-8687-5947D280E73B}" type="slidenum">
              <a:rPr lang="en-US" altLang="en-US" smtClean="0">
                <a:solidFill>
                  <a:srgbClr val="FFFFFF"/>
                </a:solidFill>
              </a:rPr>
              <a:pPr eaLnBrk="1" hangingPunct="1">
                <a:spcBef>
                  <a:spcPct val="50000"/>
                </a:spcBef>
                <a:spcAft>
                  <a:spcPct val="0"/>
                </a:spcAft>
                <a:buClrTx/>
                <a:buFontTx/>
                <a:buNone/>
              </a:pPr>
              <a:t>10</a:t>
            </a:fld>
            <a:endParaRPr lang="en-US" altLang="en-US">
              <a:solidFill>
                <a:srgbClr val="FFFFFF"/>
              </a:solidFill>
            </a:endParaRPr>
          </a:p>
        </p:txBody>
      </p:sp>
      <p:sp>
        <p:nvSpPr>
          <p:cNvPr id="12291" name="Rectangle 2"/>
          <p:cNvSpPr>
            <a:spLocks noChangeArrowheads="1"/>
          </p:cNvSpPr>
          <p:nvPr/>
        </p:nvSpPr>
        <p:spPr bwMode="auto">
          <a:xfrm>
            <a:off x="3829050" y="433388"/>
            <a:ext cx="577373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5714" rIns="0" bIns="45714"/>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lnSpc>
                <a:spcPct val="90000"/>
              </a:lnSpc>
              <a:spcBef>
                <a:spcPct val="0"/>
              </a:spcBef>
              <a:spcAft>
                <a:spcPct val="0"/>
              </a:spcAft>
              <a:buClrTx/>
              <a:buFontTx/>
              <a:buNone/>
            </a:pPr>
            <a:endParaRPr lang="en-US" altLang="en-US" sz="2400" b="0">
              <a:solidFill>
                <a:srgbClr val="0000FF"/>
              </a:solidFill>
            </a:endParaRPr>
          </a:p>
        </p:txBody>
      </p:sp>
      <p:sp>
        <p:nvSpPr>
          <p:cNvPr id="12292" name="AutoShape 3"/>
          <p:cNvSpPr>
            <a:spLocks noChangeAspect="1" noChangeArrowheads="1" noTextEdit="1"/>
          </p:cNvSpPr>
          <p:nvPr/>
        </p:nvSpPr>
        <p:spPr bwMode="auto">
          <a:xfrm>
            <a:off x="3019425" y="1370013"/>
            <a:ext cx="47053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txBody>
          <a:bodyPr/>
          <a:lstStyle/>
          <a:p>
            <a:endParaRPr lang="en-US"/>
          </a:p>
        </p:txBody>
      </p:sp>
      <p:sp>
        <p:nvSpPr>
          <p:cNvPr id="1451449" name="Rectangle 441"/>
          <p:cNvSpPr>
            <a:spLocks noChangeArrowheads="1"/>
          </p:cNvSpPr>
          <p:nvPr/>
        </p:nvSpPr>
        <p:spPr bwMode="auto">
          <a:xfrm>
            <a:off x="1693863" y="3316288"/>
            <a:ext cx="7737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One big network is worth a lot more than lots of smaller ones!</a:t>
            </a:r>
            <a:endParaRPr lang="en-US" altLang="en-US" b="0">
              <a:latin typeface="Verdana" pitchFamily="34" charset="0"/>
            </a:endParaRPr>
          </a:p>
        </p:txBody>
      </p:sp>
      <p:sp>
        <p:nvSpPr>
          <p:cNvPr id="12731" name="Rectangle 442"/>
          <p:cNvSpPr>
            <a:spLocks noGrp="1" noChangeArrowheads="1"/>
          </p:cNvSpPr>
          <p:nvPr>
            <p:ph type="title"/>
          </p:nvPr>
        </p:nvSpPr>
        <p:spPr>
          <a:xfrm>
            <a:off x="131763" y="566738"/>
            <a:ext cx="8932862" cy="498475"/>
          </a:xfrm>
        </p:spPr>
        <p:txBody>
          <a:bodyPr/>
          <a:lstStyle/>
          <a:p>
            <a:pPr eaLnBrk="1" hangingPunct="1"/>
            <a:r>
              <a:rPr lang="en-US" altLang="en-US"/>
              <a:t>What about lots of little webs?</a:t>
            </a:r>
          </a:p>
        </p:txBody>
      </p:sp>
      <p:grpSp>
        <p:nvGrpSpPr>
          <p:cNvPr id="491" name="Group 490"/>
          <p:cNvGrpSpPr/>
          <p:nvPr/>
        </p:nvGrpSpPr>
        <p:grpSpPr>
          <a:xfrm>
            <a:off x="3601249" y="1744662"/>
            <a:ext cx="3517900" cy="836613"/>
            <a:chOff x="3601249" y="1744662"/>
            <a:chExt cx="3517900" cy="836613"/>
          </a:xfrm>
        </p:grpSpPr>
        <p:sp>
          <p:nvSpPr>
            <p:cNvPr id="492" name="Line 231"/>
            <p:cNvSpPr>
              <a:spLocks noChangeShapeType="1"/>
            </p:cNvSpPr>
            <p:nvPr/>
          </p:nvSpPr>
          <p:spPr bwMode="auto">
            <a:xfrm flipH="1" flipV="1">
              <a:off x="3813974" y="2576512"/>
              <a:ext cx="3149600" cy="47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 name="Line 450"/>
            <p:cNvSpPr>
              <a:spLocks noChangeShapeType="1"/>
            </p:cNvSpPr>
            <p:nvPr/>
          </p:nvSpPr>
          <p:spPr bwMode="auto">
            <a:xfrm flipH="1" flipV="1">
              <a:off x="4729962" y="1744662"/>
              <a:ext cx="1335087" cy="4762"/>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4" name="Line 452"/>
            <p:cNvSpPr>
              <a:spLocks noChangeShapeType="1"/>
            </p:cNvSpPr>
            <p:nvPr/>
          </p:nvSpPr>
          <p:spPr bwMode="auto">
            <a:xfrm>
              <a:off x="6698462" y="1917699"/>
              <a:ext cx="420687"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5" name="Line 455"/>
            <p:cNvSpPr>
              <a:spLocks noChangeShapeType="1"/>
            </p:cNvSpPr>
            <p:nvPr/>
          </p:nvSpPr>
          <p:spPr bwMode="auto">
            <a:xfrm flipV="1">
              <a:off x="3601249" y="1908174"/>
              <a:ext cx="420688"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6" name="Line 458"/>
            <p:cNvSpPr>
              <a:spLocks noChangeShapeType="1"/>
            </p:cNvSpPr>
            <p:nvPr/>
          </p:nvSpPr>
          <p:spPr bwMode="auto">
            <a:xfrm flipH="1">
              <a:off x="3723487" y="1884362"/>
              <a:ext cx="2355850" cy="5238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7" name="Line 459"/>
            <p:cNvSpPr>
              <a:spLocks noChangeShapeType="1"/>
            </p:cNvSpPr>
            <p:nvPr/>
          </p:nvSpPr>
          <p:spPr bwMode="auto">
            <a:xfrm flipH="1" flipV="1">
              <a:off x="4706149" y="1889124"/>
              <a:ext cx="2357438" cy="5254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14" name="Group 513"/>
          <p:cNvGrpSpPr/>
          <p:nvPr/>
        </p:nvGrpSpPr>
        <p:grpSpPr>
          <a:xfrm flipV="1">
            <a:off x="3658263" y="4489217"/>
            <a:ext cx="3517900" cy="836613"/>
            <a:chOff x="3601249" y="1744662"/>
            <a:chExt cx="3517900" cy="836613"/>
          </a:xfrm>
        </p:grpSpPr>
        <p:sp>
          <p:nvSpPr>
            <p:cNvPr id="515" name="Line 231"/>
            <p:cNvSpPr>
              <a:spLocks noChangeShapeType="1"/>
            </p:cNvSpPr>
            <p:nvPr/>
          </p:nvSpPr>
          <p:spPr bwMode="auto">
            <a:xfrm flipH="1" flipV="1">
              <a:off x="3813974" y="2576512"/>
              <a:ext cx="3149600" cy="47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 name="Line 450"/>
            <p:cNvSpPr>
              <a:spLocks noChangeShapeType="1"/>
            </p:cNvSpPr>
            <p:nvPr/>
          </p:nvSpPr>
          <p:spPr bwMode="auto">
            <a:xfrm flipH="1" flipV="1">
              <a:off x="4729962" y="1744662"/>
              <a:ext cx="1335087" cy="4762"/>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7" name="Line 452"/>
            <p:cNvSpPr>
              <a:spLocks noChangeShapeType="1"/>
            </p:cNvSpPr>
            <p:nvPr/>
          </p:nvSpPr>
          <p:spPr bwMode="auto">
            <a:xfrm>
              <a:off x="6698462" y="1917699"/>
              <a:ext cx="420687"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8" name="Line 455"/>
            <p:cNvSpPr>
              <a:spLocks noChangeShapeType="1"/>
            </p:cNvSpPr>
            <p:nvPr/>
          </p:nvSpPr>
          <p:spPr bwMode="auto">
            <a:xfrm flipV="1">
              <a:off x="3601249" y="1908174"/>
              <a:ext cx="420688"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9" name="Line 458"/>
            <p:cNvSpPr>
              <a:spLocks noChangeShapeType="1"/>
            </p:cNvSpPr>
            <p:nvPr/>
          </p:nvSpPr>
          <p:spPr bwMode="auto">
            <a:xfrm flipH="1">
              <a:off x="3723487" y="1884362"/>
              <a:ext cx="2355850" cy="5238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0" name="Line 459"/>
            <p:cNvSpPr>
              <a:spLocks noChangeShapeType="1"/>
            </p:cNvSpPr>
            <p:nvPr/>
          </p:nvSpPr>
          <p:spPr bwMode="auto">
            <a:xfrm flipH="1" flipV="1">
              <a:off x="4706149" y="1889124"/>
              <a:ext cx="2357438" cy="5254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86" name="Group 485"/>
          <p:cNvGrpSpPr/>
          <p:nvPr/>
        </p:nvGrpSpPr>
        <p:grpSpPr>
          <a:xfrm>
            <a:off x="2799861" y="1190554"/>
            <a:ext cx="5049509" cy="1936426"/>
            <a:chOff x="2799861" y="1190554"/>
            <a:chExt cx="5049509" cy="1936426"/>
          </a:xfrm>
        </p:grpSpPr>
        <p:sp>
          <p:nvSpPr>
            <p:cNvPr id="487" name="Flowchart: Connector 486"/>
            <p:cNvSpPr/>
            <p:nvPr/>
          </p:nvSpPr>
          <p:spPr bwMode="auto">
            <a:xfrm>
              <a:off x="2799861" y="2058916"/>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88" name="Flowchart: Connector 487"/>
            <p:cNvSpPr/>
            <p:nvPr/>
          </p:nvSpPr>
          <p:spPr bwMode="auto">
            <a:xfrm>
              <a:off x="3725374" y="1190554"/>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89" name="Flowchart: Connector 488"/>
            <p:cNvSpPr/>
            <p:nvPr/>
          </p:nvSpPr>
          <p:spPr bwMode="auto">
            <a:xfrm>
              <a:off x="5800726" y="1201631"/>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90" name="Flowchart: Connector 489"/>
            <p:cNvSpPr/>
            <p:nvPr/>
          </p:nvSpPr>
          <p:spPr bwMode="auto">
            <a:xfrm>
              <a:off x="6737139" y="207115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grpSp>
        <p:nvGrpSpPr>
          <p:cNvPr id="513" name="Group 512"/>
          <p:cNvGrpSpPr/>
          <p:nvPr/>
        </p:nvGrpSpPr>
        <p:grpSpPr>
          <a:xfrm flipV="1">
            <a:off x="2856875" y="3943512"/>
            <a:ext cx="5049509" cy="1936426"/>
            <a:chOff x="2799861" y="1190554"/>
            <a:chExt cx="5049509" cy="1936426"/>
          </a:xfrm>
        </p:grpSpPr>
        <p:sp>
          <p:nvSpPr>
            <p:cNvPr id="521" name="Flowchart: Connector 520"/>
            <p:cNvSpPr/>
            <p:nvPr/>
          </p:nvSpPr>
          <p:spPr bwMode="auto">
            <a:xfrm>
              <a:off x="2799861" y="2058916"/>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22" name="Flowchart: Connector 521"/>
            <p:cNvSpPr/>
            <p:nvPr/>
          </p:nvSpPr>
          <p:spPr bwMode="auto">
            <a:xfrm>
              <a:off x="3725374" y="1190554"/>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23" name="Flowchart: Connector 522"/>
            <p:cNvSpPr/>
            <p:nvPr/>
          </p:nvSpPr>
          <p:spPr bwMode="auto">
            <a:xfrm>
              <a:off x="5800726" y="1201631"/>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24" name="Flowchart: Connector 523"/>
            <p:cNvSpPr/>
            <p:nvPr/>
          </p:nvSpPr>
          <p:spPr bwMode="auto">
            <a:xfrm>
              <a:off x="6737139" y="207115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spTree>
  </p:cSld>
  <p:clrMapOvr>
    <a:masterClrMapping/>
  </p:clrMapOvr>
  <p:transition advTm="17216"/>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1449"/>
                                        </p:tgtEl>
                                        <p:attrNameLst>
                                          <p:attrName>style.visibility</p:attrName>
                                        </p:attrNameLst>
                                      </p:cBhvr>
                                      <p:to>
                                        <p:strVal val="visible"/>
                                      </p:to>
                                    </p:set>
                                    <p:animEffect transition="in" filter="wipe(left)">
                                      <p:cBhvr>
                                        <p:cTn id="7" dur="500"/>
                                        <p:tgtEl>
                                          <p:spTgt spid="14514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144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07545D12-9B62-49A3-B35C-CD4F7F96D54D}" type="slidenum">
              <a:rPr lang="en-US" altLang="en-US" smtClean="0">
                <a:solidFill>
                  <a:srgbClr val="FFFFFF"/>
                </a:solidFill>
              </a:rPr>
              <a:pPr eaLnBrk="1" hangingPunct="1">
                <a:spcBef>
                  <a:spcPct val="50000"/>
                </a:spcBef>
                <a:spcAft>
                  <a:spcPct val="0"/>
                </a:spcAft>
                <a:buClrTx/>
                <a:buFontTx/>
                <a:buNone/>
              </a:pPr>
              <a:t>11</a:t>
            </a:fld>
            <a:endParaRPr lang="en-US" altLang="en-US">
              <a:solidFill>
                <a:srgbClr val="FFFFFF"/>
              </a:solidFill>
            </a:endParaRPr>
          </a:p>
        </p:txBody>
      </p:sp>
      <p:sp>
        <p:nvSpPr>
          <p:cNvPr id="13373" name="Rectangle 460"/>
          <p:cNvSpPr>
            <a:spLocks noGrp="1" noChangeArrowheads="1"/>
          </p:cNvSpPr>
          <p:nvPr>
            <p:ph type="title"/>
          </p:nvPr>
        </p:nvSpPr>
        <p:spPr>
          <a:xfrm>
            <a:off x="20643" y="395976"/>
            <a:ext cx="8932862" cy="498475"/>
          </a:xfrm>
        </p:spPr>
        <p:txBody>
          <a:bodyPr/>
          <a:lstStyle/>
          <a:p>
            <a:pPr eaLnBrk="1" hangingPunct="1"/>
            <a:r>
              <a:rPr lang="en-US" altLang="en-US" dirty="0"/>
              <a:t>There can be only one Web!</a:t>
            </a:r>
          </a:p>
        </p:txBody>
      </p:sp>
      <p:sp>
        <p:nvSpPr>
          <p:cNvPr id="476" name="Oval 2"/>
          <p:cNvSpPr>
            <a:spLocks noChangeArrowheads="1"/>
          </p:cNvSpPr>
          <p:nvPr/>
        </p:nvSpPr>
        <p:spPr bwMode="auto">
          <a:xfrm>
            <a:off x="2391574" y="717550"/>
            <a:ext cx="5964238" cy="5648325"/>
          </a:xfrm>
          <a:prstGeom prst="ellipse">
            <a:avLst/>
          </a:prstGeom>
          <a:solidFill>
            <a:srgbClr val="F7991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endParaRPr lang="en-US" altLang="en-US" b="0">
              <a:solidFill>
                <a:srgbClr val="F49610"/>
              </a:solidFill>
              <a:latin typeface="Verdana" pitchFamily="34" charset="0"/>
            </a:endParaRPr>
          </a:p>
        </p:txBody>
      </p:sp>
      <p:grpSp>
        <p:nvGrpSpPr>
          <p:cNvPr id="477" name="Group 476"/>
          <p:cNvGrpSpPr/>
          <p:nvPr/>
        </p:nvGrpSpPr>
        <p:grpSpPr>
          <a:xfrm>
            <a:off x="3429799" y="1744662"/>
            <a:ext cx="3887788" cy="3594100"/>
            <a:chOff x="4376743" y="1670596"/>
            <a:chExt cx="3887788" cy="3594100"/>
          </a:xfrm>
        </p:grpSpPr>
        <p:sp>
          <p:nvSpPr>
            <p:cNvPr id="487" name="Line 5"/>
            <p:cNvSpPr>
              <a:spLocks noChangeShapeType="1"/>
            </p:cNvSpPr>
            <p:nvPr/>
          </p:nvSpPr>
          <p:spPr bwMode="auto">
            <a:xfrm flipH="1">
              <a:off x="4605349" y="1818232"/>
              <a:ext cx="2617792" cy="2447929"/>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8" name="Line 6"/>
            <p:cNvSpPr>
              <a:spLocks noChangeShapeType="1"/>
            </p:cNvSpPr>
            <p:nvPr/>
          </p:nvSpPr>
          <p:spPr bwMode="auto">
            <a:xfrm flipH="1" flipV="1">
              <a:off x="4551374" y="2643733"/>
              <a:ext cx="2617792" cy="2447929"/>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9" name="Line 7"/>
            <p:cNvSpPr>
              <a:spLocks noChangeShapeType="1"/>
            </p:cNvSpPr>
            <p:nvPr/>
          </p:nvSpPr>
          <p:spPr bwMode="auto">
            <a:xfrm>
              <a:off x="5359413" y="1808707"/>
              <a:ext cx="2617792" cy="24495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0" name="Line 8"/>
            <p:cNvSpPr>
              <a:spLocks noChangeShapeType="1"/>
            </p:cNvSpPr>
            <p:nvPr/>
          </p:nvSpPr>
          <p:spPr bwMode="auto">
            <a:xfrm flipV="1">
              <a:off x="5411801" y="2634208"/>
              <a:ext cx="2617792" cy="24495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 name="Line 9"/>
            <p:cNvSpPr>
              <a:spLocks noChangeShapeType="1"/>
            </p:cNvSpPr>
            <p:nvPr/>
          </p:nvSpPr>
          <p:spPr bwMode="auto">
            <a:xfrm>
              <a:off x="7489841" y="1945232"/>
              <a:ext cx="652464" cy="22971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 name="Line 10"/>
            <p:cNvSpPr>
              <a:spLocks noChangeShapeType="1"/>
            </p:cNvSpPr>
            <p:nvPr/>
          </p:nvSpPr>
          <p:spPr bwMode="auto">
            <a:xfrm flipV="1">
              <a:off x="7645417" y="4650336"/>
              <a:ext cx="420688" cy="387351"/>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 name="Line 11"/>
            <p:cNvSpPr>
              <a:spLocks noChangeShapeType="1"/>
            </p:cNvSpPr>
            <p:nvPr/>
          </p:nvSpPr>
          <p:spPr bwMode="auto">
            <a:xfrm>
              <a:off x="4600587" y="4718599"/>
              <a:ext cx="420688"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4" name="Line 118"/>
            <p:cNvSpPr>
              <a:spLocks noChangeShapeType="1"/>
            </p:cNvSpPr>
            <p:nvPr/>
          </p:nvSpPr>
          <p:spPr bwMode="auto">
            <a:xfrm flipH="1" flipV="1">
              <a:off x="4724412" y="2640558"/>
              <a:ext cx="3217868" cy="168910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5" name="Line 226"/>
            <p:cNvSpPr>
              <a:spLocks noChangeShapeType="1"/>
            </p:cNvSpPr>
            <p:nvPr/>
          </p:nvSpPr>
          <p:spPr bwMode="auto">
            <a:xfrm flipH="1">
              <a:off x="4724406" y="2629446"/>
              <a:ext cx="3217863" cy="168751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6" name="Line 228"/>
            <p:cNvSpPr>
              <a:spLocks noChangeShapeType="1"/>
            </p:cNvSpPr>
            <p:nvPr/>
          </p:nvSpPr>
          <p:spPr bwMode="auto">
            <a:xfrm>
              <a:off x="4376743" y="2861221"/>
              <a:ext cx="1588" cy="123190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7" name="Line 229"/>
            <p:cNvSpPr>
              <a:spLocks noChangeShapeType="1"/>
            </p:cNvSpPr>
            <p:nvPr/>
          </p:nvSpPr>
          <p:spPr bwMode="auto">
            <a:xfrm>
              <a:off x="8262943" y="2858046"/>
              <a:ext cx="1588" cy="123348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8" name="Line 230"/>
            <p:cNvSpPr>
              <a:spLocks noChangeShapeType="1"/>
            </p:cNvSpPr>
            <p:nvPr/>
          </p:nvSpPr>
          <p:spPr bwMode="auto">
            <a:xfrm flipH="1" flipV="1">
              <a:off x="4751393" y="4439196"/>
              <a:ext cx="3148013" cy="47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9" name="Line 231"/>
            <p:cNvSpPr>
              <a:spLocks noChangeShapeType="1"/>
            </p:cNvSpPr>
            <p:nvPr/>
          </p:nvSpPr>
          <p:spPr bwMode="auto">
            <a:xfrm flipH="1" flipV="1">
              <a:off x="4760918" y="2502446"/>
              <a:ext cx="3149600" cy="47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0" name="Line 338"/>
            <p:cNvSpPr>
              <a:spLocks noChangeShapeType="1"/>
            </p:cNvSpPr>
            <p:nvPr/>
          </p:nvSpPr>
          <p:spPr bwMode="auto">
            <a:xfrm flipV="1">
              <a:off x="5403856" y="1999209"/>
              <a:ext cx="1844675" cy="29622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 name="Line 339"/>
            <p:cNvSpPr>
              <a:spLocks noChangeShapeType="1"/>
            </p:cNvSpPr>
            <p:nvPr/>
          </p:nvSpPr>
          <p:spPr bwMode="auto">
            <a:xfrm>
              <a:off x="4524381" y="2812009"/>
              <a:ext cx="590550" cy="217011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 name="Line 340"/>
            <p:cNvSpPr>
              <a:spLocks noChangeShapeType="1"/>
            </p:cNvSpPr>
            <p:nvPr/>
          </p:nvSpPr>
          <p:spPr bwMode="auto">
            <a:xfrm flipH="1">
              <a:off x="4543431" y="1967459"/>
              <a:ext cx="546100" cy="218122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3" name="Line 341"/>
            <p:cNvSpPr>
              <a:spLocks noChangeShapeType="1"/>
            </p:cNvSpPr>
            <p:nvPr/>
          </p:nvSpPr>
          <p:spPr bwMode="auto">
            <a:xfrm flipH="1">
              <a:off x="7527931" y="2780259"/>
              <a:ext cx="544513" cy="21796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4" name="Line 448"/>
            <p:cNvSpPr>
              <a:spLocks noChangeShapeType="1"/>
            </p:cNvSpPr>
            <p:nvPr/>
          </p:nvSpPr>
          <p:spPr bwMode="auto">
            <a:xfrm flipH="1" flipV="1">
              <a:off x="5434018" y="1991271"/>
              <a:ext cx="1811338" cy="29781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5" name="Line 450"/>
            <p:cNvSpPr>
              <a:spLocks noChangeShapeType="1"/>
            </p:cNvSpPr>
            <p:nvPr/>
          </p:nvSpPr>
          <p:spPr bwMode="auto">
            <a:xfrm flipH="1" flipV="1">
              <a:off x="5676906" y="1670596"/>
              <a:ext cx="1335087" cy="4762"/>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6" name="Line 451"/>
            <p:cNvSpPr>
              <a:spLocks noChangeShapeType="1"/>
            </p:cNvSpPr>
            <p:nvPr/>
          </p:nvSpPr>
          <p:spPr bwMode="auto">
            <a:xfrm flipH="1" flipV="1">
              <a:off x="5661031" y="5258346"/>
              <a:ext cx="1335087" cy="63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7" name="Line 452"/>
            <p:cNvSpPr>
              <a:spLocks noChangeShapeType="1"/>
            </p:cNvSpPr>
            <p:nvPr/>
          </p:nvSpPr>
          <p:spPr bwMode="auto">
            <a:xfrm>
              <a:off x="7645406" y="1843633"/>
              <a:ext cx="420687"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8" name="Line 453"/>
            <p:cNvSpPr>
              <a:spLocks noChangeShapeType="1"/>
            </p:cNvSpPr>
            <p:nvPr/>
          </p:nvSpPr>
          <p:spPr bwMode="auto">
            <a:xfrm flipV="1">
              <a:off x="5319718" y="2015083"/>
              <a:ext cx="3175" cy="29146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9" name="Line 454"/>
            <p:cNvSpPr>
              <a:spLocks noChangeShapeType="1"/>
            </p:cNvSpPr>
            <p:nvPr/>
          </p:nvSpPr>
          <p:spPr bwMode="auto">
            <a:xfrm flipH="1" flipV="1">
              <a:off x="4700593" y="4572546"/>
              <a:ext cx="2357438" cy="5238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0" name="Line 455"/>
            <p:cNvSpPr>
              <a:spLocks noChangeShapeType="1"/>
            </p:cNvSpPr>
            <p:nvPr/>
          </p:nvSpPr>
          <p:spPr bwMode="auto">
            <a:xfrm flipV="1">
              <a:off x="4548193" y="1834108"/>
              <a:ext cx="420688"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1" name="Line 456"/>
            <p:cNvSpPr>
              <a:spLocks noChangeShapeType="1"/>
            </p:cNvSpPr>
            <p:nvPr/>
          </p:nvSpPr>
          <p:spPr bwMode="auto">
            <a:xfrm flipV="1">
              <a:off x="7359656" y="2024608"/>
              <a:ext cx="3175" cy="29162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 name="Line 457"/>
            <p:cNvSpPr>
              <a:spLocks noChangeShapeType="1"/>
            </p:cNvSpPr>
            <p:nvPr/>
          </p:nvSpPr>
          <p:spPr bwMode="auto">
            <a:xfrm flipH="1">
              <a:off x="5580068" y="4556671"/>
              <a:ext cx="2355850" cy="525462"/>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 name="Line 458"/>
            <p:cNvSpPr>
              <a:spLocks noChangeShapeType="1"/>
            </p:cNvSpPr>
            <p:nvPr/>
          </p:nvSpPr>
          <p:spPr bwMode="auto">
            <a:xfrm flipH="1">
              <a:off x="4670431" y="1810296"/>
              <a:ext cx="2355850" cy="5238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 name="Line 459"/>
            <p:cNvSpPr>
              <a:spLocks noChangeShapeType="1"/>
            </p:cNvSpPr>
            <p:nvPr/>
          </p:nvSpPr>
          <p:spPr bwMode="auto">
            <a:xfrm flipH="1" flipV="1">
              <a:off x="5653093" y="1815058"/>
              <a:ext cx="2357438" cy="5254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79" name="Flowchart: Connector 478"/>
          <p:cNvSpPr/>
          <p:nvPr/>
        </p:nvSpPr>
        <p:spPr bwMode="auto">
          <a:xfrm>
            <a:off x="2799861" y="2058916"/>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80" name="Flowchart: Connector 479"/>
          <p:cNvSpPr/>
          <p:nvPr/>
        </p:nvSpPr>
        <p:spPr bwMode="auto">
          <a:xfrm>
            <a:off x="3725374" y="1190554"/>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81" name="Flowchart: Connector 480"/>
          <p:cNvSpPr/>
          <p:nvPr/>
        </p:nvSpPr>
        <p:spPr bwMode="auto">
          <a:xfrm>
            <a:off x="5800726" y="1201631"/>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82" name="Flowchart: Connector 481"/>
          <p:cNvSpPr/>
          <p:nvPr/>
        </p:nvSpPr>
        <p:spPr bwMode="auto">
          <a:xfrm>
            <a:off x="6737139" y="207115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nvGrpSpPr>
          <p:cNvPr id="527" name="Group 526"/>
          <p:cNvGrpSpPr/>
          <p:nvPr/>
        </p:nvGrpSpPr>
        <p:grpSpPr>
          <a:xfrm flipV="1">
            <a:off x="2856875" y="3943512"/>
            <a:ext cx="5049509" cy="1936426"/>
            <a:chOff x="2799861" y="1190554"/>
            <a:chExt cx="5049509" cy="1936426"/>
          </a:xfrm>
        </p:grpSpPr>
        <p:sp>
          <p:nvSpPr>
            <p:cNvPr id="528" name="Flowchart: Connector 527"/>
            <p:cNvSpPr/>
            <p:nvPr/>
          </p:nvSpPr>
          <p:spPr bwMode="auto">
            <a:xfrm>
              <a:off x="2799861" y="2058916"/>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29" name="Flowchart: Connector 528"/>
            <p:cNvSpPr/>
            <p:nvPr/>
          </p:nvSpPr>
          <p:spPr bwMode="auto">
            <a:xfrm>
              <a:off x="3725374" y="1190554"/>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30" name="Flowchart: Connector 529"/>
            <p:cNvSpPr/>
            <p:nvPr/>
          </p:nvSpPr>
          <p:spPr bwMode="auto">
            <a:xfrm>
              <a:off x="5800726" y="1201631"/>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31" name="Flowchart: Connector 530"/>
            <p:cNvSpPr/>
            <p:nvPr/>
          </p:nvSpPr>
          <p:spPr bwMode="auto">
            <a:xfrm>
              <a:off x="6737139" y="207115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spTree>
  </p:cSld>
  <p:clrMapOvr>
    <a:masterClrMapping/>
  </p:clrMapOvr>
  <p:transition advTm="17216"/>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8DC369D9-A711-49EC-8270-7488B6B93C8C}" type="slidenum">
              <a:rPr lang="en-US" altLang="en-US" smtClean="0">
                <a:solidFill>
                  <a:srgbClr val="FFFFFF"/>
                </a:solidFill>
              </a:rPr>
              <a:pPr eaLnBrk="1" hangingPunct="1">
                <a:spcBef>
                  <a:spcPct val="50000"/>
                </a:spcBef>
                <a:spcAft>
                  <a:spcPct val="0"/>
                </a:spcAft>
                <a:buClrTx/>
                <a:buFontTx/>
                <a:buNone/>
              </a:pPr>
              <a:t>12</a:t>
            </a:fld>
            <a:endParaRPr lang="en-US" altLang="en-US">
              <a:solidFill>
                <a:srgbClr val="FFFFFF"/>
              </a:solidFill>
            </a:endParaRPr>
          </a:p>
        </p:txBody>
      </p:sp>
      <p:sp>
        <p:nvSpPr>
          <p:cNvPr id="14339" name="Rectangle 2"/>
          <p:cNvSpPr>
            <a:spLocks noGrp="1" noChangeArrowheads="1"/>
          </p:cNvSpPr>
          <p:nvPr>
            <p:ph type="title"/>
          </p:nvPr>
        </p:nvSpPr>
        <p:spPr/>
        <p:txBody>
          <a:bodyPr/>
          <a:lstStyle/>
          <a:p>
            <a:pPr eaLnBrk="1" hangingPunct="1"/>
            <a:r>
              <a:rPr lang="en-US" altLang="en-US"/>
              <a:t>Metcalfe’s law and the Web</a:t>
            </a:r>
          </a:p>
        </p:txBody>
      </p:sp>
      <p:sp>
        <p:nvSpPr>
          <p:cNvPr id="1469443" name="Rectangle 3"/>
          <p:cNvSpPr>
            <a:spLocks noGrp="1" noChangeArrowheads="1"/>
          </p:cNvSpPr>
          <p:nvPr>
            <p:ph type="body" idx="1"/>
          </p:nvPr>
        </p:nvSpPr>
        <p:spPr>
          <a:xfrm>
            <a:off x="642938" y="1576388"/>
            <a:ext cx="8450262" cy="1651000"/>
          </a:xfrm>
        </p:spPr>
        <p:txBody>
          <a:bodyPr/>
          <a:lstStyle/>
          <a:p>
            <a:pPr eaLnBrk="1" hangingPunct="1"/>
            <a:r>
              <a:rPr lang="en-US" altLang="en-US"/>
              <a:t>The Web is a good place to publish your page because:</a:t>
            </a:r>
          </a:p>
          <a:p>
            <a:pPr lvl="1" eaLnBrk="1" hangingPunct="1"/>
            <a:r>
              <a:rPr lang="en-US" altLang="en-US"/>
              <a:t>There are lots of users with browsers who can read it</a:t>
            </a:r>
          </a:p>
          <a:p>
            <a:pPr lvl="1" eaLnBrk="1" hangingPunct="1"/>
            <a:r>
              <a:rPr lang="en-US" altLang="en-US" i="1"/>
              <a:t>There are lots of other pages out there for you to link</a:t>
            </a:r>
          </a:p>
          <a:p>
            <a:pPr lvl="1" eaLnBrk="1" hangingPunct="1"/>
            <a:r>
              <a:rPr lang="en-US" altLang="en-US" i="1"/>
              <a:t>There are lots of other pages that can link to yours</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9443">
                                            <p:txEl>
                                              <p:pRg st="0" end="0"/>
                                            </p:txEl>
                                          </p:spTgt>
                                        </p:tgtEl>
                                        <p:attrNameLst>
                                          <p:attrName>style.visibility</p:attrName>
                                        </p:attrNameLst>
                                      </p:cBhvr>
                                      <p:to>
                                        <p:strVal val="visible"/>
                                      </p:to>
                                    </p:set>
                                    <p:animEffect transition="in" filter="wipe(left)">
                                      <p:cBhvr>
                                        <p:cTn id="7" dur="500"/>
                                        <p:tgtEl>
                                          <p:spTgt spid="1469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9443">
                                            <p:txEl>
                                              <p:pRg st="1" end="1"/>
                                            </p:txEl>
                                          </p:spTgt>
                                        </p:tgtEl>
                                        <p:attrNameLst>
                                          <p:attrName>style.visibility</p:attrName>
                                        </p:attrNameLst>
                                      </p:cBhvr>
                                      <p:to>
                                        <p:strVal val="visible"/>
                                      </p:to>
                                    </p:set>
                                    <p:animEffect transition="in" filter="wipe(left)">
                                      <p:cBhvr>
                                        <p:cTn id="12" dur="500"/>
                                        <p:tgtEl>
                                          <p:spTgt spid="14694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69443">
                                            <p:txEl>
                                              <p:pRg st="2" end="2"/>
                                            </p:txEl>
                                          </p:spTgt>
                                        </p:tgtEl>
                                        <p:attrNameLst>
                                          <p:attrName>style.visibility</p:attrName>
                                        </p:attrNameLst>
                                      </p:cBhvr>
                                      <p:to>
                                        <p:strVal val="visible"/>
                                      </p:to>
                                    </p:set>
                                    <p:animEffect transition="in" filter="wipe(left)">
                                      <p:cBhvr>
                                        <p:cTn id="17" dur="500"/>
                                        <p:tgtEl>
                                          <p:spTgt spid="14694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69443">
                                            <p:txEl>
                                              <p:pRg st="3" end="3"/>
                                            </p:txEl>
                                          </p:spTgt>
                                        </p:tgtEl>
                                        <p:attrNameLst>
                                          <p:attrName>style.visibility</p:attrName>
                                        </p:attrNameLst>
                                      </p:cBhvr>
                                      <p:to>
                                        <p:strVal val="visible"/>
                                      </p:to>
                                    </p:set>
                                    <p:animEffect transition="in" filter="wipe(left)">
                                      <p:cBhvr>
                                        <p:cTn id="22" dur="500"/>
                                        <p:tgtEl>
                                          <p:spTgt spid="1469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94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96946B7A-33B5-4F51-A200-145BACB9C2D2}" type="slidenum">
              <a:rPr lang="en-US" altLang="en-US" smtClean="0">
                <a:solidFill>
                  <a:srgbClr val="FFFFFF"/>
                </a:solidFill>
              </a:rPr>
              <a:pPr eaLnBrk="1" hangingPunct="1">
                <a:spcBef>
                  <a:spcPct val="50000"/>
                </a:spcBef>
                <a:spcAft>
                  <a:spcPct val="0"/>
                </a:spcAft>
                <a:buClrTx/>
                <a:buFontTx/>
                <a:buNone/>
              </a:pPr>
              <a:t>13</a:t>
            </a:fld>
            <a:endParaRPr lang="en-US" altLang="en-US">
              <a:solidFill>
                <a:srgbClr val="FFFFFF"/>
              </a:solidFill>
            </a:endParaRPr>
          </a:p>
        </p:txBody>
      </p:sp>
      <p:sp>
        <p:nvSpPr>
          <p:cNvPr id="15363" name="Rectangle 2"/>
          <p:cNvSpPr>
            <a:spLocks noGrp="1" noChangeArrowheads="1"/>
          </p:cNvSpPr>
          <p:nvPr>
            <p:ph type="title"/>
          </p:nvPr>
        </p:nvSpPr>
        <p:spPr/>
        <p:txBody>
          <a:bodyPr/>
          <a:lstStyle/>
          <a:p>
            <a:pPr eaLnBrk="1" hangingPunct="1"/>
            <a:r>
              <a:rPr lang="en-US" altLang="en-US"/>
              <a:t>Metcalfe’s law and the Web</a:t>
            </a:r>
          </a:p>
        </p:txBody>
      </p:sp>
      <p:sp>
        <p:nvSpPr>
          <p:cNvPr id="1470467" name="Rectangle 3"/>
          <p:cNvSpPr>
            <a:spLocks noGrp="1" noChangeArrowheads="1"/>
          </p:cNvSpPr>
          <p:nvPr>
            <p:ph type="body" idx="1"/>
          </p:nvPr>
        </p:nvSpPr>
        <p:spPr>
          <a:xfrm>
            <a:off x="688975" y="3094038"/>
            <a:ext cx="8423275" cy="3051175"/>
          </a:xfrm>
        </p:spPr>
        <p:txBody>
          <a:bodyPr/>
          <a:lstStyle/>
          <a:p>
            <a:pPr eaLnBrk="1" hangingPunct="1"/>
            <a:r>
              <a:rPr lang="en-US" altLang="en-US" i="1" dirty="0"/>
              <a:t>Each page can add value to the others</a:t>
            </a:r>
          </a:p>
          <a:p>
            <a:pPr eaLnBrk="1" hangingPunct="1"/>
            <a:r>
              <a:rPr lang="en-US" altLang="en-US" dirty="0"/>
              <a:t>Example:</a:t>
            </a:r>
          </a:p>
          <a:p>
            <a:pPr lvl="1" eaLnBrk="1" hangingPunct="1"/>
            <a:r>
              <a:rPr lang="en-US" altLang="en-US" dirty="0"/>
              <a:t>There are sites with weather reports, another with hotel rooms, yet another with airline flights</a:t>
            </a:r>
          </a:p>
          <a:p>
            <a:pPr lvl="1" eaLnBrk="1" hangingPunct="1"/>
            <a:r>
              <a:rPr lang="en-US" altLang="en-US" dirty="0"/>
              <a:t>You can link the weather report from the flight page and hotel pages</a:t>
            </a:r>
          </a:p>
          <a:p>
            <a:pPr lvl="1" eaLnBrk="1" hangingPunct="1"/>
            <a:r>
              <a:rPr lang="en-US" altLang="en-US" i="1" dirty="0"/>
              <a:t>That makes both the weather report and the flight pages more valuable!</a:t>
            </a:r>
          </a:p>
          <a:p>
            <a:pPr eaLnBrk="1" hangingPunct="1"/>
            <a:r>
              <a:rPr lang="en-US" altLang="en-US" dirty="0"/>
              <a:t>Your page is more valuable when it’s part of a larger Web…</a:t>
            </a:r>
          </a:p>
          <a:p>
            <a:pPr eaLnBrk="1" hangingPunct="1"/>
            <a:r>
              <a:rPr lang="en-US" altLang="en-US" dirty="0"/>
              <a:t>… and so are all the other pages!</a:t>
            </a:r>
          </a:p>
          <a:p>
            <a:pPr eaLnBrk="1" hangingPunct="1"/>
            <a:endParaRPr lang="en-US" altLang="en-US" dirty="0"/>
          </a:p>
        </p:txBody>
      </p:sp>
      <p:sp>
        <p:nvSpPr>
          <p:cNvPr id="15365" name="Rectangle 7"/>
          <p:cNvSpPr>
            <a:spLocks noChangeArrowheads="1"/>
          </p:cNvSpPr>
          <p:nvPr/>
        </p:nvSpPr>
        <p:spPr bwMode="auto">
          <a:xfrm>
            <a:off x="642938" y="1576388"/>
            <a:ext cx="8450262"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indent="-227013"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r>
              <a:rPr lang="en-US" altLang="en-US" sz="1800"/>
              <a:t>The Web is a good place to publish your page because:</a:t>
            </a:r>
          </a:p>
          <a:p>
            <a:pPr lvl="1" eaLnBrk="1" hangingPunct="1"/>
            <a:r>
              <a:rPr lang="en-US" altLang="en-US"/>
              <a:t>There are lots of users with browsers who can read it</a:t>
            </a:r>
          </a:p>
          <a:p>
            <a:pPr lvl="1" eaLnBrk="1" hangingPunct="1"/>
            <a:r>
              <a:rPr lang="en-US" altLang="en-US" i="1"/>
              <a:t>There are lots of other pages out there for you to link</a:t>
            </a:r>
          </a:p>
          <a:p>
            <a:pPr lvl="1" eaLnBrk="1" hangingPunct="1"/>
            <a:r>
              <a:rPr lang="en-US" altLang="en-US" i="1"/>
              <a:t>There are lots of other pages that can link to yours</a:t>
            </a:r>
          </a:p>
          <a:p>
            <a:pPr eaLnBrk="1" hangingPunct="1"/>
            <a:endParaRPr lang="en-US" altLang="en-US" sz="1800"/>
          </a:p>
        </p:txBody>
      </p:sp>
      <p:sp>
        <p:nvSpPr>
          <p:cNvPr id="1470472" name="AutoShape 8"/>
          <p:cNvSpPr>
            <a:spLocks noChangeArrowheads="1"/>
          </p:cNvSpPr>
          <p:nvPr/>
        </p:nvSpPr>
        <p:spPr bwMode="auto">
          <a:xfrm>
            <a:off x="153988" y="3089275"/>
            <a:ext cx="538162" cy="360363"/>
          </a:xfrm>
          <a:prstGeom prst="rightArrow">
            <a:avLst>
              <a:gd name="adj1" fmla="val 50000"/>
              <a:gd name="adj2" fmla="val 37335"/>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endParaRPr lang="en-US" altLang="en-US" b="0">
              <a:solidFill>
                <a:srgbClr val="F49610"/>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0467">
                                            <p:txEl>
                                              <p:pRg st="0" end="0"/>
                                            </p:txEl>
                                          </p:spTgt>
                                        </p:tgtEl>
                                        <p:attrNameLst>
                                          <p:attrName>style.visibility</p:attrName>
                                        </p:attrNameLst>
                                      </p:cBhvr>
                                      <p:to>
                                        <p:strVal val="visible"/>
                                      </p:to>
                                    </p:set>
                                    <p:animEffect transition="in" filter="wipe(left)">
                                      <p:cBhvr>
                                        <p:cTn id="7" dur="500"/>
                                        <p:tgtEl>
                                          <p:spTgt spid="1470467">
                                            <p:txEl>
                                              <p:pRg st="0" end="0"/>
                                            </p:txEl>
                                          </p:spTgt>
                                        </p:tgtEl>
                                      </p:cBhvr>
                                    </p:animEffect>
                                  </p:childTnLst>
                                </p:cTn>
                              </p:par>
                            </p:childTnLst>
                          </p:cTn>
                        </p:par>
                        <p:par>
                          <p:cTn id="8" fill="hold" nodeType="afterGroup">
                            <p:stCondLst>
                              <p:cond delay="500"/>
                            </p:stCondLst>
                            <p:childTnLst>
                              <p:par>
                                <p:cTn id="9" presetID="2" presetClass="entr" presetSubtype="8" fill="hold" grpId="0" nodeType="afterEffect">
                                  <p:stCondLst>
                                    <p:cond delay="1000"/>
                                  </p:stCondLst>
                                  <p:childTnLst>
                                    <p:set>
                                      <p:cBhvr>
                                        <p:cTn id="10" dur="1" fill="hold">
                                          <p:stCondLst>
                                            <p:cond delay="0"/>
                                          </p:stCondLst>
                                        </p:cTn>
                                        <p:tgtEl>
                                          <p:spTgt spid="1470472"/>
                                        </p:tgtEl>
                                        <p:attrNameLst>
                                          <p:attrName>style.visibility</p:attrName>
                                        </p:attrNameLst>
                                      </p:cBhvr>
                                      <p:to>
                                        <p:strVal val="visible"/>
                                      </p:to>
                                    </p:set>
                                    <p:anim calcmode="lin" valueType="num">
                                      <p:cBhvr additive="base">
                                        <p:cTn id="11" dur="500" fill="hold"/>
                                        <p:tgtEl>
                                          <p:spTgt spid="1470472"/>
                                        </p:tgtEl>
                                        <p:attrNameLst>
                                          <p:attrName>ppt_x</p:attrName>
                                        </p:attrNameLst>
                                      </p:cBhvr>
                                      <p:tavLst>
                                        <p:tav tm="0">
                                          <p:val>
                                            <p:strVal val="0-#ppt_w/2"/>
                                          </p:val>
                                        </p:tav>
                                        <p:tav tm="100000">
                                          <p:val>
                                            <p:strVal val="#ppt_x"/>
                                          </p:val>
                                        </p:tav>
                                      </p:tavLst>
                                    </p:anim>
                                    <p:anim calcmode="lin" valueType="num">
                                      <p:cBhvr additive="base">
                                        <p:cTn id="12" dur="500" fill="hold"/>
                                        <p:tgtEl>
                                          <p:spTgt spid="147047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0467">
                                            <p:txEl>
                                              <p:pRg st="1" end="1"/>
                                            </p:txEl>
                                          </p:spTgt>
                                        </p:tgtEl>
                                        <p:attrNameLst>
                                          <p:attrName>style.visibility</p:attrName>
                                        </p:attrNameLst>
                                      </p:cBhvr>
                                      <p:to>
                                        <p:strVal val="visible"/>
                                      </p:to>
                                    </p:set>
                                    <p:animEffect transition="in" filter="wipe(left)">
                                      <p:cBhvr>
                                        <p:cTn id="17" dur="500"/>
                                        <p:tgtEl>
                                          <p:spTgt spid="14704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0467">
                                            <p:txEl>
                                              <p:pRg st="2" end="2"/>
                                            </p:txEl>
                                          </p:spTgt>
                                        </p:tgtEl>
                                        <p:attrNameLst>
                                          <p:attrName>style.visibility</p:attrName>
                                        </p:attrNameLst>
                                      </p:cBhvr>
                                      <p:to>
                                        <p:strVal val="visible"/>
                                      </p:to>
                                    </p:set>
                                    <p:animEffect transition="in" filter="wipe(left)">
                                      <p:cBhvr>
                                        <p:cTn id="22" dur="500"/>
                                        <p:tgtEl>
                                          <p:spTgt spid="14704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70467">
                                            <p:txEl>
                                              <p:pRg st="3" end="3"/>
                                            </p:txEl>
                                          </p:spTgt>
                                        </p:tgtEl>
                                        <p:attrNameLst>
                                          <p:attrName>style.visibility</p:attrName>
                                        </p:attrNameLst>
                                      </p:cBhvr>
                                      <p:to>
                                        <p:strVal val="visible"/>
                                      </p:to>
                                    </p:set>
                                    <p:animEffect transition="in" filter="wipe(left)">
                                      <p:cBhvr>
                                        <p:cTn id="27" dur="500"/>
                                        <p:tgtEl>
                                          <p:spTgt spid="14704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70467">
                                            <p:txEl>
                                              <p:pRg st="4" end="4"/>
                                            </p:txEl>
                                          </p:spTgt>
                                        </p:tgtEl>
                                        <p:attrNameLst>
                                          <p:attrName>style.visibility</p:attrName>
                                        </p:attrNameLst>
                                      </p:cBhvr>
                                      <p:to>
                                        <p:strVal val="visible"/>
                                      </p:to>
                                    </p:set>
                                    <p:animEffect transition="in" filter="wipe(left)">
                                      <p:cBhvr>
                                        <p:cTn id="32" dur="500"/>
                                        <p:tgtEl>
                                          <p:spTgt spid="14704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70467">
                                            <p:txEl>
                                              <p:pRg st="5" end="5"/>
                                            </p:txEl>
                                          </p:spTgt>
                                        </p:tgtEl>
                                        <p:attrNameLst>
                                          <p:attrName>style.visibility</p:attrName>
                                        </p:attrNameLst>
                                      </p:cBhvr>
                                      <p:to>
                                        <p:strVal val="visible"/>
                                      </p:to>
                                    </p:set>
                                    <p:animEffect transition="in" filter="wipe(left)">
                                      <p:cBhvr>
                                        <p:cTn id="37" dur="500"/>
                                        <p:tgtEl>
                                          <p:spTgt spid="147046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70467">
                                            <p:txEl>
                                              <p:pRg st="6" end="6"/>
                                            </p:txEl>
                                          </p:spTgt>
                                        </p:tgtEl>
                                        <p:attrNameLst>
                                          <p:attrName>style.visibility</p:attrName>
                                        </p:attrNameLst>
                                      </p:cBhvr>
                                      <p:to>
                                        <p:strVal val="visible"/>
                                      </p:to>
                                    </p:set>
                                    <p:animEffect transition="in" filter="wipe(left)">
                                      <p:cBhvr>
                                        <p:cTn id="42" dur="500"/>
                                        <p:tgtEl>
                                          <p:spTgt spid="14704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0467" grpId="0" build="p"/>
      <p:bldP spid="147047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4F000548-C43B-4C2D-A049-D29BD9EA1A67}" type="slidenum">
              <a:rPr lang="en-US" altLang="en-US" smtClean="0">
                <a:solidFill>
                  <a:srgbClr val="FFFFFF"/>
                </a:solidFill>
              </a:rPr>
              <a:pPr eaLnBrk="1" hangingPunct="1">
                <a:spcBef>
                  <a:spcPct val="50000"/>
                </a:spcBef>
                <a:spcAft>
                  <a:spcPct val="0"/>
                </a:spcAft>
                <a:buClrTx/>
                <a:buFontTx/>
                <a:buNone/>
              </a:pPr>
              <a:t>14</a:t>
            </a:fld>
            <a:endParaRPr lang="en-US" altLang="en-US">
              <a:solidFill>
                <a:srgbClr val="FFFFFF"/>
              </a:solidFill>
            </a:endParaRPr>
          </a:p>
        </p:txBody>
      </p:sp>
      <p:sp>
        <p:nvSpPr>
          <p:cNvPr id="16387" name="Rectangle 2" descr="Newsprint"/>
          <p:cNvSpPr>
            <a:spLocks noChangeArrowheads="1"/>
          </p:cNvSpPr>
          <p:nvPr/>
        </p:nvSpPr>
        <p:spPr bwMode="auto">
          <a:xfrm>
            <a:off x="1390650" y="1601788"/>
            <a:ext cx="7677150" cy="3935412"/>
          </a:xfrm>
          <a:prstGeom prst="rect">
            <a:avLst/>
          </a:prstGeom>
          <a:noFill/>
          <a:ln>
            <a:noFill/>
          </a:ln>
          <a:effectLst/>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88799" dir="2536421" algn="ctr" rotWithShape="0">
                    <a:schemeClr val="bg2"/>
                  </a:outerShdw>
                </a:effectLst>
              </a14:hiddenEffects>
            </a:ext>
          </a:extLst>
        </p:spPr>
        <p:txBody>
          <a:bodyPr anchor="ctr">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800" b="0">
                <a:latin typeface="Times New Roman" pitchFamily="18" charset="0"/>
              </a:rPr>
              <a:t>“By Universal I mean that the web is declared to be able to contain in principle every bit of information accessible by networks. It was designed to be able to include existing information systems such as FTP, and to be able simply in the future to be extendable to include any new information system.”</a:t>
            </a:r>
          </a:p>
          <a:p>
            <a:pPr eaLnBrk="1" hangingPunct="1">
              <a:spcBef>
                <a:spcPct val="0"/>
              </a:spcBef>
              <a:spcAft>
                <a:spcPct val="0"/>
              </a:spcAft>
              <a:buClrTx/>
              <a:buFontTx/>
              <a:buNone/>
            </a:pPr>
            <a:endParaRPr lang="en-US" altLang="en-US" sz="2800" b="0">
              <a:latin typeface="Times New Roman" pitchFamily="18" charset="0"/>
            </a:endParaRPr>
          </a:p>
          <a:p>
            <a:pPr eaLnBrk="1" hangingPunct="1">
              <a:spcBef>
                <a:spcPct val="0"/>
              </a:spcBef>
              <a:spcAft>
                <a:spcPct val="0"/>
              </a:spcAft>
              <a:buClrTx/>
              <a:buFontTx/>
              <a:buNone/>
            </a:pPr>
            <a:r>
              <a:rPr lang="en-US" altLang="en-US" sz="2800" b="0">
                <a:latin typeface="Times New Roman" pitchFamily="18" charset="0"/>
              </a:rPr>
              <a:t>                             		</a:t>
            </a:r>
            <a:r>
              <a:rPr lang="en-US" altLang="en-US" sz="2800" b="0" i="1">
                <a:latin typeface="Times New Roman" pitchFamily="18" charset="0"/>
              </a:rPr>
              <a:t>Tim Berners-Lee</a:t>
            </a:r>
          </a:p>
          <a:p>
            <a:pPr eaLnBrk="1" hangingPunct="1">
              <a:spcBef>
                <a:spcPct val="0"/>
              </a:spcBef>
              <a:spcAft>
                <a:spcPct val="0"/>
              </a:spcAft>
              <a:buClrTx/>
              <a:buFontTx/>
              <a:buNone/>
            </a:pPr>
            <a:r>
              <a:rPr lang="en-US" altLang="en-US" sz="2800" b="0" i="1">
                <a:latin typeface="Times New Roman" pitchFamily="18" charset="0"/>
              </a:rPr>
              <a:t>                             		December, 1996</a:t>
            </a:r>
            <a:endParaRPr lang="en-US" altLang="en-US" sz="2800" b="0">
              <a:solidFill>
                <a:srgbClr val="000000"/>
              </a:solidFill>
              <a:latin typeface="Times New Roman" pitchFamily="18" charset="0"/>
            </a:endParaRPr>
          </a:p>
        </p:txBody>
      </p:sp>
      <p:sp>
        <p:nvSpPr>
          <p:cNvPr id="16388" name="Rectangle 3"/>
          <p:cNvSpPr>
            <a:spLocks noGrp="1" noChangeArrowheads="1"/>
          </p:cNvSpPr>
          <p:nvPr>
            <p:ph type="title"/>
          </p:nvPr>
        </p:nvSpPr>
        <p:spPr/>
        <p:txBody>
          <a:bodyPr/>
          <a:lstStyle/>
          <a:p>
            <a:pPr eaLnBrk="1" hangingPunct="1"/>
            <a:r>
              <a:rPr lang="en-US" altLang="en-US"/>
              <a:t>The Universal Web</a:t>
            </a:r>
          </a:p>
        </p:txBody>
      </p:sp>
    </p:spTree>
  </p:cSld>
  <p:clrMapOvr>
    <a:masterClrMapping/>
  </p:clrMapOvr>
  <p:transition advClick="0" advTm="74512"/>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AA5E9618-8AEB-4707-80B0-405BC18735E3}" type="slidenum">
              <a:rPr lang="en-US" altLang="en-US" smtClean="0">
                <a:solidFill>
                  <a:srgbClr val="FFFFFF"/>
                </a:solidFill>
              </a:rPr>
              <a:pPr eaLnBrk="1" hangingPunct="1">
                <a:spcBef>
                  <a:spcPct val="50000"/>
                </a:spcBef>
                <a:spcAft>
                  <a:spcPct val="0"/>
                </a:spcAft>
                <a:buClrTx/>
                <a:buFontTx/>
                <a:buNone/>
              </a:pPr>
              <a:t>15</a:t>
            </a:fld>
            <a:endParaRPr lang="en-US" altLang="en-US">
              <a:solidFill>
                <a:srgbClr val="FFFFFF"/>
              </a:solidFill>
            </a:endParaRPr>
          </a:p>
        </p:txBody>
      </p:sp>
      <p:sp>
        <p:nvSpPr>
          <p:cNvPr id="17411" name="Rectangle 2"/>
          <p:cNvSpPr>
            <a:spLocks noGrp="1" noChangeArrowheads="1"/>
          </p:cNvSpPr>
          <p:nvPr>
            <p:ph type="title"/>
          </p:nvPr>
        </p:nvSpPr>
        <p:spPr>
          <a:xfrm>
            <a:off x="2519363" y="2851150"/>
            <a:ext cx="5062537" cy="1047750"/>
          </a:xfrm>
          <a:noFill/>
        </p:spPr>
        <p:txBody>
          <a:bodyPr anchor="ctr" anchorCtr="1"/>
          <a:lstStyle/>
          <a:p>
            <a:pPr algn="ctr" eaLnBrk="1" hangingPunct="1"/>
            <a:r>
              <a:rPr lang="en-US" altLang="en-US" sz="2400"/>
              <a:t>The Many Implications</a:t>
            </a:r>
            <a:br>
              <a:rPr lang="en-US" altLang="en-US" sz="2400"/>
            </a:br>
            <a:r>
              <a:rPr lang="en-US" altLang="en-US" sz="2400"/>
              <a:t>of</a:t>
            </a:r>
            <a:br>
              <a:rPr lang="en-US" altLang="en-US" sz="2400"/>
            </a:br>
            <a:r>
              <a:rPr lang="en-US" altLang="en-US" sz="2400"/>
              <a:t>Metcalfe’s Law</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C5AA9593-5C2A-4BD6-A360-F441A6F746F2}" type="slidenum">
              <a:rPr lang="en-US" altLang="en-US" smtClean="0">
                <a:solidFill>
                  <a:srgbClr val="FFFFFF"/>
                </a:solidFill>
              </a:rPr>
              <a:pPr eaLnBrk="1" hangingPunct="1">
                <a:spcBef>
                  <a:spcPct val="50000"/>
                </a:spcBef>
                <a:spcAft>
                  <a:spcPct val="0"/>
                </a:spcAft>
                <a:buClrTx/>
                <a:buFontTx/>
                <a:buNone/>
              </a:pPr>
              <a:t>16</a:t>
            </a:fld>
            <a:endParaRPr lang="en-US" altLang="en-US">
              <a:solidFill>
                <a:srgbClr val="FFFFFF"/>
              </a:solidFill>
            </a:endParaRPr>
          </a:p>
        </p:txBody>
      </p:sp>
      <p:sp>
        <p:nvSpPr>
          <p:cNvPr id="18435" name="Rectangle 2"/>
          <p:cNvSpPr>
            <a:spLocks noGrp="1" noChangeArrowheads="1"/>
          </p:cNvSpPr>
          <p:nvPr>
            <p:ph type="title"/>
          </p:nvPr>
        </p:nvSpPr>
        <p:spPr>
          <a:xfrm>
            <a:off x="176213" y="690563"/>
            <a:ext cx="9334500" cy="498475"/>
          </a:xfrm>
        </p:spPr>
        <p:txBody>
          <a:bodyPr/>
          <a:lstStyle/>
          <a:p>
            <a:pPr eaLnBrk="1" hangingPunct="1"/>
            <a:r>
              <a:rPr lang="en-US" altLang="en-US"/>
              <a:t>An amazing range of issues are related to Metcalfe’s Law</a:t>
            </a:r>
          </a:p>
        </p:txBody>
      </p:sp>
      <p:sp>
        <p:nvSpPr>
          <p:cNvPr id="1459203" name="Rectangle 3"/>
          <p:cNvSpPr>
            <a:spLocks noGrp="1" noChangeArrowheads="1"/>
          </p:cNvSpPr>
          <p:nvPr>
            <p:ph type="body" idx="1"/>
          </p:nvPr>
        </p:nvSpPr>
        <p:spPr>
          <a:xfrm>
            <a:off x="696913" y="1366838"/>
            <a:ext cx="8423275" cy="4714875"/>
          </a:xfrm>
        </p:spPr>
        <p:txBody>
          <a:bodyPr/>
          <a:lstStyle/>
          <a:p>
            <a:pPr eaLnBrk="1" hangingPunct="1"/>
            <a:r>
              <a:rPr lang="en-US" altLang="en-US" sz="1600"/>
              <a:t>The technology must be portable to a tremendous variety of systems</a:t>
            </a:r>
          </a:p>
          <a:p>
            <a:pPr eaLnBrk="1" hangingPunct="1"/>
            <a:r>
              <a:rPr lang="en-US" altLang="en-US" sz="1600"/>
              <a:t>The technology must integrate a wide (and growing) range of content</a:t>
            </a:r>
          </a:p>
          <a:p>
            <a:pPr eaLnBrk="1" hangingPunct="1"/>
            <a:r>
              <a:rPr lang="en-US" altLang="en-US" sz="1600"/>
              <a:t>“Walled gardens” divide the Web:</a:t>
            </a:r>
          </a:p>
          <a:p>
            <a:pPr lvl="1" eaLnBrk="1" hangingPunct="1">
              <a:spcBef>
                <a:spcPct val="0"/>
              </a:spcBef>
              <a:spcAft>
                <a:spcPct val="0"/>
              </a:spcAft>
            </a:pPr>
            <a:r>
              <a:rPr lang="en-US" altLang="en-US" sz="1400"/>
              <a:t>What’s a walled garden? An area of the Web that requires login for access to material that would otherwise be freely linkable, </a:t>
            </a:r>
            <a:endParaRPr lang="en-US" altLang="en-US" sz="1400" i="1">
              <a:solidFill>
                <a:srgbClr val="CC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920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920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92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9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92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F87C0D3F-3EA8-4B8F-A433-289357A9CEEC}" type="slidenum">
              <a:rPr lang="en-US" altLang="en-US" smtClean="0">
                <a:solidFill>
                  <a:srgbClr val="FFFFFF"/>
                </a:solidFill>
              </a:rPr>
              <a:pPr eaLnBrk="1" hangingPunct="1">
                <a:spcBef>
                  <a:spcPct val="50000"/>
                </a:spcBef>
                <a:spcAft>
                  <a:spcPct val="0"/>
                </a:spcAft>
                <a:buClrTx/>
                <a:buFontTx/>
                <a:buNone/>
              </a:pPr>
              <a:t>17</a:t>
            </a:fld>
            <a:endParaRPr lang="en-US" altLang="en-US">
              <a:solidFill>
                <a:srgbClr val="FFFFFF"/>
              </a:solidFill>
            </a:endParaRPr>
          </a:p>
        </p:txBody>
      </p:sp>
      <p:sp>
        <p:nvSpPr>
          <p:cNvPr id="19459" name="Rectangle 2"/>
          <p:cNvSpPr>
            <a:spLocks noGrp="1" noChangeArrowheads="1"/>
          </p:cNvSpPr>
          <p:nvPr>
            <p:ph type="title"/>
          </p:nvPr>
        </p:nvSpPr>
        <p:spPr>
          <a:xfrm>
            <a:off x="176213" y="690563"/>
            <a:ext cx="9334500" cy="498475"/>
          </a:xfrm>
        </p:spPr>
        <p:txBody>
          <a:bodyPr/>
          <a:lstStyle/>
          <a:p>
            <a:pPr eaLnBrk="1" hangingPunct="1"/>
            <a:r>
              <a:rPr lang="en-US" altLang="en-US"/>
              <a:t>An amazing range of issues are related to Metcalfe’s Law</a:t>
            </a:r>
          </a:p>
        </p:txBody>
      </p:sp>
      <p:sp>
        <p:nvSpPr>
          <p:cNvPr id="1459203" name="Rectangle 3"/>
          <p:cNvSpPr>
            <a:spLocks noGrp="1" noChangeArrowheads="1"/>
          </p:cNvSpPr>
          <p:nvPr>
            <p:ph type="body" idx="1"/>
          </p:nvPr>
        </p:nvSpPr>
        <p:spPr>
          <a:xfrm>
            <a:off x="696913" y="1366838"/>
            <a:ext cx="8423275" cy="4714875"/>
          </a:xfrm>
        </p:spPr>
        <p:txBody>
          <a:bodyPr/>
          <a:lstStyle/>
          <a:p>
            <a:pPr eaLnBrk="1" hangingPunct="1">
              <a:defRPr/>
            </a:pPr>
            <a:r>
              <a:rPr lang="en-US" altLang="en-US" sz="1600" dirty="0">
                <a:solidFill>
                  <a:schemeClr val="bg1">
                    <a:lumMod val="65000"/>
                  </a:schemeClr>
                </a:solidFill>
              </a:rPr>
              <a:t>The technology must be portable to a tremendous variety of systems</a:t>
            </a:r>
          </a:p>
          <a:p>
            <a:pPr eaLnBrk="1" hangingPunct="1">
              <a:defRPr/>
            </a:pPr>
            <a:r>
              <a:rPr lang="en-US" altLang="en-US" sz="1600" dirty="0">
                <a:solidFill>
                  <a:schemeClr val="bg1">
                    <a:lumMod val="65000"/>
                  </a:schemeClr>
                </a:solidFill>
              </a:rPr>
              <a:t>The technology must integrate a wide (and growing) range of content</a:t>
            </a:r>
          </a:p>
          <a:p>
            <a:pPr eaLnBrk="1" hangingPunct="1">
              <a:defRPr/>
            </a:pPr>
            <a:r>
              <a:rPr lang="en-US" altLang="en-US" sz="1600" dirty="0"/>
              <a:t>“Walled gardens” divide the Web:</a:t>
            </a:r>
          </a:p>
          <a:p>
            <a:pPr lvl="1" eaLnBrk="1" hangingPunct="1">
              <a:spcBef>
                <a:spcPct val="0"/>
              </a:spcBef>
              <a:spcAft>
                <a:spcPct val="0"/>
              </a:spcAft>
              <a:defRPr/>
            </a:pPr>
            <a:r>
              <a:rPr lang="en-US" altLang="en-US" sz="1400" dirty="0"/>
              <a:t>What’s a walled garden? An area of the Web that requires login for access to material that would otherwise be freely linkable, </a:t>
            </a:r>
            <a:r>
              <a:rPr lang="en-US" altLang="en-US" sz="1400" i="1" dirty="0">
                <a:solidFill>
                  <a:srgbClr val="CC0066"/>
                </a:solidFill>
              </a:rPr>
              <a:t>e.g. Facebook!!</a:t>
            </a:r>
          </a:p>
          <a:p>
            <a:pPr lvl="1" eaLnBrk="1" hangingPunct="1">
              <a:spcBef>
                <a:spcPct val="0"/>
              </a:spcBef>
              <a:spcAft>
                <a:spcPct val="0"/>
              </a:spcAft>
              <a:defRPr/>
            </a:pPr>
            <a:r>
              <a:rPr lang="en-US" altLang="en-US" sz="1400" dirty="0"/>
              <a:t>In that sense, a page in Facebook is less valuable than one on the public Web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9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92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EB820915-61FA-4DE3-B2BD-B43FAD4AC588}" type="slidenum">
              <a:rPr lang="en-US" altLang="en-US" smtClean="0">
                <a:solidFill>
                  <a:srgbClr val="FFFFFF"/>
                </a:solidFill>
              </a:rPr>
              <a:pPr eaLnBrk="1" hangingPunct="1">
                <a:spcBef>
                  <a:spcPct val="50000"/>
                </a:spcBef>
                <a:spcAft>
                  <a:spcPct val="0"/>
                </a:spcAft>
                <a:buClrTx/>
                <a:buFontTx/>
                <a:buNone/>
              </a:pPr>
              <a:t>18</a:t>
            </a:fld>
            <a:endParaRPr lang="en-US" altLang="en-US">
              <a:solidFill>
                <a:srgbClr val="FFFFFF"/>
              </a:solidFill>
            </a:endParaRPr>
          </a:p>
        </p:txBody>
      </p:sp>
      <p:sp>
        <p:nvSpPr>
          <p:cNvPr id="20483" name="Rectangle 2"/>
          <p:cNvSpPr>
            <a:spLocks noGrp="1" noChangeArrowheads="1"/>
          </p:cNvSpPr>
          <p:nvPr>
            <p:ph type="title"/>
          </p:nvPr>
        </p:nvSpPr>
        <p:spPr>
          <a:xfrm>
            <a:off x="185640" y="568014"/>
            <a:ext cx="9334500" cy="498475"/>
          </a:xfrm>
        </p:spPr>
        <p:txBody>
          <a:bodyPr/>
          <a:lstStyle/>
          <a:p>
            <a:pPr eaLnBrk="1" hangingPunct="1"/>
            <a:r>
              <a:rPr lang="en-US" altLang="en-US" dirty="0"/>
              <a:t>An amazing range of issues are related to Metcalfe’s Law</a:t>
            </a:r>
          </a:p>
        </p:txBody>
      </p:sp>
      <p:sp>
        <p:nvSpPr>
          <p:cNvPr id="1459203" name="Rectangle 3"/>
          <p:cNvSpPr>
            <a:spLocks noGrp="1" noChangeArrowheads="1"/>
          </p:cNvSpPr>
          <p:nvPr>
            <p:ph type="body" idx="1"/>
          </p:nvPr>
        </p:nvSpPr>
        <p:spPr>
          <a:xfrm>
            <a:off x="696913" y="1244289"/>
            <a:ext cx="8423275" cy="4714875"/>
          </a:xfrm>
        </p:spPr>
        <p:txBody>
          <a:bodyPr/>
          <a:lstStyle/>
          <a:p>
            <a:pPr eaLnBrk="1" hangingPunct="1">
              <a:defRPr/>
            </a:pPr>
            <a:r>
              <a:rPr lang="en-US" altLang="en-US" sz="1600" dirty="0">
                <a:solidFill>
                  <a:schemeClr val="bg1">
                    <a:lumMod val="50000"/>
                  </a:schemeClr>
                </a:solidFill>
              </a:rPr>
              <a:t>The technology must be portable to a tremendous variety of systems</a:t>
            </a:r>
          </a:p>
          <a:p>
            <a:pPr eaLnBrk="1" hangingPunct="1">
              <a:defRPr/>
            </a:pPr>
            <a:r>
              <a:rPr lang="en-US" altLang="en-US" sz="1600" dirty="0">
                <a:solidFill>
                  <a:schemeClr val="bg1">
                    <a:lumMod val="50000"/>
                  </a:schemeClr>
                </a:solidFill>
              </a:rPr>
              <a:t>The technology must integrate a wide (and growing) range of content</a:t>
            </a:r>
          </a:p>
          <a:p>
            <a:pPr eaLnBrk="1" hangingPunct="1">
              <a:defRPr/>
            </a:pPr>
            <a:r>
              <a:rPr lang="en-US" altLang="en-US" sz="1600" dirty="0">
                <a:solidFill>
                  <a:schemeClr val="bg1">
                    <a:lumMod val="50000"/>
                  </a:schemeClr>
                </a:solidFill>
              </a:rPr>
              <a:t>“Walled gardens” divide the Web:</a:t>
            </a:r>
          </a:p>
          <a:p>
            <a:pPr lvl="1" eaLnBrk="1" hangingPunct="1">
              <a:spcBef>
                <a:spcPct val="0"/>
              </a:spcBef>
              <a:spcAft>
                <a:spcPct val="0"/>
              </a:spcAft>
              <a:defRPr/>
            </a:pPr>
            <a:r>
              <a:rPr lang="en-US" altLang="en-US" sz="1400" dirty="0">
                <a:solidFill>
                  <a:schemeClr val="bg1">
                    <a:lumMod val="50000"/>
                  </a:schemeClr>
                </a:solidFill>
              </a:rPr>
              <a:t>What’s a walled garden? An area of the Web that requires login for access to material that would otherwise be freely linkable, </a:t>
            </a:r>
            <a:r>
              <a:rPr lang="en-US" altLang="en-US" sz="1400" i="1" dirty="0">
                <a:solidFill>
                  <a:schemeClr val="bg1">
                    <a:lumMod val="50000"/>
                  </a:schemeClr>
                </a:solidFill>
              </a:rPr>
              <a:t>e.g. Facebook!!</a:t>
            </a:r>
          </a:p>
          <a:p>
            <a:pPr lvl="1" eaLnBrk="1" hangingPunct="1">
              <a:spcBef>
                <a:spcPct val="0"/>
              </a:spcBef>
              <a:spcAft>
                <a:spcPct val="0"/>
              </a:spcAft>
              <a:defRPr/>
            </a:pPr>
            <a:r>
              <a:rPr lang="en-US" altLang="en-US" sz="1400" dirty="0">
                <a:solidFill>
                  <a:schemeClr val="bg1">
                    <a:lumMod val="50000"/>
                  </a:schemeClr>
                </a:solidFill>
              </a:rPr>
              <a:t>In that sense, a page in Facebook is less valuable than one on the public Web</a:t>
            </a:r>
          </a:p>
          <a:p>
            <a:pPr eaLnBrk="1" hangingPunct="1">
              <a:defRPr/>
            </a:pPr>
            <a:r>
              <a:rPr lang="en-US" altLang="en-US" sz="1600" dirty="0"/>
              <a:t>Browser-specific features divide the Web</a:t>
            </a:r>
          </a:p>
          <a:p>
            <a:pPr eaLnBrk="1" hangingPunct="1">
              <a:defRPr/>
            </a:pPr>
            <a:r>
              <a:rPr lang="en-US" altLang="en-US" sz="1600" dirty="0"/>
              <a:t>Failure to follow specifications divides the Web</a:t>
            </a:r>
          </a:p>
          <a:p>
            <a:pPr eaLnBrk="1" hangingPunct="1">
              <a:defRPr/>
            </a:pPr>
            <a:r>
              <a:rPr lang="en-US" altLang="en-US" sz="1600" i="1" dirty="0"/>
              <a:t>View Source </a:t>
            </a:r>
            <a:r>
              <a:rPr lang="en-US" altLang="en-US" sz="1600" dirty="0"/>
              <a:t>promotes growth of the Web – demonstrates network effects</a:t>
            </a:r>
          </a:p>
          <a:p>
            <a:pPr eaLnBrk="1" hangingPunct="1">
              <a:defRPr/>
            </a:pPr>
            <a:r>
              <a:rPr lang="en-US" altLang="en-US" sz="1600" dirty="0"/>
              <a:t>The Web must </a:t>
            </a:r>
            <a:r>
              <a:rPr lang="en-US" altLang="en-US" sz="1600" i="1" dirty="0"/>
              <a:t>integrate</a:t>
            </a:r>
            <a:r>
              <a:rPr lang="en-US" altLang="en-US" sz="1600" dirty="0"/>
              <a:t> all countries, cultures and languages</a:t>
            </a:r>
          </a:p>
          <a:p>
            <a:pPr eaLnBrk="1" hangingPunct="1">
              <a:defRPr/>
            </a:pPr>
            <a:r>
              <a:rPr lang="en-US" altLang="en-US" sz="1600" dirty="0"/>
              <a:t>Compared to the Web, proprietary systems tend to have less value, and their use devalues the Web – </a:t>
            </a:r>
            <a:r>
              <a:rPr lang="en-US" altLang="en-US" sz="1600" i="1" dirty="0">
                <a:solidFill>
                  <a:srgbClr val="CC0066"/>
                </a:solidFill>
              </a:rPr>
              <a:t>iPhone and Android apps don’t do linking!</a:t>
            </a:r>
            <a:r>
              <a:rPr lang="en-US" altLang="en-US" sz="1600" dirty="0"/>
              <a:t> </a:t>
            </a:r>
          </a:p>
          <a:p>
            <a:r>
              <a:rPr lang="en-US" altLang="en-US" sz="1600" dirty="0"/>
              <a:t>2018 controversy: </a:t>
            </a:r>
            <a:r>
              <a:rPr lang="en-US" sz="1600" dirty="0"/>
              <a:t>Google Accelerated Web Pages. </a:t>
            </a:r>
            <a:r>
              <a:rPr lang="en-US" sz="1600" i="1" dirty="0"/>
              <a:t>From an open letter expressing concern about AMP (</a:t>
            </a:r>
            <a:r>
              <a:rPr lang="en-US" sz="1600" i="1" dirty="0">
                <a:hlinkClick r:id="rId2"/>
              </a:rPr>
              <a:t>http://ampletter.org/</a:t>
            </a:r>
            <a:r>
              <a:rPr lang="en-US" sz="1600" i="1" dirty="0"/>
              <a:t>):</a:t>
            </a:r>
          </a:p>
          <a:p>
            <a:pPr lvl="1"/>
            <a:r>
              <a:rPr lang="en-US" sz="1400" dirty="0"/>
              <a:t>Content that “opts in” to AMP and the associated hosting within Google’s domain is granted preferential search promotion, including (for news articles) a position above all other results.</a:t>
            </a:r>
            <a:endParaRPr lang="en-US" altLang="en-US" sz="1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45920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5" end="5"/>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920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6" end="6"/>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5920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7" end="7"/>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5920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8" end="8"/>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5920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9" end="9"/>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5920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10" end="10"/>
                                            </p:txEl>
                                          </p:spTgt>
                                        </p:tgtEl>
                                        <p:attrNameLst>
                                          <p:attrName>ppt_c</p:attrName>
                                        </p:attrNameLst>
                                      </p:cBhvr>
                                      <p:to>
                                        <a:schemeClr val="bg2"/>
                                      </p:to>
                                    </p:animClr>
                                  </p:subTnLst>
                                </p:cTn>
                              </p:par>
                              <p:par>
                                <p:cTn id="27" presetID="1" presetClass="entr" presetSubtype="0" fill="hold" grpId="0" nodeType="withEffect">
                                  <p:stCondLst>
                                    <p:cond delay="0"/>
                                  </p:stCondLst>
                                  <p:childTnLst>
                                    <p:set>
                                      <p:cBhvr>
                                        <p:cTn id="28" dur="1" fill="hold">
                                          <p:stCondLst>
                                            <p:cond delay="0"/>
                                          </p:stCondLst>
                                        </p:cTn>
                                        <p:tgtEl>
                                          <p:spTgt spid="1459203">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1459203">
                                            <p:txEl>
                                              <p:pRg st="11" end="1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920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same Web for Mobile and Desktop</a:t>
            </a:r>
          </a:p>
        </p:txBody>
      </p:sp>
      <p:sp>
        <p:nvSpPr>
          <p:cNvPr id="4" name="Slide Number Placeholder 3"/>
          <p:cNvSpPr>
            <a:spLocks noGrp="1"/>
          </p:cNvSpPr>
          <p:nvPr>
            <p:ph type="sldNum" sz="quarter" idx="10"/>
          </p:nvPr>
        </p:nvSpPr>
        <p:spPr/>
        <p:txBody>
          <a:bodyPr/>
          <a:lstStyle/>
          <a:p>
            <a:pPr>
              <a:defRPr/>
            </a:pPr>
            <a:fld id="{2EB90F1E-3016-4EDD-8EE0-9CC14C1FF7BB}" type="slidenum">
              <a:rPr lang="en-US" altLang="en-US" smtClean="0"/>
              <a:pPr>
                <a:defRPr/>
              </a:pPr>
              <a:t>19</a:t>
            </a:fld>
            <a:endParaRPr lang="en-US" altLang="en-US"/>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416" t="11151" r="20655" b="14388"/>
          <a:stretch/>
        </p:blipFill>
        <p:spPr bwMode="auto">
          <a:xfrm>
            <a:off x="5800725" y="1976925"/>
            <a:ext cx="1428750" cy="2764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4625" y="2160928"/>
            <a:ext cx="3155950" cy="2607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590675" y="5133973"/>
            <a:ext cx="6105525" cy="400110"/>
          </a:xfrm>
          <a:prstGeom prst="rect">
            <a:avLst/>
          </a:prstGeom>
          <a:noFill/>
        </p:spPr>
        <p:txBody>
          <a:bodyPr wrap="square" rtlCol="0">
            <a:spAutoFit/>
          </a:bodyPr>
          <a:lstStyle/>
          <a:p>
            <a:pPr algn="ctr"/>
            <a:r>
              <a:rPr lang="en-US" sz="2000" i="1" dirty="0">
                <a:solidFill>
                  <a:srgbClr val="C00000"/>
                </a:solidFill>
              </a:rPr>
              <a:t>Same links (URLs) work on both!!</a:t>
            </a:r>
          </a:p>
        </p:txBody>
      </p:sp>
    </p:spTree>
    <p:extLst>
      <p:ext uri="{BB962C8B-B14F-4D97-AF65-F5344CB8AC3E}">
        <p14:creationId xmlns:p14="http://schemas.microsoft.com/office/powerpoint/2010/main" val="379557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864C7A21-9749-48A4-AC61-345FBC1FF7C7}" type="slidenum">
              <a:rPr lang="en-US" altLang="en-US" smtClean="0">
                <a:solidFill>
                  <a:srgbClr val="FFFFFF"/>
                </a:solidFill>
              </a:rPr>
              <a:pPr eaLnBrk="1" hangingPunct="1">
                <a:spcBef>
                  <a:spcPct val="50000"/>
                </a:spcBef>
                <a:spcAft>
                  <a:spcPct val="0"/>
                </a:spcAft>
                <a:buClrTx/>
                <a:buFontTx/>
                <a:buNone/>
              </a:pPr>
              <a:t>2</a:t>
            </a:fld>
            <a:endParaRPr lang="en-US" altLang="en-US">
              <a:solidFill>
                <a:srgbClr val="FFFFFF"/>
              </a:solidFill>
            </a:endParaRPr>
          </a:p>
        </p:txBody>
      </p:sp>
      <p:sp>
        <p:nvSpPr>
          <p:cNvPr id="4099" name="Rectangle 2"/>
          <p:cNvSpPr>
            <a:spLocks noGrp="1" noChangeArrowheads="1"/>
          </p:cNvSpPr>
          <p:nvPr>
            <p:ph type="title"/>
          </p:nvPr>
        </p:nvSpPr>
        <p:spPr/>
        <p:txBody>
          <a:bodyPr/>
          <a:lstStyle/>
          <a:p>
            <a:pPr eaLnBrk="1" hangingPunct="1"/>
            <a:r>
              <a:rPr lang="en-US" altLang="en-US"/>
              <a:t>What you should get from this session</a:t>
            </a:r>
          </a:p>
        </p:txBody>
      </p:sp>
      <p:sp>
        <p:nvSpPr>
          <p:cNvPr id="4100" name="Rectangle 3"/>
          <p:cNvSpPr>
            <a:spLocks noGrp="1" noChangeArrowheads="1"/>
          </p:cNvSpPr>
          <p:nvPr>
            <p:ph type="body" idx="1"/>
          </p:nvPr>
        </p:nvSpPr>
        <p:spPr/>
        <p:txBody>
          <a:bodyPr/>
          <a:lstStyle/>
          <a:p>
            <a:pPr eaLnBrk="1" hangingPunct="1"/>
            <a:r>
              <a:rPr lang="en-US" altLang="en-US"/>
              <a:t>You will learn what Metcalfe’s law is</a:t>
            </a:r>
          </a:p>
          <a:p>
            <a:pPr eaLnBrk="1" hangingPunct="1"/>
            <a:r>
              <a:rPr lang="en-US" altLang="en-US"/>
              <a:t>You will understand why Metcalfe’s law (network effects) informs so many important decisions about the design and use of the Web</a:t>
            </a:r>
          </a:p>
          <a:p>
            <a:pPr eaLnBrk="1" hangingPunct="1"/>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AF15BBC4-A362-4879-946B-48733526E383}" type="slidenum">
              <a:rPr lang="en-US" altLang="en-US" smtClean="0">
                <a:solidFill>
                  <a:srgbClr val="FFFFFF"/>
                </a:solidFill>
              </a:rPr>
              <a:pPr eaLnBrk="1" hangingPunct="1">
                <a:spcBef>
                  <a:spcPct val="50000"/>
                </a:spcBef>
                <a:spcAft>
                  <a:spcPct val="0"/>
                </a:spcAft>
                <a:buClrTx/>
                <a:buFontTx/>
                <a:buNone/>
              </a:pPr>
              <a:t>20</a:t>
            </a:fld>
            <a:endParaRPr lang="en-US" altLang="en-US">
              <a:solidFill>
                <a:srgbClr val="FFFFFF"/>
              </a:solidFill>
            </a:endParaRPr>
          </a:p>
        </p:txBody>
      </p:sp>
      <p:sp>
        <p:nvSpPr>
          <p:cNvPr id="21507" name="Rectangle 2"/>
          <p:cNvSpPr>
            <a:spLocks noGrp="1" noChangeArrowheads="1"/>
          </p:cNvSpPr>
          <p:nvPr>
            <p:ph type="title"/>
          </p:nvPr>
        </p:nvSpPr>
        <p:spPr/>
        <p:txBody>
          <a:bodyPr/>
          <a:lstStyle/>
          <a:p>
            <a:pPr eaLnBrk="1" hangingPunct="1"/>
            <a:r>
              <a:rPr lang="en-US" altLang="en-US"/>
              <a:t>Economics, the law, and ubiquity</a:t>
            </a:r>
          </a:p>
        </p:txBody>
      </p:sp>
      <p:sp>
        <p:nvSpPr>
          <p:cNvPr id="19460" name="Rectangle 3"/>
          <p:cNvSpPr>
            <a:spLocks noGrp="1" noChangeArrowheads="1"/>
          </p:cNvSpPr>
          <p:nvPr>
            <p:ph type="body" idx="1"/>
          </p:nvPr>
        </p:nvSpPr>
        <p:spPr>
          <a:xfrm>
            <a:off x="752678" y="1561441"/>
            <a:ext cx="8423275" cy="3902075"/>
          </a:xfrm>
        </p:spPr>
        <p:txBody>
          <a:bodyPr/>
          <a:lstStyle/>
          <a:p>
            <a:pPr eaLnBrk="1" hangingPunct="1"/>
            <a:r>
              <a:rPr lang="en-US" altLang="en-US" dirty="0"/>
              <a:t>Tim viewed the decision to make the Web free as crucial to success</a:t>
            </a:r>
          </a:p>
          <a:p>
            <a:pPr eaLnBrk="1" hangingPunct="1"/>
            <a:r>
              <a:rPr lang="en-US" altLang="en-US" dirty="0"/>
              <a:t>Patents impede the adoption of Web technologies</a:t>
            </a:r>
          </a:p>
          <a:p>
            <a:pPr lvl="1" eaLnBrk="1" hangingPunct="1"/>
            <a:r>
              <a:rPr lang="en-US" altLang="en-US" dirty="0"/>
              <a:t>Licensing fees</a:t>
            </a:r>
          </a:p>
          <a:p>
            <a:pPr lvl="1" eaLnBrk="1" hangingPunct="1"/>
            <a:r>
              <a:rPr lang="en-US" altLang="en-US" dirty="0"/>
              <a:t>Friction: you don’t know when it’s OK to innovate</a:t>
            </a:r>
          </a:p>
          <a:p>
            <a:pPr eaLnBrk="1" hangingPunct="1"/>
            <a:r>
              <a:rPr lang="en-US" altLang="en-US" dirty="0"/>
              <a:t>Copyright issues</a:t>
            </a:r>
          </a:p>
          <a:p>
            <a:pPr lvl="1" eaLnBrk="1" hangingPunct="1"/>
            <a:r>
              <a:rPr lang="en-US" altLang="en-US" dirty="0"/>
              <a:t>The Web gains value when content can be linked freely</a:t>
            </a:r>
          </a:p>
          <a:p>
            <a:pPr eaLnBrk="1" hangingPunct="1">
              <a:defRPr/>
            </a:pPr>
            <a:r>
              <a:rPr lang="en-US" altLang="en-US" dirty="0"/>
              <a:t>Network neutrality is vital</a:t>
            </a:r>
          </a:p>
          <a:p>
            <a:pPr lvl="1" eaLnBrk="1" hangingPunct="1">
              <a:defRPr/>
            </a:pPr>
            <a:r>
              <a:rPr lang="en-US" altLang="en-US" dirty="0"/>
              <a:t>If your network provider gives you good access only to resources that it likes, then your Web is effectively much smaller</a:t>
            </a:r>
          </a:p>
          <a:p>
            <a:pPr lvl="1" eaLnBrk="1" hangingPunct="1">
              <a:defRPr/>
            </a:pPr>
            <a:r>
              <a:rPr lang="en-US" altLang="en-US" dirty="0"/>
              <a:t>Video of Tim BL (2006): </a:t>
            </a:r>
            <a:r>
              <a:rPr lang="en-US" altLang="en-US" dirty="0">
                <a:hlinkClick r:id="rId2"/>
              </a:rPr>
              <a:t>https://www.youtube.com/watch?v=Jev2Um-4_TQ</a:t>
            </a:r>
            <a:endParaRPr lang="en-US" altLang="en-US" dirty="0"/>
          </a:p>
          <a:p>
            <a:pPr lvl="1" eaLnBrk="1" hangingPunct="1">
              <a:defRPr/>
            </a:pPr>
            <a:r>
              <a:rPr lang="en-US" altLang="en-US" dirty="0"/>
              <a:t>Recent news</a:t>
            </a:r>
          </a:p>
          <a:p>
            <a:pPr lvl="2" eaLnBrk="1" hangingPunct="1">
              <a:defRPr/>
            </a:pPr>
            <a:r>
              <a:rPr lang="en-US" altLang="en-US" dirty="0"/>
              <a:t>(Dec 2017): FCC overturns Network Neutrality (</a:t>
            </a:r>
            <a:r>
              <a:rPr lang="en-US" altLang="en-US" dirty="0">
                <a:hlinkClick r:id="rId3"/>
              </a:rPr>
              <a:t>https://www.fcc.gov/restoring-internet-freedom</a:t>
            </a:r>
            <a:r>
              <a:rPr lang="en-US" altLang="en-US" dirty="0"/>
              <a:t>)</a:t>
            </a:r>
          </a:p>
          <a:p>
            <a:pPr lvl="1"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fade">
                                      <p:cBhvr>
                                        <p:cTn id="7" dur="500"/>
                                        <p:tgtEl>
                                          <p:spTgt spid="19460">
                                            <p:txEl>
                                              <p:pRg st="0" end="0"/>
                                            </p:txEl>
                                          </p:spTgt>
                                        </p:tgtEl>
                                      </p:cBhvr>
                                    </p:animEffect>
                                  </p:childTnLst>
                                  <p:subTnLst>
                                    <p:animClr clrSpc="rgb" dir="cw">
                                      <p:cBhvr override="childStyle">
                                        <p:cTn dur="1" fill="hold" display="0" masterRel="nextClick" afterEffect="1"/>
                                        <p:tgtEl>
                                          <p:spTgt spid="19460">
                                            <p:txEl>
                                              <p:pRg st="0" end="0"/>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fade">
                                      <p:cBhvr>
                                        <p:cTn id="12" dur="500"/>
                                        <p:tgtEl>
                                          <p:spTgt spid="19460">
                                            <p:txEl>
                                              <p:pRg st="1" end="1"/>
                                            </p:txEl>
                                          </p:spTgt>
                                        </p:tgtEl>
                                      </p:cBhvr>
                                    </p:animEffect>
                                  </p:childTnLst>
                                  <p:subTnLst>
                                    <p:animClr clrSpc="rgb" dir="cw">
                                      <p:cBhvr override="childStyle">
                                        <p:cTn dur="1" fill="hold" display="0" masterRel="nextClick" afterEffect="1"/>
                                        <p:tgtEl>
                                          <p:spTgt spid="19460">
                                            <p:txEl>
                                              <p:pRg st="1" end="1"/>
                                            </p:txEl>
                                          </p:spTgt>
                                        </p:tgtEl>
                                        <p:attrNameLst>
                                          <p:attrName>ppt_c</p:attrName>
                                        </p:attrNameLst>
                                      </p:cBhvr>
                                      <p:to>
                                        <a:schemeClr val="bg2"/>
                                      </p:to>
                                    </p:animClr>
                                  </p:subTnLst>
                                </p:cTn>
                              </p:par>
                              <p:par>
                                <p:cTn id="13" presetID="10" presetClass="entr" presetSubtype="0" fill="hold" grpId="0" nodeType="with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animEffect transition="in" filter="fade">
                                      <p:cBhvr>
                                        <p:cTn id="15" dur="500"/>
                                        <p:tgtEl>
                                          <p:spTgt spid="19460">
                                            <p:txEl>
                                              <p:pRg st="2" end="2"/>
                                            </p:txEl>
                                          </p:spTgt>
                                        </p:tgtEl>
                                      </p:cBhvr>
                                    </p:animEffect>
                                  </p:childTnLst>
                                  <p:subTnLst>
                                    <p:animClr clrSpc="rgb" dir="cw">
                                      <p:cBhvr override="childStyle">
                                        <p:cTn dur="1" fill="hold" display="0" masterRel="nextClick" afterEffect="1"/>
                                        <p:tgtEl>
                                          <p:spTgt spid="19460">
                                            <p:txEl>
                                              <p:pRg st="2" end="2"/>
                                            </p:txEl>
                                          </p:spTgt>
                                        </p:tgtEl>
                                        <p:attrNameLst>
                                          <p:attrName>ppt_c</p:attrName>
                                        </p:attrNameLst>
                                      </p:cBhvr>
                                      <p:to>
                                        <a:schemeClr val="bg2"/>
                                      </p:to>
                                    </p:animClr>
                                  </p:subTnLst>
                                </p:cTn>
                              </p:par>
                              <p:par>
                                <p:cTn id="16" presetID="10" presetClass="entr" presetSubtype="0" fill="hold" grpId="0" nodeType="withEffect">
                                  <p:stCondLst>
                                    <p:cond delay="0"/>
                                  </p:stCondLst>
                                  <p:childTnLst>
                                    <p:set>
                                      <p:cBhvr>
                                        <p:cTn id="17" dur="1" fill="hold">
                                          <p:stCondLst>
                                            <p:cond delay="0"/>
                                          </p:stCondLst>
                                        </p:cTn>
                                        <p:tgtEl>
                                          <p:spTgt spid="19460">
                                            <p:txEl>
                                              <p:pRg st="3" end="3"/>
                                            </p:txEl>
                                          </p:spTgt>
                                        </p:tgtEl>
                                        <p:attrNameLst>
                                          <p:attrName>style.visibility</p:attrName>
                                        </p:attrNameLst>
                                      </p:cBhvr>
                                      <p:to>
                                        <p:strVal val="visible"/>
                                      </p:to>
                                    </p:set>
                                    <p:animEffect transition="in" filter="fade">
                                      <p:cBhvr>
                                        <p:cTn id="18" dur="500"/>
                                        <p:tgtEl>
                                          <p:spTgt spid="19460">
                                            <p:txEl>
                                              <p:pRg st="3" end="3"/>
                                            </p:txEl>
                                          </p:spTgt>
                                        </p:tgtEl>
                                      </p:cBhvr>
                                    </p:animEffect>
                                  </p:childTnLst>
                                  <p:subTnLst>
                                    <p:animClr clrSpc="rgb" dir="cw">
                                      <p:cBhvr override="childStyle">
                                        <p:cTn dur="1" fill="hold" display="0" masterRel="nextClick" afterEffect="1"/>
                                        <p:tgtEl>
                                          <p:spTgt spid="19460">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460">
                                            <p:txEl>
                                              <p:pRg st="4" end="4"/>
                                            </p:txEl>
                                          </p:spTgt>
                                        </p:tgtEl>
                                        <p:attrNameLst>
                                          <p:attrName>style.visibility</p:attrName>
                                        </p:attrNameLst>
                                      </p:cBhvr>
                                      <p:to>
                                        <p:strVal val="visible"/>
                                      </p:to>
                                    </p:set>
                                    <p:animEffect transition="in" filter="fade">
                                      <p:cBhvr>
                                        <p:cTn id="23" dur="500"/>
                                        <p:tgtEl>
                                          <p:spTgt spid="19460">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460">
                                            <p:txEl>
                                              <p:pRg st="5" end="5"/>
                                            </p:txEl>
                                          </p:spTgt>
                                        </p:tgtEl>
                                        <p:attrNameLst>
                                          <p:attrName>style.visibility</p:attrName>
                                        </p:attrNameLst>
                                      </p:cBhvr>
                                      <p:to>
                                        <p:strVal val="visible"/>
                                      </p:to>
                                    </p:set>
                                    <p:animEffect transition="in" filter="fade">
                                      <p:cBhvr>
                                        <p:cTn id="26" dur="500"/>
                                        <p:tgtEl>
                                          <p:spTgt spid="19460">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9460">
                                            <p:txEl>
                                              <p:pRg st="6" end="6"/>
                                            </p:txEl>
                                          </p:spTgt>
                                        </p:tgtEl>
                                        <p:attrNameLst>
                                          <p:attrName>style.visibility</p:attrName>
                                        </p:attrNameLst>
                                      </p:cBhvr>
                                      <p:to>
                                        <p:strVal val="visible"/>
                                      </p:to>
                                    </p:set>
                                    <p:animEffect transition="in" filter="fade">
                                      <p:cBhvr>
                                        <p:cTn id="31" dur="500"/>
                                        <p:tgtEl>
                                          <p:spTgt spid="19460">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460">
                                            <p:txEl>
                                              <p:pRg st="7" end="7"/>
                                            </p:txEl>
                                          </p:spTgt>
                                        </p:tgtEl>
                                        <p:attrNameLst>
                                          <p:attrName>style.visibility</p:attrName>
                                        </p:attrNameLst>
                                      </p:cBhvr>
                                      <p:to>
                                        <p:strVal val="visible"/>
                                      </p:to>
                                    </p:set>
                                    <p:animEffect transition="in" filter="fade">
                                      <p:cBhvr>
                                        <p:cTn id="34" dur="500"/>
                                        <p:tgtEl>
                                          <p:spTgt spid="19460">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9460">
                                            <p:txEl>
                                              <p:pRg st="8" end="8"/>
                                            </p:txEl>
                                          </p:spTgt>
                                        </p:tgtEl>
                                        <p:attrNameLst>
                                          <p:attrName>style.visibility</p:attrName>
                                        </p:attrNameLst>
                                      </p:cBhvr>
                                      <p:to>
                                        <p:strVal val="visible"/>
                                      </p:to>
                                    </p:set>
                                    <p:animEffect transition="in" filter="fade">
                                      <p:cBhvr>
                                        <p:cTn id="37" dur="500"/>
                                        <p:tgtEl>
                                          <p:spTgt spid="19460">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460">
                                            <p:txEl>
                                              <p:pRg st="9" end="9"/>
                                            </p:txEl>
                                          </p:spTgt>
                                        </p:tgtEl>
                                        <p:attrNameLst>
                                          <p:attrName>style.visibility</p:attrName>
                                        </p:attrNameLst>
                                      </p:cBhvr>
                                      <p:to>
                                        <p:strVal val="visible"/>
                                      </p:to>
                                    </p:set>
                                    <p:animEffect transition="in" filter="fade">
                                      <p:cBhvr>
                                        <p:cTn id="40" dur="500"/>
                                        <p:tgtEl>
                                          <p:spTgt spid="19460">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460">
                                            <p:txEl>
                                              <p:pRg st="10" end="10"/>
                                            </p:txEl>
                                          </p:spTgt>
                                        </p:tgtEl>
                                        <p:attrNameLst>
                                          <p:attrName>style.visibility</p:attrName>
                                        </p:attrNameLst>
                                      </p:cBhvr>
                                      <p:to>
                                        <p:strVal val="visible"/>
                                      </p:to>
                                    </p:set>
                                    <p:animEffect transition="in" filter="fade">
                                      <p:cBhvr>
                                        <p:cTn id="43" dur="500"/>
                                        <p:tgtEl>
                                          <p:spTgt spid="1946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6F1663D7-5CC5-40C1-9AEC-25F5BEC3E95D}" type="slidenum">
              <a:rPr lang="en-US" altLang="en-US" smtClean="0">
                <a:solidFill>
                  <a:srgbClr val="FFFFFF"/>
                </a:solidFill>
              </a:rPr>
              <a:pPr eaLnBrk="1" hangingPunct="1">
                <a:spcBef>
                  <a:spcPct val="50000"/>
                </a:spcBef>
                <a:spcAft>
                  <a:spcPct val="0"/>
                </a:spcAft>
                <a:buClrTx/>
                <a:buFontTx/>
                <a:buNone/>
              </a:pPr>
              <a:t>21</a:t>
            </a:fld>
            <a:endParaRPr lang="en-US" altLang="en-US">
              <a:solidFill>
                <a:srgbClr val="FFFFFF"/>
              </a:solidFill>
            </a:endParaRPr>
          </a:p>
        </p:txBody>
      </p:sp>
      <p:sp>
        <p:nvSpPr>
          <p:cNvPr id="22531" name="Rectangle 2"/>
          <p:cNvSpPr>
            <a:spLocks noGrp="1" noChangeArrowheads="1"/>
          </p:cNvSpPr>
          <p:nvPr>
            <p:ph type="title"/>
          </p:nvPr>
        </p:nvSpPr>
        <p:spPr>
          <a:xfrm>
            <a:off x="2519363" y="2851150"/>
            <a:ext cx="5062537" cy="1047750"/>
          </a:xfrm>
          <a:noFill/>
        </p:spPr>
        <p:txBody>
          <a:bodyPr anchor="ctr" anchorCtr="1"/>
          <a:lstStyle/>
          <a:p>
            <a:pPr algn="ctr" eaLnBrk="1" hangingPunct="1"/>
            <a:r>
              <a:rPr lang="en-US" altLang="en-US" sz="2400"/>
              <a:t>The Challenge of Scaling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C4762586-CC89-4371-A246-77D078A3DB43}" type="slidenum">
              <a:rPr lang="en-US" altLang="en-US" smtClean="0">
                <a:solidFill>
                  <a:srgbClr val="FFFFFF"/>
                </a:solidFill>
              </a:rPr>
              <a:pPr eaLnBrk="1" hangingPunct="1">
                <a:spcBef>
                  <a:spcPct val="50000"/>
                </a:spcBef>
                <a:spcAft>
                  <a:spcPct val="0"/>
                </a:spcAft>
                <a:buClrTx/>
                <a:buFontTx/>
                <a:buNone/>
              </a:pPr>
              <a:t>22</a:t>
            </a:fld>
            <a:endParaRPr lang="en-US" altLang="en-US">
              <a:solidFill>
                <a:srgbClr val="FFFFFF"/>
              </a:solidFill>
            </a:endParaRPr>
          </a:p>
        </p:txBody>
      </p:sp>
      <p:sp>
        <p:nvSpPr>
          <p:cNvPr id="23555" name="Rectangle 2"/>
          <p:cNvSpPr>
            <a:spLocks noGrp="1" noChangeArrowheads="1"/>
          </p:cNvSpPr>
          <p:nvPr>
            <p:ph type="title"/>
          </p:nvPr>
        </p:nvSpPr>
        <p:spPr/>
        <p:txBody>
          <a:bodyPr/>
          <a:lstStyle/>
          <a:p>
            <a:pPr eaLnBrk="1" hangingPunct="1"/>
            <a:r>
              <a:rPr lang="en-US" altLang="en-US"/>
              <a:t>Scaling is hard</a:t>
            </a:r>
          </a:p>
        </p:txBody>
      </p:sp>
      <p:sp>
        <p:nvSpPr>
          <p:cNvPr id="23556" name="Rectangle 3"/>
          <p:cNvSpPr>
            <a:spLocks noGrp="1" noChangeArrowheads="1"/>
          </p:cNvSpPr>
          <p:nvPr>
            <p:ph type="body" idx="1"/>
          </p:nvPr>
        </p:nvSpPr>
        <p:spPr/>
        <p:txBody>
          <a:bodyPr/>
          <a:lstStyle/>
          <a:p>
            <a:pPr eaLnBrk="1" hangingPunct="1"/>
            <a:r>
              <a:rPr lang="en-US" altLang="en-US"/>
              <a:t>Need to name (link to) billions of “resources”</a:t>
            </a:r>
          </a:p>
          <a:p>
            <a:pPr eaLnBrk="1" hangingPunct="1"/>
            <a:r>
              <a:rPr lang="en-US" altLang="en-US"/>
              <a:t>Need to run over slow links (dialup = 400bytes/sec) and fast (GBit Ethernet = 100Mbytes/sec), sometimes for the same request</a:t>
            </a:r>
          </a:p>
          <a:p>
            <a:pPr eaLnBrk="1" hangingPunct="1"/>
            <a:r>
              <a:rPr lang="en-US" altLang="en-US"/>
              <a:t>Deal with hot spots: millions of people accessing the same resource at the same time</a:t>
            </a:r>
          </a:p>
          <a:p>
            <a:pPr eaLnBrk="1" hangingPunct="1">
              <a:spcAft>
                <a:spcPct val="0"/>
              </a:spcAft>
            </a:pPr>
            <a:r>
              <a:rPr lang="en-US" altLang="en-US"/>
              <a:t>Span administrative, legal and political boundaries</a:t>
            </a:r>
          </a:p>
          <a:p>
            <a:pPr lvl="1" eaLnBrk="1" hangingPunct="1">
              <a:spcBef>
                <a:spcPct val="10000"/>
              </a:spcBef>
              <a:spcAft>
                <a:spcPct val="10000"/>
              </a:spcAft>
            </a:pPr>
            <a:r>
              <a:rPr lang="en-US" altLang="en-US"/>
              <a:t>Differing cultural expectations</a:t>
            </a:r>
          </a:p>
          <a:p>
            <a:pPr lvl="1" eaLnBrk="1" hangingPunct="1">
              <a:spcBef>
                <a:spcPct val="10000"/>
              </a:spcBef>
              <a:spcAft>
                <a:spcPct val="10000"/>
              </a:spcAft>
            </a:pPr>
            <a:r>
              <a:rPr lang="en-US" altLang="en-US"/>
              <a:t>Differing spoken languages</a:t>
            </a:r>
          </a:p>
          <a:p>
            <a:pPr lvl="1" eaLnBrk="1" hangingPunct="1">
              <a:spcBef>
                <a:spcPct val="10000"/>
              </a:spcBef>
              <a:spcAft>
                <a:spcPct val="10000"/>
              </a:spcAft>
            </a:pPr>
            <a:r>
              <a:rPr lang="en-US" altLang="en-US"/>
              <a:t>Differing devices and input/output modalities</a:t>
            </a:r>
          </a:p>
          <a:p>
            <a:pPr eaLnBrk="1" hangingPunct="1"/>
            <a:r>
              <a:rPr lang="en-US" altLang="en-US"/>
              <a:t>Systems like the Web become socially important</a:t>
            </a:r>
          </a:p>
          <a:p>
            <a:pPr eaLnBrk="1" hangingPunct="1"/>
            <a:r>
              <a:rPr lang="en-US" altLang="en-US"/>
              <a:t>Big systems are big targets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DAAD1C3E-B9B5-4C89-B25E-CAF35D16A0F6}" type="slidenum">
              <a:rPr lang="en-US" altLang="en-US" smtClean="0">
                <a:solidFill>
                  <a:srgbClr val="FFFFFF"/>
                </a:solidFill>
              </a:rPr>
              <a:pPr eaLnBrk="1" hangingPunct="1">
                <a:spcBef>
                  <a:spcPct val="50000"/>
                </a:spcBef>
                <a:spcAft>
                  <a:spcPct val="0"/>
                </a:spcAft>
                <a:buClrTx/>
                <a:buFontTx/>
                <a:buNone/>
              </a:pPr>
              <a:t>23</a:t>
            </a:fld>
            <a:endParaRPr lang="en-US" altLang="en-US">
              <a:solidFill>
                <a:srgbClr val="FFFFFF"/>
              </a:solidFill>
            </a:endParaRPr>
          </a:p>
        </p:txBody>
      </p:sp>
      <p:sp>
        <p:nvSpPr>
          <p:cNvPr id="24579" name="Rectangle 2"/>
          <p:cNvSpPr>
            <a:spLocks noGrp="1" noChangeArrowheads="1"/>
          </p:cNvSpPr>
          <p:nvPr>
            <p:ph type="title"/>
          </p:nvPr>
        </p:nvSpPr>
        <p:spPr>
          <a:xfrm>
            <a:off x="196850" y="698500"/>
            <a:ext cx="8932863" cy="498475"/>
          </a:xfrm>
        </p:spPr>
        <p:txBody>
          <a:bodyPr/>
          <a:lstStyle/>
          <a:p>
            <a:pPr eaLnBrk="1" hangingPunct="1"/>
            <a:r>
              <a:rPr lang="en-US" altLang="en-US"/>
              <a:t>Goals and requirements for the Web</a:t>
            </a:r>
          </a:p>
        </p:txBody>
      </p:sp>
      <p:sp>
        <p:nvSpPr>
          <p:cNvPr id="24580" name="Rectangle 3"/>
          <p:cNvSpPr>
            <a:spLocks noGrp="1" noChangeArrowheads="1"/>
          </p:cNvSpPr>
          <p:nvPr>
            <p:ph type="body" idx="1"/>
          </p:nvPr>
        </p:nvSpPr>
        <p:spPr>
          <a:xfrm>
            <a:off x="703263" y="1468438"/>
            <a:ext cx="8423275" cy="4527550"/>
          </a:xfrm>
        </p:spPr>
        <p:txBody>
          <a:bodyPr/>
          <a:lstStyle/>
          <a:p>
            <a:pPr eaLnBrk="1" hangingPunct="1">
              <a:lnSpc>
                <a:spcPct val="80000"/>
              </a:lnSpc>
            </a:pPr>
            <a:r>
              <a:rPr lang="en-US" altLang="en-US" sz="1600"/>
              <a:t>Integrate all of the world’s online information – plus “non-information resources”</a:t>
            </a:r>
          </a:p>
          <a:p>
            <a:pPr eaLnBrk="1" hangingPunct="1">
              <a:lnSpc>
                <a:spcPct val="80000"/>
              </a:lnSpc>
            </a:pPr>
            <a:r>
              <a:rPr lang="en-US" altLang="en-US" sz="1600"/>
              <a:t>Integrate with other systems</a:t>
            </a:r>
          </a:p>
          <a:p>
            <a:pPr lvl="1" eaLnBrk="1" hangingPunct="1">
              <a:lnSpc>
                <a:spcPct val="80000"/>
              </a:lnSpc>
            </a:pPr>
            <a:r>
              <a:rPr lang="en-US" altLang="en-US" sz="1400"/>
              <a:t>The Web is implemented on systems ranging from mainframes to traffic lights</a:t>
            </a:r>
          </a:p>
          <a:p>
            <a:pPr eaLnBrk="1" hangingPunct="1">
              <a:lnSpc>
                <a:spcPct val="80000"/>
              </a:lnSpc>
            </a:pPr>
            <a:r>
              <a:rPr lang="en-US" altLang="en-US" sz="1600"/>
              <a:t>Allow references (URIs) to be:</a:t>
            </a:r>
          </a:p>
          <a:p>
            <a:pPr lvl="1" eaLnBrk="1" hangingPunct="1">
              <a:lnSpc>
                <a:spcPct val="80000"/>
              </a:lnSpc>
            </a:pPr>
            <a:r>
              <a:rPr lang="en-US" altLang="en-US" sz="1400"/>
              <a:t>Memorable</a:t>
            </a:r>
          </a:p>
          <a:p>
            <a:pPr lvl="1" eaLnBrk="1" hangingPunct="1">
              <a:lnSpc>
                <a:spcPct val="80000"/>
              </a:lnSpc>
            </a:pPr>
            <a:r>
              <a:rPr lang="en-US" altLang="en-US" sz="1400"/>
              <a:t>Conveyed in other systems (like the links in this slide show!)</a:t>
            </a:r>
          </a:p>
          <a:p>
            <a:pPr lvl="1" eaLnBrk="1" hangingPunct="1">
              <a:lnSpc>
                <a:spcPct val="80000"/>
              </a:lnSpc>
            </a:pPr>
            <a:r>
              <a:rPr lang="en-US" altLang="en-US" sz="1400"/>
              <a:t>Written “on the side of a bus”</a:t>
            </a:r>
          </a:p>
          <a:p>
            <a:pPr eaLnBrk="1" hangingPunct="1">
              <a:lnSpc>
                <a:spcPct val="80000"/>
              </a:lnSpc>
            </a:pPr>
            <a:r>
              <a:rPr lang="en-US" altLang="en-US" sz="1600"/>
              <a:t>Explorable – random browsing/crawling should work, and should do no harm</a:t>
            </a:r>
          </a:p>
          <a:p>
            <a:pPr eaLnBrk="1" hangingPunct="1">
              <a:lnSpc>
                <a:spcPct val="80000"/>
              </a:lnSpc>
            </a:pPr>
            <a:r>
              <a:rPr lang="en-US" altLang="en-US" sz="1600"/>
              <a:t>Support all users, regardless of location, spoken language or disability</a:t>
            </a:r>
          </a:p>
          <a:p>
            <a:pPr eaLnBrk="1" hangingPunct="1">
              <a:lnSpc>
                <a:spcPct val="80000"/>
              </a:lnSpc>
            </a:pPr>
            <a:r>
              <a:rPr lang="en-US" altLang="en-US" sz="1600"/>
              <a:t>Extensible to new types of content, new devices, new modalities of interaction, etc. Must work for decades, maybe centuries!</a:t>
            </a:r>
          </a:p>
          <a:p>
            <a:pPr eaLnBrk="1" hangingPunct="1">
              <a:lnSpc>
                <a:spcPct val="80000"/>
              </a:lnSpc>
            </a:pPr>
            <a:r>
              <a:rPr lang="en-US" altLang="en-US" sz="1600"/>
              <a:t>Open: content, naming and extensions should not require concurrence of a central authority</a:t>
            </a:r>
          </a:p>
          <a:p>
            <a:pPr eaLnBrk="1" hangingPunct="1">
              <a:lnSpc>
                <a:spcPct val="80000"/>
              </a:lnSpc>
            </a:pPr>
            <a:r>
              <a:rPr lang="en-US" altLang="en-US" sz="1600"/>
              <a:t>Safe to use: e.g. should not unduly compromise your privacy</a:t>
            </a:r>
          </a:p>
          <a:p>
            <a:pPr eaLnBrk="1" hangingPunct="1">
              <a:lnSpc>
                <a:spcPct val="80000"/>
              </a:lnSpc>
            </a:pPr>
            <a:r>
              <a:rPr lang="en-US" altLang="en-US" sz="1600"/>
              <a:t>Provide non-discriminatory access</a:t>
            </a:r>
          </a:p>
        </p:txBody>
      </p:sp>
      <p:sp>
        <p:nvSpPr>
          <p:cNvPr id="24581" name="Text Box 4"/>
          <p:cNvSpPr txBox="1">
            <a:spLocks noChangeArrowheads="1"/>
          </p:cNvSpPr>
          <p:nvPr/>
        </p:nvSpPr>
        <p:spPr bwMode="auto">
          <a:xfrm>
            <a:off x="1068388" y="5913438"/>
            <a:ext cx="184150"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endParaRPr lang="en-US" altLang="en-US" b="0">
              <a:latin typeface="Verdana" pitchFamily="34" charset="0"/>
            </a:endParaRPr>
          </a:p>
        </p:txBody>
      </p:sp>
      <p:sp>
        <p:nvSpPr>
          <p:cNvPr id="24582" name="Text Box 5"/>
          <p:cNvSpPr txBox="1">
            <a:spLocks noChangeArrowheads="1"/>
          </p:cNvSpPr>
          <p:nvPr/>
        </p:nvSpPr>
        <p:spPr bwMode="auto">
          <a:xfrm>
            <a:off x="1243013" y="5884863"/>
            <a:ext cx="7481887"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b="0" i="1">
                <a:solidFill>
                  <a:srgbClr val="CC0066"/>
                </a:solidFill>
                <a:latin typeface="Verdana" pitchFamily="34" charset="0"/>
              </a:rPr>
              <a:t>Systems like the Web become socially important, and critical to society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6F953F88-4020-4E42-A50E-D3FC2C36CAC7}" type="slidenum">
              <a:rPr lang="en-US" altLang="en-US" smtClean="0">
                <a:solidFill>
                  <a:srgbClr val="FFFFFF"/>
                </a:solidFill>
              </a:rPr>
              <a:pPr eaLnBrk="1" hangingPunct="1">
                <a:spcBef>
                  <a:spcPct val="50000"/>
                </a:spcBef>
                <a:spcAft>
                  <a:spcPct val="0"/>
                </a:spcAft>
                <a:buClrTx/>
                <a:buFontTx/>
                <a:buNone/>
              </a:pPr>
              <a:t>24</a:t>
            </a:fld>
            <a:endParaRPr lang="en-US" altLang="en-US">
              <a:solidFill>
                <a:srgbClr val="FFFFFF"/>
              </a:solidFill>
            </a:endParaRPr>
          </a:p>
        </p:txBody>
      </p:sp>
      <p:sp>
        <p:nvSpPr>
          <p:cNvPr id="25603" name="Rectangle 2"/>
          <p:cNvSpPr>
            <a:spLocks noGrp="1" noChangeArrowheads="1"/>
          </p:cNvSpPr>
          <p:nvPr>
            <p:ph type="title"/>
          </p:nvPr>
        </p:nvSpPr>
        <p:spPr/>
        <p:txBody>
          <a:bodyPr/>
          <a:lstStyle/>
          <a:p>
            <a:pPr eaLnBrk="1" hangingPunct="1"/>
            <a:r>
              <a:rPr lang="en-US" altLang="en-US" i="1"/>
              <a:t>Next session…</a:t>
            </a:r>
          </a:p>
        </p:txBody>
      </p:sp>
      <p:sp>
        <p:nvSpPr>
          <p:cNvPr id="25604" name="Rectangle 3"/>
          <p:cNvSpPr>
            <a:spLocks noGrp="1" noChangeArrowheads="1"/>
          </p:cNvSpPr>
          <p:nvPr>
            <p:ph type="body" idx="1"/>
          </p:nvPr>
        </p:nvSpPr>
        <p:spPr/>
        <p:txBody>
          <a:bodyPr/>
          <a:lstStyle/>
          <a:p>
            <a:pPr eaLnBrk="1" hangingPunct="1"/>
            <a:r>
              <a:rPr lang="en-US" altLang="en-US"/>
              <a:t>How do we design a Web to meet these goals?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EC4170CB-B96F-4B95-8CC0-5FF609041E89}" type="slidenum">
              <a:rPr lang="en-US" altLang="en-US" smtClean="0">
                <a:solidFill>
                  <a:srgbClr val="FFFFFF"/>
                </a:solidFill>
              </a:rPr>
              <a:pPr eaLnBrk="1" hangingPunct="1">
                <a:spcBef>
                  <a:spcPct val="50000"/>
                </a:spcBef>
                <a:spcAft>
                  <a:spcPct val="0"/>
                </a:spcAft>
                <a:buClrTx/>
                <a:buFontTx/>
                <a:buNone/>
              </a:pPr>
              <a:t>3</a:t>
            </a:fld>
            <a:endParaRPr lang="en-US" altLang="en-US">
              <a:solidFill>
                <a:srgbClr val="FFFFFF"/>
              </a:solidFill>
            </a:endParaRPr>
          </a:p>
        </p:txBody>
      </p:sp>
      <p:sp>
        <p:nvSpPr>
          <p:cNvPr id="5123" name="Rectangle 2"/>
          <p:cNvSpPr>
            <a:spLocks noGrp="1" noChangeArrowheads="1"/>
          </p:cNvSpPr>
          <p:nvPr>
            <p:ph type="title"/>
          </p:nvPr>
        </p:nvSpPr>
        <p:spPr>
          <a:xfrm>
            <a:off x="2519363" y="2851150"/>
            <a:ext cx="5062537" cy="1047750"/>
          </a:xfrm>
          <a:noFill/>
        </p:spPr>
        <p:txBody>
          <a:bodyPr anchor="ctr" anchorCtr="1"/>
          <a:lstStyle/>
          <a:p>
            <a:pPr algn="ctr" eaLnBrk="1" hangingPunct="1"/>
            <a:r>
              <a:rPr lang="en-US" altLang="en-US"/>
              <a:t>Metcalfe’s Law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AD5F4B83-E5BA-4ECA-A0A6-A872955E288F}" type="slidenum">
              <a:rPr lang="en-US" altLang="en-US" smtClean="0">
                <a:solidFill>
                  <a:srgbClr val="FFFFFF"/>
                </a:solidFill>
              </a:rPr>
              <a:pPr eaLnBrk="1" hangingPunct="1">
                <a:spcBef>
                  <a:spcPct val="50000"/>
                </a:spcBef>
                <a:spcAft>
                  <a:spcPct val="0"/>
                </a:spcAft>
                <a:buClrTx/>
                <a:buFontTx/>
                <a:buNone/>
              </a:pPr>
              <a:t>4</a:t>
            </a:fld>
            <a:endParaRPr lang="en-US" altLang="en-US">
              <a:solidFill>
                <a:srgbClr val="FFFFFF"/>
              </a:solidFill>
            </a:endParaRPr>
          </a:p>
        </p:txBody>
      </p:sp>
      <p:sp>
        <p:nvSpPr>
          <p:cNvPr id="6147" name="AutoShape 2"/>
          <p:cNvSpPr>
            <a:spLocks noChangeAspect="1" noChangeArrowheads="1" noTextEdit="1"/>
          </p:cNvSpPr>
          <p:nvPr/>
        </p:nvSpPr>
        <p:spPr bwMode="auto">
          <a:xfrm>
            <a:off x="2393950" y="2155825"/>
            <a:ext cx="5943600" cy="336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257" name="Rectangle 112"/>
          <p:cNvSpPr>
            <a:spLocks noGrp="1" noChangeArrowheads="1"/>
          </p:cNvSpPr>
          <p:nvPr>
            <p:ph type="title"/>
          </p:nvPr>
        </p:nvSpPr>
        <p:spPr>
          <a:noFill/>
          <a:extLst>
            <a:ext uri="{91240B29-F687-4F45-9708-019B960494DF}">
              <a14:hiddenLine xmlns:a14="http://schemas.microsoft.com/office/drawing/2010/main" w="9525">
                <a:solidFill>
                  <a:schemeClr val="hlink"/>
                </a:solidFill>
                <a:miter lim="800000"/>
                <a:headEnd/>
                <a:tailEnd/>
              </a14:hiddenLine>
            </a:ext>
          </a:extLst>
        </p:spPr>
        <p:txBody>
          <a:bodyPr/>
          <a:lstStyle/>
          <a:p>
            <a:pPr eaLnBrk="1" hangingPunct="1"/>
            <a:r>
              <a:rPr lang="en-US" altLang="en-US"/>
              <a:t>Bob Metcalfe’s Law</a:t>
            </a:r>
          </a:p>
        </p:txBody>
      </p:sp>
      <p:sp>
        <p:nvSpPr>
          <p:cNvPr id="3" name="Flowchart: Connector 2"/>
          <p:cNvSpPr/>
          <p:nvPr/>
        </p:nvSpPr>
        <p:spPr bwMode="auto">
          <a:xfrm>
            <a:off x="1282045" y="3422650"/>
            <a:ext cx="996018" cy="1041400"/>
          </a:xfrm>
          <a:prstGeom prst="flowChartConnector">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119" name="Line 110"/>
          <p:cNvSpPr>
            <a:spLocks noChangeShapeType="1"/>
          </p:cNvSpPr>
          <p:nvPr/>
        </p:nvSpPr>
        <p:spPr bwMode="auto">
          <a:xfrm flipH="1" flipV="1">
            <a:off x="3598862" y="2786788"/>
            <a:ext cx="4096089" cy="205826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5" name="Flowchart: Connector 124"/>
          <p:cNvSpPr/>
          <p:nvPr/>
        </p:nvSpPr>
        <p:spPr bwMode="auto">
          <a:xfrm>
            <a:off x="2960349" y="2257717"/>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126" name="Flowchart: Connector 125"/>
          <p:cNvSpPr/>
          <p:nvPr/>
        </p:nvSpPr>
        <p:spPr bwMode="auto">
          <a:xfrm>
            <a:off x="7138837" y="424844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nvGrpSpPr>
          <p:cNvPr id="128" name="Group 230"/>
          <p:cNvGrpSpPr>
            <a:grpSpLocks/>
          </p:cNvGrpSpPr>
          <p:nvPr/>
        </p:nvGrpSpPr>
        <p:grpSpPr bwMode="auto">
          <a:xfrm>
            <a:off x="4167188" y="1490663"/>
            <a:ext cx="2986087" cy="841375"/>
            <a:chOff x="2533" y="1003"/>
            <a:chExt cx="1881" cy="530"/>
          </a:xfrm>
        </p:grpSpPr>
        <p:sp>
          <p:nvSpPr>
            <p:cNvPr id="129" name="Rectangle 224"/>
            <p:cNvSpPr>
              <a:spLocks noChangeArrowheads="1"/>
            </p:cNvSpPr>
            <p:nvPr/>
          </p:nvSpPr>
          <p:spPr bwMode="auto">
            <a:xfrm>
              <a:off x="2533" y="1003"/>
              <a:ext cx="18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"The value of a network</a:t>
              </a:r>
              <a:endParaRPr lang="en-US" altLang="en-US" b="0">
                <a:latin typeface="Verdana" pitchFamily="34" charset="0"/>
              </a:endParaRPr>
            </a:p>
          </p:txBody>
        </p:sp>
        <p:sp>
          <p:nvSpPr>
            <p:cNvPr id="130" name="Rectangle 225"/>
            <p:cNvSpPr>
              <a:spLocks noChangeArrowheads="1"/>
            </p:cNvSpPr>
            <p:nvPr/>
          </p:nvSpPr>
          <p:spPr bwMode="auto">
            <a:xfrm>
              <a:off x="2533" y="1283"/>
              <a:ext cx="109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grows with..."</a:t>
              </a:r>
              <a:endParaRPr lang="en-US" altLang="en-US" b="0">
                <a:latin typeface="Verdana" pitchFamily="34" charset="0"/>
              </a:endParaRPr>
            </a:p>
          </p:txBody>
        </p:sp>
      </p:grpSp>
    </p:spTree>
  </p:cSld>
  <p:clrMapOvr>
    <a:masterClrMapping/>
  </p:clrMapOvr>
  <p:transition advTm="7936"/>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9CD83587-6946-4559-B5CE-9D272C0940D2}" type="slidenum">
              <a:rPr lang="en-US" altLang="en-US" smtClean="0">
                <a:solidFill>
                  <a:srgbClr val="FFFFFF"/>
                </a:solidFill>
              </a:rPr>
              <a:pPr eaLnBrk="1" hangingPunct="1">
                <a:spcBef>
                  <a:spcPct val="50000"/>
                </a:spcBef>
                <a:spcAft>
                  <a:spcPct val="0"/>
                </a:spcAft>
                <a:buClrTx/>
                <a:buFontTx/>
                <a:buNone/>
              </a:pPr>
              <a:t>5</a:t>
            </a:fld>
            <a:endParaRPr lang="en-US" altLang="en-US">
              <a:solidFill>
                <a:srgbClr val="FFFFFF"/>
              </a:solidFill>
            </a:endParaRPr>
          </a:p>
        </p:txBody>
      </p:sp>
      <p:grpSp>
        <p:nvGrpSpPr>
          <p:cNvPr id="7226" name="Group 230"/>
          <p:cNvGrpSpPr>
            <a:grpSpLocks/>
          </p:cNvGrpSpPr>
          <p:nvPr/>
        </p:nvGrpSpPr>
        <p:grpSpPr bwMode="auto">
          <a:xfrm>
            <a:off x="4167188" y="1490663"/>
            <a:ext cx="2986087" cy="841375"/>
            <a:chOff x="2533" y="1003"/>
            <a:chExt cx="1881" cy="530"/>
          </a:xfrm>
        </p:grpSpPr>
        <p:sp>
          <p:nvSpPr>
            <p:cNvPr id="7228" name="Rectangle 224"/>
            <p:cNvSpPr>
              <a:spLocks noChangeArrowheads="1"/>
            </p:cNvSpPr>
            <p:nvPr/>
          </p:nvSpPr>
          <p:spPr bwMode="auto">
            <a:xfrm>
              <a:off x="2533" y="1003"/>
              <a:ext cx="18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"The value of a network</a:t>
              </a:r>
              <a:endParaRPr lang="en-US" altLang="en-US" b="0">
                <a:latin typeface="Verdana" pitchFamily="34" charset="0"/>
              </a:endParaRPr>
            </a:p>
          </p:txBody>
        </p:sp>
        <p:sp>
          <p:nvSpPr>
            <p:cNvPr id="7229" name="Rectangle 225"/>
            <p:cNvSpPr>
              <a:spLocks noChangeArrowheads="1"/>
            </p:cNvSpPr>
            <p:nvPr/>
          </p:nvSpPr>
          <p:spPr bwMode="auto">
            <a:xfrm>
              <a:off x="2533" y="1283"/>
              <a:ext cx="109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grows with..."</a:t>
              </a:r>
              <a:endParaRPr lang="en-US" altLang="en-US" b="0">
                <a:latin typeface="Verdana" pitchFamily="34" charset="0"/>
              </a:endParaRPr>
            </a:p>
          </p:txBody>
        </p:sp>
      </p:grpSp>
      <p:sp>
        <p:nvSpPr>
          <p:cNvPr id="7227" name="Rectangle 229"/>
          <p:cNvSpPr>
            <a:spLocks noGrp="1" noChangeArrowheads="1"/>
          </p:cNvSpPr>
          <p:nvPr>
            <p:ph type="title"/>
          </p:nvPr>
        </p:nvSpPr>
        <p:spPr>
          <a:noFill/>
          <a:extLst>
            <a:ext uri="{91240B29-F687-4F45-9708-019B960494DF}">
              <a14:hiddenLine xmlns:a14="http://schemas.microsoft.com/office/drawing/2010/main" w="9525">
                <a:solidFill>
                  <a:schemeClr val="hlink"/>
                </a:solidFill>
                <a:miter lim="800000"/>
                <a:headEnd/>
                <a:tailEnd/>
              </a14:hiddenLine>
            </a:ext>
          </a:extLst>
        </p:spPr>
        <p:txBody>
          <a:bodyPr/>
          <a:lstStyle/>
          <a:p>
            <a:pPr eaLnBrk="1" hangingPunct="1"/>
            <a:r>
              <a:rPr lang="en-US" altLang="en-US"/>
              <a:t>Bob Metcalfe’s Law</a:t>
            </a:r>
          </a:p>
        </p:txBody>
      </p:sp>
      <p:sp>
        <p:nvSpPr>
          <p:cNvPr id="230" name="Line 220"/>
          <p:cNvSpPr>
            <a:spLocks noChangeShapeType="1"/>
          </p:cNvSpPr>
          <p:nvPr/>
        </p:nvSpPr>
        <p:spPr bwMode="auto">
          <a:xfrm>
            <a:off x="3515670" y="3317152"/>
            <a:ext cx="1588" cy="131762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2" name="Line 217"/>
          <p:cNvSpPr>
            <a:spLocks noChangeShapeType="1"/>
          </p:cNvSpPr>
          <p:nvPr/>
        </p:nvSpPr>
        <p:spPr bwMode="auto">
          <a:xfrm flipH="1">
            <a:off x="3515670" y="2786788"/>
            <a:ext cx="4179282" cy="205826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4" name="Line 221"/>
          <p:cNvSpPr>
            <a:spLocks noChangeShapeType="1"/>
          </p:cNvSpPr>
          <p:nvPr/>
        </p:nvSpPr>
        <p:spPr bwMode="auto">
          <a:xfrm flipH="1" flipV="1">
            <a:off x="3924300" y="4845050"/>
            <a:ext cx="3370263" cy="4763"/>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 name="Flowchart: Connector 235"/>
          <p:cNvSpPr/>
          <p:nvPr/>
        </p:nvSpPr>
        <p:spPr bwMode="auto">
          <a:xfrm>
            <a:off x="2960349" y="424844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37" name="Flowchart: Connector 236"/>
          <p:cNvSpPr/>
          <p:nvPr/>
        </p:nvSpPr>
        <p:spPr bwMode="auto">
          <a:xfrm>
            <a:off x="2960349" y="2257717"/>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38" name="Flowchart: Connector 237"/>
          <p:cNvSpPr/>
          <p:nvPr/>
        </p:nvSpPr>
        <p:spPr bwMode="auto">
          <a:xfrm>
            <a:off x="7138837" y="424844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39" name="Flowchart: Connector 238"/>
          <p:cNvSpPr/>
          <p:nvPr/>
        </p:nvSpPr>
        <p:spPr bwMode="auto">
          <a:xfrm>
            <a:off x="7138837" y="2257717"/>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Tree>
  </p:cSld>
  <p:clrMapOvr>
    <a:masterClrMapping/>
  </p:clrMapOvr>
  <p:transition advTm="45808"/>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655663F0-B962-46E1-8886-805990A5C3E8}" type="slidenum">
              <a:rPr lang="en-US" altLang="en-US" smtClean="0">
                <a:solidFill>
                  <a:srgbClr val="FFFFFF"/>
                </a:solidFill>
              </a:rPr>
              <a:pPr eaLnBrk="1" hangingPunct="1">
                <a:spcBef>
                  <a:spcPct val="50000"/>
                </a:spcBef>
                <a:spcAft>
                  <a:spcPct val="0"/>
                </a:spcAft>
                <a:buClrTx/>
                <a:buFontTx/>
                <a:buNone/>
              </a:pPr>
              <a:t>6</a:t>
            </a:fld>
            <a:endParaRPr lang="en-US" altLang="en-US">
              <a:solidFill>
                <a:srgbClr val="FFFFFF"/>
              </a:solidFill>
            </a:endParaRPr>
          </a:p>
        </p:txBody>
      </p:sp>
      <p:sp>
        <p:nvSpPr>
          <p:cNvPr id="8195" name="AutoShape 2"/>
          <p:cNvSpPr>
            <a:spLocks noChangeAspect="1" noChangeArrowheads="1" noTextEdit="1"/>
          </p:cNvSpPr>
          <p:nvPr/>
        </p:nvSpPr>
        <p:spPr bwMode="auto">
          <a:xfrm>
            <a:off x="3098800" y="1577975"/>
            <a:ext cx="503555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216" name="Rectangle 229"/>
          <p:cNvSpPr>
            <a:spLocks noGrp="1" noChangeArrowheads="1"/>
          </p:cNvSpPr>
          <p:nvPr>
            <p:ph type="title"/>
          </p:nvPr>
        </p:nvSpPr>
        <p:spPr>
          <a:noFill/>
          <a:extLst>
            <a:ext uri="{91240B29-F687-4F45-9708-019B960494DF}">
              <a14:hiddenLine xmlns:a14="http://schemas.microsoft.com/office/drawing/2010/main" w="9525">
                <a:solidFill>
                  <a:schemeClr val="hlink"/>
                </a:solidFill>
                <a:miter lim="800000"/>
                <a:headEnd/>
                <a:tailEnd/>
              </a14:hiddenLine>
            </a:ext>
          </a:extLst>
        </p:spPr>
        <p:txBody>
          <a:bodyPr/>
          <a:lstStyle/>
          <a:p>
            <a:pPr eaLnBrk="1" hangingPunct="1"/>
            <a:r>
              <a:rPr lang="en-US" altLang="en-US"/>
              <a:t>Bob Metcalfe’s Law</a:t>
            </a:r>
          </a:p>
        </p:txBody>
      </p:sp>
      <p:grpSp>
        <p:nvGrpSpPr>
          <p:cNvPr id="8217" name="Group 234"/>
          <p:cNvGrpSpPr>
            <a:grpSpLocks/>
          </p:cNvGrpSpPr>
          <p:nvPr/>
        </p:nvGrpSpPr>
        <p:grpSpPr bwMode="auto">
          <a:xfrm>
            <a:off x="4167188" y="1490663"/>
            <a:ext cx="2986087" cy="841375"/>
            <a:chOff x="2533" y="1003"/>
            <a:chExt cx="1881" cy="530"/>
          </a:xfrm>
        </p:grpSpPr>
        <p:sp>
          <p:nvSpPr>
            <p:cNvPr id="8221" name="Rectangle 235"/>
            <p:cNvSpPr>
              <a:spLocks noChangeArrowheads="1"/>
            </p:cNvSpPr>
            <p:nvPr/>
          </p:nvSpPr>
          <p:spPr bwMode="auto">
            <a:xfrm>
              <a:off x="2533" y="1003"/>
              <a:ext cx="18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"The value of a network</a:t>
              </a:r>
              <a:endParaRPr lang="en-US" altLang="en-US" b="0">
                <a:latin typeface="Verdana" pitchFamily="34" charset="0"/>
              </a:endParaRPr>
            </a:p>
          </p:txBody>
        </p:sp>
        <p:sp>
          <p:nvSpPr>
            <p:cNvPr id="8222" name="Rectangle 236"/>
            <p:cNvSpPr>
              <a:spLocks noChangeArrowheads="1"/>
            </p:cNvSpPr>
            <p:nvPr/>
          </p:nvSpPr>
          <p:spPr bwMode="auto">
            <a:xfrm>
              <a:off x="2533" y="1283"/>
              <a:ext cx="109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grows with..."</a:t>
              </a:r>
              <a:endParaRPr lang="en-US" altLang="en-US" b="0">
                <a:latin typeface="Verdana" pitchFamily="34" charset="0"/>
              </a:endParaRPr>
            </a:p>
          </p:txBody>
        </p:sp>
      </p:grpSp>
      <p:grpSp>
        <p:nvGrpSpPr>
          <p:cNvPr id="1474797" name="Group 237"/>
          <p:cNvGrpSpPr>
            <a:grpSpLocks/>
          </p:cNvGrpSpPr>
          <p:nvPr/>
        </p:nvGrpSpPr>
        <p:grpSpPr bwMode="auto">
          <a:xfrm>
            <a:off x="3992563" y="5353050"/>
            <a:ext cx="3836987" cy="850900"/>
            <a:chOff x="2515" y="3372"/>
            <a:chExt cx="2417" cy="536"/>
          </a:xfrm>
        </p:grpSpPr>
        <p:sp>
          <p:nvSpPr>
            <p:cNvPr id="8219" name="Rectangle 238"/>
            <p:cNvSpPr>
              <a:spLocks noChangeArrowheads="1"/>
            </p:cNvSpPr>
            <p:nvPr/>
          </p:nvSpPr>
          <p:spPr bwMode="auto">
            <a:xfrm>
              <a:off x="3835" y="3372"/>
              <a:ext cx="89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the number</a:t>
              </a:r>
              <a:endParaRPr lang="en-US" altLang="en-US" b="0">
                <a:latin typeface="Verdana" pitchFamily="34" charset="0"/>
              </a:endParaRPr>
            </a:p>
          </p:txBody>
        </p:sp>
        <p:sp>
          <p:nvSpPr>
            <p:cNvPr id="8220" name="Rectangle 239"/>
            <p:cNvSpPr>
              <a:spLocks noChangeArrowheads="1"/>
            </p:cNvSpPr>
            <p:nvPr/>
          </p:nvSpPr>
          <p:spPr bwMode="auto">
            <a:xfrm>
              <a:off x="2515" y="3658"/>
              <a:ext cx="241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of connections you can make."</a:t>
              </a:r>
              <a:endParaRPr lang="en-US" altLang="en-US" b="0">
                <a:latin typeface="Verdana" pitchFamily="34" charset="0"/>
              </a:endParaRPr>
            </a:p>
          </p:txBody>
        </p:sp>
      </p:grpSp>
      <p:grpSp>
        <p:nvGrpSpPr>
          <p:cNvPr id="231" name="Group 230"/>
          <p:cNvGrpSpPr/>
          <p:nvPr/>
        </p:nvGrpSpPr>
        <p:grpSpPr>
          <a:xfrm>
            <a:off x="2960349" y="2257717"/>
            <a:ext cx="5290719" cy="3046553"/>
            <a:chOff x="2960349" y="2257717"/>
            <a:chExt cx="5290719" cy="3046553"/>
          </a:xfrm>
        </p:grpSpPr>
        <p:sp>
          <p:nvSpPr>
            <p:cNvPr id="232" name="Line 220"/>
            <p:cNvSpPr>
              <a:spLocks noChangeShapeType="1"/>
            </p:cNvSpPr>
            <p:nvPr/>
          </p:nvSpPr>
          <p:spPr bwMode="auto">
            <a:xfrm>
              <a:off x="3515670" y="3317152"/>
              <a:ext cx="1588" cy="131762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3" name="Line 110"/>
            <p:cNvSpPr>
              <a:spLocks noChangeShapeType="1"/>
            </p:cNvSpPr>
            <p:nvPr/>
          </p:nvSpPr>
          <p:spPr bwMode="auto">
            <a:xfrm flipH="1" flipV="1">
              <a:off x="3598862" y="2786788"/>
              <a:ext cx="4096089" cy="205826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4" name="Line 217"/>
            <p:cNvSpPr>
              <a:spLocks noChangeShapeType="1"/>
            </p:cNvSpPr>
            <p:nvPr/>
          </p:nvSpPr>
          <p:spPr bwMode="auto">
            <a:xfrm flipH="1">
              <a:off x="3515670" y="2786788"/>
              <a:ext cx="4179282" cy="205826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 name="Line 220"/>
            <p:cNvSpPr>
              <a:spLocks noChangeShapeType="1"/>
            </p:cNvSpPr>
            <p:nvPr/>
          </p:nvSpPr>
          <p:spPr bwMode="auto">
            <a:xfrm>
              <a:off x="7683500" y="3154363"/>
              <a:ext cx="1588" cy="131762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6" name="Line 221"/>
            <p:cNvSpPr>
              <a:spLocks noChangeShapeType="1"/>
            </p:cNvSpPr>
            <p:nvPr/>
          </p:nvSpPr>
          <p:spPr bwMode="auto">
            <a:xfrm flipH="1" flipV="1">
              <a:off x="3924300" y="4845050"/>
              <a:ext cx="3370263" cy="4763"/>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7" name="Line 222"/>
            <p:cNvSpPr>
              <a:spLocks noChangeShapeType="1"/>
            </p:cNvSpPr>
            <p:nvPr/>
          </p:nvSpPr>
          <p:spPr bwMode="auto">
            <a:xfrm flipH="1" flipV="1">
              <a:off x="3943414" y="2782024"/>
              <a:ext cx="3370262" cy="4763"/>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8" name="Flowchart: Connector 237"/>
            <p:cNvSpPr/>
            <p:nvPr/>
          </p:nvSpPr>
          <p:spPr bwMode="auto">
            <a:xfrm>
              <a:off x="2960349" y="424844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39" name="Flowchart: Connector 238"/>
            <p:cNvSpPr/>
            <p:nvPr/>
          </p:nvSpPr>
          <p:spPr bwMode="auto">
            <a:xfrm>
              <a:off x="2960349" y="2257717"/>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40" name="Flowchart: Connector 239"/>
            <p:cNvSpPr/>
            <p:nvPr/>
          </p:nvSpPr>
          <p:spPr bwMode="auto">
            <a:xfrm>
              <a:off x="7138837" y="424844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41" name="Flowchart: Connector 240"/>
            <p:cNvSpPr/>
            <p:nvPr/>
          </p:nvSpPr>
          <p:spPr bwMode="auto">
            <a:xfrm>
              <a:off x="7138837" y="2257717"/>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spTree>
  </p:cSld>
  <p:clrMapOvr>
    <a:masterClrMapping/>
  </p:clrMapOvr>
  <p:transition advTm="4580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474797"/>
                                        </p:tgtEl>
                                        <p:attrNameLst>
                                          <p:attrName>style.visibility</p:attrName>
                                        </p:attrNameLst>
                                      </p:cBhvr>
                                      <p:to>
                                        <p:strVal val="visible"/>
                                      </p:to>
                                    </p:set>
                                    <p:animEffect transition="in" filter="checkerboard(across)">
                                      <p:cBhvr>
                                        <p:cTn id="7" dur="500"/>
                                        <p:tgtEl>
                                          <p:spTgt spid="1474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9BE81A20-30E3-4B75-8B4C-D34794C182FD}" type="slidenum">
              <a:rPr lang="en-US" altLang="en-US" smtClean="0">
                <a:solidFill>
                  <a:srgbClr val="FFFFFF"/>
                </a:solidFill>
              </a:rPr>
              <a:pPr eaLnBrk="1" hangingPunct="1">
                <a:spcBef>
                  <a:spcPct val="50000"/>
                </a:spcBef>
                <a:spcAft>
                  <a:spcPct val="0"/>
                </a:spcAft>
                <a:buClrTx/>
                <a:buFontTx/>
                <a:buNone/>
              </a:pPr>
              <a:t>7</a:t>
            </a:fld>
            <a:endParaRPr lang="en-US" altLang="en-US">
              <a:solidFill>
                <a:srgbClr val="FFFFFF"/>
              </a:solidFill>
            </a:endParaRPr>
          </a:p>
        </p:txBody>
      </p:sp>
      <p:sp>
        <p:nvSpPr>
          <p:cNvPr id="9219" name="AutoShape 2"/>
          <p:cNvSpPr>
            <a:spLocks noChangeAspect="1" noChangeArrowheads="1" noTextEdit="1"/>
          </p:cNvSpPr>
          <p:nvPr/>
        </p:nvSpPr>
        <p:spPr bwMode="auto">
          <a:xfrm>
            <a:off x="3098800" y="1577975"/>
            <a:ext cx="5035550" cy="462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40" name="Rectangle 223"/>
          <p:cNvSpPr>
            <a:spLocks noChangeArrowheads="1"/>
          </p:cNvSpPr>
          <p:nvPr/>
        </p:nvSpPr>
        <p:spPr bwMode="auto">
          <a:xfrm>
            <a:off x="3992563" y="5362575"/>
            <a:ext cx="7635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"..the </a:t>
            </a:r>
            <a:endParaRPr lang="en-US" altLang="en-US" b="0">
              <a:latin typeface="Verdana" pitchFamily="34" charset="0"/>
            </a:endParaRPr>
          </a:p>
        </p:txBody>
      </p:sp>
      <p:sp>
        <p:nvSpPr>
          <p:cNvPr id="9241" name="Rectangle 224"/>
          <p:cNvSpPr>
            <a:spLocks noChangeArrowheads="1"/>
          </p:cNvSpPr>
          <p:nvPr/>
        </p:nvSpPr>
        <p:spPr bwMode="auto">
          <a:xfrm>
            <a:off x="4856163" y="5362575"/>
            <a:ext cx="817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u="sng">
                <a:latin typeface="Lydian" pitchFamily="34" charset="0"/>
              </a:rPr>
              <a:t>square</a:t>
            </a:r>
            <a:endParaRPr lang="en-US" altLang="en-US" b="0">
              <a:latin typeface="Verdana" pitchFamily="34" charset="0"/>
            </a:endParaRPr>
          </a:p>
        </p:txBody>
      </p:sp>
      <p:sp>
        <p:nvSpPr>
          <p:cNvPr id="9242" name="Rectangle 225"/>
          <p:cNvSpPr>
            <a:spLocks noChangeArrowheads="1"/>
          </p:cNvSpPr>
          <p:nvPr/>
        </p:nvSpPr>
        <p:spPr bwMode="auto">
          <a:xfrm>
            <a:off x="5783263" y="5362575"/>
            <a:ext cx="1833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 of the number</a:t>
            </a:r>
            <a:endParaRPr lang="en-US" altLang="en-US" b="0">
              <a:latin typeface="Verdana" pitchFamily="34" charset="0"/>
            </a:endParaRPr>
          </a:p>
        </p:txBody>
      </p:sp>
      <p:sp>
        <p:nvSpPr>
          <p:cNvPr id="9243" name="Rectangle 226"/>
          <p:cNvSpPr>
            <a:spLocks noChangeArrowheads="1"/>
          </p:cNvSpPr>
          <p:nvPr/>
        </p:nvSpPr>
        <p:spPr bwMode="auto">
          <a:xfrm>
            <a:off x="3992563" y="5807075"/>
            <a:ext cx="2000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of participants."</a:t>
            </a:r>
            <a:endParaRPr lang="en-US" altLang="en-US" b="0">
              <a:latin typeface="Verdana" pitchFamily="34" charset="0"/>
            </a:endParaRPr>
          </a:p>
        </p:txBody>
      </p:sp>
      <p:sp>
        <p:nvSpPr>
          <p:cNvPr id="9244" name="Rectangle 227"/>
          <p:cNvSpPr>
            <a:spLocks noGrp="1" noChangeArrowheads="1"/>
          </p:cNvSpPr>
          <p:nvPr>
            <p:ph type="title"/>
          </p:nvPr>
        </p:nvSpPr>
        <p:spPr>
          <a:noFill/>
          <a:extLst>
            <a:ext uri="{91240B29-F687-4F45-9708-019B960494DF}">
              <a14:hiddenLine xmlns:a14="http://schemas.microsoft.com/office/drawing/2010/main" w="9525">
                <a:solidFill>
                  <a:schemeClr val="hlink"/>
                </a:solidFill>
                <a:miter lim="800000"/>
                <a:headEnd/>
                <a:tailEnd/>
              </a14:hiddenLine>
            </a:ext>
          </a:extLst>
        </p:spPr>
        <p:txBody>
          <a:bodyPr/>
          <a:lstStyle/>
          <a:p>
            <a:pPr eaLnBrk="1" hangingPunct="1"/>
            <a:r>
              <a:rPr lang="en-US" altLang="en-US"/>
              <a:t>Bob Metcalfe’s Law</a:t>
            </a:r>
          </a:p>
        </p:txBody>
      </p:sp>
      <p:sp>
        <p:nvSpPr>
          <p:cNvPr id="1476836" name="AutoShape 228"/>
          <p:cNvSpPr>
            <a:spLocks noChangeArrowheads="1"/>
          </p:cNvSpPr>
          <p:nvPr/>
        </p:nvSpPr>
        <p:spPr bwMode="auto">
          <a:xfrm>
            <a:off x="2659063" y="5649913"/>
            <a:ext cx="939800" cy="360362"/>
          </a:xfrm>
          <a:prstGeom prst="rightArrow">
            <a:avLst>
              <a:gd name="adj1" fmla="val 50000"/>
              <a:gd name="adj2" fmla="val 65198"/>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endParaRPr lang="en-US" altLang="en-US" b="0">
              <a:solidFill>
                <a:srgbClr val="F49610"/>
              </a:solidFill>
              <a:latin typeface="Verdana" pitchFamily="34" charset="0"/>
            </a:endParaRPr>
          </a:p>
        </p:txBody>
      </p:sp>
      <p:grpSp>
        <p:nvGrpSpPr>
          <p:cNvPr id="9246" name="Group 229"/>
          <p:cNvGrpSpPr>
            <a:grpSpLocks/>
          </p:cNvGrpSpPr>
          <p:nvPr/>
        </p:nvGrpSpPr>
        <p:grpSpPr bwMode="auto">
          <a:xfrm>
            <a:off x="4167188" y="1490663"/>
            <a:ext cx="2986087" cy="841375"/>
            <a:chOff x="2533" y="1003"/>
            <a:chExt cx="1881" cy="530"/>
          </a:xfrm>
        </p:grpSpPr>
        <p:sp>
          <p:nvSpPr>
            <p:cNvPr id="9247" name="Rectangle 230"/>
            <p:cNvSpPr>
              <a:spLocks noChangeArrowheads="1"/>
            </p:cNvSpPr>
            <p:nvPr/>
          </p:nvSpPr>
          <p:spPr bwMode="auto">
            <a:xfrm>
              <a:off x="2533" y="1003"/>
              <a:ext cx="18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"The value of a network</a:t>
              </a:r>
              <a:endParaRPr lang="en-US" altLang="en-US" b="0">
                <a:latin typeface="Verdana" pitchFamily="34" charset="0"/>
              </a:endParaRPr>
            </a:p>
          </p:txBody>
        </p:sp>
        <p:sp>
          <p:nvSpPr>
            <p:cNvPr id="9248" name="Rectangle 231"/>
            <p:cNvSpPr>
              <a:spLocks noChangeArrowheads="1"/>
            </p:cNvSpPr>
            <p:nvPr/>
          </p:nvSpPr>
          <p:spPr bwMode="auto">
            <a:xfrm>
              <a:off x="2533" y="1283"/>
              <a:ext cx="109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600" b="0" i="1">
                  <a:latin typeface="Lydian" pitchFamily="34" charset="0"/>
                </a:rPr>
                <a:t>grows with..."</a:t>
              </a:r>
              <a:endParaRPr lang="en-US" altLang="en-US" b="0">
                <a:latin typeface="Verdana" pitchFamily="34" charset="0"/>
              </a:endParaRPr>
            </a:p>
          </p:txBody>
        </p:sp>
      </p:grpSp>
      <p:grpSp>
        <p:nvGrpSpPr>
          <p:cNvPr id="3" name="Group 2"/>
          <p:cNvGrpSpPr/>
          <p:nvPr/>
        </p:nvGrpSpPr>
        <p:grpSpPr>
          <a:xfrm>
            <a:off x="2960349" y="2257717"/>
            <a:ext cx="5290719" cy="3046553"/>
            <a:chOff x="2960349" y="2257717"/>
            <a:chExt cx="5290719" cy="3046553"/>
          </a:xfrm>
        </p:grpSpPr>
        <p:sp>
          <p:nvSpPr>
            <p:cNvPr id="238" name="Line 220"/>
            <p:cNvSpPr>
              <a:spLocks noChangeShapeType="1"/>
            </p:cNvSpPr>
            <p:nvPr/>
          </p:nvSpPr>
          <p:spPr bwMode="auto">
            <a:xfrm>
              <a:off x="3515670" y="3317152"/>
              <a:ext cx="1588" cy="131762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355" name="Line 110"/>
            <p:cNvSpPr>
              <a:spLocks noChangeShapeType="1"/>
            </p:cNvSpPr>
            <p:nvPr/>
          </p:nvSpPr>
          <p:spPr bwMode="auto">
            <a:xfrm flipH="1" flipV="1">
              <a:off x="3598862" y="2786788"/>
              <a:ext cx="4096089" cy="205826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217"/>
            <p:cNvSpPr>
              <a:spLocks noChangeShapeType="1"/>
            </p:cNvSpPr>
            <p:nvPr/>
          </p:nvSpPr>
          <p:spPr bwMode="auto">
            <a:xfrm flipH="1">
              <a:off x="3515670" y="2786788"/>
              <a:ext cx="4179282" cy="2058262"/>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7" name="Line 220"/>
            <p:cNvSpPr>
              <a:spLocks noChangeShapeType="1"/>
            </p:cNvSpPr>
            <p:nvPr/>
          </p:nvSpPr>
          <p:spPr bwMode="auto">
            <a:xfrm>
              <a:off x="7683500" y="3154363"/>
              <a:ext cx="1588" cy="1317625"/>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8" name="Line 221"/>
            <p:cNvSpPr>
              <a:spLocks noChangeShapeType="1"/>
            </p:cNvSpPr>
            <p:nvPr/>
          </p:nvSpPr>
          <p:spPr bwMode="auto">
            <a:xfrm flipH="1" flipV="1">
              <a:off x="3924300" y="4845050"/>
              <a:ext cx="3370263" cy="4763"/>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9" name="Line 222"/>
            <p:cNvSpPr>
              <a:spLocks noChangeShapeType="1"/>
            </p:cNvSpPr>
            <p:nvPr/>
          </p:nvSpPr>
          <p:spPr bwMode="auto">
            <a:xfrm flipH="1" flipV="1">
              <a:off x="3943414" y="2782024"/>
              <a:ext cx="3370262" cy="4763"/>
            </a:xfrm>
            <a:prstGeom prst="line">
              <a:avLst/>
            </a:prstGeom>
            <a:noFill/>
            <a:ln w="22225">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3" name="Flowchart: Connector 232"/>
            <p:cNvSpPr/>
            <p:nvPr/>
          </p:nvSpPr>
          <p:spPr bwMode="auto">
            <a:xfrm>
              <a:off x="2960349" y="424844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34" name="Flowchart: Connector 233"/>
            <p:cNvSpPr/>
            <p:nvPr/>
          </p:nvSpPr>
          <p:spPr bwMode="auto">
            <a:xfrm>
              <a:off x="2960349" y="2257717"/>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35" name="Flowchart: Connector 234"/>
            <p:cNvSpPr/>
            <p:nvPr/>
          </p:nvSpPr>
          <p:spPr bwMode="auto">
            <a:xfrm>
              <a:off x="7138837" y="4248442"/>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236" name="Flowchart: Connector 235"/>
            <p:cNvSpPr/>
            <p:nvPr/>
          </p:nvSpPr>
          <p:spPr bwMode="auto">
            <a:xfrm>
              <a:off x="7138837" y="2257717"/>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spTree>
  </p:cSld>
  <p:clrMapOvr>
    <a:masterClrMapping/>
  </p:clrMapOvr>
  <p:transition advTm="4580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76836"/>
                                        </p:tgtEl>
                                        <p:attrNameLst>
                                          <p:attrName>style.visibility</p:attrName>
                                        </p:attrNameLst>
                                      </p:cBhvr>
                                      <p:to>
                                        <p:strVal val="visible"/>
                                      </p:to>
                                    </p:set>
                                    <p:anim calcmode="lin" valueType="num">
                                      <p:cBhvr additive="base">
                                        <p:cTn id="7" dur="1000" fill="hold"/>
                                        <p:tgtEl>
                                          <p:spTgt spid="1476836"/>
                                        </p:tgtEl>
                                        <p:attrNameLst>
                                          <p:attrName>ppt_x</p:attrName>
                                        </p:attrNameLst>
                                      </p:cBhvr>
                                      <p:tavLst>
                                        <p:tav tm="0">
                                          <p:val>
                                            <p:strVal val="0-#ppt_w/2"/>
                                          </p:val>
                                        </p:tav>
                                        <p:tav tm="100000">
                                          <p:val>
                                            <p:strVal val="#ppt_x"/>
                                          </p:val>
                                        </p:tav>
                                      </p:tavLst>
                                    </p:anim>
                                    <p:anim calcmode="lin" valueType="num">
                                      <p:cBhvr additive="base">
                                        <p:cTn id="8" dur="1000" fill="hold"/>
                                        <p:tgtEl>
                                          <p:spTgt spid="14768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68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8796B83D-F480-402B-B495-A714090A9ED8}" type="slidenum">
              <a:rPr lang="en-US" altLang="en-US" smtClean="0">
                <a:solidFill>
                  <a:srgbClr val="FFFFFF"/>
                </a:solidFill>
              </a:rPr>
              <a:pPr eaLnBrk="1" hangingPunct="1">
                <a:spcBef>
                  <a:spcPct val="50000"/>
                </a:spcBef>
                <a:spcAft>
                  <a:spcPct val="0"/>
                </a:spcAft>
                <a:buClrTx/>
                <a:buFontTx/>
                <a:buNone/>
              </a:pPr>
              <a:t>8</a:t>
            </a:fld>
            <a:endParaRPr lang="en-US" altLang="en-US">
              <a:solidFill>
                <a:srgbClr val="FFFFFF"/>
              </a:solidFill>
            </a:endParaRPr>
          </a:p>
        </p:txBody>
      </p:sp>
      <p:sp>
        <p:nvSpPr>
          <p:cNvPr id="10244" name="Text Box 460"/>
          <p:cNvSpPr txBox="1">
            <a:spLocks noChangeArrowheads="1"/>
          </p:cNvSpPr>
          <p:nvPr/>
        </p:nvSpPr>
        <p:spPr bwMode="auto">
          <a:xfrm>
            <a:off x="474663" y="3316288"/>
            <a:ext cx="3438525" cy="39687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000">
                <a:latin typeface="Verdana" pitchFamily="34" charset="0"/>
              </a:rPr>
              <a:t>Connections = (n</a:t>
            </a:r>
            <a:r>
              <a:rPr lang="en-US" altLang="en-US" sz="2000" baseline="30000">
                <a:latin typeface="Verdana" pitchFamily="34" charset="0"/>
              </a:rPr>
              <a:t>2</a:t>
            </a:r>
            <a:r>
              <a:rPr lang="en-US" altLang="en-US" sz="2000">
                <a:latin typeface="Verdana" pitchFamily="34" charset="0"/>
              </a:rPr>
              <a:t> – n)</a:t>
            </a:r>
          </a:p>
        </p:txBody>
      </p:sp>
      <p:sp>
        <p:nvSpPr>
          <p:cNvPr id="10245" name="Rectangle 461"/>
          <p:cNvSpPr>
            <a:spLocks noGrp="1" noChangeArrowheads="1"/>
          </p:cNvSpPr>
          <p:nvPr>
            <p:ph type="title"/>
          </p:nvPr>
        </p:nvSpPr>
        <p:spPr>
          <a:noFill/>
          <a:extLst>
            <a:ext uri="{91240B29-F687-4F45-9708-019B960494DF}">
              <a14:hiddenLine xmlns:a14="http://schemas.microsoft.com/office/drawing/2010/main" w="9525">
                <a:solidFill>
                  <a:schemeClr val="hlink"/>
                </a:solidFill>
                <a:miter lim="800000"/>
                <a:headEnd/>
                <a:tailEnd/>
              </a14:hiddenLine>
            </a:ext>
          </a:extLst>
        </p:spPr>
        <p:txBody>
          <a:bodyPr/>
          <a:lstStyle/>
          <a:p>
            <a:pPr eaLnBrk="1" hangingPunct="1"/>
            <a:r>
              <a:rPr lang="en-US" altLang="en-US"/>
              <a:t>Bob Metcalfe’s Law</a:t>
            </a:r>
          </a:p>
        </p:txBody>
      </p:sp>
      <p:grpSp>
        <p:nvGrpSpPr>
          <p:cNvPr id="465" name="Group 464"/>
          <p:cNvGrpSpPr/>
          <p:nvPr/>
        </p:nvGrpSpPr>
        <p:grpSpPr>
          <a:xfrm>
            <a:off x="4440238" y="1835150"/>
            <a:ext cx="3887788" cy="3594100"/>
            <a:chOff x="4376743" y="1670596"/>
            <a:chExt cx="3887788" cy="3594100"/>
          </a:xfrm>
        </p:grpSpPr>
        <p:sp>
          <p:nvSpPr>
            <p:cNvPr id="475" name="Line 5"/>
            <p:cNvSpPr>
              <a:spLocks noChangeShapeType="1"/>
            </p:cNvSpPr>
            <p:nvPr/>
          </p:nvSpPr>
          <p:spPr bwMode="auto">
            <a:xfrm flipH="1">
              <a:off x="4605349" y="1818232"/>
              <a:ext cx="2617792" cy="2447929"/>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6" name="Line 6"/>
            <p:cNvSpPr>
              <a:spLocks noChangeShapeType="1"/>
            </p:cNvSpPr>
            <p:nvPr/>
          </p:nvSpPr>
          <p:spPr bwMode="auto">
            <a:xfrm flipH="1" flipV="1">
              <a:off x="4551374" y="2643733"/>
              <a:ext cx="2617792" cy="2447929"/>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7" name="Line 7"/>
            <p:cNvSpPr>
              <a:spLocks noChangeShapeType="1"/>
            </p:cNvSpPr>
            <p:nvPr/>
          </p:nvSpPr>
          <p:spPr bwMode="auto">
            <a:xfrm>
              <a:off x="5359413" y="1808707"/>
              <a:ext cx="2617792" cy="24495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8" name="Line 8"/>
            <p:cNvSpPr>
              <a:spLocks noChangeShapeType="1"/>
            </p:cNvSpPr>
            <p:nvPr/>
          </p:nvSpPr>
          <p:spPr bwMode="auto">
            <a:xfrm flipV="1">
              <a:off x="5411801" y="2634208"/>
              <a:ext cx="2617792" cy="24495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9" name="Line 9"/>
            <p:cNvSpPr>
              <a:spLocks noChangeShapeType="1"/>
            </p:cNvSpPr>
            <p:nvPr/>
          </p:nvSpPr>
          <p:spPr bwMode="auto">
            <a:xfrm>
              <a:off x="7489841" y="1945232"/>
              <a:ext cx="652464" cy="22971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0" name="Line 10"/>
            <p:cNvSpPr>
              <a:spLocks noChangeShapeType="1"/>
            </p:cNvSpPr>
            <p:nvPr/>
          </p:nvSpPr>
          <p:spPr bwMode="auto">
            <a:xfrm flipV="1">
              <a:off x="7645417" y="4650336"/>
              <a:ext cx="420688" cy="387351"/>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 name="Line 11"/>
            <p:cNvSpPr>
              <a:spLocks noChangeShapeType="1"/>
            </p:cNvSpPr>
            <p:nvPr/>
          </p:nvSpPr>
          <p:spPr bwMode="auto">
            <a:xfrm>
              <a:off x="4600587" y="4718599"/>
              <a:ext cx="420688"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 name="Line 118"/>
            <p:cNvSpPr>
              <a:spLocks noChangeShapeType="1"/>
            </p:cNvSpPr>
            <p:nvPr/>
          </p:nvSpPr>
          <p:spPr bwMode="auto">
            <a:xfrm flipH="1" flipV="1">
              <a:off x="4724412" y="2640558"/>
              <a:ext cx="3217868" cy="168910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3" name="Line 226"/>
            <p:cNvSpPr>
              <a:spLocks noChangeShapeType="1"/>
            </p:cNvSpPr>
            <p:nvPr/>
          </p:nvSpPr>
          <p:spPr bwMode="auto">
            <a:xfrm flipH="1">
              <a:off x="4724406" y="2629446"/>
              <a:ext cx="3217863" cy="168751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4" name="Line 228"/>
            <p:cNvSpPr>
              <a:spLocks noChangeShapeType="1"/>
            </p:cNvSpPr>
            <p:nvPr/>
          </p:nvSpPr>
          <p:spPr bwMode="auto">
            <a:xfrm>
              <a:off x="4376743" y="2861221"/>
              <a:ext cx="1588" cy="123190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5" name="Line 229"/>
            <p:cNvSpPr>
              <a:spLocks noChangeShapeType="1"/>
            </p:cNvSpPr>
            <p:nvPr/>
          </p:nvSpPr>
          <p:spPr bwMode="auto">
            <a:xfrm>
              <a:off x="8262943" y="2858046"/>
              <a:ext cx="1588" cy="123348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6" name="Line 230"/>
            <p:cNvSpPr>
              <a:spLocks noChangeShapeType="1"/>
            </p:cNvSpPr>
            <p:nvPr/>
          </p:nvSpPr>
          <p:spPr bwMode="auto">
            <a:xfrm flipH="1" flipV="1">
              <a:off x="4751393" y="4439196"/>
              <a:ext cx="3148013" cy="47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7" name="Line 231"/>
            <p:cNvSpPr>
              <a:spLocks noChangeShapeType="1"/>
            </p:cNvSpPr>
            <p:nvPr/>
          </p:nvSpPr>
          <p:spPr bwMode="auto">
            <a:xfrm flipH="1" flipV="1">
              <a:off x="4760918" y="2502446"/>
              <a:ext cx="3149600" cy="47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8" name="Line 338"/>
            <p:cNvSpPr>
              <a:spLocks noChangeShapeType="1"/>
            </p:cNvSpPr>
            <p:nvPr/>
          </p:nvSpPr>
          <p:spPr bwMode="auto">
            <a:xfrm flipV="1">
              <a:off x="5403856" y="1999209"/>
              <a:ext cx="1844675" cy="29622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9" name="Line 339"/>
            <p:cNvSpPr>
              <a:spLocks noChangeShapeType="1"/>
            </p:cNvSpPr>
            <p:nvPr/>
          </p:nvSpPr>
          <p:spPr bwMode="auto">
            <a:xfrm>
              <a:off x="4524381" y="2812009"/>
              <a:ext cx="590550" cy="217011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0" name="Line 340"/>
            <p:cNvSpPr>
              <a:spLocks noChangeShapeType="1"/>
            </p:cNvSpPr>
            <p:nvPr/>
          </p:nvSpPr>
          <p:spPr bwMode="auto">
            <a:xfrm flipH="1">
              <a:off x="4543431" y="1967459"/>
              <a:ext cx="546100" cy="218122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 name="Line 341"/>
            <p:cNvSpPr>
              <a:spLocks noChangeShapeType="1"/>
            </p:cNvSpPr>
            <p:nvPr/>
          </p:nvSpPr>
          <p:spPr bwMode="auto">
            <a:xfrm flipH="1">
              <a:off x="7527931" y="2780259"/>
              <a:ext cx="544513" cy="21796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2" name="Line 448"/>
            <p:cNvSpPr>
              <a:spLocks noChangeShapeType="1"/>
            </p:cNvSpPr>
            <p:nvPr/>
          </p:nvSpPr>
          <p:spPr bwMode="auto">
            <a:xfrm flipH="1" flipV="1">
              <a:off x="5434018" y="1991271"/>
              <a:ext cx="1811338" cy="29781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3" name="Line 450"/>
            <p:cNvSpPr>
              <a:spLocks noChangeShapeType="1"/>
            </p:cNvSpPr>
            <p:nvPr/>
          </p:nvSpPr>
          <p:spPr bwMode="auto">
            <a:xfrm flipH="1" flipV="1">
              <a:off x="5676906" y="1670596"/>
              <a:ext cx="1335087" cy="4762"/>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4" name="Line 451"/>
            <p:cNvSpPr>
              <a:spLocks noChangeShapeType="1"/>
            </p:cNvSpPr>
            <p:nvPr/>
          </p:nvSpPr>
          <p:spPr bwMode="auto">
            <a:xfrm flipH="1" flipV="1">
              <a:off x="5661031" y="5258346"/>
              <a:ext cx="1335087" cy="63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5" name="Line 452"/>
            <p:cNvSpPr>
              <a:spLocks noChangeShapeType="1"/>
            </p:cNvSpPr>
            <p:nvPr/>
          </p:nvSpPr>
          <p:spPr bwMode="auto">
            <a:xfrm>
              <a:off x="7645406" y="1843633"/>
              <a:ext cx="420687"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6" name="Line 453"/>
            <p:cNvSpPr>
              <a:spLocks noChangeShapeType="1"/>
            </p:cNvSpPr>
            <p:nvPr/>
          </p:nvSpPr>
          <p:spPr bwMode="auto">
            <a:xfrm flipV="1">
              <a:off x="5319718" y="2015083"/>
              <a:ext cx="3175" cy="29146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7" name="Line 454"/>
            <p:cNvSpPr>
              <a:spLocks noChangeShapeType="1"/>
            </p:cNvSpPr>
            <p:nvPr/>
          </p:nvSpPr>
          <p:spPr bwMode="auto">
            <a:xfrm flipH="1" flipV="1">
              <a:off x="4700593" y="4572546"/>
              <a:ext cx="2357438" cy="5238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8" name="Line 455"/>
            <p:cNvSpPr>
              <a:spLocks noChangeShapeType="1"/>
            </p:cNvSpPr>
            <p:nvPr/>
          </p:nvSpPr>
          <p:spPr bwMode="auto">
            <a:xfrm flipV="1">
              <a:off x="4548193" y="1834108"/>
              <a:ext cx="420688"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9" name="Line 456"/>
            <p:cNvSpPr>
              <a:spLocks noChangeShapeType="1"/>
            </p:cNvSpPr>
            <p:nvPr/>
          </p:nvSpPr>
          <p:spPr bwMode="auto">
            <a:xfrm flipV="1">
              <a:off x="7359656" y="2024608"/>
              <a:ext cx="3175" cy="29162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0" name="Line 457"/>
            <p:cNvSpPr>
              <a:spLocks noChangeShapeType="1"/>
            </p:cNvSpPr>
            <p:nvPr/>
          </p:nvSpPr>
          <p:spPr bwMode="auto">
            <a:xfrm flipH="1">
              <a:off x="5580068" y="4556671"/>
              <a:ext cx="2355850" cy="525462"/>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 name="Line 458"/>
            <p:cNvSpPr>
              <a:spLocks noChangeShapeType="1"/>
            </p:cNvSpPr>
            <p:nvPr/>
          </p:nvSpPr>
          <p:spPr bwMode="auto">
            <a:xfrm flipH="1">
              <a:off x="4670431" y="1810296"/>
              <a:ext cx="2355850" cy="5238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2" name="Line 459"/>
            <p:cNvSpPr>
              <a:spLocks noChangeShapeType="1"/>
            </p:cNvSpPr>
            <p:nvPr/>
          </p:nvSpPr>
          <p:spPr bwMode="auto">
            <a:xfrm flipH="1" flipV="1">
              <a:off x="5653093" y="1815058"/>
              <a:ext cx="2357438" cy="5254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66" name="Group 465"/>
          <p:cNvGrpSpPr/>
          <p:nvPr/>
        </p:nvGrpSpPr>
        <p:grpSpPr>
          <a:xfrm>
            <a:off x="3800626" y="1281042"/>
            <a:ext cx="5062571" cy="4702316"/>
            <a:chOff x="2843670" y="1255573"/>
            <a:chExt cx="5062571" cy="4702316"/>
          </a:xfrm>
        </p:grpSpPr>
        <p:sp>
          <p:nvSpPr>
            <p:cNvPr id="467" name="Flowchart: Connector 466"/>
            <p:cNvSpPr/>
            <p:nvPr/>
          </p:nvSpPr>
          <p:spPr bwMode="auto">
            <a:xfrm>
              <a:off x="2853344" y="2123935"/>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68" name="Flowchart: Connector 467"/>
            <p:cNvSpPr/>
            <p:nvPr/>
          </p:nvSpPr>
          <p:spPr bwMode="auto">
            <a:xfrm>
              <a:off x="3778857" y="1255573"/>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69" name="Flowchart: Connector 468"/>
            <p:cNvSpPr/>
            <p:nvPr/>
          </p:nvSpPr>
          <p:spPr bwMode="auto">
            <a:xfrm>
              <a:off x="5854209" y="1266650"/>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70" name="Flowchart: Connector 469"/>
            <p:cNvSpPr/>
            <p:nvPr/>
          </p:nvSpPr>
          <p:spPr bwMode="auto">
            <a:xfrm>
              <a:off x="6790622" y="2136171"/>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71" name="Flowchart: Connector 470"/>
            <p:cNvSpPr/>
            <p:nvPr/>
          </p:nvSpPr>
          <p:spPr bwMode="auto">
            <a:xfrm>
              <a:off x="6794010" y="4076744"/>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72" name="Flowchart: Connector 471"/>
            <p:cNvSpPr/>
            <p:nvPr/>
          </p:nvSpPr>
          <p:spPr bwMode="auto">
            <a:xfrm>
              <a:off x="5854209" y="4902061"/>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73" name="Flowchart: Connector 472"/>
            <p:cNvSpPr/>
            <p:nvPr/>
          </p:nvSpPr>
          <p:spPr bwMode="auto">
            <a:xfrm>
              <a:off x="3765460" y="4894263"/>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474" name="Flowchart: Connector 473"/>
            <p:cNvSpPr/>
            <p:nvPr/>
          </p:nvSpPr>
          <p:spPr bwMode="auto">
            <a:xfrm>
              <a:off x="2843670" y="4067175"/>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spTree>
  </p:cSld>
  <p:clrMapOvr>
    <a:masterClrMapping/>
  </p:clrMapOvr>
  <p:transition advTm="17216"/>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2"/>
          <p:cNvSpPr>
            <a:spLocks noGrp="1"/>
          </p:cNvSpPr>
          <p:nvPr>
            <p:ph type="sldNum" sz="quarter" idx="10"/>
          </p:nvPr>
        </p:nvSpPr>
        <p:spPr>
          <a:noFill/>
        </p:spPr>
        <p:txBody>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50000"/>
              </a:spcBef>
              <a:spcAft>
                <a:spcPct val="0"/>
              </a:spcAft>
              <a:buClrTx/>
              <a:buFontTx/>
              <a:buNone/>
            </a:pPr>
            <a:fld id="{2A5E7D5F-471A-45ED-AC81-91B55E013B35}" type="slidenum">
              <a:rPr lang="en-US" altLang="en-US" smtClean="0">
                <a:solidFill>
                  <a:srgbClr val="FFFFFF"/>
                </a:solidFill>
              </a:rPr>
              <a:pPr eaLnBrk="1" hangingPunct="1">
                <a:spcBef>
                  <a:spcPct val="50000"/>
                </a:spcBef>
                <a:spcAft>
                  <a:spcPct val="0"/>
                </a:spcAft>
                <a:buClrTx/>
                <a:buFontTx/>
                <a:buNone/>
              </a:pPr>
              <a:t>9</a:t>
            </a:fld>
            <a:endParaRPr lang="en-US" altLang="en-US">
              <a:solidFill>
                <a:srgbClr val="FFFFFF"/>
              </a:solidFill>
            </a:endParaRPr>
          </a:p>
        </p:txBody>
      </p:sp>
      <p:sp>
        <p:nvSpPr>
          <p:cNvPr id="11268" name="Text Box 460"/>
          <p:cNvSpPr txBox="1">
            <a:spLocks noChangeArrowheads="1"/>
          </p:cNvSpPr>
          <p:nvPr/>
        </p:nvSpPr>
        <p:spPr bwMode="auto">
          <a:xfrm>
            <a:off x="474663" y="3316288"/>
            <a:ext cx="3438525" cy="39687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1">
            <a:spAutoFit/>
          </a:bodyPr>
          <a:lstStyle>
            <a:lvl1pPr eaLnBrk="0" hangingPunct="0">
              <a:spcBef>
                <a:spcPct val="35000"/>
              </a:spcBef>
              <a:spcAft>
                <a:spcPct val="15000"/>
              </a:spcAft>
              <a:buClr>
                <a:schemeClr val="accent2"/>
              </a:buClr>
              <a:buFont typeface="Wingdings" pitchFamily="2" charset="2"/>
              <a:buChar char="§"/>
              <a:defRPr b="1">
                <a:solidFill>
                  <a:schemeClr val="tx1"/>
                </a:solidFill>
                <a:latin typeface="Arial" charset="0"/>
                <a:cs typeface="Arial" charset="0"/>
              </a:defRPr>
            </a:lvl1pPr>
            <a:lvl2pPr marL="742950" indent="-285750" eaLnBrk="0" hangingPunct="0">
              <a:spcBef>
                <a:spcPct val="25000"/>
              </a:spcBef>
              <a:spcAft>
                <a:spcPct val="15000"/>
              </a:spcAft>
              <a:buClr>
                <a:schemeClr val="accent2"/>
              </a:buClr>
              <a:buFont typeface="Arial" charset="0"/>
              <a:buChar char="–"/>
              <a:defRPr sz="1600">
                <a:solidFill>
                  <a:schemeClr val="tx1"/>
                </a:solidFill>
                <a:latin typeface="Arial" charset="0"/>
                <a:cs typeface="Arial" charset="0"/>
              </a:defRPr>
            </a:lvl2pPr>
            <a:lvl3pPr marL="1143000" indent="-228600" eaLnBrk="0" hangingPunct="0">
              <a:spcBef>
                <a:spcPct val="20000"/>
              </a:spcBef>
              <a:buClr>
                <a:schemeClr val="accent2"/>
              </a:buClr>
              <a:buChar char="•"/>
              <a:defRPr sz="1400">
                <a:solidFill>
                  <a:schemeClr val="tx1"/>
                </a:solidFill>
                <a:latin typeface="Arial" charset="0"/>
                <a:cs typeface="Arial" charset="0"/>
              </a:defRPr>
            </a:lvl3pPr>
            <a:lvl4pPr marL="1600200" indent="-228600" eaLnBrk="0" hangingPunct="0">
              <a:spcBef>
                <a:spcPct val="20000"/>
              </a:spcBef>
              <a:buClr>
                <a:schemeClr val="accent2"/>
              </a:buClr>
              <a:buFont typeface="Arial" charset="0"/>
              <a:buChar char="–"/>
              <a:defRPr sz="1400">
                <a:solidFill>
                  <a:schemeClr val="tx1"/>
                </a:solidFill>
                <a:latin typeface="Arial" charset="0"/>
                <a:cs typeface="Arial" charset="0"/>
              </a:defRPr>
            </a:lvl4pPr>
            <a:lvl5pPr marL="2057400" indent="-228600" eaLnBrk="0" hangingPunct="0">
              <a:spcBef>
                <a:spcPct val="20000"/>
              </a:spcBef>
              <a:buClr>
                <a:schemeClr val="accent2"/>
              </a:buClr>
              <a:buFont typeface="Arial" charset="0"/>
              <a:buChar char="&gt;"/>
              <a:defRPr sz="1400">
                <a:solidFill>
                  <a:schemeClr val="tx1"/>
                </a:solidFill>
                <a:latin typeface="Arial" charset="0"/>
                <a:cs typeface="Arial" charset="0"/>
              </a:defRPr>
            </a:lvl5pPr>
            <a:lvl6pPr marL="25146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6pPr>
            <a:lvl7pPr marL="29718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7pPr>
            <a:lvl8pPr marL="34290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8pPr>
            <a:lvl9pPr marL="3886200" indent="-228600" eaLnBrk="0" fontAlgn="base" hangingPunct="0">
              <a:spcBef>
                <a:spcPct val="20000"/>
              </a:spcBef>
              <a:spcAft>
                <a:spcPct val="0"/>
              </a:spcAft>
              <a:buClr>
                <a:schemeClr val="accent2"/>
              </a:buClr>
              <a:buFont typeface="Arial" charset="0"/>
              <a:buChar char="&gt;"/>
              <a:defRPr sz="1400">
                <a:solidFill>
                  <a:schemeClr val="tx1"/>
                </a:solidFill>
                <a:latin typeface="Arial" charset="0"/>
                <a:cs typeface="Arial" charset="0"/>
              </a:defRPr>
            </a:lvl9pPr>
          </a:lstStyle>
          <a:p>
            <a:pPr eaLnBrk="1" hangingPunct="1">
              <a:spcBef>
                <a:spcPct val="0"/>
              </a:spcBef>
              <a:spcAft>
                <a:spcPct val="0"/>
              </a:spcAft>
              <a:buClrTx/>
              <a:buFontTx/>
              <a:buNone/>
            </a:pPr>
            <a:r>
              <a:rPr lang="en-US" altLang="en-US" sz="2000">
                <a:latin typeface="Verdana" pitchFamily="34" charset="0"/>
              </a:rPr>
              <a:t>Connections = (</a:t>
            </a:r>
            <a:r>
              <a:rPr lang="en-US" altLang="en-US" sz="2000" u="sng">
                <a:solidFill>
                  <a:srgbClr val="CD19A2"/>
                </a:solidFill>
                <a:latin typeface="Verdana" pitchFamily="34" charset="0"/>
              </a:rPr>
              <a:t>n</a:t>
            </a:r>
            <a:r>
              <a:rPr lang="en-US" altLang="en-US" sz="2000" u="sng" baseline="30000">
                <a:solidFill>
                  <a:srgbClr val="CD19A2"/>
                </a:solidFill>
                <a:latin typeface="Verdana" pitchFamily="34" charset="0"/>
              </a:rPr>
              <a:t>2</a:t>
            </a:r>
            <a:r>
              <a:rPr lang="en-US" altLang="en-US" sz="2000">
                <a:latin typeface="Verdana" pitchFamily="34" charset="0"/>
              </a:rPr>
              <a:t> – n)</a:t>
            </a:r>
          </a:p>
        </p:txBody>
      </p:sp>
      <p:sp>
        <p:nvSpPr>
          <p:cNvPr id="11269" name="Rectangle 461"/>
          <p:cNvSpPr>
            <a:spLocks noGrp="1" noChangeArrowheads="1"/>
          </p:cNvSpPr>
          <p:nvPr>
            <p:ph type="title"/>
          </p:nvPr>
        </p:nvSpPr>
        <p:spPr>
          <a:noFill/>
          <a:extLst>
            <a:ext uri="{91240B29-F687-4F45-9708-019B960494DF}">
              <a14:hiddenLine xmlns:a14="http://schemas.microsoft.com/office/drawing/2010/main" w="9525">
                <a:solidFill>
                  <a:schemeClr val="hlink"/>
                </a:solidFill>
                <a:miter lim="800000"/>
                <a:headEnd/>
                <a:tailEnd/>
              </a14:hiddenLine>
            </a:ext>
          </a:extLst>
        </p:spPr>
        <p:txBody>
          <a:bodyPr/>
          <a:lstStyle/>
          <a:p>
            <a:pPr eaLnBrk="1" hangingPunct="1"/>
            <a:r>
              <a:rPr lang="en-US" altLang="en-US"/>
              <a:t>Bob Metcalfe’s Law</a:t>
            </a:r>
          </a:p>
        </p:txBody>
      </p:sp>
      <p:grpSp>
        <p:nvGrpSpPr>
          <p:cNvPr id="505" name="Group 504"/>
          <p:cNvGrpSpPr/>
          <p:nvPr/>
        </p:nvGrpSpPr>
        <p:grpSpPr>
          <a:xfrm>
            <a:off x="4440238" y="1835150"/>
            <a:ext cx="3887788" cy="3594100"/>
            <a:chOff x="4376743" y="1670596"/>
            <a:chExt cx="3887788" cy="3594100"/>
          </a:xfrm>
        </p:grpSpPr>
        <p:sp>
          <p:nvSpPr>
            <p:cNvPr id="515" name="Line 5"/>
            <p:cNvSpPr>
              <a:spLocks noChangeShapeType="1"/>
            </p:cNvSpPr>
            <p:nvPr/>
          </p:nvSpPr>
          <p:spPr bwMode="auto">
            <a:xfrm flipH="1">
              <a:off x="4605349" y="1818232"/>
              <a:ext cx="2617792" cy="2447929"/>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6" name="Line 6"/>
            <p:cNvSpPr>
              <a:spLocks noChangeShapeType="1"/>
            </p:cNvSpPr>
            <p:nvPr/>
          </p:nvSpPr>
          <p:spPr bwMode="auto">
            <a:xfrm flipH="1" flipV="1">
              <a:off x="4551374" y="2643733"/>
              <a:ext cx="2617792" cy="2447929"/>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7" name="Line 7"/>
            <p:cNvSpPr>
              <a:spLocks noChangeShapeType="1"/>
            </p:cNvSpPr>
            <p:nvPr/>
          </p:nvSpPr>
          <p:spPr bwMode="auto">
            <a:xfrm>
              <a:off x="5359413" y="1808707"/>
              <a:ext cx="2617792" cy="24495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8" name="Line 8"/>
            <p:cNvSpPr>
              <a:spLocks noChangeShapeType="1"/>
            </p:cNvSpPr>
            <p:nvPr/>
          </p:nvSpPr>
          <p:spPr bwMode="auto">
            <a:xfrm flipV="1">
              <a:off x="5411801" y="2634208"/>
              <a:ext cx="2617792" cy="24495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9" name="Line 9"/>
            <p:cNvSpPr>
              <a:spLocks noChangeShapeType="1"/>
            </p:cNvSpPr>
            <p:nvPr/>
          </p:nvSpPr>
          <p:spPr bwMode="auto">
            <a:xfrm>
              <a:off x="7489841" y="1945232"/>
              <a:ext cx="652464" cy="2297116"/>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0" name="Line 10"/>
            <p:cNvSpPr>
              <a:spLocks noChangeShapeType="1"/>
            </p:cNvSpPr>
            <p:nvPr/>
          </p:nvSpPr>
          <p:spPr bwMode="auto">
            <a:xfrm flipV="1">
              <a:off x="7645417" y="4650336"/>
              <a:ext cx="420688" cy="387351"/>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1" name="Line 11"/>
            <p:cNvSpPr>
              <a:spLocks noChangeShapeType="1"/>
            </p:cNvSpPr>
            <p:nvPr/>
          </p:nvSpPr>
          <p:spPr bwMode="auto">
            <a:xfrm>
              <a:off x="4600587" y="4718599"/>
              <a:ext cx="420688"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2" name="Line 118"/>
            <p:cNvSpPr>
              <a:spLocks noChangeShapeType="1"/>
            </p:cNvSpPr>
            <p:nvPr/>
          </p:nvSpPr>
          <p:spPr bwMode="auto">
            <a:xfrm flipH="1" flipV="1">
              <a:off x="4724412" y="2640558"/>
              <a:ext cx="3217868" cy="168910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3" name="Line 226"/>
            <p:cNvSpPr>
              <a:spLocks noChangeShapeType="1"/>
            </p:cNvSpPr>
            <p:nvPr/>
          </p:nvSpPr>
          <p:spPr bwMode="auto">
            <a:xfrm flipH="1">
              <a:off x="4724406" y="2629446"/>
              <a:ext cx="3217863" cy="168751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4" name="Line 228"/>
            <p:cNvSpPr>
              <a:spLocks noChangeShapeType="1"/>
            </p:cNvSpPr>
            <p:nvPr/>
          </p:nvSpPr>
          <p:spPr bwMode="auto">
            <a:xfrm>
              <a:off x="4376743" y="2861221"/>
              <a:ext cx="1588" cy="123190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5" name="Line 229"/>
            <p:cNvSpPr>
              <a:spLocks noChangeShapeType="1"/>
            </p:cNvSpPr>
            <p:nvPr/>
          </p:nvSpPr>
          <p:spPr bwMode="auto">
            <a:xfrm>
              <a:off x="8262943" y="2858046"/>
              <a:ext cx="1588" cy="123348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6" name="Line 230"/>
            <p:cNvSpPr>
              <a:spLocks noChangeShapeType="1"/>
            </p:cNvSpPr>
            <p:nvPr/>
          </p:nvSpPr>
          <p:spPr bwMode="auto">
            <a:xfrm flipH="1" flipV="1">
              <a:off x="4751393" y="4439196"/>
              <a:ext cx="3148013" cy="47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7" name="Line 231"/>
            <p:cNvSpPr>
              <a:spLocks noChangeShapeType="1"/>
            </p:cNvSpPr>
            <p:nvPr/>
          </p:nvSpPr>
          <p:spPr bwMode="auto">
            <a:xfrm flipH="1" flipV="1">
              <a:off x="4760918" y="2502446"/>
              <a:ext cx="3149600" cy="47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8" name="Line 338"/>
            <p:cNvSpPr>
              <a:spLocks noChangeShapeType="1"/>
            </p:cNvSpPr>
            <p:nvPr/>
          </p:nvSpPr>
          <p:spPr bwMode="auto">
            <a:xfrm flipV="1">
              <a:off x="5403856" y="1999209"/>
              <a:ext cx="1844675" cy="29622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9" name="Line 339"/>
            <p:cNvSpPr>
              <a:spLocks noChangeShapeType="1"/>
            </p:cNvSpPr>
            <p:nvPr/>
          </p:nvSpPr>
          <p:spPr bwMode="auto">
            <a:xfrm>
              <a:off x="4524381" y="2812009"/>
              <a:ext cx="590550" cy="217011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0" name="Line 340"/>
            <p:cNvSpPr>
              <a:spLocks noChangeShapeType="1"/>
            </p:cNvSpPr>
            <p:nvPr/>
          </p:nvSpPr>
          <p:spPr bwMode="auto">
            <a:xfrm flipH="1">
              <a:off x="4543431" y="1967459"/>
              <a:ext cx="546100" cy="218122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1" name="Line 341"/>
            <p:cNvSpPr>
              <a:spLocks noChangeShapeType="1"/>
            </p:cNvSpPr>
            <p:nvPr/>
          </p:nvSpPr>
          <p:spPr bwMode="auto">
            <a:xfrm flipH="1">
              <a:off x="7527931" y="2780259"/>
              <a:ext cx="544513" cy="21796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2" name="Line 448"/>
            <p:cNvSpPr>
              <a:spLocks noChangeShapeType="1"/>
            </p:cNvSpPr>
            <p:nvPr/>
          </p:nvSpPr>
          <p:spPr bwMode="auto">
            <a:xfrm flipH="1" flipV="1">
              <a:off x="5434018" y="1991271"/>
              <a:ext cx="1811338" cy="29781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3" name="Line 450"/>
            <p:cNvSpPr>
              <a:spLocks noChangeShapeType="1"/>
            </p:cNvSpPr>
            <p:nvPr/>
          </p:nvSpPr>
          <p:spPr bwMode="auto">
            <a:xfrm flipH="1" flipV="1">
              <a:off x="5676906" y="1670596"/>
              <a:ext cx="1335087" cy="4762"/>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4" name="Line 451"/>
            <p:cNvSpPr>
              <a:spLocks noChangeShapeType="1"/>
            </p:cNvSpPr>
            <p:nvPr/>
          </p:nvSpPr>
          <p:spPr bwMode="auto">
            <a:xfrm flipH="1" flipV="1">
              <a:off x="5661031" y="5258346"/>
              <a:ext cx="1335087" cy="63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5" name="Line 452"/>
            <p:cNvSpPr>
              <a:spLocks noChangeShapeType="1"/>
            </p:cNvSpPr>
            <p:nvPr/>
          </p:nvSpPr>
          <p:spPr bwMode="auto">
            <a:xfrm>
              <a:off x="7645406" y="1843633"/>
              <a:ext cx="420687"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6" name="Line 453"/>
            <p:cNvSpPr>
              <a:spLocks noChangeShapeType="1"/>
            </p:cNvSpPr>
            <p:nvPr/>
          </p:nvSpPr>
          <p:spPr bwMode="auto">
            <a:xfrm flipV="1">
              <a:off x="5319718" y="2015083"/>
              <a:ext cx="3175" cy="2914650"/>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 name="Line 454"/>
            <p:cNvSpPr>
              <a:spLocks noChangeShapeType="1"/>
            </p:cNvSpPr>
            <p:nvPr/>
          </p:nvSpPr>
          <p:spPr bwMode="auto">
            <a:xfrm flipH="1" flipV="1">
              <a:off x="4700593" y="4572546"/>
              <a:ext cx="2357438" cy="5238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8" name="Line 455"/>
            <p:cNvSpPr>
              <a:spLocks noChangeShapeType="1"/>
            </p:cNvSpPr>
            <p:nvPr/>
          </p:nvSpPr>
          <p:spPr bwMode="auto">
            <a:xfrm flipV="1">
              <a:off x="4548193" y="1834108"/>
              <a:ext cx="420688" cy="3889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9" name="Line 456"/>
            <p:cNvSpPr>
              <a:spLocks noChangeShapeType="1"/>
            </p:cNvSpPr>
            <p:nvPr/>
          </p:nvSpPr>
          <p:spPr bwMode="auto">
            <a:xfrm flipV="1">
              <a:off x="7359656" y="2024608"/>
              <a:ext cx="3175" cy="2916238"/>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0" name="Line 457"/>
            <p:cNvSpPr>
              <a:spLocks noChangeShapeType="1"/>
            </p:cNvSpPr>
            <p:nvPr/>
          </p:nvSpPr>
          <p:spPr bwMode="auto">
            <a:xfrm flipH="1">
              <a:off x="5580068" y="4556671"/>
              <a:ext cx="2355850" cy="525462"/>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1" name="Line 458"/>
            <p:cNvSpPr>
              <a:spLocks noChangeShapeType="1"/>
            </p:cNvSpPr>
            <p:nvPr/>
          </p:nvSpPr>
          <p:spPr bwMode="auto">
            <a:xfrm flipH="1">
              <a:off x="4670431" y="1810296"/>
              <a:ext cx="2355850" cy="523875"/>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2" name="Line 459"/>
            <p:cNvSpPr>
              <a:spLocks noChangeShapeType="1"/>
            </p:cNvSpPr>
            <p:nvPr/>
          </p:nvSpPr>
          <p:spPr bwMode="auto">
            <a:xfrm flipH="1" flipV="1">
              <a:off x="5653093" y="1815058"/>
              <a:ext cx="2357438" cy="525463"/>
            </a:xfrm>
            <a:prstGeom prst="line">
              <a:avLst/>
            </a:prstGeom>
            <a:noFill/>
            <a:ln w="20638">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06" name="Group 505"/>
          <p:cNvGrpSpPr/>
          <p:nvPr/>
        </p:nvGrpSpPr>
        <p:grpSpPr>
          <a:xfrm>
            <a:off x="3800626" y="1281042"/>
            <a:ext cx="5062571" cy="4702316"/>
            <a:chOff x="2843670" y="1255573"/>
            <a:chExt cx="5062571" cy="4702316"/>
          </a:xfrm>
        </p:grpSpPr>
        <p:sp>
          <p:nvSpPr>
            <p:cNvPr id="507" name="Flowchart: Connector 506"/>
            <p:cNvSpPr/>
            <p:nvPr/>
          </p:nvSpPr>
          <p:spPr bwMode="auto">
            <a:xfrm>
              <a:off x="2853344" y="2123935"/>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08" name="Flowchart: Connector 507"/>
            <p:cNvSpPr/>
            <p:nvPr/>
          </p:nvSpPr>
          <p:spPr bwMode="auto">
            <a:xfrm>
              <a:off x="3778857" y="1255573"/>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09" name="Flowchart: Connector 508"/>
            <p:cNvSpPr/>
            <p:nvPr/>
          </p:nvSpPr>
          <p:spPr bwMode="auto">
            <a:xfrm>
              <a:off x="5854209" y="1266650"/>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10" name="Flowchart: Connector 509"/>
            <p:cNvSpPr/>
            <p:nvPr/>
          </p:nvSpPr>
          <p:spPr bwMode="auto">
            <a:xfrm>
              <a:off x="6790622" y="2136171"/>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11" name="Flowchart: Connector 510"/>
            <p:cNvSpPr/>
            <p:nvPr/>
          </p:nvSpPr>
          <p:spPr bwMode="auto">
            <a:xfrm>
              <a:off x="6794010" y="4076744"/>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12" name="Flowchart: Connector 511"/>
            <p:cNvSpPr/>
            <p:nvPr/>
          </p:nvSpPr>
          <p:spPr bwMode="auto">
            <a:xfrm>
              <a:off x="5854209" y="4902061"/>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13" name="Flowchart: Connector 512"/>
            <p:cNvSpPr/>
            <p:nvPr/>
          </p:nvSpPr>
          <p:spPr bwMode="auto">
            <a:xfrm>
              <a:off x="3765460" y="4894263"/>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sp>
          <p:nvSpPr>
            <p:cNvPr id="514" name="Flowchart: Connector 513"/>
            <p:cNvSpPr/>
            <p:nvPr/>
          </p:nvSpPr>
          <p:spPr bwMode="auto">
            <a:xfrm>
              <a:off x="2843670" y="4067175"/>
              <a:ext cx="1112231" cy="1055828"/>
            </a:xfrm>
            <a:prstGeom prst="flowChartConnector">
              <a:avLst/>
            </a:prstGeom>
            <a:solidFill>
              <a:srgbClr val="0000FF"/>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a:ln>
                  <a:noFill/>
                </a:ln>
                <a:solidFill>
                  <a:srgbClr val="F49610"/>
                </a:solidFill>
                <a:effectLst/>
                <a:latin typeface="Verdana" pitchFamily="34" charset="0"/>
                <a:cs typeface="Arial" charset="0"/>
              </a:endParaRPr>
            </a:p>
          </p:txBody>
        </p:sp>
      </p:grpSp>
    </p:spTree>
  </p:cSld>
  <p:clrMapOvr>
    <a:masterClrMapping/>
  </p:clrMapOvr>
  <p:transition advTm="17216"/>
</p:sld>
</file>

<file path=ppt/theme/theme1.xml><?xml version="1.0" encoding="utf-8"?>
<a:theme xmlns:a="http://schemas.openxmlformats.org/drawingml/2006/main" name="Blue Pearl DeLuxe">
  <a:themeElements>
    <a:clrScheme name="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fontScheme name="Blue Pearl DeLux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F49610"/>
            </a:solidFill>
            <a:effectLst/>
            <a:latin typeface="Verdana" pitchFamily="34"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F49610"/>
            </a:solidFill>
            <a:effectLst/>
            <a:latin typeface="Verdana" pitchFamily="34" charset="0"/>
            <a:cs typeface="Arial" charset="0"/>
          </a:defRPr>
        </a:defPPr>
      </a:lstStyle>
    </a:lnDef>
  </a:objectDefaults>
  <a:extraClrSchemeLst>
    <a:extraClrScheme>
      <a:clrScheme name="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Blue Pearl DeLuxe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37811</TotalTime>
  <Words>1261</Words>
  <Application>Microsoft Office PowerPoint</Application>
  <PresentationFormat>A4 Paper (210x297 mm)</PresentationFormat>
  <Paragraphs>157</Paragraphs>
  <Slides>24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Lydian</vt:lpstr>
      <vt:lpstr>Times New Roman</vt:lpstr>
      <vt:lpstr>Verdana</vt:lpstr>
      <vt:lpstr>Wingdings</vt:lpstr>
      <vt:lpstr>Blue Pearl DeLuxe</vt:lpstr>
      <vt:lpstr>Metcalfe’s Law : Why is the Web so Big?</vt:lpstr>
      <vt:lpstr>What you should get from this session</vt:lpstr>
      <vt:lpstr>Metcalfe’s Law</vt:lpstr>
      <vt:lpstr>Bob Metcalfe’s Law</vt:lpstr>
      <vt:lpstr>Bob Metcalfe’s Law</vt:lpstr>
      <vt:lpstr>Bob Metcalfe’s Law</vt:lpstr>
      <vt:lpstr>Bob Metcalfe’s Law</vt:lpstr>
      <vt:lpstr>Bob Metcalfe’s Law</vt:lpstr>
      <vt:lpstr>Bob Metcalfe’s Law</vt:lpstr>
      <vt:lpstr>What about lots of little webs?</vt:lpstr>
      <vt:lpstr>There can be only one Web!</vt:lpstr>
      <vt:lpstr>Metcalfe’s law and the Web</vt:lpstr>
      <vt:lpstr>Metcalfe’s law and the Web</vt:lpstr>
      <vt:lpstr>The Universal Web</vt:lpstr>
      <vt:lpstr>The Many Implications of Metcalfe’s Law</vt:lpstr>
      <vt:lpstr>An amazing range of issues are related to Metcalfe’s Law</vt:lpstr>
      <vt:lpstr>An amazing range of issues are related to Metcalfe’s Law</vt:lpstr>
      <vt:lpstr>An amazing range of issues are related to Metcalfe’s Law</vt:lpstr>
      <vt:lpstr>The same Web for Mobile and Desktop</vt:lpstr>
      <vt:lpstr>Economics, the law, and ubiquity</vt:lpstr>
      <vt:lpstr>The Challenge of Scaling</vt:lpstr>
      <vt:lpstr>Scaling is hard</vt:lpstr>
      <vt:lpstr>Goals and requirements for the Web</vt:lpstr>
      <vt:lpstr>Next session…</vt:lpstr>
    </vt:vector>
  </TitlesOfParts>
  <Company>IBM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Learning Initiative</dc:title>
  <dc:subject>Executive Overview</dc:subject>
  <dc:creator>Nancy Kaufman</dc:creator>
  <cp:lastModifiedBy>Noah Mendelsohn</cp:lastModifiedBy>
  <cp:revision>1806</cp:revision>
  <cp:lastPrinted>2015-01-19T22:38:24Z</cp:lastPrinted>
  <dcterms:created xsi:type="dcterms:W3CDTF">2002-12-11T03:38:06Z</dcterms:created>
  <dcterms:modified xsi:type="dcterms:W3CDTF">2023-09-07T19:30:54Z</dcterms:modified>
</cp:coreProperties>
</file>