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454" r:id="rId2"/>
    <p:sldId id="460" r:id="rId3"/>
    <p:sldId id="558" r:id="rId4"/>
    <p:sldId id="559" r:id="rId5"/>
    <p:sldId id="560" r:id="rId6"/>
    <p:sldId id="561" r:id="rId7"/>
    <p:sldId id="562" r:id="rId8"/>
    <p:sldId id="501" r:id="rId9"/>
    <p:sldId id="554" r:id="rId10"/>
    <p:sldId id="553" r:id="rId11"/>
    <p:sldId id="552" r:id="rId12"/>
    <p:sldId id="555" r:id="rId13"/>
    <p:sldId id="556" r:id="rId14"/>
    <p:sldId id="557" r:id="rId15"/>
  </p:sldIdLst>
  <p:sldSz cx="9906000" cy="6858000" type="A4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66"/>
    <a:srgbClr val="669900"/>
    <a:srgbClr val="DCE0FE"/>
    <a:srgbClr val="EAEAEA"/>
    <a:srgbClr val="080808"/>
    <a:srgbClr val="80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414" autoAdjust="0"/>
    <p:restoredTop sz="89439" autoAdjust="0"/>
  </p:normalViewPr>
  <p:slideViewPr>
    <p:cSldViewPr snapToGrid="0">
      <p:cViewPr varScale="1">
        <p:scale>
          <a:sx n="73" d="100"/>
          <a:sy n="73" d="100"/>
        </p:scale>
        <p:origin x="1594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3402" y="-96"/>
      </p:cViewPr>
      <p:guideLst>
        <p:guide orient="horz" pos="2920"/>
        <p:guide pos="220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defTabSz="928688"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defTabSz="928688"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fld id="{F2273C7B-A76A-4BD7-B4B8-2659420EA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313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695325"/>
            <a:ext cx="5021262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fld id="{3225FC36-7010-4877-BBED-A5D1A4F8B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894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2DCB96-BEC9-4B22-A9F5-590154E3B7EB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876" tIns="46437" rIns="92876" bIns="46437" anchor="b"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F18560-C717-421C-81F1-35B4BE8D92F6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blackWhite">
          <a:xfrm>
            <a:off x="0" y="0"/>
            <a:ext cx="9906000" cy="1517650"/>
          </a:xfrm>
          <a:prstGeom prst="rect">
            <a:avLst/>
          </a:prstGeom>
          <a:solidFill>
            <a:srgbClr val="80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4961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blackWhite">
          <a:xfrm>
            <a:off x="0" y="4181475"/>
            <a:ext cx="9906000" cy="2673350"/>
          </a:xfrm>
          <a:prstGeom prst="rect">
            <a:avLst/>
          </a:prstGeom>
          <a:solidFill>
            <a:srgbClr val="80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5165266" y="6557963"/>
            <a:ext cx="461216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 dirty="0">
                <a:solidFill>
                  <a:srgbClr val="DCE0FE"/>
                </a:solidFill>
              </a:rPr>
              <a:t>Copyright 2012, 2015, 2016,</a:t>
            </a:r>
            <a:r>
              <a:rPr lang="en-US" altLang="en-US" sz="900" baseline="0" dirty="0">
                <a:solidFill>
                  <a:srgbClr val="DCE0FE"/>
                </a:solidFill>
              </a:rPr>
              <a:t> 2017, 2020, 2022</a:t>
            </a:r>
            <a:r>
              <a:rPr lang="en-US" altLang="en-US" sz="900" dirty="0">
                <a:solidFill>
                  <a:srgbClr val="DCE0FE"/>
                </a:solidFill>
              </a:rPr>
              <a:t> &amp; 2023 – Noah Mendelsohn</a:t>
            </a:r>
          </a:p>
        </p:txBody>
      </p:sp>
      <p:sp>
        <p:nvSpPr>
          <p:cNvPr id="1344517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650875" y="2155825"/>
            <a:ext cx="8616950" cy="1409700"/>
          </a:xfrm>
        </p:spPr>
        <p:txBody>
          <a:bodyPr anchor="ctr" anchorCtr="1"/>
          <a:lstStyle>
            <a:lvl1pPr algn="ctr">
              <a:defRPr b="1"/>
            </a:lvl1pPr>
          </a:lstStyle>
          <a:p>
            <a:pPr lvl="0"/>
            <a:r>
              <a:rPr lang="en-US" altLang="en-US" noProof="0"/>
              <a:t>Presentation Title</a:t>
            </a:r>
          </a:p>
        </p:txBody>
      </p:sp>
      <p:sp>
        <p:nvSpPr>
          <p:cNvPr id="1344518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3225" y="4752975"/>
            <a:ext cx="5776913" cy="99853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="0">
                <a:solidFill>
                  <a:srgbClr val="EAEAEA"/>
                </a:solidFill>
              </a:defRPr>
            </a:lvl1pPr>
          </a:lstStyle>
          <a:p>
            <a:pPr lvl="0"/>
            <a:r>
              <a:rPr lang="en-US" altLang="en-US" noProof="0"/>
              <a:t>Presentation Subtitle</a:t>
            </a:r>
            <a:br>
              <a:rPr lang="en-US" altLang="en-US" noProof="0"/>
            </a:br>
            <a:r>
              <a:rPr lang="en-US" altLang="en-US" noProof="0"/>
              <a:t>Subtitle Second Line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92338" y="6221413"/>
            <a:ext cx="3138487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5840413" y="6221413"/>
            <a:ext cx="1754187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58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C570C-F038-49BF-BD13-7D120DCAB1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07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6738" y="871538"/>
            <a:ext cx="2249487" cy="4806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688" y="871538"/>
            <a:ext cx="6597650" cy="4806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F85BE-A81E-43E0-835C-A70CB0228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8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49141-D748-41D6-9325-94C7AF9E5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52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C3E20-3C4B-4BEF-8B1E-160B09655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91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776413"/>
            <a:ext cx="413543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788" y="1776413"/>
            <a:ext cx="413543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185FA-0C5B-4D73-A596-12A5C877AD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94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79A4A-9F45-417F-A595-4010EF6FB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06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8B1A7-2B7A-4520-BE0A-91C70FD38E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18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78DBB-15B7-4092-840E-06D97B853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08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DF05-626B-4887-8F2C-15B7EF236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1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5F7B9-42CB-493F-88A2-84EB9D211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16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6688" y="871538"/>
            <a:ext cx="893286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776413"/>
            <a:ext cx="842327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black">
          <a:xfrm>
            <a:off x="6324600" y="6613525"/>
            <a:ext cx="3581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</a:rPr>
              <a:t>© 2010 Noah Mendelsohn</a:t>
            </a:r>
          </a:p>
        </p:txBody>
      </p:sp>
      <p:sp>
        <p:nvSpPr>
          <p:cNvPr id="134349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66688" y="6500813"/>
            <a:ext cx="10906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b="1">
                <a:solidFill>
                  <a:srgbClr val="FFFFFF"/>
                </a:solidFill>
                <a:latin typeface="Arial" charset="0"/>
              </a:defRPr>
            </a:lvl1pPr>
          </a:lstStyle>
          <a:p>
            <a:fld id="{2401D0C6-7470-44FD-A555-434E2C132D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12"/>
          <p:cNvSpPr>
            <a:spLocks noChangeShapeType="1"/>
          </p:cNvSpPr>
          <p:nvPr/>
        </p:nvSpPr>
        <p:spPr bwMode="black">
          <a:xfrm>
            <a:off x="1073150" y="146050"/>
            <a:ext cx="0" cy="2349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black">
          <a:xfrm>
            <a:off x="107315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4"/>
          <p:cNvSpPr>
            <a:spLocks noChangeArrowheads="1"/>
          </p:cNvSpPr>
          <p:nvPr userDrawn="1"/>
        </p:nvSpPr>
        <p:spPr bwMode="auto">
          <a:xfrm>
            <a:off x="0" y="0"/>
            <a:ext cx="9906000" cy="3619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080808"/>
              </a:solidFill>
            </a:endParaRPr>
          </a:p>
        </p:txBody>
      </p:sp>
      <p:sp>
        <p:nvSpPr>
          <p:cNvPr id="1033" name="Rectangle 15"/>
          <p:cNvSpPr>
            <a:spLocks noChangeArrowheads="1"/>
          </p:cNvSpPr>
          <p:nvPr userDrawn="1"/>
        </p:nvSpPr>
        <p:spPr bwMode="auto">
          <a:xfrm>
            <a:off x="0" y="6496050"/>
            <a:ext cx="9906000" cy="3619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08080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1400">
          <a:solidFill>
            <a:schemeClr val="tx1"/>
          </a:solidFill>
          <a:latin typeface="+mn-lt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oah@cs.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wiredenterprise/2012/05/steve-crocker/all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wiredenterprise/2012/05/steve-crocker/all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wiredenterprise/2012/05/steve-crocker/all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wiredenterprise/2012/05/steve-crocker/all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wiredenterprise/2012/05/steve-crocker/al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 Brief Introduction to</a:t>
            </a:r>
            <a:br>
              <a:rPr lang="en-US" altLang="en-US" sz="2400"/>
            </a:br>
            <a:r>
              <a:rPr lang="en-US" altLang="en-US" sz="2400"/>
              <a:t>Requests for Comments</a:t>
            </a:r>
            <a:br>
              <a:rPr lang="en-US" altLang="en-US" sz="2400"/>
            </a:br>
            <a:r>
              <a:rPr lang="en-US" altLang="en-US" sz="2400"/>
              <a:t>–</a:t>
            </a:r>
            <a:br>
              <a:rPr lang="en-US" altLang="en-US" sz="2400"/>
            </a:br>
            <a:r>
              <a:rPr lang="en-US" altLang="en-US" sz="2400"/>
              <a:t>The Specifications for the Internet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Noah Mendelsohn</a:t>
            </a:r>
          </a:p>
          <a:p>
            <a:pPr eaLnBrk="1" hangingPunct="1"/>
            <a:r>
              <a:rPr lang="en-US" altLang="en-US"/>
              <a:t>Tufts University</a:t>
            </a:r>
            <a:br>
              <a:rPr lang="en-US" altLang="en-US"/>
            </a:br>
            <a:r>
              <a:rPr lang="en-US" altLang="en-US"/>
              <a:t>Email: </a:t>
            </a:r>
            <a:r>
              <a:rPr lang="en-US" altLang="en-US">
                <a:hlinkClick r:id="rId2"/>
              </a:rPr>
              <a:t>noah@cs.tufts.edu</a:t>
            </a:r>
            <a:endParaRPr lang="en-US" altLang="en-US"/>
          </a:p>
          <a:p>
            <a:pPr eaLnBrk="1" hangingPunct="1"/>
            <a:r>
              <a:rPr lang="en-US" altLang="en-US"/>
              <a:t>Web: http://www.cs.tufts.edu/~noah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black">
          <a:xfrm>
            <a:off x="676275" y="290513"/>
            <a:ext cx="855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b="0" dirty="0">
                <a:solidFill>
                  <a:srgbClr val="EAEAEA"/>
                </a:solidFill>
              </a:rPr>
              <a:t>CS 117: Internet Scale Distributed Systems (Fall 2023)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altLang="en-US" b="0" dirty="0">
              <a:solidFill>
                <a:srgbClr val="EAEAE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69925" y="1962150"/>
            <a:ext cx="8567738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0">
                <a:latin typeface="Verdana" pitchFamily="34" charset="0"/>
              </a:rPr>
              <a:t>[…] but then I realized that the mere act of writing down what were talking about could be seen as a presumption of authority and someone was going to come and yell at us — presumably some adult out of the east, either Boston or Washington…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020763" y="5972175"/>
            <a:ext cx="799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Source: </a:t>
            </a:r>
            <a:r>
              <a:rPr lang="en-US" altLang="en-US" sz="1600" b="0">
                <a:latin typeface="Verdana" pitchFamily="34" charset="0"/>
                <a:hlinkClick r:id="rId2"/>
              </a:rPr>
              <a:t>http://www.wired.com/wiredenterprise/2012/05/steve-crocker/all/</a:t>
            </a:r>
            <a:r>
              <a:rPr lang="en-US" altLang="en-US" sz="1600" b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69925" y="1814513"/>
            <a:ext cx="8567738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0">
                <a:latin typeface="Verdana" pitchFamily="34" charset="0"/>
              </a:rPr>
              <a:t>[…] so I got increasingly nervous. I was staying with some friends in the Pacific Palisades area, and late one night, I couldn’t sleep and the only place I could work without waking people up was in the bathroom. It was 3 a.m., and I scribbled down some rules for these notes...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1020763" y="5972175"/>
            <a:ext cx="799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Source: </a:t>
            </a:r>
            <a:r>
              <a:rPr lang="en-US" altLang="en-US" sz="1600" b="0">
                <a:latin typeface="Verdana" pitchFamily="34" charset="0"/>
                <a:hlinkClick r:id="rId2"/>
              </a:rPr>
              <a:t>http://www.wired.com/wiredenterprise/2012/05/steve-crocker/all/</a:t>
            </a:r>
            <a:r>
              <a:rPr lang="en-US" altLang="en-US" sz="1600" b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52463" y="1938338"/>
            <a:ext cx="8567737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0">
                <a:latin typeface="Verdana" pitchFamily="34" charset="0"/>
              </a:rPr>
              <a:t>…I  said that they were completely informal, that they didn’t count as publications. You could ask questions without answers. You just had to put your name and the date and a title on these things, and I’d assign them a number as fast as you wrote them…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20763" y="5972175"/>
            <a:ext cx="799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Source: </a:t>
            </a:r>
            <a:r>
              <a:rPr lang="en-US" altLang="en-US" sz="1600" b="0">
                <a:latin typeface="Verdana" pitchFamily="34" charset="0"/>
                <a:hlinkClick r:id="rId2"/>
              </a:rPr>
              <a:t>http://www.wired.com/wiredenterprise/2012/05/steve-crocker/all/</a:t>
            </a:r>
            <a:r>
              <a:rPr lang="en-US" altLang="en-US" sz="1600" b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33413" y="2224088"/>
            <a:ext cx="8567737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0">
                <a:latin typeface="Verdana" pitchFamily="34" charset="0"/>
              </a:rPr>
              <a:t>… to emphasize the informal nature, I hit upon this silly little idea of calling every one of them a ‘Request for Comments’ — no matter whether it really was a request or how formal or how informal.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20763" y="5972175"/>
            <a:ext cx="799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Source: </a:t>
            </a:r>
            <a:r>
              <a:rPr lang="en-US" altLang="en-US" sz="1600" b="0">
                <a:latin typeface="Verdana" pitchFamily="34" charset="0"/>
                <a:hlinkClick r:id="rId2"/>
              </a:rPr>
              <a:t>http://www.wired.com/wiredenterprise/2012/05/steve-crocker/all/</a:t>
            </a:r>
            <a:r>
              <a:rPr lang="en-US" altLang="en-US" sz="1600" b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RFCs remain the documentation for Internet Protocols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RFCs</a:t>
            </a:r>
          </a:p>
          <a:p>
            <a:pPr lvl="1"/>
            <a:r>
              <a:rPr lang="en-US" altLang="en-US" sz="1600" dirty="0"/>
              <a:t>The official documentation for Internet and low-level Web technologies</a:t>
            </a:r>
          </a:p>
          <a:p>
            <a:pPr lvl="1"/>
            <a:r>
              <a:rPr lang="en-US" altLang="en-US" sz="1600" dirty="0"/>
              <a:t>Created in the Internet Engineering Task Force</a:t>
            </a:r>
          </a:p>
          <a:p>
            <a:pPr lvl="1"/>
            <a:r>
              <a:rPr lang="en-US" altLang="en-US" sz="1600" dirty="0"/>
              <a:t>IETF is a very open organization: </a:t>
            </a:r>
            <a:r>
              <a:rPr lang="en-US" altLang="en-US" sz="1600" i="1" dirty="0"/>
              <a:t>you</a:t>
            </a:r>
            <a:r>
              <a:rPr lang="en-US" altLang="en-US" sz="1600" dirty="0"/>
              <a:t> can attend meetings and participate</a:t>
            </a:r>
          </a:p>
          <a:p>
            <a:pPr lvl="1"/>
            <a:r>
              <a:rPr lang="en-US" altLang="en-US" sz="1600" dirty="0"/>
              <a:t>RFCs cover wide range of topics from specifications to more informal and speculative discussion</a:t>
            </a:r>
          </a:p>
          <a:p>
            <a:pPr lvl="1"/>
            <a:r>
              <a:rPr lang="en-US" altLang="en-US" sz="1600" dirty="0"/>
              <a:t>IETF’s mantra: </a:t>
            </a:r>
            <a:r>
              <a:rPr lang="en-US" altLang="en-US" sz="1600" i="1" dirty="0"/>
              <a:t>“rough consensus and running code”</a:t>
            </a:r>
          </a:p>
          <a:p>
            <a:r>
              <a:rPr lang="en-US" altLang="en-US" sz="2000" dirty="0"/>
              <a:t>W3C Recommendations</a:t>
            </a:r>
          </a:p>
          <a:p>
            <a:pPr lvl="1"/>
            <a:r>
              <a:rPr lang="en-US" altLang="en-US" sz="1600" dirty="0"/>
              <a:t>Used for specification of Web-specific technologies like HTML</a:t>
            </a:r>
          </a:p>
          <a:p>
            <a:pPr lvl="1"/>
            <a:r>
              <a:rPr lang="en-US" altLang="en-US" sz="1600" dirty="0"/>
              <a:t>Created by member-driven “process” with public input</a:t>
            </a:r>
          </a:p>
          <a:p>
            <a:pPr lvl="1"/>
            <a:r>
              <a:rPr lang="en-US" altLang="en-US" sz="1600" dirty="0"/>
              <a:t>HTTP &amp; URI are joint work of IETF and W3C (RFC 2616, RFC 3986, etc.)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5CABCC8-BECE-4244-9C98-1971062A99BB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eaLnBrk="1" hangingPunct="1"/>
              <a:t>2</a:t>
            </a:fld>
            <a:endParaRPr lang="en-US" altLang="en-US" sz="10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Goals</a:t>
            </a:r>
          </a:p>
        </p:txBody>
      </p:sp>
      <p:sp>
        <p:nvSpPr>
          <p:cNvPr id="142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Briefly explain the history of RFCs</a:t>
            </a:r>
          </a:p>
          <a:p>
            <a:pPr eaLnBrk="1" hangingPunct="1"/>
            <a:r>
              <a:rPr lang="en-US" altLang="en-US"/>
              <a:t>Explain the role of RFCs and W3C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5E94522F-09C4-4E2F-9948-6538551339D2}" type="slidenum">
              <a:rPr lang="en-US" altLang="en-US" sz="100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altLang="en-US" sz="1000">
              <a:solidFill>
                <a:srgbClr val="FFFF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22525" y="2514600"/>
            <a:ext cx="5062538" cy="18288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Open Standards</a:t>
            </a:r>
            <a:br>
              <a:rPr lang="en-US" altLang="en-US"/>
            </a:br>
            <a:r>
              <a:rPr lang="en-US" altLang="en-US"/>
              <a:t>and</a:t>
            </a:r>
            <a:br>
              <a:rPr lang="en-US" altLang="en-US"/>
            </a:br>
            <a:r>
              <a:rPr lang="en-US" altLang="en-US"/>
              <a:t>Open Source</a:t>
            </a:r>
            <a:br>
              <a:rPr lang="en-US" altLang="en-US"/>
            </a:br>
            <a:r>
              <a:rPr lang="en-US" altLang="en-US"/>
              <a:t>(review)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3EB141F3-7631-4D5A-9C8A-7434F859BE6F}" type="slidenum">
              <a:rPr lang="en-US" altLang="en-US" sz="100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altLang="en-US" sz="1000">
              <a:solidFill>
                <a:srgbClr val="FFFFFF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0225"/>
            <a:ext cx="8932863" cy="498475"/>
          </a:xfrm>
        </p:spPr>
        <p:txBody>
          <a:bodyPr/>
          <a:lstStyle/>
          <a:p>
            <a:pPr eaLnBrk="1" hangingPunct="1"/>
            <a:r>
              <a:rPr lang="en-US" altLang="en-US"/>
              <a:t>Open protocol and format </a:t>
            </a:r>
            <a:r>
              <a:rPr lang="en-US" altLang="en-US" i="1"/>
              <a:t>standards</a:t>
            </a:r>
          </a:p>
        </p:txBody>
      </p:sp>
      <p:pic>
        <p:nvPicPr>
          <p:cNvPr id="6148" name="Picture 3" descr="j01953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4325"/>
            <a:ext cx="1939925" cy="1497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3170238" y="21034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759200" y="1571625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F49610"/>
                </a:solidFill>
                <a:latin typeface="Verdana" pitchFamily="34" charset="0"/>
              </a:rPr>
              <a:t>HTTP GET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 flipH="1" flipV="1">
            <a:off x="3073400" y="44148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CD1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3497263" y="5192713"/>
            <a:ext cx="206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CD19A2"/>
                </a:solidFill>
                <a:latin typeface="Verdana" pitchFamily="34" charset="0"/>
              </a:rPr>
              <a:t>HTTP RESPONSE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1960563" y="1098550"/>
            <a:ext cx="6691312" cy="361950"/>
          </a:xfrm>
          <a:prstGeom prst="rect">
            <a:avLst/>
          </a:prstGeom>
          <a:noFill/>
          <a:ln w="25400" algn="ctr">
            <a:solidFill>
              <a:srgbClr val="1656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1656A3"/>
                </a:solidFill>
                <a:latin typeface="Verdana" pitchFamily="34" charset="0"/>
              </a:rPr>
              <a:t>URI is </a:t>
            </a:r>
            <a:r>
              <a:rPr lang="en-US" altLang="en-US" sz="1600" u="sng">
                <a:solidFill>
                  <a:srgbClr val="1656A3"/>
                </a:solidFill>
                <a:latin typeface="Verdana" pitchFamily="34" charset="0"/>
              </a:rPr>
              <a:t>http://webarch.noahdemo.com/demo1/test.html</a:t>
            </a:r>
          </a:p>
        </p:txBody>
      </p:sp>
      <p:grpSp>
        <p:nvGrpSpPr>
          <p:cNvPr id="6154" name="Group 9"/>
          <p:cNvGrpSpPr>
            <a:grpSpLocks/>
          </p:cNvGrpSpPr>
          <p:nvPr/>
        </p:nvGrpSpPr>
        <p:grpSpPr bwMode="auto">
          <a:xfrm>
            <a:off x="6256338" y="2647950"/>
            <a:ext cx="3319462" cy="1546225"/>
            <a:chOff x="3601" y="1444"/>
            <a:chExt cx="3073" cy="1275"/>
          </a:xfrm>
        </p:grpSpPr>
        <p:graphicFrame>
          <p:nvGraphicFramePr>
            <p:cNvPr id="6155" name="Object 10"/>
            <p:cNvGraphicFramePr>
              <a:graphicFrameLocks noChangeAspect="1"/>
            </p:cNvGraphicFramePr>
            <p:nvPr/>
          </p:nvGraphicFramePr>
          <p:xfrm>
            <a:off x="3987" y="1831"/>
            <a:ext cx="522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rawing" r:id="rId3" imgW="767895" imgH="1179814" progId="FLW3Drawing">
                    <p:embed/>
                  </p:oleObj>
                </mc:Choice>
                <mc:Fallback>
                  <p:oleObj name="Drawing" r:id="rId3" imgW="767895" imgH="1179814" progId="FLW3Drawing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7" y="1831"/>
                          <a:ext cx="522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08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56" name="Group 11"/>
            <p:cNvGrpSpPr>
              <a:grpSpLocks/>
            </p:cNvGrpSpPr>
            <p:nvPr/>
          </p:nvGrpSpPr>
          <p:grpSpPr bwMode="auto">
            <a:xfrm>
              <a:off x="5074" y="1444"/>
              <a:ext cx="475" cy="723"/>
              <a:chOff x="4574" y="2228"/>
              <a:chExt cx="660" cy="672"/>
            </a:xfrm>
          </p:grpSpPr>
          <p:sp>
            <p:nvSpPr>
              <p:cNvPr id="6159" name="Oval 12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6160" name="Rectangle 13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6161" name="Oval 14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6162" name="Line 15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Line 16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7" name="Rectangle 17"/>
            <p:cNvSpPr>
              <a:spLocks noChangeArrowheads="1"/>
            </p:cNvSpPr>
            <p:nvPr/>
          </p:nvSpPr>
          <p:spPr bwMode="auto">
            <a:xfrm>
              <a:off x="4658" y="2258"/>
              <a:ext cx="17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>
                  <a:solidFill>
                    <a:srgbClr val="1656A3"/>
                  </a:solidFill>
                  <a:latin typeface="Verdana" pitchFamily="34" charset="0"/>
                </a:rPr>
                <a:t>demo1/test.html</a:t>
              </a:r>
            </a:p>
          </p:txBody>
        </p:sp>
        <p:sp>
          <p:nvSpPr>
            <p:cNvPr id="6158" name="Rectangle 18"/>
            <p:cNvSpPr>
              <a:spLocks noChangeArrowheads="1"/>
            </p:cNvSpPr>
            <p:nvPr/>
          </p:nvSpPr>
          <p:spPr bwMode="auto">
            <a:xfrm>
              <a:off x="3601" y="2441"/>
              <a:ext cx="3073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600" b="0">
                  <a:solidFill>
                    <a:srgbClr val="F49610"/>
                  </a:solidFill>
                  <a:latin typeface="Verdana" pitchFamily="34" charset="0"/>
                </a:rPr>
                <a:t>Host: webarch.noahdemo.com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7689DDEA-7C53-447C-98AD-B564F1FC1AA6}" type="slidenum">
              <a:rPr lang="en-US" altLang="en-US" sz="100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00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0225"/>
            <a:ext cx="8932863" cy="498475"/>
          </a:xfrm>
        </p:spPr>
        <p:txBody>
          <a:bodyPr/>
          <a:lstStyle/>
          <a:p>
            <a:pPr eaLnBrk="1" hangingPunct="1"/>
            <a:r>
              <a:rPr lang="en-US" altLang="en-US"/>
              <a:t>Open protocol and format </a:t>
            </a:r>
            <a:r>
              <a:rPr lang="en-US" altLang="en-US" i="1"/>
              <a:t>standards</a:t>
            </a:r>
          </a:p>
        </p:txBody>
      </p:sp>
      <p:pic>
        <p:nvPicPr>
          <p:cNvPr id="7172" name="Picture 3" descr="j01953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4325"/>
            <a:ext cx="1939925" cy="1497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3170238" y="21034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759200" y="1571625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F49610"/>
                </a:solidFill>
                <a:latin typeface="Verdana" pitchFamily="34" charset="0"/>
              </a:rPr>
              <a:t>HTTP GET</a:t>
            </a: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 flipH="1" flipV="1">
            <a:off x="3073400" y="44148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CD1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497263" y="5192713"/>
            <a:ext cx="206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CD19A2"/>
                </a:solidFill>
                <a:latin typeface="Verdana" pitchFamily="34" charset="0"/>
              </a:rPr>
              <a:t>HTTP RESPONSE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960563" y="1098550"/>
            <a:ext cx="6691312" cy="361950"/>
          </a:xfrm>
          <a:prstGeom prst="rect">
            <a:avLst/>
          </a:prstGeom>
          <a:noFill/>
          <a:ln w="25400" algn="ctr">
            <a:solidFill>
              <a:srgbClr val="1656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1656A3"/>
                </a:solidFill>
                <a:latin typeface="Verdana" pitchFamily="34" charset="0"/>
              </a:rPr>
              <a:t>URI is </a:t>
            </a:r>
            <a:r>
              <a:rPr lang="en-US" altLang="en-US" sz="1600" u="sng">
                <a:solidFill>
                  <a:srgbClr val="1656A3"/>
                </a:solidFill>
                <a:latin typeface="Verdana" pitchFamily="34" charset="0"/>
              </a:rPr>
              <a:t>http://webarch.noahdemo.com/demo1/test.html</a:t>
            </a:r>
          </a:p>
        </p:txBody>
      </p:sp>
      <p:grpSp>
        <p:nvGrpSpPr>
          <p:cNvPr id="7178" name="Group 9"/>
          <p:cNvGrpSpPr>
            <a:grpSpLocks/>
          </p:cNvGrpSpPr>
          <p:nvPr/>
        </p:nvGrpSpPr>
        <p:grpSpPr bwMode="auto">
          <a:xfrm>
            <a:off x="6256338" y="2647950"/>
            <a:ext cx="3319462" cy="1546225"/>
            <a:chOff x="3601" y="1444"/>
            <a:chExt cx="3073" cy="1275"/>
          </a:xfrm>
        </p:grpSpPr>
        <p:graphicFrame>
          <p:nvGraphicFramePr>
            <p:cNvPr id="7183" name="Object 10"/>
            <p:cNvGraphicFramePr>
              <a:graphicFrameLocks noChangeAspect="1"/>
            </p:cNvGraphicFramePr>
            <p:nvPr/>
          </p:nvGraphicFramePr>
          <p:xfrm>
            <a:off x="3987" y="1831"/>
            <a:ext cx="522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rawing" r:id="rId3" imgW="767895" imgH="1179814" progId="FLW3Drawing">
                    <p:embed/>
                  </p:oleObj>
                </mc:Choice>
                <mc:Fallback>
                  <p:oleObj name="Drawing" r:id="rId3" imgW="767895" imgH="1179814" progId="FLW3Drawing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7" y="1831"/>
                          <a:ext cx="522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>
                                  <a:alpha val="50195"/>
                                </a:scheme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08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84" name="Group 11"/>
            <p:cNvGrpSpPr>
              <a:grpSpLocks/>
            </p:cNvGrpSpPr>
            <p:nvPr/>
          </p:nvGrpSpPr>
          <p:grpSpPr bwMode="auto">
            <a:xfrm>
              <a:off x="5074" y="1444"/>
              <a:ext cx="475" cy="723"/>
              <a:chOff x="4574" y="2228"/>
              <a:chExt cx="660" cy="672"/>
            </a:xfrm>
          </p:grpSpPr>
          <p:sp>
            <p:nvSpPr>
              <p:cNvPr id="7187" name="Oval 12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>
                  <a:alpha val="50195"/>
                </a:srgbClr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7188" name="Rectangle 13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7189" name="Oval 14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>
                  <a:alpha val="50195"/>
                </a:srgbClr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7190" name="Line 15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16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4658" y="2258"/>
              <a:ext cx="17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>
                  <a:solidFill>
                    <a:srgbClr val="1656A3"/>
                  </a:solidFill>
                  <a:latin typeface="Verdana" pitchFamily="34" charset="0"/>
                </a:rPr>
                <a:t>demo1/test.html</a:t>
              </a: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3601" y="2441"/>
              <a:ext cx="3073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600" b="0">
                  <a:solidFill>
                    <a:srgbClr val="F49610"/>
                  </a:solidFill>
                  <a:latin typeface="Verdana" pitchFamily="34" charset="0"/>
                </a:rPr>
                <a:t>Host: webarch.noahdemo.com</a:t>
              </a:r>
            </a:p>
          </p:txBody>
        </p:sp>
      </p:grpSp>
      <p:sp>
        <p:nvSpPr>
          <p:cNvPr id="7179" name="Freeform 19"/>
          <p:cNvSpPr>
            <a:spLocks/>
          </p:cNvSpPr>
          <p:nvPr/>
        </p:nvSpPr>
        <p:spPr bwMode="auto">
          <a:xfrm>
            <a:off x="5773738" y="1636713"/>
            <a:ext cx="704850" cy="3833812"/>
          </a:xfrm>
          <a:custGeom>
            <a:avLst/>
            <a:gdLst>
              <a:gd name="T0" fmla="*/ 2147483647 w 444"/>
              <a:gd name="T1" fmla="*/ 0 h 1915"/>
              <a:gd name="T2" fmla="*/ 0 w 444"/>
              <a:gd name="T3" fmla="*/ 2147483647 h 1915"/>
              <a:gd name="T4" fmla="*/ 2147483647 w 444"/>
              <a:gd name="T5" fmla="*/ 2147483647 h 1915"/>
              <a:gd name="T6" fmla="*/ 2147483647 w 444"/>
              <a:gd name="T7" fmla="*/ 2147483647 h 1915"/>
              <a:gd name="T8" fmla="*/ 2147483647 w 444"/>
              <a:gd name="T9" fmla="*/ 2147483647 h 1915"/>
              <a:gd name="T10" fmla="*/ 2147483647 w 444"/>
              <a:gd name="T11" fmla="*/ 2147483647 h 1915"/>
              <a:gd name="T12" fmla="*/ 2147483647 w 444"/>
              <a:gd name="T13" fmla="*/ 2147483647 h 1915"/>
              <a:gd name="T14" fmla="*/ 2147483647 w 444"/>
              <a:gd name="T15" fmla="*/ 2147483647 h 1915"/>
              <a:gd name="T16" fmla="*/ 2147483647 w 444"/>
              <a:gd name="T17" fmla="*/ 2147483647 h 1915"/>
              <a:gd name="T18" fmla="*/ 2147483647 w 444"/>
              <a:gd name="T19" fmla="*/ 2147483647 h 1915"/>
              <a:gd name="T20" fmla="*/ 2147483647 w 444"/>
              <a:gd name="T21" fmla="*/ 2147483647 h 1915"/>
              <a:gd name="T22" fmla="*/ 2147483647 w 444"/>
              <a:gd name="T23" fmla="*/ 2147483647 h 1915"/>
              <a:gd name="T24" fmla="*/ 2147483647 w 444"/>
              <a:gd name="T25" fmla="*/ 2147483647 h 1915"/>
              <a:gd name="T26" fmla="*/ 2147483647 w 444"/>
              <a:gd name="T27" fmla="*/ 2147483647 h 1915"/>
              <a:gd name="T28" fmla="*/ 2147483647 w 444"/>
              <a:gd name="T29" fmla="*/ 2147483647 h 1915"/>
              <a:gd name="T30" fmla="*/ 2147483647 w 444"/>
              <a:gd name="T31" fmla="*/ 2147483647 h 1915"/>
              <a:gd name="T32" fmla="*/ 2147483647 w 444"/>
              <a:gd name="T33" fmla="*/ 2147483647 h 1915"/>
              <a:gd name="T34" fmla="*/ 2147483647 w 444"/>
              <a:gd name="T35" fmla="*/ 2147483647 h 1915"/>
              <a:gd name="T36" fmla="*/ 2147483647 w 444"/>
              <a:gd name="T37" fmla="*/ 2147483647 h 1915"/>
              <a:gd name="T38" fmla="*/ 2147483647 w 444"/>
              <a:gd name="T39" fmla="*/ 2147483647 h 1915"/>
              <a:gd name="T40" fmla="*/ 2147483647 w 444"/>
              <a:gd name="T41" fmla="*/ 2147483647 h 1915"/>
              <a:gd name="T42" fmla="*/ 2147483647 w 444"/>
              <a:gd name="T43" fmla="*/ 2147483647 h 1915"/>
              <a:gd name="T44" fmla="*/ 2147483647 w 444"/>
              <a:gd name="T45" fmla="*/ 2147483647 h 1915"/>
              <a:gd name="T46" fmla="*/ 2147483647 w 444"/>
              <a:gd name="T47" fmla="*/ 0 h 1915"/>
              <a:gd name="T48" fmla="*/ 2147483647 w 444"/>
              <a:gd name="T49" fmla="*/ 0 h 191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44" h="1915">
                <a:moveTo>
                  <a:pt x="159" y="0"/>
                </a:moveTo>
                <a:lnTo>
                  <a:pt x="0" y="175"/>
                </a:lnTo>
                <a:lnTo>
                  <a:pt x="170" y="329"/>
                </a:lnTo>
                <a:lnTo>
                  <a:pt x="16" y="537"/>
                </a:lnTo>
                <a:lnTo>
                  <a:pt x="165" y="680"/>
                </a:lnTo>
                <a:lnTo>
                  <a:pt x="22" y="878"/>
                </a:lnTo>
                <a:lnTo>
                  <a:pt x="170" y="1031"/>
                </a:lnTo>
                <a:lnTo>
                  <a:pt x="44" y="1223"/>
                </a:lnTo>
                <a:lnTo>
                  <a:pt x="236" y="1388"/>
                </a:lnTo>
                <a:lnTo>
                  <a:pt x="104" y="1586"/>
                </a:lnTo>
                <a:lnTo>
                  <a:pt x="208" y="1717"/>
                </a:lnTo>
                <a:lnTo>
                  <a:pt x="88" y="1915"/>
                </a:lnTo>
                <a:lnTo>
                  <a:pt x="307" y="1914"/>
                </a:lnTo>
                <a:lnTo>
                  <a:pt x="444" y="1711"/>
                </a:lnTo>
                <a:lnTo>
                  <a:pt x="318" y="1563"/>
                </a:lnTo>
                <a:lnTo>
                  <a:pt x="428" y="1393"/>
                </a:lnTo>
                <a:lnTo>
                  <a:pt x="280" y="1223"/>
                </a:lnTo>
                <a:lnTo>
                  <a:pt x="379" y="1026"/>
                </a:lnTo>
                <a:lnTo>
                  <a:pt x="241" y="867"/>
                </a:lnTo>
                <a:lnTo>
                  <a:pt x="351" y="697"/>
                </a:lnTo>
                <a:lnTo>
                  <a:pt x="225" y="548"/>
                </a:lnTo>
                <a:lnTo>
                  <a:pt x="346" y="340"/>
                </a:lnTo>
                <a:lnTo>
                  <a:pt x="208" y="170"/>
                </a:lnTo>
                <a:lnTo>
                  <a:pt x="395" y="0"/>
                </a:lnTo>
                <a:lnTo>
                  <a:pt x="159" y="0"/>
                </a:lnTo>
                <a:close/>
              </a:path>
            </a:pathLst>
          </a:custGeom>
          <a:solidFill>
            <a:srgbClr val="6699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7180" name="Oval 20"/>
          <p:cNvSpPr>
            <a:spLocks noChangeArrowheads="1"/>
          </p:cNvSpPr>
          <p:nvPr/>
        </p:nvSpPr>
        <p:spPr bwMode="auto">
          <a:xfrm>
            <a:off x="6330950" y="1663700"/>
            <a:ext cx="3309938" cy="39624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7181" name="AutoShape 21"/>
          <p:cNvSpPr>
            <a:spLocks noChangeArrowheads="1"/>
          </p:cNvSpPr>
          <p:nvPr/>
        </p:nvSpPr>
        <p:spPr bwMode="auto">
          <a:xfrm>
            <a:off x="454025" y="4597400"/>
            <a:ext cx="2430463" cy="1706563"/>
          </a:xfrm>
          <a:prstGeom prst="wedgeRoundRectCallout">
            <a:avLst>
              <a:gd name="adj1" fmla="val 76648"/>
              <a:gd name="adj2" fmla="val -9995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Open Standards protocols and formats: client doesn’t see resource/server details</a:t>
            </a:r>
          </a:p>
        </p:txBody>
      </p:sp>
      <p:sp>
        <p:nvSpPr>
          <p:cNvPr id="7182" name="AutoShape 22"/>
          <p:cNvSpPr>
            <a:spLocks noChangeArrowheads="1"/>
          </p:cNvSpPr>
          <p:nvPr/>
        </p:nvSpPr>
        <p:spPr bwMode="auto">
          <a:xfrm>
            <a:off x="3352800" y="3273425"/>
            <a:ext cx="4057650" cy="584200"/>
          </a:xfrm>
          <a:prstGeom prst="leftRightArrow">
            <a:avLst>
              <a:gd name="adj1" fmla="val 50000"/>
              <a:gd name="adj2" fmla="val 1389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D3372C07-EAB8-403D-BD35-F5236C2D1A87}" type="slidenum">
              <a:rPr lang="en-US" altLang="en-US" sz="100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altLang="en-US" sz="1000">
              <a:solidFill>
                <a:srgbClr val="FFFFFF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0225"/>
            <a:ext cx="8932863" cy="498475"/>
          </a:xfrm>
        </p:spPr>
        <p:txBody>
          <a:bodyPr/>
          <a:lstStyle/>
          <a:p>
            <a:pPr eaLnBrk="1" hangingPunct="1"/>
            <a:r>
              <a:rPr lang="en-US" altLang="en-US"/>
              <a:t>Open protocol and format </a:t>
            </a:r>
            <a:r>
              <a:rPr lang="en-US" altLang="en-US" i="1"/>
              <a:t>standards</a:t>
            </a:r>
          </a:p>
        </p:txBody>
      </p:sp>
      <p:pic>
        <p:nvPicPr>
          <p:cNvPr id="8196" name="Picture 3" descr="j01953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4325"/>
            <a:ext cx="1939925" cy="1497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3170238" y="21034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3759200" y="1571625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F49610"/>
                </a:solidFill>
                <a:latin typeface="Verdana" pitchFamily="34" charset="0"/>
              </a:rPr>
              <a:t>HTTP GET</a:t>
            </a:r>
          </a:p>
        </p:txBody>
      </p:sp>
      <p:sp>
        <p:nvSpPr>
          <p:cNvPr id="8199" name="AutoShape 6"/>
          <p:cNvSpPr>
            <a:spLocks noChangeArrowheads="1"/>
          </p:cNvSpPr>
          <p:nvPr/>
        </p:nvSpPr>
        <p:spPr bwMode="auto">
          <a:xfrm flipH="1" flipV="1">
            <a:off x="3073400" y="44148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CD1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497263" y="5192713"/>
            <a:ext cx="206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CD19A2"/>
                </a:solidFill>
                <a:latin typeface="Verdana" pitchFamily="34" charset="0"/>
              </a:rPr>
              <a:t>HTTP RESPONSE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1960563" y="1098550"/>
            <a:ext cx="6691312" cy="361950"/>
          </a:xfrm>
          <a:prstGeom prst="rect">
            <a:avLst/>
          </a:prstGeom>
          <a:noFill/>
          <a:ln w="25400" algn="ctr">
            <a:solidFill>
              <a:srgbClr val="1656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1656A3"/>
                </a:solidFill>
                <a:latin typeface="Verdana" pitchFamily="34" charset="0"/>
              </a:rPr>
              <a:t>URI is </a:t>
            </a:r>
            <a:r>
              <a:rPr lang="en-US" altLang="en-US" sz="1600" u="sng">
                <a:solidFill>
                  <a:srgbClr val="1656A3"/>
                </a:solidFill>
                <a:latin typeface="Verdana" pitchFamily="34" charset="0"/>
              </a:rPr>
              <a:t>http://webarch.noahdemo.com/demo1/test.html</a:t>
            </a:r>
          </a:p>
        </p:txBody>
      </p:sp>
      <p:grpSp>
        <p:nvGrpSpPr>
          <p:cNvPr id="8202" name="Group 9"/>
          <p:cNvGrpSpPr>
            <a:grpSpLocks/>
          </p:cNvGrpSpPr>
          <p:nvPr/>
        </p:nvGrpSpPr>
        <p:grpSpPr bwMode="auto">
          <a:xfrm>
            <a:off x="6256338" y="2647950"/>
            <a:ext cx="3319462" cy="1546225"/>
            <a:chOff x="3601" y="1444"/>
            <a:chExt cx="3073" cy="1275"/>
          </a:xfrm>
        </p:grpSpPr>
        <p:graphicFrame>
          <p:nvGraphicFramePr>
            <p:cNvPr id="8207" name="Object 10"/>
            <p:cNvGraphicFramePr>
              <a:graphicFrameLocks noChangeAspect="1"/>
            </p:cNvGraphicFramePr>
            <p:nvPr/>
          </p:nvGraphicFramePr>
          <p:xfrm>
            <a:off x="3987" y="1831"/>
            <a:ext cx="522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rawing" r:id="rId3" imgW="767895" imgH="1179814" progId="FLW3Drawing">
                    <p:embed/>
                  </p:oleObj>
                </mc:Choice>
                <mc:Fallback>
                  <p:oleObj name="Drawing" r:id="rId3" imgW="767895" imgH="1179814" progId="FLW3Drawing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7" y="1831"/>
                          <a:ext cx="522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08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08" name="Group 11"/>
            <p:cNvGrpSpPr>
              <a:grpSpLocks/>
            </p:cNvGrpSpPr>
            <p:nvPr/>
          </p:nvGrpSpPr>
          <p:grpSpPr bwMode="auto">
            <a:xfrm>
              <a:off x="5074" y="1444"/>
              <a:ext cx="475" cy="723"/>
              <a:chOff x="4574" y="2228"/>
              <a:chExt cx="660" cy="672"/>
            </a:xfrm>
          </p:grpSpPr>
          <p:sp>
            <p:nvSpPr>
              <p:cNvPr id="8211" name="Oval 12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8212" name="Rectangle 13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8213" name="Oval 14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8214" name="Line 15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16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4658" y="2258"/>
              <a:ext cx="17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>
                  <a:solidFill>
                    <a:srgbClr val="1656A3"/>
                  </a:solidFill>
                  <a:latin typeface="Verdana" pitchFamily="34" charset="0"/>
                </a:rPr>
                <a:t>demo1/test.html</a:t>
              </a:r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3601" y="2441"/>
              <a:ext cx="3073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600" b="0">
                  <a:solidFill>
                    <a:srgbClr val="F49610"/>
                  </a:solidFill>
                  <a:latin typeface="Verdana" pitchFamily="34" charset="0"/>
                </a:rPr>
                <a:t>Host: webarch.noahdemo.com</a:t>
              </a:r>
            </a:p>
          </p:txBody>
        </p:sp>
      </p:grpSp>
      <p:sp>
        <p:nvSpPr>
          <p:cNvPr id="8203" name="Freeform 19"/>
          <p:cNvSpPr>
            <a:spLocks/>
          </p:cNvSpPr>
          <p:nvPr/>
        </p:nvSpPr>
        <p:spPr bwMode="auto">
          <a:xfrm>
            <a:off x="5773738" y="1636713"/>
            <a:ext cx="704850" cy="3833812"/>
          </a:xfrm>
          <a:custGeom>
            <a:avLst/>
            <a:gdLst>
              <a:gd name="T0" fmla="*/ 2147483647 w 444"/>
              <a:gd name="T1" fmla="*/ 0 h 1915"/>
              <a:gd name="T2" fmla="*/ 0 w 444"/>
              <a:gd name="T3" fmla="*/ 2147483647 h 1915"/>
              <a:gd name="T4" fmla="*/ 2147483647 w 444"/>
              <a:gd name="T5" fmla="*/ 2147483647 h 1915"/>
              <a:gd name="T6" fmla="*/ 2147483647 w 444"/>
              <a:gd name="T7" fmla="*/ 2147483647 h 1915"/>
              <a:gd name="T8" fmla="*/ 2147483647 w 444"/>
              <a:gd name="T9" fmla="*/ 2147483647 h 1915"/>
              <a:gd name="T10" fmla="*/ 2147483647 w 444"/>
              <a:gd name="T11" fmla="*/ 2147483647 h 1915"/>
              <a:gd name="T12" fmla="*/ 2147483647 w 444"/>
              <a:gd name="T13" fmla="*/ 2147483647 h 1915"/>
              <a:gd name="T14" fmla="*/ 2147483647 w 444"/>
              <a:gd name="T15" fmla="*/ 2147483647 h 1915"/>
              <a:gd name="T16" fmla="*/ 2147483647 w 444"/>
              <a:gd name="T17" fmla="*/ 2147483647 h 1915"/>
              <a:gd name="T18" fmla="*/ 2147483647 w 444"/>
              <a:gd name="T19" fmla="*/ 2147483647 h 1915"/>
              <a:gd name="T20" fmla="*/ 2147483647 w 444"/>
              <a:gd name="T21" fmla="*/ 2147483647 h 1915"/>
              <a:gd name="T22" fmla="*/ 2147483647 w 444"/>
              <a:gd name="T23" fmla="*/ 2147483647 h 1915"/>
              <a:gd name="T24" fmla="*/ 2147483647 w 444"/>
              <a:gd name="T25" fmla="*/ 2147483647 h 1915"/>
              <a:gd name="T26" fmla="*/ 2147483647 w 444"/>
              <a:gd name="T27" fmla="*/ 2147483647 h 1915"/>
              <a:gd name="T28" fmla="*/ 2147483647 w 444"/>
              <a:gd name="T29" fmla="*/ 2147483647 h 1915"/>
              <a:gd name="T30" fmla="*/ 2147483647 w 444"/>
              <a:gd name="T31" fmla="*/ 2147483647 h 1915"/>
              <a:gd name="T32" fmla="*/ 2147483647 w 444"/>
              <a:gd name="T33" fmla="*/ 2147483647 h 1915"/>
              <a:gd name="T34" fmla="*/ 2147483647 w 444"/>
              <a:gd name="T35" fmla="*/ 2147483647 h 1915"/>
              <a:gd name="T36" fmla="*/ 2147483647 w 444"/>
              <a:gd name="T37" fmla="*/ 2147483647 h 1915"/>
              <a:gd name="T38" fmla="*/ 2147483647 w 444"/>
              <a:gd name="T39" fmla="*/ 2147483647 h 1915"/>
              <a:gd name="T40" fmla="*/ 2147483647 w 444"/>
              <a:gd name="T41" fmla="*/ 2147483647 h 1915"/>
              <a:gd name="T42" fmla="*/ 2147483647 w 444"/>
              <a:gd name="T43" fmla="*/ 2147483647 h 1915"/>
              <a:gd name="T44" fmla="*/ 2147483647 w 444"/>
              <a:gd name="T45" fmla="*/ 2147483647 h 1915"/>
              <a:gd name="T46" fmla="*/ 2147483647 w 444"/>
              <a:gd name="T47" fmla="*/ 0 h 1915"/>
              <a:gd name="T48" fmla="*/ 2147483647 w 444"/>
              <a:gd name="T49" fmla="*/ 0 h 191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44" h="1915">
                <a:moveTo>
                  <a:pt x="159" y="0"/>
                </a:moveTo>
                <a:lnTo>
                  <a:pt x="0" y="175"/>
                </a:lnTo>
                <a:lnTo>
                  <a:pt x="170" y="329"/>
                </a:lnTo>
                <a:lnTo>
                  <a:pt x="16" y="537"/>
                </a:lnTo>
                <a:lnTo>
                  <a:pt x="165" y="680"/>
                </a:lnTo>
                <a:lnTo>
                  <a:pt x="22" y="878"/>
                </a:lnTo>
                <a:lnTo>
                  <a:pt x="170" y="1031"/>
                </a:lnTo>
                <a:lnTo>
                  <a:pt x="44" y="1223"/>
                </a:lnTo>
                <a:lnTo>
                  <a:pt x="236" y="1388"/>
                </a:lnTo>
                <a:lnTo>
                  <a:pt x="104" y="1586"/>
                </a:lnTo>
                <a:lnTo>
                  <a:pt x="208" y="1717"/>
                </a:lnTo>
                <a:lnTo>
                  <a:pt x="88" y="1915"/>
                </a:lnTo>
                <a:lnTo>
                  <a:pt x="307" y="1914"/>
                </a:lnTo>
                <a:lnTo>
                  <a:pt x="444" y="1711"/>
                </a:lnTo>
                <a:lnTo>
                  <a:pt x="318" y="1563"/>
                </a:lnTo>
                <a:lnTo>
                  <a:pt x="428" y="1393"/>
                </a:lnTo>
                <a:lnTo>
                  <a:pt x="280" y="1223"/>
                </a:lnTo>
                <a:lnTo>
                  <a:pt x="379" y="1026"/>
                </a:lnTo>
                <a:lnTo>
                  <a:pt x="241" y="867"/>
                </a:lnTo>
                <a:lnTo>
                  <a:pt x="351" y="697"/>
                </a:lnTo>
                <a:lnTo>
                  <a:pt x="225" y="548"/>
                </a:lnTo>
                <a:lnTo>
                  <a:pt x="346" y="340"/>
                </a:lnTo>
                <a:lnTo>
                  <a:pt x="208" y="170"/>
                </a:lnTo>
                <a:lnTo>
                  <a:pt x="395" y="0"/>
                </a:lnTo>
                <a:lnTo>
                  <a:pt x="159" y="0"/>
                </a:lnTo>
                <a:close/>
              </a:path>
            </a:pathLst>
          </a:custGeom>
          <a:solidFill>
            <a:srgbClr val="6699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8204" name="Oval 20"/>
          <p:cNvSpPr>
            <a:spLocks noChangeArrowheads="1"/>
          </p:cNvSpPr>
          <p:nvPr/>
        </p:nvSpPr>
        <p:spPr bwMode="auto">
          <a:xfrm>
            <a:off x="0" y="1558925"/>
            <a:ext cx="3309938" cy="3962400"/>
          </a:xfrm>
          <a:prstGeom prst="ellipse">
            <a:avLst/>
          </a:prstGeom>
          <a:solidFill>
            <a:srgbClr val="EAEAEA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8205" name="AutoShape 21"/>
          <p:cNvSpPr>
            <a:spLocks noChangeArrowheads="1"/>
          </p:cNvSpPr>
          <p:nvPr/>
        </p:nvSpPr>
        <p:spPr bwMode="auto">
          <a:xfrm>
            <a:off x="7072313" y="4510088"/>
            <a:ext cx="2430462" cy="1706562"/>
          </a:xfrm>
          <a:prstGeom prst="wedgeRoundRectCallout">
            <a:avLst>
              <a:gd name="adj1" fmla="val -31514"/>
              <a:gd name="adj2" fmla="val -1071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Open Standards protocols and formats: server supports any client</a:t>
            </a:r>
          </a:p>
        </p:txBody>
      </p:sp>
      <p:sp>
        <p:nvSpPr>
          <p:cNvPr id="8206" name="AutoShape 22"/>
          <p:cNvSpPr>
            <a:spLocks noChangeArrowheads="1"/>
          </p:cNvSpPr>
          <p:nvPr/>
        </p:nvSpPr>
        <p:spPr bwMode="auto">
          <a:xfrm>
            <a:off x="3352800" y="3273425"/>
            <a:ext cx="4057650" cy="584200"/>
          </a:xfrm>
          <a:prstGeom prst="leftRightArrow">
            <a:avLst>
              <a:gd name="adj1" fmla="val 50000"/>
              <a:gd name="adj2" fmla="val 1389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D1744C23-B352-4F05-A1D7-1E9E9CBD3992}" type="slidenum">
              <a:rPr lang="en-US" altLang="en-US" sz="100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altLang="en-US" sz="1000">
              <a:solidFill>
                <a:srgbClr val="FFFFFF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0225"/>
            <a:ext cx="8932863" cy="498475"/>
          </a:xfrm>
        </p:spPr>
        <p:txBody>
          <a:bodyPr/>
          <a:lstStyle/>
          <a:p>
            <a:pPr eaLnBrk="1" hangingPunct="1"/>
            <a:r>
              <a:rPr lang="en-US" altLang="en-US"/>
              <a:t>Open source </a:t>
            </a:r>
            <a:r>
              <a:rPr lang="en-US" altLang="en-US" i="1"/>
              <a:t>software</a:t>
            </a:r>
          </a:p>
        </p:txBody>
      </p:sp>
      <p:pic>
        <p:nvPicPr>
          <p:cNvPr id="9220" name="Picture 3" descr="j01953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4325"/>
            <a:ext cx="1939925" cy="1497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3170238" y="21034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F799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759200" y="1571625"/>
            <a:ext cx="1290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F49610"/>
                </a:solidFill>
                <a:latin typeface="Verdana" pitchFamily="34" charset="0"/>
              </a:rPr>
              <a:t>HTTP GET</a:t>
            </a: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 flipH="1" flipV="1">
            <a:off x="3073400" y="4414838"/>
            <a:ext cx="2752725" cy="528637"/>
          </a:xfrm>
          <a:prstGeom prst="curvedDownArrow">
            <a:avLst>
              <a:gd name="adj1" fmla="val 104144"/>
              <a:gd name="adj2" fmla="val 208288"/>
              <a:gd name="adj3" fmla="val 33333"/>
            </a:avLst>
          </a:prstGeom>
          <a:solidFill>
            <a:srgbClr val="CD1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497263" y="5192713"/>
            <a:ext cx="2066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CD19A2"/>
                </a:solidFill>
                <a:latin typeface="Verdana" pitchFamily="34" charset="0"/>
              </a:rPr>
              <a:t>HTTP RESPONSE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1960563" y="1098550"/>
            <a:ext cx="6691312" cy="361950"/>
          </a:xfrm>
          <a:prstGeom prst="rect">
            <a:avLst/>
          </a:prstGeom>
          <a:noFill/>
          <a:ln w="25400" algn="ctr">
            <a:solidFill>
              <a:srgbClr val="1656A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>
                <a:solidFill>
                  <a:srgbClr val="1656A3"/>
                </a:solidFill>
                <a:latin typeface="Verdana" pitchFamily="34" charset="0"/>
              </a:rPr>
              <a:t>URI is </a:t>
            </a:r>
            <a:r>
              <a:rPr lang="en-US" altLang="en-US" sz="1600" u="sng">
                <a:solidFill>
                  <a:srgbClr val="1656A3"/>
                </a:solidFill>
                <a:latin typeface="Verdana" pitchFamily="34" charset="0"/>
              </a:rPr>
              <a:t>http://webarch.noahdemo.com/demo1/test.html</a:t>
            </a:r>
          </a:p>
        </p:txBody>
      </p:sp>
      <p:grpSp>
        <p:nvGrpSpPr>
          <p:cNvPr id="9226" name="Group 9"/>
          <p:cNvGrpSpPr>
            <a:grpSpLocks/>
          </p:cNvGrpSpPr>
          <p:nvPr/>
        </p:nvGrpSpPr>
        <p:grpSpPr bwMode="auto">
          <a:xfrm>
            <a:off x="6256338" y="2647950"/>
            <a:ext cx="3319462" cy="1546225"/>
            <a:chOff x="3601" y="1444"/>
            <a:chExt cx="3073" cy="1275"/>
          </a:xfrm>
        </p:grpSpPr>
        <p:graphicFrame>
          <p:nvGraphicFramePr>
            <p:cNvPr id="9232" name="Object 10"/>
            <p:cNvGraphicFramePr>
              <a:graphicFrameLocks noChangeAspect="1"/>
            </p:cNvGraphicFramePr>
            <p:nvPr/>
          </p:nvGraphicFramePr>
          <p:xfrm>
            <a:off x="3987" y="1831"/>
            <a:ext cx="522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rawing" r:id="rId3" imgW="767895" imgH="1179814" progId="FLW3Drawing">
                    <p:embed/>
                  </p:oleObj>
                </mc:Choice>
                <mc:Fallback>
                  <p:oleObj name="Drawing" r:id="rId3" imgW="767895" imgH="1179814" progId="FLW3Drawing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7" y="1831"/>
                          <a:ext cx="522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08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33" name="Group 11"/>
            <p:cNvGrpSpPr>
              <a:grpSpLocks/>
            </p:cNvGrpSpPr>
            <p:nvPr/>
          </p:nvGrpSpPr>
          <p:grpSpPr bwMode="auto">
            <a:xfrm>
              <a:off x="5074" y="1444"/>
              <a:ext cx="475" cy="723"/>
              <a:chOff x="4574" y="2228"/>
              <a:chExt cx="660" cy="672"/>
            </a:xfrm>
          </p:grpSpPr>
          <p:sp>
            <p:nvSpPr>
              <p:cNvPr id="9236" name="Oval 12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9237" name="Rectangle 13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9238" name="Oval 14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en-US" altLang="en-US" sz="1600" b="0">
                  <a:solidFill>
                    <a:srgbClr val="F49610"/>
                  </a:solidFill>
                  <a:latin typeface="Verdana" pitchFamily="34" charset="0"/>
                </a:endParaRPr>
              </a:p>
            </p:txBody>
          </p:sp>
          <p:sp>
            <p:nvSpPr>
              <p:cNvPr id="9239" name="Line 15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16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4658" y="2258"/>
              <a:ext cx="175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>
                  <a:solidFill>
                    <a:srgbClr val="1656A3"/>
                  </a:solidFill>
                  <a:latin typeface="Verdana" pitchFamily="34" charset="0"/>
                </a:rPr>
                <a:t>demo1/test.html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601" y="2441"/>
              <a:ext cx="3073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600" b="0">
                  <a:solidFill>
                    <a:srgbClr val="F49610"/>
                  </a:solidFill>
                  <a:latin typeface="Verdana" pitchFamily="34" charset="0"/>
                </a:rPr>
                <a:t>Host: webarch.noahdemo.com</a:t>
              </a:r>
            </a:p>
          </p:txBody>
        </p:sp>
      </p:grpSp>
      <p:grpSp>
        <p:nvGrpSpPr>
          <p:cNvPr id="9227" name="Group 19"/>
          <p:cNvGrpSpPr>
            <a:grpSpLocks/>
          </p:cNvGrpSpPr>
          <p:nvPr/>
        </p:nvGrpSpPr>
        <p:grpSpPr bwMode="auto">
          <a:xfrm>
            <a:off x="2844800" y="3532188"/>
            <a:ext cx="2779713" cy="2428875"/>
            <a:chOff x="1792" y="2225"/>
            <a:chExt cx="1751" cy="1530"/>
          </a:xfrm>
        </p:grpSpPr>
        <p:sp>
          <p:nvSpPr>
            <p:cNvPr id="9230" name="AutoShape 20"/>
            <p:cNvSpPr>
              <a:spLocks noChangeArrowheads="1"/>
            </p:cNvSpPr>
            <p:nvPr/>
          </p:nvSpPr>
          <p:spPr bwMode="auto">
            <a:xfrm>
              <a:off x="1795" y="2677"/>
              <a:ext cx="1531" cy="1075"/>
            </a:xfrm>
            <a:prstGeom prst="wedgeRoundRectCallout">
              <a:avLst>
                <a:gd name="adj1" fmla="val -84616"/>
                <a:gd name="adj2" fmla="val -82560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600" b="0">
                  <a:latin typeface="Verdana" pitchFamily="34" charset="0"/>
                </a:rPr>
                <a:t>Open Standards protocols and formats: server supports any client</a:t>
              </a:r>
            </a:p>
          </p:txBody>
        </p:sp>
        <p:sp>
          <p:nvSpPr>
            <p:cNvPr id="9231" name="AutoShape 21"/>
            <p:cNvSpPr>
              <a:spLocks noChangeArrowheads="1"/>
            </p:cNvSpPr>
            <p:nvPr/>
          </p:nvSpPr>
          <p:spPr bwMode="auto">
            <a:xfrm>
              <a:off x="1792" y="2225"/>
              <a:ext cx="1751" cy="1530"/>
            </a:xfrm>
            <a:prstGeom prst="wedgeRoundRectCallout">
              <a:avLst>
                <a:gd name="adj1" fmla="val 129727"/>
                <a:gd name="adj2" fmla="val -51440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600" b="0">
                  <a:latin typeface="Verdana" pitchFamily="34" charset="0"/>
                </a:rPr>
                <a:t>Open </a:t>
              </a:r>
              <a:r>
                <a:rPr lang="en-US" altLang="en-US" sz="1600" b="0" i="1">
                  <a:latin typeface="Verdana" pitchFamily="34" charset="0"/>
                </a:rPr>
                <a:t>Software</a:t>
              </a:r>
              <a:r>
                <a:rPr lang="en-US" altLang="en-US" sz="1600" b="0">
                  <a:latin typeface="Verdana" pitchFamily="34" charset="0"/>
                </a:rPr>
                <a:t> sometimes useful for </a:t>
              </a:r>
              <a:r>
                <a:rPr lang="en-US" altLang="en-US" sz="1600" b="0" i="1">
                  <a:latin typeface="Verdana" pitchFamily="34" charset="0"/>
                </a:rPr>
                <a:t>implementing </a:t>
              </a:r>
              <a:r>
                <a:rPr lang="en-US" altLang="en-US" sz="1600" b="0">
                  <a:latin typeface="Verdana" pitchFamily="34" charset="0"/>
                </a:rPr>
                <a:t>servers or clients – promotes open standards protocols and formats: server supports any client</a:t>
              </a:r>
            </a:p>
          </p:txBody>
        </p:sp>
      </p:grpSp>
      <p:sp>
        <p:nvSpPr>
          <p:cNvPr id="1484822" name="Text Box 22"/>
          <p:cNvSpPr txBox="1">
            <a:spLocks noChangeArrowheads="1"/>
          </p:cNvSpPr>
          <p:nvPr/>
        </p:nvSpPr>
        <p:spPr bwMode="auto">
          <a:xfrm>
            <a:off x="7564438" y="2033588"/>
            <a:ext cx="103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solidFill>
                  <a:srgbClr val="009900"/>
                </a:solidFill>
                <a:latin typeface="Verdana" pitchFamily="34" charset="0"/>
              </a:rPr>
              <a:t>Apache?</a:t>
            </a:r>
          </a:p>
        </p:txBody>
      </p:sp>
      <p:sp>
        <p:nvSpPr>
          <p:cNvPr id="1484823" name="Text Box 23"/>
          <p:cNvSpPr txBox="1">
            <a:spLocks noChangeArrowheads="1"/>
          </p:cNvSpPr>
          <p:nvPr/>
        </p:nvSpPr>
        <p:spPr bwMode="auto">
          <a:xfrm>
            <a:off x="635000" y="2185988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solidFill>
                  <a:srgbClr val="009900"/>
                </a:solidFill>
                <a:latin typeface="Verdana" pitchFamily="34" charset="0"/>
              </a:rPr>
              <a:t>Firefox?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2" grpId="0" autoUpdateAnimBg="0"/>
      <p:bldP spid="14848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 noGrp="1"/>
          </p:cNvSpPr>
          <p:nvPr/>
        </p:nvSpPr>
        <p:spPr bwMode="black">
          <a:xfrm>
            <a:off x="166688" y="6500813"/>
            <a:ext cx="1090612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3F71360-35A0-42BF-A487-15A9AD534960}" type="slidenum">
              <a:rPr lang="en-US" altLang="en-US" sz="1000" b="1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1900" y="2624138"/>
            <a:ext cx="5062538" cy="10477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en-US" altLang="en-US"/>
              <a:t>A short history of RFCs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884363" y="4676775"/>
            <a:ext cx="6383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0">
                <a:latin typeface="Verdana" pitchFamily="34" charset="0"/>
              </a:rPr>
              <a:t>All quotes from Steve Crocker: the “inventor” of RFCs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23900" y="2424113"/>
            <a:ext cx="8567738" cy="17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0">
                <a:latin typeface="Verdana" pitchFamily="34" charset="0"/>
              </a:rPr>
              <a:t>There was no adult in the room, as it were. We were all more or less in our mid-20s and self-organized…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020763" y="5972175"/>
            <a:ext cx="799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Source: </a:t>
            </a:r>
            <a:r>
              <a:rPr lang="en-US" altLang="en-US" sz="1600" b="0">
                <a:latin typeface="Verdana" pitchFamily="34" charset="0"/>
                <a:hlinkClick r:id="rId2"/>
              </a:rPr>
              <a:t>http://www.wired.com/wiredenterprise/2012/05/steve-crocker/all/</a:t>
            </a:r>
            <a:r>
              <a:rPr lang="en-US" altLang="en-US" sz="1600" b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Pearl DeLuxe">
  <a:themeElements>
    <a:clrScheme name="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0000FF"/>
      </a:hlink>
      <a:folHlink>
        <a:srgbClr val="D18213"/>
      </a:folHlink>
    </a:clrScheme>
    <a:fontScheme name="Blue Pearl DeLux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49610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49610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31102</TotalTime>
  <Words>722</Words>
  <Application>Microsoft Office PowerPoint</Application>
  <PresentationFormat>A4 Paper (210x297 mm)</PresentationFormat>
  <Paragraphs>71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Verdana</vt:lpstr>
      <vt:lpstr>Wingdings</vt:lpstr>
      <vt:lpstr>Blue Pearl DeLuxe</vt:lpstr>
      <vt:lpstr>Drawing</vt:lpstr>
      <vt:lpstr>A Brief Introduction to Requests for Comments – The Specifications for the Internet</vt:lpstr>
      <vt:lpstr>Goals</vt:lpstr>
      <vt:lpstr>Open Standards and Open Source (review)</vt:lpstr>
      <vt:lpstr>Open protocol and format standards</vt:lpstr>
      <vt:lpstr>Open protocol and format standards</vt:lpstr>
      <vt:lpstr>Open protocol and format standards</vt:lpstr>
      <vt:lpstr>Open source software</vt:lpstr>
      <vt:lpstr>A short history of RFCs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RFCs remain the documentation for Internet Protocols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System Design Tradeoffs</dc:title>
  <dc:subject>Naming</dc:subject>
  <dc:creator>Noah Mendelsohn</dc:creator>
  <cp:lastModifiedBy>Noah Mendelsohn</cp:lastModifiedBy>
  <cp:revision>1870</cp:revision>
  <dcterms:created xsi:type="dcterms:W3CDTF">2002-12-11T03:38:06Z</dcterms:created>
  <dcterms:modified xsi:type="dcterms:W3CDTF">2023-10-05T17:13:41Z</dcterms:modified>
</cp:coreProperties>
</file>