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5"/>
  </p:notesMasterIdLst>
  <p:handoutMasterIdLst>
    <p:handoutMasterId r:id="rId56"/>
  </p:handoutMasterIdLst>
  <p:sldIdLst>
    <p:sldId id="454" r:id="rId2"/>
    <p:sldId id="460" r:id="rId3"/>
    <p:sldId id="707" r:id="rId4"/>
    <p:sldId id="728" r:id="rId5"/>
    <p:sldId id="729" r:id="rId6"/>
    <p:sldId id="733" r:id="rId7"/>
    <p:sldId id="734" r:id="rId8"/>
    <p:sldId id="730" r:id="rId9"/>
    <p:sldId id="732" r:id="rId10"/>
    <p:sldId id="745" r:id="rId11"/>
    <p:sldId id="746" r:id="rId12"/>
    <p:sldId id="747" r:id="rId13"/>
    <p:sldId id="786" r:id="rId14"/>
    <p:sldId id="748" r:id="rId15"/>
    <p:sldId id="749" r:id="rId16"/>
    <p:sldId id="750" r:id="rId17"/>
    <p:sldId id="751" r:id="rId18"/>
    <p:sldId id="721" r:id="rId19"/>
    <p:sldId id="764" r:id="rId20"/>
    <p:sldId id="552" r:id="rId21"/>
    <p:sldId id="753" r:id="rId22"/>
    <p:sldId id="754" r:id="rId23"/>
    <p:sldId id="755" r:id="rId24"/>
    <p:sldId id="757" r:id="rId25"/>
    <p:sldId id="756" r:id="rId26"/>
    <p:sldId id="752" r:id="rId27"/>
    <p:sldId id="759" r:id="rId28"/>
    <p:sldId id="761" r:id="rId29"/>
    <p:sldId id="760" r:id="rId30"/>
    <p:sldId id="787" r:id="rId31"/>
    <p:sldId id="758" r:id="rId32"/>
    <p:sldId id="762" r:id="rId33"/>
    <p:sldId id="763" r:id="rId34"/>
    <p:sldId id="776" r:id="rId35"/>
    <p:sldId id="784" r:id="rId36"/>
    <p:sldId id="777" r:id="rId37"/>
    <p:sldId id="778" r:id="rId38"/>
    <p:sldId id="779" r:id="rId39"/>
    <p:sldId id="780" r:id="rId40"/>
    <p:sldId id="781" r:id="rId41"/>
    <p:sldId id="782" r:id="rId42"/>
    <p:sldId id="783" r:id="rId43"/>
    <p:sldId id="785" r:id="rId44"/>
    <p:sldId id="766" r:id="rId45"/>
    <p:sldId id="768" r:id="rId46"/>
    <p:sldId id="769" r:id="rId47"/>
    <p:sldId id="772" r:id="rId48"/>
    <p:sldId id="773" r:id="rId49"/>
    <p:sldId id="770" r:id="rId50"/>
    <p:sldId id="771" r:id="rId51"/>
    <p:sldId id="774" r:id="rId52"/>
    <p:sldId id="775" r:id="rId53"/>
    <p:sldId id="722" r:id="rId54"/>
  </p:sldIdLst>
  <p:sldSz cx="9906000" cy="6858000" type="A4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rgbClr val="0000FF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5DAE"/>
    <a:srgbClr val="CC0066"/>
    <a:srgbClr val="669900"/>
    <a:srgbClr val="DCE0FE"/>
    <a:srgbClr val="B1BAFD"/>
    <a:srgbClr val="94DE00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7" autoAdjust="0"/>
    <p:restoredTop sz="89439" autoAdjust="0"/>
  </p:normalViewPr>
  <p:slideViewPr>
    <p:cSldViewPr snapToGrid="0">
      <p:cViewPr varScale="1">
        <p:scale>
          <a:sx n="73" d="100"/>
          <a:sy n="73" d="100"/>
        </p:scale>
        <p:origin x="1402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defTabSz="928688">
              <a:buFont typeface="Wingdings" pitchFamily="2" charset="2"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algn="r" defTabSz="928688">
              <a:buFont typeface="Wingdings" pitchFamily="2" charset="2"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defTabSz="928688">
              <a:buFont typeface="Wingdings" pitchFamily="2" charset="2"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algn="r" defTabSz="928688">
              <a:buFont typeface="Wingdings" pitchFamily="2" charset="2"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C53176-4967-408D-84FB-59EA2F541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67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2663" y="695325"/>
            <a:ext cx="5021262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76" tIns="46437" rIns="92876" bIns="4643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D20208-8F18-48B5-985E-9F45677FD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8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blackWhite">
          <a:xfrm>
            <a:off x="0" y="0"/>
            <a:ext cx="9906000" cy="1517650"/>
          </a:xfrm>
          <a:prstGeom prst="rect">
            <a:avLst/>
          </a:prstGeom>
          <a:solidFill>
            <a:srgbClr val="80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1600" b="0">
              <a:solidFill>
                <a:srgbClr val="F4961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blackWhite">
          <a:xfrm>
            <a:off x="0" y="4181475"/>
            <a:ext cx="9906000" cy="2673350"/>
          </a:xfrm>
          <a:prstGeom prst="rect">
            <a:avLst/>
          </a:prstGeom>
          <a:solidFill>
            <a:srgbClr val="80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600" b="0">
              <a:solidFill>
                <a:schemeClr val="hlink"/>
              </a:solidFill>
            </a:endParaRPr>
          </a:p>
        </p:txBody>
      </p:sp>
      <p:sp>
        <p:nvSpPr>
          <p:cNvPr id="1344517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650875" y="2155825"/>
            <a:ext cx="8616950" cy="1409700"/>
          </a:xfrm>
        </p:spPr>
        <p:txBody>
          <a:bodyPr anchor="ctr" anchorCtr="1"/>
          <a:lstStyle>
            <a:lvl1pPr algn="ctr">
              <a:defRPr b="1"/>
            </a:lvl1pPr>
          </a:lstStyle>
          <a:p>
            <a:pPr lvl="0"/>
            <a:r>
              <a:rPr lang="en-US" altLang="en-US" noProof="0"/>
              <a:t>Presentation Title</a:t>
            </a:r>
          </a:p>
        </p:txBody>
      </p:sp>
      <p:sp>
        <p:nvSpPr>
          <p:cNvPr id="1344518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3225" y="4752975"/>
            <a:ext cx="5776913" cy="99853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b="0">
                <a:solidFill>
                  <a:srgbClr val="EAEAEA"/>
                </a:solidFill>
              </a:defRPr>
            </a:lvl1pPr>
          </a:lstStyle>
          <a:p>
            <a:pPr lvl="0"/>
            <a:r>
              <a:rPr lang="en-US" altLang="en-US" noProof="0"/>
              <a:t>Presentation Subtitle</a:t>
            </a:r>
            <a:br>
              <a:rPr lang="en-US" altLang="en-US" noProof="0"/>
            </a:br>
            <a:r>
              <a:rPr lang="en-US" altLang="en-US" noProof="0"/>
              <a:t>Subtitle Second Line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192338" y="6221413"/>
            <a:ext cx="3138487" cy="311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5840413" y="6221413"/>
            <a:ext cx="1754187" cy="311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5675159" y="6574536"/>
            <a:ext cx="414729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4961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900" dirty="0">
                <a:solidFill>
                  <a:srgbClr val="DCE0FE"/>
                </a:solidFill>
              </a:rPr>
              <a:t>Copyright 2012,2015, 2017, 2022 &amp; 2023 – Noah Mendelsohn</a:t>
            </a:r>
          </a:p>
        </p:txBody>
      </p:sp>
    </p:spTree>
    <p:extLst>
      <p:ext uri="{BB962C8B-B14F-4D97-AF65-F5344CB8AC3E}">
        <p14:creationId xmlns:p14="http://schemas.microsoft.com/office/powerpoint/2010/main" val="429000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8DE6F-EDAC-49DD-8E37-31DBBEAE60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10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6738" y="871538"/>
            <a:ext cx="2249487" cy="4806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688" y="871538"/>
            <a:ext cx="6597650" cy="4806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BDE9D-7946-48E9-A600-A192BC316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44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53C7-440B-4FF1-B47B-59ADA2A758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05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59D7C-0243-4DB3-AA63-B94C7B332C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2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776413"/>
            <a:ext cx="4135438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788" y="1776413"/>
            <a:ext cx="413543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5A314-3346-4D3B-B333-E7219D545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42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A378E-3941-4A8B-9CA7-9DFC33239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91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121D5-3B44-403B-845B-052A8A80F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89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91378-4C2D-4EB2-A035-F5C412786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55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53F7-3D2E-458F-964F-B53F2D4CC9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37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C3584-873C-4C26-8B41-AD8F1C727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48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6688" y="871538"/>
            <a:ext cx="893286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776413"/>
            <a:ext cx="8423275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black">
          <a:xfrm>
            <a:off x="6324600" y="6613525"/>
            <a:ext cx="3581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/>
            <a:r>
              <a:rPr lang="en-US" altLang="en-US" sz="1000" b="0">
                <a:solidFill>
                  <a:srgbClr val="FFFFFF"/>
                </a:solidFill>
                <a:latin typeface="Arial" charset="0"/>
              </a:rPr>
              <a:t>© 2010 Noah Mendelsohn</a:t>
            </a:r>
          </a:p>
        </p:txBody>
      </p:sp>
      <p:sp>
        <p:nvSpPr>
          <p:cNvPr id="134349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66688" y="6500813"/>
            <a:ext cx="10906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b="1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3C07BFF1-7E61-400F-B09F-7F085B8E58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Line 12"/>
          <p:cNvSpPr>
            <a:spLocks noChangeShapeType="1"/>
          </p:cNvSpPr>
          <p:nvPr/>
        </p:nvSpPr>
        <p:spPr bwMode="black">
          <a:xfrm>
            <a:off x="1073150" y="146050"/>
            <a:ext cx="0" cy="2349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13"/>
          <p:cNvSpPr>
            <a:spLocks noChangeShapeType="1"/>
          </p:cNvSpPr>
          <p:nvPr/>
        </p:nvSpPr>
        <p:spPr bwMode="black">
          <a:xfrm>
            <a:off x="107315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4"/>
          <p:cNvSpPr>
            <a:spLocks noChangeArrowheads="1"/>
          </p:cNvSpPr>
          <p:nvPr userDrawn="1"/>
        </p:nvSpPr>
        <p:spPr bwMode="auto">
          <a:xfrm>
            <a:off x="0" y="0"/>
            <a:ext cx="9906000" cy="3619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600" b="0">
              <a:solidFill>
                <a:srgbClr val="080808"/>
              </a:solidFill>
            </a:endParaRPr>
          </a:p>
        </p:txBody>
      </p:sp>
      <p:sp>
        <p:nvSpPr>
          <p:cNvPr id="1033" name="Rectangle 15"/>
          <p:cNvSpPr>
            <a:spLocks noChangeArrowheads="1"/>
          </p:cNvSpPr>
          <p:nvPr userDrawn="1"/>
        </p:nvSpPr>
        <p:spPr bwMode="auto">
          <a:xfrm>
            <a:off x="0" y="6496050"/>
            <a:ext cx="9906000" cy="3619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1600" b="0">
              <a:solidFill>
                <a:srgbClr val="08080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1400">
          <a:solidFill>
            <a:schemeClr val="tx1"/>
          </a:solidFill>
          <a:latin typeface="+mn-lt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oah@cs.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theregister.co.uk/2011/04/11/state_of_ssl_analysis/" TargetMode="External"/><Relationship Id="rId5" Type="http://schemas.openxmlformats.org/officeDocument/2006/relationships/hyperlink" Target="http://arstechnica.com/security/2015/03/google-warns-of-unauthorized-tls-certificates-trusted-by-almost-all-oses/" TargetMode="External"/><Relationship Id="rId4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users.ece.cmu.edu/~yoonguk/papers/kim-isca14.pdf1JQ&amp;sig2=SOwBZRRRriTiNmEnusgrRA&amp;cad=rja" TargetMode="External"/><Relationship Id="rId2" Type="http://schemas.openxmlformats.org/officeDocument/2006/relationships/hyperlink" Target="http://crypto.stanford.edu/~dabo/papers/ssl-timin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ogleprojectzero.blogspot.com/2015/03/exploiting-dram-rowhammer-bug-to-gain.html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Security Fundamentals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Noah Mendelsohn</a:t>
            </a:r>
          </a:p>
          <a:p>
            <a:pPr eaLnBrk="1" hangingPunct="1"/>
            <a:r>
              <a:rPr lang="en-US" altLang="en-US"/>
              <a:t>Tufts University</a:t>
            </a:r>
            <a:br>
              <a:rPr lang="en-US" altLang="en-US"/>
            </a:br>
            <a:r>
              <a:rPr lang="en-US" altLang="en-US"/>
              <a:t>Email: </a:t>
            </a:r>
            <a:r>
              <a:rPr lang="en-US" altLang="en-US">
                <a:hlinkClick r:id="rId2"/>
              </a:rPr>
              <a:t>noah@cs.tufts.edu</a:t>
            </a:r>
            <a:endParaRPr lang="en-US" altLang="en-US"/>
          </a:p>
          <a:p>
            <a:pPr eaLnBrk="1" hangingPunct="1"/>
            <a:r>
              <a:rPr lang="en-US" altLang="en-US"/>
              <a:t>Web: http://www.cs.tufts.edu/~noah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black">
          <a:xfrm>
            <a:off x="676275" y="290513"/>
            <a:ext cx="8555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2200" b="0" dirty="0">
                <a:solidFill>
                  <a:srgbClr val="EAEAEA"/>
                </a:solidFill>
                <a:latin typeface="Arial" charset="0"/>
              </a:rPr>
              <a:t>CS 117: Internet Scale Distributed Systems (Fall 2023)</a:t>
            </a:r>
          </a:p>
          <a:p>
            <a:pPr algn="ctr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altLang="en-US" sz="2200" b="0" dirty="0">
              <a:solidFill>
                <a:srgbClr val="EAEAE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2525" y="2905125"/>
            <a:ext cx="5062538" cy="1047750"/>
          </a:xfrm>
          <a:noFill/>
        </p:spPr>
        <p:txBody>
          <a:bodyPr anchor="ctr" anchorCtr="1"/>
          <a:lstStyle/>
          <a:p>
            <a:pPr algn="ctr"/>
            <a:r>
              <a:rPr lang="en-US" altLang="en-US" sz="2400"/>
              <a:t>Public Key</a:t>
            </a:r>
            <a:br>
              <a:rPr lang="en-US" altLang="en-US" sz="2400"/>
            </a:br>
            <a:r>
              <a:rPr lang="en-US" altLang="en-US" sz="2400"/>
              <a:t>Basics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Ordinary Encryption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9D4DA-783D-4F6F-BBF8-4A807F5D28AC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pSp>
        <p:nvGrpSpPr>
          <p:cNvPr id="13316" name="Group 14"/>
          <p:cNvGrpSpPr>
            <a:grpSpLocks/>
          </p:cNvGrpSpPr>
          <p:nvPr/>
        </p:nvGrpSpPr>
        <p:grpSpPr bwMode="auto">
          <a:xfrm>
            <a:off x="1785938" y="4302125"/>
            <a:ext cx="569912" cy="787400"/>
            <a:chOff x="4574" y="2228"/>
            <a:chExt cx="660" cy="672"/>
          </a:xfrm>
        </p:grpSpPr>
        <p:sp>
          <p:nvSpPr>
            <p:cNvPr id="13343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4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5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6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7" name="Oval 9"/>
          <p:cNvSpPr>
            <a:spLocks noChangeArrowheads="1"/>
          </p:cNvSpPr>
          <p:nvPr/>
        </p:nvSpPr>
        <p:spPr bwMode="auto">
          <a:xfrm>
            <a:off x="3054350" y="4302125"/>
            <a:ext cx="2206625" cy="7874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Decryption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13318" name="Straight Arrow Connector 15"/>
          <p:cNvCxnSpPr>
            <a:cxnSpLocks noChangeShapeType="1"/>
          </p:cNvCxnSpPr>
          <p:nvPr/>
        </p:nvCxnSpPr>
        <p:spPr bwMode="auto">
          <a:xfrm flipH="1">
            <a:off x="2441575" y="4713288"/>
            <a:ext cx="498475" cy="1587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19" name="Straight Arrow Connector 26"/>
          <p:cNvCxnSpPr>
            <a:cxnSpLocks noChangeShapeType="1"/>
          </p:cNvCxnSpPr>
          <p:nvPr/>
        </p:nvCxnSpPr>
        <p:spPr bwMode="auto">
          <a:xfrm flipH="1">
            <a:off x="5486400" y="3792538"/>
            <a:ext cx="1384300" cy="90170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0" name="TextBox 24"/>
          <p:cNvSpPr txBox="1">
            <a:spLocks noChangeArrowheads="1"/>
          </p:cNvSpPr>
          <p:nvPr/>
        </p:nvSpPr>
        <p:spPr bwMode="auto">
          <a:xfrm>
            <a:off x="1828800" y="5235575"/>
            <a:ext cx="4445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grpSp>
        <p:nvGrpSpPr>
          <p:cNvPr id="13321" name="Group 14"/>
          <p:cNvGrpSpPr>
            <a:grpSpLocks/>
          </p:cNvGrpSpPr>
          <p:nvPr/>
        </p:nvGrpSpPr>
        <p:grpSpPr bwMode="auto">
          <a:xfrm>
            <a:off x="1797050" y="2151063"/>
            <a:ext cx="547688" cy="701675"/>
            <a:chOff x="4574" y="2228"/>
            <a:chExt cx="660" cy="672"/>
          </a:xfrm>
        </p:grpSpPr>
        <p:sp>
          <p:nvSpPr>
            <p:cNvPr id="13338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9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0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1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2" name="Oval 30"/>
          <p:cNvSpPr>
            <a:spLocks noChangeArrowheads="1"/>
          </p:cNvSpPr>
          <p:nvPr/>
        </p:nvSpPr>
        <p:spPr bwMode="auto">
          <a:xfrm>
            <a:off x="3016250" y="2151063"/>
            <a:ext cx="2119313" cy="701675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grpSp>
        <p:nvGrpSpPr>
          <p:cNvPr id="13323" name="Group 31"/>
          <p:cNvGrpSpPr>
            <a:grpSpLocks/>
          </p:cNvGrpSpPr>
          <p:nvPr/>
        </p:nvGrpSpPr>
        <p:grpSpPr bwMode="auto">
          <a:xfrm>
            <a:off x="3783013" y="2914650"/>
            <a:ext cx="1243012" cy="1117600"/>
            <a:chOff x="3852909" y="3542190"/>
            <a:chExt cx="1714500" cy="1825580"/>
          </a:xfrm>
        </p:grpSpPr>
        <p:pic>
          <p:nvPicPr>
            <p:cNvPr id="13336" name="Picture 3" descr="C:\Users\noah\AppData\Local\Microsoft\Windows\Temporary Internet Files\Content.IE5\D9Y6BRD9\MC90043390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2909" y="3653270"/>
              <a:ext cx="17145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337" name="Straight Arrow Connector 46"/>
            <p:cNvCxnSpPr>
              <a:cxnSpLocks noChangeShapeType="1"/>
            </p:cNvCxnSpPr>
            <p:nvPr/>
          </p:nvCxnSpPr>
          <p:spPr bwMode="auto">
            <a:xfrm flipV="1">
              <a:off x="4221147" y="3542190"/>
              <a:ext cx="0" cy="968330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324" name="Straight Arrow Connector 32"/>
          <p:cNvCxnSpPr>
            <a:cxnSpLocks noChangeShapeType="1"/>
          </p:cNvCxnSpPr>
          <p:nvPr/>
        </p:nvCxnSpPr>
        <p:spPr bwMode="auto">
          <a:xfrm>
            <a:off x="2427288" y="2517775"/>
            <a:ext cx="479425" cy="1588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5" name="TextBox 33"/>
          <p:cNvSpPr txBox="1">
            <a:spLocks noChangeArrowheads="1"/>
          </p:cNvSpPr>
          <p:nvPr/>
        </p:nvSpPr>
        <p:spPr bwMode="auto">
          <a:xfrm>
            <a:off x="1838325" y="2982913"/>
            <a:ext cx="4270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cxnSp>
        <p:nvCxnSpPr>
          <p:cNvPr id="13326" name="Straight Arrow Connector 34"/>
          <p:cNvCxnSpPr>
            <a:cxnSpLocks noChangeShapeType="1"/>
          </p:cNvCxnSpPr>
          <p:nvPr/>
        </p:nvCxnSpPr>
        <p:spPr bwMode="auto">
          <a:xfrm>
            <a:off x="5260975" y="2652713"/>
            <a:ext cx="1730375" cy="89852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327" name="Group 35"/>
          <p:cNvGrpSpPr>
            <a:grpSpLocks/>
          </p:cNvGrpSpPr>
          <p:nvPr/>
        </p:nvGrpSpPr>
        <p:grpSpPr bwMode="auto">
          <a:xfrm>
            <a:off x="7154863" y="3052763"/>
            <a:ext cx="1095375" cy="1381125"/>
            <a:chOff x="7003908" y="2050742"/>
            <a:chExt cx="1510350" cy="2258951"/>
          </a:xfrm>
        </p:grpSpPr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7368051" y="2293808"/>
              <a:ext cx="754063" cy="1147763"/>
              <a:chOff x="4574" y="2228"/>
              <a:chExt cx="660" cy="672"/>
            </a:xfrm>
            <a:solidFill>
              <a:srgbClr val="FF0000"/>
            </a:solidFill>
          </p:grpSpPr>
          <p:sp>
            <p:nvSpPr>
              <p:cNvPr id="41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13333" name="Straight Connector 37"/>
            <p:cNvCxnSpPr>
              <a:cxnSpLocks noChangeShapeType="1"/>
            </p:cNvCxnSpPr>
            <p:nvPr/>
          </p:nvCxnSpPr>
          <p:spPr bwMode="auto">
            <a:xfrm flipH="1">
              <a:off x="7137647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34" name="Straight Connector 38"/>
            <p:cNvCxnSpPr>
              <a:cxnSpLocks noChangeShapeType="1"/>
            </p:cNvCxnSpPr>
            <p:nvPr/>
          </p:nvCxnSpPr>
          <p:spPr bwMode="auto">
            <a:xfrm>
              <a:off x="7123645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35" name="TextBox 39"/>
            <p:cNvSpPr txBox="1">
              <a:spLocks noChangeArrowheads="1"/>
            </p:cNvSpPr>
            <p:nvPr/>
          </p:nvSpPr>
          <p:spPr bwMode="auto">
            <a:xfrm>
              <a:off x="7003908" y="4032694"/>
              <a:ext cx="1510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Encrypted Data</a:t>
              </a:r>
            </a:p>
          </p:txBody>
        </p:sp>
      </p:grpSp>
      <p:cxnSp>
        <p:nvCxnSpPr>
          <p:cNvPr id="13328" name="Straight Arrow Connector 52"/>
          <p:cNvCxnSpPr>
            <a:cxnSpLocks noChangeShapeType="1"/>
          </p:cNvCxnSpPr>
          <p:nvPr/>
        </p:nvCxnSpPr>
        <p:spPr bwMode="auto">
          <a:xfrm>
            <a:off x="4584700" y="3551238"/>
            <a:ext cx="0" cy="665162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5238" name="Group 95237"/>
          <p:cNvGrpSpPr>
            <a:grpSpLocks/>
          </p:cNvGrpSpPr>
          <p:nvPr/>
        </p:nvGrpSpPr>
        <p:grpSpPr bwMode="auto">
          <a:xfrm>
            <a:off x="4346575" y="779463"/>
            <a:ext cx="5054600" cy="2771775"/>
            <a:chOff x="4345877" y="780040"/>
            <a:chExt cx="5055575" cy="2771220"/>
          </a:xfrm>
        </p:grpSpPr>
        <p:sp>
          <p:nvSpPr>
            <p:cNvPr id="54" name="Oval 53"/>
            <p:cNvSpPr/>
            <p:nvPr/>
          </p:nvSpPr>
          <p:spPr bwMode="auto">
            <a:xfrm>
              <a:off x="5760613" y="780040"/>
              <a:ext cx="3640839" cy="17189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 anchorCtr="1"/>
            <a:lstStyle/>
            <a:p>
              <a:pPr algn="ctr">
                <a:defRPr/>
              </a:pPr>
              <a:r>
                <a:rPr lang="en-US" sz="1600" b="0" dirty="0">
                  <a:solidFill>
                    <a:schemeClr val="tx1"/>
                  </a:solidFill>
                  <a:cs typeface="Arial" pitchFamily="34" charset="0"/>
                </a:rPr>
                <a:t>Same secret key for sender and receiver</a:t>
              </a:r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 flipH="1">
              <a:off x="4345877" y="1995822"/>
              <a:ext cx="1579868" cy="1555438"/>
            </a:xfrm>
            <a:prstGeom prst="straightConnector1">
              <a:avLst/>
            </a:prstGeom>
            <a:solidFill>
              <a:srgbClr val="FF9900"/>
            </a:solidFill>
            <a:ln w="571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Box 33"/>
          <p:cNvSpPr txBox="1">
            <a:spLocks noChangeArrowheads="1"/>
          </p:cNvSpPr>
          <p:nvPr/>
        </p:nvSpPr>
        <p:spPr bwMode="auto">
          <a:xfrm>
            <a:off x="1838325" y="2982913"/>
            <a:ext cx="4270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grpSp>
        <p:nvGrpSpPr>
          <p:cNvPr id="14353" name="Group 35"/>
          <p:cNvGrpSpPr>
            <a:grpSpLocks/>
          </p:cNvGrpSpPr>
          <p:nvPr/>
        </p:nvGrpSpPr>
        <p:grpSpPr bwMode="auto">
          <a:xfrm>
            <a:off x="7154863" y="3052763"/>
            <a:ext cx="1095375" cy="1381125"/>
            <a:chOff x="7003908" y="2050742"/>
            <a:chExt cx="1510350" cy="2258951"/>
          </a:xfrm>
        </p:grpSpPr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7368051" y="2293808"/>
              <a:ext cx="754063" cy="1147763"/>
              <a:chOff x="4574" y="2228"/>
              <a:chExt cx="660" cy="672"/>
            </a:xfrm>
            <a:solidFill>
              <a:srgbClr val="FF0000"/>
            </a:solidFill>
          </p:grpSpPr>
          <p:sp>
            <p:nvSpPr>
              <p:cNvPr id="41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14360" name="Straight Connector 37"/>
            <p:cNvCxnSpPr>
              <a:cxnSpLocks noChangeShapeType="1"/>
            </p:cNvCxnSpPr>
            <p:nvPr/>
          </p:nvCxnSpPr>
          <p:spPr bwMode="auto">
            <a:xfrm flipH="1">
              <a:off x="7137647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61" name="Straight Connector 38"/>
            <p:cNvCxnSpPr>
              <a:cxnSpLocks noChangeShapeType="1"/>
            </p:cNvCxnSpPr>
            <p:nvPr/>
          </p:nvCxnSpPr>
          <p:spPr bwMode="auto">
            <a:xfrm>
              <a:off x="7123645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362" name="TextBox 39"/>
            <p:cNvSpPr txBox="1">
              <a:spLocks noChangeArrowheads="1"/>
            </p:cNvSpPr>
            <p:nvPr/>
          </p:nvSpPr>
          <p:spPr bwMode="auto">
            <a:xfrm>
              <a:off x="7003908" y="4032694"/>
              <a:ext cx="1510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Encrypted Data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85938" y="3089275"/>
            <a:ext cx="5084762" cy="2335213"/>
            <a:chOff x="1785938" y="3089275"/>
            <a:chExt cx="5084762" cy="2335213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238500" y="3089275"/>
              <a:ext cx="2198688" cy="10541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 anchorCtr="1"/>
            <a:lstStyle/>
            <a:p>
              <a:pPr>
                <a:defRPr/>
              </a:pPr>
              <a:endParaRPr lang="en-US" sz="1600" b="0">
                <a:solidFill>
                  <a:srgbClr val="F49610"/>
                </a:solidFill>
                <a:cs typeface="Arial" pitchFamily="34" charset="0"/>
              </a:endParaRPr>
            </a:p>
          </p:txBody>
        </p:sp>
        <p:grpSp>
          <p:nvGrpSpPr>
            <p:cNvPr id="14341" name="Group 14"/>
            <p:cNvGrpSpPr>
              <a:grpSpLocks/>
            </p:cNvGrpSpPr>
            <p:nvPr/>
          </p:nvGrpSpPr>
          <p:grpSpPr bwMode="auto">
            <a:xfrm>
              <a:off x="1785938" y="4302125"/>
              <a:ext cx="569912" cy="787400"/>
              <a:chOff x="4574" y="2228"/>
              <a:chExt cx="660" cy="672"/>
            </a:xfrm>
          </p:grpSpPr>
          <p:sp>
            <p:nvSpPr>
              <p:cNvPr id="14368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69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70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71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2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2" name="Oval 9"/>
            <p:cNvSpPr>
              <a:spLocks noChangeArrowheads="1"/>
            </p:cNvSpPr>
            <p:nvPr/>
          </p:nvSpPr>
          <p:spPr bwMode="auto">
            <a:xfrm>
              <a:off x="3054350" y="4302125"/>
              <a:ext cx="2206625" cy="787400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>
                  <a:solidFill>
                    <a:schemeClr val="tx1"/>
                  </a:solidFill>
                </a:rPr>
                <a:t>Decryption</a:t>
              </a:r>
              <a:br>
                <a:rPr lang="en-US" altLang="en-US" sz="1600" b="0">
                  <a:solidFill>
                    <a:schemeClr val="tx1"/>
                  </a:solidFill>
                </a:rPr>
              </a:br>
              <a:r>
                <a:rPr lang="en-US" altLang="en-US" sz="1600" b="0">
                  <a:solidFill>
                    <a:schemeClr val="tx1"/>
                  </a:solidFill>
                </a:rPr>
                <a:t>Function</a:t>
              </a:r>
            </a:p>
          </p:txBody>
        </p:sp>
        <p:cxnSp>
          <p:nvCxnSpPr>
            <p:cNvPr id="14343" name="Straight Arrow Connector 15"/>
            <p:cNvCxnSpPr>
              <a:cxnSpLocks noChangeShapeType="1"/>
            </p:cNvCxnSpPr>
            <p:nvPr/>
          </p:nvCxnSpPr>
          <p:spPr bwMode="auto">
            <a:xfrm flipH="1">
              <a:off x="2441575" y="4713288"/>
              <a:ext cx="498475" cy="1587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44" name="Straight Arrow Connector 26"/>
            <p:cNvCxnSpPr>
              <a:cxnSpLocks noChangeShapeType="1"/>
            </p:cNvCxnSpPr>
            <p:nvPr/>
          </p:nvCxnSpPr>
          <p:spPr bwMode="auto">
            <a:xfrm flipH="1">
              <a:off x="5486400" y="3792538"/>
              <a:ext cx="1384300" cy="901700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4" name="Straight Arrow Connector 52"/>
            <p:cNvCxnSpPr>
              <a:cxnSpLocks noChangeShapeType="1"/>
            </p:cNvCxnSpPr>
            <p:nvPr/>
          </p:nvCxnSpPr>
          <p:spPr bwMode="auto">
            <a:xfrm>
              <a:off x="5035550" y="3695700"/>
              <a:ext cx="0" cy="663575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14357" name="Picture 3" descr="C:\Users\noah\AppData\Local\Microsoft\Windows\Temporary Internet Files\Content.IE5\D9Y6BRD9\MC90043390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2588" y="3089275"/>
              <a:ext cx="1244600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5" name="TextBox 24"/>
            <p:cNvSpPr txBox="1">
              <a:spLocks noChangeArrowheads="1"/>
            </p:cNvSpPr>
            <p:nvPr/>
          </p:nvSpPr>
          <p:spPr bwMode="auto">
            <a:xfrm>
              <a:off x="1828800" y="5235575"/>
              <a:ext cx="444500" cy="188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Data</a:t>
              </a:r>
            </a:p>
          </p:txBody>
        </p:sp>
      </p:grp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Asymmetric Key Crypto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24947-6DD1-45B1-9239-782F27FF2249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pSp>
        <p:nvGrpSpPr>
          <p:cNvPr id="14346" name="Group 14"/>
          <p:cNvGrpSpPr>
            <a:grpSpLocks/>
          </p:cNvGrpSpPr>
          <p:nvPr/>
        </p:nvGrpSpPr>
        <p:grpSpPr bwMode="auto">
          <a:xfrm>
            <a:off x="1797050" y="2151063"/>
            <a:ext cx="547688" cy="701675"/>
            <a:chOff x="4574" y="2228"/>
            <a:chExt cx="660" cy="672"/>
          </a:xfrm>
        </p:grpSpPr>
        <p:sp>
          <p:nvSpPr>
            <p:cNvPr id="14363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4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5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6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7" name="Oval 30"/>
          <p:cNvSpPr>
            <a:spLocks noChangeArrowheads="1"/>
          </p:cNvSpPr>
          <p:nvPr/>
        </p:nvSpPr>
        <p:spPr bwMode="auto">
          <a:xfrm>
            <a:off x="3016250" y="2151063"/>
            <a:ext cx="2119313" cy="701675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pic>
        <p:nvPicPr>
          <p:cNvPr id="14348" name="Picture 3" descr="C:\Users\noah\AppData\Local\Microsoft\Windows\Temporary Internet Files\Content.IE5\D9Y6BRD9\MC90043390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016250"/>
            <a:ext cx="12446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349" name="Straight Arrow Connector 46"/>
          <p:cNvCxnSpPr>
            <a:cxnSpLocks noChangeShapeType="1"/>
          </p:cNvCxnSpPr>
          <p:nvPr/>
        </p:nvCxnSpPr>
        <p:spPr bwMode="auto">
          <a:xfrm flipV="1">
            <a:off x="3498850" y="2852738"/>
            <a:ext cx="0" cy="59372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Straight Arrow Connector 32"/>
          <p:cNvCxnSpPr>
            <a:cxnSpLocks noChangeShapeType="1"/>
          </p:cNvCxnSpPr>
          <p:nvPr/>
        </p:nvCxnSpPr>
        <p:spPr bwMode="auto">
          <a:xfrm>
            <a:off x="2427288" y="2517775"/>
            <a:ext cx="479425" cy="1588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2" name="Straight Arrow Connector 34"/>
          <p:cNvCxnSpPr>
            <a:cxnSpLocks noChangeShapeType="1"/>
          </p:cNvCxnSpPr>
          <p:nvPr/>
        </p:nvCxnSpPr>
        <p:spPr bwMode="auto">
          <a:xfrm>
            <a:off x="5260975" y="2652713"/>
            <a:ext cx="1730375" cy="89852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oup 5"/>
          <p:cNvGrpSpPr/>
          <p:nvPr/>
        </p:nvGrpSpPr>
        <p:grpSpPr>
          <a:xfrm>
            <a:off x="5486400" y="635000"/>
            <a:ext cx="4279900" cy="2565400"/>
            <a:chOff x="5486400" y="635000"/>
            <a:chExt cx="4279900" cy="2565400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5486400" y="2151063"/>
              <a:ext cx="1314450" cy="1049337"/>
            </a:xfrm>
            <a:prstGeom prst="straightConnector1">
              <a:avLst/>
            </a:prstGeom>
            <a:solidFill>
              <a:srgbClr val="FF9900"/>
            </a:solidFill>
            <a:ln w="571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Oval 53"/>
            <p:cNvSpPr/>
            <p:nvPr/>
          </p:nvSpPr>
          <p:spPr bwMode="auto">
            <a:xfrm>
              <a:off x="5638800" y="635000"/>
              <a:ext cx="4127500" cy="17192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 anchorCtr="1"/>
            <a:lstStyle/>
            <a:p>
              <a:pPr algn="ctr">
                <a:defRPr/>
              </a:pPr>
              <a:r>
                <a:rPr lang="en-US" sz="1600" b="0" dirty="0">
                  <a:solidFill>
                    <a:schemeClr val="tx1"/>
                  </a:solidFill>
                  <a:cs typeface="Arial" pitchFamily="34" charset="0"/>
                </a:rPr>
                <a:t>Key Pairs</a:t>
              </a:r>
              <a:br>
                <a:rPr lang="en-US" sz="1600" b="0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1600" b="0" i="1" u="sng" dirty="0">
                  <a:solidFill>
                    <a:schemeClr val="tx1"/>
                  </a:solidFill>
                  <a:cs typeface="Arial" pitchFamily="34" charset="0"/>
                </a:rPr>
                <a:t>Different</a:t>
              </a:r>
              <a:r>
                <a:rPr lang="en-US" sz="1600" b="0" i="1" dirty="0">
                  <a:solidFill>
                    <a:schemeClr val="tx1"/>
                  </a:solidFill>
                  <a:cs typeface="Arial" pitchFamily="34" charset="0"/>
                </a:rPr>
                <a:t> Keys</a:t>
              </a:r>
            </a:p>
            <a:p>
              <a:pPr algn="ctr">
                <a:defRPr/>
              </a:pPr>
              <a:r>
                <a:rPr lang="en-US" sz="1600" b="0" i="1" dirty="0">
                  <a:solidFill>
                    <a:schemeClr val="tx1"/>
                  </a:solidFill>
                  <a:cs typeface="Arial" pitchFamily="34" charset="0"/>
                </a:rPr>
                <a:t>for</a:t>
              </a:r>
              <a:br>
                <a:rPr lang="en-US" sz="1600" b="0" i="1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n-US" sz="1600" b="0" i="1" dirty="0">
                  <a:solidFill>
                    <a:schemeClr val="tx1"/>
                  </a:solidFill>
                  <a:cs typeface="Arial" pitchFamily="34" charset="0"/>
                </a:rPr>
                <a:t>Encryption &amp; Decryption!!</a:t>
              </a:r>
              <a:endParaRPr lang="en-US" sz="1600" b="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sp>
        <p:nvSpPr>
          <p:cNvPr id="14358" name="TextBox 13"/>
          <p:cNvSpPr txBox="1">
            <a:spLocks noChangeArrowheads="1"/>
          </p:cNvSpPr>
          <p:nvPr/>
        </p:nvSpPr>
        <p:spPr bwMode="auto">
          <a:xfrm>
            <a:off x="2071688" y="5708650"/>
            <a:ext cx="5214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Note: the encryption key cannot decrypt…only its pair can</a:t>
            </a:r>
            <a:br>
              <a:rPr lang="en-US" altLang="en-US" dirty="0"/>
            </a:br>
            <a:r>
              <a:rPr lang="en-US" altLang="en-US" dirty="0"/>
              <a:t>Either key can serve to encrypt, then the other decrypts.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2525" y="2905125"/>
            <a:ext cx="5062538" cy="1047750"/>
          </a:xfrm>
          <a:noFill/>
        </p:spPr>
        <p:txBody>
          <a:bodyPr anchor="ctr" anchorCtr="1"/>
          <a:lstStyle/>
          <a:p>
            <a:pPr algn="ctr"/>
            <a:r>
              <a:rPr lang="en-US" altLang="en-US" sz="2400" dirty="0"/>
              <a:t>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1470442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Public Key Crypto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Built on asymmetric crypto</a:t>
            </a:r>
          </a:p>
          <a:p>
            <a:r>
              <a:rPr lang="en-US" altLang="en-US"/>
              <a:t>Pair: one part public, one part private</a:t>
            </a:r>
          </a:p>
          <a:p>
            <a:pPr lvl="1"/>
            <a:r>
              <a:rPr lang="en-US" altLang="en-US"/>
              <a:t>Private cannot be derived from public</a:t>
            </a:r>
          </a:p>
          <a:p>
            <a:r>
              <a:rPr lang="en-US" altLang="en-US"/>
              <a:t>To send me a message:</a:t>
            </a:r>
          </a:p>
          <a:p>
            <a:pPr lvl="1"/>
            <a:r>
              <a:rPr lang="en-US" altLang="en-US"/>
              <a:t>Encrypt it with my public key, which </a:t>
            </a:r>
            <a:r>
              <a:rPr lang="en-US" altLang="en-US" u="sng"/>
              <a:t>everyone knows is mine</a:t>
            </a:r>
            <a:endParaRPr lang="en-US" altLang="en-US"/>
          </a:p>
          <a:p>
            <a:pPr lvl="1"/>
            <a:r>
              <a:rPr lang="en-US" altLang="en-US"/>
              <a:t>Only I have the private key to decrypt</a:t>
            </a:r>
          </a:p>
          <a:p>
            <a:r>
              <a:rPr lang="en-US" altLang="en-US"/>
              <a:t>Avoids need to distribute secret keys!</a:t>
            </a:r>
          </a:p>
          <a:p>
            <a:r>
              <a:rPr lang="en-US" altLang="en-US"/>
              <a:t>…but, we do need to watch for fraudulent public keys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185D7-8A9C-4EBD-AA31-286D9B00B4B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Digital signatures: </a:t>
            </a:r>
            <a:r>
              <a:rPr lang="en-US" altLang="en-US" i="1"/>
              <a:t>non-repudiation</a:t>
            </a:r>
            <a:endParaRPr lang="en-US" altLang="en-US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08025" y="1704975"/>
            <a:ext cx="8423275" cy="3506788"/>
          </a:xfrm>
        </p:spPr>
        <p:txBody>
          <a:bodyPr/>
          <a:lstStyle/>
          <a:p>
            <a:r>
              <a:rPr lang="en-US" altLang="en-US" dirty="0"/>
              <a:t>Prove that </a:t>
            </a:r>
            <a:r>
              <a:rPr lang="en-US" altLang="en-US" i="1" dirty="0"/>
              <a:t>these bits</a:t>
            </a:r>
            <a:r>
              <a:rPr lang="en-US" altLang="en-US" dirty="0"/>
              <a:t> were from </a:t>
            </a:r>
            <a:r>
              <a:rPr lang="en-US" altLang="en-US" i="1" dirty="0"/>
              <a:t>me</a:t>
            </a:r>
          </a:p>
          <a:p>
            <a:r>
              <a:rPr lang="en-US" altLang="en-US" dirty="0"/>
              <a:t>Step 1: I hash the content yielding a small number unique to the content</a:t>
            </a:r>
          </a:p>
          <a:p>
            <a:r>
              <a:rPr lang="en-US" altLang="en-US" dirty="0"/>
              <a:t>Step 2: I encrypt that hash using my private key, resulting in a</a:t>
            </a:r>
            <a:r>
              <a:rPr lang="en-US" altLang="en-US" i="1" dirty="0"/>
              <a:t> digital signature</a:t>
            </a:r>
            <a:endParaRPr lang="en-US" altLang="en-US" dirty="0"/>
          </a:p>
          <a:p>
            <a:r>
              <a:rPr lang="en-US" altLang="en-US" dirty="0"/>
              <a:t>Step 3: I send you the bits and the signature</a:t>
            </a:r>
          </a:p>
          <a:p>
            <a:r>
              <a:rPr lang="en-US" altLang="en-US" dirty="0"/>
              <a:t>Step 4: You decrypt the signature using my public key, and compare to hash you compute on bits you’ve received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2515E-0CEC-4949-8C8C-053CDEA27EC8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1316038" y="5335588"/>
            <a:ext cx="77348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C00000"/>
                </a:solidFill>
              </a:rPr>
              <a:t>Signature check: you have confidence the message came from me</a:t>
            </a:r>
            <a:br>
              <a:rPr lang="en-US" altLang="en-US" sz="1600" dirty="0">
                <a:solidFill>
                  <a:srgbClr val="C00000"/>
                </a:solidFill>
              </a:rPr>
            </a:br>
            <a:r>
              <a:rPr lang="en-US" altLang="en-US" sz="1600" dirty="0">
                <a:solidFill>
                  <a:srgbClr val="C00000"/>
                </a:solidFill>
              </a:rPr>
              <a:t>Non-repudiation: I can’t deny having signed </a:t>
            </a:r>
            <a:r>
              <a:rPr lang="en-US" altLang="en-US" sz="1600" i="1" dirty="0">
                <a:solidFill>
                  <a:srgbClr val="C00000"/>
                </a:solidFill>
              </a:rPr>
              <a:t>those bits</a:t>
            </a:r>
            <a:r>
              <a:rPr lang="en-US" altLang="en-US" sz="1600" dirty="0">
                <a:solidFill>
                  <a:srgbClr val="C0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2525" y="2905125"/>
            <a:ext cx="5062538" cy="1047750"/>
          </a:xfrm>
          <a:noFill/>
        </p:spPr>
        <p:txBody>
          <a:bodyPr anchor="ctr" anchorCtr="1"/>
          <a:lstStyle/>
          <a:p>
            <a:pPr algn="ctr"/>
            <a:r>
              <a:rPr lang="en-US" altLang="en-US" sz="2400"/>
              <a:t>Public Key</a:t>
            </a:r>
            <a:br>
              <a:rPr lang="en-US" altLang="en-US" sz="2400"/>
            </a:br>
            <a:r>
              <a:rPr lang="en-US" altLang="en-US" sz="2400" i="1"/>
              <a:t>Infrastructure</a:t>
            </a:r>
            <a:br>
              <a:rPr lang="en-US" altLang="en-US" sz="2400"/>
            </a:br>
            <a:r>
              <a:rPr lang="en-US" altLang="en-US" sz="2400"/>
              <a:t>(PKI)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184150" y="666750"/>
            <a:ext cx="8932863" cy="498475"/>
          </a:xfrm>
        </p:spPr>
        <p:txBody>
          <a:bodyPr/>
          <a:lstStyle/>
          <a:p>
            <a:r>
              <a:rPr lang="en-US" altLang="en-US"/>
              <a:t>Certificates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1368425"/>
            <a:ext cx="8423275" cy="4614863"/>
          </a:xfrm>
        </p:spPr>
        <p:txBody>
          <a:bodyPr/>
          <a:lstStyle/>
          <a:p>
            <a:r>
              <a:rPr lang="en-US" altLang="en-US"/>
              <a:t>How do you know the public key is mine?</a:t>
            </a:r>
          </a:p>
          <a:p>
            <a:r>
              <a:rPr lang="en-US" altLang="en-US"/>
              <a:t>Certificate: a public key </a:t>
            </a:r>
            <a:r>
              <a:rPr lang="en-US" altLang="en-US" i="1"/>
              <a:t>signed by someone you trust!</a:t>
            </a:r>
          </a:p>
          <a:p>
            <a:r>
              <a:rPr lang="en-US" altLang="en-US"/>
              <a:t>Their signature asserts: this key is Noah’s public key</a:t>
            </a:r>
          </a:p>
          <a:p>
            <a:r>
              <a:rPr lang="en-US" altLang="en-US"/>
              <a:t>Whom do you trust?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The organization you work for (E.g. Tufts University)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Well known signing organizations (Verisign, Thawt, Equifax, etc.)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Yourself (self-signed certs…usually a kludge only for testing)</a:t>
            </a:r>
          </a:p>
          <a:p>
            <a:r>
              <a:rPr lang="en-US" altLang="en-US"/>
              <a:t>Trust hierarchies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I am Noah as vouched for by Tufts as vouched for by Equifax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Your browser comes with a trusted set of </a:t>
            </a:r>
            <a:r>
              <a:rPr lang="en-US" altLang="en-US" i="1"/>
              <a:t>root</a:t>
            </a:r>
            <a:r>
              <a:rPr lang="en-US" altLang="en-US"/>
              <a:t> certificates</a:t>
            </a:r>
          </a:p>
          <a:p>
            <a:pPr>
              <a:spcBef>
                <a:spcPts val="600"/>
              </a:spcBef>
              <a:spcAft>
                <a:spcPct val="0"/>
              </a:spcAft>
            </a:pPr>
            <a:r>
              <a:rPr lang="en-US" altLang="en-US"/>
              <a:t>The PKI hierarchy has become fundamental to the integrity of the Web – used to establish identity of https: Web sites!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A0F589-E876-47EE-8E26-AECB49FE3E90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51138" y="2949575"/>
            <a:ext cx="5062537" cy="1047750"/>
          </a:xfrm>
          <a:noFill/>
        </p:spPr>
        <p:txBody>
          <a:bodyPr anchor="ctr" anchorCtr="1"/>
          <a:lstStyle/>
          <a:p>
            <a:pPr algn="ctr"/>
            <a:r>
              <a:rPr lang="en-US" altLang="en-US"/>
              <a:t>Identity and Authentication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PKI and identity management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PKI works best in hierarchical organizations of medium size</a:t>
            </a:r>
          </a:p>
          <a:p>
            <a:r>
              <a:rPr lang="en-US" altLang="en-US"/>
              <a:t>Nonetheless, it is the most common framework for authenticating the identity of Web sites</a:t>
            </a:r>
          </a:p>
          <a:p>
            <a:r>
              <a:rPr lang="en-US" altLang="en-US"/>
              <a:t>Some systems use PKI to authenticate down to the user-level</a:t>
            </a:r>
          </a:p>
          <a:p>
            <a:r>
              <a:rPr lang="en-US" altLang="en-US"/>
              <a:t>In practice, most Web sites use ordinary passwords, with sites authenticated using HTTPS (PKI)</a:t>
            </a:r>
          </a:p>
          <a:p>
            <a:r>
              <a:rPr lang="en-US" altLang="en-US"/>
              <a:t>There are ongoing problems with the operational integrity (and business motivations of) the some CA providers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F3C39-54F4-42D0-928F-94B3BAE3833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035C2A-01A4-4C96-8DFD-AD4744A07C95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Goal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568450"/>
            <a:ext cx="8423275" cy="998538"/>
          </a:xfrm>
        </p:spPr>
        <p:txBody>
          <a:bodyPr/>
          <a:lstStyle/>
          <a:p>
            <a:pPr marL="398463" indent="-398463" eaLnBrk="1" hangingPunct="1"/>
            <a:r>
              <a:rPr lang="en-US" altLang="en-US"/>
              <a:t>Learn about fundamental security mechanisms such as encryption, PKI, TLS, and related technologies such as rootkits, etc.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52413" y="2905125"/>
            <a:ext cx="8999537" cy="1593850"/>
            <a:chOff x="252413" y="3278941"/>
            <a:chExt cx="8999536" cy="1593251"/>
          </a:xfrm>
        </p:grpSpPr>
        <p:sp>
          <p:nvSpPr>
            <p:cNvPr id="4102" name="Rectangle 2"/>
            <p:cNvSpPr txBox="1">
              <a:spLocks noChangeArrowheads="1"/>
            </p:cNvSpPr>
            <p:nvPr/>
          </p:nvSpPr>
          <p:spPr bwMode="auto">
            <a:xfrm>
              <a:off x="252413" y="3278941"/>
              <a:ext cx="8932862" cy="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altLang="en-US" sz="2800" b="0">
                  <a:latin typeface="Arial" charset="0"/>
                </a:rPr>
                <a:t>Non Goal</a:t>
              </a:r>
            </a:p>
          </p:txBody>
        </p:sp>
        <p:sp>
          <p:nvSpPr>
            <p:cNvPr id="4103" name="Rectangle 3"/>
            <p:cNvSpPr txBox="1">
              <a:spLocks noChangeArrowheads="1"/>
            </p:cNvSpPr>
            <p:nvPr/>
          </p:nvSpPr>
          <p:spPr bwMode="auto">
            <a:xfrm>
              <a:off x="828674" y="3874408"/>
              <a:ext cx="8423275" cy="997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98463" indent="-398463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35000"/>
                </a:spcBef>
                <a:spcAft>
                  <a:spcPct val="150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en-US" altLang="en-US" sz="2200">
                  <a:solidFill>
                    <a:schemeClr val="tx1"/>
                  </a:solidFill>
                  <a:latin typeface="Arial" charset="0"/>
                </a:rPr>
                <a:t>This presentation does </a:t>
              </a:r>
              <a:r>
                <a:rPr lang="en-US" altLang="en-US" sz="2200" i="1">
                  <a:solidFill>
                    <a:schemeClr val="tx1"/>
                  </a:solidFill>
                  <a:latin typeface="Arial" charset="0"/>
                </a:rPr>
                <a:t>not</a:t>
              </a:r>
              <a:r>
                <a:rPr lang="en-US" altLang="en-US" sz="2200">
                  <a:solidFill>
                    <a:schemeClr val="tx1"/>
                  </a:solidFill>
                  <a:latin typeface="Arial" charset="0"/>
                </a:rPr>
                <a:t> attempt to explore broader issues relating to good security architecture including requirements gathering, threat analysis, design for security, penetration testing, etc.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2207" y="2759075"/>
            <a:ext cx="5062537" cy="1047750"/>
          </a:xfrm>
          <a:noFill/>
        </p:spPr>
        <p:txBody>
          <a:bodyPr anchor="ctr" anchorCtr="1"/>
          <a:lstStyle/>
          <a:p>
            <a:pPr algn="ctr"/>
            <a:r>
              <a:rPr lang="en-US" altLang="en-US" dirty="0"/>
              <a:t>HTTPS and TLS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04975" y="4054475"/>
            <a:ext cx="695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Warning: the protocol on the following slide is greatly simplified. Actual TLS has many crypto and PKI options, and uses a much more elaborate and robust setup protocol. This is close enough in spirit to give the general idea.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755650"/>
            <a:ext cx="8932863" cy="498475"/>
          </a:xfrm>
        </p:spPr>
        <p:txBody>
          <a:bodyPr/>
          <a:lstStyle/>
          <a:p>
            <a:r>
              <a:rPr lang="en-US" altLang="en-US"/>
              <a:t>Transport Level Security (TLS and SSL)</a:t>
            </a:r>
          </a:p>
        </p:txBody>
      </p:sp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7523163" y="2266950"/>
          <a:ext cx="7667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3163" y="2266950"/>
                        <a:ext cx="766762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611313" y="2236788"/>
          <a:ext cx="76676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236788"/>
                        <a:ext cx="766762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Freeform 5"/>
          <p:cNvSpPr>
            <a:spLocks/>
          </p:cNvSpPr>
          <p:nvPr/>
        </p:nvSpPr>
        <p:spPr bwMode="auto">
          <a:xfrm rot="240060">
            <a:off x="2743200" y="2681288"/>
            <a:ext cx="4600575" cy="498475"/>
          </a:xfrm>
          <a:custGeom>
            <a:avLst/>
            <a:gdLst>
              <a:gd name="T0" fmla="*/ 42843450 w 2898"/>
              <a:gd name="T1" fmla="*/ 791329063 h 314"/>
              <a:gd name="T2" fmla="*/ 2147483647 w 2898"/>
              <a:gd name="T3" fmla="*/ 272176875 h 314"/>
              <a:gd name="T4" fmla="*/ 2147483647 w 2898"/>
              <a:gd name="T5" fmla="*/ 383063750 h 314"/>
              <a:gd name="T6" fmla="*/ 2147483647 w 2898"/>
              <a:gd name="T7" fmla="*/ 0 h 314"/>
              <a:gd name="T8" fmla="*/ 2147483647 w 2898"/>
              <a:gd name="T9" fmla="*/ 730845313 h 314"/>
              <a:gd name="T10" fmla="*/ 2147483647 w 2898"/>
              <a:gd name="T11" fmla="*/ 630039063 h 314"/>
              <a:gd name="T12" fmla="*/ 0 w 2898"/>
              <a:gd name="T13" fmla="*/ 786288750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465263" y="3765550"/>
            <a:ext cx="1006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CPU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Memory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22535" name="Text Box 19"/>
          <p:cNvSpPr txBox="1">
            <a:spLocks noChangeArrowheads="1"/>
          </p:cNvSpPr>
          <p:nvPr/>
        </p:nvSpPr>
        <p:spPr bwMode="auto">
          <a:xfrm>
            <a:off x="7413625" y="3765550"/>
            <a:ext cx="1006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CPU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Memory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22536" name="Text Box 20"/>
          <p:cNvSpPr txBox="1">
            <a:spLocks noChangeArrowheads="1"/>
          </p:cNvSpPr>
          <p:nvPr/>
        </p:nvSpPr>
        <p:spPr bwMode="auto">
          <a:xfrm>
            <a:off x="1084263" y="5208588"/>
            <a:ext cx="76088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800000"/>
                </a:solidFill>
              </a:rPr>
              <a:t>I want an encrypted connection to Tufts, </a:t>
            </a:r>
            <a:r>
              <a:rPr lang="en-US" altLang="en-US" sz="1600" b="0" i="1" u="sng">
                <a:solidFill>
                  <a:srgbClr val="800000"/>
                </a:solidFill>
              </a:rPr>
              <a:t>and I want to be sure it’s Tufts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364413" y="1747838"/>
            <a:ext cx="1136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5">
                    <a:lumMod val="50000"/>
                  </a:schemeClr>
                </a:solidFill>
              </a:rPr>
              <a:t>Tufts.edu</a:t>
            </a:r>
            <a:endParaRPr lang="en-US" sz="1600" b="0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755650"/>
            <a:ext cx="8932863" cy="498475"/>
          </a:xfrm>
        </p:spPr>
        <p:txBody>
          <a:bodyPr/>
          <a:lstStyle/>
          <a:p>
            <a:r>
              <a:rPr lang="en-US" altLang="en-US"/>
              <a:t>Transport Level Security (TLS and SSL)</a:t>
            </a:r>
          </a:p>
        </p:txBody>
      </p:sp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7523163" y="2266950"/>
          <a:ext cx="7667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3163" y="2266950"/>
                        <a:ext cx="766762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611313" y="2236788"/>
          <a:ext cx="76676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236788"/>
                        <a:ext cx="766762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Freeform 5"/>
          <p:cNvSpPr>
            <a:spLocks/>
          </p:cNvSpPr>
          <p:nvPr/>
        </p:nvSpPr>
        <p:spPr bwMode="auto">
          <a:xfrm rot="240060">
            <a:off x="2743200" y="2681288"/>
            <a:ext cx="4600575" cy="498475"/>
          </a:xfrm>
          <a:custGeom>
            <a:avLst/>
            <a:gdLst>
              <a:gd name="T0" fmla="*/ 42843450 w 2898"/>
              <a:gd name="T1" fmla="*/ 791329063 h 314"/>
              <a:gd name="T2" fmla="*/ 2147483647 w 2898"/>
              <a:gd name="T3" fmla="*/ 272176875 h 314"/>
              <a:gd name="T4" fmla="*/ 2147483647 w 2898"/>
              <a:gd name="T5" fmla="*/ 383063750 h 314"/>
              <a:gd name="T6" fmla="*/ 2147483647 w 2898"/>
              <a:gd name="T7" fmla="*/ 0 h 314"/>
              <a:gd name="T8" fmla="*/ 2147483647 w 2898"/>
              <a:gd name="T9" fmla="*/ 730845313 h 314"/>
              <a:gd name="T10" fmla="*/ 2147483647 w 2898"/>
              <a:gd name="T11" fmla="*/ 630039063 h 314"/>
              <a:gd name="T12" fmla="*/ 0 w 2898"/>
              <a:gd name="T13" fmla="*/ 786288750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465263" y="3765550"/>
            <a:ext cx="1006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CPU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Memory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23559" name="Text Box 19"/>
          <p:cNvSpPr txBox="1">
            <a:spLocks noChangeArrowheads="1"/>
          </p:cNvSpPr>
          <p:nvPr/>
        </p:nvSpPr>
        <p:spPr bwMode="auto">
          <a:xfrm>
            <a:off x="7413625" y="3765550"/>
            <a:ext cx="1006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CPU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Memory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23560" name="Text Box 20"/>
          <p:cNvSpPr txBox="1">
            <a:spLocks noChangeArrowheads="1"/>
          </p:cNvSpPr>
          <p:nvPr/>
        </p:nvSpPr>
        <p:spPr bwMode="auto">
          <a:xfrm>
            <a:off x="1084263" y="5208588"/>
            <a:ext cx="76088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800000"/>
                </a:solidFill>
              </a:rPr>
              <a:t>I want an encrypted connection to Tufts, </a:t>
            </a:r>
            <a:r>
              <a:rPr lang="en-US" altLang="en-US" sz="1600" b="0" i="1" u="sng">
                <a:solidFill>
                  <a:srgbClr val="800000"/>
                </a:solidFill>
              </a:rPr>
              <a:t>and I want to be sure it’s Tufts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364413" y="1747838"/>
            <a:ext cx="1136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5">
                    <a:lumMod val="50000"/>
                  </a:schemeClr>
                </a:solidFill>
              </a:rPr>
              <a:t>Tufts.edu</a:t>
            </a:r>
            <a:endParaRPr lang="en-US" sz="1600" b="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3562" name="Straight Arrow Connector 2"/>
          <p:cNvCxnSpPr>
            <a:cxnSpLocks noChangeShapeType="1"/>
          </p:cNvCxnSpPr>
          <p:nvPr/>
        </p:nvCxnSpPr>
        <p:spPr bwMode="auto">
          <a:xfrm>
            <a:off x="3214688" y="2379663"/>
            <a:ext cx="334803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902075" y="1917700"/>
            <a:ext cx="19732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5">
                    <a:lumMod val="50000"/>
                  </a:schemeClr>
                </a:solidFill>
              </a:rPr>
              <a:t>Connection setup</a:t>
            </a:r>
            <a:endParaRPr lang="en-US" sz="1600" b="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3564" name="Straight Arrow Connector 12"/>
          <p:cNvCxnSpPr>
            <a:cxnSpLocks noChangeShapeType="1"/>
          </p:cNvCxnSpPr>
          <p:nvPr/>
        </p:nvCxnSpPr>
        <p:spPr bwMode="auto">
          <a:xfrm flipH="1">
            <a:off x="3109913" y="4076700"/>
            <a:ext cx="33464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603625" y="3427413"/>
            <a:ext cx="23606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5">
                    <a:lumMod val="50000"/>
                  </a:schemeClr>
                </a:solidFill>
              </a:rPr>
              <a:t>Certificate from Tufts</a:t>
            </a:r>
            <a:endParaRPr lang="en-US" sz="1600" b="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566" name="Rounded Rectangular Callout 3"/>
          <p:cNvSpPr>
            <a:spLocks noChangeArrowheads="1"/>
          </p:cNvSpPr>
          <p:nvPr/>
        </p:nvSpPr>
        <p:spPr bwMode="auto">
          <a:xfrm>
            <a:off x="2078038" y="1171575"/>
            <a:ext cx="2065337" cy="1349375"/>
          </a:xfrm>
          <a:prstGeom prst="wedgeRoundRectCallout">
            <a:avLst>
              <a:gd name="adj1" fmla="val -50917"/>
              <a:gd name="adj2" fmla="val 95833"/>
              <a:gd name="adj3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Certificate from Tufts checked against cert hierarchy up to root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755650"/>
            <a:ext cx="8932863" cy="498475"/>
          </a:xfrm>
        </p:spPr>
        <p:txBody>
          <a:bodyPr/>
          <a:lstStyle/>
          <a:p>
            <a:r>
              <a:rPr lang="en-US" altLang="en-US"/>
              <a:t>Transport Level Security (TLS and SSL)</a:t>
            </a:r>
          </a:p>
        </p:txBody>
      </p:sp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7523163" y="2266950"/>
          <a:ext cx="7667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3163" y="2266950"/>
                        <a:ext cx="766762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611313" y="2236788"/>
          <a:ext cx="76676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236788"/>
                        <a:ext cx="766762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Freeform 5"/>
          <p:cNvSpPr>
            <a:spLocks/>
          </p:cNvSpPr>
          <p:nvPr/>
        </p:nvSpPr>
        <p:spPr bwMode="auto">
          <a:xfrm rot="240060">
            <a:off x="2743200" y="2681288"/>
            <a:ext cx="4600575" cy="498475"/>
          </a:xfrm>
          <a:custGeom>
            <a:avLst/>
            <a:gdLst>
              <a:gd name="T0" fmla="*/ 42843450 w 2898"/>
              <a:gd name="T1" fmla="*/ 791329063 h 314"/>
              <a:gd name="T2" fmla="*/ 2147483647 w 2898"/>
              <a:gd name="T3" fmla="*/ 272176875 h 314"/>
              <a:gd name="T4" fmla="*/ 2147483647 w 2898"/>
              <a:gd name="T5" fmla="*/ 383063750 h 314"/>
              <a:gd name="T6" fmla="*/ 2147483647 w 2898"/>
              <a:gd name="T7" fmla="*/ 0 h 314"/>
              <a:gd name="T8" fmla="*/ 2147483647 w 2898"/>
              <a:gd name="T9" fmla="*/ 730845313 h 314"/>
              <a:gd name="T10" fmla="*/ 2147483647 w 2898"/>
              <a:gd name="T11" fmla="*/ 630039063 h 314"/>
              <a:gd name="T12" fmla="*/ 0 w 2898"/>
              <a:gd name="T13" fmla="*/ 786288750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465263" y="3765550"/>
            <a:ext cx="1006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CPU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Memory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24583" name="Text Box 19"/>
          <p:cNvSpPr txBox="1">
            <a:spLocks noChangeArrowheads="1"/>
          </p:cNvSpPr>
          <p:nvPr/>
        </p:nvSpPr>
        <p:spPr bwMode="auto">
          <a:xfrm>
            <a:off x="7413625" y="3765550"/>
            <a:ext cx="1006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CPU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Memory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24584" name="Text Box 20"/>
          <p:cNvSpPr txBox="1">
            <a:spLocks noChangeArrowheads="1"/>
          </p:cNvSpPr>
          <p:nvPr/>
        </p:nvSpPr>
        <p:spPr bwMode="auto">
          <a:xfrm>
            <a:off x="1084263" y="5208588"/>
            <a:ext cx="76088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800000"/>
                </a:solidFill>
              </a:rPr>
              <a:t>I want an encrypted connection to Tufts, </a:t>
            </a:r>
            <a:r>
              <a:rPr lang="en-US" altLang="en-US" sz="1600" b="0" i="1" u="sng">
                <a:solidFill>
                  <a:srgbClr val="800000"/>
                </a:solidFill>
              </a:rPr>
              <a:t>and I want to be sure it’s Tufts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364413" y="1747838"/>
            <a:ext cx="1136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5">
                    <a:lumMod val="50000"/>
                  </a:schemeClr>
                </a:solidFill>
              </a:rPr>
              <a:t>Tufts.edu</a:t>
            </a:r>
            <a:endParaRPr lang="en-US" sz="1600" b="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586" name="Rounded Rectangle 1"/>
          <p:cNvSpPr>
            <a:spLocks noChangeArrowheads="1"/>
          </p:cNvSpPr>
          <p:nvPr/>
        </p:nvSpPr>
        <p:spPr bwMode="auto">
          <a:xfrm>
            <a:off x="2614613" y="1747838"/>
            <a:ext cx="4740275" cy="284321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Problem:</a:t>
            </a:r>
            <a:br>
              <a:rPr lang="en-US" altLang="en-US" sz="1600" b="0">
                <a:solidFill>
                  <a:schemeClr val="tx1"/>
                </a:solidFill>
              </a:rPr>
            </a:b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Public key encryption much too slow for bulk data transfer.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755650"/>
            <a:ext cx="8932863" cy="498475"/>
          </a:xfrm>
        </p:spPr>
        <p:txBody>
          <a:bodyPr/>
          <a:lstStyle/>
          <a:p>
            <a:r>
              <a:rPr lang="en-US" altLang="en-US"/>
              <a:t>Transport Level Security (TLS and SSL)</a:t>
            </a:r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7523163" y="2266950"/>
          <a:ext cx="7667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3163" y="2266950"/>
                        <a:ext cx="766762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611313" y="2236788"/>
          <a:ext cx="76676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236788"/>
                        <a:ext cx="766762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Freeform 5"/>
          <p:cNvSpPr>
            <a:spLocks/>
          </p:cNvSpPr>
          <p:nvPr/>
        </p:nvSpPr>
        <p:spPr bwMode="auto">
          <a:xfrm rot="240060">
            <a:off x="2743200" y="2681288"/>
            <a:ext cx="4600575" cy="498475"/>
          </a:xfrm>
          <a:custGeom>
            <a:avLst/>
            <a:gdLst>
              <a:gd name="T0" fmla="*/ 42843450 w 2898"/>
              <a:gd name="T1" fmla="*/ 791329063 h 314"/>
              <a:gd name="T2" fmla="*/ 2147483647 w 2898"/>
              <a:gd name="T3" fmla="*/ 272176875 h 314"/>
              <a:gd name="T4" fmla="*/ 2147483647 w 2898"/>
              <a:gd name="T5" fmla="*/ 383063750 h 314"/>
              <a:gd name="T6" fmla="*/ 2147483647 w 2898"/>
              <a:gd name="T7" fmla="*/ 0 h 314"/>
              <a:gd name="T8" fmla="*/ 2147483647 w 2898"/>
              <a:gd name="T9" fmla="*/ 730845313 h 314"/>
              <a:gd name="T10" fmla="*/ 2147483647 w 2898"/>
              <a:gd name="T11" fmla="*/ 630039063 h 314"/>
              <a:gd name="T12" fmla="*/ 0 w 2898"/>
              <a:gd name="T13" fmla="*/ 786288750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465263" y="3765550"/>
            <a:ext cx="1006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CPU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Memory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25607" name="Text Box 19"/>
          <p:cNvSpPr txBox="1">
            <a:spLocks noChangeArrowheads="1"/>
          </p:cNvSpPr>
          <p:nvPr/>
        </p:nvSpPr>
        <p:spPr bwMode="auto">
          <a:xfrm>
            <a:off x="7413625" y="3765550"/>
            <a:ext cx="1006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CPU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Memory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25608" name="Text Box 20"/>
          <p:cNvSpPr txBox="1">
            <a:spLocks noChangeArrowheads="1"/>
          </p:cNvSpPr>
          <p:nvPr/>
        </p:nvSpPr>
        <p:spPr bwMode="auto">
          <a:xfrm>
            <a:off x="1422400" y="5205413"/>
            <a:ext cx="71453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800000"/>
                </a:solidFill>
              </a:rPr>
              <a:t>Result: an authenticated, encrypted, high-performance connection.</a:t>
            </a:r>
            <a:endParaRPr lang="en-US" altLang="en-US" sz="1600" b="0" i="1" u="sng">
              <a:solidFill>
                <a:srgbClr val="800000"/>
              </a:solidFill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364413" y="1747838"/>
            <a:ext cx="1136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5">
                    <a:lumMod val="50000"/>
                  </a:schemeClr>
                </a:solidFill>
              </a:rPr>
              <a:t>Tufts.edu</a:t>
            </a:r>
            <a:endParaRPr lang="en-US" sz="1600" b="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610" name="Rounded Rectangle 1"/>
          <p:cNvSpPr>
            <a:spLocks noChangeArrowheads="1"/>
          </p:cNvSpPr>
          <p:nvPr/>
        </p:nvSpPr>
        <p:spPr bwMode="auto">
          <a:xfrm>
            <a:off x="2614613" y="1747838"/>
            <a:ext cx="4740275" cy="284321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Solution:</a:t>
            </a:r>
            <a:br>
              <a:rPr lang="en-US" altLang="en-US" sz="1600" b="0">
                <a:solidFill>
                  <a:schemeClr val="tx1"/>
                </a:solidFill>
              </a:rPr>
            </a:b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TLS/SSL use PKI to authenticate server (and optionally client) </a:t>
            </a:r>
            <a:r>
              <a:rPr lang="en-US" altLang="en-US" sz="1600" b="0" i="1">
                <a:solidFill>
                  <a:schemeClr val="tx1"/>
                </a:solidFill>
              </a:rPr>
              <a:t>and to establish agreement on a private (symmetric) key used to encrypt actual session data.</a:t>
            </a:r>
            <a:endParaRPr lang="en-US" altLang="en-US" sz="1600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755650"/>
            <a:ext cx="8932863" cy="498475"/>
          </a:xfrm>
        </p:spPr>
        <p:txBody>
          <a:bodyPr/>
          <a:lstStyle/>
          <a:p>
            <a:r>
              <a:rPr lang="en-US" altLang="en-US"/>
              <a:t>Transport Level Security (TLS and SSL)</a:t>
            </a:r>
          </a:p>
        </p:txBody>
      </p:sp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7523163" y="2266950"/>
          <a:ext cx="7667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3163" y="2266950"/>
                        <a:ext cx="766762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611313" y="2236788"/>
          <a:ext cx="76676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236788"/>
                        <a:ext cx="766762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Freeform 5"/>
          <p:cNvSpPr>
            <a:spLocks/>
          </p:cNvSpPr>
          <p:nvPr/>
        </p:nvSpPr>
        <p:spPr bwMode="auto">
          <a:xfrm rot="240060">
            <a:off x="2743200" y="2681288"/>
            <a:ext cx="4600575" cy="498475"/>
          </a:xfrm>
          <a:custGeom>
            <a:avLst/>
            <a:gdLst>
              <a:gd name="T0" fmla="*/ 42843450 w 2898"/>
              <a:gd name="T1" fmla="*/ 791329063 h 314"/>
              <a:gd name="T2" fmla="*/ 2147483647 w 2898"/>
              <a:gd name="T3" fmla="*/ 272176875 h 314"/>
              <a:gd name="T4" fmla="*/ 2147483647 w 2898"/>
              <a:gd name="T5" fmla="*/ 383063750 h 314"/>
              <a:gd name="T6" fmla="*/ 2147483647 w 2898"/>
              <a:gd name="T7" fmla="*/ 0 h 314"/>
              <a:gd name="T8" fmla="*/ 2147483647 w 2898"/>
              <a:gd name="T9" fmla="*/ 730845313 h 314"/>
              <a:gd name="T10" fmla="*/ 2147483647 w 2898"/>
              <a:gd name="T11" fmla="*/ 630039063 h 314"/>
              <a:gd name="T12" fmla="*/ 0 w 2898"/>
              <a:gd name="T13" fmla="*/ 786288750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465263" y="3765550"/>
            <a:ext cx="1006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CPU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Memory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26631" name="Text Box 19"/>
          <p:cNvSpPr txBox="1">
            <a:spLocks noChangeArrowheads="1"/>
          </p:cNvSpPr>
          <p:nvPr/>
        </p:nvSpPr>
        <p:spPr bwMode="auto">
          <a:xfrm>
            <a:off x="7413625" y="3765550"/>
            <a:ext cx="1006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CPU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Memory</a:t>
            </a:r>
          </a:p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26632" name="Text Box 20"/>
          <p:cNvSpPr txBox="1">
            <a:spLocks noChangeArrowheads="1"/>
          </p:cNvSpPr>
          <p:nvPr/>
        </p:nvSpPr>
        <p:spPr bwMode="auto">
          <a:xfrm>
            <a:off x="1084263" y="5208588"/>
            <a:ext cx="76088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800000"/>
                </a:solidFill>
              </a:rPr>
              <a:t>I want an encrypted connection to Tufts, </a:t>
            </a:r>
            <a:r>
              <a:rPr lang="en-US" altLang="en-US" sz="1600" b="0" i="1" u="sng">
                <a:solidFill>
                  <a:srgbClr val="800000"/>
                </a:solidFill>
              </a:rPr>
              <a:t>and I want to be sure it’s Tufts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364413" y="1747838"/>
            <a:ext cx="1136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5">
                    <a:lumMod val="50000"/>
                  </a:schemeClr>
                </a:solidFill>
              </a:rPr>
              <a:t>Tufts.edu</a:t>
            </a:r>
            <a:endParaRPr lang="en-US" sz="1600" b="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6634" name="Straight Arrow Connector 2"/>
          <p:cNvCxnSpPr>
            <a:cxnSpLocks noChangeShapeType="1"/>
          </p:cNvCxnSpPr>
          <p:nvPr/>
        </p:nvCxnSpPr>
        <p:spPr bwMode="auto">
          <a:xfrm>
            <a:off x="3214688" y="2379663"/>
            <a:ext cx="334803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902075" y="1917700"/>
            <a:ext cx="19732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5">
                    <a:lumMod val="50000"/>
                  </a:schemeClr>
                </a:solidFill>
              </a:rPr>
              <a:t>Connection setup</a:t>
            </a:r>
            <a:endParaRPr lang="en-US" sz="1600" b="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6636" name="Straight Arrow Connector 12"/>
          <p:cNvCxnSpPr>
            <a:cxnSpLocks noChangeShapeType="1"/>
          </p:cNvCxnSpPr>
          <p:nvPr/>
        </p:nvCxnSpPr>
        <p:spPr bwMode="auto">
          <a:xfrm flipH="1">
            <a:off x="3109913" y="4076700"/>
            <a:ext cx="334645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603625" y="3427413"/>
            <a:ext cx="23606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accent5">
                    <a:lumMod val="50000"/>
                  </a:schemeClr>
                </a:solidFill>
              </a:rPr>
              <a:t>Certificate from Tufts</a:t>
            </a:r>
            <a:endParaRPr lang="en-US" sz="1600" b="0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>
          <a:xfrm>
            <a:off x="166688" y="871538"/>
            <a:ext cx="6623050" cy="498475"/>
          </a:xfrm>
        </p:spPr>
        <p:txBody>
          <a:bodyPr/>
          <a:lstStyle/>
          <a:p>
            <a:r>
              <a:rPr lang="en-US" altLang="en-US"/>
              <a:t>HTTPS: HTTP over TLS or SSL</a:t>
            </a:r>
          </a:p>
        </p:txBody>
      </p:sp>
      <p:sp>
        <p:nvSpPr>
          <p:cNvPr id="27651" name="Freeform 5"/>
          <p:cNvSpPr>
            <a:spLocks/>
          </p:cNvSpPr>
          <p:nvPr/>
        </p:nvSpPr>
        <p:spPr bwMode="auto">
          <a:xfrm rot="240060">
            <a:off x="3152775" y="4133850"/>
            <a:ext cx="4195763" cy="274638"/>
          </a:xfrm>
          <a:custGeom>
            <a:avLst/>
            <a:gdLst>
              <a:gd name="T0" fmla="*/ 35630686 w 2898"/>
              <a:gd name="T1" fmla="*/ 240209415 h 314"/>
              <a:gd name="T2" fmla="*/ 2147483647 w 2898"/>
              <a:gd name="T3" fmla="*/ 82619682 h 314"/>
              <a:gd name="T4" fmla="*/ 2147483647 w 2898"/>
              <a:gd name="T5" fmla="*/ 116279455 h 314"/>
              <a:gd name="T6" fmla="*/ 2147483647 w 2898"/>
              <a:gd name="T7" fmla="*/ 0 h 314"/>
              <a:gd name="T8" fmla="*/ 2147483647 w 2898"/>
              <a:gd name="T9" fmla="*/ 221849778 h 314"/>
              <a:gd name="T10" fmla="*/ 2147483647 w 2898"/>
              <a:gd name="T11" fmla="*/ 191249507 h 314"/>
              <a:gd name="T12" fmla="*/ 0 w 2898"/>
              <a:gd name="T13" fmla="*/ 238679664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7645400" y="3867150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3867150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653" name="Group 14"/>
          <p:cNvGrpSpPr>
            <a:grpSpLocks/>
          </p:cNvGrpSpPr>
          <p:nvPr/>
        </p:nvGrpSpPr>
        <p:grpSpPr bwMode="auto">
          <a:xfrm>
            <a:off x="8199438" y="4016375"/>
            <a:ext cx="206375" cy="312738"/>
            <a:chOff x="4574" y="2228"/>
            <a:chExt cx="660" cy="672"/>
          </a:xfrm>
        </p:grpSpPr>
        <p:sp>
          <p:nvSpPr>
            <p:cNvPr id="27660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27661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27662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27663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7654" name="Picture 3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3740150"/>
            <a:ext cx="134461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5" name="Text Box 22"/>
          <p:cNvSpPr txBox="1">
            <a:spLocks noChangeArrowheads="1"/>
          </p:cNvSpPr>
          <p:nvPr/>
        </p:nvSpPr>
        <p:spPr bwMode="auto">
          <a:xfrm>
            <a:off x="1114425" y="4968875"/>
            <a:ext cx="267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Firefox</a:t>
            </a:r>
          </a:p>
        </p:txBody>
      </p:sp>
      <p:sp>
        <p:nvSpPr>
          <p:cNvPr id="27656" name="Text Box 23"/>
          <p:cNvSpPr txBox="1">
            <a:spLocks noChangeArrowheads="1"/>
          </p:cNvSpPr>
          <p:nvPr/>
        </p:nvSpPr>
        <p:spPr bwMode="auto">
          <a:xfrm>
            <a:off x="6602413" y="4989513"/>
            <a:ext cx="2352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Apache</a:t>
            </a:r>
          </a:p>
        </p:txBody>
      </p:sp>
      <p:sp>
        <p:nvSpPr>
          <p:cNvPr id="27657" name="AutoShape 24"/>
          <p:cNvSpPr>
            <a:spLocks noChangeArrowheads="1"/>
          </p:cNvSpPr>
          <p:nvPr/>
        </p:nvSpPr>
        <p:spPr bwMode="auto">
          <a:xfrm>
            <a:off x="1114425" y="1703388"/>
            <a:ext cx="3592513" cy="1047750"/>
          </a:xfrm>
          <a:prstGeom prst="wedgeRoundRectCallout">
            <a:avLst>
              <a:gd name="adj1" fmla="val -28125"/>
              <a:gd name="adj2" fmla="val 129394"/>
              <a:gd name="adj3" fmla="val 16667"/>
            </a:avLst>
          </a:prstGeom>
          <a:solidFill>
            <a:srgbClr val="EFAD4B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Browser</a:t>
            </a:r>
          </a:p>
        </p:txBody>
      </p:sp>
      <p:sp>
        <p:nvSpPr>
          <p:cNvPr id="27658" name="AutoShape 26"/>
          <p:cNvSpPr>
            <a:spLocks noChangeArrowheads="1"/>
          </p:cNvSpPr>
          <p:nvPr/>
        </p:nvSpPr>
        <p:spPr bwMode="auto">
          <a:xfrm>
            <a:off x="6375400" y="866775"/>
            <a:ext cx="2690813" cy="1047750"/>
          </a:xfrm>
          <a:prstGeom prst="wedgeRoundRectCallout">
            <a:avLst>
              <a:gd name="adj1" fmla="val 8287"/>
              <a:gd name="adj2" fmla="val 224241"/>
              <a:gd name="adj3" fmla="val 16667"/>
            </a:avLst>
          </a:prstGeom>
          <a:solidFill>
            <a:srgbClr val="B1BAF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Web Server</a:t>
            </a:r>
          </a:p>
        </p:txBody>
      </p:sp>
      <p:sp>
        <p:nvSpPr>
          <p:cNvPr id="27659" name="Text Box 27"/>
          <p:cNvSpPr txBox="1">
            <a:spLocks noChangeArrowheads="1"/>
          </p:cNvSpPr>
          <p:nvPr/>
        </p:nvSpPr>
        <p:spPr bwMode="auto">
          <a:xfrm>
            <a:off x="2432050" y="6032500"/>
            <a:ext cx="4746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800000"/>
                </a:solidFill>
              </a:rPr>
              <a:t>Many commercial applications work this way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166688" y="871538"/>
            <a:ext cx="6623050" cy="498475"/>
          </a:xfrm>
        </p:spPr>
        <p:txBody>
          <a:bodyPr/>
          <a:lstStyle/>
          <a:p>
            <a:r>
              <a:rPr lang="en-US" altLang="en-US"/>
              <a:t>HTTPS: HTTP over TLS or SSL</a:t>
            </a:r>
          </a:p>
        </p:txBody>
      </p:sp>
      <p:sp>
        <p:nvSpPr>
          <p:cNvPr id="28675" name="Freeform 5"/>
          <p:cNvSpPr>
            <a:spLocks/>
          </p:cNvSpPr>
          <p:nvPr/>
        </p:nvSpPr>
        <p:spPr bwMode="auto">
          <a:xfrm rot="240060">
            <a:off x="3152775" y="4133850"/>
            <a:ext cx="4195763" cy="274638"/>
          </a:xfrm>
          <a:custGeom>
            <a:avLst/>
            <a:gdLst>
              <a:gd name="T0" fmla="*/ 35630686 w 2898"/>
              <a:gd name="T1" fmla="*/ 240209415 h 314"/>
              <a:gd name="T2" fmla="*/ 2147483647 w 2898"/>
              <a:gd name="T3" fmla="*/ 82619682 h 314"/>
              <a:gd name="T4" fmla="*/ 2147483647 w 2898"/>
              <a:gd name="T5" fmla="*/ 116279455 h 314"/>
              <a:gd name="T6" fmla="*/ 2147483647 w 2898"/>
              <a:gd name="T7" fmla="*/ 0 h 314"/>
              <a:gd name="T8" fmla="*/ 2147483647 w 2898"/>
              <a:gd name="T9" fmla="*/ 221849778 h 314"/>
              <a:gd name="T10" fmla="*/ 2147483647 w 2898"/>
              <a:gd name="T11" fmla="*/ 191249507 h 314"/>
              <a:gd name="T12" fmla="*/ 0 w 2898"/>
              <a:gd name="T13" fmla="*/ 238679664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7645400" y="3867150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3867150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77" name="Group 14"/>
          <p:cNvGrpSpPr>
            <a:grpSpLocks/>
          </p:cNvGrpSpPr>
          <p:nvPr/>
        </p:nvGrpSpPr>
        <p:grpSpPr bwMode="auto">
          <a:xfrm>
            <a:off x="8199438" y="4016375"/>
            <a:ext cx="206375" cy="312738"/>
            <a:chOff x="4574" y="2228"/>
            <a:chExt cx="660" cy="672"/>
          </a:xfrm>
        </p:grpSpPr>
        <p:sp>
          <p:nvSpPr>
            <p:cNvPr id="28684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28685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28686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28687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8678" name="Picture 3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3740150"/>
            <a:ext cx="134461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9" name="Text Box 22"/>
          <p:cNvSpPr txBox="1">
            <a:spLocks noChangeArrowheads="1"/>
          </p:cNvSpPr>
          <p:nvPr/>
        </p:nvSpPr>
        <p:spPr bwMode="auto">
          <a:xfrm>
            <a:off x="1114425" y="4968875"/>
            <a:ext cx="267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Firefox</a:t>
            </a:r>
          </a:p>
        </p:txBody>
      </p:sp>
      <p:sp>
        <p:nvSpPr>
          <p:cNvPr id="28680" name="Text Box 23"/>
          <p:cNvSpPr txBox="1">
            <a:spLocks noChangeArrowheads="1"/>
          </p:cNvSpPr>
          <p:nvPr/>
        </p:nvSpPr>
        <p:spPr bwMode="auto">
          <a:xfrm>
            <a:off x="6602413" y="4989513"/>
            <a:ext cx="2352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Apache</a:t>
            </a:r>
          </a:p>
        </p:txBody>
      </p:sp>
      <p:sp>
        <p:nvSpPr>
          <p:cNvPr id="28681" name="AutoShape 24"/>
          <p:cNvSpPr>
            <a:spLocks noChangeArrowheads="1"/>
          </p:cNvSpPr>
          <p:nvPr/>
        </p:nvSpPr>
        <p:spPr bwMode="auto">
          <a:xfrm>
            <a:off x="1114425" y="1390650"/>
            <a:ext cx="3803650" cy="1752600"/>
          </a:xfrm>
          <a:prstGeom prst="wedgeRoundRectCallout">
            <a:avLst>
              <a:gd name="adj1" fmla="val -40731"/>
              <a:gd name="adj2" fmla="val 83287"/>
              <a:gd name="adj3" fmla="val 16667"/>
            </a:avLst>
          </a:prstGeom>
          <a:solidFill>
            <a:srgbClr val="EFAD4B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Your browser keeps a list of root certs (Verisign, etc.)</a:t>
            </a:r>
            <a:br>
              <a:rPr lang="en-US" altLang="en-US" sz="1600" b="0">
                <a:solidFill>
                  <a:schemeClr val="tx1"/>
                </a:solidFill>
              </a:rPr>
            </a:b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These companies control the verification of secure connections you make on the Web!</a:t>
            </a:r>
          </a:p>
        </p:txBody>
      </p:sp>
      <p:sp>
        <p:nvSpPr>
          <p:cNvPr id="28682" name="AutoShape 26"/>
          <p:cNvSpPr>
            <a:spLocks noChangeArrowheads="1"/>
          </p:cNvSpPr>
          <p:nvPr/>
        </p:nvSpPr>
        <p:spPr bwMode="auto">
          <a:xfrm>
            <a:off x="6375400" y="866775"/>
            <a:ext cx="2690813" cy="1047750"/>
          </a:xfrm>
          <a:prstGeom prst="wedgeRoundRectCallout">
            <a:avLst>
              <a:gd name="adj1" fmla="val 8287"/>
              <a:gd name="adj2" fmla="val 224241"/>
              <a:gd name="adj3" fmla="val 16667"/>
            </a:avLst>
          </a:prstGeom>
          <a:solidFill>
            <a:srgbClr val="B1BAF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Web Server</a:t>
            </a:r>
          </a:p>
        </p:txBody>
      </p:sp>
      <p:sp>
        <p:nvSpPr>
          <p:cNvPr id="28683" name="Text Box 27"/>
          <p:cNvSpPr txBox="1">
            <a:spLocks noChangeArrowheads="1"/>
          </p:cNvSpPr>
          <p:nvPr/>
        </p:nvSpPr>
        <p:spPr bwMode="auto">
          <a:xfrm>
            <a:off x="2432050" y="6032500"/>
            <a:ext cx="4746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800000"/>
                </a:solidFill>
              </a:rPr>
              <a:t>Many commercial applications work this way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>
          <a:xfrm>
            <a:off x="166688" y="871538"/>
            <a:ext cx="6623050" cy="498475"/>
          </a:xfrm>
        </p:spPr>
        <p:txBody>
          <a:bodyPr/>
          <a:lstStyle/>
          <a:p>
            <a:r>
              <a:rPr lang="en-US" altLang="en-US"/>
              <a:t>HTTPS: HTTP over TLS or SSL</a:t>
            </a:r>
          </a:p>
        </p:txBody>
      </p:sp>
      <p:sp>
        <p:nvSpPr>
          <p:cNvPr id="29699" name="Freeform 5"/>
          <p:cNvSpPr>
            <a:spLocks/>
          </p:cNvSpPr>
          <p:nvPr/>
        </p:nvSpPr>
        <p:spPr bwMode="auto">
          <a:xfrm rot="240060">
            <a:off x="3152775" y="4133850"/>
            <a:ext cx="4195763" cy="274638"/>
          </a:xfrm>
          <a:custGeom>
            <a:avLst/>
            <a:gdLst>
              <a:gd name="T0" fmla="*/ 35630686 w 2898"/>
              <a:gd name="T1" fmla="*/ 240209415 h 314"/>
              <a:gd name="T2" fmla="*/ 2147483647 w 2898"/>
              <a:gd name="T3" fmla="*/ 82619682 h 314"/>
              <a:gd name="T4" fmla="*/ 2147483647 w 2898"/>
              <a:gd name="T5" fmla="*/ 116279455 h 314"/>
              <a:gd name="T6" fmla="*/ 2147483647 w 2898"/>
              <a:gd name="T7" fmla="*/ 0 h 314"/>
              <a:gd name="T8" fmla="*/ 2147483647 w 2898"/>
              <a:gd name="T9" fmla="*/ 221849778 h 314"/>
              <a:gd name="T10" fmla="*/ 2147483647 w 2898"/>
              <a:gd name="T11" fmla="*/ 191249507 h 314"/>
              <a:gd name="T12" fmla="*/ 0 w 2898"/>
              <a:gd name="T13" fmla="*/ 238679664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7645400" y="3867150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3867150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01" name="Group 14"/>
          <p:cNvGrpSpPr>
            <a:grpSpLocks/>
          </p:cNvGrpSpPr>
          <p:nvPr/>
        </p:nvGrpSpPr>
        <p:grpSpPr bwMode="auto">
          <a:xfrm>
            <a:off x="8199438" y="4016375"/>
            <a:ext cx="206375" cy="312738"/>
            <a:chOff x="4574" y="2228"/>
            <a:chExt cx="660" cy="672"/>
          </a:xfrm>
        </p:grpSpPr>
        <p:sp>
          <p:nvSpPr>
            <p:cNvPr id="29708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29709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29710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29711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9702" name="Picture 3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3740150"/>
            <a:ext cx="134461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3" name="Text Box 22"/>
          <p:cNvSpPr txBox="1">
            <a:spLocks noChangeArrowheads="1"/>
          </p:cNvSpPr>
          <p:nvPr/>
        </p:nvSpPr>
        <p:spPr bwMode="auto">
          <a:xfrm>
            <a:off x="1114425" y="4968875"/>
            <a:ext cx="267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Firefox</a:t>
            </a:r>
          </a:p>
        </p:txBody>
      </p:sp>
      <p:sp>
        <p:nvSpPr>
          <p:cNvPr id="29704" name="Text Box 23"/>
          <p:cNvSpPr txBox="1">
            <a:spLocks noChangeArrowheads="1"/>
          </p:cNvSpPr>
          <p:nvPr/>
        </p:nvSpPr>
        <p:spPr bwMode="auto">
          <a:xfrm>
            <a:off x="6602413" y="4989513"/>
            <a:ext cx="2352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Apache</a:t>
            </a:r>
          </a:p>
        </p:txBody>
      </p:sp>
      <p:sp>
        <p:nvSpPr>
          <p:cNvPr id="29705" name="AutoShape 24"/>
          <p:cNvSpPr>
            <a:spLocks noChangeArrowheads="1"/>
          </p:cNvSpPr>
          <p:nvPr/>
        </p:nvSpPr>
        <p:spPr bwMode="auto">
          <a:xfrm>
            <a:off x="1114425" y="1390650"/>
            <a:ext cx="3803650" cy="1752600"/>
          </a:xfrm>
          <a:prstGeom prst="wedgeRoundRectCallout">
            <a:avLst>
              <a:gd name="adj1" fmla="val -30458"/>
              <a:gd name="adj2" fmla="val 81259"/>
              <a:gd name="adj3" fmla="val 16667"/>
            </a:avLst>
          </a:prstGeom>
          <a:solidFill>
            <a:srgbClr val="EFAD4B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If someone can get a bogus cert for google.com or microsoft.com, that’s a big deal!</a:t>
            </a:r>
          </a:p>
        </p:txBody>
      </p:sp>
      <p:sp>
        <p:nvSpPr>
          <p:cNvPr id="29706" name="AutoShape 26"/>
          <p:cNvSpPr>
            <a:spLocks noChangeArrowheads="1"/>
          </p:cNvSpPr>
          <p:nvPr/>
        </p:nvSpPr>
        <p:spPr bwMode="auto">
          <a:xfrm>
            <a:off x="6375400" y="866775"/>
            <a:ext cx="2690813" cy="1047750"/>
          </a:xfrm>
          <a:prstGeom prst="wedgeRoundRectCallout">
            <a:avLst>
              <a:gd name="adj1" fmla="val 8287"/>
              <a:gd name="adj2" fmla="val 224241"/>
              <a:gd name="adj3" fmla="val 16667"/>
            </a:avLst>
          </a:prstGeom>
          <a:solidFill>
            <a:srgbClr val="B1BAF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Web Server</a:t>
            </a:r>
          </a:p>
        </p:txBody>
      </p:sp>
      <p:sp>
        <p:nvSpPr>
          <p:cNvPr id="29707" name="Text Box 27"/>
          <p:cNvSpPr txBox="1">
            <a:spLocks noChangeArrowheads="1"/>
          </p:cNvSpPr>
          <p:nvPr/>
        </p:nvSpPr>
        <p:spPr bwMode="auto">
          <a:xfrm>
            <a:off x="2432050" y="6032500"/>
            <a:ext cx="4746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800000"/>
                </a:solidFill>
              </a:rPr>
              <a:t>Many commercial applications work this way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>
          <a:xfrm>
            <a:off x="166688" y="871538"/>
            <a:ext cx="6623050" cy="498475"/>
          </a:xfrm>
        </p:spPr>
        <p:txBody>
          <a:bodyPr/>
          <a:lstStyle/>
          <a:p>
            <a:r>
              <a:rPr lang="en-US" altLang="en-US"/>
              <a:t>HTTPS: HTTP over TLS or SSL</a:t>
            </a:r>
          </a:p>
        </p:txBody>
      </p:sp>
      <p:sp>
        <p:nvSpPr>
          <p:cNvPr id="30723" name="Freeform 5"/>
          <p:cNvSpPr>
            <a:spLocks/>
          </p:cNvSpPr>
          <p:nvPr/>
        </p:nvSpPr>
        <p:spPr bwMode="auto">
          <a:xfrm rot="240060">
            <a:off x="3152775" y="4133850"/>
            <a:ext cx="4195763" cy="274638"/>
          </a:xfrm>
          <a:custGeom>
            <a:avLst/>
            <a:gdLst>
              <a:gd name="T0" fmla="*/ 35630686 w 2898"/>
              <a:gd name="T1" fmla="*/ 240209415 h 314"/>
              <a:gd name="T2" fmla="*/ 2147483647 w 2898"/>
              <a:gd name="T3" fmla="*/ 82619682 h 314"/>
              <a:gd name="T4" fmla="*/ 2147483647 w 2898"/>
              <a:gd name="T5" fmla="*/ 116279455 h 314"/>
              <a:gd name="T6" fmla="*/ 2147483647 w 2898"/>
              <a:gd name="T7" fmla="*/ 0 h 314"/>
              <a:gd name="T8" fmla="*/ 2147483647 w 2898"/>
              <a:gd name="T9" fmla="*/ 221849778 h 314"/>
              <a:gd name="T10" fmla="*/ 2147483647 w 2898"/>
              <a:gd name="T11" fmla="*/ 191249507 h 314"/>
              <a:gd name="T12" fmla="*/ 0 w 2898"/>
              <a:gd name="T13" fmla="*/ 238679664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7645400" y="3867150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3867150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25" name="Group 14"/>
          <p:cNvGrpSpPr>
            <a:grpSpLocks/>
          </p:cNvGrpSpPr>
          <p:nvPr/>
        </p:nvGrpSpPr>
        <p:grpSpPr bwMode="auto">
          <a:xfrm>
            <a:off x="8199438" y="4016375"/>
            <a:ext cx="206375" cy="312738"/>
            <a:chOff x="4574" y="2228"/>
            <a:chExt cx="660" cy="672"/>
          </a:xfrm>
        </p:grpSpPr>
        <p:sp>
          <p:nvSpPr>
            <p:cNvPr id="30732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0733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0734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0735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26" name="Picture 3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3740150"/>
            <a:ext cx="134461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7" name="Text Box 22"/>
          <p:cNvSpPr txBox="1">
            <a:spLocks noChangeArrowheads="1"/>
          </p:cNvSpPr>
          <p:nvPr/>
        </p:nvSpPr>
        <p:spPr bwMode="auto">
          <a:xfrm>
            <a:off x="1114425" y="4968875"/>
            <a:ext cx="267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Firefox</a:t>
            </a:r>
          </a:p>
        </p:txBody>
      </p:sp>
      <p:sp>
        <p:nvSpPr>
          <p:cNvPr id="30728" name="Text Box 23"/>
          <p:cNvSpPr txBox="1">
            <a:spLocks noChangeArrowheads="1"/>
          </p:cNvSpPr>
          <p:nvPr/>
        </p:nvSpPr>
        <p:spPr bwMode="auto">
          <a:xfrm>
            <a:off x="6602413" y="4989513"/>
            <a:ext cx="2352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Apache</a:t>
            </a:r>
          </a:p>
        </p:txBody>
      </p:sp>
      <p:sp>
        <p:nvSpPr>
          <p:cNvPr id="30729" name="AutoShape 24"/>
          <p:cNvSpPr>
            <a:spLocks noChangeArrowheads="1"/>
          </p:cNvSpPr>
          <p:nvPr/>
        </p:nvSpPr>
        <p:spPr bwMode="auto">
          <a:xfrm>
            <a:off x="1114425" y="1390650"/>
            <a:ext cx="3803650" cy="1752600"/>
          </a:xfrm>
          <a:prstGeom prst="wedgeRoundRectCallout">
            <a:avLst>
              <a:gd name="adj1" fmla="val -40731"/>
              <a:gd name="adj2" fmla="val 83287"/>
              <a:gd name="adj3" fmla="val 16667"/>
            </a:avLst>
          </a:prstGeom>
          <a:solidFill>
            <a:srgbClr val="EFAD4B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rgbClr val="C00000"/>
                </a:solidFill>
              </a:rPr>
              <a:t>Some Cert Authorities (Cas) aren’t nearly careful enough in when issuing certs</a:t>
            </a:r>
          </a:p>
        </p:txBody>
      </p:sp>
      <p:sp>
        <p:nvSpPr>
          <p:cNvPr id="30730" name="AutoShape 26"/>
          <p:cNvSpPr>
            <a:spLocks noChangeArrowheads="1"/>
          </p:cNvSpPr>
          <p:nvPr/>
        </p:nvSpPr>
        <p:spPr bwMode="auto">
          <a:xfrm>
            <a:off x="6375400" y="866775"/>
            <a:ext cx="2690813" cy="1047750"/>
          </a:xfrm>
          <a:prstGeom prst="wedgeRoundRectCallout">
            <a:avLst>
              <a:gd name="adj1" fmla="val 8287"/>
              <a:gd name="adj2" fmla="val 224241"/>
              <a:gd name="adj3" fmla="val 16667"/>
            </a:avLst>
          </a:prstGeom>
          <a:solidFill>
            <a:srgbClr val="B1BAF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Web Server</a:t>
            </a:r>
          </a:p>
        </p:txBody>
      </p:sp>
      <p:sp>
        <p:nvSpPr>
          <p:cNvPr id="30731" name="Text Box 27"/>
          <p:cNvSpPr txBox="1">
            <a:spLocks noChangeArrowheads="1"/>
          </p:cNvSpPr>
          <p:nvPr/>
        </p:nvSpPr>
        <p:spPr bwMode="auto">
          <a:xfrm>
            <a:off x="2432050" y="6032500"/>
            <a:ext cx="4746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800000"/>
                </a:solidFill>
              </a:rPr>
              <a:t>Many commercial applications work this 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51138" y="2949575"/>
            <a:ext cx="5062537" cy="1047750"/>
          </a:xfrm>
          <a:noFill/>
        </p:spPr>
        <p:txBody>
          <a:bodyPr anchor="ctr" anchorCtr="1"/>
          <a:lstStyle/>
          <a:p>
            <a:pPr algn="ctr"/>
            <a:r>
              <a:rPr lang="en-US" altLang="en-US" sz="2400"/>
              <a:t>Encryption Basics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>
          <a:xfrm>
            <a:off x="166688" y="871538"/>
            <a:ext cx="6623050" cy="498475"/>
          </a:xfrm>
        </p:spPr>
        <p:txBody>
          <a:bodyPr/>
          <a:lstStyle/>
          <a:p>
            <a:r>
              <a:rPr lang="en-US" altLang="en-US"/>
              <a:t>HTTPS: HTTP over TLS or SSL</a:t>
            </a:r>
          </a:p>
        </p:txBody>
      </p:sp>
      <p:sp>
        <p:nvSpPr>
          <p:cNvPr id="30723" name="Freeform 5"/>
          <p:cNvSpPr>
            <a:spLocks/>
          </p:cNvSpPr>
          <p:nvPr/>
        </p:nvSpPr>
        <p:spPr bwMode="auto">
          <a:xfrm rot="240060">
            <a:off x="3152775" y="4133850"/>
            <a:ext cx="4195763" cy="274638"/>
          </a:xfrm>
          <a:custGeom>
            <a:avLst/>
            <a:gdLst>
              <a:gd name="T0" fmla="*/ 35630686 w 2898"/>
              <a:gd name="T1" fmla="*/ 240209415 h 314"/>
              <a:gd name="T2" fmla="*/ 2147483647 w 2898"/>
              <a:gd name="T3" fmla="*/ 82619682 h 314"/>
              <a:gd name="T4" fmla="*/ 2147483647 w 2898"/>
              <a:gd name="T5" fmla="*/ 116279455 h 314"/>
              <a:gd name="T6" fmla="*/ 2147483647 w 2898"/>
              <a:gd name="T7" fmla="*/ 0 h 314"/>
              <a:gd name="T8" fmla="*/ 2147483647 w 2898"/>
              <a:gd name="T9" fmla="*/ 221849778 h 314"/>
              <a:gd name="T10" fmla="*/ 2147483647 w 2898"/>
              <a:gd name="T11" fmla="*/ 191249507 h 314"/>
              <a:gd name="T12" fmla="*/ 0 w 2898"/>
              <a:gd name="T13" fmla="*/ 238679664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7645400" y="3867150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3867150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25" name="Group 14"/>
          <p:cNvGrpSpPr>
            <a:grpSpLocks/>
          </p:cNvGrpSpPr>
          <p:nvPr/>
        </p:nvGrpSpPr>
        <p:grpSpPr bwMode="auto">
          <a:xfrm>
            <a:off x="8199438" y="4016375"/>
            <a:ext cx="206375" cy="312738"/>
            <a:chOff x="4574" y="2228"/>
            <a:chExt cx="660" cy="672"/>
          </a:xfrm>
        </p:grpSpPr>
        <p:sp>
          <p:nvSpPr>
            <p:cNvPr id="30732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0733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0734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0735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26" name="Picture 3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3740150"/>
            <a:ext cx="134461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7" name="Text Box 22"/>
          <p:cNvSpPr txBox="1">
            <a:spLocks noChangeArrowheads="1"/>
          </p:cNvSpPr>
          <p:nvPr/>
        </p:nvSpPr>
        <p:spPr bwMode="auto">
          <a:xfrm>
            <a:off x="1114425" y="4968875"/>
            <a:ext cx="267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Firefox</a:t>
            </a:r>
          </a:p>
        </p:txBody>
      </p:sp>
      <p:sp>
        <p:nvSpPr>
          <p:cNvPr id="30728" name="Text Box 23"/>
          <p:cNvSpPr txBox="1">
            <a:spLocks noChangeArrowheads="1"/>
          </p:cNvSpPr>
          <p:nvPr/>
        </p:nvSpPr>
        <p:spPr bwMode="auto">
          <a:xfrm>
            <a:off x="6602413" y="4989513"/>
            <a:ext cx="2352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Apache</a:t>
            </a:r>
          </a:p>
        </p:txBody>
      </p:sp>
      <p:sp>
        <p:nvSpPr>
          <p:cNvPr id="30729" name="AutoShape 24"/>
          <p:cNvSpPr>
            <a:spLocks noChangeArrowheads="1"/>
          </p:cNvSpPr>
          <p:nvPr/>
        </p:nvSpPr>
        <p:spPr bwMode="auto">
          <a:xfrm>
            <a:off x="1114425" y="1390650"/>
            <a:ext cx="3803650" cy="1752600"/>
          </a:xfrm>
          <a:prstGeom prst="wedgeRoundRectCallout">
            <a:avLst>
              <a:gd name="adj1" fmla="val -40731"/>
              <a:gd name="adj2" fmla="val 83287"/>
              <a:gd name="adj3" fmla="val 16667"/>
            </a:avLst>
          </a:prstGeom>
          <a:solidFill>
            <a:srgbClr val="EFAD4B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rgbClr val="C00000"/>
                </a:solidFill>
              </a:rPr>
              <a:t>Some Cert Authorities (Cas) aren’t nearly careful enough in when issuing certs</a:t>
            </a:r>
          </a:p>
        </p:txBody>
      </p:sp>
      <p:sp>
        <p:nvSpPr>
          <p:cNvPr id="30730" name="AutoShape 26"/>
          <p:cNvSpPr>
            <a:spLocks noChangeArrowheads="1"/>
          </p:cNvSpPr>
          <p:nvPr/>
        </p:nvSpPr>
        <p:spPr bwMode="auto">
          <a:xfrm>
            <a:off x="6375400" y="866775"/>
            <a:ext cx="2690813" cy="1047750"/>
          </a:xfrm>
          <a:prstGeom prst="wedgeRoundRectCallout">
            <a:avLst>
              <a:gd name="adj1" fmla="val 8287"/>
              <a:gd name="adj2" fmla="val 224241"/>
              <a:gd name="adj3" fmla="val 16667"/>
            </a:avLst>
          </a:prstGeom>
          <a:solidFill>
            <a:srgbClr val="B1BAF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Web Server</a:t>
            </a:r>
          </a:p>
        </p:txBody>
      </p:sp>
      <p:sp>
        <p:nvSpPr>
          <p:cNvPr id="30731" name="Text Box 27"/>
          <p:cNvSpPr txBox="1">
            <a:spLocks noChangeArrowheads="1"/>
          </p:cNvSpPr>
          <p:nvPr/>
        </p:nvSpPr>
        <p:spPr bwMode="auto">
          <a:xfrm>
            <a:off x="2432050" y="6032500"/>
            <a:ext cx="4746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800000"/>
                </a:solidFill>
              </a:rPr>
              <a:t>Many commercial applications work this way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969168" y="2969419"/>
            <a:ext cx="7672387" cy="305355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u="sng" dirty="0">
                <a:solidFill>
                  <a:schemeClr val="tx1"/>
                </a:solidFill>
                <a:cs typeface="Arial" pitchFamily="34" charset="0"/>
              </a:rPr>
              <a:t>News Reports on Lax CA Administration</a:t>
            </a:r>
            <a:endParaRPr kumimoji="0" lang="en-US" sz="1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0" dirty="0">
              <a:solidFill>
                <a:schemeClr val="tx1"/>
              </a:solidFill>
              <a:cs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0" dirty="0">
                <a:solidFill>
                  <a:schemeClr val="tx1"/>
                </a:solidFill>
                <a:cs typeface="Arial" pitchFamily="34" charset="0"/>
              </a:rPr>
              <a:t>2015</a:t>
            </a:r>
            <a:endParaRPr kumimoji="0" lang="en-US" sz="1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0" u="sng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US" sz="1000" b="0" u="sng" dirty="0">
                <a:solidFill>
                  <a:schemeClr val="tx1"/>
                </a:solidFill>
                <a:cs typeface="Arial" pitchFamily="34" charset="0"/>
                <a:hlinkClick r:id="rId5"/>
              </a:rPr>
              <a:t>http://arstechnica.com/security/2015/03/google-warns-of-unauthorized-tls-certificates-trusted-by-almost-all-oses/</a:t>
            </a:r>
            <a:r>
              <a:rPr lang="en-US" sz="1000" b="0" u="sng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endParaRPr lang="en-US" sz="1600" b="0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US" sz="1600" b="0" dirty="0">
                <a:solidFill>
                  <a:schemeClr val="tx1"/>
                </a:solidFill>
                <a:cs typeface="Arial" pitchFamily="34" charset="0"/>
              </a:rPr>
              <a:t>2011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0" u="sng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US" sz="900" b="0" u="sng" dirty="0">
                <a:solidFill>
                  <a:schemeClr val="tx1"/>
                </a:solidFill>
                <a:cs typeface="Arial" pitchFamily="34" charset="0"/>
                <a:hlinkClick r:id="rId6"/>
              </a:rPr>
              <a:t>http://www.theregister.co.uk/2011/04/11/state_of_ssl_analysis/</a:t>
            </a:r>
            <a:r>
              <a:rPr lang="en-US" sz="900" b="0" u="sng" dirty="0">
                <a:solidFill>
                  <a:schemeClr val="tx1"/>
                </a:solidFill>
                <a:cs typeface="Arial" pitchFamily="34" charset="0"/>
              </a:rPr>
              <a:t> </a:t>
            </a:r>
            <a:endParaRPr kumimoji="0" lang="en-US" sz="160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30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xfrm>
            <a:off x="166688" y="871538"/>
            <a:ext cx="6623050" cy="498475"/>
          </a:xfrm>
        </p:spPr>
        <p:txBody>
          <a:bodyPr/>
          <a:lstStyle/>
          <a:p>
            <a:r>
              <a:rPr lang="en-US" altLang="en-US"/>
              <a:t>The Web itself is a 2 or 3 Tier system</a:t>
            </a:r>
          </a:p>
        </p:txBody>
      </p:sp>
      <p:graphicFrame>
        <p:nvGraphicFramePr>
          <p:cNvPr id="31747" name="Object 4"/>
          <p:cNvGraphicFramePr>
            <a:graphicFrameLocks noChangeAspect="1"/>
          </p:cNvGraphicFramePr>
          <p:nvPr/>
        </p:nvGraphicFramePr>
        <p:xfrm>
          <a:off x="4551363" y="3846513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3846513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Freeform 5"/>
          <p:cNvSpPr>
            <a:spLocks/>
          </p:cNvSpPr>
          <p:nvPr/>
        </p:nvSpPr>
        <p:spPr bwMode="auto">
          <a:xfrm rot="240060">
            <a:off x="1920875" y="4075113"/>
            <a:ext cx="2532063" cy="274637"/>
          </a:xfrm>
          <a:custGeom>
            <a:avLst/>
            <a:gdLst>
              <a:gd name="T0" fmla="*/ 12977478 w 2898"/>
              <a:gd name="T1" fmla="*/ 240208541 h 314"/>
              <a:gd name="T2" fmla="*/ 853481724 w 2898"/>
              <a:gd name="T3" fmla="*/ 82619381 h 314"/>
              <a:gd name="T4" fmla="*/ 1361905645 w 2898"/>
              <a:gd name="T5" fmla="*/ 116279032 h 314"/>
              <a:gd name="T6" fmla="*/ 2147483647 w 2898"/>
              <a:gd name="T7" fmla="*/ 0 h 314"/>
              <a:gd name="T8" fmla="*/ 1345874489 w 2898"/>
              <a:gd name="T9" fmla="*/ 221848970 h 314"/>
              <a:gd name="T10" fmla="*/ 843557051 w 2898"/>
              <a:gd name="T11" fmla="*/ 191248810 h 314"/>
              <a:gd name="T12" fmla="*/ 0 w 2898"/>
              <a:gd name="T13" fmla="*/ 23867879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1749" name="Group 14"/>
          <p:cNvGrpSpPr>
            <a:grpSpLocks/>
          </p:cNvGrpSpPr>
          <p:nvPr/>
        </p:nvGrpSpPr>
        <p:grpSpPr bwMode="auto">
          <a:xfrm>
            <a:off x="5105400" y="3995738"/>
            <a:ext cx="206375" cy="312737"/>
            <a:chOff x="4574" y="2228"/>
            <a:chExt cx="660" cy="672"/>
          </a:xfrm>
        </p:grpSpPr>
        <p:sp>
          <p:nvSpPr>
            <p:cNvPr id="31765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CC00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1766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1767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CC00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1768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0" name="Text Box 12"/>
          <p:cNvSpPr txBox="1">
            <a:spLocks noChangeArrowheads="1"/>
          </p:cNvSpPr>
          <p:nvPr/>
        </p:nvSpPr>
        <p:spPr bwMode="auto">
          <a:xfrm>
            <a:off x="3654425" y="4968875"/>
            <a:ext cx="2352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Squid</a:t>
            </a:r>
          </a:p>
        </p:txBody>
      </p:sp>
      <p:graphicFrame>
        <p:nvGraphicFramePr>
          <p:cNvPr id="31751" name="Object 4"/>
          <p:cNvGraphicFramePr>
            <a:graphicFrameLocks noChangeAspect="1"/>
          </p:cNvGraphicFramePr>
          <p:nvPr/>
        </p:nvGraphicFramePr>
        <p:xfrm>
          <a:off x="8221663" y="3846513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663" y="3846513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Freeform 14"/>
          <p:cNvSpPr>
            <a:spLocks/>
          </p:cNvSpPr>
          <p:nvPr/>
        </p:nvSpPr>
        <p:spPr bwMode="auto">
          <a:xfrm rot="240060">
            <a:off x="5591175" y="4075113"/>
            <a:ext cx="2532063" cy="274637"/>
          </a:xfrm>
          <a:custGeom>
            <a:avLst/>
            <a:gdLst>
              <a:gd name="T0" fmla="*/ 12977478 w 2898"/>
              <a:gd name="T1" fmla="*/ 240208541 h 314"/>
              <a:gd name="T2" fmla="*/ 853481724 w 2898"/>
              <a:gd name="T3" fmla="*/ 82619381 h 314"/>
              <a:gd name="T4" fmla="*/ 1361905645 w 2898"/>
              <a:gd name="T5" fmla="*/ 116279032 h 314"/>
              <a:gd name="T6" fmla="*/ 2147483647 w 2898"/>
              <a:gd name="T7" fmla="*/ 0 h 314"/>
              <a:gd name="T8" fmla="*/ 1345874489 w 2898"/>
              <a:gd name="T9" fmla="*/ 221848970 h 314"/>
              <a:gd name="T10" fmla="*/ 843557051 w 2898"/>
              <a:gd name="T11" fmla="*/ 191248810 h 314"/>
              <a:gd name="T12" fmla="*/ 0 w 2898"/>
              <a:gd name="T13" fmla="*/ 23867879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1753" name="Group 14"/>
          <p:cNvGrpSpPr>
            <a:grpSpLocks/>
          </p:cNvGrpSpPr>
          <p:nvPr/>
        </p:nvGrpSpPr>
        <p:grpSpPr bwMode="auto">
          <a:xfrm>
            <a:off x="8775700" y="3995738"/>
            <a:ext cx="206375" cy="312737"/>
            <a:chOff x="4574" y="2228"/>
            <a:chExt cx="660" cy="672"/>
          </a:xfrm>
        </p:grpSpPr>
        <p:sp>
          <p:nvSpPr>
            <p:cNvPr id="31760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1761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1762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1763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754" name="Picture 3" descr="j019538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740150"/>
            <a:ext cx="134461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5" name="Text Box 22"/>
          <p:cNvSpPr txBox="1">
            <a:spLocks noChangeArrowheads="1"/>
          </p:cNvSpPr>
          <p:nvPr/>
        </p:nvSpPr>
        <p:spPr bwMode="auto">
          <a:xfrm>
            <a:off x="298450" y="4968875"/>
            <a:ext cx="267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Firefox</a:t>
            </a:r>
          </a:p>
        </p:txBody>
      </p:sp>
      <p:sp>
        <p:nvSpPr>
          <p:cNvPr id="31756" name="Text Box 23"/>
          <p:cNvSpPr txBox="1">
            <a:spLocks noChangeArrowheads="1"/>
          </p:cNvSpPr>
          <p:nvPr/>
        </p:nvSpPr>
        <p:spPr bwMode="auto">
          <a:xfrm>
            <a:off x="7178675" y="4968875"/>
            <a:ext cx="2352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Apache</a:t>
            </a:r>
          </a:p>
        </p:txBody>
      </p:sp>
      <p:sp>
        <p:nvSpPr>
          <p:cNvPr id="101400" name="AutoShape 24"/>
          <p:cNvSpPr>
            <a:spLocks noChangeArrowheads="1"/>
          </p:cNvSpPr>
          <p:nvPr/>
        </p:nvSpPr>
        <p:spPr bwMode="auto">
          <a:xfrm>
            <a:off x="298450" y="1703388"/>
            <a:ext cx="3592513" cy="1047750"/>
          </a:xfrm>
          <a:prstGeom prst="wedgeRoundRectCallout">
            <a:avLst>
              <a:gd name="adj1" fmla="val -28125"/>
              <a:gd name="adj2" fmla="val 129394"/>
              <a:gd name="adj3" fmla="val 16667"/>
            </a:avLst>
          </a:prstGeom>
          <a:solidFill>
            <a:srgbClr val="EFAD4B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Browser</a:t>
            </a:r>
          </a:p>
        </p:txBody>
      </p:sp>
      <p:sp>
        <p:nvSpPr>
          <p:cNvPr id="101401" name="AutoShape 25"/>
          <p:cNvSpPr>
            <a:spLocks noChangeArrowheads="1"/>
          </p:cNvSpPr>
          <p:nvPr/>
        </p:nvSpPr>
        <p:spPr bwMode="auto">
          <a:xfrm>
            <a:off x="4210050" y="2227263"/>
            <a:ext cx="3592513" cy="1047750"/>
          </a:xfrm>
          <a:prstGeom prst="wedgeRoundRectCallout">
            <a:avLst>
              <a:gd name="adj1" fmla="val -36125"/>
              <a:gd name="adj2" fmla="val 95759"/>
              <a:gd name="adj3" fmla="val 16667"/>
            </a:avLst>
          </a:prstGeom>
          <a:solidFill>
            <a:srgbClr val="94DE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Proxy Cache</a:t>
            </a:r>
          </a:p>
        </p:txBody>
      </p:sp>
      <p:sp>
        <p:nvSpPr>
          <p:cNvPr id="101402" name="AutoShape 26"/>
          <p:cNvSpPr>
            <a:spLocks noChangeArrowheads="1"/>
          </p:cNvSpPr>
          <p:nvPr/>
        </p:nvSpPr>
        <p:spPr bwMode="auto">
          <a:xfrm>
            <a:off x="6951663" y="846138"/>
            <a:ext cx="2690812" cy="1047750"/>
          </a:xfrm>
          <a:prstGeom prst="wedgeRoundRectCallout">
            <a:avLst>
              <a:gd name="adj1" fmla="val 8287"/>
              <a:gd name="adj2" fmla="val 224241"/>
              <a:gd name="adj3" fmla="val 16667"/>
            </a:avLst>
          </a:prstGeom>
          <a:solidFill>
            <a:srgbClr val="B1BAF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Web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0" grpId="0" animBg="1"/>
      <p:bldP spid="101401" grpId="0" animBg="1"/>
      <p:bldP spid="10140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>
          <a:xfrm>
            <a:off x="166688" y="871538"/>
            <a:ext cx="6623050" cy="498475"/>
          </a:xfrm>
        </p:spPr>
        <p:txBody>
          <a:bodyPr/>
          <a:lstStyle/>
          <a:p>
            <a:r>
              <a:rPr lang="en-US" altLang="en-US"/>
              <a:t>The Web itself is a 2 or 3 Tier system</a:t>
            </a:r>
          </a:p>
        </p:txBody>
      </p:sp>
      <p:graphicFrame>
        <p:nvGraphicFramePr>
          <p:cNvPr id="32771" name="Object 4"/>
          <p:cNvGraphicFramePr>
            <a:graphicFrameLocks noChangeAspect="1"/>
          </p:cNvGraphicFramePr>
          <p:nvPr/>
        </p:nvGraphicFramePr>
        <p:xfrm>
          <a:off x="4551363" y="3846513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3846513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Freeform 5"/>
          <p:cNvSpPr>
            <a:spLocks/>
          </p:cNvSpPr>
          <p:nvPr/>
        </p:nvSpPr>
        <p:spPr bwMode="auto">
          <a:xfrm rot="240060">
            <a:off x="1920875" y="4075113"/>
            <a:ext cx="2532063" cy="274637"/>
          </a:xfrm>
          <a:custGeom>
            <a:avLst/>
            <a:gdLst>
              <a:gd name="T0" fmla="*/ 12977478 w 2898"/>
              <a:gd name="T1" fmla="*/ 240208541 h 314"/>
              <a:gd name="T2" fmla="*/ 853481724 w 2898"/>
              <a:gd name="T3" fmla="*/ 82619381 h 314"/>
              <a:gd name="T4" fmla="*/ 1361905645 w 2898"/>
              <a:gd name="T5" fmla="*/ 116279032 h 314"/>
              <a:gd name="T6" fmla="*/ 2147483647 w 2898"/>
              <a:gd name="T7" fmla="*/ 0 h 314"/>
              <a:gd name="T8" fmla="*/ 1345874489 w 2898"/>
              <a:gd name="T9" fmla="*/ 221848970 h 314"/>
              <a:gd name="T10" fmla="*/ 843557051 w 2898"/>
              <a:gd name="T11" fmla="*/ 191248810 h 314"/>
              <a:gd name="T12" fmla="*/ 0 w 2898"/>
              <a:gd name="T13" fmla="*/ 23867879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2773" name="Group 14"/>
          <p:cNvGrpSpPr>
            <a:grpSpLocks/>
          </p:cNvGrpSpPr>
          <p:nvPr/>
        </p:nvGrpSpPr>
        <p:grpSpPr bwMode="auto">
          <a:xfrm>
            <a:off x="5105400" y="3995738"/>
            <a:ext cx="206375" cy="312737"/>
            <a:chOff x="4574" y="2228"/>
            <a:chExt cx="660" cy="672"/>
          </a:xfrm>
        </p:grpSpPr>
        <p:sp>
          <p:nvSpPr>
            <p:cNvPr id="32789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CC00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2790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2791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CC00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2792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4" name="Text Box 12"/>
          <p:cNvSpPr txBox="1">
            <a:spLocks noChangeArrowheads="1"/>
          </p:cNvSpPr>
          <p:nvPr/>
        </p:nvSpPr>
        <p:spPr bwMode="auto">
          <a:xfrm>
            <a:off x="3654425" y="4968875"/>
            <a:ext cx="2352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Squid</a:t>
            </a:r>
          </a:p>
        </p:txBody>
      </p:sp>
      <p:graphicFrame>
        <p:nvGraphicFramePr>
          <p:cNvPr id="32775" name="Object 4"/>
          <p:cNvGraphicFramePr>
            <a:graphicFrameLocks noChangeAspect="1"/>
          </p:cNvGraphicFramePr>
          <p:nvPr/>
        </p:nvGraphicFramePr>
        <p:xfrm>
          <a:off x="8221663" y="3846513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663" y="3846513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Freeform 14"/>
          <p:cNvSpPr>
            <a:spLocks/>
          </p:cNvSpPr>
          <p:nvPr/>
        </p:nvSpPr>
        <p:spPr bwMode="auto">
          <a:xfrm rot="240060">
            <a:off x="5591175" y="4075113"/>
            <a:ext cx="2532063" cy="274637"/>
          </a:xfrm>
          <a:custGeom>
            <a:avLst/>
            <a:gdLst>
              <a:gd name="T0" fmla="*/ 12977478 w 2898"/>
              <a:gd name="T1" fmla="*/ 240208541 h 314"/>
              <a:gd name="T2" fmla="*/ 853481724 w 2898"/>
              <a:gd name="T3" fmla="*/ 82619381 h 314"/>
              <a:gd name="T4" fmla="*/ 1361905645 w 2898"/>
              <a:gd name="T5" fmla="*/ 116279032 h 314"/>
              <a:gd name="T6" fmla="*/ 2147483647 w 2898"/>
              <a:gd name="T7" fmla="*/ 0 h 314"/>
              <a:gd name="T8" fmla="*/ 1345874489 w 2898"/>
              <a:gd name="T9" fmla="*/ 221848970 h 314"/>
              <a:gd name="T10" fmla="*/ 843557051 w 2898"/>
              <a:gd name="T11" fmla="*/ 191248810 h 314"/>
              <a:gd name="T12" fmla="*/ 0 w 2898"/>
              <a:gd name="T13" fmla="*/ 23867879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2777" name="Group 14"/>
          <p:cNvGrpSpPr>
            <a:grpSpLocks/>
          </p:cNvGrpSpPr>
          <p:nvPr/>
        </p:nvGrpSpPr>
        <p:grpSpPr bwMode="auto">
          <a:xfrm>
            <a:off x="8775700" y="3995738"/>
            <a:ext cx="206375" cy="312737"/>
            <a:chOff x="4574" y="2228"/>
            <a:chExt cx="660" cy="672"/>
          </a:xfrm>
        </p:grpSpPr>
        <p:sp>
          <p:nvSpPr>
            <p:cNvPr id="32784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2785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2786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2787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2778" name="Picture 3" descr="j019538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740150"/>
            <a:ext cx="134461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9" name="Text Box 22"/>
          <p:cNvSpPr txBox="1">
            <a:spLocks noChangeArrowheads="1"/>
          </p:cNvSpPr>
          <p:nvPr/>
        </p:nvSpPr>
        <p:spPr bwMode="auto">
          <a:xfrm>
            <a:off x="298450" y="4968875"/>
            <a:ext cx="267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Firefox</a:t>
            </a:r>
          </a:p>
        </p:txBody>
      </p:sp>
      <p:sp>
        <p:nvSpPr>
          <p:cNvPr id="32780" name="Text Box 23"/>
          <p:cNvSpPr txBox="1">
            <a:spLocks noChangeArrowheads="1"/>
          </p:cNvSpPr>
          <p:nvPr/>
        </p:nvSpPr>
        <p:spPr bwMode="auto">
          <a:xfrm>
            <a:off x="7178675" y="4968875"/>
            <a:ext cx="2352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Apache</a:t>
            </a:r>
          </a:p>
        </p:txBody>
      </p:sp>
      <p:sp>
        <p:nvSpPr>
          <p:cNvPr id="101400" name="AutoShape 24"/>
          <p:cNvSpPr>
            <a:spLocks noChangeArrowheads="1"/>
          </p:cNvSpPr>
          <p:nvPr/>
        </p:nvSpPr>
        <p:spPr bwMode="auto">
          <a:xfrm>
            <a:off x="298450" y="1703388"/>
            <a:ext cx="3592513" cy="1047750"/>
          </a:xfrm>
          <a:prstGeom prst="wedgeRoundRectCallout">
            <a:avLst>
              <a:gd name="adj1" fmla="val -28125"/>
              <a:gd name="adj2" fmla="val 129394"/>
              <a:gd name="adj3" fmla="val 16667"/>
            </a:avLst>
          </a:prstGeom>
          <a:solidFill>
            <a:srgbClr val="EFAD4B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Browser</a:t>
            </a:r>
          </a:p>
        </p:txBody>
      </p:sp>
      <p:sp>
        <p:nvSpPr>
          <p:cNvPr id="101401" name="AutoShape 25"/>
          <p:cNvSpPr>
            <a:spLocks noChangeArrowheads="1"/>
          </p:cNvSpPr>
          <p:nvPr/>
        </p:nvSpPr>
        <p:spPr bwMode="auto">
          <a:xfrm>
            <a:off x="4210050" y="2227263"/>
            <a:ext cx="3592513" cy="1047750"/>
          </a:xfrm>
          <a:prstGeom prst="wedgeRoundRectCallout">
            <a:avLst>
              <a:gd name="adj1" fmla="val -36125"/>
              <a:gd name="adj2" fmla="val 95759"/>
              <a:gd name="adj3" fmla="val 16667"/>
            </a:avLst>
          </a:prstGeom>
          <a:solidFill>
            <a:srgbClr val="94DE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HTTP CONNECT header used to make proxy transparent to TLS…benefits of proxy are lost!</a:t>
            </a:r>
          </a:p>
        </p:txBody>
      </p:sp>
      <p:sp>
        <p:nvSpPr>
          <p:cNvPr id="101402" name="AutoShape 26"/>
          <p:cNvSpPr>
            <a:spLocks noChangeArrowheads="1"/>
          </p:cNvSpPr>
          <p:nvPr/>
        </p:nvSpPr>
        <p:spPr bwMode="auto">
          <a:xfrm>
            <a:off x="6951663" y="846138"/>
            <a:ext cx="2690812" cy="1047750"/>
          </a:xfrm>
          <a:prstGeom prst="wedgeRoundRectCallout">
            <a:avLst>
              <a:gd name="adj1" fmla="val 8287"/>
              <a:gd name="adj2" fmla="val 224241"/>
              <a:gd name="adj3" fmla="val 16667"/>
            </a:avLst>
          </a:prstGeom>
          <a:solidFill>
            <a:srgbClr val="B1BAF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Web Server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>
          <a:xfrm>
            <a:off x="166688" y="871538"/>
            <a:ext cx="6623050" cy="498475"/>
          </a:xfrm>
        </p:spPr>
        <p:txBody>
          <a:bodyPr/>
          <a:lstStyle/>
          <a:p>
            <a:r>
              <a:rPr lang="en-US" altLang="en-US"/>
              <a:t>The Web itself is a 2 or 3 Tier system</a:t>
            </a:r>
          </a:p>
        </p:txBody>
      </p:sp>
      <p:graphicFrame>
        <p:nvGraphicFramePr>
          <p:cNvPr id="33795" name="Object 4"/>
          <p:cNvGraphicFramePr>
            <a:graphicFrameLocks noChangeAspect="1"/>
          </p:cNvGraphicFramePr>
          <p:nvPr/>
        </p:nvGraphicFramePr>
        <p:xfrm>
          <a:off x="4551363" y="3846513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767895" imgH="1179814" progId="FLW3Drawing">
                  <p:embed/>
                </p:oleObj>
              </mc:Choice>
              <mc:Fallback>
                <p:oleObj name="Drawing" r:id="rId2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3846513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Freeform 5"/>
          <p:cNvSpPr>
            <a:spLocks/>
          </p:cNvSpPr>
          <p:nvPr/>
        </p:nvSpPr>
        <p:spPr bwMode="auto">
          <a:xfrm rot="240060">
            <a:off x="1920875" y="4075113"/>
            <a:ext cx="2532063" cy="274637"/>
          </a:xfrm>
          <a:custGeom>
            <a:avLst/>
            <a:gdLst>
              <a:gd name="T0" fmla="*/ 12977478 w 2898"/>
              <a:gd name="T1" fmla="*/ 240208541 h 314"/>
              <a:gd name="T2" fmla="*/ 853481724 w 2898"/>
              <a:gd name="T3" fmla="*/ 82619381 h 314"/>
              <a:gd name="T4" fmla="*/ 1361905645 w 2898"/>
              <a:gd name="T5" fmla="*/ 116279032 h 314"/>
              <a:gd name="T6" fmla="*/ 2147483647 w 2898"/>
              <a:gd name="T7" fmla="*/ 0 h 314"/>
              <a:gd name="T8" fmla="*/ 1345874489 w 2898"/>
              <a:gd name="T9" fmla="*/ 221848970 h 314"/>
              <a:gd name="T10" fmla="*/ 843557051 w 2898"/>
              <a:gd name="T11" fmla="*/ 191248810 h 314"/>
              <a:gd name="T12" fmla="*/ 0 w 2898"/>
              <a:gd name="T13" fmla="*/ 23867879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3797" name="Group 14"/>
          <p:cNvGrpSpPr>
            <a:grpSpLocks/>
          </p:cNvGrpSpPr>
          <p:nvPr/>
        </p:nvGrpSpPr>
        <p:grpSpPr bwMode="auto">
          <a:xfrm>
            <a:off x="5105400" y="3995738"/>
            <a:ext cx="206375" cy="312737"/>
            <a:chOff x="4574" y="2228"/>
            <a:chExt cx="660" cy="672"/>
          </a:xfrm>
        </p:grpSpPr>
        <p:sp>
          <p:nvSpPr>
            <p:cNvPr id="33813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CC00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3814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3815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CC00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3816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8" name="Text Box 12"/>
          <p:cNvSpPr txBox="1">
            <a:spLocks noChangeArrowheads="1"/>
          </p:cNvSpPr>
          <p:nvPr/>
        </p:nvSpPr>
        <p:spPr bwMode="auto">
          <a:xfrm>
            <a:off x="3654425" y="4968875"/>
            <a:ext cx="2352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Squid</a:t>
            </a:r>
          </a:p>
        </p:txBody>
      </p:sp>
      <p:graphicFrame>
        <p:nvGraphicFramePr>
          <p:cNvPr id="33799" name="Object 4"/>
          <p:cNvGraphicFramePr>
            <a:graphicFrameLocks noChangeAspect="1"/>
          </p:cNvGraphicFramePr>
          <p:nvPr/>
        </p:nvGraphicFramePr>
        <p:xfrm>
          <a:off x="8221663" y="3846513"/>
          <a:ext cx="4222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767895" imgH="1179814" progId="FLW3Drawing">
                  <p:embed/>
                </p:oleObj>
              </mc:Choice>
              <mc:Fallback>
                <p:oleObj name="Drawing" r:id="rId4" imgW="767895" imgH="1179814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663" y="3846513"/>
                        <a:ext cx="4222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Freeform 14"/>
          <p:cNvSpPr>
            <a:spLocks/>
          </p:cNvSpPr>
          <p:nvPr/>
        </p:nvSpPr>
        <p:spPr bwMode="auto">
          <a:xfrm rot="240060">
            <a:off x="5591175" y="4075113"/>
            <a:ext cx="2532063" cy="274637"/>
          </a:xfrm>
          <a:custGeom>
            <a:avLst/>
            <a:gdLst>
              <a:gd name="T0" fmla="*/ 12977478 w 2898"/>
              <a:gd name="T1" fmla="*/ 240208541 h 314"/>
              <a:gd name="T2" fmla="*/ 853481724 w 2898"/>
              <a:gd name="T3" fmla="*/ 82619381 h 314"/>
              <a:gd name="T4" fmla="*/ 1361905645 w 2898"/>
              <a:gd name="T5" fmla="*/ 116279032 h 314"/>
              <a:gd name="T6" fmla="*/ 2147483647 w 2898"/>
              <a:gd name="T7" fmla="*/ 0 h 314"/>
              <a:gd name="T8" fmla="*/ 1345874489 w 2898"/>
              <a:gd name="T9" fmla="*/ 221848970 h 314"/>
              <a:gd name="T10" fmla="*/ 843557051 w 2898"/>
              <a:gd name="T11" fmla="*/ 191248810 h 314"/>
              <a:gd name="T12" fmla="*/ 0 w 2898"/>
              <a:gd name="T13" fmla="*/ 23867879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3801" name="Group 14"/>
          <p:cNvGrpSpPr>
            <a:grpSpLocks/>
          </p:cNvGrpSpPr>
          <p:nvPr/>
        </p:nvGrpSpPr>
        <p:grpSpPr bwMode="auto">
          <a:xfrm>
            <a:off x="8775700" y="3995738"/>
            <a:ext cx="206375" cy="312737"/>
            <a:chOff x="4574" y="2228"/>
            <a:chExt cx="660" cy="672"/>
          </a:xfrm>
        </p:grpSpPr>
        <p:sp>
          <p:nvSpPr>
            <p:cNvPr id="33808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3809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3810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 b="0">
                <a:solidFill>
                  <a:schemeClr val="tx1"/>
                </a:solidFill>
              </a:endParaRPr>
            </a:p>
          </p:txBody>
        </p:sp>
        <p:sp>
          <p:nvSpPr>
            <p:cNvPr id="33811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3802" name="Picture 3" descr="j019538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740150"/>
            <a:ext cx="134461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803" name="Text Box 22"/>
          <p:cNvSpPr txBox="1">
            <a:spLocks noChangeArrowheads="1"/>
          </p:cNvSpPr>
          <p:nvPr/>
        </p:nvSpPr>
        <p:spPr bwMode="auto">
          <a:xfrm>
            <a:off x="298450" y="4968875"/>
            <a:ext cx="267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Firefox</a:t>
            </a:r>
          </a:p>
        </p:txBody>
      </p:sp>
      <p:sp>
        <p:nvSpPr>
          <p:cNvPr id="33804" name="Text Box 23"/>
          <p:cNvSpPr txBox="1">
            <a:spLocks noChangeArrowheads="1"/>
          </p:cNvSpPr>
          <p:nvPr/>
        </p:nvSpPr>
        <p:spPr bwMode="auto">
          <a:xfrm>
            <a:off x="7178675" y="4968875"/>
            <a:ext cx="2352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/>
              <a:t>E.g. Apache</a:t>
            </a:r>
          </a:p>
        </p:txBody>
      </p:sp>
      <p:sp>
        <p:nvSpPr>
          <p:cNvPr id="101400" name="AutoShape 24"/>
          <p:cNvSpPr>
            <a:spLocks noChangeArrowheads="1"/>
          </p:cNvSpPr>
          <p:nvPr/>
        </p:nvSpPr>
        <p:spPr bwMode="auto">
          <a:xfrm>
            <a:off x="298450" y="1703388"/>
            <a:ext cx="3592513" cy="1047750"/>
          </a:xfrm>
          <a:prstGeom prst="wedgeRoundRectCallout">
            <a:avLst>
              <a:gd name="adj1" fmla="val -28125"/>
              <a:gd name="adj2" fmla="val 129394"/>
              <a:gd name="adj3" fmla="val 16667"/>
            </a:avLst>
          </a:prstGeom>
          <a:solidFill>
            <a:srgbClr val="EFAD4B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Browser</a:t>
            </a:r>
          </a:p>
        </p:txBody>
      </p:sp>
      <p:sp>
        <p:nvSpPr>
          <p:cNvPr id="101401" name="AutoShape 25"/>
          <p:cNvSpPr>
            <a:spLocks noChangeArrowheads="1"/>
          </p:cNvSpPr>
          <p:nvPr/>
        </p:nvSpPr>
        <p:spPr bwMode="auto">
          <a:xfrm>
            <a:off x="4210050" y="2227263"/>
            <a:ext cx="3592513" cy="1047750"/>
          </a:xfrm>
          <a:prstGeom prst="wedgeRoundRectCallout">
            <a:avLst>
              <a:gd name="adj1" fmla="val -36125"/>
              <a:gd name="adj2" fmla="val 95759"/>
              <a:gd name="adj3" fmla="val 16667"/>
            </a:avLst>
          </a:prstGeom>
          <a:solidFill>
            <a:srgbClr val="94DE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A malicious proxy with a trusted cert can implement “man-in-the-middle” attacks</a:t>
            </a:r>
          </a:p>
        </p:txBody>
      </p:sp>
      <p:sp>
        <p:nvSpPr>
          <p:cNvPr id="101402" name="AutoShape 26"/>
          <p:cNvSpPr>
            <a:spLocks noChangeArrowheads="1"/>
          </p:cNvSpPr>
          <p:nvPr/>
        </p:nvSpPr>
        <p:spPr bwMode="auto">
          <a:xfrm>
            <a:off x="6951663" y="846138"/>
            <a:ext cx="2690812" cy="1047750"/>
          </a:xfrm>
          <a:prstGeom prst="wedgeRoundRectCallout">
            <a:avLst>
              <a:gd name="adj1" fmla="val 8287"/>
              <a:gd name="adj2" fmla="val 224241"/>
              <a:gd name="adj3" fmla="val 16667"/>
            </a:avLst>
          </a:prstGeom>
          <a:solidFill>
            <a:srgbClr val="B1BAF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Web Server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2525" y="2905125"/>
            <a:ext cx="5062538" cy="1047750"/>
          </a:xfrm>
          <a:noFill/>
        </p:spPr>
        <p:txBody>
          <a:bodyPr anchor="ctr" anchorCtr="1"/>
          <a:lstStyle/>
          <a:p>
            <a:pPr algn="ctr"/>
            <a:r>
              <a:rPr lang="en-US" altLang="en-US" sz="2400"/>
              <a:t>Trust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Capabilities</a:t>
            </a:r>
            <a:r>
              <a:rPr lang="en-US" altLang="en-US"/>
              <a:t> in computing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capability is a token or data structure that gives one permission to access something</a:t>
            </a:r>
          </a:p>
          <a:p>
            <a:r>
              <a:rPr lang="en-US" altLang="en-US"/>
              <a:t>Typically, a capability wraps permission with identification</a:t>
            </a:r>
          </a:p>
          <a:p>
            <a:r>
              <a:rPr lang="en-US" altLang="en-US"/>
              <a:t>Simple example: open Unix file handle</a:t>
            </a:r>
          </a:p>
          <a:p>
            <a:r>
              <a:rPr lang="en-US" altLang="en-US"/>
              <a:t>Capability-based systems use capabilities as a fundamental abstraction – manage capabilities in the kernel</a:t>
            </a:r>
          </a:p>
          <a:p>
            <a:r>
              <a:rPr lang="en-US" altLang="en-US"/>
              <a:t>Big debate: is it OK to use URIs as capabities on the Web?</a:t>
            </a:r>
          </a:p>
          <a:p>
            <a:pPr lvl="1"/>
            <a:r>
              <a:rPr lang="en-US" altLang="en-US"/>
              <a:t>Google Docs does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6C27C5-C5B2-4575-9B3E-0A346545CE8F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08088" y="1735138"/>
            <a:ext cx="1482725" cy="1862137"/>
          </a:xfrm>
          <a:prstGeom prst="rect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1600" b="0">
              <a:solidFill>
                <a:srgbClr val="F49610"/>
              </a:solidFill>
            </a:endParaRPr>
          </a:p>
        </p:txBody>
      </p:sp>
      <p:sp>
        <p:nvSpPr>
          <p:cNvPr id="368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must be trusted?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1CB88A-990B-4D66-80A4-4CC9BCCAF4C4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grpSp>
        <p:nvGrpSpPr>
          <p:cNvPr id="36869" name="Group 14"/>
          <p:cNvGrpSpPr>
            <a:grpSpLocks/>
          </p:cNvGrpSpPr>
          <p:nvPr/>
        </p:nvGrpSpPr>
        <p:grpSpPr bwMode="auto">
          <a:xfrm>
            <a:off x="1785938" y="4302125"/>
            <a:ext cx="569912" cy="787400"/>
            <a:chOff x="4574" y="2228"/>
            <a:chExt cx="660" cy="672"/>
          </a:xfrm>
        </p:grpSpPr>
        <p:sp>
          <p:nvSpPr>
            <p:cNvPr id="36891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3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4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0" name="Oval 9"/>
          <p:cNvSpPr>
            <a:spLocks noChangeArrowheads="1"/>
          </p:cNvSpPr>
          <p:nvPr/>
        </p:nvSpPr>
        <p:spPr bwMode="auto">
          <a:xfrm>
            <a:off x="3054350" y="4302125"/>
            <a:ext cx="2206625" cy="7874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Decryption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36871" name="Straight Arrow Connector 15"/>
          <p:cNvCxnSpPr>
            <a:cxnSpLocks noChangeShapeType="1"/>
          </p:cNvCxnSpPr>
          <p:nvPr/>
        </p:nvCxnSpPr>
        <p:spPr bwMode="auto">
          <a:xfrm flipH="1">
            <a:off x="2441575" y="4713288"/>
            <a:ext cx="498475" cy="1587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2" name="Straight Arrow Connector 26"/>
          <p:cNvCxnSpPr>
            <a:cxnSpLocks noChangeShapeType="1"/>
          </p:cNvCxnSpPr>
          <p:nvPr/>
        </p:nvCxnSpPr>
        <p:spPr bwMode="auto">
          <a:xfrm flipH="1">
            <a:off x="5486400" y="3792538"/>
            <a:ext cx="1384300" cy="90170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73" name="TextBox 24"/>
          <p:cNvSpPr txBox="1">
            <a:spLocks noChangeArrowheads="1"/>
          </p:cNvSpPr>
          <p:nvPr/>
        </p:nvSpPr>
        <p:spPr bwMode="auto">
          <a:xfrm>
            <a:off x="1828800" y="5235575"/>
            <a:ext cx="4445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grpSp>
        <p:nvGrpSpPr>
          <p:cNvPr id="36874" name="Group 14"/>
          <p:cNvGrpSpPr>
            <a:grpSpLocks/>
          </p:cNvGrpSpPr>
          <p:nvPr/>
        </p:nvGrpSpPr>
        <p:grpSpPr bwMode="auto">
          <a:xfrm>
            <a:off x="1725613" y="2149475"/>
            <a:ext cx="547687" cy="701675"/>
            <a:chOff x="4574" y="2228"/>
            <a:chExt cx="660" cy="672"/>
          </a:xfrm>
        </p:grpSpPr>
        <p:sp>
          <p:nvSpPr>
            <p:cNvPr id="36886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6887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6888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6889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5" name="Oval 30"/>
          <p:cNvSpPr>
            <a:spLocks noChangeArrowheads="1"/>
          </p:cNvSpPr>
          <p:nvPr/>
        </p:nvSpPr>
        <p:spPr bwMode="auto">
          <a:xfrm>
            <a:off x="3016250" y="2151063"/>
            <a:ext cx="2119313" cy="701675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36876" name="Straight Arrow Connector 32"/>
          <p:cNvCxnSpPr>
            <a:cxnSpLocks noChangeShapeType="1"/>
          </p:cNvCxnSpPr>
          <p:nvPr/>
        </p:nvCxnSpPr>
        <p:spPr bwMode="auto">
          <a:xfrm>
            <a:off x="2427288" y="2517775"/>
            <a:ext cx="479425" cy="1588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77" name="TextBox 33"/>
          <p:cNvSpPr txBox="1">
            <a:spLocks noChangeArrowheads="1"/>
          </p:cNvSpPr>
          <p:nvPr/>
        </p:nvSpPr>
        <p:spPr bwMode="auto">
          <a:xfrm>
            <a:off x="1693863" y="2982913"/>
            <a:ext cx="588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/>
              <a:t>Data</a:t>
            </a:r>
          </a:p>
        </p:txBody>
      </p:sp>
      <p:cxnSp>
        <p:nvCxnSpPr>
          <p:cNvPr id="36878" name="Straight Arrow Connector 34"/>
          <p:cNvCxnSpPr>
            <a:cxnSpLocks noChangeShapeType="1"/>
          </p:cNvCxnSpPr>
          <p:nvPr/>
        </p:nvCxnSpPr>
        <p:spPr bwMode="auto">
          <a:xfrm>
            <a:off x="5260975" y="2652713"/>
            <a:ext cx="1730375" cy="89852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6879" name="Group 35"/>
          <p:cNvGrpSpPr>
            <a:grpSpLocks/>
          </p:cNvGrpSpPr>
          <p:nvPr/>
        </p:nvGrpSpPr>
        <p:grpSpPr bwMode="auto">
          <a:xfrm>
            <a:off x="7154863" y="3052763"/>
            <a:ext cx="1095375" cy="1381125"/>
            <a:chOff x="7003908" y="2050742"/>
            <a:chExt cx="1510350" cy="2258951"/>
          </a:xfrm>
        </p:grpSpPr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7368051" y="2293808"/>
              <a:ext cx="754063" cy="1147763"/>
              <a:chOff x="4574" y="2228"/>
              <a:chExt cx="660" cy="672"/>
            </a:xfrm>
            <a:solidFill>
              <a:srgbClr val="FF0000"/>
            </a:solidFill>
          </p:grpSpPr>
          <p:sp>
            <p:nvSpPr>
              <p:cNvPr id="41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36883" name="Straight Connector 37"/>
            <p:cNvCxnSpPr>
              <a:cxnSpLocks noChangeShapeType="1"/>
            </p:cNvCxnSpPr>
            <p:nvPr/>
          </p:nvCxnSpPr>
          <p:spPr bwMode="auto">
            <a:xfrm flipH="1">
              <a:off x="7137647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884" name="Straight Connector 38"/>
            <p:cNvCxnSpPr>
              <a:cxnSpLocks noChangeShapeType="1"/>
            </p:cNvCxnSpPr>
            <p:nvPr/>
          </p:nvCxnSpPr>
          <p:spPr bwMode="auto">
            <a:xfrm>
              <a:off x="7123645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885" name="TextBox 39"/>
            <p:cNvSpPr txBox="1">
              <a:spLocks noChangeArrowheads="1"/>
            </p:cNvSpPr>
            <p:nvPr/>
          </p:nvSpPr>
          <p:spPr bwMode="auto">
            <a:xfrm>
              <a:off x="7003908" y="4032694"/>
              <a:ext cx="1510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Encrypted Data</a:t>
              </a:r>
            </a:p>
          </p:txBody>
        </p:sp>
      </p:grp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5761038" y="779463"/>
            <a:ext cx="3640137" cy="1720850"/>
          </a:xfrm>
          <a:prstGeom prst="ellipse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Storage and filesystem for data in the clear at source</a:t>
            </a: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>
            <a:off x="2667000" y="1835150"/>
            <a:ext cx="3094038" cy="314325"/>
          </a:xfrm>
          <a:prstGeom prst="straightConnector1">
            <a:avLst/>
          </a:prstGeom>
          <a:noFill/>
          <a:ln w="38100" algn="ctr">
            <a:solidFill>
              <a:srgbClr val="FF5DAE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/>
          <p:cNvSpPr>
            <a:spLocks noChangeArrowheads="1"/>
          </p:cNvSpPr>
          <p:nvPr/>
        </p:nvSpPr>
        <p:spPr bwMode="auto">
          <a:xfrm>
            <a:off x="2890838" y="1708150"/>
            <a:ext cx="2497137" cy="1889125"/>
          </a:xfrm>
          <a:prstGeom prst="rect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1600" b="0">
              <a:solidFill>
                <a:srgbClr val="F49610"/>
              </a:solidFill>
            </a:endParaRPr>
          </a:p>
        </p:txBody>
      </p:sp>
      <p:sp>
        <p:nvSpPr>
          <p:cNvPr id="378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must be trusted?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B743E6-D11C-405A-B4E2-95653DDB56D6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  <p:grpSp>
        <p:nvGrpSpPr>
          <p:cNvPr id="37893" name="Group 14"/>
          <p:cNvGrpSpPr>
            <a:grpSpLocks/>
          </p:cNvGrpSpPr>
          <p:nvPr/>
        </p:nvGrpSpPr>
        <p:grpSpPr bwMode="auto">
          <a:xfrm>
            <a:off x="1785938" y="4302125"/>
            <a:ext cx="569912" cy="787400"/>
            <a:chOff x="4574" y="2228"/>
            <a:chExt cx="660" cy="672"/>
          </a:xfrm>
        </p:grpSpPr>
        <p:sp>
          <p:nvSpPr>
            <p:cNvPr id="37915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6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7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8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4" name="Oval 9"/>
          <p:cNvSpPr>
            <a:spLocks noChangeArrowheads="1"/>
          </p:cNvSpPr>
          <p:nvPr/>
        </p:nvSpPr>
        <p:spPr bwMode="auto">
          <a:xfrm>
            <a:off x="3054350" y="4302125"/>
            <a:ext cx="2206625" cy="7874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Decryption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37895" name="Straight Arrow Connector 15"/>
          <p:cNvCxnSpPr>
            <a:cxnSpLocks noChangeShapeType="1"/>
          </p:cNvCxnSpPr>
          <p:nvPr/>
        </p:nvCxnSpPr>
        <p:spPr bwMode="auto">
          <a:xfrm flipH="1">
            <a:off x="2441575" y="4713288"/>
            <a:ext cx="498475" cy="1587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896" name="Straight Arrow Connector 26"/>
          <p:cNvCxnSpPr>
            <a:cxnSpLocks noChangeShapeType="1"/>
          </p:cNvCxnSpPr>
          <p:nvPr/>
        </p:nvCxnSpPr>
        <p:spPr bwMode="auto">
          <a:xfrm flipH="1">
            <a:off x="5486400" y="3792538"/>
            <a:ext cx="1384300" cy="90170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97" name="TextBox 24"/>
          <p:cNvSpPr txBox="1">
            <a:spLocks noChangeArrowheads="1"/>
          </p:cNvSpPr>
          <p:nvPr/>
        </p:nvSpPr>
        <p:spPr bwMode="auto">
          <a:xfrm>
            <a:off x="1828800" y="5235575"/>
            <a:ext cx="4445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grpSp>
        <p:nvGrpSpPr>
          <p:cNvPr id="37898" name="Group 14"/>
          <p:cNvGrpSpPr>
            <a:grpSpLocks/>
          </p:cNvGrpSpPr>
          <p:nvPr/>
        </p:nvGrpSpPr>
        <p:grpSpPr bwMode="auto">
          <a:xfrm>
            <a:off x="1725613" y="2149475"/>
            <a:ext cx="547687" cy="701675"/>
            <a:chOff x="4574" y="2228"/>
            <a:chExt cx="660" cy="672"/>
          </a:xfrm>
        </p:grpSpPr>
        <p:sp>
          <p:nvSpPr>
            <p:cNvPr id="37910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11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12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7913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9" name="Oval 30"/>
          <p:cNvSpPr>
            <a:spLocks noChangeArrowheads="1"/>
          </p:cNvSpPr>
          <p:nvPr/>
        </p:nvSpPr>
        <p:spPr bwMode="auto">
          <a:xfrm>
            <a:off x="3016250" y="2151063"/>
            <a:ext cx="2119313" cy="701675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37900" name="Straight Arrow Connector 32"/>
          <p:cNvCxnSpPr>
            <a:cxnSpLocks noChangeShapeType="1"/>
          </p:cNvCxnSpPr>
          <p:nvPr/>
        </p:nvCxnSpPr>
        <p:spPr bwMode="auto">
          <a:xfrm>
            <a:off x="2427288" y="2517775"/>
            <a:ext cx="479425" cy="1588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1" name="TextBox 33"/>
          <p:cNvSpPr txBox="1">
            <a:spLocks noChangeArrowheads="1"/>
          </p:cNvSpPr>
          <p:nvPr/>
        </p:nvSpPr>
        <p:spPr bwMode="auto">
          <a:xfrm>
            <a:off x="1693863" y="2982913"/>
            <a:ext cx="588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/>
              <a:t>Data</a:t>
            </a:r>
          </a:p>
        </p:txBody>
      </p:sp>
      <p:cxnSp>
        <p:nvCxnSpPr>
          <p:cNvPr id="37902" name="Straight Arrow Connector 34"/>
          <p:cNvCxnSpPr>
            <a:cxnSpLocks noChangeShapeType="1"/>
          </p:cNvCxnSpPr>
          <p:nvPr/>
        </p:nvCxnSpPr>
        <p:spPr bwMode="auto">
          <a:xfrm>
            <a:off x="5260975" y="2652713"/>
            <a:ext cx="1730375" cy="89852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903" name="Group 35"/>
          <p:cNvGrpSpPr>
            <a:grpSpLocks/>
          </p:cNvGrpSpPr>
          <p:nvPr/>
        </p:nvGrpSpPr>
        <p:grpSpPr bwMode="auto">
          <a:xfrm>
            <a:off x="7154863" y="3052763"/>
            <a:ext cx="1095375" cy="1381125"/>
            <a:chOff x="7003908" y="2050742"/>
            <a:chExt cx="1510350" cy="2258951"/>
          </a:xfrm>
        </p:grpSpPr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7368051" y="2293808"/>
              <a:ext cx="754063" cy="1147763"/>
              <a:chOff x="4574" y="2228"/>
              <a:chExt cx="660" cy="672"/>
            </a:xfrm>
            <a:solidFill>
              <a:srgbClr val="FF0000"/>
            </a:solidFill>
          </p:grpSpPr>
          <p:sp>
            <p:nvSpPr>
              <p:cNvPr id="41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37907" name="Straight Connector 37"/>
            <p:cNvCxnSpPr>
              <a:cxnSpLocks noChangeShapeType="1"/>
            </p:cNvCxnSpPr>
            <p:nvPr/>
          </p:nvCxnSpPr>
          <p:spPr bwMode="auto">
            <a:xfrm flipH="1">
              <a:off x="7137647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8" name="Straight Connector 38"/>
            <p:cNvCxnSpPr>
              <a:cxnSpLocks noChangeShapeType="1"/>
            </p:cNvCxnSpPr>
            <p:nvPr/>
          </p:nvCxnSpPr>
          <p:spPr bwMode="auto">
            <a:xfrm>
              <a:off x="7123645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909" name="TextBox 39"/>
            <p:cNvSpPr txBox="1">
              <a:spLocks noChangeArrowheads="1"/>
            </p:cNvSpPr>
            <p:nvPr/>
          </p:nvSpPr>
          <p:spPr bwMode="auto">
            <a:xfrm>
              <a:off x="7003908" y="4032694"/>
              <a:ext cx="1510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Encrypted Data</a:t>
              </a:r>
            </a:p>
          </p:txBody>
        </p:sp>
      </p:grpSp>
      <p:sp>
        <p:nvSpPr>
          <p:cNvPr id="37904" name="Oval 53"/>
          <p:cNvSpPr>
            <a:spLocks noChangeArrowheads="1"/>
          </p:cNvSpPr>
          <p:nvPr/>
        </p:nvSpPr>
        <p:spPr bwMode="auto">
          <a:xfrm>
            <a:off x="5761038" y="779463"/>
            <a:ext cx="3640137" cy="1720850"/>
          </a:xfrm>
          <a:prstGeom prst="ellipse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 software and OS on which it runs</a:t>
            </a:r>
          </a:p>
        </p:txBody>
      </p:sp>
      <p:cxnSp>
        <p:nvCxnSpPr>
          <p:cNvPr id="37905" name="Straight Arrow Connector 13"/>
          <p:cNvCxnSpPr>
            <a:cxnSpLocks noChangeShapeType="1"/>
          </p:cNvCxnSpPr>
          <p:nvPr/>
        </p:nvCxnSpPr>
        <p:spPr bwMode="auto">
          <a:xfrm flipH="1">
            <a:off x="5372100" y="1935163"/>
            <a:ext cx="3095625" cy="312737"/>
          </a:xfrm>
          <a:prstGeom prst="straightConnector1">
            <a:avLst/>
          </a:prstGeom>
          <a:noFill/>
          <a:ln w="38100" algn="ctr">
            <a:solidFill>
              <a:srgbClr val="FF5DAE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ChangeArrowheads="1"/>
          </p:cNvSpPr>
          <p:nvPr/>
        </p:nvSpPr>
        <p:spPr bwMode="auto">
          <a:xfrm>
            <a:off x="2890838" y="1708150"/>
            <a:ext cx="2497137" cy="1889125"/>
          </a:xfrm>
          <a:prstGeom prst="rect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1600" b="0">
              <a:solidFill>
                <a:srgbClr val="F49610"/>
              </a:solidFill>
            </a:endParaRPr>
          </a:p>
        </p:txBody>
      </p:sp>
      <p:sp>
        <p:nvSpPr>
          <p:cNvPr id="389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must be trusted?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B19F0-5088-4804-9BA8-F3DB0DD80A42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  <p:grpSp>
        <p:nvGrpSpPr>
          <p:cNvPr id="38917" name="Group 14"/>
          <p:cNvGrpSpPr>
            <a:grpSpLocks/>
          </p:cNvGrpSpPr>
          <p:nvPr/>
        </p:nvGrpSpPr>
        <p:grpSpPr bwMode="auto">
          <a:xfrm>
            <a:off x="1785938" y="4302125"/>
            <a:ext cx="569912" cy="787400"/>
            <a:chOff x="4574" y="2228"/>
            <a:chExt cx="660" cy="672"/>
          </a:xfrm>
        </p:grpSpPr>
        <p:sp>
          <p:nvSpPr>
            <p:cNvPr id="38939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40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41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42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8" name="Oval 9"/>
          <p:cNvSpPr>
            <a:spLocks noChangeArrowheads="1"/>
          </p:cNvSpPr>
          <p:nvPr/>
        </p:nvSpPr>
        <p:spPr bwMode="auto">
          <a:xfrm>
            <a:off x="3054350" y="4302125"/>
            <a:ext cx="2206625" cy="7874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Decryption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38919" name="Straight Arrow Connector 15"/>
          <p:cNvCxnSpPr>
            <a:cxnSpLocks noChangeShapeType="1"/>
          </p:cNvCxnSpPr>
          <p:nvPr/>
        </p:nvCxnSpPr>
        <p:spPr bwMode="auto">
          <a:xfrm flipH="1">
            <a:off x="2441575" y="4713288"/>
            <a:ext cx="498475" cy="1587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0" name="Straight Arrow Connector 26"/>
          <p:cNvCxnSpPr>
            <a:cxnSpLocks noChangeShapeType="1"/>
          </p:cNvCxnSpPr>
          <p:nvPr/>
        </p:nvCxnSpPr>
        <p:spPr bwMode="auto">
          <a:xfrm flipH="1">
            <a:off x="5486400" y="3792538"/>
            <a:ext cx="1384300" cy="90170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1" name="TextBox 24"/>
          <p:cNvSpPr txBox="1">
            <a:spLocks noChangeArrowheads="1"/>
          </p:cNvSpPr>
          <p:nvPr/>
        </p:nvSpPr>
        <p:spPr bwMode="auto">
          <a:xfrm>
            <a:off x="1828800" y="5235575"/>
            <a:ext cx="4445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grpSp>
        <p:nvGrpSpPr>
          <p:cNvPr id="38922" name="Group 14"/>
          <p:cNvGrpSpPr>
            <a:grpSpLocks/>
          </p:cNvGrpSpPr>
          <p:nvPr/>
        </p:nvGrpSpPr>
        <p:grpSpPr bwMode="auto">
          <a:xfrm>
            <a:off x="1725613" y="2149475"/>
            <a:ext cx="547687" cy="701675"/>
            <a:chOff x="4574" y="2228"/>
            <a:chExt cx="660" cy="672"/>
          </a:xfrm>
        </p:grpSpPr>
        <p:sp>
          <p:nvSpPr>
            <p:cNvPr id="38934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8935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8936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8937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8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23" name="Oval 30"/>
          <p:cNvSpPr>
            <a:spLocks noChangeArrowheads="1"/>
          </p:cNvSpPr>
          <p:nvPr/>
        </p:nvSpPr>
        <p:spPr bwMode="auto">
          <a:xfrm>
            <a:off x="3016250" y="2151063"/>
            <a:ext cx="2119313" cy="701675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38924" name="Straight Arrow Connector 32"/>
          <p:cNvCxnSpPr>
            <a:cxnSpLocks noChangeShapeType="1"/>
          </p:cNvCxnSpPr>
          <p:nvPr/>
        </p:nvCxnSpPr>
        <p:spPr bwMode="auto">
          <a:xfrm>
            <a:off x="2427288" y="2517775"/>
            <a:ext cx="479425" cy="1588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5" name="TextBox 33"/>
          <p:cNvSpPr txBox="1">
            <a:spLocks noChangeArrowheads="1"/>
          </p:cNvSpPr>
          <p:nvPr/>
        </p:nvSpPr>
        <p:spPr bwMode="auto">
          <a:xfrm>
            <a:off x="1693863" y="2982913"/>
            <a:ext cx="588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/>
              <a:t>Data</a:t>
            </a:r>
          </a:p>
        </p:txBody>
      </p:sp>
      <p:cxnSp>
        <p:nvCxnSpPr>
          <p:cNvPr id="38926" name="Straight Arrow Connector 34"/>
          <p:cNvCxnSpPr>
            <a:cxnSpLocks noChangeShapeType="1"/>
          </p:cNvCxnSpPr>
          <p:nvPr/>
        </p:nvCxnSpPr>
        <p:spPr bwMode="auto">
          <a:xfrm>
            <a:off x="5260975" y="2652713"/>
            <a:ext cx="1730375" cy="89852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8927" name="Group 35"/>
          <p:cNvGrpSpPr>
            <a:grpSpLocks/>
          </p:cNvGrpSpPr>
          <p:nvPr/>
        </p:nvGrpSpPr>
        <p:grpSpPr bwMode="auto">
          <a:xfrm>
            <a:off x="7154863" y="3052763"/>
            <a:ext cx="1095375" cy="1381125"/>
            <a:chOff x="7003908" y="2050742"/>
            <a:chExt cx="1510350" cy="2258951"/>
          </a:xfrm>
        </p:grpSpPr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7368051" y="2293808"/>
              <a:ext cx="754063" cy="1147763"/>
              <a:chOff x="4574" y="2228"/>
              <a:chExt cx="660" cy="672"/>
            </a:xfrm>
            <a:solidFill>
              <a:srgbClr val="FF0000"/>
            </a:solidFill>
          </p:grpSpPr>
          <p:sp>
            <p:nvSpPr>
              <p:cNvPr id="41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38931" name="Straight Connector 37"/>
            <p:cNvCxnSpPr>
              <a:cxnSpLocks noChangeShapeType="1"/>
            </p:cNvCxnSpPr>
            <p:nvPr/>
          </p:nvCxnSpPr>
          <p:spPr bwMode="auto">
            <a:xfrm flipH="1">
              <a:off x="7137647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32" name="Straight Connector 38"/>
            <p:cNvCxnSpPr>
              <a:cxnSpLocks noChangeShapeType="1"/>
            </p:cNvCxnSpPr>
            <p:nvPr/>
          </p:nvCxnSpPr>
          <p:spPr bwMode="auto">
            <a:xfrm>
              <a:off x="7123645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933" name="TextBox 39"/>
            <p:cNvSpPr txBox="1">
              <a:spLocks noChangeArrowheads="1"/>
            </p:cNvSpPr>
            <p:nvPr/>
          </p:nvSpPr>
          <p:spPr bwMode="auto">
            <a:xfrm>
              <a:off x="7003908" y="4032694"/>
              <a:ext cx="1510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Encrypted Data</a:t>
              </a:r>
            </a:p>
          </p:txBody>
        </p:sp>
      </p:grpSp>
      <p:sp>
        <p:nvSpPr>
          <p:cNvPr id="38928" name="Oval 53"/>
          <p:cNvSpPr>
            <a:spLocks noChangeArrowheads="1"/>
          </p:cNvSpPr>
          <p:nvPr/>
        </p:nvSpPr>
        <p:spPr bwMode="auto">
          <a:xfrm>
            <a:off x="5761038" y="779463"/>
            <a:ext cx="3640137" cy="1720850"/>
          </a:xfrm>
          <a:prstGeom prst="ellipse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 dirty="0">
                <a:solidFill>
                  <a:schemeClr val="tx1"/>
                </a:solidFill>
              </a:rPr>
              <a:t>The compiler and linker used to build the OS &amp; encryption</a:t>
            </a:r>
            <a:br>
              <a:rPr lang="en-US" altLang="en-US" sz="1600" b="0" dirty="0">
                <a:solidFill>
                  <a:schemeClr val="tx1"/>
                </a:solidFill>
              </a:rPr>
            </a:br>
            <a:r>
              <a:rPr lang="en-US" altLang="en-US" sz="1600" b="0" dirty="0">
                <a:solidFill>
                  <a:schemeClr val="tx1"/>
                </a:solidFill>
              </a:rPr>
              <a:t>(per K. Thompson)</a:t>
            </a:r>
          </a:p>
        </p:txBody>
      </p:sp>
      <p:cxnSp>
        <p:nvCxnSpPr>
          <p:cNvPr id="38929" name="Straight Arrow Connector 13"/>
          <p:cNvCxnSpPr>
            <a:cxnSpLocks noChangeShapeType="1"/>
          </p:cNvCxnSpPr>
          <p:nvPr/>
        </p:nvCxnSpPr>
        <p:spPr bwMode="auto">
          <a:xfrm flipH="1">
            <a:off x="5372100" y="2006600"/>
            <a:ext cx="638175" cy="241300"/>
          </a:xfrm>
          <a:prstGeom prst="straightConnector1">
            <a:avLst/>
          </a:prstGeom>
          <a:noFill/>
          <a:ln w="38100" algn="ctr">
            <a:solidFill>
              <a:srgbClr val="FF5DAE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ChangeArrowheads="1"/>
          </p:cNvSpPr>
          <p:nvPr/>
        </p:nvSpPr>
        <p:spPr bwMode="auto">
          <a:xfrm>
            <a:off x="4119563" y="825500"/>
            <a:ext cx="1366837" cy="1376363"/>
          </a:xfrm>
          <a:prstGeom prst="rect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1600" b="0">
              <a:solidFill>
                <a:srgbClr val="F49610"/>
              </a:solidFill>
            </a:endParaRPr>
          </a:p>
        </p:txBody>
      </p:sp>
      <p:sp>
        <p:nvSpPr>
          <p:cNvPr id="399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must be trusted?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CBEB41-10CC-423B-8461-5FFDE615C7C8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  <p:grpSp>
        <p:nvGrpSpPr>
          <p:cNvPr id="39941" name="Group 14"/>
          <p:cNvGrpSpPr>
            <a:grpSpLocks/>
          </p:cNvGrpSpPr>
          <p:nvPr/>
        </p:nvGrpSpPr>
        <p:grpSpPr bwMode="auto">
          <a:xfrm>
            <a:off x="1785938" y="4302125"/>
            <a:ext cx="569912" cy="787400"/>
            <a:chOff x="4574" y="2228"/>
            <a:chExt cx="660" cy="672"/>
          </a:xfrm>
        </p:grpSpPr>
        <p:sp>
          <p:nvSpPr>
            <p:cNvPr id="39971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72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73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74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2" name="Oval 9"/>
          <p:cNvSpPr>
            <a:spLocks noChangeArrowheads="1"/>
          </p:cNvSpPr>
          <p:nvPr/>
        </p:nvSpPr>
        <p:spPr bwMode="auto">
          <a:xfrm>
            <a:off x="3054350" y="4302125"/>
            <a:ext cx="2206625" cy="7874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Decryption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39943" name="Straight Arrow Connector 15"/>
          <p:cNvCxnSpPr>
            <a:cxnSpLocks noChangeShapeType="1"/>
          </p:cNvCxnSpPr>
          <p:nvPr/>
        </p:nvCxnSpPr>
        <p:spPr bwMode="auto">
          <a:xfrm flipH="1">
            <a:off x="2441575" y="4713288"/>
            <a:ext cx="498475" cy="1587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4" name="Straight Arrow Connector 26"/>
          <p:cNvCxnSpPr>
            <a:cxnSpLocks noChangeShapeType="1"/>
          </p:cNvCxnSpPr>
          <p:nvPr/>
        </p:nvCxnSpPr>
        <p:spPr bwMode="auto">
          <a:xfrm flipH="1">
            <a:off x="5486400" y="3792538"/>
            <a:ext cx="1384300" cy="90170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5" name="TextBox 24"/>
          <p:cNvSpPr txBox="1">
            <a:spLocks noChangeArrowheads="1"/>
          </p:cNvSpPr>
          <p:nvPr/>
        </p:nvSpPr>
        <p:spPr bwMode="auto">
          <a:xfrm>
            <a:off x="1828800" y="5235575"/>
            <a:ext cx="4445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grpSp>
        <p:nvGrpSpPr>
          <p:cNvPr id="39946" name="Group 14"/>
          <p:cNvGrpSpPr>
            <a:grpSpLocks/>
          </p:cNvGrpSpPr>
          <p:nvPr/>
        </p:nvGrpSpPr>
        <p:grpSpPr bwMode="auto">
          <a:xfrm>
            <a:off x="1725613" y="2149475"/>
            <a:ext cx="547687" cy="701675"/>
            <a:chOff x="4574" y="2228"/>
            <a:chExt cx="660" cy="672"/>
          </a:xfrm>
        </p:grpSpPr>
        <p:sp>
          <p:nvSpPr>
            <p:cNvPr id="39966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9967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9968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9969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3016250" y="2151063"/>
            <a:ext cx="2119313" cy="701675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39948" name="Straight Arrow Connector 32"/>
          <p:cNvCxnSpPr>
            <a:cxnSpLocks noChangeShapeType="1"/>
          </p:cNvCxnSpPr>
          <p:nvPr/>
        </p:nvCxnSpPr>
        <p:spPr bwMode="auto">
          <a:xfrm>
            <a:off x="2427288" y="2517775"/>
            <a:ext cx="479425" cy="1588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9" name="TextBox 33"/>
          <p:cNvSpPr txBox="1">
            <a:spLocks noChangeArrowheads="1"/>
          </p:cNvSpPr>
          <p:nvPr/>
        </p:nvSpPr>
        <p:spPr bwMode="auto">
          <a:xfrm>
            <a:off x="1693863" y="2982913"/>
            <a:ext cx="588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/>
              <a:t>Data</a:t>
            </a:r>
          </a:p>
        </p:txBody>
      </p:sp>
      <p:cxnSp>
        <p:nvCxnSpPr>
          <p:cNvPr id="39950" name="Straight Arrow Connector 34"/>
          <p:cNvCxnSpPr>
            <a:cxnSpLocks noChangeShapeType="1"/>
          </p:cNvCxnSpPr>
          <p:nvPr/>
        </p:nvCxnSpPr>
        <p:spPr bwMode="auto">
          <a:xfrm>
            <a:off x="5260975" y="2652713"/>
            <a:ext cx="1730375" cy="89852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9951" name="Group 35"/>
          <p:cNvGrpSpPr>
            <a:grpSpLocks/>
          </p:cNvGrpSpPr>
          <p:nvPr/>
        </p:nvGrpSpPr>
        <p:grpSpPr bwMode="auto">
          <a:xfrm>
            <a:off x="7154863" y="3052763"/>
            <a:ext cx="1095375" cy="1381125"/>
            <a:chOff x="7003908" y="2050742"/>
            <a:chExt cx="1510350" cy="2258951"/>
          </a:xfrm>
        </p:grpSpPr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7368051" y="2293808"/>
              <a:ext cx="754063" cy="1147763"/>
              <a:chOff x="4574" y="2228"/>
              <a:chExt cx="660" cy="672"/>
            </a:xfrm>
            <a:solidFill>
              <a:srgbClr val="FF0000"/>
            </a:solidFill>
          </p:grpSpPr>
          <p:sp>
            <p:nvSpPr>
              <p:cNvPr id="41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39963" name="Straight Connector 37"/>
            <p:cNvCxnSpPr>
              <a:cxnSpLocks noChangeShapeType="1"/>
            </p:cNvCxnSpPr>
            <p:nvPr/>
          </p:nvCxnSpPr>
          <p:spPr bwMode="auto">
            <a:xfrm flipH="1">
              <a:off x="7137647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64" name="Straight Connector 38"/>
            <p:cNvCxnSpPr>
              <a:cxnSpLocks noChangeShapeType="1"/>
            </p:cNvCxnSpPr>
            <p:nvPr/>
          </p:nvCxnSpPr>
          <p:spPr bwMode="auto">
            <a:xfrm>
              <a:off x="7123645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65" name="TextBox 39"/>
            <p:cNvSpPr txBox="1">
              <a:spLocks noChangeArrowheads="1"/>
            </p:cNvSpPr>
            <p:nvPr/>
          </p:nvSpPr>
          <p:spPr bwMode="auto">
            <a:xfrm>
              <a:off x="7003908" y="4032694"/>
              <a:ext cx="1510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Encrypted Data</a:t>
              </a:r>
            </a:p>
          </p:txBody>
        </p:sp>
      </p:grpSp>
      <p:sp>
        <p:nvSpPr>
          <p:cNvPr id="39952" name="Oval 53"/>
          <p:cNvSpPr>
            <a:spLocks noChangeArrowheads="1"/>
          </p:cNvSpPr>
          <p:nvPr/>
        </p:nvSpPr>
        <p:spPr bwMode="auto">
          <a:xfrm>
            <a:off x="5761038" y="779463"/>
            <a:ext cx="3640137" cy="1720850"/>
          </a:xfrm>
          <a:prstGeom prst="ellipse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Key store at source</a:t>
            </a:r>
          </a:p>
        </p:txBody>
      </p:sp>
      <p:cxnSp>
        <p:nvCxnSpPr>
          <p:cNvPr id="39953" name="Straight Arrow Connector 13"/>
          <p:cNvCxnSpPr>
            <a:cxnSpLocks noChangeShapeType="1"/>
          </p:cNvCxnSpPr>
          <p:nvPr/>
        </p:nvCxnSpPr>
        <p:spPr bwMode="auto">
          <a:xfrm flipH="1">
            <a:off x="5486400" y="1935163"/>
            <a:ext cx="1233488" cy="23812"/>
          </a:xfrm>
          <a:prstGeom prst="straightConnector1">
            <a:avLst/>
          </a:prstGeom>
          <a:noFill/>
          <a:ln w="38100" algn="ctr">
            <a:solidFill>
              <a:srgbClr val="FF5DAE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9954" name="Group 45"/>
          <p:cNvGrpSpPr>
            <a:grpSpLocks/>
          </p:cNvGrpSpPr>
          <p:nvPr/>
        </p:nvGrpSpPr>
        <p:grpSpPr bwMode="auto">
          <a:xfrm>
            <a:off x="4446588" y="1171575"/>
            <a:ext cx="569912" cy="787400"/>
            <a:chOff x="1377891" y="3353454"/>
            <a:chExt cx="569431" cy="787175"/>
          </a:xfrm>
        </p:grpSpPr>
        <p:grpSp>
          <p:nvGrpSpPr>
            <p:cNvPr id="39955" name="Group 14"/>
            <p:cNvGrpSpPr>
              <a:grpSpLocks/>
            </p:cNvGrpSpPr>
            <p:nvPr/>
          </p:nvGrpSpPr>
          <p:grpSpPr bwMode="auto">
            <a:xfrm>
              <a:off x="1377891" y="3353454"/>
              <a:ext cx="569431" cy="787175"/>
              <a:chOff x="4574" y="2228"/>
              <a:chExt cx="660" cy="672"/>
            </a:xfrm>
          </p:grpSpPr>
          <p:sp>
            <p:nvSpPr>
              <p:cNvPr id="39957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958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959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960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1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9956" name="Picture 3" descr="C:\Users\noah\AppData\Local\Microsoft\Windows\Temporary Internet Files\Content.IE5\D9Y6BRD9\MC90043390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5443" y="3696180"/>
              <a:ext cx="395187" cy="333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Encryption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BA9949-6129-42C0-BAB6-7D1CF8618FB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pSp>
        <p:nvGrpSpPr>
          <p:cNvPr id="6148" name="Group 14"/>
          <p:cNvGrpSpPr>
            <a:grpSpLocks/>
          </p:cNvGrpSpPr>
          <p:nvPr/>
        </p:nvGrpSpPr>
        <p:grpSpPr bwMode="auto">
          <a:xfrm>
            <a:off x="1116013" y="2293938"/>
            <a:ext cx="754062" cy="1147762"/>
            <a:chOff x="4574" y="2228"/>
            <a:chExt cx="660" cy="672"/>
          </a:xfrm>
        </p:grpSpPr>
        <p:sp>
          <p:nvSpPr>
            <p:cNvPr id="6161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2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3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4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797175" y="2293938"/>
            <a:ext cx="2919413" cy="1147762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3852863" y="3541713"/>
            <a:ext cx="1714500" cy="1825625"/>
            <a:chOff x="3852909" y="3542190"/>
            <a:chExt cx="1714500" cy="1825580"/>
          </a:xfrm>
        </p:grpSpPr>
        <p:pic>
          <p:nvPicPr>
            <p:cNvPr id="6159" name="Picture 3" descr="C:\Users\noah\AppData\Local\Microsoft\Windows\Temporary Internet Files\Content.IE5\D9Y6BRD9\MC90043390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2909" y="3653270"/>
              <a:ext cx="17145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160" name="Straight Arrow Connector 11"/>
            <p:cNvCxnSpPr>
              <a:cxnSpLocks noChangeShapeType="1"/>
            </p:cNvCxnSpPr>
            <p:nvPr/>
          </p:nvCxnSpPr>
          <p:spPr bwMode="auto">
            <a:xfrm flipV="1">
              <a:off x="4221147" y="3542190"/>
              <a:ext cx="0" cy="968330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>
            <a:off x="1985963" y="2892425"/>
            <a:ext cx="658812" cy="317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2" name="TextBox 24"/>
          <p:cNvSpPr txBox="1">
            <a:spLocks noChangeArrowheads="1"/>
          </p:cNvSpPr>
          <p:nvPr/>
        </p:nvSpPr>
        <p:spPr bwMode="auto">
          <a:xfrm>
            <a:off x="1171575" y="3652838"/>
            <a:ext cx="588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>
            <a:off x="6016625" y="2863850"/>
            <a:ext cx="1200150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7004050" y="2051050"/>
            <a:ext cx="1509713" cy="2259013"/>
            <a:chOff x="7003908" y="2050742"/>
            <a:chExt cx="1510350" cy="2258951"/>
          </a:xfrm>
        </p:grpSpPr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7368051" y="2293808"/>
              <a:ext cx="754063" cy="1147763"/>
              <a:chOff x="4574" y="2228"/>
              <a:chExt cx="660" cy="672"/>
            </a:xfrm>
            <a:solidFill>
              <a:srgbClr val="FF0000"/>
            </a:solidFill>
          </p:grpSpPr>
          <p:sp>
            <p:nvSpPr>
              <p:cNvPr id="19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6156" name="Straight Connector 16"/>
            <p:cNvCxnSpPr>
              <a:cxnSpLocks noChangeShapeType="1"/>
            </p:cNvCxnSpPr>
            <p:nvPr/>
          </p:nvCxnSpPr>
          <p:spPr bwMode="auto">
            <a:xfrm flipH="1">
              <a:off x="7137647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7" name="Straight Connector 25"/>
            <p:cNvCxnSpPr>
              <a:cxnSpLocks noChangeShapeType="1"/>
            </p:cNvCxnSpPr>
            <p:nvPr/>
          </p:nvCxnSpPr>
          <p:spPr bwMode="auto">
            <a:xfrm>
              <a:off x="7123645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58" name="TextBox 29"/>
            <p:cNvSpPr txBox="1">
              <a:spLocks noChangeArrowheads="1"/>
            </p:cNvSpPr>
            <p:nvPr/>
          </p:nvSpPr>
          <p:spPr bwMode="auto">
            <a:xfrm>
              <a:off x="7003908" y="4032694"/>
              <a:ext cx="1510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Encrypted 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ChangeArrowheads="1"/>
          </p:cNvSpPr>
          <p:nvPr/>
        </p:nvSpPr>
        <p:spPr bwMode="auto">
          <a:xfrm>
            <a:off x="4246563" y="606425"/>
            <a:ext cx="1366837" cy="1376363"/>
          </a:xfrm>
          <a:prstGeom prst="rect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1600" b="0">
              <a:solidFill>
                <a:srgbClr val="F49610"/>
              </a:solidFill>
            </a:endParaRPr>
          </a:p>
        </p:txBody>
      </p:sp>
      <p:grpSp>
        <p:nvGrpSpPr>
          <p:cNvPr id="40963" name="Group 45"/>
          <p:cNvGrpSpPr>
            <a:grpSpLocks/>
          </p:cNvGrpSpPr>
          <p:nvPr/>
        </p:nvGrpSpPr>
        <p:grpSpPr bwMode="auto">
          <a:xfrm>
            <a:off x="4645025" y="766763"/>
            <a:ext cx="569913" cy="787400"/>
            <a:chOff x="1377891" y="3353454"/>
            <a:chExt cx="569431" cy="787175"/>
          </a:xfrm>
        </p:grpSpPr>
        <p:grpSp>
          <p:nvGrpSpPr>
            <p:cNvPr id="40994" name="Group 14"/>
            <p:cNvGrpSpPr>
              <a:grpSpLocks/>
            </p:cNvGrpSpPr>
            <p:nvPr/>
          </p:nvGrpSpPr>
          <p:grpSpPr bwMode="auto">
            <a:xfrm>
              <a:off x="1377891" y="3353454"/>
              <a:ext cx="569431" cy="787175"/>
              <a:chOff x="4574" y="2228"/>
              <a:chExt cx="660" cy="672"/>
            </a:xfrm>
          </p:grpSpPr>
          <p:sp>
            <p:nvSpPr>
              <p:cNvPr id="40996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997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998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999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0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0995" name="Picture 3" descr="C:\Users\noah\AppData\Local\Microsoft\Windows\Temporary Internet Files\Content.IE5\D9Y6BRD9\MC90043390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5443" y="3696180"/>
              <a:ext cx="395187" cy="333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64" name="Rectangle 11"/>
          <p:cNvSpPr>
            <a:spLocks noChangeArrowheads="1"/>
          </p:cNvSpPr>
          <p:nvPr/>
        </p:nvSpPr>
        <p:spPr bwMode="auto">
          <a:xfrm>
            <a:off x="2890838" y="1708150"/>
            <a:ext cx="2497137" cy="1889125"/>
          </a:xfrm>
          <a:prstGeom prst="rect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1600" b="0">
              <a:solidFill>
                <a:srgbClr val="F49610"/>
              </a:solidFill>
            </a:endParaRPr>
          </a:p>
        </p:txBody>
      </p:sp>
      <p:sp>
        <p:nvSpPr>
          <p:cNvPr id="40965" name="Title 2"/>
          <p:cNvSpPr>
            <a:spLocks noGrp="1"/>
          </p:cNvSpPr>
          <p:nvPr>
            <p:ph type="title"/>
          </p:nvPr>
        </p:nvSpPr>
        <p:spPr>
          <a:xfrm>
            <a:off x="265113" y="673100"/>
            <a:ext cx="8932862" cy="498475"/>
          </a:xfrm>
        </p:spPr>
        <p:txBody>
          <a:bodyPr/>
          <a:lstStyle/>
          <a:p>
            <a:r>
              <a:rPr lang="en-US" altLang="en-US"/>
              <a:t>What must be trusted?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635209-CEE1-4B5C-9E36-2F2DDD890821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  <p:grpSp>
        <p:nvGrpSpPr>
          <p:cNvPr id="40967" name="Group 14"/>
          <p:cNvGrpSpPr>
            <a:grpSpLocks/>
          </p:cNvGrpSpPr>
          <p:nvPr/>
        </p:nvGrpSpPr>
        <p:grpSpPr bwMode="auto">
          <a:xfrm>
            <a:off x="1785938" y="4302125"/>
            <a:ext cx="569912" cy="787400"/>
            <a:chOff x="4574" y="2228"/>
            <a:chExt cx="660" cy="672"/>
          </a:xfrm>
        </p:grpSpPr>
        <p:sp>
          <p:nvSpPr>
            <p:cNvPr id="40989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0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1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2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3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8" name="Oval 9"/>
          <p:cNvSpPr>
            <a:spLocks noChangeArrowheads="1"/>
          </p:cNvSpPr>
          <p:nvPr/>
        </p:nvSpPr>
        <p:spPr bwMode="auto">
          <a:xfrm>
            <a:off x="3054350" y="4302125"/>
            <a:ext cx="2206625" cy="7874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Decryption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40969" name="Straight Arrow Connector 15"/>
          <p:cNvCxnSpPr>
            <a:cxnSpLocks noChangeShapeType="1"/>
          </p:cNvCxnSpPr>
          <p:nvPr/>
        </p:nvCxnSpPr>
        <p:spPr bwMode="auto">
          <a:xfrm flipH="1">
            <a:off x="2441575" y="4713288"/>
            <a:ext cx="498475" cy="1587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0" name="Straight Arrow Connector 26"/>
          <p:cNvCxnSpPr>
            <a:cxnSpLocks noChangeShapeType="1"/>
          </p:cNvCxnSpPr>
          <p:nvPr/>
        </p:nvCxnSpPr>
        <p:spPr bwMode="auto">
          <a:xfrm flipH="1">
            <a:off x="5486400" y="3792538"/>
            <a:ext cx="1384300" cy="90170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1" name="TextBox 24"/>
          <p:cNvSpPr txBox="1">
            <a:spLocks noChangeArrowheads="1"/>
          </p:cNvSpPr>
          <p:nvPr/>
        </p:nvSpPr>
        <p:spPr bwMode="auto">
          <a:xfrm>
            <a:off x="1828800" y="5235575"/>
            <a:ext cx="4445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grpSp>
        <p:nvGrpSpPr>
          <p:cNvPr id="40972" name="Group 14"/>
          <p:cNvGrpSpPr>
            <a:grpSpLocks/>
          </p:cNvGrpSpPr>
          <p:nvPr/>
        </p:nvGrpSpPr>
        <p:grpSpPr bwMode="auto">
          <a:xfrm>
            <a:off x="1725613" y="2149475"/>
            <a:ext cx="547687" cy="701675"/>
            <a:chOff x="4574" y="2228"/>
            <a:chExt cx="660" cy="672"/>
          </a:xfrm>
        </p:grpSpPr>
        <p:sp>
          <p:nvSpPr>
            <p:cNvPr id="40984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40985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40986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40987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3" name="Oval 30"/>
          <p:cNvSpPr>
            <a:spLocks noChangeArrowheads="1"/>
          </p:cNvSpPr>
          <p:nvPr/>
        </p:nvSpPr>
        <p:spPr bwMode="auto">
          <a:xfrm>
            <a:off x="3016250" y="2151063"/>
            <a:ext cx="2119313" cy="701675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40974" name="Straight Arrow Connector 32"/>
          <p:cNvCxnSpPr>
            <a:cxnSpLocks noChangeShapeType="1"/>
          </p:cNvCxnSpPr>
          <p:nvPr/>
        </p:nvCxnSpPr>
        <p:spPr bwMode="auto">
          <a:xfrm>
            <a:off x="2427288" y="2517775"/>
            <a:ext cx="479425" cy="1588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5" name="TextBox 33"/>
          <p:cNvSpPr txBox="1">
            <a:spLocks noChangeArrowheads="1"/>
          </p:cNvSpPr>
          <p:nvPr/>
        </p:nvSpPr>
        <p:spPr bwMode="auto">
          <a:xfrm>
            <a:off x="1693863" y="2982913"/>
            <a:ext cx="588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/>
              <a:t>Data</a:t>
            </a:r>
          </a:p>
        </p:txBody>
      </p:sp>
      <p:cxnSp>
        <p:nvCxnSpPr>
          <p:cNvPr id="40976" name="Straight Arrow Connector 34"/>
          <p:cNvCxnSpPr>
            <a:cxnSpLocks noChangeShapeType="1"/>
          </p:cNvCxnSpPr>
          <p:nvPr/>
        </p:nvCxnSpPr>
        <p:spPr bwMode="auto">
          <a:xfrm>
            <a:off x="5260975" y="2652713"/>
            <a:ext cx="1730375" cy="89852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0977" name="Group 35"/>
          <p:cNvGrpSpPr>
            <a:grpSpLocks/>
          </p:cNvGrpSpPr>
          <p:nvPr/>
        </p:nvGrpSpPr>
        <p:grpSpPr bwMode="auto">
          <a:xfrm>
            <a:off x="7154863" y="3052763"/>
            <a:ext cx="1095375" cy="1381125"/>
            <a:chOff x="7003908" y="2050742"/>
            <a:chExt cx="1510350" cy="2258951"/>
          </a:xfrm>
        </p:grpSpPr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7368051" y="2293808"/>
              <a:ext cx="754063" cy="1147763"/>
              <a:chOff x="4574" y="2228"/>
              <a:chExt cx="660" cy="672"/>
            </a:xfrm>
            <a:solidFill>
              <a:srgbClr val="FF0000"/>
            </a:solidFill>
          </p:grpSpPr>
          <p:sp>
            <p:nvSpPr>
              <p:cNvPr id="41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40981" name="Straight Connector 37"/>
            <p:cNvCxnSpPr>
              <a:cxnSpLocks noChangeShapeType="1"/>
            </p:cNvCxnSpPr>
            <p:nvPr/>
          </p:nvCxnSpPr>
          <p:spPr bwMode="auto">
            <a:xfrm flipH="1">
              <a:off x="7137647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982" name="Straight Connector 38"/>
            <p:cNvCxnSpPr>
              <a:cxnSpLocks noChangeShapeType="1"/>
            </p:cNvCxnSpPr>
            <p:nvPr/>
          </p:nvCxnSpPr>
          <p:spPr bwMode="auto">
            <a:xfrm>
              <a:off x="7123645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983" name="TextBox 39"/>
            <p:cNvSpPr txBox="1">
              <a:spLocks noChangeArrowheads="1"/>
            </p:cNvSpPr>
            <p:nvPr/>
          </p:nvSpPr>
          <p:spPr bwMode="auto">
            <a:xfrm>
              <a:off x="7003908" y="4032694"/>
              <a:ext cx="1510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Encrypted Data</a:t>
              </a:r>
            </a:p>
          </p:txBody>
        </p:sp>
      </p:grpSp>
      <p:sp>
        <p:nvSpPr>
          <p:cNvPr id="40978" name="Oval 53"/>
          <p:cNvSpPr>
            <a:spLocks noChangeArrowheads="1"/>
          </p:cNvSpPr>
          <p:nvPr/>
        </p:nvSpPr>
        <p:spPr bwMode="auto">
          <a:xfrm>
            <a:off x="5761038" y="779463"/>
            <a:ext cx="3640137" cy="1720850"/>
          </a:xfrm>
          <a:prstGeom prst="ellipse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The CPU, device HW and microcode used to run the system</a:t>
            </a:r>
          </a:p>
        </p:txBody>
      </p:sp>
      <p:cxnSp>
        <p:nvCxnSpPr>
          <p:cNvPr id="40979" name="Straight Arrow Connector 13"/>
          <p:cNvCxnSpPr>
            <a:cxnSpLocks noChangeShapeType="1"/>
          </p:cNvCxnSpPr>
          <p:nvPr/>
        </p:nvCxnSpPr>
        <p:spPr bwMode="auto">
          <a:xfrm flipH="1">
            <a:off x="5372101" y="2091531"/>
            <a:ext cx="3095624" cy="156369"/>
          </a:xfrm>
          <a:prstGeom prst="straightConnector1">
            <a:avLst/>
          </a:prstGeom>
          <a:noFill/>
          <a:ln w="38100" algn="ctr">
            <a:solidFill>
              <a:srgbClr val="FF5DAE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9"/>
          <p:cNvSpPr>
            <a:spLocks noChangeArrowheads="1"/>
          </p:cNvSpPr>
          <p:nvPr/>
        </p:nvSpPr>
        <p:spPr bwMode="auto">
          <a:xfrm>
            <a:off x="1425575" y="4135438"/>
            <a:ext cx="1241425" cy="1516062"/>
          </a:xfrm>
          <a:prstGeom prst="rect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1600" b="0">
              <a:solidFill>
                <a:srgbClr val="F49610"/>
              </a:solidFill>
            </a:endParaRPr>
          </a:p>
        </p:txBody>
      </p:sp>
      <p:sp>
        <p:nvSpPr>
          <p:cNvPr id="41987" name="Rectangle 68"/>
          <p:cNvSpPr>
            <a:spLocks noChangeArrowheads="1"/>
          </p:cNvSpPr>
          <p:nvPr/>
        </p:nvSpPr>
        <p:spPr bwMode="auto">
          <a:xfrm>
            <a:off x="2906713" y="3994150"/>
            <a:ext cx="2481262" cy="1514475"/>
          </a:xfrm>
          <a:prstGeom prst="rect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1600" b="0">
              <a:solidFill>
                <a:srgbClr val="F49610"/>
              </a:solidFill>
            </a:endParaRPr>
          </a:p>
        </p:txBody>
      </p:sp>
      <p:sp>
        <p:nvSpPr>
          <p:cNvPr id="4198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must be trusted?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894EC5-E5FF-45B3-AA28-0D0AF1F6DEFE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  <p:grpSp>
        <p:nvGrpSpPr>
          <p:cNvPr id="41990" name="Group 14"/>
          <p:cNvGrpSpPr>
            <a:grpSpLocks/>
          </p:cNvGrpSpPr>
          <p:nvPr/>
        </p:nvGrpSpPr>
        <p:grpSpPr bwMode="auto">
          <a:xfrm>
            <a:off x="1785938" y="4302125"/>
            <a:ext cx="569912" cy="787400"/>
            <a:chOff x="4574" y="2228"/>
            <a:chExt cx="660" cy="672"/>
          </a:xfrm>
        </p:grpSpPr>
        <p:sp>
          <p:nvSpPr>
            <p:cNvPr id="42031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32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33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34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5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1" name="Oval 9"/>
          <p:cNvSpPr>
            <a:spLocks noChangeArrowheads="1"/>
          </p:cNvSpPr>
          <p:nvPr/>
        </p:nvSpPr>
        <p:spPr bwMode="auto">
          <a:xfrm>
            <a:off x="3054350" y="4302125"/>
            <a:ext cx="2206625" cy="7874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Decryption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41992" name="Straight Arrow Connector 15"/>
          <p:cNvCxnSpPr>
            <a:cxnSpLocks noChangeShapeType="1"/>
          </p:cNvCxnSpPr>
          <p:nvPr/>
        </p:nvCxnSpPr>
        <p:spPr bwMode="auto">
          <a:xfrm flipH="1">
            <a:off x="2441575" y="4713288"/>
            <a:ext cx="498475" cy="1587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93" name="Straight Arrow Connector 26"/>
          <p:cNvCxnSpPr>
            <a:cxnSpLocks noChangeShapeType="1"/>
          </p:cNvCxnSpPr>
          <p:nvPr/>
        </p:nvCxnSpPr>
        <p:spPr bwMode="auto">
          <a:xfrm flipH="1">
            <a:off x="5486400" y="3792538"/>
            <a:ext cx="1384300" cy="90170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94" name="TextBox 24"/>
          <p:cNvSpPr txBox="1">
            <a:spLocks noChangeArrowheads="1"/>
          </p:cNvSpPr>
          <p:nvPr/>
        </p:nvSpPr>
        <p:spPr bwMode="auto">
          <a:xfrm>
            <a:off x="1828800" y="5235575"/>
            <a:ext cx="4445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grpSp>
        <p:nvGrpSpPr>
          <p:cNvPr id="41995" name="Group 14"/>
          <p:cNvGrpSpPr>
            <a:grpSpLocks/>
          </p:cNvGrpSpPr>
          <p:nvPr/>
        </p:nvGrpSpPr>
        <p:grpSpPr bwMode="auto">
          <a:xfrm>
            <a:off x="1725613" y="2149475"/>
            <a:ext cx="547687" cy="701675"/>
            <a:chOff x="4574" y="2228"/>
            <a:chExt cx="660" cy="672"/>
          </a:xfrm>
        </p:grpSpPr>
        <p:sp>
          <p:nvSpPr>
            <p:cNvPr id="42026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42027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42028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42029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0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6" name="Oval 30"/>
          <p:cNvSpPr>
            <a:spLocks noChangeArrowheads="1"/>
          </p:cNvSpPr>
          <p:nvPr/>
        </p:nvSpPr>
        <p:spPr bwMode="auto">
          <a:xfrm>
            <a:off x="3016250" y="2151063"/>
            <a:ext cx="2119313" cy="701675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41997" name="Straight Arrow Connector 32"/>
          <p:cNvCxnSpPr>
            <a:cxnSpLocks noChangeShapeType="1"/>
          </p:cNvCxnSpPr>
          <p:nvPr/>
        </p:nvCxnSpPr>
        <p:spPr bwMode="auto">
          <a:xfrm>
            <a:off x="2427288" y="2517775"/>
            <a:ext cx="479425" cy="1588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98" name="TextBox 33"/>
          <p:cNvSpPr txBox="1">
            <a:spLocks noChangeArrowheads="1"/>
          </p:cNvSpPr>
          <p:nvPr/>
        </p:nvSpPr>
        <p:spPr bwMode="auto">
          <a:xfrm>
            <a:off x="1693863" y="2982913"/>
            <a:ext cx="588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/>
              <a:t>Data</a:t>
            </a:r>
          </a:p>
        </p:txBody>
      </p:sp>
      <p:cxnSp>
        <p:nvCxnSpPr>
          <p:cNvPr id="41999" name="Straight Arrow Connector 34"/>
          <p:cNvCxnSpPr>
            <a:cxnSpLocks noChangeShapeType="1"/>
          </p:cNvCxnSpPr>
          <p:nvPr/>
        </p:nvCxnSpPr>
        <p:spPr bwMode="auto">
          <a:xfrm>
            <a:off x="5260975" y="2652713"/>
            <a:ext cx="1730375" cy="89852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2000" name="Group 35"/>
          <p:cNvGrpSpPr>
            <a:grpSpLocks/>
          </p:cNvGrpSpPr>
          <p:nvPr/>
        </p:nvGrpSpPr>
        <p:grpSpPr bwMode="auto">
          <a:xfrm>
            <a:off x="7154863" y="3052763"/>
            <a:ext cx="1095375" cy="1381125"/>
            <a:chOff x="7003908" y="2050742"/>
            <a:chExt cx="1510350" cy="2258951"/>
          </a:xfrm>
        </p:grpSpPr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7368051" y="2293808"/>
              <a:ext cx="754063" cy="1147763"/>
              <a:chOff x="4574" y="2228"/>
              <a:chExt cx="660" cy="672"/>
            </a:xfrm>
            <a:solidFill>
              <a:srgbClr val="FF0000"/>
            </a:solidFill>
          </p:grpSpPr>
          <p:sp>
            <p:nvSpPr>
              <p:cNvPr id="41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42023" name="Straight Connector 37"/>
            <p:cNvCxnSpPr>
              <a:cxnSpLocks noChangeShapeType="1"/>
            </p:cNvCxnSpPr>
            <p:nvPr/>
          </p:nvCxnSpPr>
          <p:spPr bwMode="auto">
            <a:xfrm flipH="1">
              <a:off x="7137647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24" name="Straight Connector 38"/>
            <p:cNvCxnSpPr>
              <a:cxnSpLocks noChangeShapeType="1"/>
            </p:cNvCxnSpPr>
            <p:nvPr/>
          </p:nvCxnSpPr>
          <p:spPr bwMode="auto">
            <a:xfrm>
              <a:off x="7123645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025" name="TextBox 39"/>
            <p:cNvSpPr txBox="1">
              <a:spLocks noChangeArrowheads="1"/>
            </p:cNvSpPr>
            <p:nvPr/>
          </p:nvSpPr>
          <p:spPr bwMode="auto">
            <a:xfrm>
              <a:off x="7003908" y="4032694"/>
              <a:ext cx="1510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Encrypted Data</a:t>
              </a:r>
            </a:p>
          </p:txBody>
        </p:sp>
      </p:grpSp>
      <p:sp>
        <p:nvSpPr>
          <p:cNvPr id="42001" name="Oval 53"/>
          <p:cNvSpPr>
            <a:spLocks noChangeArrowheads="1"/>
          </p:cNvSpPr>
          <p:nvPr/>
        </p:nvSpPr>
        <p:spPr bwMode="auto">
          <a:xfrm>
            <a:off x="5761038" y="779463"/>
            <a:ext cx="3640137" cy="1720850"/>
          </a:xfrm>
          <a:prstGeom prst="ellipse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All the equivalent at the receiver</a:t>
            </a:r>
          </a:p>
        </p:txBody>
      </p:sp>
      <p:cxnSp>
        <p:nvCxnSpPr>
          <p:cNvPr id="42002" name="Straight Arrow Connector 13"/>
          <p:cNvCxnSpPr>
            <a:cxnSpLocks noChangeShapeType="1"/>
          </p:cNvCxnSpPr>
          <p:nvPr/>
        </p:nvCxnSpPr>
        <p:spPr bwMode="auto">
          <a:xfrm flipH="1">
            <a:off x="2441575" y="2149475"/>
            <a:ext cx="3943350" cy="1916113"/>
          </a:xfrm>
          <a:prstGeom prst="straightConnector1">
            <a:avLst/>
          </a:prstGeom>
          <a:noFill/>
          <a:ln w="38100" algn="ctr">
            <a:solidFill>
              <a:srgbClr val="FF5DAE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2003" name="Group 45"/>
          <p:cNvGrpSpPr>
            <a:grpSpLocks/>
          </p:cNvGrpSpPr>
          <p:nvPr/>
        </p:nvGrpSpPr>
        <p:grpSpPr bwMode="auto">
          <a:xfrm>
            <a:off x="4446588" y="1171575"/>
            <a:ext cx="569912" cy="787400"/>
            <a:chOff x="1377891" y="3353454"/>
            <a:chExt cx="569431" cy="787175"/>
          </a:xfrm>
        </p:grpSpPr>
        <p:grpSp>
          <p:nvGrpSpPr>
            <p:cNvPr id="42015" name="Group 14"/>
            <p:cNvGrpSpPr>
              <a:grpSpLocks/>
            </p:cNvGrpSpPr>
            <p:nvPr/>
          </p:nvGrpSpPr>
          <p:grpSpPr bwMode="auto">
            <a:xfrm>
              <a:off x="1377891" y="3353454"/>
              <a:ext cx="569431" cy="787175"/>
              <a:chOff x="4574" y="2228"/>
              <a:chExt cx="660" cy="672"/>
            </a:xfrm>
          </p:grpSpPr>
          <p:sp>
            <p:nvSpPr>
              <p:cNvPr id="42017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8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9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0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2016" name="Picture 3" descr="C:\Users\noah\AppData\Local\Microsoft\Windows\Temporary Internet Files\Content.IE5\D9Y6BRD9\MC90043390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5443" y="3696180"/>
              <a:ext cx="395187" cy="333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2004" name="Rectangle 59"/>
          <p:cNvSpPr>
            <a:spLocks noChangeArrowheads="1"/>
          </p:cNvSpPr>
          <p:nvPr/>
        </p:nvSpPr>
        <p:spPr bwMode="auto">
          <a:xfrm>
            <a:off x="5486400" y="4941888"/>
            <a:ext cx="1368425" cy="1374775"/>
          </a:xfrm>
          <a:prstGeom prst="rect">
            <a:avLst/>
          </a:prstGeom>
          <a:solidFill>
            <a:srgbClr val="FF5D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1600" b="0">
              <a:solidFill>
                <a:srgbClr val="F49610"/>
              </a:solidFill>
            </a:endParaRPr>
          </a:p>
        </p:txBody>
      </p:sp>
      <p:grpSp>
        <p:nvGrpSpPr>
          <p:cNvPr id="42005" name="Group 60"/>
          <p:cNvGrpSpPr>
            <a:grpSpLocks/>
          </p:cNvGrpSpPr>
          <p:nvPr/>
        </p:nvGrpSpPr>
        <p:grpSpPr bwMode="auto">
          <a:xfrm>
            <a:off x="5815013" y="5286375"/>
            <a:ext cx="569912" cy="787400"/>
            <a:chOff x="1377891" y="3353454"/>
            <a:chExt cx="569431" cy="787175"/>
          </a:xfrm>
        </p:grpSpPr>
        <p:grpSp>
          <p:nvGrpSpPr>
            <p:cNvPr id="42008" name="Group 14"/>
            <p:cNvGrpSpPr>
              <a:grpSpLocks/>
            </p:cNvGrpSpPr>
            <p:nvPr/>
          </p:nvGrpSpPr>
          <p:grpSpPr bwMode="auto">
            <a:xfrm>
              <a:off x="1377891" y="3353454"/>
              <a:ext cx="569431" cy="787175"/>
              <a:chOff x="4574" y="2228"/>
              <a:chExt cx="660" cy="672"/>
            </a:xfrm>
          </p:grpSpPr>
          <p:sp>
            <p:nvSpPr>
              <p:cNvPr id="42010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1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2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3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4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2009" name="Picture 3" descr="C:\Users\noah\AppData\Local\Microsoft\Windows\Temporary Internet Files\Content.IE5\D9Y6BRD9\MC90043390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5443" y="3696180"/>
              <a:ext cx="395187" cy="333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2006" name="Straight Arrow Connector 70"/>
          <p:cNvCxnSpPr>
            <a:cxnSpLocks noChangeShapeType="1"/>
          </p:cNvCxnSpPr>
          <p:nvPr/>
        </p:nvCxnSpPr>
        <p:spPr bwMode="auto">
          <a:xfrm flipH="1">
            <a:off x="3930650" y="2268538"/>
            <a:ext cx="2727325" cy="1673225"/>
          </a:xfrm>
          <a:prstGeom prst="straightConnector1">
            <a:avLst/>
          </a:prstGeom>
          <a:noFill/>
          <a:ln w="38100" algn="ctr">
            <a:solidFill>
              <a:srgbClr val="FF5DAE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007" name="Straight Arrow Connector 71"/>
          <p:cNvCxnSpPr>
            <a:cxnSpLocks noChangeShapeType="1"/>
          </p:cNvCxnSpPr>
          <p:nvPr/>
        </p:nvCxnSpPr>
        <p:spPr bwMode="auto">
          <a:xfrm flipH="1">
            <a:off x="5902325" y="2247900"/>
            <a:ext cx="1519238" cy="2619375"/>
          </a:xfrm>
          <a:prstGeom prst="straightConnector1">
            <a:avLst/>
          </a:prstGeom>
          <a:noFill/>
          <a:ln w="38100" algn="ctr">
            <a:solidFill>
              <a:srgbClr val="FF5DAE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Trust is a key system design issue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0413" y="1670050"/>
            <a:ext cx="8423275" cy="3902075"/>
          </a:xfrm>
        </p:spPr>
        <p:txBody>
          <a:bodyPr/>
          <a:lstStyle/>
          <a:p>
            <a:r>
              <a:rPr lang="en-US" altLang="en-US"/>
              <a:t>Always consider: what/who is being trusted?</a:t>
            </a:r>
          </a:p>
          <a:p>
            <a:r>
              <a:rPr lang="en-US" altLang="en-US"/>
              <a:t>What is the consequence if trust is misplaced?</a:t>
            </a:r>
          </a:p>
          <a:p>
            <a:r>
              <a:rPr lang="en-US" altLang="en-US"/>
              <a:t>Can we tell if trust is misplaced</a:t>
            </a:r>
          </a:p>
          <a:p>
            <a:pPr lvl="1"/>
            <a:r>
              <a:rPr lang="en-US" altLang="en-US" i="1"/>
              <a:t>Reflections on Trusting Trust tells us “it’s at best really hard to be sure”</a:t>
            </a:r>
          </a:p>
          <a:p>
            <a:r>
              <a:rPr lang="en-US" altLang="en-US"/>
              <a:t>Can we change our minds (revoke trust)?</a:t>
            </a:r>
          </a:p>
          <a:p>
            <a:r>
              <a:rPr lang="en-US" altLang="en-US"/>
              <a:t>Watch for:</a:t>
            </a:r>
          </a:p>
          <a:p>
            <a:pPr lvl="1"/>
            <a:r>
              <a:rPr lang="en-US" altLang="en-US"/>
              <a:t>Any place where information is stored “in the clear”</a:t>
            </a:r>
          </a:p>
          <a:p>
            <a:pPr lvl="1"/>
            <a:r>
              <a:rPr lang="en-US" altLang="en-US"/>
              <a:t>Any place where “capabilities” are stored or given out</a:t>
            </a:r>
          </a:p>
          <a:p>
            <a:pPr lvl="1"/>
            <a:r>
              <a:rPr lang="en-US" altLang="en-US"/>
              <a:t>Note that keys are a kind of capability</a:t>
            </a:r>
          </a:p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F6D47F-0FC8-4532-9F52-B2859AF2C523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254495" y="581827"/>
            <a:ext cx="8932862" cy="498475"/>
          </a:xfrm>
        </p:spPr>
        <p:txBody>
          <a:bodyPr/>
          <a:lstStyle/>
          <a:p>
            <a:r>
              <a:rPr lang="en-US" altLang="en-US" dirty="0"/>
              <a:t>Some actual attacks that have worked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683" y="1233205"/>
            <a:ext cx="8423275" cy="4126446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Freezing (I.e. chilling) RAM chips to retain data after power down</a:t>
            </a:r>
          </a:p>
          <a:p>
            <a:r>
              <a:rPr lang="en-US" altLang="en-US" dirty="0"/>
              <a:t>Timing attack: SSH password cracking facilitated by keystroke timing</a:t>
            </a:r>
          </a:p>
          <a:p>
            <a:r>
              <a:rPr lang="en-US" altLang="en-US" dirty="0"/>
              <a:t>Timing attack: </a:t>
            </a:r>
            <a:r>
              <a:rPr lang="en-US" altLang="en-US" dirty="0">
                <a:solidFill>
                  <a:srgbClr val="C00000"/>
                </a:solidFill>
              </a:rPr>
              <a:t>SSL private keys revealed!!</a:t>
            </a:r>
          </a:p>
          <a:p>
            <a:pPr lvl="1"/>
            <a:r>
              <a:rPr lang="en-US" altLang="en-US" dirty="0"/>
              <a:t>Demonstrated on production Web servers*</a:t>
            </a:r>
          </a:p>
          <a:p>
            <a:r>
              <a:rPr lang="en-US" altLang="en-US" dirty="0" err="1"/>
              <a:t>Rowhammer</a:t>
            </a:r>
            <a:r>
              <a:rPr lang="en-US" altLang="en-US" dirty="0"/>
              <a:t>: interference between adjacent rows of bits in DRAM*</a:t>
            </a:r>
          </a:p>
          <a:p>
            <a:pPr lvl="1"/>
            <a:r>
              <a:rPr lang="en-US" altLang="en-US" dirty="0"/>
              <a:t>Used to gain OS Kernel access, root Android phones, get SSL keys</a:t>
            </a:r>
          </a:p>
          <a:p>
            <a:r>
              <a:rPr lang="en-US" altLang="en-US" dirty="0"/>
              <a:t>Rootkits, </a:t>
            </a:r>
            <a:r>
              <a:rPr lang="en-US" altLang="en-US" dirty="0" err="1"/>
              <a:t>bootkits</a:t>
            </a:r>
            <a:r>
              <a:rPr lang="en-US" altLang="en-US" dirty="0"/>
              <a:t> &amp; VM attacks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10E0DD-7C94-4C0C-B131-C628C947A9C4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5816" y="5534387"/>
            <a:ext cx="92207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* SSL timing paper: </a:t>
            </a:r>
            <a:r>
              <a:rPr lang="en-US" altLang="en-US" dirty="0">
                <a:hlinkClick r:id="rId2"/>
              </a:rPr>
              <a:t>http://crypto.stanford.edu/~dabo/papers/ssl-timing.pdf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* </a:t>
            </a:r>
            <a:r>
              <a:rPr lang="en-US" altLang="en-US" dirty="0" err="1"/>
              <a:t>Rowhammer</a:t>
            </a:r>
            <a:r>
              <a:rPr lang="en-US" altLang="en-US" dirty="0"/>
              <a:t> paper and blog post:</a:t>
            </a:r>
            <a:br>
              <a:rPr lang="en-US" altLang="en-US" dirty="0"/>
            </a:br>
            <a:r>
              <a:rPr lang="en-US" altLang="en-US" dirty="0"/>
              <a:t>   </a:t>
            </a:r>
            <a:r>
              <a:rPr lang="en-US" altLang="en-US" sz="1100" dirty="0">
                <a:hlinkClick r:id="rId3"/>
              </a:rPr>
              <a:t>https://users.ece.cmu.edu/~yoonguk/papers/kim-isca14.pdf1JQ&amp;sig2=SOwBZRRRriTiNmEnusgrRA&amp;cad=rja</a:t>
            </a:r>
            <a:r>
              <a:rPr lang="en-US" altLang="en-US" sz="1100" dirty="0"/>
              <a:t> 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   </a:t>
            </a:r>
            <a:r>
              <a:rPr lang="en-US" altLang="en-US" sz="1100" dirty="0">
                <a:hlinkClick r:id="rId4"/>
              </a:rPr>
              <a:t>https://googleprojectzero.blogspot.com/2015/03/exploiting-dram-rowhammer-bug-to-gain.html</a:t>
            </a:r>
            <a:r>
              <a:rPr lang="en-US" altLang="en-US" sz="11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2525" y="2905125"/>
            <a:ext cx="5062538" cy="1047750"/>
          </a:xfrm>
          <a:noFill/>
        </p:spPr>
        <p:txBody>
          <a:bodyPr anchor="ctr" anchorCtr="1"/>
          <a:lstStyle/>
          <a:p>
            <a:pPr algn="ctr"/>
            <a:r>
              <a:rPr lang="en-US" altLang="en-US" sz="2400"/>
              <a:t>A Bit about Operating Systems </a:t>
            </a:r>
            <a:br>
              <a:rPr lang="en-US" altLang="en-US" sz="2400"/>
            </a:br>
            <a:r>
              <a:rPr lang="en-US" altLang="en-US" sz="2400"/>
              <a:t>and Virtual Machines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2163763" y="2490788"/>
            <a:ext cx="4826000" cy="1736725"/>
          </a:xfrm>
          <a:prstGeom prst="rect">
            <a:avLst/>
          </a:prstGeom>
          <a:solidFill>
            <a:srgbClr val="CDCDC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3770313" y="4600575"/>
            <a:ext cx="11795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Unix Kernel</a:t>
            </a:r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title"/>
          </p:nvPr>
        </p:nvSpPr>
        <p:spPr>
          <a:xfrm>
            <a:off x="249238" y="627063"/>
            <a:ext cx="8932862" cy="498475"/>
          </a:xfrm>
        </p:spPr>
        <p:txBody>
          <a:bodyPr/>
          <a:lstStyle/>
          <a:p>
            <a:r>
              <a:rPr lang="en-US" altLang="en-US"/>
              <a:t>Operating Systems and Virtual Machines</a:t>
            </a:r>
          </a:p>
        </p:txBody>
      </p:sp>
      <p:grpSp>
        <p:nvGrpSpPr>
          <p:cNvPr id="46085" name="Group 6"/>
          <p:cNvGrpSpPr>
            <a:grpSpLocks/>
          </p:cNvGrpSpPr>
          <p:nvPr/>
        </p:nvGrpSpPr>
        <p:grpSpPr bwMode="auto">
          <a:xfrm>
            <a:off x="7396163" y="2889250"/>
            <a:ext cx="1411287" cy="1003300"/>
            <a:chOff x="4891" y="1648"/>
            <a:chExt cx="931" cy="612"/>
          </a:xfrm>
        </p:grpSpPr>
        <p:grpSp>
          <p:nvGrpSpPr>
            <p:cNvPr id="46110" name="Group 7"/>
            <p:cNvGrpSpPr>
              <a:grpSpLocks/>
            </p:cNvGrpSpPr>
            <p:nvPr/>
          </p:nvGrpSpPr>
          <p:grpSpPr bwMode="auto">
            <a:xfrm>
              <a:off x="5555" y="1648"/>
              <a:ext cx="266" cy="512"/>
              <a:chOff x="4574" y="2228"/>
              <a:chExt cx="660" cy="672"/>
            </a:xfrm>
          </p:grpSpPr>
          <p:sp>
            <p:nvSpPr>
              <p:cNvPr id="46131" name="Oval 8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32" name="Rectangle 9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33" name="Oval 10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34" name="Line 11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35" name="Line 12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111" name="Group 13"/>
            <p:cNvGrpSpPr>
              <a:grpSpLocks/>
            </p:cNvGrpSpPr>
            <p:nvPr/>
          </p:nvGrpSpPr>
          <p:grpSpPr bwMode="auto">
            <a:xfrm>
              <a:off x="4947" y="1781"/>
              <a:ext cx="408" cy="478"/>
              <a:chOff x="1099" y="1412"/>
              <a:chExt cx="1495" cy="1489"/>
            </a:xfrm>
          </p:grpSpPr>
          <p:sp>
            <p:nvSpPr>
              <p:cNvPr id="46124" name="Oval 14"/>
              <p:cNvSpPr>
                <a:spLocks noChangeArrowheads="1"/>
              </p:cNvSpPr>
              <p:nvPr/>
            </p:nvSpPr>
            <p:spPr bwMode="auto">
              <a:xfrm>
                <a:off x="1099" y="1412"/>
                <a:ext cx="1495" cy="1489"/>
              </a:xfrm>
              <a:prstGeom prst="ellipse">
                <a:avLst/>
              </a:prstGeom>
              <a:solidFill>
                <a:srgbClr val="FF5DAE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25" name="Oval 15"/>
              <p:cNvSpPr>
                <a:spLocks noChangeArrowheads="1"/>
              </p:cNvSpPr>
              <p:nvPr/>
            </p:nvSpPr>
            <p:spPr bwMode="auto">
              <a:xfrm>
                <a:off x="1169" y="1487"/>
                <a:ext cx="1355" cy="1343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26" name="Oval 16"/>
              <p:cNvSpPr>
                <a:spLocks noChangeArrowheads="1"/>
              </p:cNvSpPr>
              <p:nvPr/>
            </p:nvSpPr>
            <p:spPr bwMode="auto">
              <a:xfrm>
                <a:off x="1258" y="1570"/>
                <a:ext cx="1175" cy="1171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27" name="Oval 17"/>
              <p:cNvSpPr>
                <a:spLocks noChangeArrowheads="1"/>
              </p:cNvSpPr>
              <p:nvPr/>
            </p:nvSpPr>
            <p:spPr bwMode="auto">
              <a:xfrm>
                <a:off x="1216" y="1528"/>
                <a:ext cx="1260" cy="1256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28" name="Oval 18"/>
              <p:cNvSpPr>
                <a:spLocks noChangeArrowheads="1"/>
              </p:cNvSpPr>
              <p:nvPr/>
            </p:nvSpPr>
            <p:spPr bwMode="auto">
              <a:xfrm>
                <a:off x="1298" y="1612"/>
                <a:ext cx="1096" cy="1085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29" name="Oval 19"/>
              <p:cNvSpPr>
                <a:spLocks noChangeArrowheads="1"/>
              </p:cNvSpPr>
              <p:nvPr/>
            </p:nvSpPr>
            <p:spPr bwMode="auto">
              <a:xfrm>
                <a:off x="1396" y="1713"/>
                <a:ext cx="899" cy="879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30" name="Oval 20"/>
              <p:cNvSpPr>
                <a:spLocks noChangeArrowheads="1"/>
              </p:cNvSpPr>
              <p:nvPr/>
            </p:nvSpPr>
            <p:spPr bwMode="auto">
              <a:xfrm>
                <a:off x="1347" y="1662"/>
                <a:ext cx="997" cy="982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6112" name="Group 21"/>
            <p:cNvGrpSpPr>
              <a:grpSpLocks/>
            </p:cNvGrpSpPr>
            <p:nvPr/>
          </p:nvGrpSpPr>
          <p:grpSpPr bwMode="auto">
            <a:xfrm>
              <a:off x="5174" y="1779"/>
              <a:ext cx="648" cy="481"/>
              <a:chOff x="1825" y="1397"/>
              <a:chExt cx="3308" cy="1513"/>
            </a:xfrm>
          </p:grpSpPr>
          <p:sp>
            <p:nvSpPr>
              <p:cNvPr id="46122" name="Line 22"/>
              <p:cNvSpPr>
                <a:spLocks noChangeShapeType="1"/>
              </p:cNvSpPr>
              <p:nvPr/>
            </p:nvSpPr>
            <p:spPr bwMode="auto">
              <a:xfrm flipH="1" flipV="1">
                <a:off x="1853" y="1397"/>
                <a:ext cx="2316" cy="325"/>
              </a:xfrm>
              <a:prstGeom prst="line">
                <a:avLst/>
              </a:prstGeom>
              <a:noFill/>
              <a:ln w="28575">
                <a:solidFill>
                  <a:srgbClr val="FF5DA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123" name="Freeform 23"/>
              <p:cNvSpPr>
                <a:spLocks/>
              </p:cNvSpPr>
              <p:nvPr/>
            </p:nvSpPr>
            <p:spPr bwMode="auto">
              <a:xfrm>
                <a:off x="1825" y="1725"/>
                <a:ext cx="3308" cy="1185"/>
              </a:xfrm>
              <a:custGeom>
                <a:avLst/>
                <a:gdLst>
                  <a:gd name="T0" fmla="*/ 3308 w 3308"/>
                  <a:gd name="T1" fmla="*/ 0 h 1180"/>
                  <a:gd name="T2" fmla="*/ 1893 w 3308"/>
                  <a:gd name="T3" fmla="*/ 922 h 1180"/>
                  <a:gd name="T4" fmla="*/ 0 w 3308"/>
                  <a:gd name="T5" fmla="*/ 1185 h 11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8" h="1180">
                    <a:moveTo>
                      <a:pt x="3308" y="0"/>
                    </a:moveTo>
                    <a:cubicBezTo>
                      <a:pt x="2876" y="360"/>
                      <a:pt x="2444" y="721"/>
                      <a:pt x="1893" y="918"/>
                    </a:cubicBezTo>
                    <a:cubicBezTo>
                      <a:pt x="1342" y="1115"/>
                      <a:pt x="671" y="1147"/>
                      <a:pt x="0" y="1180"/>
                    </a:cubicBezTo>
                  </a:path>
                </a:pathLst>
              </a:custGeom>
              <a:noFill/>
              <a:ln w="28575" cap="flat" cmpd="sng">
                <a:solidFill>
                  <a:srgbClr val="FF5DAE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6113" name="Group 24"/>
            <p:cNvGrpSpPr>
              <a:grpSpLocks/>
            </p:cNvGrpSpPr>
            <p:nvPr/>
          </p:nvGrpSpPr>
          <p:grpSpPr bwMode="auto">
            <a:xfrm>
              <a:off x="5555" y="1800"/>
              <a:ext cx="267" cy="315"/>
              <a:chOff x="4141" y="1450"/>
              <a:chExt cx="992" cy="983"/>
            </a:xfrm>
          </p:grpSpPr>
          <p:sp>
            <p:nvSpPr>
              <p:cNvPr id="46115" name="Freeform 25"/>
              <p:cNvSpPr>
                <a:spLocks/>
              </p:cNvSpPr>
              <p:nvPr/>
            </p:nvSpPr>
            <p:spPr bwMode="auto">
              <a:xfrm>
                <a:off x="4141" y="171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116" name="Freeform 26"/>
              <p:cNvSpPr>
                <a:spLocks/>
              </p:cNvSpPr>
              <p:nvPr/>
            </p:nvSpPr>
            <p:spPr bwMode="auto">
              <a:xfrm>
                <a:off x="4141" y="1857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117" name="Freeform 27"/>
              <p:cNvSpPr>
                <a:spLocks/>
              </p:cNvSpPr>
              <p:nvPr/>
            </p:nvSpPr>
            <p:spPr bwMode="auto">
              <a:xfrm>
                <a:off x="4141" y="200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118" name="Freeform 28"/>
              <p:cNvSpPr>
                <a:spLocks/>
              </p:cNvSpPr>
              <p:nvPr/>
            </p:nvSpPr>
            <p:spPr bwMode="auto">
              <a:xfrm>
                <a:off x="4141" y="214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119" name="Freeform 29"/>
              <p:cNvSpPr>
                <a:spLocks/>
              </p:cNvSpPr>
              <p:nvPr/>
            </p:nvSpPr>
            <p:spPr bwMode="auto">
              <a:xfrm>
                <a:off x="4141" y="228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120" name="Freeform 30"/>
              <p:cNvSpPr>
                <a:spLocks/>
              </p:cNvSpPr>
              <p:nvPr/>
            </p:nvSpPr>
            <p:spPr bwMode="auto">
              <a:xfrm>
                <a:off x="4141" y="1586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121" name="Freeform 31"/>
              <p:cNvSpPr>
                <a:spLocks/>
              </p:cNvSpPr>
              <p:nvPr/>
            </p:nvSpPr>
            <p:spPr bwMode="auto">
              <a:xfrm>
                <a:off x="4141" y="145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6114" name="Rectangle 32"/>
            <p:cNvSpPr>
              <a:spLocks noChangeArrowheads="1"/>
            </p:cNvSpPr>
            <p:nvPr/>
          </p:nvSpPr>
          <p:spPr bwMode="auto">
            <a:xfrm>
              <a:off x="4891" y="1993"/>
              <a:ext cx="332" cy="103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500"/>
                <a:t>Sector</a:t>
              </a:r>
            </a:p>
          </p:txBody>
        </p:sp>
      </p:grpSp>
      <p:sp>
        <p:nvSpPr>
          <p:cNvPr id="46086" name="AutoShape 33"/>
          <p:cNvSpPr>
            <a:spLocks noChangeArrowheads="1"/>
          </p:cNvSpPr>
          <p:nvPr/>
        </p:nvSpPr>
        <p:spPr bwMode="auto">
          <a:xfrm rot="-5400000">
            <a:off x="2651126" y="3309937"/>
            <a:ext cx="1192212" cy="4175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chemeClr val="hlink"/>
                </a:solidFill>
              </a:rPr>
              <a:t>Application</a:t>
            </a:r>
          </a:p>
        </p:txBody>
      </p:sp>
      <p:sp>
        <p:nvSpPr>
          <p:cNvPr id="46087" name="AutoShape 41"/>
          <p:cNvSpPr>
            <a:spLocks noChangeArrowheads="1"/>
          </p:cNvSpPr>
          <p:nvPr/>
        </p:nvSpPr>
        <p:spPr bwMode="auto">
          <a:xfrm rot="-5400000">
            <a:off x="3347245" y="3352006"/>
            <a:ext cx="1116012" cy="3714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Filesystem</a:t>
            </a:r>
          </a:p>
        </p:txBody>
      </p:sp>
      <p:sp>
        <p:nvSpPr>
          <p:cNvPr id="274477" name="Line 45"/>
          <p:cNvSpPr>
            <a:spLocks noChangeShapeType="1"/>
          </p:cNvSpPr>
          <p:nvPr/>
        </p:nvSpPr>
        <p:spPr bwMode="auto">
          <a:xfrm flipH="1">
            <a:off x="4132263" y="3470275"/>
            <a:ext cx="373062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6089" name="Group 2"/>
          <p:cNvGrpSpPr>
            <a:grpSpLocks/>
          </p:cNvGrpSpPr>
          <p:nvPr/>
        </p:nvGrpSpPr>
        <p:grpSpPr bwMode="auto">
          <a:xfrm>
            <a:off x="5205413" y="2862263"/>
            <a:ext cx="806450" cy="649287"/>
            <a:chOff x="4460875" y="2463006"/>
            <a:chExt cx="1674813" cy="1538288"/>
          </a:xfrm>
        </p:grpSpPr>
        <p:grpSp>
          <p:nvGrpSpPr>
            <p:cNvPr id="46101" name="Group 50"/>
            <p:cNvGrpSpPr>
              <a:grpSpLocks/>
            </p:cNvGrpSpPr>
            <p:nvPr/>
          </p:nvGrpSpPr>
          <p:grpSpPr bwMode="auto">
            <a:xfrm>
              <a:off x="4460875" y="2789238"/>
              <a:ext cx="1674813" cy="1022350"/>
              <a:chOff x="2042" y="1528"/>
              <a:chExt cx="1055" cy="644"/>
            </a:xfrm>
          </p:grpSpPr>
          <p:sp>
            <p:nvSpPr>
              <p:cNvPr id="46105" name="Line 51"/>
              <p:cNvSpPr>
                <a:spLocks noChangeShapeType="1"/>
              </p:cNvSpPr>
              <p:nvPr/>
            </p:nvSpPr>
            <p:spPr bwMode="auto">
              <a:xfrm>
                <a:off x="2042" y="1528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106" name="Line 52"/>
              <p:cNvSpPr>
                <a:spLocks noChangeShapeType="1"/>
              </p:cNvSpPr>
              <p:nvPr/>
            </p:nvSpPr>
            <p:spPr bwMode="auto">
              <a:xfrm>
                <a:off x="2042" y="1689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107" name="Line 53"/>
              <p:cNvSpPr>
                <a:spLocks noChangeShapeType="1"/>
              </p:cNvSpPr>
              <p:nvPr/>
            </p:nvSpPr>
            <p:spPr bwMode="auto">
              <a:xfrm>
                <a:off x="2042" y="1850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108" name="Line 54"/>
              <p:cNvSpPr>
                <a:spLocks noChangeShapeType="1"/>
              </p:cNvSpPr>
              <p:nvPr/>
            </p:nvSpPr>
            <p:spPr bwMode="auto">
              <a:xfrm>
                <a:off x="2042" y="2011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109" name="Line 55"/>
              <p:cNvSpPr>
                <a:spLocks noChangeShapeType="1"/>
              </p:cNvSpPr>
              <p:nvPr/>
            </p:nvSpPr>
            <p:spPr bwMode="auto">
              <a:xfrm>
                <a:off x="2042" y="2172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6102" name="Line 56"/>
            <p:cNvSpPr>
              <a:spLocks noChangeShapeType="1"/>
            </p:cNvSpPr>
            <p:nvPr/>
          </p:nvSpPr>
          <p:spPr bwMode="auto">
            <a:xfrm rot="-5400000">
              <a:off x="4257675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03" name="Line 57"/>
            <p:cNvSpPr>
              <a:spLocks noChangeShapeType="1"/>
            </p:cNvSpPr>
            <p:nvPr/>
          </p:nvSpPr>
          <p:spPr bwMode="auto">
            <a:xfrm rot="-5400000">
              <a:off x="4768850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04" name="Rectangle 58"/>
            <p:cNvSpPr>
              <a:spLocks noChangeArrowheads="1"/>
            </p:cNvSpPr>
            <p:nvPr/>
          </p:nvSpPr>
          <p:spPr bwMode="auto">
            <a:xfrm>
              <a:off x="5029200" y="3046413"/>
              <a:ext cx="501650" cy="24923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Sector</a:t>
              </a:r>
            </a:p>
          </p:txBody>
        </p:sp>
      </p:grpSp>
      <p:grpSp>
        <p:nvGrpSpPr>
          <p:cNvPr id="46090" name="Group 1"/>
          <p:cNvGrpSpPr>
            <a:grpSpLocks/>
          </p:cNvGrpSpPr>
          <p:nvPr/>
        </p:nvGrpSpPr>
        <p:grpSpPr bwMode="auto">
          <a:xfrm>
            <a:off x="4487863" y="2601913"/>
            <a:ext cx="2189162" cy="1539875"/>
            <a:chOff x="4042569" y="2026444"/>
            <a:chExt cx="2585076" cy="2464662"/>
          </a:xfrm>
        </p:grpSpPr>
        <p:sp>
          <p:nvSpPr>
            <p:cNvPr id="46098" name="Text Box 59"/>
            <p:cNvSpPr txBox="1">
              <a:spLocks noChangeArrowheads="1"/>
            </p:cNvSpPr>
            <p:nvPr/>
          </p:nvSpPr>
          <p:spPr bwMode="auto">
            <a:xfrm>
              <a:off x="4593982" y="3790694"/>
              <a:ext cx="1544991" cy="591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In-memory Block</a:t>
              </a:r>
              <a:br>
                <a:rPr lang="en-US" altLang="en-US" sz="900"/>
              </a:br>
              <a:r>
                <a:rPr lang="en-US" altLang="en-US" sz="900"/>
                <a:t>Cache</a:t>
              </a:r>
            </a:p>
          </p:txBody>
        </p:sp>
        <p:sp>
          <p:nvSpPr>
            <p:cNvPr id="46099" name="AutoShape 63"/>
            <p:cNvSpPr>
              <a:spLocks noChangeArrowheads="1"/>
            </p:cNvSpPr>
            <p:nvPr/>
          </p:nvSpPr>
          <p:spPr bwMode="auto">
            <a:xfrm rot="-5400000">
              <a:off x="2986088" y="3082925"/>
              <a:ext cx="2427288" cy="3143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Block Device Driver</a:t>
              </a:r>
            </a:p>
          </p:txBody>
        </p:sp>
        <p:sp>
          <p:nvSpPr>
            <p:cNvPr id="46100" name="AutoShape 69"/>
            <p:cNvSpPr>
              <a:spLocks noChangeArrowheads="1"/>
            </p:cNvSpPr>
            <p:nvPr/>
          </p:nvSpPr>
          <p:spPr bwMode="auto">
            <a:xfrm rot="-5400000">
              <a:off x="5221120" y="3084581"/>
              <a:ext cx="2427288" cy="3857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Raw Device Driver</a:t>
              </a:r>
            </a:p>
          </p:txBody>
        </p:sp>
      </p:grpSp>
      <p:sp>
        <p:nvSpPr>
          <p:cNvPr id="46091" name="Line 70"/>
          <p:cNvSpPr>
            <a:spLocks noChangeShapeType="1"/>
          </p:cNvSpPr>
          <p:nvPr/>
        </p:nvSpPr>
        <p:spPr bwMode="auto">
          <a:xfrm flipH="1">
            <a:off x="6699250" y="3468688"/>
            <a:ext cx="5810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92" name="AutoShape 41"/>
          <p:cNvSpPr>
            <a:spLocks noChangeArrowheads="1"/>
          </p:cNvSpPr>
          <p:nvPr/>
        </p:nvSpPr>
        <p:spPr bwMode="auto">
          <a:xfrm rot="-5400000">
            <a:off x="2058988" y="3340100"/>
            <a:ext cx="962025" cy="3714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TTY Driver</a:t>
            </a:r>
          </a:p>
        </p:txBody>
      </p:sp>
      <p:sp>
        <p:nvSpPr>
          <p:cNvPr id="46093" name="Line 39"/>
          <p:cNvSpPr>
            <a:spLocks noChangeShapeType="1"/>
          </p:cNvSpPr>
          <p:nvPr/>
        </p:nvSpPr>
        <p:spPr bwMode="auto">
          <a:xfrm flipH="1" flipV="1">
            <a:off x="2673350" y="3492500"/>
            <a:ext cx="3651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94" name="Line 39"/>
          <p:cNvSpPr>
            <a:spLocks noChangeShapeType="1"/>
          </p:cNvSpPr>
          <p:nvPr/>
        </p:nvSpPr>
        <p:spPr bwMode="auto">
          <a:xfrm flipH="1" flipV="1">
            <a:off x="3392488" y="3459163"/>
            <a:ext cx="3651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6095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8" y="3178175"/>
            <a:ext cx="9112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96" name="Line 39"/>
          <p:cNvSpPr>
            <a:spLocks noChangeShapeType="1"/>
          </p:cNvSpPr>
          <p:nvPr/>
        </p:nvSpPr>
        <p:spPr bwMode="auto">
          <a:xfrm flipH="1" flipV="1">
            <a:off x="1789113" y="3454400"/>
            <a:ext cx="3651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97" name="Freeform 5"/>
          <p:cNvSpPr>
            <a:spLocks/>
          </p:cNvSpPr>
          <p:nvPr/>
        </p:nvSpPr>
        <p:spPr bwMode="auto">
          <a:xfrm rot="1720767">
            <a:off x="5432425" y="4483100"/>
            <a:ext cx="2532063" cy="274638"/>
          </a:xfrm>
          <a:custGeom>
            <a:avLst/>
            <a:gdLst>
              <a:gd name="T0" fmla="*/ 12977478 w 2898"/>
              <a:gd name="T1" fmla="*/ 240208541 h 314"/>
              <a:gd name="T2" fmla="*/ 853481724 w 2898"/>
              <a:gd name="T3" fmla="*/ 82619381 h 314"/>
              <a:gd name="T4" fmla="*/ 1361905645 w 2898"/>
              <a:gd name="T5" fmla="*/ 116279032 h 314"/>
              <a:gd name="T6" fmla="*/ 2147483647 w 2898"/>
              <a:gd name="T7" fmla="*/ 0 h 314"/>
              <a:gd name="T8" fmla="*/ 1345874489 w 2898"/>
              <a:gd name="T9" fmla="*/ 221848970 h 314"/>
              <a:gd name="T10" fmla="*/ 843557051 w 2898"/>
              <a:gd name="T11" fmla="*/ 191248810 h 314"/>
              <a:gd name="T12" fmla="*/ 0 w 2898"/>
              <a:gd name="T13" fmla="*/ 23867879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7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1662113" y="1419225"/>
            <a:ext cx="6235700" cy="4175125"/>
          </a:xfrm>
          <a:prstGeom prst="rect">
            <a:avLst/>
          </a:prstGeom>
          <a:solidFill>
            <a:srgbClr val="FF5DAE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title"/>
          </p:nvPr>
        </p:nvSpPr>
        <p:spPr>
          <a:xfrm>
            <a:off x="249238" y="627063"/>
            <a:ext cx="8932862" cy="498475"/>
          </a:xfrm>
        </p:spPr>
        <p:txBody>
          <a:bodyPr/>
          <a:lstStyle/>
          <a:p>
            <a:r>
              <a:rPr lang="en-US" altLang="en-US"/>
              <a:t>Operating Systems and Virtual Machines</a:t>
            </a:r>
          </a:p>
        </p:txBody>
      </p:sp>
      <p:grpSp>
        <p:nvGrpSpPr>
          <p:cNvPr id="47108" name="Group 6"/>
          <p:cNvGrpSpPr>
            <a:grpSpLocks/>
          </p:cNvGrpSpPr>
          <p:nvPr/>
        </p:nvGrpSpPr>
        <p:grpSpPr bwMode="auto">
          <a:xfrm>
            <a:off x="7897813" y="2881313"/>
            <a:ext cx="1411287" cy="1003300"/>
            <a:chOff x="4891" y="1648"/>
            <a:chExt cx="931" cy="612"/>
          </a:xfrm>
        </p:grpSpPr>
        <p:grpSp>
          <p:nvGrpSpPr>
            <p:cNvPr id="47121" name="Group 7"/>
            <p:cNvGrpSpPr>
              <a:grpSpLocks/>
            </p:cNvGrpSpPr>
            <p:nvPr/>
          </p:nvGrpSpPr>
          <p:grpSpPr bwMode="auto">
            <a:xfrm>
              <a:off x="5555" y="1648"/>
              <a:ext cx="266" cy="512"/>
              <a:chOff x="4574" y="2228"/>
              <a:chExt cx="660" cy="672"/>
            </a:xfrm>
          </p:grpSpPr>
          <p:sp>
            <p:nvSpPr>
              <p:cNvPr id="47142" name="Oval 8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143" name="Rectangle 9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144" name="Oval 10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145" name="Line 11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6" name="Line 12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22" name="Group 13"/>
            <p:cNvGrpSpPr>
              <a:grpSpLocks/>
            </p:cNvGrpSpPr>
            <p:nvPr/>
          </p:nvGrpSpPr>
          <p:grpSpPr bwMode="auto">
            <a:xfrm>
              <a:off x="4947" y="1781"/>
              <a:ext cx="408" cy="478"/>
              <a:chOff x="1099" y="1412"/>
              <a:chExt cx="1495" cy="1489"/>
            </a:xfrm>
          </p:grpSpPr>
          <p:sp>
            <p:nvSpPr>
              <p:cNvPr id="47135" name="Oval 14"/>
              <p:cNvSpPr>
                <a:spLocks noChangeArrowheads="1"/>
              </p:cNvSpPr>
              <p:nvPr/>
            </p:nvSpPr>
            <p:spPr bwMode="auto">
              <a:xfrm>
                <a:off x="1099" y="1412"/>
                <a:ext cx="1495" cy="1489"/>
              </a:xfrm>
              <a:prstGeom prst="ellipse">
                <a:avLst/>
              </a:prstGeom>
              <a:solidFill>
                <a:srgbClr val="FF5DAE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136" name="Oval 15"/>
              <p:cNvSpPr>
                <a:spLocks noChangeArrowheads="1"/>
              </p:cNvSpPr>
              <p:nvPr/>
            </p:nvSpPr>
            <p:spPr bwMode="auto">
              <a:xfrm>
                <a:off x="1169" y="1487"/>
                <a:ext cx="1355" cy="1343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137" name="Oval 16"/>
              <p:cNvSpPr>
                <a:spLocks noChangeArrowheads="1"/>
              </p:cNvSpPr>
              <p:nvPr/>
            </p:nvSpPr>
            <p:spPr bwMode="auto">
              <a:xfrm>
                <a:off x="1258" y="1570"/>
                <a:ext cx="1175" cy="1171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138" name="Oval 17"/>
              <p:cNvSpPr>
                <a:spLocks noChangeArrowheads="1"/>
              </p:cNvSpPr>
              <p:nvPr/>
            </p:nvSpPr>
            <p:spPr bwMode="auto">
              <a:xfrm>
                <a:off x="1216" y="1528"/>
                <a:ext cx="1260" cy="1256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139" name="Oval 18"/>
              <p:cNvSpPr>
                <a:spLocks noChangeArrowheads="1"/>
              </p:cNvSpPr>
              <p:nvPr/>
            </p:nvSpPr>
            <p:spPr bwMode="auto">
              <a:xfrm>
                <a:off x="1298" y="1612"/>
                <a:ext cx="1096" cy="1085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140" name="Oval 19"/>
              <p:cNvSpPr>
                <a:spLocks noChangeArrowheads="1"/>
              </p:cNvSpPr>
              <p:nvPr/>
            </p:nvSpPr>
            <p:spPr bwMode="auto">
              <a:xfrm>
                <a:off x="1396" y="1713"/>
                <a:ext cx="899" cy="879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141" name="Oval 20"/>
              <p:cNvSpPr>
                <a:spLocks noChangeArrowheads="1"/>
              </p:cNvSpPr>
              <p:nvPr/>
            </p:nvSpPr>
            <p:spPr bwMode="auto">
              <a:xfrm>
                <a:off x="1347" y="1662"/>
                <a:ext cx="997" cy="982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7123" name="Group 21"/>
            <p:cNvGrpSpPr>
              <a:grpSpLocks/>
            </p:cNvGrpSpPr>
            <p:nvPr/>
          </p:nvGrpSpPr>
          <p:grpSpPr bwMode="auto">
            <a:xfrm>
              <a:off x="5174" y="1779"/>
              <a:ext cx="648" cy="481"/>
              <a:chOff x="1825" y="1397"/>
              <a:chExt cx="3308" cy="1513"/>
            </a:xfrm>
          </p:grpSpPr>
          <p:sp>
            <p:nvSpPr>
              <p:cNvPr id="47133" name="Line 22"/>
              <p:cNvSpPr>
                <a:spLocks noChangeShapeType="1"/>
              </p:cNvSpPr>
              <p:nvPr/>
            </p:nvSpPr>
            <p:spPr bwMode="auto">
              <a:xfrm flipH="1" flipV="1">
                <a:off x="1853" y="1397"/>
                <a:ext cx="2316" cy="325"/>
              </a:xfrm>
              <a:prstGeom prst="line">
                <a:avLst/>
              </a:prstGeom>
              <a:noFill/>
              <a:ln w="28575">
                <a:solidFill>
                  <a:srgbClr val="FF5DA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134" name="Freeform 23"/>
              <p:cNvSpPr>
                <a:spLocks/>
              </p:cNvSpPr>
              <p:nvPr/>
            </p:nvSpPr>
            <p:spPr bwMode="auto">
              <a:xfrm>
                <a:off x="1825" y="1725"/>
                <a:ext cx="3308" cy="1185"/>
              </a:xfrm>
              <a:custGeom>
                <a:avLst/>
                <a:gdLst>
                  <a:gd name="T0" fmla="*/ 3308 w 3308"/>
                  <a:gd name="T1" fmla="*/ 0 h 1180"/>
                  <a:gd name="T2" fmla="*/ 1893 w 3308"/>
                  <a:gd name="T3" fmla="*/ 922 h 1180"/>
                  <a:gd name="T4" fmla="*/ 0 w 3308"/>
                  <a:gd name="T5" fmla="*/ 1185 h 11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8" h="1180">
                    <a:moveTo>
                      <a:pt x="3308" y="0"/>
                    </a:moveTo>
                    <a:cubicBezTo>
                      <a:pt x="2876" y="360"/>
                      <a:pt x="2444" y="721"/>
                      <a:pt x="1893" y="918"/>
                    </a:cubicBezTo>
                    <a:cubicBezTo>
                      <a:pt x="1342" y="1115"/>
                      <a:pt x="671" y="1147"/>
                      <a:pt x="0" y="1180"/>
                    </a:cubicBezTo>
                  </a:path>
                </a:pathLst>
              </a:custGeom>
              <a:noFill/>
              <a:ln w="28575" cap="flat" cmpd="sng">
                <a:solidFill>
                  <a:srgbClr val="FF5DAE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7124" name="Group 24"/>
            <p:cNvGrpSpPr>
              <a:grpSpLocks/>
            </p:cNvGrpSpPr>
            <p:nvPr/>
          </p:nvGrpSpPr>
          <p:grpSpPr bwMode="auto">
            <a:xfrm>
              <a:off x="5555" y="1800"/>
              <a:ext cx="267" cy="315"/>
              <a:chOff x="4141" y="1450"/>
              <a:chExt cx="992" cy="983"/>
            </a:xfrm>
          </p:grpSpPr>
          <p:sp>
            <p:nvSpPr>
              <p:cNvPr id="47126" name="Freeform 25"/>
              <p:cNvSpPr>
                <a:spLocks/>
              </p:cNvSpPr>
              <p:nvPr/>
            </p:nvSpPr>
            <p:spPr bwMode="auto">
              <a:xfrm>
                <a:off x="4141" y="171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127" name="Freeform 26"/>
              <p:cNvSpPr>
                <a:spLocks/>
              </p:cNvSpPr>
              <p:nvPr/>
            </p:nvSpPr>
            <p:spPr bwMode="auto">
              <a:xfrm>
                <a:off x="4141" y="1857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128" name="Freeform 27"/>
              <p:cNvSpPr>
                <a:spLocks/>
              </p:cNvSpPr>
              <p:nvPr/>
            </p:nvSpPr>
            <p:spPr bwMode="auto">
              <a:xfrm>
                <a:off x="4141" y="200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129" name="Freeform 28"/>
              <p:cNvSpPr>
                <a:spLocks/>
              </p:cNvSpPr>
              <p:nvPr/>
            </p:nvSpPr>
            <p:spPr bwMode="auto">
              <a:xfrm>
                <a:off x="4141" y="214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130" name="Freeform 29"/>
              <p:cNvSpPr>
                <a:spLocks/>
              </p:cNvSpPr>
              <p:nvPr/>
            </p:nvSpPr>
            <p:spPr bwMode="auto">
              <a:xfrm>
                <a:off x="4141" y="228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131" name="Freeform 30"/>
              <p:cNvSpPr>
                <a:spLocks/>
              </p:cNvSpPr>
              <p:nvPr/>
            </p:nvSpPr>
            <p:spPr bwMode="auto">
              <a:xfrm>
                <a:off x="4141" y="1586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132" name="Freeform 31"/>
              <p:cNvSpPr>
                <a:spLocks/>
              </p:cNvSpPr>
              <p:nvPr/>
            </p:nvSpPr>
            <p:spPr bwMode="auto">
              <a:xfrm>
                <a:off x="4141" y="145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7125" name="Rectangle 32"/>
            <p:cNvSpPr>
              <a:spLocks noChangeArrowheads="1"/>
            </p:cNvSpPr>
            <p:nvPr/>
          </p:nvSpPr>
          <p:spPr bwMode="auto">
            <a:xfrm>
              <a:off x="4891" y="1993"/>
              <a:ext cx="332" cy="103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500"/>
                <a:t>Sector</a:t>
              </a:r>
            </a:p>
          </p:txBody>
        </p:sp>
      </p:grpSp>
      <p:pic>
        <p:nvPicPr>
          <p:cNvPr id="47110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411003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1" name="AutoShape 69"/>
          <p:cNvSpPr>
            <a:spLocks noChangeArrowheads="1"/>
          </p:cNvSpPr>
          <p:nvPr/>
        </p:nvSpPr>
        <p:spPr bwMode="auto">
          <a:xfrm rot="-5400000">
            <a:off x="6456363" y="3290888"/>
            <a:ext cx="1712912" cy="2778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rgbClr val="C00000"/>
                </a:solidFill>
              </a:rPr>
              <a:t>Disk virtualization</a:t>
            </a:r>
          </a:p>
        </p:txBody>
      </p:sp>
      <p:sp>
        <p:nvSpPr>
          <p:cNvPr id="47112" name="AutoShape 69"/>
          <p:cNvSpPr>
            <a:spLocks noChangeArrowheads="1"/>
          </p:cNvSpPr>
          <p:nvPr/>
        </p:nvSpPr>
        <p:spPr bwMode="auto">
          <a:xfrm>
            <a:off x="5646738" y="5159375"/>
            <a:ext cx="1712912" cy="277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rgbClr val="C00000"/>
                </a:solidFill>
              </a:rPr>
              <a:t>Network virtualization</a:t>
            </a:r>
          </a:p>
        </p:txBody>
      </p:sp>
      <p:sp>
        <p:nvSpPr>
          <p:cNvPr id="47113" name="AutoShape 69"/>
          <p:cNvSpPr>
            <a:spLocks noChangeArrowheads="1"/>
          </p:cNvSpPr>
          <p:nvPr/>
        </p:nvSpPr>
        <p:spPr bwMode="auto">
          <a:xfrm rot="-5400000">
            <a:off x="713581" y="3298032"/>
            <a:ext cx="3019425" cy="2778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rgbClr val="C00000"/>
                </a:solidFill>
              </a:rPr>
              <a:t>Display Virtualization</a:t>
            </a:r>
          </a:p>
        </p:txBody>
      </p:sp>
      <p:sp>
        <p:nvSpPr>
          <p:cNvPr id="47114" name="AutoShape 69"/>
          <p:cNvSpPr>
            <a:spLocks noChangeArrowheads="1"/>
          </p:cNvSpPr>
          <p:nvPr/>
        </p:nvSpPr>
        <p:spPr bwMode="auto">
          <a:xfrm>
            <a:off x="2438400" y="5160963"/>
            <a:ext cx="1712913" cy="2778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rgbClr val="C00000"/>
                </a:solidFill>
              </a:rPr>
              <a:t>Memory virtualization</a:t>
            </a:r>
          </a:p>
        </p:txBody>
      </p:sp>
      <p:pic>
        <p:nvPicPr>
          <p:cNvPr id="47115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24948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6" name="Text Box 4"/>
          <p:cNvSpPr txBox="1">
            <a:spLocks noChangeArrowheads="1"/>
          </p:cNvSpPr>
          <p:nvPr/>
        </p:nvSpPr>
        <p:spPr bwMode="auto">
          <a:xfrm>
            <a:off x="3527425" y="5772150"/>
            <a:ext cx="27051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Virtual Machine “Hypervisor”</a:t>
            </a:r>
          </a:p>
        </p:txBody>
      </p:sp>
      <p:sp>
        <p:nvSpPr>
          <p:cNvPr id="47117" name="Line 70"/>
          <p:cNvSpPr>
            <a:spLocks noChangeShapeType="1"/>
          </p:cNvSpPr>
          <p:nvPr/>
        </p:nvSpPr>
        <p:spPr bwMode="auto">
          <a:xfrm flipH="1">
            <a:off x="7451725" y="3436938"/>
            <a:ext cx="5810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118" name="Line 39"/>
          <p:cNvSpPr>
            <a:spLocks noChangeShapeType="1"/>
          </p:cNvSpPr>
          <p:nvPr/>
        </p:nvSpPr>
        <p:spPr bwMode="auto">
          <a:xfrm flipH="1" flipV="1">
            <a:off x="1465263" y="2589213"/>
            <a:ext cx="487362" cy="49688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119" name="Line 39"/>
          <p:cNvSpPr>
            <a:spLocks noChangeShapeType="1"/>
          </p:cNvSpPr>
          <p:nvPr/>
        </p:nvSpPr>
        <p:spPr bwMode="auto">
          <a:xfrm flipH="1">
            <a:off x="1495425" y="3857625"/>
            <a:ext cx="457200" cy="3921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120" name="Freeform 5"/>
          <p:cNvSpPr>
            <a:spLocks/>
          </p:cNvSpPr>
          <p:nvPr/>
        </p:nvSpPr>
        <p:spPr bwMode="auto">
          <a:xfrm rot="1720767">
            <a:off x="6642100" y="5648325"/>
            <a:ext cx="1628775" cy="177800"/>
          </a:xfrm>
          <a:custGeom>
            <a:avLst/>
            <a:gdLst>
              <a:gd name="T0" fmla="*/ 8344357 w 2898"/>
              <a:gd name="T1" fmla="*/ 155249497 h 314"/>
              <a:gd name="T2" fmla="*/ 548778128 w 2898"/>
              <a:gd name="T3" fmla="*/ 53397841 h 314"/>
              <a:gd name="T4" fmla="*/ 875688382 w 2898"/>
              <a:gd name="T5" fmla="*/ 75152454 h 314"/>
              <a:gd name="T6" fmla="*/ 1422503033 w 2898"/>
              <a:gd name="T7" fmla="*/ 0 h 314"/>
              <a:gd name="T8" fmla="*/ 865380548 w 2898"/>
              <a:gd name="T9" fmla="*/ 143383499 h 314"/>
              <a:gd name="T10" fmla="*/ 542396686 w 2898"/>
              <a:gd name="T11" fmla="*/ 123606270 h 314"/>
              <a:gd name="T12" fmla="*/ 0 w 2898"/>
              <a:gd name="T13" fmla="*/ 15426080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662113" y="1419225"/>
            <a:ext cx="6235700" cy="4175125"/>
          </a:xfrm>
          <a:prstGeom prst="rect">
            <a:avLst/>
          </a:prstGeom>
          <a:solidFill>
            <a:srgbClr val="FF5DAE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title"/>
          </p:nvPr>
        </p:nvSpPr>
        <p:spPr>
          <a:xfrm>
            <a:off x="249238" y="627063"/>
            <a:ext cx="8932862" cy="498475"/>
          </a:xfrm>
        </p:spPr>
        <p:txBody>
          <a:bodyPr/>
          <a:lstStyle/>
          <a:p>
            <a:r>
              <a:rPr lang="en-US" altLang="en-US"/>
              <a:t>Operating Systems and Virtual Machines</a:t>
            </a:r>
          </a:p>
        </p:txBody>
      </p:sp>
      <p:grpSp>
        <p:nvGrpSpPr>
          <p:cNvPr id="48132" name="Group 6"/>
          <p:cNvGrpSpPr>
            <a:grpSpLocks/>
          </p:cNvGrpSpPr>
          <p:nvPr/>
        </p:nvGrpSpPr>
        <p:grpSpPr bwMode="auto">
          <a:xfrm>
            <a:off x="7897813" y="2881313"/>
            <a:ext cx="1411287" cy="1003300"/>
            <a:chOff x="4891" y="1648"/>
            <a:chExt cx="931" cy="612"/>
          </a:xfrm>
        </p:grpSpPr>
        <p:grpSp>
          <p:nvGrpSpPr>
            <p:cNvPr id="48170" name="Group 7"/>
            <p:cNvGrpSpPr>
              <a:grpSpLocks/>
            </p:cNvGrpSpPr>
            <p:nvPr/>
          </p:nvGrpSpPr>
          <p:grpSpPr bwMode="auto">
            <a:xfrm>
              <a:off x="5555" y="1648"/>
              <a:ext cx="266" cy="512"/>
              <a:chOff x="4574" y="2228"/>
              <a:chExt cx="660" cy="672"/>
            </a:xfrm>
          </p:grpSpPr>
          <p:sp>
            <p:nvSpPr>
              <p:cNvPr id="48191" name="Oval 8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92" name="Rectangle 9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93" name="Oval 10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94" name="Line 11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5" name="Line 12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71" name="Group 13"/>
            <p:cNvGrpSpPr>
              <a:grpSpLocks/>
            </p:cNvGrpSpPr>
            <p:nvPr/>
          </p:nvGrpSpPr>
          <p:grpSpPr bwMode="auto">
            <a:xfrm>
              <a:off x="4947" y="1781"/>
              <a:ext cx="408" cy="478"/>
              <a:chOff x="1099" y="1412"/>
              <a:chExt cx="1495" cy="1489"/>
            </a:xfrm>
          </p:grpSpPr>
          <p:sp>
            <p:nvSpPr>
              <p:cNvPr id="48184" name="Oval 14"/>
              <p:cNvSpPr>
                <a:spLocks noChangeArrowheads="1"/>
              </p:cNvSpPr>
              <p:nvPr/>
            </p:nvSpPr>
            <p:spPr bwMode="auto">
              <a:xfrm>
                <a:off x="1099" y="1412"/>
                <a:ext cx="1495" cy="1489"/>
              </a:xfrm>
              <a:prstGeom prst="ellipse">
                <a:avLst/>
              </a:prstGeom>
              <a:solidFill>
                <a:srgbClr val="FF5DAE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85" name="Oval 15"/>
              <p:cNvSpPr>
                <a:spLocks noChangeArrowheads="1"/>
              </p:cNvSpPr>
              <p:nvPr/>
            </p:nvSpPr>
            <p:spPr bwMode="auto">
              <a:xfrm>
                <a:off x="1169" y="1487"/>
                <a:ext cx="1355" cy="1343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86" name="Oval 16"/>
              <p:cNvSpPr>
                <a:spLocks noChangeArrowheads="1"/>
              </p:cNvSpPr>
              <p:nvPr/>
            </p:nvSpPr>
            <p:spPr bwMode="auto">
              <a:xfrm>
                <a:off x="1258" y="1570"/>
                <a:ext cx="1175" cy="1171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87" name="Oval 17"/>
              <p:cNvSpPr>
                <a:spLocks noChangeArrowheads="1"/>
              </p:cNvSpPr>
              <p:nvPr/>
            </p:nvSpPr>
            <p:spPr bwMode="auto">
              <a:xfrm>
                <a:off x="1216" y="1528"/>
                <a:ext cx="1260" cy="1256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88" name="Oval 18"/>
              <p:cNvSpPr>
                <a:spLocks noChangeArrowheads="1"/>
              </p:cNvSpPr>
              <p:nvPr/>
            </p:nvSpPr>
            <p:spPr bwMode="auto">
              <a:xfrm>
                <a:off x="1298" y="1612"/>
                <a:ext cx="1096" cy="1085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89" name="Oval 19"/>
              <p:cNvSpPr>
                <a:spLocks noChangeArrowheads="1"/>
              </p:cNvSpPr>
              <p:nvPr/>
            </p:nvSpPr>
            <p:spPr bwMode="auto">
              <a:xfrm>
                <a:off x="1396" y="1713"/>
                <a:ext cx="899" cy="879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90" name="Oval 20"/>
              <p:cNvSpPr>
                <a:spLocks noChangeArrowheads="1"/>
              </p:cNvSpPr>
              <p:nvPr/>
            </p:nvSpPr>
            <p:spPr bwMode="auto">
              <a:xfrm>
                <a:off x="1347" y="1662"/>
                <a:ext cx="997" cy="982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8172" name="Group 21"/>
            <p:cNvGrpSpPr>
              <a:grpSpLocks/>
            </p:cNvGrpSpPr>
            <p:nvPr/>
          </p:nvGrpSpPr>
          <p:grpSpPr bwMode="auto">
            <a:xfrm>
              <a:off x="5174" y="1779"/>
              <a:ext cx="648" cy="481"/>
              <a:chOff x="1825" y="1397"/>
              <a:chExt cx="3308" cy="1513"/>
            </a:xfrm>
          </p:grpSpPr>
          <p:sp>
            <p:nvSpPr>
              <p:cNvPr id="48182" name="Line 22"/>
              <p:cNvSpPr>
                <a:spLocks noChangeShapeType="1"/>
              </p:cNvSpPr>
              <p:nvPr/>
            </p:nvSpPr>
            <p:spPr bwMode="auto">
              <a:xfrm flipH="1" flipV="1">
                <a:off x="1853" y="1397"/>
                <a:ext cx="2316" cy="325"/>
              </a:xfrm>
              <a:prstGeom prst="line">
                <a:avLst/>
              </a:prstGeom>
              <a:noFill/>
              <a:ln w="28575">
                <a:solidFill>
                  <a:srgbClr val="FF5DA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83" name="Freeform 23"/>
              <p:cNvSpPr>
                <a:spLocks/>
              </p:cNvSpPr>
              <p:nvPr/>
            </p:nvSpPr>
            <p:spPr bwMode="auto">
              <a:xfrm>
                <a:off x="1825" y="1725"/>
                <a:ext cx="3308" cy="1185"/>
              </a:xfrm>
              <a:custGeom>
                <a:avLst/>
                <a:gdLst>
                  <a:gd name="T0" fmla="*/ 3308 w 3308"/>
                  <a:gd name="T1" fmla="*/ 0 h 1180"/>
                  <a:gd name="T2" fmla="*/ 1893 w 3308"/>
                  <a:gd name="T3" fmla="*/ 922 h 1180"/>
                  <a:gd name="T4" fmla="*/ 0 w 3308"/>
                  <a:gd name="T5" fmla="*/ 1185 h 11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8" h="1180">
                    <a:moveTo>
                      <a:pt x="3308" y="0"/>
                    </a:moveTo>
                    <a:cubicBezTo>
                      <a:pt x="2876" y="360"/>
                      <a:pt x="2444" y="721"/>
                      <a:pt x="1893" y="918"/>
                    </a:cubicBezTo>
                    <a:cubicBezTo>
                      <a:pt x="1342" y="1115"/>
                      <a:pt x="671" y="1147"/>
                      <a:pt x="0" y="1180"/>
                    </a:cubicBezTo>
                  </a:path>
                </a:pathLst>
              </a:custGeom>
              <a:noFill/>
              <a:ln w="28575" cap="flat" cmpd="sng">
                <a:solidFill>
                  <a:srgbClr val="FF5DAE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8173" name="Group 24"/>
            <p:cNvGrpSpPr>
              <a:grpSpLocks/>
            </p:cNvGrpSpPr>
            <p:nvPr/>
          </p:nvGrpSpPr>
          <p:grpSpPr bwMode="auto">
            <a:xfrm>
              <a:off x="5555" y="1800"/>
              <a:ext cx="267" cy="315"/>
              <a:chOff x="4141" y="1450"/>
              <a:chExt cx="992" cy="983"/>
            </a:xfrm>
          </p:grpSpPr>
          <p:sp>
            <p:nvSpPr>
              <p:cNvPr id="48175" name="Freeform 25"/>
              <p:cNvSpPr>
                <a:spLocks/>
              </p:cNvSpPr>
              <p:nvPr/>
            </p:nvSpPr>
            <p:spPr bwMode="auto">
              <a:xfrm>
                <a:off x="4141" y="171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76" name="Freeform 26"/>
              <p:cNvSpPr>
                <a:spLocks/>
              </p:cNvSpPr>
              <p:nvPr/>
            </p:nvSpPr>
            <p:spPr bwMode="auto">
              <a:xfrm>
                <a:off x="4141" y="1857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77" name="Freeform 27"/>
              <p:cNvSpPr>
                <a:spLocks/>
              </p:cNvSpPr>
              <p:nvPr/>
            </p:nvSpPr>
            <p:spPr bwMode="auto">
              <a:xfrm>
                <a:off x="4141" y="200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78" name="Freeform 28"/>
              <p:cNvSpPr>
                <a:spLocks/>
              </p:cNvSpPr>
              <p:nvPr/>
            </p:nvSpPr>
            <p:spPr bwMode="auto">
              <a:xfrm>
                <a:off x="4141" y="214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79" name="Freeform 29"/>
              <p:cNvSpPr>
                <a:spLocks/>
              </p:cNvSpPr>
              <p:nvPr/>
            </p:nvSpPr>
            <p:spPr bwMode="auto">
              <a:xfrm>
                <a:off x="4141" y="228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80" name="Freeform 30"/>
              <p:cNvSpPr>
                <a:spLocks/>
              </p:cNvSpPr>
              <p:nvPr/>
            </p:nvSpPr>
            <p:spPr bwMode="auto">
              <a:xfrm>
                <a:off x="4141" y="1586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81" name="Freeform 31"/>
              <p:cNvSpPr>
                <a:spLocks/>
              </p:cNvSpPr>
              <p:nvPr/>
            </p:nvSpPr>
            <p:spPr bwMode="auto">
              <a:xfrm>
                <a:off x="4141" y="145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8174" name="Rectangle 32"/>
            <p:cNvSpPr>
              <a:spLocks noChangeArrowheads="1"/>
            </p:cNvSpPr>
            <p:nvPr/>
          </p:nvSpPr>
          <p:spPr bwMode="auto">
            <a:xfrm>
              <a:off x="4891" y="1993"/>
              <a:ext cx="332" cy="103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500"/>
                <a:t>Sector</a:t>
              </a:r>
            </a:p>
          </p:txBody>
        </p:sp>
      </p:grp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2855913" y="3687763"/>
            <a:ext cx="4106862" cy="1247775"/>
          </a:xfrm>
          <a:prstGeom prst="rect">
            <a:avLst/>
          </a:prstGeom>
          <a:solidFill>
            <a:srgbClr val="CDCDC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4227513" y="5021263"/>
            <a:ext cx="10033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Unix Kernel</a:t>
            </a:r>
          </a:p>
        </p:txBody>
      </p:sp>
      <p:sp>
        <p:nvSpPr>
          <p:cNvPr id="48135" name="AutoShape 33"/>
          <p:cNvSpPr>
            <a:spLocks noChangeArrowheads="1"/>
          </p:cNvSpPr>
          <p:nvPr/>
        </p:nvSpPr>
        <p:spPr bwMode="auto">
          <a:xfrm rot="-5400000">
            <a:off x="3349625" y="4248150"/>
            <a:ext cx="857250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chemeClr val="hlink"/>
                </a:solidFill>
              </a:rPr>
              <a:t>Application</a:t>
            </a:r>
          </a:p>
        </p:txBody>
      </p:sp>
      <p:sp>
        <p:nvSpPr>
          <p:cNvPr id="48136" name="AutoShape 41"/>
          <p:cNvSpPr>
            <a:spLocks noChangeArrowheads="1"/>
          </p:cNvSpPr>
          <p:nvPr/>
        </p:nvSpPr>
        <p:spPr bwMode="auto">
          <a:xfrm rot="-5400000">
            <a:off x="3937794" y="4282281"/>
            <a:ext cx="801688" cy="314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Filesystem</a:t>
            </a:r>
          </a:p>
        </p:txBody>
      </p:sp>
      <p:sp>
        <p:nvSpPr>
          <p:cNvPr id="48137" name="Line 45"/>
          <p:cNvSpPr>
            <a:spLocks noChangeShapeType="1"/>
          </p:cNvSpPr>
          <p:nvPr/>
        </p:nvSpPr>
        <p:spPr bwMode="auto">
          <a:xfrm flipH="1">
            <a:off x="4532313" y="4391025"/>
            <a:ext cx="3175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8138" name="Group 2"/>
          <p:cNvGrpSpPr>
            <a:grpSpLocks/>
          </p:cNvGrpSpPr>
          <p:nvPr/>
        </p:nvGrpSpPr>
        <p:grpSpPr bwMode="auto">
          <a:xfrm>
            <a:off x="5443538" y="3954463"/>
            <a:ext cx="687387" cy="466725"/>
            <a:chOff x="4460875" y="2463006"/>
            <a:chExt cx="1674813" cy="1538288"/>
          </a:xfrm>
        </p:grpSpPr>
        <p:grpSp>
          <p:nvGrpSpPr>
            <p:cNvPr id="48161" name="Group 50"/>
            <p:cNvGrpSpPr>
              <a:grpSpLocks/>
            </p:cNvGrpSpPr>
            <p:nvPr/>
          </p:nvGrpSpPr>
          <p:grpSpPr bwMode="auto">
            <a:xfrm>
              <a:off x="4460875" y="2789238"/>
              <a:ext cx="1674813" cy="1022350"/>
              <a:chOff x="2042" y="1528"/>
              <a:chExt cx="1055" cy="644"/>
            </a:xfrm>
          </p:grpSpPr>
          <p:sp>
            <p:nvSpPr>
              <p:cNvPr id="48165" name="Line 51"/>
              <p:cNvSpPr>
                <a:spLocks noChangeShapeType="1"/>
              </p:cNvSpPr>
              <p:nvPr/>
            </p:nvSpPr>
            <p:spPr bwMode="auto">
              <a:xfrm>
                <a:off x="2042" y="1528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66" name="Line 52"/>
              <p:cNvSpPr>
                <a:spLocks noChangeShapeType="1"/>
              </p:cNvSpPr>
              <p:nvPr/>
            </p:nvSpPr>
            <p:spPr bwMode="auto">
              <a:xfrm>
                <a:off x="2042" y="1689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67" name="Line 53"/>
              <p:cNvSpPr>
                <a:spLocks noChangeShapeType="1"/>
              </p:cNvSpPr>
              <p:nvPr/>
            </p:nvSpPr>
            <p:spPr bwMode="auto">
              <a:xfrm>
                <a:off x="2042" y="1850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68" name="Line 54"/>
              <p:cNvSpPr>
                <a:spLocks noChangeShapeType="1"/>
              </p:cNvSpPr>
              <p:nvPr/>
            </p:nvSpPr>
            <p:spPr bwMode="auto">
              <a:xfrm>
                <a:off x="2042" y="2011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69" name="Line 55"/>
              <p:cNvSpPr>
                <a:spLocks noChangeShapeType="1"/>
              </p:cNvSpPr>
              <p:nvPr/>
            </p:nvSpPr>
            <p:spPr bwMode="auto">
              <a:xfrm>
                <a:off x="2042" y="2172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8162" name="Line 56"/>
            <p:cNvSpPr>
              <a:spLocks noChangeShapeType="1"/>
            </p:cNvSpPr>
            <p:nvPr/>
          </p:nvSpPr>
          <p:spPr bwMode="auto">
            <a:xfrm rot="-5400000">
              <a:off x="4257675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63" name="Line 57"/>
            <p:cNvSpPr>
              <a:spLocks noChangeShapeType="1"/>
            </p:cNvSpPr>
            <p:nvPr/>
          </p:nvSpPr>
          <p:spPr bwMode="auto">
            <a:xfrm rot="-5400000">
              <a:off x="4768850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164" name="Rectangle 58"/>
            <p:cNvSpPr>
              <a:spLocks noChangeArrowheads="1"/>
            </p:cNvSpPr>
            <p:nvPr/>
          </p:nvSpPr>
          <p:spPr bwMode="auto">
            <a:xfrm>
              <a:off x="5029200" y="3046413"/>
              <a:ext cx="501650" cy="24923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Sector</a:t>
              </a:r>
            </a:p>
          </p:txBody>
        </p:sp>
      </p:grpSp>
      <p:grpSp>
        <p:nvGrpSpPr>
          <p:cNvPr id="48139" name="Group 1"/>
          <p:cNvGrpSpPr>
            <a:grpSpLocks/>
          </p:cNvGrpSpPr>
          <p:nvPr/>
        </p:nvGrpSpPr>
        <p:grpSpPr bwMode="auto">
          <a:xfrm>
            <a:off x="4833938" y="3767138"/>
            <a:ext cx="1862137" cy="1106487"/>
            <a:chOff x="4042569" y="2026444"/>
            <a:chExt cx="2585076" cy="2464662"/>
          </a:xfrm>
        </p:grpSpPr>
        <p:sp>
          <p:nvSpPr>
            <p:cNvPr id="48158" name="Text Box 59"/>
            <p:cNvSpPr txBox="1">
              <a:spLocks noChangeArrowheads="1"/>
            </p:cNvSpPr>
            <p:nvPr/>
          </p:nvSpPr>
          <p:spPr bwMode="auto">
            <a:xfrm>
              <a:off x="4593982" y="3790694"/>
              <a:ext cx="1544991" cy="591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In-memory Block</a:t>
              </a:r>
              <a:br>
                <a:rPr lang="en-US" altLang="en-US" sz="900"/>
              </a:br>
              <a:r>
                <a:rPr lang="en-US" altLang="en-US" sz="900"/>
                <a:t>Cache</a:t>
              </a:r>
            </a:p>
          </p:txBody>
        </p:sp>
        <p:sp>
          <p:nvSpPr>
            <p:cNvPr id="48159" name="AutoShape 63"/>
            <p:cNvSpPr>
              <a:spLocks noChangeArrowheads="1"/>
            </p:cNvSpPr>
            <p:nvPr/>
          </p:nvSpPr>
          <p:spPr bwMode="auto">
            <a:xfrm rot="-5400000">
              <a:off x="2986088" y="3082925"/>
              <a:ext cx="2427288" cy="3143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Block Device Driver</a:t>
              </a:r>
            </a:p>
          </p:txBody>
        </p:sp>
        <p:sp>
          <p:nvSpPr>
            <p:cNvPr id="48160" name="AutoShape 69"/>
            <p:cNvSpPr>
              <a:spLocks noChangeArrowheads="1"/>
            </p:cNvSpPr>
            <p:nvPr/>
          </p:nvSpPr>
          <p:spPr bwMode="auto">
            <a:xfrm rot="-5400000">
              <a:off x="5221120" y="3084581"/>
              <a:ext cx="2427288" cy="3857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Raw Device Driver</a:t>
              </a:r>
            </a:p>
          </p:txBody>
        </p:sp>
      </p:grpSp>
      <p:sp>
        <p:nvSpPr>
          <p:cNvPr id="48140" name="AutoShape 41"/>
          <p:cNvSpPr>
            <a:spLocks noChangeArrowheads="1"/>
          </p:cNvSpPr>
          <p:nvPr/>
        </p:nvSpPr>
        <p:spPr bwMode="auto">
          <a:xfrm rot="-5400000">
            <a:off x="2832100" y="4273550"/>
            <a:ext cx="690563" cy="3159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TTY Driver</a:t>
            </a:r>
          </a:p>
        </p:txBody>
      </p:sp>
      <p:sp>
        <p:nvSpPr>
          <p:cNvPr id="48141" name="Line 39"/>
          <p:cNvSpPr>
            <a:spLocks noChangeShapeType="1"/>
          </p:cNvSpPr>
          <p:nvPr/>
        </p:nvSpPr>
        <p:spPr bwMode="auto">
          <a:xfrm flipH="1" flipV="1">
            <a:off x="3290888" y="4406900"/>
            <a:ext cx="309562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142" name="Line 39"/>
          <p:cNvSpPr>
            <a:spLocks noChangeShapeType="1"/>
          </p:cNvSpPr>
          <p:nvPr/>
        </p:nvSpPr>
        <p:spPr bwMode="auto">
          <a:xfrm flipH="1" flipV="1">
            <a:off x="3902075" y="4383088"/>
            <a:ext cx="3111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8143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411003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44" name="Line 39"/>
          <p:cNvSpPr>
            <a:spLocks noChangeShapeType="1"/>
          </p:cNvSpPr>
          <p:nvPr/>
        </p:nvSpPr>
        <p:spPr bwMode="auto">
          <a:xfrm flipH="1" flipV="1">
            <a:off x="2435225" y="3821113"/>
            <a:ext cx="412750" cy="558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8145" name="Group 120"/>
          <p:cNvGrpSpPr>
            <a:grpSpLocks/>
          </p:cNvGrpSpPr>
          <p:nvPr/>
        </p:nvGrpSpPr>
        <p:grpSpPr bwMode="auto">
          <a:xfrm>
            <a:off x="2084388" y="1927225"/>
            <a:ext cx="5367337" cy="3511550"/>
            <a:chOff x="267023" y="1874432"/>
            <a:chExt cx="7448950" cy="7819911"/>
          </a:xfrm>
        </p:grpSpPr>
        <p:sp>
          <p:nvSpPr>
            <p:cNvPr id="48154" name="AutoShape 69"/>
            <p:cNvSpPr>
              <a:spLocks noChangeArrowheads="1"/>
            </p:cNvSpPr>
            <p:nvPr/>
          </p:nvSpPr>
          <p:spPr bwMode="auto">
            <a:xfrm rot="-5400000">
              <a:off x="5616951" y="5026964"/>
              <a:ext cx="3812282" cy="385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Disk virtualization</a:t>
              </a:r>
            </a:p>
          </p:txBody>
        </p:sp>
        <p:sp>
          <p:nvSpPr>
            <p:cNvPr id="48155" name="AutoShape 69"/>
            <p:cNvSpPr>
              <a:spLocks noChangeArrowheads="1"/>
            </p:cNvSpPr>
            <p:nvPr/>
          </p:nvSpPr>
          <p:spPr bwMode="auto">
            <a:xfrm>
              <a:off x="5211866" y="9069287"/>
              <a:ext cx="2376484" cy="6188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Network virtualization</a:t>
              </a:r>
            </a:p>
          </p:txBody>
        </p:sp>
        <p:sp>
          <p:nvSpPr>
            <p:cNvPr id="48156" name="AutoShape 69"/>
            <p:cNvSpPr>
              <a:spLocks noChangeArrowheads="1"/>
            </p:cNvSpPr>
            <p:nvPr/>
          </p:nvSpPr>
          <p:spPr bwMode="auto">
            <a:xfrm rot="-5400000">
              <a:off x="-2901909" y="5043364"/>
              <a:ext cx="6723627" cy="385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Display Virtualization</a:t>
              </a:r>
            </a:p>
          </p:txBody>
        </p:sp>
        <p:sp>
          <p:nvSpPr>
            <p:cNvPr id="48157" name="AutoShape 69"/>
            <p:cNvSpPr>
              <a:spLocks noChangeArrowheads="1"/>
            </p:cNvSpPr>
            <p:nvPr/>
          </p:nvSpPr>
          <p:spPr bwMode="auto">
            <a:xfrm>
              <a:off x="759369" y="9075514"/>
              <a:ext cx="2376484" cy="6188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Memory virtualization</a:t>
              </a:r>
            </a:p>
          </p:txBody>
        </p:sp>
      </p:grpSp>
      <p:pic>
        <p:nvPicPr>
          <p:cNvPr id="48146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24948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47" name="Text Box 4"/>
          <p:cNvSpPr txBox="1">
            <a:spLocks noChangeArrowheads="1"/>
          </p:cNvSpPr>
          <p:nvPr/>
        </p:nvSpPr>
        <p:spPr bwMode="auto">
          <a:xfrm>
            <a:off x="3527425" y="5772150"/>
            <a:ext cx="27051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Virtual Machine “Hypervisor”</a:t>
            </a:r>
          </a:p>
        </p:txBody>
      </p:sp>
      <p:sp>
        <p:nvSpPr>
          <p:cNvPr id="48148" name="Line 70"/>
          <p:cNvSpPr>
            <a:spLocks noChangeShapeType="1"/>
          </p:cNvSpPr>
          <p:nvPr/>
        </p:nvSpPr>
        <p:spPr bwMode="auto">
          <a:xfrm flipH="1">
            <a:off x="7451725" y="3436938"/>
            <a:ext cx="5810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149" name="Line 70"/>
          <p:cNvSpPr>
            <a:spLocks noChangeShapeType="1"/>
          </p:cNvSpPr>
          <p:nvPr/>
        </p:nvSpPr>
        <p:spPr bwMode="auto">
          <a:xfrm flipH="1">
            <a:off x="6731000" y="3602038"/>
            <a:ext cx="360363" cy="60483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150" name="Line 39"/>
          <p:cNvSpPr>
            <a:spLocks noChangeShapeType="1"/>
          </p:cNvSpPr>
          <p:nvPr/>
        </p:nvSpPr>
        <p:spPr bwMode="auto">
          <a:xfrm flipH="1" flipV="1">
            <a:off x="1465263" y="2589213"/>
            <a:ext cx="487362" cy="49688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151" name="Line 39"/>
          <p:cNvSpPr>
            <a:spLocks noChangeShapeType="1"/>
          </p:cNvSpPr>
          <p:nvPr/>
        </p:nvSpPr>
        <p:spPr bwMode="auto">
          <a:xfrm flipH="1">
            <a:off x="1495425" y="3857625"/>
            <a:ext cx="457200" cy="3921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152" name="Freeform 5"/>
          <p:cNvSpPr>
            <a:spLocks/>
          </p:cNvSpPr>
          <p:nvPr/>
        </p:nvSpPr>
        <p:spPr bwMode="auto">
          <a:xfrm rot="1720767">
            <a:off x="6477000" y="5030788"/>
            <a:ext cx="1104900" cy="190500"/>
          </a:xfrm>
          <a:custGeom>
            <a:avLst/>
            <a:gdLst>
              <a:gd name="T0" fmla="*/ 5669187 w 2898"/>
              <a:gd name="T1" fmla="*/ 167009908 h 314"/>
              <a:gd name="T2" fmla="*/ 372841900 w 2898"/>
              <a:gd name="T3" fmla="*/ 57442817 h 314"/>
              <a:gd name="T4" fmla="*/ 594945942 w 2898"/>
              <a:gd name="T5" fmla="*/ 80845379 h 314"/>
              <a:gd name="T6" fmla="*/ 966453847 w 2898"/>
              <a:gd name="T7" fmla="*/ 0 h 314"/>
              <a:gd name="T8" fmla="*/ 587942761 w 2898"/>
              <a:gd name="T9" fmla="*/ 154245041 h 314"/>
              <a:gd name="T10" fmla="*/ 368506325 w 2898"/>
              <a:gd name="T11" fmla="*/ 132969653 h 314"/>
              <a:gd name="T12" fmla="*/ 0 w 2898"/>
              <a:gd name="T13" fmla="*/ 165946321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153" name="Freeform 5"/>
          <p:cNvSpPr>
            <a:spLocks/>
          </p:cNvSpPr>
          <p:nvPr/>
        </p:nvSpPr>
        <p:spPr bwMode="auto">
          <a:xfrm rot="1720767">
            <a:off x="6642100" y="5648325"/>
            <a:ext cx="1628775" cy="177800"/>
          </a:xfrm>
          <a:custGeom>
            <a:avLst/>
            <a:gdLst>
              <a:gd name="T0" fmla="*/ 8344357 w 2898"/>
              <a:gd name="T1" fmla="*/ 155249497 h 314"/>
              <a:gd name="T2" fmla="*/ 548778128 w 2898"/>
              <a:gd name="T3" fmla="*/ 53397841 h 314"/>
              <a:gd name="T4" fmla="*/ 875688382 w 2898"/>
              <a:gd name="T5" fmla="*/ 75152454 h 314"/>
              <a:gd name="T6" fmla="*/ 1422503033 w 2898"/>
              <a:gd name="T7" fmla="*/ 0 h 314"/>
              <a:gd name="T8" fmla="*/ 865380548 w 2898"/>
              <a:gd name="T9" fmla="*/ 143383499 h 314"/>
              <a:gd name="T10" fmla="*/ 542396686 w 2898"/>
              <a:gd name="T11" fmla="*/ 123606270 h 314"/>
              <a:gd name="T12" fmla="*/ 0 w 2898"/>
              <a:gd name="T13" fmla="*/ 15426080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ChangeArrowheads="1"/>
          </p:cNvSpPr>
          <p:nvPr/>
        </p:nvSpPr>
        <p:spPr bwMode="auto">
          <a:xfrm>
            <a:off x="1662113" y="1419225"/>
            <a:ext cx="6235700" cy="4175125"/>
          </a:xfrm>
          <a:prstGeom prst="rect">
            <a:avLst/>
          </a:prstGeom>
          <a:solidFill>
            <a:srgbClr val="FF5DAE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title"/>
          </p:nvPr>
        </p:nvSpPr>
        <p:spPr>
          <a:xfrm>
            <a:off x="249238" y="627063"/>
            <a:ext cx="8932862" cy="498475"/>
          </a:xfrm>
        </p:spPr>
        <p:txBody>
          <a:bodyPr/>
          <a:lstStyle/>
          <a:p>
            <a:r>
              <a:rPr lang="en-US" altLang="en-US"/>
              <a:t>Operating Systems and Virtual Machines</a:t>
            </a:r>
          </a:p>
        </p:txBody>
      </p:sp>
      <p:grpSp>
        <p:nvGrpSpPr>
          <p:cNvPr id="49156" name="Group 6"/>
          <p:cNvGrpSpPr>
            <a:grpSpLocks/>
          </p:cNvGrpSpPr>
          <p:nvPr/>
        </p:nvGrpSpPr>
        <p:grpSpPr bwMode="auto">
          <a:xfrm>
            <a:off x="7897813" y="2881313"/>
            <a:ext cx="1411287" cy="1003300"/>
            <a:chOff x="4891" y="1648"/>
            <a:chExt cx="931" cy="612"/>
          </a:xfrm>
        </p:grpSpPr>
        <p:grpSp>
          <p:nvGrpSpPr>
            <p:cNvPr id="49218" name="Group 7"/>
            <p:cNvGrpSpPr>
              <a:grpSpLocks/>
            </p:cNvGrpSpPr>
            <p:nvPr/>
          </p:nvGrpSpPr>
          <p:grpSpPr bwMode="auto">
            <a:xfrm>
              <a:off x="5555" y="1648"/>
              <a:ext cx="266" cy="512"/>
              <a:chOff x="4574" y="2228"/>
              <a:chExt cx="660" cy="672"/>
            </a:xfrm>
          </p:grpSpPr>
          <p:sp>
            <p:nvSpPr>
              <p:cNvPr id="49239" name="Oval 8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240" name="Rectangle 9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241" name="Oval 10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242" name="Line 11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3" name="Line 12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219" name="Group 13"/>
            <p:cNvGrpSpPr>
              <a:grpSpLocks/>
            </p:cNvGrpSpPr>
            <p:nvPr/>
          </p:nvGrpSpPr>
          <p:grpSpPr bwMode="auto">
            <a:xfrm>
              <a:off x="4947" y="1781"/>
              <a:ext cx="408" cy="478"/>
              <a:chOff x="1099" y="1412"/>
              <a:chExt cx="1495" cy="1489"/>
            </a:xfrm>
          </p:grpSpPr>
          <p:sp>
            <p:nvSpPr>
              <p:cNvPr id="49232" name="Oval 14"/>
              <p:cNvSpPr>
                <a:spLocks noChangeArrowheads="1"/>
              </p:cNvSpPr>
              <p:nvPr/>
            </p:nvSpPr>
            <p:spPr bwMode="auto">
              <a:xfrm>
                <a:off x="1099" y="1412"/>
                <a:ext cx="1495" cy="1489"/>
              </a:xfrm>
              <a:prstGeom prst="ellipse">
                <a:avLst/>
              </a:prstGeom>
              <a:solidFill>
                <a:srgbClr val="FF5DAE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233" name="Oval 15"/>
              <p:cNvSpPr>
                <a:spLocks noChangeArrowheads="1"/>
              </p:cNvSpPr>
              <p:nvPr/>
            </p:nvSpPr>
            <p:spPr bwMode="auto">
              <a:xfrm>
                <a:off x="1169" y="1487"/>
                <a:ext cx="1355" cy="1343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234" name="Oval 16"/>
              <p:cNvSpPr>
                <a:spLocks noChangeArrowheads="1"/>
              </p:cNvSpPr>
              <p:nvPr/>
            </p:nvSpPr>
            <p:spPr bwMode="auto">
              <a:xfrm>
                <a:off x="1258" y="1570"/>
                <a:ext cx="1175" cy="1171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235" name="Oval 17"/>
              <p:cNvSpPr>
                <a:spLocks noChangeArrowheads="1"/>
              </p:cNvSpPr>
              <p:nvPr/>
            </p:nvSpPr>
            <p:spPr bwMode="auto">
              <a:xfrm>
                <a:off x="1216" y="1528"/>
                <a:ext cx="1260" cy="1256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236" name="Oval 18"/>
              <p:cNvSpPr>
                <a:spLocks noChangeArrowheads="1"/>
              </p:cNvSpPr>
              <p:nvPr/>
            </p:nvSpPr>
            <p:spPr bwMode="auto">
              <a:xfrm>
                <a:off x="1298" y="1612"/>
                <a:ext cx="1096" cy="1085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237" name="Oval 19"/>
              <p:cNvSpPr>
                <a:spLocks noChangeArrowheads="1"/>
              </p:cNvSpPr>
              <p:nvPr/>
            </p:nvSpPr>
            <p:spPr bwMode="auto">
              <a:xfrm>
                <a:off x="1396" y="1713"/>
                <a:ext cx="899" cy="879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238" name="Oval 20"/>
              <p:cNvSpPr>
                <a:spLocks noChangeArrowheads="1"/>
              </p:cNvSpPr>
              <p:nvPr/>
            </p:nvSpPr>
            <p:spPr bwMode="auto">
              <a:xfrm>
                <a:off x="1347" y="1662"/>
                <a:ext cx="997" cy="982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9220" name="Group 21"/>
            <p:cNvGrpSpPr>
              <a:grpSpLocks/>
            </p:cNvGrpSpPr>
            <p:nvPr/>
          </p:nvGrpSpPr>
          <p:grpSpPr bwMode="auto">
            <a:xfrm>
              <a:off x="5174" y="1779"/>
              <a:ext cx="648" cy="481"/>
              <a:chOff x="1825" y="1397"/>
              <a:chExt cx="3308" cy="1513"/>
            </a:xfrm>
          </p:grpSpPr>
          <p:sp>
            <p:nvSpPr>
              <p:cNvPr id="49230" name="Line 22"/>
              <p:cNvSpPr>
                <a:spLocks noChangeShapeType="1"/>
              </p:cNvSpPr>
              <p:nvPr/>
            </p:nvSpPr>
            <p:spPr bwMode="auto">
              <a:xfrm flipH="1" flipV="1">
                <a:off x="1853" y="1397"/>
                <a:ext cx="2316" cy="325"/>
              </a:xfrm>
              <a:prstGeom prst="line">
                <a:avLst/>
              </a:prstGeom>
              <a:noFill/>
              <a:ln w="28575">
                <a:solidFill>
                  <a:srgbClr val="FF5DA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31" name="Freeform 23"/>
              <p:cNvSpPr>
                <a:spLocks/>
              </p:cNvSpPr>
              <p:nvPr/>
            </p:nvSpPr>
            <p:spPr bwMode="auto">
              <a:xfrm>
                <a:off x="1825" y="1725"/>
                <a:ext cx="3308" cy="1185"/>
              </a:xfrm>
              <a:custGeom>
                <a:avLst/>
                <a:gdLst>
                  <a:gd name="T0" fmla="*/ 3308 w 3308"/>
                  <a:gd name="T1" fmla="*/ 0 h 1180"/>
                  <a:gd name="T2" fmla="*/ 1893 w 3308"/>
                  <a:gd name="T3" fmla="*/ 922 h 1180"/>
                  <a:gd name="T4" fmla="*/ 0 w 3308"/>
                  <a:gd name="T5" fmla="*/ 1185 h 11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8" h="1180">
                    <a:moveTo>
                      <a:pt x="3308" y="0"/>
                    </a:moveTo>
                    <a:cubicBezTo>
                      <a:pt x="2876" y="360"/>
                      <a:pt x="2444" y="721"/>
                      <a:pt x="1893" y="918"/>
                    </a:cubicBezTo>
                    <a:cubicBezTo>
                      <a:pt x="1342" y="1115"/>
                      <a:pt x="671" y="1147"/>
                      <a:pt x="0" y="1180"/>
                    </a:cubicBezTo>
                  </a:path>
                </a:pathLst>
              </a:custGeom>
              <a:noFill/>
              <a:ln w="28575" cap="flat" cmpd="sng">
                <a:solidFill>
                  <a:srgbClr val="FF5DAE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9221" name="Group 24"/>
            <p:cNvGrpSpPr>
              <a:grpSpLocks/>
            </p:cNvGrpSpPr>
            <p:nvPr/>
          </p:nvGrpSpPr>
          <p:grpSpPr bwMode="auto">
            <a:xfrm>
              <a:off x="5555" y="1800"/>
              <a:ext cx="267" cy="315"/>
              <a:chOff x="4141" y="1450"/>
              <a:chExt cx="992" cy="983"/>
            </a:xfrm>
          </p:grpSpPr>
          <p:sp>
            <p:nvSpPr>
              <p:cNvPr id="49223" name="Freeform 25"/>
              <p:cNvSpPr>
                <a:spLocks/>
              </p:cNvSpPr>
              <p:nvPr/>
            </p:nvSpPr>
            <p:spPr bwMode="auto">
              <a:xfrm>
                <a:off x="4141" y="171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24" name="Freeform 26"/>
              <p:cNvSpPr>
                <a:spLocks/>
              </p:cNvSpPr>
              <p:nvPr/>
            </p:nvSpPr>
            <p:spPr bwMode="auto">
              <a:xfrm>
                <a:off x="4141" y="1857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25" name="Freeform 27"/>
              <p:cNvSpPr>
                <a:spLocks/>
              </p:cNvSpPr>
              <p:nvPr/>
            </p:nvSpPr>
            <p:spPr bwMode="auto">
              <a:xfrm>
                <a:off x="4141" y="200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26" name="Freeform 28"/>
              <p:cNvSpPr>
                <a:spLocks/>
              </p:cNvSpPr>
              <p:nvPr/>
            </p:nvSpPr>
            <p:spPr bwMode="auto">
              <a:xfrm>
                <a:off x="4141" y="214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27" name="Freeform 29"/>
              <p:cNvSpPr>
                <a:spLocks/>
              </p:cNvSpPr>
              <p:nvPr/>
            </p:nvSpPr>
            <p:spPr bwMode="auto">
              <a:xfrm>
                <a:off x="4141" y="228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28" name="Freeform 30"/>
              <p:cNvSpPr>
                <a:spLocks/>
              </p:cNvSpPr>
              <p:nvPr/>
            </p:nvSpPr>
            <p:spPr bwMode="auto">
              <a:xfrm>
                <a:off x="4141" y="1586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29" name="Freeform 31"/>
              <p:cNvSpPr>
                <a:spLocks/>
              </p:cNvSpPr>
              <p:nvPr/>
            </p:nvSpPr>
            <p:spPr bwMode="auto">
              <a:xfrm>
                <a:off x="4141" y="145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9222" name="Rectangle 32"/>
            <p:cNvSpPr>
              <a:spLocks noChangeArrowheads="1"/>
            </p:cNvSpPr>
            <p:nvPr/>
          </p:nvSpPr>
          <p:spPr bwMode="auto">
            <a:xfrm>
              <a:off x="4891" y="1993"/>
              <a:ext cx="332" cy="103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500"/>
                <a:t>Sector</a:t>
              </a:r>
            </a:p>
          </p:txBody>
        </p:sp>
      </p:grp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2855913" y="3687763"/>
            <a:ext cx="4106862" cy="1247775"/>
          </a:xfrm>
          <a:prstGeom prst="rect">
            <a:avLst/>
          </a:prstGeom>
          <a:solidFill>
            <a:srgbClr val="CDCDC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4227513" y="5021263"/>
            <a:ext cx="10033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Unix Kernel</a:t>
            </a:r>
          </a:p>
        </p:txBody>
      </p:sp>
      <p:sp>
        <p:nvSpPr>
          <p:cNvPr id="49159" name="AutoShape 33"/>
          <p:cNvSpPr>
            <a:spLocks noChangeArrowheads="1"/>
          </p:cNvSpPr>
          <p:nvPr/>
        </p:nvSpPr>
        <p:spPr bwMode="auto">
          <a:xfrm rot="-5400000">
            <a:off x="3349625" y="4248150"/>
            <a:ext cx="857250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chemeClr val="hlink"/>
                </a:solidFill>
              </a:rPr>
              <a:t>Application</a:t>
            </a:r>
          </a:p>
        </p:txBody>
      </p:sp>
      <p:sp>
        <p:nvSpPr>
          <p:cNvPr id="49160" name="AutoShape 41"/>
          <p:cNvSpPr>
            <a:spLocks noChangeArrowheads="1"/>
          </p:cNvSpPr>
          <p:nvPr/>
        </p:nvSpPr>
        <p:spPr bwMode="auto">
          <a:xfrm rot="-5400000">
            <a:off x="3937794" y="4282281"/>
            <a:ext cx="801688" cy="314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Filesystem</a:t>
            </a:r>
          </a:p>
        </p:txBody>
      </p:sp>
      <p:sp>
        <p:nvSpPr>
          <p:cNvPr id="49161" name="Line 45"/>
          <p:cNvSpPr>
            <a:spLocks noChangeShapeType="1"/>
          </p:cNvSpPr>
          <p:nvPr/>
        </p:nvSpPr>
        <p:spPr bwMode="auto">
          <a:xfrm flipH="1">
            <a:off x="4532313" y="4391025"/>
            <a:ext cx="3175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9162" name="Group 2"/>
          <p:cNvGrpSpPr>
            <a:grpSpLocks/>
          </p:cNvGrpSpPr>
          <p:nvPr/>
        </p:nvGrpSpPr>
        <p:grpSpPr bwMode="auto">
          <a:xfrm>
            <a:off x="5443538" y="3954463"/>
            <a:ext cx="687387" cy="466725"/>
            <a:chOff x="4460875" y="2463006"/>
            <a:chExt cx="1674813" cy="1538288"/>
          </a:xfrm>
        </p:grpSpPr>
        <p:grpSp>
          <p:nvGrpSpPr>
            <p:cNvPr id="49209" name="Group 50"/>
            <p:cNvGrpSpPr>
              <a:grpSpLocks/>
            </p:cNvGrpSpPr>
            <p:nvPr/>
          </p:nvGrpSpPr>
          <p:grpSpPr bwMode="auto">
            <a:xfrm>
              <a:off x="4460875" y="2789238"/>
              <a:ext cx="1674813" cy="1022350"/>
              <a:chOff x="2042" y="1528"/>
              <a:chExt cx="1055" cy="644"/>
            </a:xfrm>
          </p:grpSpPr>
          <p:sp>
            <p:nvSpPr>
              <p:cNvPr id="49213" name="Line 51"/>
              <p:cNvSpPr>
                <a:spLocks noChangeShapeType="1"/>
              </p:cNvSpPr>
              <p:nvPr/>
            </p:nvSpPr>
            <p:spPr bwMode="auto">
              <a:xfrm>
                <a:off x="2042" y="1528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14" name="Line 52"/>
              <p:cNvSpPr>
                <a:spLocks noChangeShapeType="1"/>
              </p:cNvSpPr>
              <p:nvPr/>
            </p:nvSpPr>
            <p:spPr bwMode="auto">
              <a:xfrm>
                <a:off x="2042" y="1689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15" name="Line 53"/>
              <p:cNvSpPr>
                <a:spLocks noChangeShapeType="1"/>
              </p:cNvSpPr>
              <p:nvPr/>
            </p:nvSpPr>
            <p:spPr bwMode="auto">
              <a:xfrm>
                <a:off x="2042" y="1850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16" name="Line 54"/>
              <p:cNvSpPr>
                <a:spLocks noChangeShapeType="1"/>
              </p:cNvSpPr>
              <p:nvPr/>
            </p:nvSpPr>
            <p:spPr bwMode="auto">
              <a:xfrm>
                <a:off x="2042" y="2011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17" name="Line 55"/>
              <p:cNvSpPr>
                <a:spLocks noChangeShapeType="1"/>
              </p:cNvSpPr>
              <p:nvPr/>
            </p:nvSpPr>
            <p:spPr bwMode="auto">
              <a:xfrm>
                <a:off x="2042" y="2172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9210" name="Line 56"/>
            <p:cNvSpPr>
              <a:spLocks noChangeShapeType="1"/>
            </p:cNvSpPr>
            <p:nvPr/>
          </p:nvSpPr>
          <p:spPr bwMode="auto">
            <a:xfrm rot="-5400000">
              <a:off x="4257675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211" name="Line 57"/>
            <p:cNvSpPr>
              <a:spLocks noChangeShapeType="1"/>
            </p:cNvSpPr>
            <p:nvPr/>
          </p:nvSpPr>
          <p:spPr bwMode="auto">
            <a:xfrm rot="-5400000">
              <a:off x="4768850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212" name="Rectangle 58"/>
            <p:cNvSpPr>
              <a:spLocks noChangeArrowheads="1"/>
            </p:cNvSpPr>
            <p:nvPr/>
          </p:nvSpPr>
          <p:spPr bwMode="auto">
            <a:xfrm>
              <a:off x="5029200" y="3046413"/>
              <a:ext cx="501650" cy="24923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Sector</a:t>
              </a:r>
            </a:p>
          </p:txBody>
        </p:sp>
      </p:grpSp>
      <p:grpSp>
        <p:nvGrpSpPr>
          <p:cNvPr id="49163" name="Group 1"/>
          <p:cNvGrpSpPr>
            <a:grpSpLocks/>
          </p:cNvGrpSpPr>
          <p:nvPr/>
        </p:nvGrpSpPr>
        <p:grpSpPr bwMode="auto">
          <a:xfrm>
            <a:off x="4833938" y="3767138"/>
            <a:ext cx="1862137" cy="1106487"/>
            <a:chOff x="4042569" y="2026444"/>
            <a:chExt cx="2585076" cy="2464662"/>
          </a:xfrm>
        </p:grpSpPr>
        <p:sp>
          <p:nvSpPr>
            <p:cNvPr id="49206" name="Text Box 59"/>
            <p:cNvSpPr txBox="1">
              <a:spLocks noChangeArrowheads="1"/>
            </p:cNvSpPr>
            <p:nvPr/>
          </p:nvSpPr>
          <p:spPr bwMode="auto">
            <a:xfrm>
              <a:off x="4593982" y="3790694"/>
              <a:ext cx="1544991" cy="591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In-memory Block</a:t>
              </a:r>
              <a:br>
                <a:rPr lang="en-US" altLang="en-US" sz="900"/>
              </a:br>
              <a:r>
                <a:rPr lang="en-US" altLang="en-US" sz="900"/>
                <a:t>Cache</a:t>
              </a:r>
            </a:p>
          </p:txBody>
        </p:sp>
        <p:sp>
          <p:nvSpPr>
            <p:cNvPr id="49207" name="AutoShape 63"/>
            <p:cNvSpPr>
              <a:spLocks noChangeArrowheads="1"/>
            </p:cNvSpPr>
            <p:nvPr/>
          </p:nvSpPr>
          <p:spPr bwMode="auto">
            <a:xfrm rot="-5400000">
              <a:off x="2986088" y="3082925"/>
              <a:ext cx="2427288" cy="3143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Block Device Driver</a:t>
              </a:r>
            </a:p>
          </p:txBody>
        </p:sp>
        <p:sp>
          <p:nvSpPr>
            <p:cNvPr id="49208" name="AutoShape 69"/>
            <p:cNvSpPr>
              <a:spLocks noChangeArrowheads="1"/>
            </p:cNvSpPr>
            <p:nvPr/>
          </p:nvSpPr>
          <p:spPr bwMode="auto">
            <a:xfrm rot="-5400000">
              <a:off x="5221120" y="3084581"/>
              <a:ext cx="2427288" cy="3857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Raw Device Driver</a:t>
              </a:r>
            </a:p>
          </p:txBody>
        </p:sp>
      </p:grpSp>
      <p:sp>
        <p:nvSpPr>
          <p:cNvPr id="49164" name="AutoShape 41"/>
          <p:cNvSpPr>
            <a:spLocks noChangeArrowheads="1"/>
          </p:cNvSpPr>
          <p:nvPr/>
        </p:nvSpPr>
        <p:spPr bwMode="auto">
          <a:xfrm rot="-5400000">
            <a:off x="2832100" y="4273550"/>
            <a:ext cx="690563" cy="3159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TTY Driver</a:t>
            </a:r>
          </a:p>
        </p:txBody>
      </p:sp>
      <p:sp>
        <p:nvSpPr>
          <p:cNvPr id="49165" name="Line 39"/>
          <p:cNvSpPr>
            <a:spLocks noChangeShapeType="1"/>
          </p:cNvSpPr>
          <p:nvPr/>
        </p:nvSpPr>
        <p:spPr bwMode="auto">
          <a:xfrm flipH="1" flipV="1">
            <a:off x="3290888" y="4406900"/>
            <a:ext cx="309562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66" name="Line 39"/>
          <p:cNvSpPr>
            <a:spLocks noChangeShapeType="1"/>
          </p:cNvSpPr>
          <p:nvPr/>
        </p:nvSpPr>
        <p:spPr bwMode="auto">
          <a:xfrm flipH="1" flipV="1">
            <a:off x="3902075" y="4383088"/>
            <a:ext cx="3111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9167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411003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68" name="Line 39"/>
          <p:cNvSpPr>
            <a:spLocks noChangeShapeType="1"/>
          </p:cNvSpPr>
          <p:nvPr/>
        </p:nvSpPr>
        <p:spPr bwMode="auto">
          <a:xfrm flipH="1" flipV="1">
            <a:off x="2435225" y="3821113"/>
            <a:ext cx="412750" cy="558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69" name="Rectangle 3"/>
          <p:cNvSpPr>
            <a:spLocks noChangeArrowheads="1"/>
          </p:cNvSpPr>
          <p:nvPr/>
        </p:nvSpPr>
        <p:spPr bwMode="auto">
          <a:xfrm>
            <a:off x="2827338" y="1916113"/>
            <a:ext cx="4105275" cy="1249362"/>
          </a:xfrm>
          <a:prstGeom prst="rect">
            <a:avLst/>
          </a:prstGeom>
          <a:solidFill>
            <a:srgbClr val="CDCDC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70" name="Text Box 4"/>
          <p:cNvSpPr txBox="1">
            <a:spLocks noChangeArrowheads="1"/>
          </p:cNvSpPr>
          <p:nvPr/>
        </p:nvSpPr>
        <p:spPr bwMode="auto">
          <a:xfrm>
            <a:off x="4227513" y="3225800"/>
            <a:ext cx="10033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Unix Kernel</a:t>
            </a:r>
          </a:p>
        </p:txBody>
      </p:sp>
      <p:sp>
        <p:nvSpPr>
          <p:cNvPr id="49171" name="AutoShape 33"/>
          <p:cNvSpPr>
            <a:spLocks noChangeArrowheads="1"/>
          </p:cNvSpPr>
          <p:nvPr/>
        </p:nvSpPr>
        <p:spPr bwMode="auto">
          <a:xfrm rot="-5400000">
            <a:off x="3321844" y="2477294"/>
            <a:ext cx="855662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chemeClr val="hlink"/>
                </a:solidFill>
              </a:rPr>
              <a:t>Application</a:t>
            </a:r>
          </a:p>
        </p:txBody>
      </p:sp>
      <p:sp>
        <p:nvSpPr>
          <p:cNvPr id="49172" name="AutoShape 41"/>
          <p:cNvSpPr>
            <a:spLocks noChangeArrowheads="1"/>
          </p:cNvSpPr>
          <p:nvPr/>
        </p:nvSpPr>
        <p:spPr bwMode="auto">
          <a:xfrm rot="-5400000">
            <a:off x="3907631" y="2510632"/>
            <a:ext cx="803275" cy="315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Filesystem</a:t>
            </a:r>
          </a:p>
        </p:txBody>
      </p:sp>
      <p:sp>
        <p:nvSpPr>
          <p:cNvPr id="49173" name="Line 45"/>
          <p:cNvSpPr>
            <a:spLocks noChangeShapeType="1"/>
          </p:cNvSpPr>
          <p:nvPr/>
        </p:nvSpPr>
        <p:spPr bwMode="auto">
          <a:xfrm flipH="1">
            <a:off x="4502150" y="2619375"/>
            <a:ext cx="3175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9174" name="Group 119"/>
          <p:cNvGrpSpPr>
            <a:grpSpLocks/>
          </p:cNvGrpSpPr>
          <p:nvPr/>
        </p:nvGrpSpPr>
        <p:grpSpPr bwMode="auto">
          <a:xfrm>
            <a:off x="5414963" y="2182813"/>
            <a:ext cx="687387" cy="466725"/>
            <a:chOff x="4460875" y="2463006"/>
            <a:chExt cx="1674813" cy="1538288"/>
          </a:xfrm>
        </p:grpSpPr>
        <p:grpSp>
          <p:nvGrpSpPr>
            <p:cNvPr id="49197" name="Group 50"/>
            <p:cNvGrpSpPr>
              <a:grpSpLocks/>
            </p:cNvGrpSpPr>
            <p:nvPr/>
          </p:nvGrpSpPr>
          <p:grpSpPr bwMode="auto">
            <a:xfrm>
              <a:off x="4460875" y="2789238"/>
              <a:ext cx="1674813" cy="1022350"/>
              <a:chOff x="2042" y="1528"/>
              <a:chExt cx="1055" cy="644"/>
            </a:xfrm>
          </p:grpSpPr>
          <p:sp>
            <p:nvSpPr>
              <p:cNvPr id="49201" name="Line 51"/>
              <p:cNvSpPr>
                <a:spLocks noChangeShapeType="1"/>
              </p:cNvSpPr>
              <p:nvPr/>
            </p:nvSpPr>
            <p:spPr bwMode="auto">
              <a:xfrm>
                <a:off x="2042" y="1528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02" name="Line 52"/>
              <p:cNvSpPr>
                <a:spLocks noChangeShapeType="1"/>
              </p:cNvSpPr>
              <p:nvPr/>
            </p:nvSpPr>
            <p:spPr bwMode="auto">
              <a:xfrm>
                <a:off x="2042" y="1689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03" name="Line 53"/>
              <p:cNvSpPr>
                <a:spLocks noChangeShapeType="1"/>
              </p:cNvSpPr>
              <p:nvPr/>
            </p:nvSpPr>
            <p:spPr bwMode="auto">
              <a:xfrm>
                <a:off x="2042" y="1850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04" name="Line 54"/>
              <p:cNvSpPr>
                <a:spLocks noChangeShapeType="1"/>
              </p:cNvSpPr>
              <p:nvPr/>
            </p:nvSpPr>
            <p:spPr bwMode="auto">
              <a:xfrm>
                <a:off x="2042" y="2011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05" name="Line 55"/>
              <p:cNvSpPr>
                <a:spLocks noChangeShapeType="1"/>
              </p:cNvSpPr>
              <p:nvPr/>
            </p:nvSpPr>
            <p:spPr bwMode="auto">
              <a:xfrm>
                <a:off x="2042" y="2172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9198" name="Line 56"/>
            <p:cNvSpPr>
              <a:spLocks noChangeShapeType="1"/>
            </p:cNvSpPr>
            <p:nvPr/>
          </p:nvSpPr>
          <p:spPr bwMode="auto">
            <a:xfrm rot="-5400000">
              <a:off x="4257675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199" name="Line 57"/>
            <p:cNvSpPr>
              <a:spLocks noChangeShapeType="1"/>
            </p:cNvSpPr>
            <p:nvPr/>
          </p:nvSpPr>
          <p:spPr bwMode="auto">
            <a:xfrm rot="-5400000">
              <a:off x="4768850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200" name="Rectangle 58"/>
            <p:cNvSpPr>
              <a:spLocks noChangeArrowheads="1"/>
            </p:cNvSpPr>
            <p:nvPr/>
          </p:nvSpPr>
          <p:spPr bwMode="auto">
            <a:xfrm>
              <a:off x="5029200" y="3046413"/>
              <a:ext cx="501650" cy="24923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Sector</a:t>
              </a:r>
            </a:p>
          </p:txBody>
        </p:sp>
      </p:grpSp>
      <p:grpSp>
        <p:nvGrpSpPr>
          <p:cNvPr id="49175" name="Group 120"/>
          <p:cNvGrpSpPr>
            <a:grpSpLocks/>
          </p:cNvGrpSpPr>
          <p:nvPr/>
        </p:nvGrpSpPr>
        <p:grpSpPr bwMode="auto">
          <a:xfrm>
            <a:off x="2084388" y="1927225"/>
            <a:ext cx="5367337" cy="3511550"/>
            <a:chOff x="267023" y="1874432"/>
            <a:chExt cx="7448950" cy="7819911"/>
          </a:xfrm>
        </p:grpSpPr>
        <p:sp>
          <p:nvSpPr>
            <p:cNvPr id="49190" name="Text Box 59"/>
            <p:cNvSpPr txBox="1">
              <a:spLocks noChangeArrowheads="1"/>
            </p:cNvSpPr>
            <p:nvPr/>
          </p:nvSpPr>
          <p:spPr bwMode="auto">
            <a:xfrm>
              <a:off x="4593982" y="3790694"/>
              <a:ext cx="1544991" cy="591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In-memory Block</a:t>
              </a:r>
              <a:br>
                <a:rPr lang="en-US" altLang="en-US" sz="900"/>
              </a:br>
              <a:r>
                <a:rPr lang="en-US" altLang="en-US" sz="900"/>
                <a:t>Cache</a:t>
              </a:r>
            </a:p>
          </p:txBody>
        </p:sp>
        <p:sp>
          <p:nvSpPr>
            <p:cNvPr id="49191" name="AutoShape 63"/>
            <p:cNvSpPr>
              <a:spLocks noChangeArrowheads="1"/>
            </p:cNvSpPr>
            <p:nvPr/>
          </p:nvSpPr>
          <p:spPr bwMode="auto">
            <a:xfrm rot="-5400000">
              <a:off x="2986088" y="3082925"/>
              <a:ext cx="2427288" cy="3143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Block Device Driver</a:t>
              </a:r>
            </a:p>
          </p:txBody>
        </p:sp>
        <p:sp>
          <p:nvSpPr>
            <p:cNvPr id="49192" name="AutoShape 69"/>
            <p:cNvSpPr>
              <a:spLocks noChangeArrowheads="1"/>
            </p:cNvSpPr>
            <p:nvPr/>
          </p:nvSpPr>
          <p:spPr bwMode="auto">
            <a:xfrm rot="-5400000">
              <a:off x="5221120" y="3084581"/>
              <a:ext cx="2427288" cy="3857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Raw Device Driver</a:t>
              </a:r>
            </a:p>
          </p:txBody>
        </p:sp>
        <p:sp>
          <p:nvSpPr>
            <p:cNvPr id="49193" name="AutoShape 69"/>
            <p:cNvSpPr>
              <a:spLocks noChangeArrowheads="1"/>
            </p:cNvSpPr>
            <p:nvPr/>
          </p:nvSpPr>
          <p:spPr bwMode="auto">
            <a:xfrm rot="-5400000">
              <a:off x="5616951" y="5026964"/>
              <a:ext cx="3812282" cy="385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Disk virtualization</a:t>
              </a:r>
            </a:p>
          </p:txBody>
        </p:sp>
        <p:sp>
          <p:nvSpPr>
            <p:cNvPr id="49194" name="AutoShape 69"/>
            <p:cNvSpPr>
              <a:spLocks noChangeArrowheads="1"/>
            </p:cNvSpPr>
            <p:nvPr/>
          </p:nvSpPr>
          <p:spPr bwMode="auto">
            <a:xfrm>
              <a:off x="5211866" y="9069287"/>
              <a:ext cx="2376484" cy="6188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Network virtualization</a:t>
              </a:r>
            </a:p>
          </p:txBody>
        </p:sp>
        <p:sp>
          <p:nvSpPr>
            <p:cNvPr id="49195" name="AutoShape 69"/>
            <p:cNvSpPr>
              <a:spLocks noChangeArrowheads="1"/>
            </p:cNvSpPr>
            <p:nvPr/>
          </p:nvSpPr>
          <p:spPr bwMode="auto">
            <a:xfrm rot="-5400000">
              <a:off x="-2901909" y="5043364"/>
              <a:ext cx="6723627" cy="385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Display Virtualization</a:t>
              </a:r>
            </a:p>
          </p:txBody>
        </p:sp>
        <p:sp>
          <p:nvSpPr>
            <p:cNvPr id="49196" name="AutoShape 69"/>
            <p:cNvSpPr>
              <a:spLocks noChangeArrowheads="1"/>
            </p:cNvSpPr>
            <p:nvPr/>
          </p:nvSpPr>
          <p:spPr bwMode="auto">
            <a:xfrm>
              <a:off x="759369" y="9075514"/>
              <a:ext cx="2376484" cy="6188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Memory virtualization</a:t>
              </a:r>
            </a:p>
          </p:txBody>
        </p:sp>
      </p:grpSp>
      <p:sp>
        <p:nvSpPr>
          <p:cNvPr id="49176" name="AutoShape 41"/>
          <p:cNvSpPr>
            <a:spLocks noChangeArrowheads="1"/>
          </p:cNvSpPr>
          <p:nvPr/>
        </p:nvSpPr>
        <p:spPr bwMode="auto">
          <a:xfrm rot="-5400000">
            <a:off x="2801937" y="2501901"/>
            <a:ext cx="690563" cy="315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TTY Driver</a:t>
            </a:r>
          </a:p>
        </p:txBody>
      </p:sp>
      <p:sp>
        <p:nvSpPr>
          <p:cNvPr id="49177" name="Line 39"/>
          <p:cNvSpPr>
            <a:spLocks noChangeShapeType="1"/>
          </p:cNvSpPr>
          <p:nvPr/>
        </p:nvSpPr>
        <p:spPr bwMode="auto">
          <a:xfrm flipH="1" flipV="1">
            <a:off x="3260725" y="2635250"/>
            <a:ext cx="3111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78" name="Line 39"/>
          <p:cNvSpPr>
            <a:spLocks noChangeShapeType="1"/>
          </p:cNvSpPr>
          <p:nvPr/>
        </p:nvSpPr>
        <p:spPr bwMode="auto">
          <a:xfrm flipH="1" flipV="1">
            <a:off x="3873500" y="2611438"/>
            <a:ext cx="3095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9179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24948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80" name="Line 39"/>
          <p:cNvSpPr>
            <a:spLocks noChangeShapeType="1"/>
          </p:cNvSpPr>
          <p:nvPr/>
        </p:nvSpPr>
        <p:spPr bwMode="auto">
          <a:xfrm flipH="1">
            <a:off x="2435225" y="2608263"/>
            <a:ext cx="384175" cy="4159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81" name="Text Box 4"/>
          <p:cNvSpPr txBox="1">
            <a:spLocks noChangeArrowheads="1"/>
          </p:cNvSpPr>
          <p:nvPr/>
        </p:nvSpPr>
        <p:spPr bwMode="auto">
          <a:xfrm>
            <a:off x="3527425" y="5772150"/>
            <a:ext cx="27051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Virtual Machine “Hypervisor”</a:t>
            </a:r>
          </a:p>
        </p:txBody>
      </p:sp>
      <p:sp>
        <p:nvSpPr>
          <p:cNvPr id="49182" name="Line 70"/>
          <p:cNvSpPr>
            <a:spLocks noChangeShapeType="1"/>
          </p:cNvSpPr>
          <p:nvPr/>
        </p:nvSpPr>
        <p:spPr bwMode="auto">
          <a:xfrm flipH="1">
            <a:off x="7451725" y="3436938"/>
            <a:ext cx="5810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83" name="Line 70"/>
          <p:cNvSpPr>
            <a:spLocks noChangeShapeType="1"/>
          </p:cNvSpPr>
          <p:nvPr/>
        </p:nvSpPr>
        <p:spPr bwMode="auto">
          <a:xfrm flipH="1">
            <a:off x="6731000" y="3602038"/>
            <a:ext cx="360363" cy="60483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84" name="Line 70"/>
          <p:cNvSpPr>
            <a:spLocks noChangeShapeType="1"/>
          </p:cNvSpPr>
          <p:nvPr/>
        </p:nvSpPr>
        <p:spPr bwMode="auto">
          <a:xfrm flipH="1" flipV="1">
            <a:off x="6696075" y="2503488"/>
            <a:ext cx="477838" cy="7540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85" name="Line 39"/>
          <p:cNvSpPr>
            <a:spLocks noChangeShapeType="1"/>
          </p:cNvSpPr>
          <p:nvPr/>
        </p:nvSpPr>
        <p:spPr bwMode="auto">
          <a:xfrm flipH="1" flipV="1">
            <a:off x="1465263" y="2589213"/>
            <a:ext cx="487362" cy="49688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86" name="Line 39"/>
          <p:cNvSpPr>
            <a:spLocks noChangeShapeType="1"/>
          </p:cNvSpPr>
          <p:nvPr/>
        </p:nvSpPr>
        <p:spPr bwMode="auto">
          <a:xfrm flipH="1">
            <a:off x="1495425" y="3857625"/>
            <a:ext cx="457200" cy="3921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87" name="Freeform 5"/>
          <p:cNvSpPr>
            <a:spLocks/>
          </p:cNvSpPr>
          <p:nvPr/>
        </p:nvSpPr>
        <p:spPr bwMode="auto">
          <a:xfrm rot="1720767">
            <a:off x="6477000" y="5030788"/>
            <a:ext cx="1104900" cy="190500"/>
          </a:xfrm>
          <a:custGeom>
            <a:avLst/>
            <a:gdLst>
              <a:gd name="T0" fmla="*/ 5669187 w 2898"/>
              <a:gd name="T1" fmla="*/ 167009908 h 314"/>
              <a:gd name="T2" fmla="*/ 372841900 w 2898"/>
              <a:gd name="T3" fmla="*/ 57442817 h 314"/>
              <a:gd name="T4" fmla="*/ 594945942 w 2898"/>
              <a:gd name="T5" fmla="*/ 80845379 h 314"/>
              <a:gd name="T6" fmla="*/ 966453847 w 2898"/>
              <a:gd name="T7" fmla="*/ 0 h 314"/>
              <a:gd name="T8" fmla="*/ 587942761 w 2898"/>
              <a:gd name="T9" fmla="*/ 154245041 h 314"/>
              <a:gd name="T10" fmla="*/ 368506325 w 2898"/>
              <a:gd name="T11" fmla="*/ 132969653 h 314"/>
              <a:gd name="T12" fmla="*/ 0 w 2898"/>
              <a:gd name="T13" fmla="*/ 165946321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88" name="Freeform 5"/>
          <p:cNvSpPr>
            <a:spLocks/>
          </p:cNvSpPr>
          <p:nvPr/>
        </p:nvSpPr>
        <p:spPr bwMode="auto">
          <a:xfrm rot="1720767">
            <a:off x="6003925" y="3270250"/>
            <a:ext cx="1106488" cy="190500"/>
          </a:xfrm>
          <a:custGeom>
            <a:avLst/>
            <a:gdLst>
              <a:gd name="T0" fmla="*/ 5669187 w 2898"/>
              <a:gd name="T1" fmla="*/ 167009908 h 314"/>
              <a:gd name="T2" fmla="*/ 372841900 w 2898"/>
              <a:gd name="T3" fmla="*/ 57442817 h 314"/>
              <a:gd name="T4" fmla="*/ 594945942 w 2898"/>
              <a:gd name="T5" fmla="*/ 80845379 h 314"/>
              <a:gd name="T6" fmla="*/ 966453847 w 2898"/>
              <a:gd name="T7" fmla="*/ 0 h 314"/>
              <a:gd name="T8" fmla="*/ 587942761 w 2898"/>
              <a:gd name="T9" fmla="*/ 154245041 h 314"/>
              <a:gd name="T10" fmla="*/ 368506325 w 2898"/>
              <a:gd name="T11" fmla="*/ 132969653 h 314"/>
              <a:gd name="T12" fmla="*/ 0 w 2898"/>
              <a:gd name="T13" fmla="*/ 165946321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89" name="Freeform 5"/>
          <p:cNvSpPr>
            <a:spLocks/>
          </p:cNvSpPr>
          <p:nvPr/>
        </p:nvSpPr>
        <p:spPr bwMode="auto">
          <a:xfrm rot="1720767">
            <a:off x="6642100" y="5648325"/>
            <a:ext cx="1628775" cy="177800"/>
          </a:xfrm>
          <a:custGeom>
            <a:avLst/>
            <a:gdLst>
              <a:gd name="T0" fmla="*/ 8344357 w 2898"/>
              <a:gd name="T1" fmla="*/ 155249497 h 314"/>
              <a:gd name="T2" fmla="*/ 548778128 w 2898"/>
              <a:gd name="T3" fmla="*/ 53397841 h 314"/>
              <a:gd name="T4" fmla="*/ 875688382 w 2898"/>
              <a:gd name="T5" fmla="*/ 75152454 h 314"/>
              <a:gd name="T6" fmla="*/ 1422503033 w 2898"/>
              <a:gd name="T7" fmla="*/ 0 h 314"/>
              <a:gd name="T8" fmla="*/ 865380548 w 2898"/>
              <a:gd name="T9" fmla="*/ 143383499 h 314"/>
              <a:gd name="T10" fmla="*/ 542396686 w 2898"/>
              <a:gd name="T11" fmla="*/ 123606270 h 314"/>
              <a:gd name="T12" fmla="*/ 0 w 2898"/>
              <a:gd name="T13" fmla="*/ 15426080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1662113" y="1419225"/>
            <a:ext cx="6235700" cy="4175125"/>
          </a:xfrm>
          <a:prstGeom prst="rect">
            <a:avLst/>
          </a:prstGeom>
          <a:solidFill>
            <a:srgbClr val="FF5DAE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title"/>
          </p:nvPr>
        </p:nvSpPr>
        <p:spPr>
          <a:xfrm>
            <a:off x="249238" y="627063"/>
            <a:ext cx="8932862" cy="498475"/>
          </a:xfrm>
        </p:spPr>
        <p:txBody>
          <a:bodyPr/>
          <a:lstStyle/>
          <a:p>
            <a:r>
              <a:rPr lang="en-US" altLang="en-US"/>
              <a:t>Operating Systems and Virtual Machines</a:t>
            </a:r>
          </a:p>
        </p:txBody>
      </p:sp>
      <p:grpSp>
        <p:nvGrpSpPr>
          <p:cNvPr id="50180" name="Group 6"/>
          <p:cNvGrpSpPr>
            <a:grpSpLocks/>
          </p:cNvGrpSpPr>
          <p:nvPr/>
        </p:nvGrpSpPr>
        <p:grpSpPr bwMode="auto">
          <a:xfrm>
            <a:off x="7897813" y="2881313"/>
            <a:ext cx="1411287" cy="1003300"/>
            <a:chOff x="4891" y="1648"/>
            <a:chExt cx="931" cy="612"/>
          </a:xfrm>
        </p:grpSpPr>
        <p:grpSp>
          <p:nvGrpSpPr>
            <p:cNvPr id="50243" name="Group 7"/>
            <p:cNvGrpSpPr>
              <a:grpSpLocks/>
            </p:cNvGrpSpPr>
            <p:nvPr/>
          </p:nvGrpSpPr>
          <p:grpSpPr bwMode="auto">
            <a:xfrm>
              <a:off x="5555" y="1648"/>
              <a:ext cx="266" cy="512"/>
              <a:chOff x="4574" y="2228"/>
              <a:chExt cx="660" cy="672"/>
            </a:xfrm>
          </p:grpSpPr>
          <p:sp>
            <p:nvSpPr>
              <p:cNvPr id="50264" name="Oval 8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265" name="Rectangle 9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266" name="Oval 10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267" name="Line 11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68" name="Line 12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0244" name="Group 13"/>
            <p:cNvGrpSpPr>
              <a:grpSpLocks/>
            </p:cNvGrpSpPr>
            <p:nvPr/>
          </p:nvGrpSpPr>
          <p:grpSpPr bwMode="auto">
            <a:xfrm>
              <a:off x="4947" y="1781"/>
              <a:ext cx="408" cy="478"/>
              <a:chOff x="1099" y="1412"/>
              <a:chExt cx="1495" cy="1489"/>
            </a:xfrm>
          </p:grpSpPr>
          <p:sp>
            <p:nvSpPr>
              <p:cNvPr id="50257" name="Oval 14"/>
              <p:cNvSpPr>
                <a:spLocks noChangeArrowheads="1"/>
              </p:cNvSpPr>
              <p:nvPr/>
            </p:nvSpPr>
            <p:spPr bwMode="auto">
              <a:xfrm>
                <a:off x="1099" y="1412"/>
                <a:ext cx="1495" cy="1489"/>
              </a:xfrm>
              <a:prstGeom prst="ellipse">
                <a:avLst/>
              </a:prstGeom>
              <a:solidFill>
                <a:srgbClr val="FF5DAE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258" name="Oval 15"/>
              <p:cNvSpPr>
                <a:spLocks noChangeArrowheads="1"/>
              </p:cNvSpPr>
              <p:nvPr/>
            </p:nvSpPr>
            <p:spPr bwMode="auto">
              <a:xfrm>
                <a:off x="1169" y="1487"/>
                <a:ext cx="1355" cy="1343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259" name="Oval 16"/>
              <p:cNvSpPr>
                <a:spLocks noChangeArrowheads="1"/>
              </p:cNvSpPr>
              <p:nvPr/>
            </p:nvSpPr>
            <p:spPr bwMode="auto">
              <a:xfrm>
                <a:off x="1258" y="1570"/>
                <a:ext cx="1175" cy="1171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260" name="Oval 17"/>
              <p:cNvSpPr>
                <a:spLocks noChangeArrowheads="1"/>
              </p:cNvSpPr>
              <p:nvPr/>
            </p:nvSpPr>
            <p:spPr bwMode="auto">
              <a:xfrm>
                <a:off x="1216" y="1528"/>
                <a:ext cx="1260" cy="1256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261" name="Oval 18"/>
              <p:cNvSpPr>
                <a:spLocks noChangeArrowheads="1"/>
              </p:cNvSpPr>
              <p:nvPr/>
            </p:nvSpPr>
            <p:spPr bwMode="auto">
              <a:xfrm>
                <a:off x="1298" y="1612"/>
                <a:ext cx="1096" cy="1085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262" name="Oval 19"/>
              <p:cNvSpPr>
                <a:spLocks noChangeArrowheads="1"/>
              </p:cNvSpPr>
              <p:nvPr/>
            </p:nvSpPr>
            <p:spPr bwMode="auto">
              <a:xfrm>
                <a:off x="1396" y="1713"/>
                <a:ext cx="899" cy="879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263" name="Oval 20"/>
              <p:cNvSpPr>
                <a:spLocks noChangeArrowheads="1"/>
              </p:cNvSpPr>
              <p:nvPr/>
            </p:nvSpPr>
            <p:spPr bwMode="auto">
              <a:xfrm>
                <a:off x="1347" y="1662"/>
                <a:ext cx="997" cy="982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0245" name="Group 21"/>
            <p:cNvGrpSpPr>
              <a:grpSpLocks/>
            </p:cNvGrpSpPr>
            <p:nvPr/>
          </p:nvGrpSpPr>
          <p:grpSpPr bwMode="auto">
            <a:xfrm>
              <a:off x="5174" y="1779"/>
              <a:ext cx="648" cy="481"/>
              <a:chOff x="1825" y="1397"/>
              <a:chExt cx="3308" cy="1513"/>
            </a:xfrm>
          </p:grpSpPr>
          <p:sp>
            <p:nvSpPr>
              <p:cNvPr id="50255" name="Line 22"/>
              <p:cNvSpPr>
                <a:spLocks noChangeShapeType="1"/>
              </p:cNvSpPr>
              <p:nvPr/>
            </p:nvSpPr>
            <p:spPr bwMode="auto">
              <a:xfrm flipH="1" flipV="1">
                <a:off x="1853" y="1397"/>
                <a:ext cx="2316" cy="325"/>
              </a:xfrm>
              <a:prstGeom prst="line">
                <a:avLst/>
              </a:prstGeom>
              <a:noFill/>
              <a:ln w="28575">
                <a:solidFill>
                  <a:srgbClr val="FF5DA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56" name="Freeform 23"/>
              <p:cNvSpPr>
                <a:spLocks/>
              </p:cNvSpPr>
              <p:nvPr/>
            </p:nvSpPr>
            <p:spPr bwMode="auto">
              <a:xfrm>
                <a:off x="1825" y="1725"/>
                <a:ext cx="3308" cy="1185"/>
              </a:xfrm>
              <a:custGeom>
                <a:avLst/>
                <a:gdLst>
                  <a:gd name="T0" fmla="*/ 3308 w 3308"/>
                  <a:gd name="T1" fmla="*/ 0 h 1180"/>
                  <a:gd name="T2" fmla="*/ 1893 w 3308"/>
                  <a:gd name="T3" fmla="*/ 922 h 1180"/>
                  <a:gd name="T4" fmla="*/ 0 w 3308"/>
                  <a:gd name="T5" fmla="*/ 1185 h 11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8" h="1180">
                    <a:moveTo>
                      <a:pt x="3308" y="0"/>
                    </a:moveTo>
                    <a:cubicBezTo>
                      <a:pt x="2876" y="360"/>
                      <a:pt x="2444" y="721"/>
                      <a:pt x="1893" y="918"/>
                    </a:cubicBezTo>
                    <a:cubicBezTo>
                      <a:pt x="1342" y="1115"/>
                      <a:pt x="671" y="1147"/>
                      <a:pt x="0" y="1180"/>
                    </a:cubicBezTo>
                  </a:path>
                </a:pathLst>
              </a:custGeom>
              <a:noFill/>
              <a:ln w="28575" cap="flat" cmpd="sng">
                <a:solidFill>
                  <a:srgbClr val="FF5DAE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0246" name="Group 24"/>
            <p:cNvGrpSpPr>
              <a:grpSpLocks/>
            </p:cNvGrpSpPr>
            <p:nvPr/>
          </p:nvGrpSpPr>
          <p:grpSpPr bwMode="auto">
            <a:xfrm>
              <a:off x="5555" y="1800"/>
              <a:ext cx="267" cy="315"/>
              <a:chOff x="4141" y="1450"/>
              <a:chExt cx="992" cy="983"/>
            </a:xfrm>
          </p:grpSpPr>
          <p:sp>
            <p:nvSpPr>
              <p:cNvPr id="50248" name="Freeform 25"/>
              <p:cNvSpPr>
                <a:spLocks/>
              </p:cNvSpPr>
              <p:nvPr/>
            </p:nvSpPr>
            <p:spPr bwMode="auto">
              <a:xfrm>
                <a:off x="4141" y="171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49" name="Freeform 26"/>
              <p:cNvSpPr>
                <a:spLocks/>
              </p:cNvSpPr>
              <p:nvPr/>
            </p:nvSpPr>
            <p:spPr bwMode="auto">
              <a:xfrm>
                <a:off x="4141" y="1857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50" name="Freeform 27"/>
              <p:cNvSpPr>
                <a:spLocks/>
              </p:cNvSpPr>
              <p:nvPr/>
            </p:nvSpPr>
            <p:spPr bwMode="auto">
              <a:xfrm>
                <a:off x="4141" y="200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51" name="Freeform 28"/>
              <p:cNvSpPr>
                <a:spLocks/>
              </p:cNvSpPr>
              <p:nvPr/>
            </p:nvSpPr>
            <p:spPr bwMode="auto">
              <a:xfrm>
                <a:off x="4141" y="214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52" name="Freeform 29"/>
              <p:cNvSpPr>
                <a:spLocks/>
              </p:cNvSpPr>
              <p:nvPr/>
            </p:nvSpPr>
            <p:spPr bwMode="auto">
              <a:xfrm>
                <a:off x="4141" y="228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53" name="Freeform 30"/>
              <p:cNvSpPr>
                <a:spLocks/>
              </p:cNvSpPr>
              <p:nvPr/>
            </p:nvSpPr>
            <p:spPr bwMode="auto">
              <a:xfrm>
                <a:off x="4141" y="1586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54" name="Freeform 31"/>
              <p:cNvSpPr>
                <a:spLocks/>
              </p:cNvSpPr>
              <p:nvPr/>
            </p:nvSpPr>
            <p:spPr bwMode="auto">
              <a:xfrm>
                <a:off x="4141" y="145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0247" name="Rectangle 32"/>
            <p:cNvSpPr>
              <a:spLocks noChangeArrowheads="1"/>
            </p:cNvSpPr>
            <p:nvPr/>
          </p:nvSpPr>
          <p:spPr bwMode="auto">
            <a:xfrm>
              <a:off x="4891" y="1993"/>
              <a:ext cx="332" cy="103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500"/>
                <a:t>Sector</a:t>
              </a:r>
            </a:p>
          </p:txBody>
        </p:sp>
      </p:grp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2855913" y="3687763"/>
            <a:ext cx="4106862" cy="1247775"/>
          </a:xfrm>
          <a:prstGeom prst="rect">
            <a:avLst/>
          </a:prstGeom>
          <a:solidFill>
            <a:srgbClr val="CDCDC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4227513" y="5021263"/>
            <a:ext cx="10033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Unix Kernel</a:t>
            </a:r>
          </a:p>
        </p:txBody>
      </p:sp>
      <p:sp>
        <p:nvSpPr>
          <p:cNvPr id="50183" name="AutoShape 33"/>
          <p:cNvSpPr>
            <a:spLocks noChangeArrowheads="1"/>
          </p:cNvSpPr>
          <p:nvPr/>
        </p:nvSpPr>
        <p:spPr bwMode="auto">
          <a:xfrm rot="-5400000">
            <a:off x="3349625" y="4248150"/>
            <a:ext cx="857250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chemeClr val="hlink"/>
                </a:solidFill>
              </a:rPr>
              <a:t>Application</a:t>
            </a:r>
          </a:p>
        </p:txBody>
      </p:sp>
      <p:sp>
        <p:nvSpPr>
          <p:cNvPr id="50184" name="AutoShape 41"/>
          <p:cNvSpPr>
            <a:spLocks noChangeArrowheads="1"/>
          </p:cNvSpPr>
          <p:nvPr/>
        </p:nvSpPr>
        <p:spPr bwMode="auto">
          <a:xfrm rot="-5400000">
            <a:off x="3937794" y="4282281"/>
            <a:ext cx="801688" cy="314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Filesystem</a:t>
            </a:r>
          </a:p>
        </p:txBody>
      </p:sp>
      <p:sp>
        <p:nvSpPr>
          <p:cNvPr id="50185" name="Line 45"/>
          <p:cNvSpPr>
            <a:spLocks noChangeShapeType="1"/>
          </p:cNvSpPr>
          <p:nvPr/>
        </p:nvSpPr>
        <p:spPr bwMode="auto">
          <a:xfrm flipH="1">
            <a:off x="4532313" y="4391025"/>
            <a:ext cx="3175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0186" name="Group 2"/>
          <p:cNvGrpSpPr>
            <a:grpSpLocks/>
          </p:cNvGrpSpPr>
          <p:nvPr/>
        </p:nvGrpSpPr>
        <p:grpSpPr bwMode="auto">
          <a:xfrm>
            <a:off x="5443538" y="3954463"/>
            <a:ext cx="687387" cy="466725"/>
            <a:chOff x="4460875" y="2463006"/>
            <a:chExt cx="1674813" cy="1538288"/>
          </a:xfrm>
        </p:grpSpPr>
        <p:grpSp>
          <p:nvGrpSpPr>
            <p:cNvPr id="50234" name="Group 50"/>
            <p:cNvGrpSpPr>
              <a:grpSpLocks/>
            </p:cNvGrpSpPr>
            <p:nvPr/>
          </p:nvGrpSpPr>
          <p:grpSpPr bwMode="auto">
            <a:xfrm>
              <a:off x="4460875" y="2789238"/>
              <a:ext cx="1674813" cy="1022350"/>
              <a:chOff x="2042" y="1528"/>
              <a:chExt cx="1055" cy="644"/>
            </a:xfrm>
          </p:grpSpPr>
          <p:sp>
            <p:nvSpPr>
              <p:cNvPr id="50238" name="Line 51"/>
              <p:cNvSpPr>
                <a:spLocks noChangeShapeType="1"/>
              </p:cNvSpPr>
              <p:nvPr/>
            </p:nvSpPr>
            <p:spPr bwMode="auto">
              <a:xfrm>
                <a:off x="2042" y="1528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39" name="Line 52"/>
              <p:cNvSpPr>
                <a:spLocks noChangeShapeType="1"/>
              </p:cNvSpPr>
              <p:nvPr/>
            </p:nvSpPr>
            <p:spPr bwMode="auto">
              <a:xfrm>
                <a:off x="2042" y="1689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40" name="Line 53"/>
              <p:cNvSpPr>
                <a:spLocks noChangeShapeType="1"/>
              </p:cNvSpPr>
              <p:nvPr/>
            </p:nvSpPr>
            <p:spPr bwMode="auto">
              <a:xfrm>
                <a:off x="2042" y="1850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41" name="Line 54"/>
              <p:cNvSpPr>
                <a:spLocks noChangeShapeType="1"/>
              </p:cNvSpPr>
              <p:nvPr/>
            </p:nvSpPr>
            <p:spPr bwMode="auto">
              <a:xfrm>
                <a:off x="2042" y="2011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42" name="Line 55"/>
              <p:cNvSpPr>
                <a:spLocks noChangeShapeType="1"/>
              </p:cNvSpPr>
              <p:nvPr/>
            </p:nvSpPr>
            <p:spPr bwMode="auto">
              <a:xfrm>
                <a:off x="2042" y="2172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0235" name="Line 56"/>
            <p:cNvSpPr>
              <a:spLocks noChangeShapeType="1"/>
            </p:cNvSpPr>
            <p:nvPr/>
          </p:nvSpPr>
          <p:spPr bwMode="auto">
            <a:xfrm rot="-5400000">
              <a:off x="4257675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236" name="Line 57"/>
            <p:cNvSpPr>
              <a:spLocks noChangeShapeType="1"/>
            </p:cNvSpPr>
            <p:nvPr/>
          </p:nvSpPr>
          <p:spPr bwMode="auto">
            <a:xfrm rot="-5400000">
              <a:off x="4768850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237" name="Rectangle 58"/>
            <p:cNvSpPr>
              <a:spLocks noChangeArrowheads="1"/>
            </p:cNvSpPr>
            <p:nvPr/>
          </p:nvSpPr>
          <p:spPr bwMode="auto">
            <a:xfrm>
              <a:off x="5029200" y="3046413"/>
              <a:ext cx="501650" cy="24923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Sector</a:t>
              </a:r>
            </a:p>
          </p:txBody>
        </p:sp>
      </p:grpSp>
      <p:grpSp>
        <p:nvGrpSpPr>
          <p:cNvPr id="50187" name="Group 1"/>
          <p:cNvGrpSpPr>
            <a:grpSpLocks/>
          </p:cNvGrpSpPr>
          <p:nvPr/>
        </p:nvGrpSpPr>
        <p:grpSpPr bwMode="auto">
          <a:xfrm>
            <a:off x="4833938" y="3767138"/>
            <a:ext cx="1862137" cy="1106487"/>
            <a:chOff x="4042569" y="2026444"/>
            <a:chExt cx="2585076" cy="2464662"/>
          </a:xfrm>
        </p:grpSpPr>
        <p:sp>
          <p:nvSpPr>
            <p:cNvPr id="50231" name="Text Box 59"/>
            <p:cNvSpPr txBox="1">
              <a:spLocks noChangeArrowheads="1"/>
            </p:cNvSpPr>
            <p:nvPr/>
          </p:nvSpPr>
          <p:spPr bwMode="auto">
            <a:xfrm>
              <a:off x="4593982" y="3790694"/>
              <a:ext cx="1544991" cy="591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In-memory Block</a:t>
              </a:r>
              <a:br>
                <a:rPr lang="en-US" altLang="en-US" sz="900"/>
              </a:br>
              <a:r>
                <a:rPr lang="en-US" altLang="en-US" sz="900"/>
                <a:t>Cache</a:t>
              </a:r>
            </a:p>
          </p:txBody>
        </p:sp>
        <p:sp>
          <p:nvSpPr>
            <p:cNvPr id="50232" name="AutoShape 63"/>
            <p:cNvSpPr>
              <a:spLocks noChangeArrowheads="1"/>
            </p:cNvSpPr>
            <p:nvPr/>
          </p:nvSpPr>
          <p:spPr bwMode="auto">
            <a:xfrm rot="-5400000">
              <a:off x="2986088" y="3082925"/>
              <a:ext cx="2427288" cy="3143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Block Device Driver</a:t>
              </a:r>
            </a:p>
          </p:txBody>
        </p:sp>
        <p:sp>
          <p:nvSpPr>
            <p:cNvPr id="50233" name="AutoShape 69"/>
            <p:cNvSpPr>
              <a:spLocks noChangeArrowheads="1"/>
            </p:cNvSpPr>
            <p:nvPr/>
          </p:nvSpPr>
          <p:spPr bwMode="auto">
            <a:xfrm rot="-5400000">
              <a:off x="5221120" y="3084581"/>
              <a:ext cx="2427288" cy="3857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Raw Device Driver</a:t>
              </a:r>
            </a:p>
          </p:txBody>
        </p:sp>
      </p:grpSp>
      <p:sp>
        <p:nvSpPr>
          <p:cNvPr id="50188" name="AutoShape 41"/>
          <p:cNvSpPr>
            <a:spLocks noChangeArrowheads="1"/>
          </p:cNvSpPr>
          <p:nvPr/>
        </p:nvSpPr>
        <p:spPr bwMode="auto">
          <a:xfrm rot="-5400000">
            <a:off x="2832100" y="4273550"/>
            <a:ext cx="690563" cy="3159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TTY Driver</a:t>
            </a:r>
          </a:p>
        </p:txBody>
      </p:sp>
      <p:sp>
        <p:nvSpPr>
          <p:cNvPr id="50189" name="Line 39"/>
          <p:cNvSpPr>
            <a:spLocks noChangeShapeType="1"/>
          </p:cNvSpPr>
          <p:nvPr/>
        </p:nvSpPr>
        <p:spPr bwMode="auto">
          <a:xfrm flipH="1" flipV="1">
            <a:off x="3290888" y="4406900"/>
            <a:ext cx="309562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90" name="Line 39"/>
          <p:cNvSpPr>
            <a:spLocks noChangeShapeType="1"/>
          </p:cNvSpPr>
          <p:nvPr/>
        </p:nvSpPr>
        <p:spPr bwMode="auto">
          <a:xfrm flipH="1" flipV="1">
            <a:off x="3902075" y="4383088"/>
            <a:ext cx="3111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0191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411003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92" name="Line 39"/>
          <p:cNvSpPr>
            <a:spLocks noChangeShapeType="1"/>
          </p:cNvSpPr>
          <p:nvPr/>
        </p:nvSpPr>
        <p:spPr bwMode="auto">
          <a:xfrm flipH="1" flipV="1">
            <a:off x="2435225" y="3821113"/>
            <a:ext cx="412750" cy="558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93" name="Rectangle 3"/>
          <p:cNvSpPr>
            <a:spLocks noChangeArrowheads="1"/>
          </p:cNvSpPr>
          <p:nvPr/>
        </p:nvSpPr>
        <p:spPr bwMode="auto">
          <a:xfrm>
            <a:off x="2827338" y="1916113"/>
            <a:ext cx="4105275" cy="1249362"/>
          </a:xfrm>
          <a:prstGeom prst="rect">
            <a:avLst/>
          </a:prstGeom>
          <a:solidFill>
            <a:srgbClr val="CDCDC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94" name="Text Box 4"/>
          <p:cNvSpPr txBox="1">
            <a:spLocks noChangeArrowheads="1"/>
          </p:cNvSpPr>
          <p:nvPr/>
        </p:nvSpPr>
        <p:spPr bwMode="auto">
          <a:xfrm>
            <a:off x="4227513" y="3225800"/>
            <a:ext cx="10033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Unix Kernel</a:t>
            </a:r>
          </a:p>
        </p:txBody>
      </p:sp>
      <p:sp>
        <p:nvSpPr>
          <p:cNvPr id="50195" name="AutoShape 33"/>
          <p:cNvSpPr>
            <a:spLocks noChangeArrowheads="1"/>
          </p:cNvSpPr>
          <p:nvPr/>
        </p:nvSpPr>
        <p:spPr bwMode="auto">
          <a:xfrm rot="-5400000">
            <a:off x="3321844" y="2477294"/>
            <a:ext cx="855662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chemeClr val="hlink"/>
                </a:solidFill>
              </a:rPr>
              <a:t>Application</a:t>
            </a:r>
          </a:p>
        </p:txBody>
      </p:sp>
      <p:sp>
        <p:nvSpPr>
          <p:cNvPr id="50196" name="AutoShape 41"/>
          <p:cNvSpPr>
            <a:spLocks noChangeArrowheads="1"/>
          </p:cNvSpPr>
          <p:nvPr/>
        </p:nvSpPr>
        <p:spPr bwMode="auto">
          <a:xfrm rot="-5400000">
            <a:off x="3907631" y="2510632"/>
            <a:ext cx="803275" cy="315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Filesystem</a:t>
            </a:r>
          </a:p>
        </p:txBody>
      </p:sp>
      <p:sp>
        <p:nvSpPr>
          <p:cNvPr id="50197" name="Line 45"/>
          <p:cNvSpPr>
            <a:spLocks noChangeShapeType="1"/>
          </p:cNvSpPr>
          <p:nvPr/>
        </p:nvSpPr>
        <p:spPr bwMode="auto">
          <a:xfrm flipH="1">
            <a:off x="4502150" y="2619375"/>
            <a:ext cx="3175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0198" name="Group 119"/>
          <p:cNvGrpSpPr>
            <a:grpSpLocks/>
          </p:cNvGrpSpPr>
          <p:nvPr/>
        </p:nvGrpSpPr>
        <p:grpSpPr bwMode="auto">
          <a:xfrm>
            <a:off x="5414963" y="2182813"/>
            <a:ext cx="687387" cy="466725"/>
            <a:chOff x="4460875" y="2463006"/>
            <a:chExt cx="1674813" cy="1538288"/>
          </a:xfrm>
        </p:grpSpPr>
        <p:grpSp>
          <p:nvGrpSpPr>
            <p:cNvPr id="50222" name="Group 50"/>
            <p:cNvGrpSpPr>
              <a:grpSpLocks/>
            </p:cNvGrpSpPr>
            <p:nvPr/>
          </p:nvGrpSpPr>
          <p:grpSpPr bwMode="auto">
            <a:xfrm>
              <a:off x="4460875" y="2789238"/>
              <a:ext cx="1674813" cy="1022350"/>
              <a:chOff x="2042" y="1528"/>
              <a:chExt cx="1055" cy="644"/>
            </a:xfrm>
          </p:grpSpPr>
          <p:sp>
            <p:nvSpPr>
              <p:cNvPr id="50226" name="Line 51"/>
              <p:cNvSpPr>
                <a:spLocks noChangeShapeType="1"/>
              </p:cNvSpPr>
              <p:nvPr/>
            </p:nvSpPr>
            <p:spPr bwMode="auto">
              <a:xfrm>
                <a:off x="2042" y="1528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27" name="Line 52"/>
              <p:cNvSpPr>
                <a:spLocks noChangeShapeType="1"/>
              </p:cNvSpPr>
              <p:nvPr/>
            </p:nvSpPr>
            <p:spPr bwMode="auto">
              <a:xfrm>
                <a:off x="2042" y="1689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28" name="Line 53"/>
              <p:cNvSpPr>
                <a:spLocks noChangeShapeType="1"/>
              </p:cNvSpPr>
              <p:nvPr/>
            </p:nvSpPr>
            <p:spPr bwMode="auto">
              <a:xfrm>
                <a:off x="2042" y="1850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29" name="Line 54"/>
              <p:cNvSpPr>
                <a:spLocks noChangeShapeType="1"/>
              </p:cNvSpPr>
              <p:nvPr/>
            </p:nvSpPr>
            <p:spPr bwMode="auto">
              <a:xfrm>
                <a:off x="2042" y="2011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30" name="Line 55"/>
              <p:cNvSpPr>
                <a:spLocks noChangeShapeType="1"/>
              </p:cNvSpPr>
              <p:nvPr/>
            </p:nvSpPr>
            <p:spPr bwMode="auto">
              <a:xfrm>
                <a:off x="2042" y="2172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0223" name="Line 56"/>
            <p:cNvSpPr>
              <a:spLocks noChangeShapeType="1"/>
            </p:cNvSpPr>
            <p:nvPr/>
          </p:nvSpPr>
          <p:spPr bwMode="auto">
            <a:xfrm rot="-5400000">
              <a:off x="4257675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224" name="Line 57"/>
            <p:cNvSpPr>
              <a:spLocks noChangeShapeType="1"/>
            </p:cNvSpPr>
            <p:nvPr/>
          </p:nvSpPr>
          <p:spPr bwMode="auto">
            <a:xfrm rot="-5400000">
              <a:off x="4768850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225" name="Rectangle 58"/>
            <p:cNvSpPr>
              <a:spLocks noChangeArrowheads="1"/>
            </p:cNvSpPr>
            <p:nvPr/>
          </p:nvSpPr>
          <p:spPr bwMode="auto">
            <a:xfrm>
              <a:off x="5029200" y="3046413"/>
              <a:ext cx="501650" cy="24923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Sector</a:t>
              </a:r>
            </a:p>
          </p:txBody>
        </p:sp>
      </p:grpSp>
      <p:grpSp>
        <p:nvGrpSpPr>
          <p:cNvPr id="50199" name="Group 120"/>
          <p:cNvGrpSpPr>
            <a:grpSpLocks/>
          </p:cNvGrpSpPr>
          <p:nvPr/>
        </p:nvGrpSpPr>
        <p:grpSpPr bwMode="auto">
          <a:xfrm>
            <a:off x="2084388" y="1927225"/>
            <a:ext cx="5367337" cy="3511550"/>
            <a:chOff x="267023" y="1874432"/>
            <a:chExt cx="7448950" cy="7819911"/>
          </a:xfrm>
        </p:grpSpPr>
        <p:sp>
          <p:nvSpPr>
            <p:cNvPr id="50215" name="Text Box 59"/>
            <p:cNvSpPr txBox="1">
              <a:spLocks noChangeArrowheads="1"/>
            </p:cNvSpPr>
            <p:nvPr/>
          </p:nvSpPr>
          <p:spPr bwMode="auto">
            <a:xfrm>
              <a:off x="4593982" y="3790694"/>
              <a:ext cx="1544991" cy="591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In-memory Block</a:t>
              </a:r>
              <a:br>
                <a:rPr lang="en-US" altLang="en-US" sz="900"/>
              </a:br>
              <a:r>
                <a:rPr lang="en-US" altLang="en-US" sz="900"/>
                <a:t>Cache</a:t>
              </a:r>
            </a:p>
          </p:txBody>
        </p:sp>
        <p:sp>
          <p:nvSpPr>
            <p:cNvPr id="50216" name="AutoShape 63"/>
            <p:cNvSpPr>
              <a:spLocks noChangeArrowheads="1"/>
            </p:cNvSpPr>
            <p:nvPr/>
          </p:nvSpPr>
          <p:spPr bwMode="auto">
            <a:xfrm rot="-5400000">
              <a:off x="2986088" y="3082925"/>
              <a:ext cx="2427288" cy="3143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Block Device Driver</a:t>
              </a:r>
            </a:p>
          </p:txBody>
        </p:sp>
        <p:sp>
          <p:nvSpPr>
            <p:cNvPr id="50217" name="AutoShape 69"/>
            <p:cNvSpPr>
              <a:spLocks noChangeArrowheads="1"/>
            </p:cNvSpPr>
            <p:nvPr/>
          </p:nvSpPr>
          <p:spPr bwMode="auto">
            <a:xfrm rot="-5400000">
              <a:off x="5221120" y="3084581"/>
              <a:ext cx="2427288" cy="3857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Raw Device Driver</a:t>
              </a:r>
            </a:p>
          </p:txBody>
        </p:sp>
        <p:sp>
          <p:nvSpPr>
            <p:cNvPr id="50218" name="AutoShape 69"/>
            <p:cNvSpPr>
              <a:spLocks noChangeArrowheads="1"/>
            </p:cNvSpPr>
            <p:nvPr/>
          </p:nvSpPr>
          <p:spPr bwMode="auto">
            <a:xfrm rot="-5400000">
              <a:off x="5616951" y="5026964"/>
              <a:ext cx="3812282" cy="385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Disk virtualization</a:t>
              </a:r>
            </a:p>
          </p:txBody>
        </p:sp>
        <p:sp>
          <p:nvSpPr>
            <p:cNvPr id="50219" name="AutoShape 69"/>
            <p:cNvSpPr>
              <a:spLocks noChangeArrowheads="1"/>
            </p:cNvSpPr>
            <p:nvPr/>
          </p:nvSpPr>
          <p:spPr bwMode="auto">
            <a:xfrm>
              <a:off x="5211866" y="9069287"/>
              <a:ext cx="2376484" cy="6188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Network virtualization</a:t>
              </a:r>
            </a:p>
          </p:txBody>
        </p:sp>
        <p:sp>
          <p:nvSpPr>
            <p:cNvPr id="50220" name="AutoShape 69"/>
            <p:cNvSpPr>
              <a:spLocks noChangeArrowheads="1"/>
            </p:cNvSpPr>
            <p:nvPr/>
          </p:nvSpPr>
          <p:spPr bwMode="auto">
            <a:xfrm rot="-5400000">
              <a:off x="-2901909" y="5043364"/>
              <a:ext cx="6723627" cy="385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Display Virtualization</a:t>
              </a:r>
            </a:p>
          </p:txBody>
        </p:sp>
        <p:sp>
          <p:nvSpPr>
            <p:cNvPr id="50221" name="AutoShape 69"/>
            <p:cNvSpPr>
              <a:spLocks noChangeArrowheads="1"/>
            </p:cNvSpPr>
            <p:nvPr/>
          </p:nvSpPr>
          <p:spPr bwMode="auto">
            <a:xfrm>
              <a:off x="759369" y="9075514"/>
              <a:ext cx="2376484" cy="6188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Memory virtualization</a:t>
              </a:r>
            </a:p>
          </p:txBody>
        </p:sp>
      </p:grpSp>
      <p:sp>
        <p:nvSpPr>
          <p:cNvPr id="50200" name="AutoShape 41"/>
          <p:cNvSpPr>
            <a:spLocks noChangeArrowheads="1"/>
          </p:cNvSpPr>
          <p:nvPr/>
        </p:nvSpPr>
        <p:spPr bwMode="auto">
          <a:xfrm rot="-5400000">
            <a:off x="2801937" y="2501901"/>
            <a:ext cx="690563" cy="315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TTY Driver</a:t>
            </a:r>
          </a:p>
        </p:txBody>
      </p:sp>
      <p:sp>
        <p:nvSpPr>
          <p:cNvPr id="50201" name="Line 39"/>
          <p:cNvSpPr>
            <a:spLocks noChangeShapeType="1"/>
          </p:cNvSpPr>
          <p:nvPr/>
        </p:nvSpPr>
        <p:spPr bwMode="auto">
          <a:xfrm flipH="1" flipV="1">
            <a:off x="3260725" y="2635250"/>
            <a:ext cx="3111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202" name="Line 39"/>
          <p:cNvSpPr>
            <a:spLocks noChangeShapeType="1"/>
          </p:cNvSpPr>
          <p:nvPr/>
        </p:nvSpPr>
        <p:spPr bwMode="auto">
          <a:xfrm flipH="1" flipV="1">
            <a:off x="3873500" y="2611438"/>
            <a:ext cx="3095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0203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24948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204" name="Line 39"/>
          <p:cNvSpPr>
            <a:spLocks noChangeShapeType="1"/>
          </p:cNvSpPr>
          <p:nvPr/>
        </p:nvSpPr>
        <p:spPr bwMode="auto">
          <a:xfrm flipH="1">
            <a:off x="2435225" y="2608263"/>
            <a:ext cx="384175" cy="4159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205" name="Text Box 4"/>
          <p:cNvSpPr txBox="1">
            <a:spLocks noChangeArrowheads="1"/>
          </p:cNvSpPr>
          <p:nvPr/>
        </p:nvSpPr>
        <p:spPr bwMode="auto">
          <a:xfrm>
            <a:off x="3527425" y="5772150"/>
            <a:ext cx="27051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Virtual Machine “Hypervisor”</a:t>
            </a:r>
          </a:p>
        </p:txBody>
      </p:sp>
      <p:sp>
        <p:nvSpPr>
          <p:cNvPr id="50206" name="Line 70"/>
          <p:cNvSpPr>
            <a:spLocks noChangeShapeType="1"/>
          </p:cNvSpPr>
          <p:nvPr/>
        </p:nvSpPr>
        <p:spPr bwMode="auto">
          <a:xfrm flipH="1">
            <a:off x="7451725" y="3436938"/>
            <a:ext cx="5810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207" name="Line 70"/>
          <p:cNvSpPr>
            <a:spLocks noChangeShapeType="1"/>
          </p:cNvSpPr>
          <p:nvPr/>
        </p:nvSpPr>
        <p:spPr bwMode="auto">
          <a:xfrm flipH="1">
            <a:off x="6731000" y="3602038"/>
            <a:ext cx="360363" cy="60483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208" name="Line 70"/>
          <p:cNvSpPr>
            <a:spLocks noChangeShapeType="1"/>
          </p:cNvSpPr>
          <p:nvPr/>
        </p:nvSpPr>
        <p:spPr bwMode="auto">
          <a:xfrm flipH="1" flipV="1">
            <a:off x="6696075" y="2503488"/>
            <a:ext cx="477838" cy="7540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209" name="Line 39"/>
          <p:cNvSpPr>
            <a:spLocks noChangeShapeType="1"/>
          </p:cNvSpPr>
          <p:nvPr/>
        </p:nvSpPr>
        <p:spPr bwMode="auto">
          <a:xfrm flipH="1" flipV="1">
            <a:off x="1465263" y="2589213"/>
            <a:ext cx="487362" cy="49688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210" name="Line 39"/>
          <p:cNvSpPr>
            <a:spLocks noChangeShapeType="1"/>
          </p:cNvSpPr>
          <p:nvPr/>
        </p:nvSpPr>
        <p:spPr bwMode="auto">
          <a:xfrm flipH="1">
            <a:off x="1495425" y="3857625"/>
            <a:ext cx="457200" cy="3921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211" name="Freeform 5"/>
          <p:cNvSpPr>
            <a:spLocks/>
          </p:cNvSpPr>
          <p:nvPr/>
        </p:nvSpPr>
        <p:spPr bwMode="auto">
          <a:xfrm rot="1720767">
            <a:off x="6477000" y="5030788"/>
            <a:ext cx="1104900" cy="190500"/>
          </a:xfrm>
          <a:custGeom>
            <a:avLst/>
            <a:gdLst>
              <a:gd name="T0" fmla="*/ 5669187 w 2898"/>
              <a:gd name="T1" fmla="*/ 167009908 h 314"/>
              <a:gd name="T2" fmla="*/ 372841900 w 2898"/>
              <a:gd name="T3" fmla="*/ 57442817 h 314"/>
              <a:gd name="T4" fmla="*/ 594945942 w 2898"/>
              <a:gd name="T5" fmla="*/ 80845379 h 314"/>
              <a:gd name="T6" fmla="*/ 966453847 w 2898"/>
              <a:gd name="T7" fmla="*/ 0 h 314"/>
              <a:gd name="T8" fmla="*/ 587942761 w 2898"/>
              <a:gd name="T9" fmla="*/ 154245041 h 314"/>
              <a:gd name="T10" fmla="*/ 368506325 w 2898"/>
              <a:gd name="T11" fmla="*/ 132969653 h 314"/>
              <a:gd name="T12" fmla="*/ 0 w 2898"/>
              <a:gd name="T13" fmla="*/ 165946321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212" name="Freeform 5"/>
          <p:cNvSpPr>
            <a:spLocks/>
          </p:cNvSpPr>
          <p:nvPr/>
        </p:nvSpPr>
        <p:spPr bwMode="auto">
          <a:xfrm rot="1720767">
            <a:off x="6003925" y="3270250"/>
            <a:ext cx="1106488" cy="190500"/>
          </a:xfrm>
          <a:custGeom>
            <a:avLst/>
            <a:gdLst>
              <a:gd name="T0" fmla="*/ 5669187 w 2898"/>
              <a:gd name="T1" fmla="*/ 167009908 h 314"/>
              <a:gd name="T2" fmla="*/ 372841900 w 2898"/>
              <a:gd name="T3" fmla="*/ 57442817 h 314"/>
              <a:gd name="T4" fmla="*/ 594945942 w 2898"/>
              <a:gd name="T5" fmla="*/ 80845379 h 314"/>
              <a:gd name="T6" fmla="*/ 966453847 w 2898"/>
              <a:gd name="T7" fmla="*/ 0 h 314"/>
              <a:gd name="T8" fmla="*/ 587942761 w 2898"/>
              <a:gd name="T9" fmla="*/ 154245041 h 314"/>
              <a:gd name="T10" fmla="*/ 368506325 w 2898"/>
              <a:gd name="T11" fmla="*/ 132969653 h 314"/>
              <a:gd name="T12" fmla="*/ 0 w 2898"/>
              <a:gd name="T13" fmla="*/ 165946321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213" name="Freeform 5"/>
          <p:cNvSpPr>
            <a:spLocks/>
          </p:cNvSpPr>
          <p:nvPr/>
        </p:nvSpPr>
        <p:spPr bwMode="auto">
          <a:xfrm rot="1720767">
            <a:off x="6642100" y="5648325"/>
            <a:ext cx="1628775" cy="177800"/>
          </a:xfrm>
          <a:custGeom>
            <a:avLst/>
            <a:gdLst>
              <a:gd name="T0" fmla="*/ 8344357 w 2898"/>
              <a:gd name="T1" fmla="*/ 155249497 h 314"/>
              <a:gd name="T2" fmla="*/ 548778128 w 2898"/>
              <a:gd name="T3" fmla="*/ 53397841 h 314"/>
              <a:gd name="T4" fmla="*/ 875688382 w 2898"/>
              <a:gd name="T5" fmla="*/ 75152454 h 314"/>
              <a:gd name="T6" fmla="*/ 1422503033 w 2898"/>
              <a:gd name="T7" fmla="*/ 0 h 314"/>
              <a:gd name="T8" fmla="*/ 865380548 w 2898"/>
              <a:gd name="T9" fmla="*/ 143383499 h 314"/>
              <a:gd name="T10" fmla="*/ 542396686 w 2898"/>
              <a:gd name="T11" fmla="*/ 123606270 h 314"/>
              <a:gd name="T12" fmla="*/ 0 w 2898"/>
              <a:gd name="T13" fmla="*/ 15426080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214" name="Rounded Rectangle 3"/>
          <p:cNvSpPr>
            <a:spLocks noChangeArrowheads="1"/>
          </p:cNvSpPr>
          <p:nvPr/>
        </p:nvSpPr>
        <p:spPr bwMode="auto">
          <a:xfrm>
            <a:off x="2519363" y="2397125"/>
            <a:ext cx="4510087" cy="24765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The Virtual Machine “Hypervisor”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provides the illusion of a complete CPU + memory +I/O to each virtual machine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Decryption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96346-6AC2-43CC-AEEE-FABA362E74B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7368051" y="2293808"/>
            <a:ext cx="754063" cy="1147763"/>
            <a:chOff x="4574" y="2228"/>
            <a:chExt cx="660" cy="672"/>
          </a:xfrm>
          <a:solidFill>
            <a:srgbClr val="FF0000"/>
          </a:solidFill>
        </p:grpSpPr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grp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grp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grp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grp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cxnSp>
        <p:nvCxnSpPr>
          <p:cNvPr id="7173" name="Straight Connector 16"/>
          <p:cNvCxnSpPr>
            <a:cxnSpLocks noChangeShapeType="1"/>
          </p:cNvCxnSpPr>
          <p:nvPr/>
        </p:nvCxnSpPr>
        <p:spPr bwMode="auto">
          <a:xfrm flipH="1">
            <a:off x="7137400" y="2051050"/>
            <a:ext cx="1243013" cy="17843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4" name="Straight Connector 25"/>
          <p:cNvCxnSpPr>
            <a:cxnSpLocks noChangeShapeType="1"/>
          </p:cNvCxnSpPr>
          <p:nvPr/>
        </p:nvCxnSpPr>
        <p:spPr bwMode="auto">
          <a:xfrm>
            <a:off x="7123113" y="2051050"/>
            <a:ext cx="1243012" cy="17843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116013" y="2293938"/>
            <a:ext cx="6100762" cy="3073400"/>
            <a:chOff x="1116692" y="2293809"/>
            <a:chExt cx="6100854" cy="3073961"/>
          </a:xfrm>
        </p:grpSpPr>
        <p:grpSp>
          <p:nvGrpSpPr>
            <p:cNvPr id="7177" name="Group 14"/>
            <p:cNvGrpSpPr>
              <a:grpSpLocks/>
            </p:cNvGrpSpPr>
            <p:nvPr/>
          </p:nvGrpSpPr>
          <p:grpSpPr bwMode="auto">
            <a:xfrm>
              <a:off x="1116692" y="2293809"/>
              <a:ext cx="754063" cy="1147763"/>
              <a:chOff x="4574" y="2228"/>
              <a:chExt cx="660" cy="672"/>
            </a:xfrm>
          </p:grpSpPr>
          <p:sp>
            <p:nvSpPr>
              <p:cNvPr id="7184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85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86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187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8" name="Oval 9"/>
            <p:cNvSpPr>
              <a:spLocks noChangeArrowheads="1"/>
            </p:cNvSpPr>
            <p:nvPr/>
          </p:nvSpPr>
          <p:spPr bwMode="auto">
            <a:xfrm>
              <a:off x="2796466" y="2293809"/>
              <a:ext cx="2920753" cy="1147763"/>
            </a:xfrm>
            <a:prstGeom prst="ellipse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>
                  <a:solidFill>
                    <a:schemeClr val="tx1"/>
                  </a:solidFill>
                </a:rPr>
                <a:t>Decryption</a:t>
              </a:r>
              <a:br>
                <a:rPr lang="en-US" altLang="en-US" sz="1600" b="0">
                  <a:solidFill>
                    <a:schemeClr val="tx1"/>
                  </a:solidFill>
                </a:rPr>
              </a:br>
              <a:r>
                <a:rPr lang="en-US" altLang="en-US" sz="1600" b="0">
                  <a:solidFill>
                    <a:schemeClr val="tx1"/>
                  </a:solidFill>
                </a:rPr>
                <a:t>Function</a:t>
              </a:r>
            </a:p>
          </p:txBody>
        </p:sp>
        <p:pic>
          <p:nvPicPr>
            <p:cNvPr id="7179" name="Picture 3" descr="C:\Users\noah\AppData\Local\Microsoft\Windows\Temporary Internet Files\Content.IE5\D9Y6BRD9\MC90043390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2909" y="3653270"/>
              <a:ext cx="17145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180" name="Straight Arrow Connector 11"/>
            <p:cNvCxnSpPr>
              <a:cxnSpLocks noChangeShapeType="1"/>
            </p:cNvCxnSpPr>
            <p:nvPr/>
          </p:nvCxnSpPr>
          <p:spPr bwMode="auto">
            <a:xfrm flipV="1">
              <a:off x="4221147" y="3542190"/>
              <a:ext cx="0" cy="968330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81" name="Straight Arrow Connector 15"/>
            <p:cNvCxnSpPr>
              <a:cxnSpLocks noChangeShapeType="1"/>
            </p:cNvCxnSpPr>
            <p:nvPr/>
          </p:nvCxnSpPr>
          <p:spPr bwMode="auto">
            <a:xfrm flipH="1">
              <a:off x="1985307" y="2892456"/>
              <a:ext cx="660239" cy="3416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82" name="Straight Arrow Connector 26"/>
            <p:cNvCxnSpPr>
              <a:cxnSpLocks noChangeShapeType="1"/>
            </p:cNvCxnSpPr>
            <p:nvPr/>
          </p:nvCxnSpPr>
          <p:spPr bwMode="auto">
            <a:xfrm flipH="1">
              <a:off x="6017249" y="2864088"/>
              <a:ext cx="1200297" cy="0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83" name="TextBox 24"/>
            <p:cNvSpPr txBox="1">
              <a:spLocks noChangeArrowheads="1"/>
            </p:cNvSpPr>
            <p:nvPr/>
          </p:nvSpPr>
          <p:spPr bwMode="auto">
            <a:xfrm>
              <a:off x="1172232" y="3653270"/>
              <a:ext cx="58862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Data</a:t>
              </a:r>
            </a:p>
          </p:txBody>
        </p:sp>
      </p:grpSp>
      <p:sp>
        <p:nvSpPr>
          <p:cNvPr id="7176" name="TextBox 29"/>
          <p:cNvSpPr txBox="1">
            <a:spLocks noChangeArrowheads="1"/>
          </p:cNvSpPr>
          <p:nvPr/>
        </p:nvSpPr>
        <p:spPr bwMode="auto">
          <a:xfrm>
            <a:off x="7004050" y="4032250"/>
            <a:ext cx="15097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Encrypted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1662113" y="1419225"/>
            <a:ext cx="6235700" cy="4175125"/>
          </a:xfrm>
          <a:prstGeom prst="rect">
            <a:avLst/>
          </a:prstGeom>
          <a:solidFill>
            <a:srgbClr val="FF5DAE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title"/>
          </p:nvPr>
        </p:nvSpPr>
        <p:spPr>
          <a:xfrm>
            <a:off x="249238" y="627063"/>
            <a:ext cx="8932862" cy="498475"/>
          </a:xfrm>
        </p:spPr>
        <p:txBody>
          <a:bodyPr/>
          <a:lstStyle/>
          <a:p>
            <a:r>
              <a:rPr lang="en-US" altLang="en-US"/>
              <a:t>Virtual Machines and Trust</a:t>
            </a:r>
          </a:p>
        </p:txBody>
      </p:sp>
      <p:grpSp>
        <p:nvGrpSpPr>
          <p:cNvPr id="51204" name="Group 6"/>
          <p:cNvGrpSpPr>
            <a:grpSpLocks/>
          </p:cNvGrpSpPr>
          <p:nvPr/>
        </p:nvGrpSpPr>
        <p:grpSpPr bwMode="auto">
          <a:xfrm>
            <a:off x="7897813" y="2881313"/>
            <a:ext cx="1411287" cy="1003300"/>
            <a:chOff x="4891" y="1648"/>
            <a:chExt cx="931" cy="612"/>
          </a:xfrm>
        </p:grpSpPr>
        <p:grpSp>
          <p:nvGrpSpPr>
            <p:cNvPr id="51267" name="Group 7"/>
            <p:cNvGrpSpPr>
              <a:grpSpLocks/>
            </p:cNvGrpSpPr>
            <p:nvPr/>
          </p:nvGrpSpPr>
          <p:grpSpPr bwMode="auto">
            <a:xfrm>
              <a:off x="5555" y="1648"/>
              <a:ext cx="266" cy="512"/>
              <a:chOff x="4574" y="2228"/>
              <a:chExt cx="660" cy="672"/>
            </a:xfrm>
          </p:grpSpPr>
          <p:sp>
            <p:nvSpPr>
              <p:cNvPr id="51288" name="Oval 8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89" name="Rectangle 9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90" name="Oval 10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91" name="Line 11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2" name="Line 12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268" name="Group 13"/>
            <p:cNvGrpSpPr>
              <a:grpSpLocks/>
            </p:cNvGrpSpPr>
            <p:nvPr/>
          </p:nvGrpSpPr>
          <p:grpSpPr bwMode="auto">
            <a:xfrm>
              <a:off x="4947" y="1781"/>
              <a:ext cx="408" cy="478"/>
              <a:chOff x="1099" y="1412"/>
              <a:chExt cx="1495" cy="1489"/>
            </a:xfrm>
          </p:grpSpPr>
          <p:sp>
            <p:nvSpPr>
              <p:cNvPr id="51281" name="Oval 14"/>
              <p:cNvSpPr>
                <a:spLocks noChangeArrowheads="1"/>
              </p:cNvSpPr>
              <p:nvPr/>
            </p:nvSpPr>
            <p:spPr bwMode="auto">
              <a:xfrm>
                <a:off x="1099" y="1412"/>
                <a:ext cx="1495" cy="1489"/>
              </a:xfrm>
              <a:prstGeom prst="ellipse">
                <a:avLst/>
              </a:prstGeom>
              <a:solidFill>
                <a:srgbClr val="FF5DAE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82" name="Oval 15"/>
              <p:cNvSpPr>
                <a:spLocks noChangeArrowheads="1"/>
              </p:cNvSpPr>
              <p:nvPr/>
            </p:nvSpPr>
            <p:spPr bwMode="auto">
              <a:xfrm>
                <a:off x="1169" y="1487"/>
                <a:ext cx="1355" cy="1343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83" name="Oval 16"/>
              <p:cNvSpPr>
                <a:spLocks noChangeArrowheads="1"/>
              </p:cNvSpPr>
              <p:nvPr/>
            </p:nvSpPr>
            <p:spPr bwMode="auto">
              <a:xfrm>
                <a:off x="1258" y="1570"/>
                <a:ext cx="1175" cy="1171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84" name="Oval 17"/>
              <p:cNvSpPr>
                <a:spLocks noChangeArrowheads="1"/>
              </p:cNvSpPr>
              <p:nvPr/>
            </p:nvSpPr>
            <p:spPr bwMode="auto">
              <a:xfrm>
                <a:off x="1216" y="1528"/>
                <a:ext cx="1260" cy="1256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85" name="Oval 18"/>
              <p:cNvSpPr>
                <a:spLocks noChangeArrowheads="1"/>
              </p:cNvSpPr>
              <p:nvPr/>
            </p:nvSpPr>
            <p:spPr bwMode="auto">
              <a:xfrm>
                <a:off x="1298" y="1612"/>
                <a:ext cx="1096" cy="1085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86" name="Oval 19"/>
              <p:cNvSpPr>
                <a:spLocks noChangeArrowheads="1"/>
              </p:cNvSpPr>
              <p:nvPr/>
            </p:nvSpPr>
            <p:spPr bwMode="auto">
              <a:xfrm>
                <a:off x="1396" y="1713"/>
                <a:ext cx="899" cy="879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287" name="Oval 20"/>
              <p:cNvSpPr>
                <a:spLocks noChangeArrowheads="1"/>
              </p:cNvSpPr>
              <p:nvPr/>
            </p:nvSpPr>
            <p:spPr bwMode="auto">
              <a:xfrm>
                <a:off x="1347" y="1662"/>
                <a:ext cx="997" cy="982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1269" name="Group 21"/>
            <p:cNvGrpSpPr>
              <a:grpSpLocks/>
            </p:cNvGrpSpPr>
            <p:nvPr/>
          </p:nvGrpSpPr>
          <p:grpSpPr bwMode="auto">
            <a:xfrm>
              <a:off x="5174" y="1779"/>
              <a:ext cx="648" cy="481"/>
              <a:chOff x="1825" y="1397"/>
              <a:chExt cx="3308" cy="1513"/>
            </a:xfrm>
          </p:grpSpPr>
          <p:sp>
            <p:nvSpPr>
              <p:cNvPr id="51279" name="Line 22"/>
              <p:cNvSpPr>
                <a:spLocks noChangeShapeType="1"/>
              </p:cNvSpPr>
              <p:nvPr/>
            </p:nvSpPr>
            <p:spPr bwMode="auto">
              <a:xfrm flipH="1" flipV="1">
                <a:off x="1853" y="1397"/>
                <a:ext cx="2316" cy="325"/>
              </a:xfrm>
              <a:prstGeom prst="line">
                <a:avLst/>
              </a:prstGeom>
              <a:noFill/>
              <a:ln w="28575">
                <a:solidFill>
                  <a:srgbClr val="FF5DA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80" name="Freeform 23"/>
              <p:cNvSpPr>
                <a:spLocks/>
              </p:cNvSpPr>
              <p:nvPr/>
            </p:nvSpPr>
            <p:spPr bwMode="auto">
              <a:xfrm>
                <a:off x="1825" y="1725"/>
                <a:ext cx="3308" cy="1185"/>
              </a:xfrm>
              <a:custGeom>
                <a:avLst/>
                <a:gdLst>
                  <a:gd name="T0" fmla="*/ 3308 w 3308"/>
                  <a:gd name="T1" fmla="*/ 0 h 1180"/>
                  <a:gd name="T2" fmla="*/ 1893 w 3308"/>
                  <a:gd name="T3" fmla="*/ 922 h 1180"/>
                  <a:gd name="T4" fmla="*/ 0 w 3308"/>
                  <a:gd name="T5" fmla="*/ 1185 h 11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8" h="1180">
                    <a:moveTo>
                      <a:pt x="3308" y="0"/>
                    </a:moveTo>
                    <a:cubicBezTo>
                      <a:pt x="2876" y="360"/>
                      <a:pt x="2444" y="721"/>
                      <a:pt x="1893" y="918"/>
                    </a:cubicBezTo>
                    <a:cubicBezTo>
                      <a:pt x="1342" y="1115"/>
                      <a:pt x="671" y="1147"/>
                      <a:pt x="0" y="1180"/>
                    </a:cubicBezTo>
                  </a:path>
                </a:pathLst>
              </a:custGeom>
              <a:noFill/>
              <a:ln w="28575" cap="flat" cmpd="sng">
                <a:solidFill>
                  <a:srgbClr val="FF5DAE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1270" name="Group 24"/>
            <p:cNvGrpSpPr>
              <a:grpSpLocks/>
            </p:cNvGrpSpPr>
            <p:nvPr/>
          </p:nvGrpSpPr>
          <p:grpSpPr bwMode="auto">
            <a:xfrm>
              <a:off x="5555" y="1800"/>
              <a:ext cx="267" cy="315"/>
              <a:chOff x="4141" y="1450"/>
              <a:chExt cx="992" cy="983"/>
            </a:xfrm>
          </p:grpSpPr>
          <p:sp>
            <p:nvSpPr>
              <p:cNvPr id="51272" name="Freeform 25"/>
              <p:cNvSpPr>
                <a:spLocks/>
              </p:cNvSpPr>
              <p:nvPr/>
            </p:nvSpPr>
            <p:spPr bwMode="auto">
              <a:xfrm>
                <a:off x="4141" y="171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73" name="Freeform 26"/>
              <p:cNvSpPr>
                <a:spLocks/>
              </p:cNvSpPr>
              <p:nvPr/>
            </p:nvSpPr>
            <p:spPr bwMode="auto">
              <a:xfrm>
                <a:off x="4141" y="1857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74" name="Freeform 27"/>
              <p:cNvSpPr>
                <a:spLocks/>
              </p:cNvSpPr>
              <p:nvPr/>
            </p:nvSpPr>
            <p:spPr bwMode="auto">
              <a:xfrm>
                <a:off x="4141" y="200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75" name="Freeform 28"/>
              <p:cNvSpPr>
                <a:spLocks/>
              </p:cNvSpPr>
              <p:nvPr/>
            </p:nvSpPr>
            <p:spPr bwMode="auto">
              <a:xfrm>
                <a:off x="4141" y="214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76" name="Freeform 29"/>
              <p:cNvSpPr>
                <a:spLocks/>
              </p:cNvSpPr>
              <p:nvPr/>
            </p:nvSpPr>
            <p:spPr bwMode="auto">
              <a:xfrm>
                <a:off x="4141" y="228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77" name="Freeform 30"/>
              <p:cNvSpPr>
                <a:spLocks/>
              </p:cNvSpPr>
              <p:nvPr/>
            </p:nvSpPr>
            <p:spPr bwMode="auto">
              <a:xfrm>
                <a:off x="4141" y="1586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78" name="Freeform 31"/>
              <p:cNvSpPr>
                <a:spLocks/>
              </p:cNvSpPr>
              <p:nvPr/>
            </p:nvSpPr>
            <p:spPr bwMode="auto">
              <a:xfrm>
                <a:off x="4141" y="145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271" name="Rectangle 32"/>
            <p:cNvSpPr>
              <a:spLocks noChangeArrowheads="1"/>
            </p:cNvSpPr>
            <p:nvPr/>
          </p:nvSpPr>
          <p:spPr bwMode="auto">
            <a:xfrm>
              <a:off x="4891" y="1993"/>
              <a:ext cx="332" cy="103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500"/>
                <a:t>Sector</a:t>
              </a:r>
            </a:p>
          </p:txBody>
        </p:sp>
      </p:grp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2855913" y="3687763"/>
            <a:ext cx="4106862" cy="1247775"/>
          </a:xfrm>
          <a:prstGeom prst="rect">
            <a:avLst/>
          </a:prstGeom>
          <a:solidFill>
            <a:srgbClr val="CDCDC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6" name="Text Box 4"/>
          <p:cNvSpPr txBox="1">
            <a:spLocks noChangeArrowheads="1"/>
          </p:cNvSpPr>
          <p:nvPr/>
        </p:nvSpPr>
        <p:spPr bwMode="auto">
          <a:xfrm>
            <a:off x="4227513" y="5021263"/>
            <a:ext cx="10033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Unix Kernel</a:t>
            </a:r>
          </a:p>
        </p:txBody>
      </p:sp>
      <p:sp>
        <p:nvSpPr>
          <p:cNvPr id="51207" name="AutoShape 33"/>
          <p:cNvSpPr>
            <a:spLocks noChangeArrowheads="1"/>
          </p:cNvSpPr>
          <p:nvPr/>
        </p:nvSpPr>
        <p:spPr bwMode="auto">
          <a:xfrm rot="-5400000">
            <a:off x="3349625" y="4248150"/>
            <a:ext cx="857250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chemeClr val="hlink"/>
                </a:solidFill>
              </a:rPr>
              <a:t>Application</a:t>
            </a:r>
          </a:p>
        </p:txBody>
      </p:sp>
      <p:sp>
        <p:nvSpPr>
          <p:cNvPr id="51208" name="AutoShape 41"/>
          <p:cNvSpPr>
            <a:spLocks noChangeArrowheads="1"/>
          </p:cNvSpPr>
          <p:nvPr/>
        </p:nvSpPr>
        <p:spPr bwMode="auto">
          <a:xfrm rot="-5400000">
            <a:off x="3937794" y="4282281"/>
            <a:ext cx="801688" cy="314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Filesystem</a:t>
            </a:r>
          </a:p>
        </p:txBody>
      </p:sp>
      <p:sp>
        <p:nvSpPr>
          <p:cNvPr id="51209" name="Line 45"/>
          <p:cNvSpPr>
            <a:spLocks noChangeShapeType="1"/>
          </p:cNvSpPr>
          <p:nvPr/>
        </p:nvSpPr>
        <p:spPr bwMode="auto">
          <a:xfrm flipH="1">
            <a:off x="4532313" y="4391025"/>
            <a:ext cx="3175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1210" name="Group 2"/>
          <p:cNvGrpSpPr>
            <a:grpSpLocks/>
          </p:cNvGrpSpPr>
          <p:nvPr/>
        </p:nvGrpSpPr>
        <p:grpSpPr bwMode="auto">
          <a:xfrm>
            <a:off x="5443538" y="3954463"/>
            <a:ext cx="687387" cy="466725"/>
            <a:chOff x="4460875" y="2463006"/>
            <a:chExt cx="1674813" cy="1538288"/>
          </a:xfrm>
        </p:grpSpPr>
        <p:grpSp>
          <p:nvGrpSpPr>
            <p:cNvPr id="51258" name="Group 50"/>
            <p:cNvGrpSpPr>
              <a:grpSpLocks/>
            </p:cNvGrpSpPr>
            <p:nvPr/>
          </p:nvGrpSpPr>
          <p:grpSpPr bwMode="auto">
            <a:xfrm>
              <a:off x="4460875" y="2789238"/>
              <a:ext cx="1674813" cy="1022350"/>
              <a:chOff x="2042" y="1528"/>
              <a:chExt cx="1055" cy="644"/>
            </a:xfrm>
          </p:grpSpPr>
          <p:sp>
            <p:nvSpPr>
              <p:cNvPr id="51262" name="Line 51"/>
              <p:cNvSpPr>
                <a:spLocks noChangeShapeType="1"/>
              </p:cNvSpPr>
              <p:nvPr/>
            </p:nvSpPr>
            <p:spPr bwMode="auto">
              <a:xfrm>
                <a:off x="2042" y="1528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63" name="Line 52"/>
              <p:cNvSpPr>
                <a:spLocks noChangeShapeType="1"/>
              </p:cNvSpPr>
              <p:nvPr/>
            </p:nvSpPr>
            <p:spPr bwMode="auto">
              <a:xfrm>
                <a:off x="2042" y="1689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64" name="Line 53"/>
              <p:cNvSpPr>
                <a:spLocks noChangeShapeType="1"/>
              </p:cNvSpPr>
              <p:nvPr/>
            </p:nvSpPr>
            <p:spPr bwMode="auto">
              <a:xfrm>
                <a:off x="2042" y="1850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65" name="Line 54"/>
              <p:cNvSpPr>
                <a:spLocks noChangeShapeType="1"/>
              </p:cNvSpPr>
              <p:nvPr/>
            </p:nvSpPr>
            <p:spPr bwMode="auto">
              <a:xfrm>
                <a:off x="2042" y="2011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66" name="Line 55"/>
              <p:cNvSpPr>
                <a:spLocks noChangeShapeType="1"/>
              </p:cNvSpPr>
              <p:nvPr/>
            </p:nvSpPr>
            <p:spPr bwMode="auto">
              <a:xfrm>
                <a:off x="2042" y="2172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259" name="Line 56"/>
            <p:cNvSpPr>
              <a:spLocks noChangeShapeType="1"/>
            </p:cNvSpPr>
            <p:nvPr/>
          </p:nvSpPr>
          <p:spPr bwMode="auto">
            <a:xfrm rot="-5400000">
              <a:off x="4257675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60" name="Line 57"/>
            <p:cNvSpPr>
              <a:spLocks noChangeShapeType="1"/>
            </p:cNvSpPr>
            <p:nvPr/>
          </p:nvSpPr>
          <p:spPr bwMode="auto">
            <a:xfrm rot="-5400000">
              <a:off x="4768850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61" name="Rectangle 58"/>
            <p:cNvSpPr>
              <a:spLocks noChangeArrowheads="1"/>
            </p:cNvSpPr>
            <p:nvPr/>
          </p:nvSpPr>
          <p:spPr bwMode="auto">
            <a:xfrm>
              <a:off x="5029200" y="3046413"/>
              <a:ext cx="501650" cy="24923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Sector</a:t>
              </a:r>
            </a:p>
          </p:txBody>
        </p:sp>
      </p:grpSp>
      <p:grpSp>
        <p:nvGrpSpPr>
          <p:cNvPr id="51211" name="Group 1"/>
          <p:cNvGrpSpPr>
            <a:grpSpLocks/>
          </p:cNvGrpSpPr>
          <p:nvPr/>
        </p:nvGrpSpPr>
        <p:grpSpPr bwMode="auto">
          <a:xfrm>
            <a:off x="4833938" y="3767138"/>
            <a:ext cx="1862137" cy="1106487"/>
            <a:chOff x="4042569" y="2026444"/>
            <a:chExt cx="2585076" cy="2464662"/>
          </a:xfrm>
        </p:grpSpPr>
        <p:sp>
          <p:nvSpPr>
            <p:cNvPr id="51255" name="Text Box 59"/>
            <p:cNvSpPr txBox="1">
              <a:spLocks noChangeArrowheads="1"/>
            </p:cNvSpPr>
            <p:nvPr/>
          </p:nvSpPr>
          <p:spPr bwMode="auto">
            <a:xfrm>
              <a:off x="4593982" y="3790694"/>
              <a:ext cx="1544991" cy="591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In-memory Block</a:t>
              </a:r>
              <a:br>
                <a:rPr lang="en-US" altLang="en-US" sz="900"/>
              </a:br>
              <a:r>
                <a:rPr lang="en-US" altLang="en-US" sz="900"/>
                <a:t>Cache</a:t>
              </a:r>
            </a:p>
          </p:txBody>
        </p:sp>
        <p:sp>
          <p:nvSpPr>
            <p:cNvPr id="51256" name="AutoShape 63"/>
            <p:cNvSpPr>
              <a:spLocks noChangeArrowheads="1"/>
            </p:cNvSpPr>
            <p:nvPr/>
          </p:nvSpPr>
          <p:spPr bwMode="auto">
            <a:xfrm rot="-5400000">
              <a:off x="2986088" y="3082925"/>
              <a:ext cx="2427288" cy="3143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Block Device Driver</a:t>
              </a:r>
            </a:p>
          </p:txBody>
        </p:sp>
        <p:sp>
          <p:nvSpPr>
            <p:cNvPr id="51257" name="AutoShape 69"/>
            <p:cNvSpPr>
              <a:spLocks noChangeArrowheads="1"/>
            </p:cNvSpPr>
            <p:nvPr/>
          </p:nvSpPr>
          <p:spPr bwMode="auto">
            <a:xfrm rot="-5400000">
              <a:off x="5221120" y="3084581"/>
              <a:ext cx="2427288" cy="3857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Raw Device Driver</a:t>
              </a:r>
            </a:p>
          </p:txBody>
        </p:sp>
      </p:grpSp>
      <p:sp>
        <p:nvSpPr>
          <p:cNvPr id="51212" name="AutoShape 41"/>
          <p:cNvSpPr>
            <a:spLocks noChangeArrowheads="1"/>
          </p:cNvSpPr>
          <p:nvPr/>
        </p:nvSpPr>
        <p:spPr bwMode="auto">
          <a:xfrm rot="-5400000">
            <a:off x="2832100" y="4273550"/>
            <a:ext cx="690563" cy="3159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TTY Driver</a:t>
            </a:r>
          </a:p>
        </p:txBody>
      </p:sp>
      <p:sp>
        <p:nvSpPr>
          <p:cNvPr id="51213" name="Line 39"/>
          <p:cNvSpPr>
            <a:spLocks noChangeShapeType="1"/>
          </p:cNvSpPr>
          <p:nvPr/>
        </p:nvSpPr>
        <p:spPr bwMode="auto">
          <a:xfrm flipH="1" flipV="1">
            <a:off x="3290888" y="4406900"/>
            <a:ext cx="309562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14" name="Line 39"/>
          <p:cNvSpPr>
            <a:spLocks noChangeShapeType="1"/>
          </p:cNvSpPr>
          <p:nvPr/>
        </p:nvSpPr>
        <p:spPr bwMode="auto">
          <a:xfrm flipH="1" flipV="1">
            <a:off x="3902075" y="4383088"/>
            <a:ext cx="3111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15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411003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16" name="Line 39"/>
          <p:cNvSpPr>
            <a:spLocks noChangeShapeType="1"/>
          </p:cNvSpPr>
          <p:nvPr/>
        </p:nvSpPr>
        <p:spPr bwMode="auto">
          <a:xfrm flipH="1" flipV="1">
            <a:off x="2435225" y="3821113"/>
            <a:ext cx="412750" cy="558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17" name="Rectangle 3"/>
          <p:cNvSpPr>
            <a:spLocks noChangeArrowheads="1"/>
          </p:cNvSpPr>
          <p:nvPr/>
        </p:nvSpPr>
        <p:spPr bwMode="auto">
          <a:xfrm>
            <a:off x="2827338" y="1916113"/>
            <a:ext cx="4105275" cy="1249362"/>
          </a:xfrm>
          <a:prstGeom prst="rect">
            <a:avLst/>
          </a:prstGeom>
          <a:solidFill>
            <a:srgbClr val="CDCDC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18" name="Text Box 4"/>
          <p:cNvSpPr txBox="1">
            <a:spLocks noChangeArrowheads="1"/>
          </p:cNvSpPr>
          <p:nvPr/>
        </p:nvSpPr>
        <p:spPr bwMode="auto">
          <a:xfrm>
            <a:off x="4227513" y="3225800"/>
            <a:ext cx="10033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Unix Kernel</a:t>
            </a:r>
          </a:p>
        </p:txBody>
      </p:sp>
      <p:sp>
        <p:nvSpPr>
          <p:cNvPr id="51219" name="AutoShape 33"/>
          <p:cNvSpPr>
            <a:spLocks noChangeArrowheads="1"/>
          </p:cNvSpPr>
          <p:nvPr/>
        </p:nvSpPr>
        <p:spPr bwMode="auto">
          <a:xfrm rot="-5400000">
            <a:off x="3321844" y="2477294"/>
            <a:ext cx="855662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chemeClr val="hlink"/>
                </a:solidFill>
              </a:rPr>
              <a:t>Application</a:t>
            </a:r>
          </a:p>
        </p:txBody>
      </p:sp>
      <p:sp>
        <p:nvSpPr>
          <p:cNvPr id="51220" name="AutoShape 41"/>
          <p:cNvSpPr>
            <a:spLocks noChangeArrowheads="1"/>
          </p:cNvSpPr>
          <p:nvPr/>
        </p:nvSpPr>
        <p:spPr bwMode="auto">
          <a:xfrm rot="-5400000">
            <a:off x="3907631" y="2510632"/>
            <a:ext cx="803275" cy="315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Filesystem</a:t>
            </a:r>
          </a:p>
        </p:txBody>
      </p:sp>
      <p:sp>
        <p:nvSpPr>
          <p:cNvPr id="51221" name="Line 45"/>
          <p:cNvSpPr>
            <a:spLocks noChangeShapeType="1"/>
          </p:cNvSpPr>
          <p:nvPr/>
        </p:nvSpPr>
        <p:spPr bwMode="auto">
          <a:xfrm flipH="1">
            <a:off x="4502150" y="2619375"/>
            <a:ext cx="3175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1222" name="Group 119"/>
          <p:cNvGrpSpPr>
            <a:grpSpLocks/>
          </p:cNvGrpSpPr>
          <p:nvPr/>
        </p:nvGrpSpPr>
        <p:grpSpPr bwMode="auto">
          <a:xfrm>
            <a:off x="5414963" y="2182813"/>
            <a:ext cx="687387" cy="466725"/>
            <a:chOff x="4460875" y="2463006"/>
            <a:chExt cx="1674813" cy="1538288"/>
          </a:xfrm>
        </p:grpSpPr>
        <p:grpSp>
          <p:nvGrpSpPr>
            <p:cNvPr id="51246" name="Group 50"/>
            <p:cNvGrpSpPr>
              <a:grpSpLocks/>
            </p:cNvGrpSpPr>
            <p:nvPr/>
          </p:nvGrpSpPr>
          <p:grpSpPr bwMode="auto">
            <a:xfrm>
              <a:off x="4460875" y="2789238"/>
              <a:ext cx="1674813" cy="1022350"/>
              <a:chOff x="2042" y="1528"/>
              <a:chExt cx="1055" cy="644"/>
            </a:xfrm>
          </p:grpSpPr>
          <p:sp>
            <p:nvSpPr>
              <p:cNvPr id="51250" name="Line 51"/>
              <p:cNvSpPr>
                <a:spLocks noChangeShapeType="1"/>
              </p:cNvSpPr>
              <p:nvPr/>
            </p:nvSpPr>
            <p:spPr bwMode="auto">
              <a:xfrm>
                <a:off x="2042" y="1528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51" name="Line 52"/>
              <p:cNvSpPr>
                <a:spLocks noChangeShapeType="1"/>
              </p:cNvSpPr>
              <p:nvPr/>
            </p:nvSpPr>
            <p:spPr bwMode="auto">
              <a:xfrm>
                <a:off x="2042" y="1689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52" name="Line 53"/>
              <p:cNvSpPr>
                <a:spLocks noChangeShapeType="1"/>
              </p:cNvSpPr>
              <p:nvPr/>
            </p:nvSpPr>
            <p:spPr bwMode="auto">
              <a:xfrm>
                <a:off x="2042" y="1850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53" name="Line 54"/>
              <p:cNvSpPr>
                <a:spLocks noChangeShapeType="1"/>
              </p:cNvSpPr>
              <p:nvPr/>
            </p:nvSpPr>
            <p:spPr bwMode="auto">
              <a:xfrm>
                <a:off x="2042" y="2011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54" name="Line 55"/>
              <p:cNvSpPr>
                <a:spLocks noChangeShapeType="1"/>
              </p:cNvSpPr>
              <p:nvPr/>
            </p:nvSpPr>
            <p:spPr bwMode="auto">
              <a:xfrm>
                <a:off x="2042" y="2172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247" name="Line 56"/>
            <p:cNvSpPr>
              <a:spLocks noChangeShapeType="1"/>
            </p:cNvSpPr>
            <p:nvPr/>
          </p:nvSpPr>
          <p:spPr bwMode="auto">
            <a:xfrm rot="-5400000">
              <a:off x="4257675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48" name="Line 57"/>
            <p:cNvSpPr>
              <a:spLocks noChangeShapeType="1"/>
            </p:cNvSpPr>
            <p:nvPr/>
          </p:nvSpPr>
          <p:spPr bwMode="auto">
            <a:xfrm rot="-5400000">
              <a:off x="4768850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49" name="Rectangle 58"/>
            <p:cNvSpPr>
              <a:spLocks noChangeArrowheads="1"/>
            </p:cNvSpPr>
            <p:nvPr/>
          </p:nvSpPr>
          <p:spPr bwMode="auto">
            <a:xfrm>
              <a:off x="5029200" y="3046413"/>
              <a:ext cx="501650" cy="24923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Sector</a:t>
              </a:r>
            </a:p>
          </p:txBody>
        </p:sp>
      </p:grpSp>
      <p:grpSp>
        <p:nvGrpSpPr>
          <p:cNvPr id="51223" name="Group 120"/>
          <p:cNvGrpSpPr>
            <a:grpSpLocks/>
          </p:cNvGrpSpPr>
          <p:nvPr/>
        </p:nvGrpSpPr>
        <p:grpSpPr bwMode="auto">
          <a:xfrm>
            <a:off x="2084388" y="1927225"/>
            <a:ext cx="5367337" cy="3511550"/>
            <a:chOff x="267023" y="1874432"/>
            <a:chExt cx="7448950" cy="7819911"/>
          </a:xfrm>
        </p:grpSpPr>
        <p:sp>
          <p:nvSpPr>
            <p:cNvPr id="51239" name="Text Box 59"/>
            <p:cNvSpPr txBox="1">
              <a:spLocks noChangeArrowheads="1"/>
            </p:cNvSpPr>
            <p:nvPr/>
          </p:nvSpPr>
          <p:spPr bwMode="auto">
            <a:xfrm>
              <a:off x="4593982" y="3790694"/>
              <a:ext cx="1544991" cy="591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In-memory Block</a:t>
              </a:r>
              <a:br>
                <a:rPr lang="en-US" altLang="en-US" sz="900"/>
              </a:br>
              <a:r>
                <a:rPr lang="en-US" altLang="en-US" sz="900"/>
                <a:t>Cache</a:t>
              </a:r>
            </a:p>
          </p:txBody>
        </p:sp>
        <p:sp>
          <p:nvSpPr>
            <p:cNvPr id="51240" name="AutoShape 63"/>
            <p:cNvSpPr>
              <a:spLocks noChangeArrowheads="1"/>
            </p:cNvSpPr>
            <p:nvPr/>
          </p:nvSpPr>
          <p:spPr bwMode="auto">
            <a:xfrm rot="-5400000">
              <a:off x="2986088" y="3082925"/>
              <a:ext cx="2427288" cy="3143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Block Device Driver</a:t>
              </a:r>
            </a:p>
          </p:txBody>
        </p:sp>
        <p:sp>
          <p:nvSpPr>
            <p:cNvPr id="51241" name="AutoShape 69"/>
            <p:cNvSpPr>
              <a:spLocks noChangeArrowheads="1"/>
            </p:cNvSpPr>
            <p:nvPr/>
          </p:nvSpPr>
          <p:spPr bwMode="auto">
            <a:xfrm rot="-5400000">
              <a:off x="5221120" y="3084581"/>
              <a:ext cx="2427288" cy="3857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Raw Device Driver</a:t>
              </a:r>
            </a:p>
          </p:txBody>
        </p:sp>
        <p:sp>
          <p:nvSpPr>
            <p:cNvPr id="51242" name="AutoShape 69"/>
            <p:cNvSpPr>
              <a:spLocks noChangeArrowheads="1"/>
            </p:cNvSpPr>
            <p:nvPr/>
          </p:nvSpPr>
          <p:spPr bwMode="auto">
            <a:xfrm rot="-5400000">
              <a:off x="5616951" y="5026964"/>
              <a:ext cx="3812282" cy="385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Disk virtualization</a:t>
              </a:r>
            </a:p>
          </p:txBody>
        </p:sp>
        <p:sp>
          <p:nvSpPr>
            <p:cNvPr id="51243" name="AutoShape 69"/>
            <p:cNvSpPr>
              <a:spLocks noChangeArrowheads="1"/>
            </p:cNvSpPr>
            <p:nvPr/>
          </p:nvSpPr>
          <p:spPr bwMode="auto">
            <a:xfrm>
              <a:off x="5211866" y="9069287"/>
              <a:ext cx="2376484" cy="6188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Network virtualization</a:t>
              </a:r>
            </a:p>
          </p:txBody>
        </p:sp>
        <p:sp>
          <p:nvSpPr>
            <p:cNvPr id="51244" name="AutoShape 69"/>
            <p:cNvSpPr>
              <a:spLocks noChangeArrowheads="1"/>
            </p:cNvSpPr>
            <p:nvPr/>
          </p:nvSpPr>
          <p:spPr bwMode="auto">
            <a:xfrm rot="-5400000">
              <a:off x="-2901909" y="5043364"/>
              <a:ext cx="6723627" cy="385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Display Virtualization</a:t>
              </a:r>
            </a:p>
          </p:txBody>
        </p:sp>
        <p:sp>
          <p:nvSpPr>
            <p:cNvPr id="51245" name="AutoShape 69"/>
            <p:cNvSpPr>
              <a:spLocks noChangeArrowheads="1"/>
            </p:cNvSpPr>
            <p:nvPr/>
          </p:nvSpPr>
          <p:spPr bwMode="auto">
            <a:xfrm>
              <a:off x="759369" y="9075514"/>
              <a:ext cx="2376484" cy="6188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Memory virtualization</a:t>
              </a:r>
            </a:p>
          </p:txBody>
        </p:sp>
      </p:grpSp>
      <p:sp>
        <p:nvSpPr>
          <p:cNvPr id="51224" name="AutoShape 41"/>
          <p:cNvSpPr>
            <a:spLocks noChangeArrowheads="1"/>
          </p:cNvSpPr>
          <p:nvPr/>
        </p:nvSpPr>
        <p:spPr bwMode="auto">
          <a:xfrm rot="-5400000">
            <a:off x="2801937" y="2501901"/>
            <a:ext cx="690563" cy="315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TTY Driver</a:t>
            </a:r>
          </a:p>
        </p:txBody>
      </p:sp>
      <p:sp>
        <p:nvSpPr>
          <p:cNvPr id="51225" name="Line 39"/>
          <p:cNvSpPr>
            <a:spLocks noChangeShapeType="1"/>
          </p:cNvSpPr>
          <p:nvPr/>
        </p:nvSpPr>
        <p:spPr bwMode="auto">
          <a:xfrm flipH="1" flipV="1">
            <a:off x="3260725" y="2635250"/>
            <a:ext cx="3111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26" name="Line 39"/>
          <p:cNvSpPr>
            <a:spLocks noChangeShapeType="1"/>
          </p:cNvSpPr>
          <p:nvPr/>
        </p:nvSpPr>
        <p:spPr bwMode="auto">
          <a:xfrm flipH="1" flipV="1">
            <a:off x="3873500" y="2611438"/>
            <a:ext cx="3095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27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24948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8" name="Line 39"/>
          <p:cNvSpPr>
            <a:spLocks noChangeShapeType="1"/>
          </p:cNvSpPr>
          <p:nvPr/>
        </p:nvSpPr>
        <p:spPr bwMode="auto">
          <a:xfrm flipH="1">
            <a:off x="2435225" y="2608263"/>
            <a:ext cx="384175" cy="4159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29" name="Text Box 4"/>
          <p:cNvSpPr txBox="1">
            <a:spLocks noChangeArrowheads="1"/>
          </p:cNvSpPr>
          <p:nvPr/>
        </p:nvSpPr>
        <p:spPr bwMode="auto">
          <a:xfrm>
            <a:off x="3527425" y="5772150"/>
            <a:ext cx="27051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Virtual Machine “Hypervisor”</a:t>
            </a:r>
          </a:p>
        </p:txBody>
      </p:sp>
      <p:sp>
        <p:nvSpPr>
          <p:cNvPr id="51230" name="Line 70"/>
          <p:cNvSpPr>
            <a:spLocks noChangeShapeType="1"/>
          </p:cNvSpPr>
          <p:nvPr/>
        </p:nvSpPr>
        <p:spPr bwMode="auto">
          <a:xfrm flipH="1">
            <a:off x="7451725" y="3436938"/>
            <a:ext cx="5810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31" name="Line 70"/>
          <p:cNvSpPr>
            <a:spLocks noChangeShapeType="1"/>
          </p:cNvSpPr>
          <p:nvPr/>
        </p:nvSpPr>
        <p:spPr bwMode="auto">
          <a:xfrm flipH="1">
            <a:off x="6731000" y="3602038"/>
            <a:ext cx="360363" cy="60483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32" name="Line 70"/>
          <p:cNvSpPr>
            <a:spLocks noChangeShapeType="1"/>
          </p:cNvSpPr>
          <p:nvPr/>
        </p:nvSpPr>
        <p:spPr bwMode="auto">
          <a:xfrm flipH="1" flipV="1">
            <a:off x="6696075" y="2503488"/>
            <a:ext cx="477838" cy="7540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33" name="Line 39"/>
          <p:cNvSpPr>
            <a:spLocks noChangeShapeType="1"/>
          </p:cNvSpPr>
          <p:nvPr/>
        </p:nvSpPr>
        <p:spPr bwMode="auto">
          <a:xfrm flipH="1" flipV="1">
            <a:off x="1465263" y="2589213"/>
            <a:ext cx="487362" cy="49688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34" name="Line 39"/>
          <p:cNvSpPr>
            <a:spLocks noChangeShapeType="1"/>
          </p:cNvSpPr>
          <p:nvPr/>
        </p:nvSpPr>
        <p:spPr bwMode="auto">
          <a:xfrm flipH="1">
            <a:off x="1495425" y="3857625"/>
            <a:ext cx="457200" cy="3921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35" name="Freeform 5"/>
          <p:cNvSpPr>
            <a:spLocks/>
          </p:cNvSpPr>
          <p:nvPr/>
        </p:nvSpPr>
        <p:spPr bwMode="auto">
          <a:xfrm rot="1720767">
            <a:off x="6477000" y="5030788"/>
            <a:ext cx="1104900" cy="190500"/>
          </a:xfrm>
          <a:custGeom>
            <a:avLst/>
            <a:gdLst>
              <a:gd name="T0" fmla="*/ 5669187 w 2898"/>
              <a:gd name="T1" fmla="*/ 167009908 h 314"/>
              <a:gd name="T2" fmla="*/ 372841900 w 2898"/>
              <a:gd name="T3" fmla="*/ 57442817 h 314"/>
              <a:gd name="T4" fmla="*/ 594945942 w 2898"/>
              <a:gd name="T5" fmla="*/ 80845379 h 314"/>
              <a:gd name="T6" fmla="*/ 966453847 w 2898"/>
              <a:gd name="T7" fmla="*/ 0 h 314"/>
              <a:gd name="T8" fmla="*/ 587942761 w 2898"/>
              <a:gd name="T9" fmla="*/ 154245041 h 314"/>
              <a:gd name="T10" fmla="*/ 368506325 w 2898"/>
              <a:gd name="T11" fmla="*/ 132969653 h 314"/>
              <a:gd name="T12" fmla="*/ 0 w 2898"/>
              <a:gd name="T13" fmla="*/ 165946321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36" name="Freeform 5"/>
          <p:cNvSpPr>
            <a:spLocks/>
          </p:cNvSpPr>
          <p:nvPr/>
        </p:nvSpPr>
        <p:spPr bwMode="auto">
          <a:xfrm rot="1720767">
            <a:off x="6003925" y="3270250"/>
            <a:ext cx="1106488" cy="190500"/>
          </a:xfrm>
          <a:custGeom>
            <a:avLst/>
            <a:gdLst>
              <a:gd name="T0" fmla="*/ 5669187 w 2898"/>
              <a:gd name="T1" fmla="*/ 167009908 h 314"/>
              <a:gd name="T2" fmla="*/ 372841900 w 2898"/>
              <a:gd name="T3" fmla="*/ 57442817 h 314"/>
              <a:gd name="T4" fmla="*/ 594945942 w 2898"/>
              <a:gd name="T5" fmla="*/ 80845379 h 314"/>
              <a:gd name="T6" fmla="*/ 966453847 w 2898"/>
              <a:gd name="T7" fmla="*/ 0 h 314"/>
              <a:gd name="T8" fmla="*/ 587942761 w 2898"/>
              <a:gd name="T9" fmla="*/ 154245041 h 314"/>
              <a:gd name="T10" fmla="*/ 368506325 w 2898"/>
              <a:gd name="T11" fmla="*/ 132969653 h 314"/>
              <a:gd name="T12" fmla="*/ 0 w 2898"/>
              <a:gd name="T13" fmla="*/ 165946321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37" name="Freeform 5"/>
          <p:cNvSpPr>
            <a:spLocks/>
          </p:cNvSpPr>
          <p:nvPr/>
        </p:nvSpPr>
        <p:spPr bwMode="auto">
          <a:xfrm rot="1720767">
            <a:off x="6642100" y="5648325"/>
            <a:ext cx="1628775" cy="177800"/>
          </a:xfrm>
          <a:custGeom>
            <a:avLst/>
            <a:gdLst>
              <a:gd name="T0" fmla="*/ 8344357 w 2898"/>
              <a:gd name="T1" fmla="*/ 155249497 h 314"/>
              <a:gd name="T2" fmla="*/ 548778128 w 2898"/>
              <a:gd name="T3" fmla="*/ 53397841 h 314"/>
              <a:gd name="T4" fmla="*/ 875688382 w 2898"/>
              <a:gd name="T5" fmla="*/ 75152454 h 314"/>
              <a:gd name="T6" fmla="*/ 1422503033 w 2898"/>
              <a:gd name="T7" fmla="*/ 0 h 314"/>
              <a:gd name="T8" fmla="*/ 865380548 w 2898"/>
              <a:gd name="T9" fmla="*/ 143383499 h 314"/>
              <a:gd name="T10" fmla="*/ 542396686 w 2898"/>
              <a:gd name="T11" fmla="*/ 123606270 h 314"/>
              <a:gd name="T12" fmla="*/ 0 w 2898"/>
              <a:gd name="T13" fmla="*/ 15426080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38" name="Rounded Rectangle 3"/>
          <p:cNvSpPr>
            <a:spLocks noChangeArrowheads="1"/>
          </p:cNvSpPr>
          <p:nvPr/>
        </p:nvSpPr>
        <p:spPr bwMode="auto">
          <a:xfrm>
            <a:off x="2519363" y="2397125"/>
            <a:ext cx="4510087" cy="24765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The Hypervisor has access to all resources of the VM’s, including RAM, disk, running program images, etc.</a:t>
            </a:r>
          </a:p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…</a:t>
            </a:r>
          </a:p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Experimental exploits have been implemented as hypervisors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1662113" y="1419225"/>
            <a:ext cx="6235700" cy="4175125"/>
          </a:xfrm>
          <a:prstGeom prst="rect">
            <a:avLst/>
          </a:prstGeom>
          <a:solidFill>
            <a:srgbClr val="FF5DAE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title"/>
          </p:nvPr>
        </p:nvSpPr>
        <p:spPr>
          <a:xfrm>
            <a:off x="249238" y="627063"/>
            <a:ext cx="8932862" cy="498475"/>
          </a:xfrm>
        </p:spPr>
        <p:txBody>
          <a:bodyPr/>
          <a:lstStyle/>
          <a:p>
            <a:r>
              <a:rPr lang="en-US" altLang="en-US"/>
              <a:t>Operating Systems and Virtual Machines</a:t>
            </a:r>
          </a:p>
        </p:txBody>
      </p:sp>
      <p:grpSp>
        <p:nvGrpSpPr>
          <p:cNvPr id="52228" name="Group 6"/>
          <p:cNvGrpSpPr>
            <a:grpSpLocks/>
          </p:cNvGrpSpPr>
          <p:nvPr/>
        </p:nvGrpSpPr>
        <p:grpSpPr bwMode="auto">
          <a:xfrm>
            <a:off x="7897813" y="2881313"/>
            <a:ext cx="1411287" cy="1003300"/>
            <a:chOff x="4891" y="1648"/>
            <a:chExt cx="931" cy="612"/>
          </a:xfrm>
        </p:grpSpPr>
        <p:grpSp>
          <p:nvGrpSpPr>
            <p:cNvPr id="52291" name="Group 7"/>
            <p:cNvGrpSpPr>
              <a:grpSpLocks/>
            </p:cNvGrpSpPr>
            <p:nvPr/>
          </p:nvGrpSpPr>
          <p:grpSpPr bwMode="auto">
            <a:xfrm>
              <a:off x="5555" y="1648"/>
              <a:ext cx="266" cy="512"/>
              <a:chOff x="4574" y="2228"/>
              <a:chExt cx="660" cy="672"/>
            </a:xfrm>
          </p:grpSpPr>
          <p:sp>
            <p:nvSpPr>
              <p:cNvPr id="52312" name="Oval 8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313" name="Rectangle 9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solidFill>
                <a:srgbClr val="A5B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314" name="Oval 10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solidFill>
                <a:srgbClr val="A5B1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315" name="Line 11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6" name="Line 12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92" name="Group 13"/>
            <p:cNvGrpSpPr>
              <a:grpSpLocks/>
            </p:cNvGrpSpPr>
            <p:nvPr/>
          </p:nvGrpSpPr>
          <p:grpSpPr bwMode="auto">
            <a:xfrm>
              <a:off x="4947" y="1781"/>
              <a:ext cx="408" cy="478"/>
              <a:chOff x="1099" y="1412"/>
              <a:chExt cx="1495" cy="1489"/>
            </a:xfrm>
          </p:grpSpPr>
          <p:sp>
            <p:nvSpPr>
              <p:cNvPr id="52305" name="Oval 14"/>
              <p:cNvSpPr>
                <a:spLocks noChangeArrowheads="1"/>
              </p:cNvSpPr>
              <p:nvPr/>
            </p:nvSpPr>
            <p:spPr bwMode="auto">
              <a:xfrm>
                <a:off x="1099" y="1412"/>
                <a:ext cx="1495" cy="1489"/>
              </a:xfrm>
              <a:prstGeom prst="ellipse">
                <a:avLst/>
              </a:prstGeom>
              <a:solidFill>
                <a:srgbClr val="FF5DAE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306" name="Oval 15"/>
              <p:cNvSpPr>
                <a:spLocks noChangeArrowheads="1"/>
              </p:cNvSpPr>
              <p:nvPr/>
            </p:nvSpPr>
            <p:spPr bwMode="auto">
              <a:xfrm>
                <a:off x="1169" y="1487"/>
                <a:ext cx="1355" cy="1343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307" name="Oval 16"/>
              <p:cNvSpPr>
                <a:spLocks noChangeArrowheads="1"/>
              </p:cNvSpPr>
              <p:nvPr/>
            </p:nvSpPr>
            <p:spPr bwMode="auto">
              <a:xfrm>
                <a:off x="1258" y="1570"/>
                <a:ext cx="1175" cy="1171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308" name="Oval 17"/>
              <p:cNvSpPr>
                <a:spLocks noChangeArrowheads="1"/>
              </p:cNvSpPr>
              <p:nvPr/>
            </p:nvSpPr>
            <p:spPr bwMode="auto">
              <a:xfrm>
                <a:off x="1216" y="1528"/>
                <a:ext cx="1260" cy="1256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309" name="Oval 18"/>
              <p:cNvSpPr>
                <a:spLocks noChangeArrowheads="1"/>
              </p:cNvSpPr>
              <p:nvPr/>
            </p:nvSpPr>
            <p:spPr bwMode="auto">
              <a:xfrm>
                <a:off x="1298" y="1612"/>
                <a:ext cx="1096" cy="1085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310" name="Oval 19"/>
              <p:cNvSpPr>
                <a:spLocks noChangeArrowheads="1"/>
              </p:cNvSpPr>
              <p:nvPr/>
            </p:nvSpPr>
            <p:spPr bwMode="auto">
              <a:xfrm>
                <a:off x="1396" y="1713"/>
                <a:ext cx="899" cy="879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311" name="Oval 20"/>
              <p:cNvSpPr>
                <a:spLocks noChangeArrowheads="1"/>
              </p:cNvSpPr>
              <p:nvPr/>
            </p:nvSpPr>
            <p:spPr bwMode="auto">
              <a:xfrm>
                <a:off x="1347" y="1662"/>
                <a:ext cx="997" cy="982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rgbClr val="0000FF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2293" name="Group 21"/>
            <p:cNvGrpSpPr>
              <a:grpSpLocks/>
            </p:cNvGrpSpPr>
            <p:nvPr/>
          </p:nvGrpSpPr>
          <p:grpSpPr bwMode="auto">
            <a:xfrm>
              <a:off x="5174" y="1779"/>
              <a:ext cx="648" cy="481"/>
              <a:chOff x="1825" y="1397"/>
              <a:chExt cx="3308" cy="1513"/>
            </a:xfrm>
          </p:grpSpPr>
          <p:sp>
            <p:nvSpPr>
              <p:cNvPr id="52303" name="Line 22"/>
              <p:cNvSpPr>
                <a:spLocks noChangeShapeType="1"/>
              </p:cNvSpPr>
              <p:nvPr/>
            </p:nvSpPr>
            <p:spPr bwMode="auto">
              <a:xfrm flipH="1" flipV="1">
                <a:off x="1853" y="1397"/>
                <a:ext cx="2316" cy="325"/>
              </a:xfrm>
              <a:prstGeom prst="line">
                <a:avLst/>
              </a:prstGeom>
              <a:noFill/>
              <a:ln w="28575">
                <a:solidFill>
                  <a:srgbClr val="FF5DA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304" name="Freeform 23"/>
              <p:cNvSpPr>
                <a:spLocks/>
              </p:cNvSpPr>
              <p:nvPr/>
            </p:nvSpPr>
            <p:spPr bwMode="auto">
              <a:xfrm>
                <a:off x="1825" y="1725"/>
                <a:ext cx="3308" cy="1185"/>
              </a:xfrm>
              <a:custGeom>
                <a:avLst/>
                <a:gdLst>
                  <a:gd name="T0" fmla="*/ 3308 w 3308"/>
                  <a:gd name="T1" fmla="*/ 0 h 1180"/>
                  <a:gd name="T2" fmla="*/ 1893 w 3308"/>
                  <a:gd name="T3" fmla="*/ 922 h 1180"/>
                  <a:gd name="T4" fmla="*/ 0 w 3308"/>
                  <a:gd name="T5" fmla="*/ 1185 h 11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8" h="1180">
                    <a:moveTo>
                      <a:pt x="3308" y="0"/>
                    </a:moveTo>
                    <a:cubicBezTo>
                      <a:pt x="2876" y="360"/>
                      <a:pt x="2444" y="721"/>
                      <a:pt x="1893" y="918"/>
                    </a:cubicBezTo>
                    <a:cubicBezTo>
                      <a:pt x="1342" y="1115"/>
                      <a:pt x="671" y="1147"/>
                      <a:pt x="0" y="1180"/>
                    </a:cubicBezTo>
                  </a:path>
                </a:pathLst>
              </a:custGeom>
              <a:noFill/>
              <a:ln w="28575" cap="flat" cmpd="sng">
                <a:solidFill>
                  <a:srgbClr val="FF5DAE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2294" name="Group 24"/>
            <p:cNvGrpSpPr>
              <a:grpSpLocks/>
            </p:cNvGrpSpPr>
            <p:nvPr/>
          </p:nvGrpSpPr>
          <p:grpSpPr bwMode="auto">
            <a:xfrm>
              <a:off x="5555" y="1800"/>
              <a:ext cx="267" cy="315"/>
              <a:chOff x="4141" y="1450"/>
              <a:chExt cx="992" cy="983"/>
            </a:xfrm>
          </p:grpSpPr>
          <p:sp>
            <p:nvSpPr>
              <p:cNvPr id="52296" name="Freeform 25"/>
              <p:cNvSpPr>
                <a:spLocks/>
              </p:cNvSpPr>
              <p:nvPr/>
            </p:nvSpPr>
            <p:spPr bwMode="auto">
              <a:xfrm>
                <a:off x="4141" y="171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97" name="Freeform 26"/>
              <p:cNvSpPr>
                <a:spLocks/>
              </p:cNvSpPr>
              <p:nvPr/>
            </p:nvSpPr>
            <p:spPr bwMode="auto">
              <a:xfrm>
                <a:off x="4141" y="1857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98" name="Freeform 27"/>
              <p:cNvSpPr>
                <a:spLocks/>
              </p:cNvSpPr>
              <p:nvPr/>
            </p:nvSpPr>
            <p:spPr bwMode="auto">
              <a:xfrm>
                <a:off x="4141" y="200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99" name="Freeform 28"/>
              <p:cNvSpPr>
                <a:spLocks/>
              </p:cNvSpPr>
              <p:nvPr/>
            </p:nvSpPr>
            <p:spPr bwMode="auto">
              <a:xfrm>
                <a:off x="4141" y="214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300" name="Freeform 29"/>
              <p:cNvSpPr>
                <a:spLocks/>
              </p:cNvSpPr>
              <p:nvPr/>
            </p:nvSpPr>
            <p:spPr bwMode="auto">
              <a:xfrm>
                <a:off x="4141" y="2285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301" name="Freeform 30"/>
              <p:cNvSpPr>
                <a:spLocks/>
              </p:cNvSpPr>
              <p:nvPr/>
            </p:nvSpPr>
            <p:spPr bwMode="auto">
              <a:xfrm>
                <a:off x="4141" y="1586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302" name="Freeform 31"/>
              <p:cNvSpPr>
                <a:spLocks/>
              </p:cNvSpPr>
              <p:nvPr/>
            </p:nvSpPr>
            <p:spPr bwMode="auto">
              <a:xfrm>
                <a:off x="4141" y="1450"/>
                <a:ext cx="992" cy="148"/>
              </a:xfrm>
              <a:custGeom>
                <a:avLst/>
                <a:gdLst>
                  <a:gd name="T0" fmla="*/ 0 w 947"/>
                  <a:gd name="T1" fmla="*/ 0 h 148"/>
                  <a:gd name="T2" fmla="*/ 508 w 947"/>
                  <a:gd name="T3" fmla="*/ 148 h 148"/>
                  <a:gd name="T4" fmla="*/ 992 w 947"/>
                  <a:gd name="T5" fmla="*/ 0 h 1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47" h="148">
                    <a:moveTo>
                      <a:pt x="0" y="0"/>
                    </a:moveTo>
                    <a:cubicBezTo>
                      <a:pt x="163" y="74"/>
                      <a:pt x="327" y="148"/>
                      <a:pt x="485" y="148"/>
                    </a:cubicBezTo>
                    <a:cubicBezTo>
                      <a:pt x="643" y="148"/>
                      <a:pt x="795" y="74"/>
                      <a:pt x="947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2295" name="Rectangle 32"/>
            <p:cNvSpPr>
              <a:spLocks noChangeArrowheads="1"/>
            </p:cNvSpPr>
            <p:nvPr/>
          </p:nvSpPr>
          <p:spPr bwMode="auto">
            <a:xfrm>
              <a:off x="4891" y="1993"/>
              <a:ext cx="332" cy="103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500"/>
                <a:t>Sector</a:t>
              </a:r>
            </a:p>
          </p:txBody>
        </p:sp>
      </p:grpSp>
      <p:sp>
        <p:nvSpPr>
          <p:cNvPr id="52229" name="Rectangle 3"/>
          <p:cNvSpPr>
            <a:spLocks noChangeArrowheads="1"/>
          </p:cNvSpPr>
          <p:nvPr/>
        </p:nvSpPr>
        <p:spPr bwMode="auto">
          <a:xfrm>
            <a:off x="2855913" y="3687763"/>
            <a:ext cx="4106862" cy="1247775"/>
          </a:xfrm>
          <a:prstGeom prst="rect">
            <a:avLst/>
          </a:prstGeom>
          <a:solidFill>
            <a:srgbClr val="CDCDC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4227513" y="5021263"/>
            <a:ext cx="10033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Unix Kernel</a:t>
            </a:r>
          </a:p>
        </p:txBody>
      </p:sp>
      <p:sp>
        <p:nvSpPr>
          <p:cNvPr id="52231" name="AutoShape 33"/>
          <p:cNvSpPr>
            <a:spLocks noChangeArrowheads="1"/>
          </p:cNvSpPr>
          <p:nvPr/>
        </p:nvSpPr>
        <p:spPr bwMode="auto">
          <a:xfrm rot="-5400000">
            <a:off x="3349625" y="4248150"/>
            <a:ext cx="857250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chemeClr val="hlink"/>
                </a:solidFill>
              </a:rPr>
              <a:t>Application</a:t>
            </a:r>
          </a:p>
        </p:txBody>
      </p:sp>
      <p:sp>
        <p:nvSpPr>
          <p:cNvPr id="52232" name="AutoShape 41"/>
          <p:cNvSpPr>
            <a:spLocks noChangeArrowheads="1"/>
          </p:cNvSpPr>
          <p:nvPr/>
        </p:nvSpPr>
        <p:spPr bwMode="auto">
          <a:xfrm rot="-5400000">
            <a:off x="3937794" y="4282281"/>
            <a:ext cx="801688" cy="314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Filesystem</a:t>
            </a:r>
          </a:p>
        </p:txBody>
      </p:sp>
      <p:sp>
        <p:nvSpPr>
          <p:cNvPr id="52233" name="Line 45"/>
          <p:cNvSpPr>
            <a:spLocks noChangeShapeType="1"/>
          </p:cNvSpPr>
          <p:nvPr/>
        </p:nvSpPr>
        <p:spPr bwMode="auto">
          <a:xfrm flipH="1">
            <a:off x="4532313" y="4391025"/>
            <a:ext cx="3175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2234" name="Group 2"/>
          <p:cNvGrpSpPr>
            <a:grpSpLocks/>
          </p:cNvGrpSpPr>
          <p:nvPr/>
        </p:nvGrpSpPr>
        <p:grpSpPr bwMode="auto">
          <a:xfrm>
            <a:off x="5443538" y="3954463"/>
            <a:ext cx="687387" cy="466725"/>
            <a:chOff x="4460875" y="2463006"/>
            <a:chExt cx="1674813" cy="1538288"/>
          </a:xfrm>
        </p:grpSpPr>
        <p:grpSp>
          <p:nvGrpSpPr>
            <p:cNvPr id="52282" name="Group 50"/>
            <p:cNvGrpSpPr>
              <a:grpSpLocks/>
            </p:cNvGrpSpPr>
            <p:nvPr/>
          </p:nvGrpSpPr>
          <p:grpSpPr bwMode="auto">
            <a:xfrm>
              <a:off x="4460875" y="2789238"/>
              <a:ext cx="1674813" cy="1022350"/>
              <a:chOff x="2042" y="1528"/>
              <a:chExt cx="1055" cy="644"/>
            </a:xfrm>
          </p:grpSpPr>
          <p:sp>
            <p:nvSpPr>
              <p:cNvPr id="52286" name="Line 51"/>
              <p:cNvSpPr>
                <a:spLocks noChangeShapeType="1"/>
              </p:cNvSpPr>
              <p:nvPr/>
            </p:nvSpPr>
            <p:spPr bwMode="auto">
              <a:xfrm>
                <a:off x="2042" y="1528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87" name="Line 52"/>
              <p:cNvSpPr>
                <a:spLocks noChangeShapeType="1"/>
              </p:cNvSpPr>
              <p:nvPr/>
            </p:nvSpPr>
            <p:spPr bwMode="auto">
              <a:xfrm>
                <a:off x="2042" y="1689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88" name="Line 53"/>
              <p:cNvSpPr>
                <a:spLocks noChangeShapeType="1"/>
              </p:cNvSpPr>
              <p:nvPr/>
            </p:nvSpPr>
            <p:spPr bwMode="auto">
              <a:xfrm>
                <a:off x="2042" y="1850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89" name="Line 54"/>
              <p:cNvSpPr>
                <a:spLocks noChangeShapeType="1"/>
              </p:cNvSpPr>
              <p:nvPr/>
            </p:nvSpPr>
            <p:spPr bwMode="auto">
              <a:xfrm>
                <a:off x="2042" y="2011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90" name="Line 55"/>
              <p:cNvSpPr>
                <a:spLocks noChangeShapeType="1"/>
              </p:cNvSpPr>
              <p:nvPr/>
            </p:nvSpPr>
            <p:spPr bwMode="auto">
              <a:xfrm>
                <a:off x="2042" y="2172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2283" name="Line 56"/>
            <p:cNvSpPr>
              <a:spLocks noChangeShapeType="1"/>
            </p:cNvSpPr>
            <p:nvPr/>
          </p:nvSpPr>
          <p:spPr bwMode="auto">
            <a:xfrm rot="-5400000">
              <a:off x="4257675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284" name="Line 57"/>
            <p:cNvSpPr>
              <a:spLocks noChangeShapeType="1"/>
            </p:cNvSpPr>
            <p:nvPr/>
          </p:nvSpPr>
          <p:spPr bwMode="auto">
            <a:xfrm rot="-5400000">
              <a:off x="4768850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285" name="Rectangle 58"/>
            <p:cNvSpPr>
              <a:spLocks noChangeArrowheads="1"/>
            </p:cNvSpPr>
            <p:nvPr/>
          </p:nvSpPr>
          <p:spPr bwMode="auto">
            <a:xfrm>
              <a:off x="5029200" y="3046413"/>
              <a:ext cx="501650" cy="24923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Sector</a:t>
              </a:r>
            </a:p>
          </p:txBody>
        </p:sp>
      </p:grpSp>
      <p:grpSp>
        <p:nvGrpSpPr>
          <p:cNvPr id="52235" name="Group 1"/>
          <p:cNvGrpSpPr>
            <a:grpSpLocks/>
          </p:cNvGrpSpPr>
          <p:nvPr/>
        </p:nvGrpSpPr>
        <p:grpSpPr bwMode="auto">
          <a:xfrm>
            <a:off x="4833938" y="3767138"/>
            <a:ext cx="1862137" cy="1106487"/>
            <a:chOff x="4042569" y="2026444"/>
            <a:chExt cx="2585076" cy="2464662"/>
          </a:xfrm>
        </p:grpSpPr>
        <p:sp>
          <p:nvSpPr>
            <p:cNvPr id="52279" name="Text Box 59"/>
            <p:cNvSpPr txBox="1">
              <a:spLocks noChangeArrowheads="1"/>
            </p:cNvSpPr>
            <p:nvPr/>
          </p:nvSpPr>
          <p:spPr bwMode="auto">
            <a:xfrm>
              <a:off x="4593982" y="3790694"/>
              <a:ext cx="1544991" cy="591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In-memory Block</a:t>
              </a:r>
              <a:br>
                <a:rPr lang="en-US" altLang="en-US" sz="900"/>
              </a:br>
              <a:r>
                <a:rPr lang="en-US" altLang="en-US" sz="900"/>
                <a:t>Cache</a:t>
              </a:r>
            </a:p>
          </p:txBody>
        </p:sp>
        <p:sp>
          <p:nvSpPr>
            <p:cNvPr id="52280" name="AutoShape 63"/>
            <p:cNvSpPr>
              <a:spLocks noChangeArrowheads="1"/>
            </p:cNvSpPr>
            <p:nvPr/>
          </p:nvSpPr>
          <p:spPr bwMode="auto">
            <a:xfrm rot="-5400000">
              <a:off x="2986088" y="3082925"/>
              <a:ext cx="2427288" cy="3143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Block Device Driver</a:t>
              </a:r>
            </a:p>
          </p:txBody>
        </p:sp>
        <p:sp>
          <p:nvSpPr>
            <p:cNvPr id="52281" name="AutoShape 69"/>
            <p:cNvSpPr>
              <a:spLocks noChangeArrowheads="1"/>
            </p:cNvSpPr>
            <p:nvPr/>
          </p:nvSpPr>
          <p:spPr bwMode="auto">
            <a:xfrm rot="-5400000">
              <a:off x="5221120" y="3084581"/>
              <a:ext cx="2427288" cy="3857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Raw Device Driver</a:t>
              </a:r>
            </a:p>
          </p:txBody>
        </p:sp>
      </p:grpSp>
      <p:sp>
        <p:nvSpPr>
          <p:cNvPr id="52236" name="AutoShape 41"/>
          <p:cNvSpPr>
            <a:spLocks noChangeArrowheads="1"/>
          </p:cNvSpPr>
          <p:nvPr/>
        </p:nvSpPr>
        <p:spPr bwMode="auto">
          <a:xfrm rot="-5400000">
            <a:off x="2832100" y="4273550"/>
            <a:ext cx="690563" cy="3159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TTY Driver</a:t>
            </a:r>
          </a:p>
        </p:txBody>
      </p:sp>
      <p:sp>
        <p:nvSpPr>
          <p:cNvPr id="52237" name="Line 39"/>
          <p:cNvSpPr>
            <a:spLocks noChangeShapeType="1"/>
          </p:cNvSpPr>
          <p:nvPr/>
        </p:nvSpPr>
        <p:spPr bwMode="auto">
          <a:xfrm flipH="1" flipV="1">
            <a:off x="3290888" y="4406900"/>
            <a:ext cx="309562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38" name="Line 39"/>
          <p:cNvSpPr>
            <a:spLocks noChangeShapeType="1"/>
          </p:cNvSpPr>
          <p:nvPr/>
        </p:nvSpPr>
        <p:spPr bwMode="auto">
          <a:xfrm flipH="1" flipV="1">
            <a:off x="3902075" y="4383088"/>
            <a:ext cx="3111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2239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411003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40" name="Line 39"/>
          <p:cNvSpPr>
            <a:spLocks noChangeShapeType="1"/>
          </p:cNvSpPr>
          <p:nvPr/>
        </p:nvSpPr>
        <p:spPr bwMode="auto">
          <a:xfrm flipH="1" flipV="1">
            <a:off x="2435225" y="3821113"/>
            <a:ext cx="412750" cy="558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41" name="Rectangle 3"/>
          <p:cNvSpPr>
            <a:spLocks noChangeArrowheads="1"/>
          </p:cNvSpPr>
          <p:nvPr/>
        </p:nvSpPr>
        <p:spPr bwMode="auto">
          <a:xfrm>
            <a:off x="2827338" y="1916113"/>
            <a:ext cx="4105275" cy="1249362"/>
          </a:xfrm>
          <a:prstGeom prst="rect">
            <a:avLst/>
          </a:prstGeom>
          <a:solidFill>
            <a:srgbClr val="CDCDC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42" name="Text Box 4"/>
          <p:cNvSpPr txBox="1">
            <a:spLocks noChangeArrowheads="1"/>
          </p:cNvSpPr>
          <p:nvPr/>
        </p:nvSpPr>
        <p:spPr bwMode="auto">
          <a:xfrm>
            <a:off x="4227513" y="3225800"/>
            <a:ext cx="10033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Unix Kernel</a:t>
            </a:r>
          </a:p>
        </p:txBody>
      </p:sp>
      <p:sp>
        <p:nvSpPr>
          <p:cNvPr id="52243" name="AutoShape 33"/>
          <p:cNvSpPr>
            <a:spLocks noChangeArrowheads="1"/>
          </p:cNvSpPr>
          <p:nvPr/>
        </p:nvSpPr>
        <p:spPr bwMode="auto">
          <a:xfrm rot="-5400000">
            <a:off x="3321844" y="2477294"/>
            <a:ext cx="855662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solidFill>
                  <a:schemeClr val="hlink"/>
                </a:solidFill>
              </a:rPr>
              <a:t>Application</a:t>
            </a:r>
          </a:p>
        </p:txBody>
      </p:sp>
      <p:sp>
        <p:nvSpPr>
          <p:cNvPr id="52244" name="AutoShape 41"/>
          <p:cNvSpPr>
            <a:spLocks noChangeArrowheads="1"/>
          </p:cNvSpPr>
          <p:nvPr/>
        </p:nvSpPr>
        <p:spPr bwMode="auto">
          <a:xfrm rot="-5400000">
            <a:off x="3907631" y="2510632"/>
            <a:ext cx="803275" cy="315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Filesystem</a:t>
            </a:r>
          </a:p>
        </p:txBody>
      </p:sp>
      <p:sp>
        <p:nvSpPr>
          <p:cNvPr id="52245" name="Line 45"/>
          <p:cNvSpPr>
            <a:spLocks noChangeShapeType="1"/>
          </p:cNvSpPr>
          <p:nvPr/>
        </p:nvSpPr>
        <p:spPr bwMode="auto">
          <a:xfrm flipH="1">
            <a:off x="4502150" y="2619375"/>
            <a:ext cx="3175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2246" name="Group 119"/>
          <p:cNvGrpSpPr>
            <a:grpSpLocks/>
          </p:cNvGrpSpPr>
          <p:nvPr/>
        </p:nvGrpSpPr>
        <p:grpSpPr bwMode="auto">
          <a:xfrm>
            <a:off x="5414963" y="2182813"/>
            <a:ext cx="687387" cy="466725"/>
            <a:chOff x="4460875" y="2463006"/>
            <a:chExt cx="1674813" cy="1538288"/>
          </a:xfrm>
        </p:grpSpPr>
        <p:grpSp>
          <p:nvGrpSpPr>
            <p:cNvPr id="52270" name="Group 50"/>
            <p:cNvGrpSpPr>
              <a:grpSpLocks/>
            </p:cNvGrpSpPr>
            <p:nvPr/>
          </p:nvGrpSpPr>
          <p:grpSpPr bwMode="auto">
            <a:xfrm>
              <a:off x="4460875" y="2789238"/>
              <a:ext cx="1674813" cy="1022350"/>
              <a:chOff x="2042" y="1528"/>
              <a:chExt cx="1055" cy="644"/>
            </a:xfrm>
          </p:grpSpPr>
          <p:sp>
            <p:nvSpPr>
              <p:cNvPr id="52274" name="Line 51"/>
              <p:cNvSpPr>
                <a:spLocks noChangeShapeType="1"/>
              </p:cNvSpPr>
              <p:nvPr/>
            </p:nvSpPr>
            <p:spPr bwMode="auto">
              <a:xfrm>
                <a:off x="2042" y="1528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75" name="Line 52"/>
              <p:cNvSpPr>
                <a:spLocks noChangeShapeType="1"/>
              </p:cNvSpPr>
              <p:nvPr/>
            </p:nvSpPr>
            <p:spPr bwMode="auto">
              <a:xfrm>
                <a:off x="2042" y="1689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76" name="Line 53"/>
              <p:cNvSpPr>
                <a:spLocks noChangeShapeType="1"/>
              </p:cNvSpPr>
              <p:nvPr/>
            </p:nvSpPr>
            <p:spPr bwMode="auto">
              <a:xfrm>
                <a:off x="2042" y="1850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77" name="Line 54"/>
              <p:cNvSpPr>
                <a:spLocks noChangeShapeType="1"/>
              </p:cNvSpPr>
              <p:nvPr/>
            </p:nvSpPr>
            <p:spPr bwMode="auto">
              <a:xfrm>
                <a:off x="2042" y="2011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78" name="Line 55"/>
              <p:cNvSpPr>
                <a:spLocks noChangeShapeType="1"/>
              </p:cNvSpPr>
              <p:nvPr/>
            </p:nvSpPr>
            <p:spPr bwMode="auto">
              <a:xfrm>
                <a:off x="2042" y="2172"/>
                <a:ext cx="10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2271" name="Line 56"/>
            <p:cNvSpPr>
              <a:spLocks noChangeShapeType="1"/>
            </p:cNvSpPr>
            <p:nvPr/>
          </p:nvSpPr>
          <p:spPr bwMode="auto">
            <a:xfrm rot="-5400000">
              <a:off x="4257675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272" name="Line 57"/>
            <p:cNvSpPr>
              <a:spLocks noChangeShapeType="1"/>
            </p:cNvSpPr>
            <p:nvPr/>
          </p:nvSpPr>
          <p:spPr bwMode="auto">
            <a:xfrm rot="-5400000">
              <a:off x="4768850" y="3232150"/>
              <a:ext cx="1538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273" name="Rectangle 58"/>
            <p:cNvSpPr>
              <a:spLocks noChangeArrowheads="1"/>
            </p:cNvSpPr>
            <p:nvPr/>
          </p:nvSpPr>
          <p:spPr bwMode="auto">
            <a:xfrm>
              <a:off x="5029200" y="3046413"/>
              <a:ext cx="501650" cy="24923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Sector</a:t>
              </a:r>
            </a:p>
          </p:txBody>
        </p:sp>
      </p:grpSp>
      <p:grpSp>
        <p:nvGrpSpPr>
          <p:cNvPr id="52247" name="Group 120"/>
          <p:cNvGrpSpPr>
            <a:grpSpLocks/>
          </p:cNvGrpSpPr>
          <p:nvPr/>
        </p:nvGrpSpPr>
        <p:grpSpPr bwMode="auto">
          <a:xfrm>
            <a:off x="2084388" y="1927225"/>
            <a:ext cx="5367337" cy="3511550"/>
            <a:chOff x="267023" y="1874432"/>
            <a:chExt cx="7448950" cy="7819911"/>
          </a:xfrm>
        </p:grpSpPr>
        <p:sp>
          <p:nvSpPr>
            <p:cNvPr id="52263" name="Text Box 59"/>
            <p:cNvSpPr txBox="1">
              <a:spLocks noChangeArrowheads="1"/>
            </p:cNvSpPr>
            <p:nvPr/>
          </p:nvSpPr>
          <p:spPr bwMode="auto">
            <a:xfrm>
              <a:off x="4593982" y="3790694"/>
              <a:ext cx="1544991" cy="591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In-memory Block</a:t>
              </a:r>
              <a:br>
                <a:rPr lang="en-US" altLang="en-US" sz="900"/>
              </a:br>
              <a:r>
                <a:rPr lang="en-US" altLang="en-US" sz="900"/>
                <a:t>Cache</a:t>
              </a:r>
            </a:p>
          </p:txBody>
        </p:sp>
        <p:sp>
          <p:nvSpPr>
            <p:cNvPr id="52264" name="AutoShape 63"/>
            <p:cNvSpPr>
              <a:spLocks noChangeArrowheads="1"/>
            </p:cNvSpPr>
            <p:nvPr/>
          </p:nvSpPr>
          <p:spPr bwMode="auto">
            <a:xfrm rot="-5400000">
              <a:off x="2986088" y="3082925"/>
              <a:ext cx="2427288" cy="3143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Block Device Driver</a:t>
              </a:r>
            </a:p>
          </p:txBody>
        </p:sp>
        <p:sp>
          <p:nvSpPr>
            <p:cNvPr id="52265" name="AutoShape 69"/>
            <p:cNvSpPr>
              <a:spLocks noChangeArrowheads="1"/>
            </p:cNvSpPr>
            <p:nvPr/>
          </p:nvSpPr>
          <p:spPr bwMode="auto">
            <a:xfrm rot="-5400000">
              <a:off x="5221120" y="3084581"/>
              <a:ext cx="2427288" cy="3857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Raw Device Driver</a:t>
              </a:r>
            </a:p>
          </p:txBody>
        </p:sp>
        <p:sp>
          <p:nvSpPr>
            <p:cNvPr id="52266" name="AutoShape 69"/>
            <p:cNvSpPr>
              <a:spLocks noChangeArrowheads="1"/>
            </p:cNvSpPr>
            <p:nvPr/>
          </p:nvSpPr>
          <p:spPr bwMode="auto">
            <a:xfrm rot="-5400000">
              <a:off x="5616951" y="5026964"/>
              <a:ext cx="3812282" cy="385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Disk virtualization</a:t>
              </a:r>
            </a:p>
          </p:txBody>
        </p:sp>
        <p:sp>
          <p:nvSpPr>
            <p:cNvPr id="52267" name="AutoShape 69"/>
            <p:cNvSpPr>
              <a:spLocks noChangeArrowheads="1"/>
            </p:cNvSpPr>
            <p:nvPr/>
          </p:nvSpPr>
          <p:spPr bwMode="auto">
            <a:xfrm>
              <a:off x="5211866" y="9069287"/>
              <a:ext cx="2376484" cy="6188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Network virtualization</a:t>
              </a:r>
            </a:p>
          </p:txBody>
        </p:sp>
        <p:sp>
          <p:nvSpPr>
            <p:cNvPr id="52268" name="AutoShape 69"/>
            <p:cNvSpPr>
              <a:spLocks noChangeArrowheads="1"/>
            </p:cNvSpPr>
            <p:nvPr/>
          </p:nvSpPr>
          <p:spPr bwMode="auto">
            <a:xfrm rot="-5400000">
              <a:off x="-2901909" y="5043364"/>
              <a:ext cx="6723627" cy="385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Display Virtualization</a:t>
              </a:r>
            </a:p>
          </p:txBody>
        </p:sp>
        <p:sp>
          <p:nvSpPr>
            <p:cNvPr id="52269" name="AutoShape 69"/>
            <p:cNvSpPr>
              <a:spLocks noChangeArrowheads="1"/>
            </p:cNvSpPr>
            <p:nvPr/>
          </p:nvSpPr>
          <p:spPr bwMode="auto">
            <a:xfrm>
              <a:off x="759369" y="9075514"/>
              <a:ext cx="2376484" cy="61882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900">
                  <a:solidFill>
                    <a:srgbClr val="C00000"/>
                  </a:solidFill>
                </a:rPr>
                <a:t>Memory virtualization</a:t>
              </a:r>
            </a:p>
          </p:txBody>
        </p:sp>
      </p:grpSp>
      <p:sp>
        <p:nvSpPr>
          <p:cNvPr id="52248" name="AutoShape 41"/>
          <p:cNvSpPr>
            <a:spLocks noChangeArrowheads="1"/>
          </p:cNvSpPr>
          <p:nvPr/>
        </p:nvSpPr>
        <p:spPr bwMode="auto">
          <a:xfrm rot="-5400000">
            <a:off x="2801937" y="2501901"/>
            <a:ext cx="690563" cy="3159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00"/>
              <a:t>TTY Driver</a:t>
            </a:r>
          </a:p>
        </p:txBody>
      </p:sp>
      <p:sp>
        <p:nvSpPr>
          <p:cNvPr id="52249" name="Line 39"/>
          <p:cNvSpPr>
            <a:spLocks noChangeShapeType="1"/>
          </p:cNvSpPr>
          <p:nvPr/>
        </p:nvSpPr>
        <p:spPr bwMode="auto">
          <a:xfrm flipH="1" flipV="1">
            <a:off x="3260725" y="2635250"/>
            <a:ext cx="3111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50" name="Line 39"/>
          <p:cNvSpPr>
            <a:spLocks noChangeShapeType="1"/>
          </p:cNvSpPr>
          <p:nvPr/>
        </p:nvSpPr>
        <p:spPr bwMode="auto">
          <a:xfrm flipH="1" flipV="1">
            <a:off x="3873500" y="2611438"/>
            <a:ext cx="3095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2251" name="Picture 3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249488"/>
            <a:ext cx="77470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52" name="Line 39"/>
          <p:cNvSpPr>
            <a:spLocks noChangeShapeType="1"/>
          </p:cNvSpPr>
          <p:nvPr/>
        </p:nvSpPr>
        <p:spPr bwMode="auto">
          <a:xfrm flipH="1">
            <a:off x="2435225" y="2608263"/>
            <a:ext cx="384175" cy="4159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53" name="Text Box 4"/>
          <p:cNvSpPr txBox="1">
            <a:spLocks noChangeArrowheads="1"/>
          </p:cNvSpPr>
          <p:nvPr/>
        </p:nvSpPr>
        <p:spPr bwMode="auto">
          <a:xfrm>
            <a:off x="3527425" y="5772150"/>
            <a:ext cx="27051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</a:rPr>
              <a:t>Virtual Machine “Hypervisor”</a:t>
            </a:r>
          </a:p>
        </p:txBody>
      </p:sp>
      <p:sp>
        <p:nvSpPr>
          <p:cNvPr id="52254" name="Line 70"/>
          <p:cNvSpPr>
            <a:spLocks noChangeShapeType="1"/>
          </p:cNvSpPr>
          <p:nvPr/>
        </p:nvSpPr>
        <p:spPr bwMode="auto">
          <a:xfrm flipH="1">
            <a:off x="7451725" y="3436938"/>
            <a:ext cx="5810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55" name="Line 70"/>
          <p:cNvSpPr>
            <a:spLocks noChangeShapeType="1"/>
          </p:cNvSpPr>
          <p:nvPr/>
        </p:nvSpPr>
        <p:spPr bwMode="auto">
          <a:xfrm flipH="1">
            <a:off x="6731000" y="3602038"/>
            <a:ext cx="360363" cy="60483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56" name="Line 70"/>
          <p:cNvSpPr>
            <a:spLocks noChangeShapeType="1"/>
          </p:cNvSpPr>
          <p:nvPr/>
        </p:nvSpPr>
        <p:spPr bwMode="auto">
          <a:xfrm flipH="1" flipV="1">
            <a:off x="6696075" y="2503488"/>
            <a:ext cx="477838" cy="7540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57" name="Line 39"/>
          <p:cNvSpPr>
            <a:spLocks noChangeShapeType="1"/>
          </p:cNvSpPr>
          <p:nvPr/>
        </p:nvSpPr>
        <p:spPr bwMode="auto">
          <a:xfrm flipH="1" flipV="1">
            <a:off x="1465263" y="2589213"/>
            <a:ext cx="487362" cy="49688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58" name="Line 39"/>
          <p:cNvSpPr>
            <a:spLocks noChangeShapeType="1"/>
          </p:cNvSpPr>
          <p:nvPr/>
        </p:nvSpPr>
        <p:spPr bwMode="auto">
          <a:xfrm flipH="1">
            <a:off x="1495425" y="3857625"/>
            <a:ext cx="457200" cy="3921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59" name="Freeform 5"/>
          <p:cNvSpPr>
            <a:spLocks/>
          </p:cNvSpPr>
          <p:nvPr/>
        </p:nvSpPr>
        <p:spPr bwMode="auto">
          <a:xfrm rot="1720767">
            <a:off x="6477000" y="5030788"/>
            <a:ext cx="1104900" cy="190500"/>
          </a:xfrm>
          <a:custGeom>
            <a:avLst/>
            <a:gdLst>
              <a:gd name="T0" fmla="*/ 5669187 w 2898"/>
              <a:gd name="T1" fmla="*/ 167009908 h 314"/>
              <a:gd name="T2" fmla="*/ 372841900 w 2898"/>
              <a:gd name="T3" fmla="*/ 57442817 h 314"/>
              <a:gd name="T4" fmla="*/ 594945942 w 2898"/>
              <a:gd name="T5" fmla="*/ 80845379 h 314"/>
              <a:gd name="T6" fmla="*/ 966453847 w 2898"/>
              <a:gd name="T7" fmla="*/ 0 h 314"/>
              <a:gd name="T8" fmla="*/ 587942761 w 2898"/>
              <a:gd name="T9" fmla="*/ 154245041 h 314"/>
              <a:gd name="T10" fmla="*/ 368506325 w 2898"/>
              <a:gd name="T11" fmla="*/ 132969653 h 314"/>
              <a:gd name="T12" fmla="*/ 0 w 2898"/>
              <a:gd name="T13" fmla="*/ 165946321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60" name="Freeform 5"/>
          <p:cNvSpPr>
            <a:spLocks/>
          </p:cNvSpPr>
          <p:nvPr/>
        </p:nvSpPr>
        <p:spPr bwMode="auto">
          <a:xfrm rot="1720767">
            <a:off x="6003925" y="3270250"/>
            <a:ext cx="1106488" cy="190500"/>
          </a:xfrm>
          <a:custGeom>
            <a:avLst/>
            <a:gdLst>
              <a:gd name="T0" fmla="*/ 5669187 w 2898"/>
              <a:gd name="T1" fmla="*/ 167009908 h 314"/>
              <a:gd name="T2" fmla="*/ 372841900 w 2898"/>
              <a:gd name="T3" fmla="*/ 57442817 h 314"/>
              <a:gd name="T4" fmla="*/ 594945942 w 2898"/>
              <a:gd name="T5" fmla="*/ 80845379 h 314"/>
              <a:gd name="T6" fmla="*/ 966453847 w 2898"/>
              <a:gd name="T7" fmla="*/ 0 h 314"/>
              <a:gd name="T8" fmla="*/ 587942761 w 2898"/>
              <a:gd name="T9" fmla="*/ 154245041 h 314"/>
              <a:gd name="T10" fmla="*/ 368506325 w 2898"/>
              <a:gd name="T11" fmla="*/ 132969653 h 314"/>
              <a:gd name="T12" fmla="*/ 0 w 2898"/>
              <a:gd name="T13" fmla="*/ 165946321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61" name="Freeform 5"/>
          <p:cNvSpPr>
            <a:spLocks/>
          </p:cNvSpPr>
          <p:nvPr/>
        </p:nvSpPr>
        <p:spPr bwMode="auto">
          <a:xfrm rot="1720767">
            <a:off x="6642100" y="5648325"/>
            <a:ext cx="1628775" cy="177800"/>
          </a:xfrm>
          <a:custGeom>
            <a:avLst/>
            <a:gdLst>
              <a:gd name="T0" fmla="*/ 8344357 w 2898"/>
              <a:gd name="T1" fmla="*/ 155249497 h 314"/>
              <a:gd name="T2" fmla="*/ 548778128 w 2898"/>
              <a:gd name="T3" fmla="*/ 53397841 h 314"/>
              <a:gd name="T4" fmla="*/ 875688382 w 2898"/>
              <a:gd name="T5" fmla="*/ 75152454 h 314"/>
              <a:gd name="T6" fmla="*/ 1422503033 w 2898"/>
              <a:gd name="T7" fmla="*/ 0 h 314"/>
              <a:gd name="T8" fmla="*/ 865380548 w 2898"/>
              <a:gd name="T9" fmla="*/ 143383499 h 314"/>
              <a:gd name="T10" fmla="*/ 542396686 w 2898"/>
              <a:gd name="T11" fmla="*/ 123606270 h 314"/>
              <a:gd name="T12" fmla="*/ 0 w 2898"/>
              <a:gd name="T13" fmla="*/ 154260805 h 3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8" h="314">
                <a:moveTo>
                  <a:pt x="17" y="314"/>
                </a:moveTo>
                <a:lnTo>
                  <a:pt x="1118" y="108"/>
                </a:lnTo>
                <a:lnTo>
                  <a:pt x="1784" y="152"/>
                </a:lnTo>
                <a:lnTo>
                  <a:pt x="2898" y="0"/>
                </a:lnTo>
                <a:lnTo>
                  <a:pt x="1763" y="290"/>
                </a:lnTo>
                <a:lnTo>
                  <a:pt x="1105" y="250"/>
                </a:lnTo>
                <a:lnTo>
                  <a:pt x="0" y="312"/>
                </a:lnTo>
              </a:path>
            </a:pathLst>
          </a:custGeom>
          <a:solidFill>
            <a:srgbClr val="800000"/>
          </a:solidFill>
          <a:ln w="952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62" name="Rounded Rectangle 3"/>
          <p:cNvSpPr>
            <a:spLocks noChangeArrowheads="1"/>
          </p:cNvSpPr>
          <p:nvPr/>
        </p:nvSpPr>
        <p:spPr bwMode="auto">
          <a:xfrm>
            <a:off x="2519363" y="2397125"/>
            <a:ext cx="4510087" cy="24765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Timing attacks have been attempted across VMs.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51138" y="2949575"/>
            <a:ext cx="5062537" cy="1047750"/>
          </a:xfrm>
          <a:noFill/>
        </p:spPr>
        <p:txBody>
          <a:bodyPr anchor="ctr" anchorCtr="1"/>
          <a:lstStyle/>
          <a:p>
            <a:pPr algn="ctr"/>
            <a:r>
              <a:rPr lang="en-US" altLang="en-US"/>
              <a:t>Summary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Typical security mechanisms are build on core technologies like simple encryption &amp; PKI</a:t>
            </a:r>
          </a:p>
          <a:p>
            <a:r>
              <a:rPr lang="en-US" altLang="en-US" dirty="0"/>
              <a:t>Those are just building blocks: security must be considered in all aspects of system design</a:t>
            </a:r>
          </a:p>
          <a:p>
            <a:r>
              <a:rPr lang="en-US" altLang="en-US" dirty="0"/>
              <a:t>Abstractions leak: (computation can be timed, etc.)</a:t>
            </a:r>
          </a:p>
          <a:p>
            <a:r>
              <a:rPr lang="en-US" altLang="en-US" dirty="0"/>
              <a:t>Many vulnerabilities are operational, not technical</a:t>
            </a:r>
          </a:p>
          <a:p>
            <a:r>
              <a:rPr lang="en-US" altLang="en-US" dirty="0"/>
              <a:t>There are serious </a:t>
            </a:r>
            <a:r>
              <a:rPr lang="en-US" altLang="en-US" dirty="0" err="1"/>
              <a:t>vulernabilities</a:t>
            </a:r>
            <a:r>
              <a:rPr lang="en-US" altLang="en-US" dirty="0"/>
              <a:t> in the </a:t>
            </a:r>
            <a:r>
              <a:rPr lang="en-US" altLang="en-US" dirty="0" err="1"/>
              <a:t>Interent</a:t>
            </a:r>
            <a:r>
              <a:rPr lang="en-US" altLang="en-US" dirty="0"/>
              <a:t> infrastructure and the Web – it’s not entirely clear how severe the consequences will be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Encryption/Decryption are </a:t>
            </a:r>
            <a:r>
              <a:rPr lang="en-US" altLang="en-US" i="1"/>
              <a:t>functions</a:t>
            </a:r>
            <a:r>
              <a:rPr lang="en-US" altLang="en-US"/>
              <a:t> over data+key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B6F909-B693-4347-B0C8-3CAEE61DA29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81150" y="3670300"/>
            <a:ext cx="6724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800000"/>
                </a:solidFill>
              </a:rPr>
              <a:t>Data = F</a:t>
            </a:r>
            <a:r>
              <a:rPr lang="en-US" altLang="en-US" sz="2000" baseline="-25000">
                <a:solidFill>
                  <a:srgbClr val="800000"/>
                </a:solidFill>
              </a:rPr>
              <a:t>decrypt</a:t>
            </a:r>
            <a:r>
              <a:rPr lang="en-US" altLang="en-US" sz="2000">
                <a:solidFill>
                  <a:srgbClr val="800000"/>
                </a:solidFill>
              </a:rPr>
              <a:t> (key, F</a:t>
            </a:r>
            <a:r>
              <a:rPr lang="en-US" altLang="en-US" sz="2000" baseline="-25000">
                <a:solidFill>
                  <a:srgbClr val="800000"/>
                </a:solidFill>
              </a:rPr>
              <a:t>encrypt</a:t>
            </a:r>
            <a:r>
              <a:rPr lang="en-US" altLang="en-US" sz="2000">
                <a:solidFill>
                  <a:srgbClr val="800000"/>
                </a:solidFill>
              </a:rPr>
              <a:t>(key, data))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581150" y="2160588"/>
            <a:ext cx="6724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/>
              <a:t>EncryptedData = F</a:t>
            </a:r>
            <a:r>
              <a:rPr lang="en-US" altLang="en-US" sz="2000" baseline="-25000"/>
              <a:t>encrypt</a:t>
            </a:r>
            <a:r>
              <a:rPr lang="en-US" altLang="en-US" sz="2000"/>
              <a:t>(key, data)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1581150" y="2914650"/>
            <a:ext cx="6724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/>
              <a:t>Data = F</a:t>
            </a:r>
            <a:r>
              <a:rPr lang="en-US" altLang="en-US" sz="2000" baseline="-25000"/>
              <a:t>decrypt</a:t>
            </a:r>
            <a:r>
              <a:rPr lang="en-US" altLang="en-US" sz="2000"/>
              <a:t> (key, EncryptedData)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Encryption/Decryption are </a:t>
            </a:r>
            <a:r>
              <a:rPr lang="en-US" altLang="en-US" i="1"/>
              <a:t>functions</a:t>
            </a:r>
            <a:r>
              <a:rPr lang="en-US" altLang="en-US"/>
              <a:t> over data+key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A92B6A-9863-499B-8893-1952822E343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81150" y="2160588"/>
            <a:ext cx="67246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/>
              <a:t>EncryptedData</a:t>
            </a:r>
            <a:r>
              <a:rPr lang="en-US" sz="2000" dirty="0"/>
              <a:t> = </a:t>
            </a:r>
            <a:r>
              <a:rPr lang="en-US" sz="2000" dirty="0" err="1"/>
              <a:t>F</a:t>
            </a:r>
            <a:r>
              <a:rPr lang="en-US" sz="2000" baseline="-25000" dirty="0" err="1"/>
              <a:t>encrypt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key</a:t>
            </a:r>
            <a:r>
              <a:rPr lang="en-US" sz="2000" dirty="0"/>
              <a:t>, data)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1150" y="2914650"/>
            <a:ext cx="67246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Data = </a:t>
            </a:r>
            <a:r>
              <a:rPr lang="en-US" sz="2000" dirty="0" err="1"/>
              <a:t>F</a:t>
            </a:r>
            <a:r>
              <a:rPr lang="en-US" sz="2000" baseline="-25000" dirty="0" err="1"/>
              <a:t>decrypt</a:t>
            </a:r>
            <a:r>
              <a:rPr lang="en-US" sz="2000" dirty="0"/>
              <a:t>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key</a:t>
            </a:r>
            <a:r>
              <a:rPr lang="en-US" sz="2000" dirty="0"/>
              <a:t>, </a:t>
            </a:r>
            <a:r>
              <a:rPr lang="en-US" sz="2000" dirty="0" err="1"/>
              <a:t>EncryptedData</a:t>
            </a:r>
            <a:r>
              <a:rPr lang="en-US" sz="20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51125" y="3744913"/>
            <a:ext cx="45831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Same key for encryption and decryption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5626100" y="2560638"/>
            <a:ext cx="569913" cy="1184275"/>
          </a:xfrm>
          <a:prstGeom prst="straightConnector1">
            <a:avLst/>
          </a:prstGeom>
          <a:solidFill>
            <a:srgbClr val="FF9900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4065588" y="3314700"/>
            <a:ext cx="609600" cy="430213"/>
          </a:xfrm>
          <a:prstGeom prst="straightConnector1">
            <a:avLst/>
          </a:prstGeom>
          <a:solidFill>
            <a:srgbClr val="FF9900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What’s secret?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D3A9BD-742F-4B28-86A3-7956665E559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pSp>
        <p:nvGrpSpPr>
          <p:cNvPr id="10244" name="Group 14"/>
          <p:cNvGrpSpPr>
            <a:grpSpLocks/>
          </p:cNvGrpSpPr>
          <p:nvPr/>
        </p:nvGrpSpPr>
        <p:grpSpPr bwMode="auto">
          <a:xfrm>
            <a:off x="1785938" y="4302125"/>
            <a:ext cx="569912" cy="787400"/>
            <a:chOff x="4574" y="2228"/>
            <a:chExt cx="660" cy="672"/>
          </a:xfrm>
        </p:grpSpPr>
        <p:sp>
          <p:nvSpPr>
            <p:cNvPr id="10272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3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4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5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Oval 9"/>
          <p:cNvSpPr>
            <a:spLocks noChangeArrowheads="1"/>
          </p:cNvSpPr>
          <p:nvPr/>
        </p:nvSpPr>
        <p:spPr bwMode="auto">
          <a:xfrm>
            <a:off x="3054350" y="4302125"/>
            <a:ext cx="2206625" cy="7874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Decryption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10246" name="Straight Arrow Connector 15"/>
          <p:cNvCxnSpPr>
            <a:cxnSpLocks noChangeShapeType="1"/>
          </p:cNvCxnSpPr>
          <p:nvPr/>
        </p:nvCxnSpPr>
        <p:spPr bwMode="auto">
          <a:xfrm flipH="1">
            <a:off x="2441575" y="4713288"/>
            <a:ext cx="498475" cy="1587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7" name="Straight Arrow Connector 26"/>
          <p:cNvCxnSpPr>
            <a:cxnSpLocks noChangeShapeType="1"/>
          </p:cNvCxnSpPr>
          <p:nvPr/>
        </p:nvCxnSpPr>
        <p:spPr bwMode="auto">
          <a:xfrm flipH="1">
            <a:off x="5486400" y="3792538"/>
            <a:ext cx="1384300" cy="90170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8" name="TextBox 24"/>
          <p:cNvSpPr txBox="1">
            <a:spLocks noChangeArrowheads="1"/>
          </p:cNvSpPr>
          <p:nvPr/>
        </p:nvSpPr>
        <p:spPr bwMode="auto">
          <a:xfrm>
            <a:off x="1828800" y="5235575"/>
            <a:ext cx="4445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grpSp>
        <p:nvGrpSpPr>
          <p:cNvPr id="10249" name="Group 14"/>
          <p:cNvGrpSpPr>
            <a:grpSpLocks/>
          </p:cNvGrpSpPr>
          <p:nvPr/>
        </p:nvGrpSpPr>
        <p:grpSpPr bwMode="auto">
          <a:xfrm>
            <a:off x="1797050" y="2151063"/>
            <a:ext cx="547688" cy="701675"/>
            <a:chOff x="4574" y="2228"/>
            <a:chExt cx="660" cy="672"/>
          </a:xfrm>
        </p:grpSpPr>
        <p:sp>
          <p:nvSpPr>
            <p:cNvPr id="10267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8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9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0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Oval 30"/>
          <p:cNvSpPr>
            <a:spLocks noChangeArrowheads="1"/>
          </p:cNvSpPr>
          <p:nvPr/>
        </p:nvSpPr>
        <p:spPr bwMode="auto">
          <a:xfrm>
            <a:off x="3016250" y="2151063"/>
            <a:ext cx="2119313" cy="701675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grpSp>
        <p:nvGrpSpPr>
          <p:cNvPr id="10251" name="Group 31"/>
          <p:cNvGrpSpPr>
            <a:grpSpLocks/>
          </p:cNvGrpSpPr>
          <p:nvPr/>
        </p:nvGrpSpPr>
        <p:grpSpPr bwMode="auto">
          <a:xfrm>
            <a:off x="3783013" y="2914650"/>
            <a:ext cx="1243012" cy="1117600"/>
            <a:chOff x="3852909" y="3542190"/>
            <a:chExt cx="1714500" cy="1825580"/>
          </a:xfrm>
        </p:grpSpPr>
        <p:pic>
          <p:nvPicPr>
            <p:cNvPr id="10265" name="Picture 3" descr="C:\Users\noah\AppData\Local\Microsoft\Windows\Temporary Internet Files\Content.IE5\D9Y6BRD9\MC90043390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2909" y="3653270"/>
              <a:ext cx="17145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266" name="Straight Arrow Connector 46"/>
            <p:cNvCxnSpPr>
              <a:cxnSpLocks noChangeShapeType="1"/>
            </p:cNvCxnSpPr>
            <p:nvPr/>
          </p:nvCxnSpPr>
          <p:spPr bwMode="auto">
            <a:xfrm flipV="1">
              <a:off x="4221147" y="3542190"/>
              <a:ext cx="0" cy="968330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252" name="Straight Arrow Connector 32"/>
          <p:cNvCxnSpPr>
            <a:cxnSpLocks noChangeShapeType="1"/>
          </p:cNvCxnSpPr>
          <p:nvPr/>
        </p:nvCxnSpPr>
        <p:spPr bwMode="auto">
          <a:xfrm>
            <a:off x="2427288" y="2517775"/>
            <a:ext cx="479425" cy="1588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3" name="TextBox 33"/>
          <p:cNvSpPr txBox="1">
            <a:spLocks noChangeArrowheads="1"/>
          </p:cNvSpPr>
          <p:nvPr/>
        </p:nvSpPr>
        <p:spPr bwMode="auto">
          <a:xfrm>
            <a:off x="1838325" y="2982913"/>
            <a:ext cx="4270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cxnSp>
        <p:nvCxnSpPr>
          <p:cNvPr id="10254" name="Straight Arrow Connector 34"/>
          <p:cNvCxnSpPr>
            <a:cxnSpLocks noChangeShapeType="1"/>
          </p:cNvCxnSpPr>
          <p:nvPr/>
        </p:nvCxnSpPr>
        <p:spPr bwMode="auto">
          <a:xfrm>
            <a:off x="5260975" y="2652713"/>
            <a:ext cx="1730375" cy="89852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255" name="Group 35"/>
          <p:cNvGrpSpPr>
            <a:grpSpLocks/>
          </p:cNvGrpSpPr>
          <p:nvPr/>
        </p:nvGrpSpPr>
        <p:grpSpPr bwMode="auto">
          <a:xfrm>
            <a:off x="7154863" y="3052763"/>
            <a:ext cx="1095375" cy="1381125"/>
            <a:chOff x="7003908" y="2050742"/>
            <a:chExt cx="1510350" cy="2258951"/>
          </a:xfrm>
        </p:grpSpPr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7368051" y="2293808"/>
              <a:ext cx="754063" cy="1147763"/>
              <a:chOff x="4574" y="2228"/>
              <a:chExt cx="660" cy="672"/>
            </a:xfrm>
            <a:solidFill>
              <a:srgbClr val="FF0000"/>
            </a:solidFill>
          </p:grpSpPr>
          <p:sp>
            <p:nvSpPr>
              <p:cNvPr id="41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10262" name="Straight Connector 37"/>
            <p:cNvCxnSpPr>
              <a:cxnSpLocks noChangeShapeType="1"/>
            </p:cNvCxnSpPr>
            <p:nvPr/>
          </p:nvCxnSpPr>
          <p:spPr bwMode="auto">
            <a:xfrm flipH="1">
              <a:off x="7137647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63" name="Straight Connector 38"/>
            <p:cNvCxnSpPr>
              <a:cxnSpLocks noChangeShapeType="1"/>
            </p:cNvCxnSpPr>
            <p:nvPr/>
          </p:nvCxnSpPr>
          <p:spPr bwMode="auto">
            <a:xfrm>
              <a:off x="7123645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64" name="TextBox 39"/>
            <p:cNvSpPr txBox="1">
              <a:spLocks noChangeArrowheads="1"/>
            </p:cNvSpPr>
            <p:nvPr/>
          </p:nvSpPr>
          <p:spPr bwMode="auto">
            <a:xfrm>
              <a:off x="7003908" y="4032694"/>
              <a:ext cx="1510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Encrypted Data</a:t>
              </a:r>
            </a:p>
          </p:txBody>
        </p:sp>
      </p:grpSp>
      <p:cxnSp>
        <p:nvCxnSpPr>
          <p:cNvPr id="10256" name="Straight Arrow Connector 52"/>
          <p:cNvCxnSpPr>
            <a:cxnSpLocks noChangeShapeType="1"/>
          </p:cNvCxnSpPr>
          <p:nvPr/>
        </p:nvCxnSpPr>
        <p:spPr bwMode="auto">
          <a:xfrm>
            <a:off x="4584700" y="3551238"/>
            <a:ext cx="0" cy="665162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5238" name="Group 95237"/>
          <p:cNvGrpSpPr>
            <a:grpSpLocks/>
          </p:cNvGrpSpPr>
          <p:nvPr/>
        </p:nvGrpSpPr>
        <p:grpSpPr bwMode="auto">
          <a:xfrm>
            <a:off x="4937125" y="779463"/>
            <a:ext cx="4464050" cy="3638550"/>
            <a:chOff x="4937241" y="780040"/>
            <a:chExt cx="4464211" cy="3637822"/>
          </a:xfrm>
        </p:grpSpPr>
        <p:sp>
          <p:nvSpPr>
            <p:cNvPr id="54" name="Oval 53"/>
            <p:cNvSpPr/>
            <p:nvPr/>
          </p:nvSpPr>
          <p:spPr bwMode="auto">
            <a:xfrm>
              <a:off x="5761184" y="780040"/>
              <a:ext cx="3640268" cy="17189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 anchorCtr="1"/>
            <a:lstStyle/>
            <a:p>
              <a:pPr algn="ctr">
                <a:defRPr/>
              </a:pPr>
              <a:r>
                <a:rPr lang="en-US" sz="1600" b="0" dirty="0">
                  <a:solidFill>
                    <a:schemeClr val="tx1"/>
                  </a:solidFill>
                  <a:cs typeface="Arial" pitchFamily="34" charset="0"/>
                </a:rPr>
                <a:t>Encryption &amp; Decryption Functions Usually </a:t>
              </a:r>
              <a:r>
                <a:rPr lang="en-US" sz="1600" b="0" i="1" dirty="0">
                  <a:solidFill>
                    <a:schemeClr val="tx1"/>
                  </a:solidFill>
                  <a:cs typeface="Arial" pitchFamily="34" charset="0"/>
                </a:rPr>
                <a:t>not</a:t>
              </a:r>
              <a:r>
                <a:rPr lang="en-US" sz="1600" b="0" dirty="0">
                  <a:solidFill>
                    <a:schemeClr val="tx1"/>
                  </a:solidFill>
                  <a:cs typeface="Arial" pitchFamily="34" charset="0"/>
                </a:rPr>
                <a:t> Secret</a:t>
              </a:r>
              <a:br>
                <a:rPr lang="en-US" sz="1600" b="0" dirty="0">
                  <a:solidFill>
                    <a:schemeClr val="tx1"/>
                  </a:solidFill>
                  <a:cs typeface="Arial" pitchFamily="34" charset="0"/>
                </a:rPr>
              </a:br>
              <a:endParaRPr lang="en-US" sz="1600" b="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cxnSp>
          <p:nvCxnSpPr>
            <p:cNvPr id="55" name="Straight Arrow Connector 54"/>
            <p:cNvCxnSpPr>
              <a:endCxn id="10245" idx="7"/>
            </p:cNvCxnSpPr>
            <p:nvPr/>
          </p:nvCxnSpPr>
          <p:spPr bwMode="auto">
            <a:xfrm flipH="1">
              <a:off x="4937241" y="2349763"/>
              <a:ext cx="1579620" cy="2068099"/>
            </a:xfrm>
            <a:prstGeom prst="straightConnector1">
              <a:avLst/>
            </a:prstGeom>
            <a:solidFill>
              <a:srgbClr val="FF9900"/>
            </a:solidFill>
            <a:ln w="571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Arrow Connector 57"/>
            <p:cNvCxnSpPr/>
            <p:nvPr/>
          </p:nvCxnSpPr>
          <p:spPr bwMode="auto">
            <a:xfrm flipH="1">
              <a:off x="5026144" y="1952967"/>
              <a:ext cx="820768" cy="396796"/>
            </a:xfrm>
            <a:prstGeom prst="straightConnector1">
              <a:avLst/>
            </a:prstGeom>
            <a:solidFill>
              <a:srgbClr val="FF9900"/>
            </a:solidFill>
            <a:ln w="571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What’s secret?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4A7A94-5AD2-476F-AB42-C887B3E6CB6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pSp>
        <p:nvGrpSpPr>
          <p:cNvPr id="11268" name="Group 14"/>
          <p:cNvGrpSpPr>
            <a:grpSpLocks/>
          </p:cNvGrpSpPr>
          <p:nvPr/>
        </p:nvGrpSpPr>
        <p:grpSpPr bwMode="auto">
          <a:xfrm>
            <a:off x="1785938" y="4302125"/>
            <a:ext cx="569912" cy="787400"/>
            <a:chOff x="4574" y="2228"/>
            <a:chExt cx="660" cy="672"/>
          </a:xfrm>
        </p:grpSpPr>
        <p:sp>
          <p:nvSpPr>
            <p:cNvPr id="11294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5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6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7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Oval 9"/>
          <p:cNvSpPr>
            <a:spLocks noChangeArrowheads="1"/>
          </p:cNvSpPr>
          <p:nvPr/>
        </p:nvSpPr>
        <p:spPr bwMode="auto">
          <a:xfrm>
            <a:off x="3054350" y="4302125"/>
            <a:ext cx="2206625" cy="7874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Decryption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cxnSp>
        <p:nvCxnSpPr>
          <p:cNvPr id="11270" name="Straight Arrow Connector 15"/>
          <p:cNvCxnSpPr>
            <a:cxnSpLocks noChangeShapeType="1"/>
          </p:cNvCxnSpPr>
          <p:nvPr/>
        </p:nvCxnSpPr>
        <p:spPr bwMode="auto">
          <a:xfrm flipH="1">
            <a:off x="2441575" y="4713288"/>
            <a:ext cx="498475" cy="1587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Straight Arrow Connector 26"/>
          <p:cNvCxnSpPr>
            <a:cxnSpLocks noChangeShapeType="1"/>
          </p:cNvCxnSpPr>
          <p:nvPr/>
        </p:nvCxnSpPr>
        <p:spPr bwMode="auto">
          <a:xfrm flipH="1">
            <a:off x="5486400" y="3792538"/>
            <a:ext cx="1384300" cy="90170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2" name="TextBox 24"/>
          <p:cNvSpPr txBox="1">
            <a:spLocks noChangeArrowheads="1"/>
          </p:cNvSpPr>
          <p:nvPr/>
        </p:nvSpPr>
        <p:spPr bwMode="auto">
          <a:xfrm>
            <a:off x="1828800" y="5235575"/>
            <a:ext cx="4445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grpSp>
        <p:nvGrpSpPr>
          <p:cNvPr id="11273" name="Group 14"/>
          <p:cNvGrpSpPr>
            <a:grpSpLocks/>
          </p:cNvGrpSpPr>
          <p:nvPr/>
        </p:nvGrpSpPr>
        <p:grpSpPr bwMode="auto">
          <a:xfrm>
            <a:off x="1797050" y="2151063"/>
            <a:ext cx="547688" cy="701675"/>
            <a:chOff x="4574" y="2228"/>
            <a:chExt cx="660" cy="672"/>
          </a:xfrm>
        </p:grpSpPr>
        <p:sp>
          <p:nvSpPr>
            <p:cNvPr id="11289" name="Oval 15"/>
            <p:cNvSpPr>
              <a:spLocks noChangeArrowheads="1"/>
            </p:cNvSpPr>
            <p:nvPr/>
          </p:nvSpPr>
          <p:spPr bwMode="auto">
            <a:xfrm>
              <a:off x="4577" y="2710"/>
              <a:ext cx="655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0" name="Rectangle 16"/>
            <p:cNvSpPr>
              <a:spLocks noChangeArrowheads="1"/>
            </p:cNvSpPr>
            <p:nvPr/>
          </p:nvSpPr>
          <p:spPr bwMode="auto">
            <a:xfrm>
              <a:off x="4574" y="2333"/>
              <a:ext cx="660" cy="462"/>
            </a:xfrm>
            <a:prstGeom prst="rect">
              <a:avLst/>
            </a:prstGeom>
            <a:solidFill>
              <a:srgbClr val="A5B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1" name="Oval 17"/>
            <p:cNvSpPr>
              <a:spLocks noChangeArrowheads="1"/>
            </p:cNvSpPr>
            <p:nvPr/>
          </p:nvSpPr>
          <p:spPr bwMode="auto">
            <a:xfrm>
              <a:off x="4576" y="2228"/>
              <a:ext cx="656" cy="190"/>
            </a:xfrm>
            <a:prstGeom prst="ellipse">
              <a:avLst/>
            </a:prstGeom>
            <a:solidFill>
              <a:srgbClr val="A5B1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2" name="Line 18"/>
            <p:cNvSpPr>
              <a:spLocks noChangeShapeType="1"/>
            </p:cNvSpPr>
            <p:nvPr/>
          </p:nvSpPr>
          <p:spPr bwMode="auto">
            <a:xfrm>
              <a:off x="4574" y="2340"/>
              <a:ext cx="3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9"/>
            <p:cNvSpPr>
              <a:spLocks noChangeShapeType="1"/>
            </p:cNvSpPr>
            <p:nvPr/>
          </p:nvSpPr>
          <p:spPr bwMode="auto">
            <a:xfrm>
              <a:off x="5231" y="2342"/>
              <a:ext cx="2" cy="4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Oval 30"/>
          <p:cNvSpPr>
            <a:spLocks noChangeArrowheads="1"/>
          </p:cNvSpPr>
          <p:nvPr/>
        </p:nvSpPr>
        <p:spPr bwMode="auto">
          <a:xfrm>
            <a:off x="3016250" y="2151063"/>
            <a:ext cx="2119313" cy="701675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0">
                <a:solidFill>
                  <a:schemeClr val="tx1"/>
                </a:solidFill>
              </a:rPr>
              <a:t>Encryption</a:t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Function</a:t>
            </a:r>
          </a:p>
        </p:txBody>
      </p:sp>
      <p:grpSp>
        <p:nvGrpSpPr>
          <p:cNvPr id="11275" name="Group 31"/>
          <p:cNvGrpSpPr>
            <a:grpSpLocks/>
          </p:cNvGrpSpPr>
          <p:nvPr/>
        </p:nvGrpSpPr>
        <p:grpSpPr bwMode="auto">
          <a:xfrm>
            <a:off x="3783013" y="2914650"/>
            <a:ext cx="1243012" cy="1117600"/>
            <a:chOff x="3852909" y="3542190"/>
            <a:chExt cx="1714500" cy="1825580"/>
          </a:xfrm>
        </p:grpSpPr>
        <p:pic>
          <p:nvPicPr>
            <p:cNvPr id="11287" name="Picture 3" descr="C:\Users\noah\AppData\Local\Microsoft\Windows\Temporary Internet Files\Content.IE5\D9Y6BRD9\MC90043390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2909" y="3653270"/>
              <a:ext cx="17145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288" name="Straight Arrow Connector 46"/>
            <p:cNvCxnSpPr>
              <a:cxnSpLocks noChangeShapeType="1"/>
            </p:cNvCxnSpPr>
            <p:nvPr/>
          </p:nvCxnSpPr>
          <p:spPr bwMode="auto">
            <a:xfrm flipV="1">
              <a:off x="4221147" y="3542190"/>
              <a:ext cx="0" cy="968330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6" name="Straight Arrow Connector 32"/>
          <p:cNvCxnSpPr>
            <a:cxnSpLocks noChangeShapeType="1"/>
          </p:cNvCxnSpPr>
          <p:nvPr/>
        </p:nvCxnSpPr>
        <p:spPr bwMode="auto">
          <a:xfrm>
            <a:off x="2427288" y="2517775"/>
            <a:ext cx="479425" cy="1588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7" name="TextBox 33"/>
          <p:cNvSpPr txBox="1">
            <a:spLocks noChangeArrowheads="1"/>
          </p:cNvSpPr>
          <p:nvPr/>
        </p:nvSpPr>
        <p:spPr bwMode="auto">
          <a:xfrm>
            <a:off x="1838325" y="2982913"/>
            <a:ext cx="4270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00FF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Data</a:t>
            </a:r>
          </a:p>
        </p:txBody>
      </p:sp>
      <p:cxnSp>
        <p:nvCxnSpPr>
          <p:cNvPr id="11278" name="Straight Arrow Connector 34"/>
          <p:cNvCxnSpPr>
            <a:cxnSpLocks noChangeShapeType="1"/>
          </p:cNvCxnSpPr>
          <p:nvPr/>
        </p:nvCxnSpPr>
        <p:spPr bwMode="auto">
          <a:xfrm>
            <a:off x="5260975" y="2652713"/>
            <a:ext cx="1730375" cy="898525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79" name="Group 35"/>
          <p:cNvGrpSpPr>
            <a:grpSpLocks/>
          </p:cNvGrpSpPr>
          <p:nvPr/>
        </p:nvGrpSpPr>
        <p:grpSpPr bwMode="auto">
          <a:xfrm>
            <a:off x="7154863" y="3052763"/>
            <a:ext cx="1095375" cy="1381125"/>
            <a:chOff x="7003908" y="2050742"/>
            <a:chExt cx="1510350" cy="2258951"/>
          </a:xfrm>
        </p:grpSpPr>
        <p:grpSp>
          <p:nvGrpSpPr>
            <p:cNvPr id="37" name="Group 14"/>
            <p:cNvGrpSpPr>
              <a:grpSpLocks/>
            </p:cNvGrpSpPr>
            <p:nvPr/>
          </p:nvGrpSpPr>
          <p:grpSpPr bwMode="auto">
            <a:xfrm>
              <a:off x="7368051" y="2293808"/>
              <a:ext cx="754063" cy="1147763"/>
              <a:chOff x="4574" y="2228"/>
              <a:chExt cx="660" cy="672"/>
            </a:xfrm>
            <a:solidFill>
              <a:srgbClr val="FF0000"/>
            </a:solidFill>
          </p:grpSpPr>
          <p:sp>
            <p:nvSpPr>
              <p:cNvPr id="41" name="Oval 15"/>
              <p:cNvSpPr>
                <a:spLocks noChangeArrowheads="1"/>
              </p:cNvSpPr>
              <p:nvPr/>
            </p:nvSpPr>
            <p:spPr bwMode="auto">
              <a:xfrm>
                <a:off x="4577" y="2710"/>
                <a:ext cx="655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4574" y="2333"/>
                <a:ext cx="660" cy="4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17"/>
              <p:cNvSpPr>
                <a:spLocks noChangeArrowheads="1"/>
              </p:cNvSpPr>
              <p:nvPr/>
            </p:nvSpPr>
            <p:spPr bwMode="auto">
              <a:xfrm>
                <a:off x="4576" y="2228"/>
                <a:ext cx="656" cy="190"/>
              </a:xfrm>
              <a:prstGeom prst="ellips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18"/>
              <p:cNvSpPr>
                <a:spLocks noChangeShapeType="1"/>
              </p:cNvSpPr>
              <p:nvPr/>
            </p:nvSpPr>
            <p:spPr bwMode="auto">
              <a:xfrm>
                <a:off x="4574" y="2340"/>
                <a:ext cx="3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>
                <a:off x="5231" y="2342"/>
                <a:ext cx="2" cy="477"/>
              </a:xfrm>
              <a:prstGeom prst="line">
                <a:avLst/>
              </a:prstGeom>
              <a:grp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11284" name="Straight Connector 37"/>
            <p:cNvCxnSpPr>
              <a:cxnSpLocks noChangeShapeType="1"/>
            </p:cNvCxnSpPr>
            <p:nvPr/>
          </p:nvCxnSpPr>
          <p:spPr bwMode="auto">
            <a:xfrm flipH="1">
              <a:off x="7137647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Straight Connector 38"/>
            <p:cNvCxnSpPr>
              <a:cxnSpLocks noChangeShapeType="1"/>
            </p:cNvCxnSpPr>
            <p:nvPr/>
          </p:nvCxnSpPr>
          <p:spPr bwMode="auto">
            <a:xfrm>
              <a:off x="7123645" y="2050742"/>
              <a:ext cx="1242873" cy="178441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86" name="TextBox 39"/>
            <p:cNvSpPr txBox="1">
              <a:spLocks noChangeArrowheads="1"/>
            </p:cNvSpPr>
            <p:nvPr/>
          </p:nvSpPr>
          <p:spPr bwMode="auto">
            <a:xfrm>
              <a:off x="7003908" y="4032694"/>
              <a:ext cx="1510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00FF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Encrypted Data</a:t>
              </a:r>
            </a:p>
          </p:txBody>
        </p:sp>
      </p:grpSp>
      <p:cxnSp>
        <p:nvCxnSpPr>
          <p:cNvPr id="11280" name="Straight Arrow Connector 52"/>
          <p:cNvCxnSpPr>
            <a:cxnSpLocks noChangeShapeType="1"/>
          </p:cNvCxnSpPr>
          <p:nvPr/>
        </p:nvCxnSpPr>
        <p:spPr bwMode="auto">
          <a:xfrm>
            <a:off x="4584700" y="3551238"/>
            <a:ext cx="0" cy="665162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Oval 53"/>
          <p:cNvSpPr/>
          <p:nvPr/>
        </p:nvSpPr>
        <p:spPr bwMode="auto">
          <a:xfrm>
            <a:off x="5353050" y="779463"/>
            <a:ext cx="4048125" cy="17208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1600" b="0" dirty="0">
                <a:solidFill>
                  <a:schemeClr val="tx1"/>
                </a:solidFill>
                <a:cs typeface="Arial" pitchFamily="34" charset="0"/>
              </a:rPr>
              <a:t>Same secret key needed by sender &amp; receiver</a:t>
            </a:r>
            <a:br>
              <a:rPr lang="en-US" sz="1600" b="0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sz="1600" b="0" dirty="0">
                <a:solidFill>
                  <a:schemeClr val="tx1"/>
                </a:solidFill>
                <a:cs typeface="Arial" pitchFamily="34" charset="0"/>
              </a:rPr>
              <a:t>Key distribution/protection is a </a:t>
            </a:r>
            <a:r>
              <a:rPr lang="en-US" sz="1600" b="0" i="1" dirty="0">
                <a:solidFill>
                  <a:schemeClr val="tx1"/>
                </a:solidFill>
                <a:cs typeface="Arial" pitchFamily="34" charset="0"/>
              </a:rPr>
              <a:t>big</a:t>
            </a:r>
            <a:r>
              <a:rPr lang="en-US" sz="1600" b="0" dirty="0">
                <a:solidFill>
                  <a:schemeClr val="tx1"/>
                </a:solidFill>
                <a:cs typeface="Arial" pitchFamily="34" charset="0"/>
              </a:rPr>
              <a:t> problem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>
            <a:off x="4732338" y="2349500"/>
            <a:ext cx="1784350" cy="1157288"/>
          </a:xfrm>
          <a:prstGeom prst="straightConnector1">
            <a:avLst/>
          </a:prstGeom>
          <a:solidFill>
            <a:srgbClr val="FF9900"/>
          </a:solidFill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Blue Pearl DeLuxe">
  <a:themeElements>
    <a:clrScheme name="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0000FF"/>
      </a:hlink>
      <a:folHlink>
        <a:srgbClr val="D18213"/>
      </a:folHlink>
    </a:clrScheme>
    <a:fontScheme name="Blue Pearl DeLux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49610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49610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33471</TotalTime>
  <Words>2220</Words>
  <Application>Microsoft Office PowerPoint</Application>
  <PresentationFormat>A4 Paper (210x297 mm)</PresentationFormat>
  <Paragraphs>436</Paragraphs>
  <Slides>53</Slides>
  <Notes>9</Notes>
  <HiddenSlides>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Verdana</vt:lpstr>
      <vt:lpstr>Wingdings</vt:lpstr>
      <vt:lpstr>Blue Pearl DeLuxe</vt:lpstr>
      <vt:lpstr>Drawing</vt:lpstr>
      <vt:lpstr>Security Fundamentals</vt:lpstr>
      <vt:lpstr>Goal</vt:lpstr>
      <vt:lpstr>Encryption Basics</vt:lpstr>
      <vt:lpstr>Simple Encryption</vt:lpstr>
      <vt:lpstr>Decryption</vt:lpstr>
      <vt:lpstr>Encryption/Decryption are functions over data+key</vt:lpstr>
      <vt:lpstr>Encryption/Decryption are functions over data+key</vt:lpstr>
      <vt:lpstr>What’s secret?</vt:lpstr>
      <vt:lpstr>What’s secret?</vt:lpstr>
      <vt:lpstr>Public Key Basics</vt:lpstr>
      <vt:lpstr>Ordinary Encryption</vt:lpstr>
      <vt:lpstr>Asymmetric Key Crypto</vt:lpstr>
      <vt:lpstr>Digital Signatures</vt:lpstr>
      <vt:lpstr>Public Key Crypto</vt:lpstr>
      <vt:lpstr>Digital signatures: non-repudiation</vt:lpstr>
      <vt:lpstr>Public Key Infrastructure (PKI)</vt:lpstr>
      <vt:lpstr>Certificates</vt:lpstr>
      <vt:lpstr>Identity and Authentication</vt:lpstr>
      <vt:lpstr>PKI and identity management</vt:lpstr>
      <vt:lpstr>HTTPS and TLS</vt:lpstr>
      <vt:lpstr>Transport Level Security (TLS and SSL)</vt:lpstr>
      <vt:lpstr>Transport Level Security (TLS and SSL)</vt:lpstr>
      <vt:lpstr>Transport Level Security (TLS and SSL)</vt:lpstr>
      <vt:lpstr>Transport Level Security (TLS and SSL)</vt:lpstr>
      <vt:lpstr>Transport Level Security (TLS and SSL)</vt:lpstr>
      <vt:lpstr>HTTPS: HTTP over TLS or SSL</vt:lpstr>
      <vt:lpstr>HTTPS: HTTP over TLS or SSL</vt:lpstr>
      <vt:lpstr>HTTPS: HTTP over TLS or SSL</vt:lpstr>
      <vt:lpstr>HTTPS: HTTP over TLS or SSL</vt:lpstr>
      <vt:lpstr>HTTPS: HTTP over TLS or SSL</vt:lpstr>
      <vt:lpstr>The Web itself is a 2 or 3 Tier system</vt:lpstr>
      <vt:lpstr>The Web itself is a 2 or 3 Tier system</vt:lpstr>
      <vt:lpstr>The Web itself is a 2 or 3 Tier system</vt:lpstr>
      <vt:lpstr>Trust</vt:lpstr>
      <vt:lpstr>Capabilities in computing systems</vt:lpstr>
      <vt:lpstr>What must be trusted?</vt:lpstr>
      <vt:lpstr>What must be trusted?</vt:lpstr>
      <vt:lpstr>What must be trusted?</vt:lpstr>
      <vt:lpstr>What must be trusted?</vt:lpstr>
      <vt:lpstr>What must be trusted?</vt:lpstr>
      <vt:lpstr>What must be trusted?</vt:lpstr>
      <vt:lpstr>Trust is a key system design issue</vt:lpstr>
      <vt:lpstr>Some actual attacks that have worked</vt:lpstr>
      <vt:lpstr>A Bit about Operating Systems  and Virtual Machines</vt:lpstr>
      <vt:lpstr>Operating Systems and Virtual Machines</vt:lpstr>
      <vt:lpstr>Operating Systems and Virtual Machines</vt:lpstr>
      <vt:lpstr>Operating Systems and Virtual Machines</vt:lpstr>
      <vt:lpstr>Operating Systems and Virtual Machines</vt:lpstr>
      <vt:lpstr>Operating Systems and Virtual Machines</vt:lpstr>
      <vt:lpstr>Virtual Machines and Trust</vt:lpstr>
      <vt:lpstr>Operating Systems and Virtual Machines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System Design Tradeoffs</dc:title>
  <dc:subject>Naming</dc:subject>
  <dc:creator>Noah Mendelsohn</dc:creator>
  <cp:lastModifiedBy>Noah Mendelsohn</cp:lastModifiedBy>
  <cp:revision>2170</cp:revision>
  <dcterms:created xsi:type="dcterms:W3CDTF">2002-12-11T03:38:06Z</dcterms:created>
  <dcterms:modified xsi:type="dcterms:W3CDTF">2023-11-09T20:57:22Z</dcterms:modified>
</cp:coreProperties>
</file>