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7"/>
  </p:notesMasterIdLst>
  <p:handoutMasterIdLst>
    <p:handoutMasterId r:id="rId68"/>
  </p:handout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3" r:id="rId26"/>
    <p:sldId id="284" r:id="rId27"/>
    <p:sldId id="285" r:id="rId28"/>
    <p:sldId id="286" r:id="rId29"/>
    <p:sldId id="287" r:id="rId30"/>
    <p:sldId id="288" r:id="rId31"/>
    <p:sldId id="290" r:id="rId32"/>
    <p:sldId id="289"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4" r:id="rId46"/>
    <p:sldId id="305" r:id="rId47"/>
    <p:sldId id="306" r:id="rId48"/>
    <p:sldId id="307" r:id="rId49"/>
    <p:sldId id="308" r:id="rId50"/>
    <p:sldId id="309" r:id="rId51"/>
    <p:sldId id="310" r:id="rId52"/>
    <p:sldId id="328" r:id="rId53"/>
    <p:sldId id="312" r:id="rId54"/>
    <p:sldId id="313" r:id="rId55"/>
    <p:sldId id="314" r:id="rId56"/>
    <p:sldId id="315" r:id="rId57"/>
    <p:sldId id="325" r:id="rId58"/>
    <p:sldId id="317" r:id="rId59"/>
    <p:sldId id="318" r:id="rId60"/>
    <p:sldId id="321" r:id="rId61"/>
    <p:sldId id="316" r:id="rId62"/>
    <p:sldId id="282" r:id="rId63"/>
    <p:sldId id="303" r:id="rId64"/>
    <p:sldId id="324" r:id="rId65"/>
    <p:sldId id="327" r:id="rId66"/>
  </p:sldIdLst>
  <p:sldSz cx="12188825"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110"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110"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110"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110" charset="0"/>
        <a:ea typeface="+mn-ea"/>
        <a:cs typeface="+mn-cs"/>
      </a:defRPr>
    </a:lvl5pPr>
    <a:lvl6pPr marL="2286000" algn="l" defTabSz="457200" rtl="0" eaLnBrk="1" latinLnBrk="0" hangingPunct="1">
      <a:defRPr sz="2400" kern="1200">
        <a:solidFill>
          <a:schemeClr val="tx1"/>
        </a:solidFill>
        <a:latin typeface="Arial" pitchFamily="-110" charset="0"/>
        <a:ea typeface="+mn-ea"/>
        <a:cs typeface="+mn-cs"/>
      </a:defRPr>
    </a:lvl6pPr>
    <a:lvl7pPr marL="2743200" algn="l" defTabSz="457200" rtl="0" eaLnBrk="1" latinLnBrk="0" hangingPunct="1">
      <a:defRPr sz="2400" kern="1200">
        <a:solidFill>
          <a:schemeClr val="tx1"/>
        </a:solidFill>
        <a:latin typeface="Arial" pitchFamily="-110" charset="0"/>
        <a:ea typeface="+mn-ea"/>
        <a:cs typeface="+mn-cs"/>
      </a:defRPr>
    </a:lvl7pPr>
    <a:lvl8pPr marL="3200400" algn="l" defTabSz="457200" rtl="0" eaLnBrk="1" latinLnBrk="0" hangingPunct="1">
      <a:defRPr sz="2400" kern="1200">
        <a:solidFill>
          <a:schemeClr val="tx1"/>
        </a:solidFill>
        <a:latin typeface="Arial" pitchFamily="-110" charset="0"/>
        <a:ea typeface="+mn-ea"/>
        <a:cs typeface="+mn-cs"/>
      </a:defRPr>
    </a:lvl8pPr>
    <a:lvl9pPr marL="3657600" algn="l" defTabSz="457200" rtl="0" eaLnBrk="1" latinLnBrk="0" hangingPunct="1">
      <a:defRPr sz="2400" kern="1200">
        <a:solidFill>
          <a:schemeClr val="tx1"/>
        </a:solidFill>
        <a:latin typeface="Arial" pitchFamily="-110"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39">
          <p15:clr>
            <a:srgbClr val="A4A3A4"/>
          </p15:clr>
        </p15:guide>
        <p15:guide id="3" pos="1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893"/>
    <a:srgbClr val="005493"/>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1"/>
    <p:restoredTop sz="79449"/>
  </p:normalViewPr>
  <p:slideViewPr>
    <p:cSldViewPr>
      <p:cViewPr>
        <p:scale>
          <a:sx n="92" d="100"/>
          <a:sy n="92" d="100"/>
        </p:scale>
        <p:origin x="-918" y="114"/>
      </p:cViewPr>
      <p:guideLst>
        <p:guide orient="horz" pos="2160"/>
        <p:guide pos="3839"/>
        <p:guide pos="191"/>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atin typeface="Times New Roman" pitchFamily="-110" charset="0"/>
              </a:defRPr>
            </a:lvl1pPr>
          </a:lstStyle>
          <a:p>
            <a:endParaRPr lang="en-US" altLang="en-US"/>
          </a:p>
        </p:txBody>
      </p:sp>
      <p:sp>
        <p:nvSpPr>
          <p:cNvPr id="30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atin typeface="Times New Roman" pitchFamily="-110" charset="0"/>
              </a:defRPr>
            </a:lvl1pPr>
          </a:lstStyle>
          <a:p>
            <a:endParaRPr lang="en-US" altLang="en-US"/>
          </a:p>
        </p:txBody>
      </p:sp>
      <p:sp>
        <p:nvSpPr>
          <p:cNvPr id="30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atin typeface="Times New Roman" pitchFamily="-110" charset="0"/>
              </a:defRPr>
            </a:lvl1pPr>
          </a:lstStyle>
          <a:p>
            <a:endParaRPr lang="en-US" altLang="en-US"/>
          </a:p>
        </p:txBody>
      </p:sp>
      <p:sp>
        <p:nvSpPr>
          <p:cNvPr id="30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atin typeface="Times New Roman" pitchFamily="-110" charset="0"/>
              </a:defRPr>
            </a:lvl1pPr>
          </a:lstStyle>
          <a:p>
            <a:fld id="{F294CCFB-749A-2F47-8EBA-00DE4241A432}" type="slidenum">
              <a:rPr lang="en-US" altLang="en-US"/>
              <a:pPr/>
              <a:t>‹#›</a:t>
            </a:fld>
            <a:endParaRPr lang="en-US" altLang="en-US"/>
          </a:p>
        </p:txBody>
      </p:sp>
    </p:spTree>
    <p:extLst>
      <p:ext uri="{BB962C8B-B14F-4D97-AF65-F5344CB8AC3E}">
        <p14:creationId xmlns:p14="http://schemas.microsoft.com/office/powerpoint/2010/main" val="2024323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atin typeface="Times New Roman" pitchFamily="-110" charset="0"/>
              </a:defRPr>
            </a:lvl1pPr>
          </a:lstStyle>
          <a:p>
            <a:endParaRPr lang="en-US" altLang="en-US"/>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atin typeface="Times New Roman" pitchFamily="-110" charset="0"/>
              </a:defRPr>
            </a:lvl1pPr>
          </a:lstStyle>
          <a:p>
            <a:endParaRPr lang="en-US" altLang="en-US"/>
          </a:p>
        </p:txBody>
      </p:sp>
      <p:sp>
        <p:nvSpPr>
          <p:cNvPr id="2052" name="Rectangle 4"/>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atin typeface="Times New Roman" pitchFamily="-110" charset="0"/>
              </a:defRPr>
            </a:lvl1pPr>
          </a:lstStyle>
          <a:p>
            <a:endParaRPr lang="en-US" altLang="en-US"/>
          </a:p>
        </p:txBody>
      </p:sp>
      <p:sp>
        <p:nvSpPr>
          <p:cNvPr id="2053" name="Rectangle 5"/>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atin typeface="Times New Roman" pitchFamily="-110" charset="0"/>
              </a:defRPr>
            </a:lvl1pPr>
          </a:lstStyle>
          <a:p>
            <a:fld id="{1783C958-1F1B-2347-8B37-D6BC4B56CB47}" type="slidenum">
              <a:rPr lang="en-US" altLang="en-US"/>
              <a:pPr/>
              <a:t>‹#›</a:t>
            </a:fld>
            <a:endParaRPr lang="en-US" altLang="en-US"/>
          </a:p>
        </p:txBody>
      </p:sp>
      <p:sp>
        <p:nvSpPr>
          <p:cNvPr id="2054" name="Rectangle 6"/>
          <p:cNvSpPr>
            <a:spLocks noGrp="1" noChangeArrowheads="1"/>
          </p:cNvSpPr>
          <p:nvPr>
            <p:ph type="body" sz="quarter" idx="3"/>
          </p:nvPr>
        </p:nvSpPr>
        <p:spPr bwMode="auto">
          <a:xfrm>
            <a:off x="911225" y="4343400"/>
            <a:ext cx="5032375"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5" name="Rectangle 7"/>
          <p:cNvSpPr>
            <a:spLocks noGrp="1" noRot="1" noChangeAspect="1" noChangeArrowheads="1" noTextEdit="1"/>
          </p:cNvSpPr>
          <p:nvPr>
            <p:ph type="sldImg" idx="2"/>
          </p:nvPr>
        </p:nvSpPr>
        <p:spPr bwMode="auto">
          <a:xfrm>
            <a:off x="393700" y="692150"/>
            <a:ext cx="6070600" cy="3416300"/>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val="36048723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guanotronic.com/~serge/chi1210-egelman.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Password" TargetMode="External"/><Relationship Id="rId3" Type="http://schemas.openxmlformats.org/officeDocument/2006/relationships/hyperlink" Target="https://en.wikipedia.org/wiki/Precomputed" TargetMode="External"/><Relationship Id="rId7" Type="http://schemas.openxmlformats.org/officeDocument/2006/relationships/hyperlink" Target="https://en.wikipedia.org/wiki/Plaintext"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Password_cracking" TargetMode="External"/><Relationship Id="rId5" Type="http://schemas.openxmlformats.org/officeDocument/2006/relationships/hyperlink" Target="https://en.wikipedia.org/wiki/Cryptographic_hash_function" TargetMode="External"/><Relationship Id="rId4" Type="http://schemas.openxmlformats.org/officeDocument/2006/relationships/hyperlink" Target="https://en.wikipedia.org/wiki/Lookup_table" TargetMode="External"/><Relationship Id="rId9" Type="http://schemas.openxmlformats.org/officeDocument/2006/relationships/hyperlink" Target="https://en.wikipedia.org/wiki/Space-time_tradeof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Grp="1" noChangeArrowheads="1"/>
          </p:cNvSpPr>
          <p:nvPr>
            <p:ph type="sldNum" sz="quarter" idx="5"/>
          </p:nvPr>
        </p:nvSpPr>
        <p:spPr>
          <a:ln/>
        </p:spPr>
        <p:txBody>
          <a:bodyPr/>
          <a:lstStyle/>
          <a:p>
            <a:fld id="{538FCF78-6F42-DD47-BFB7-03FB0C2A10DA}" type="slidenum">
              <a:rPr lang="en-US" altLang="en-US"/>
              <a:pPr/>
              <a:t>1</a:t>
            </a:fld>
            <a:endParaRPr lang="en-US" altLang="en-US"/>
          </a:p>
        </p:txBody>
      </p:sp>
      <p:sp>
        <p:nvSpPr>
          <p:cNvPr id="5122" name="Rectangle 2"/>
          <p:cNvSpPr>
            <a:spLocks noChangeArrowheads="1"/>
          </p:cNvSpPr>
          <p:nvPr/>
        </p:nvSpPr>
        <p:spPr bwMode="auto">
          <a:xfrm>
            <a:off x="3884613" y="0"/>
            <a:ext cx="2973387" cy="457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5123" name="Rectangle 3"/>
          <p:cNvSpPr>
            <a:spLocks noChangeArrowheads="1"/>
          </p:cNvSpPr>
          <p:nvPr/>
        </p:nvSpPr>
        <p:spPr bwMode="auto">
          <a:xfrm>
            <a:off x="3884613" y="8686800"/>
            <a:ext cx="2973387" cy="457200"/>
          </a:xfrm>
          <a:prstGeom prst="rect">
            <a:avLst/>
          </a:prstGeom>
          <a:noFill/>
          <a:ln w="9525">
            <a:noFill/>
            <a:miter lim="800000"/>
            <a:headEnd/>
            <a:tailEnd/>
          </a:ln>
          <a:effectLst/>
        </p:spPr>
        <p:txBody>
          <a:bodyPr lIns="19050" tIns="0" rIns="19050" bIns="0" anchor="b">
            <a:prstTxWarp prst="textNoShape">
              <a:avLst/>
            </a:prstTxWarp>
          </a:bodyPr>
          <a:lstStyle/>
          <a:p>
            <a:pPr algn="r"/>
            <a:r>
              <a:rPr lang="en-US" altLang="en-US" sz="1000" i="1">
                <a:latin typeface="Times New Roman" pitchFamily="-110" charset="0"/>
              </a:rPr>
              <a:t>1</a:t>
            </a:r>
          </a:p>
        </p:txBody>
      </p:sp>
      <p:sp>
        <p:nvSpPr>
          <p:cNvPr id="5124" name="Rectangle 4"/>
          <p:cNvSpPr>
            <a:spLocks noChangeArrowheads="1"/>
          </p:cNvSpPr>
          <p:nvPr/>
        </p:nvSpPr>
        <p:spPr bwMode="auto">
          <a:xfrm>
            <a:off x="0" y="8686800"/>
            <a:ext cx="2971800" cy="457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5125" name="Rectangle 5"/>
          <p:cNvSpPr>
            <a:spLocks noChangeArrowheads="1"/>
          </p:cNvSpPr>
          <p:nvPr/>
        </p:nvSpPr>
        <p:spPr bwMode="auto">
          <a:xfrm>
            <a:off x="0" y="0"/>
            <a:ext cx="2971800" cy="457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5126" name="Rectangle 6"/>
          <p:cNvSpPr>
            <a:spLocks noChangeArrowheads="1"/>
          </p:cNvSpPr>
          <p:nvPr/>
        </p:nvSpPr>
        <p:spPr bwMode="auto">
          <a:xfrm>
            <a:off x="3883025" y="0"/>
            <a:ext cx="2974975" cy="457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5127" name="Rectangle 7"/>
          <p:cNvSpPr>
            <a:spLocks noChangeArrowheads="1"/>
          </p:cNvSpPr>
          <p:nvPr/>
        </p:nvSpPr>
        <p:spPr bwMode="auto">
          <a:xfrm>
            <a:off x="3883025" y="8686800"/>
            <a:ext cx="2974975" cy="457200"/>
          </a:xfrm>
          <a:prstGeom prst="rect">
            <a:avLst/>
          </a:prstGeom>
          <a:noFill/>
          <a:ln w="9525">
            <a:noFill/>
            <a:miter lim="800000"/>
            <a:headEnd/>
            <a:tailEnd/>
          </a:ln>
          <a:effectLst/>
        </p:spPr>
        <p:txBody>
          <a:bodyPr lIns="19050" tIns="0" rIns="19050" bIns="0" anchor="b">
            <a:prstTxWarp prst="textNoShape">
              <a:avLst/>
            </a:prstTxWarp>
          </a:bodyPr>
          <a:lstStyle/>
          <a:p>
            <a:pPr algn="r"/>
            <a:r>
              <a:rPr lang="en-US" altLang="en-US" sz="1000" i="1">
                <a:latin typeface="Times New Roman" pitchFamily="-110" charset="0"/>
              </a:rPr>
              <a:t>1</a:t>
            </a:r>
          </a:p>
        </p:txBody>
      </p:sp>
      <p:sp>
        <p:nvSpPr>
          <p:cNvPr id="5128" name="Rectangle 8"/>
          <p:cNvSpPr>
            <a:spLocks noChangeArrowheads="1"/>
          </p:cNvSpPr>
          <p:nvPr/>
        </p:nvSpPr>
        <p:spPr bwMode="auto">
          <a:xfrm>
            <a:off x="0" y="8686800"/>
            <a:ext cx="2971800" cy="457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5129" name="Rectangle 9"/>
          <p:cNvSpPr>
            <a:spLocks noChangeArrowheads="1"/>
          </p:cNvSpPr>
          <p:nvPr/>
        </p:nvSpPr>
        <p:spPr bwMode="auto">
          <a:xfrm>
            <a:off x="0" y="0"/>
            <a:ext cx="2971800" cy="457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5130" name="Rectangle 10"/>
          <p:cNvSpPr>
            <a:spLocks noGrp="1" noRot="1" noChangeAspect="1" noChangeArrowheads="1" noTextEdit="1"/>
          </p:cNvSpPr>
          <p:nvPr>
            <p:ph type="sldImg"/>
          </p:nvPr>
        </p:nvSpPr>
        <p:spPr>
          <a:xfrm>
            <a:off x="393700" y="692150"/>
            <a:ext cx="6070600" cy="3416300"/>
          </a:xfrm>
          <a:ln cap="flat"/>
        </p:spPr>
      </p:sp>
      <p:sp>
        <p:nvSpPr>
          <p:cNvPr id="5131" name="Rectangle 11"/>
          <p:cNvSpPr>
            <a:spLocks noGrp="1" noChangeArrowheads="1"/>
          </p:cNvSpPr>
          <p:nvPr>
            <p:ph type="body" idx="1"/>
          </p:nvPr>
        </p:nvSpPr>
        <p:spPr>
          <a:ln/>
        </p:spPr>
        <p:txBody>
          <a:bodyPr/>
          <a:lstStyle/>
          <a:p>
            <a:r>
              <a:rPr lang="en-US" altLang="en-US" dirty="0"/>
              <a:t>What do you know about (web) security? </a:t>
            </a:r>
          </a:p>
          <a:p>
            <a:r>
              <a:rPr lang="en-US" altLang="en-US" dirty="0"/>
              <a:t>Which security courses taken?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a:t>Part of lesson 2 – deployment at endpoint scale</a:t>
            </a:r>
          </a:p>
          <a:p>
            <a:endParaRPr lang="en-US" baseline="0" dirty="0"/>
          </a:p>
          <a:p>
            <a:r>
              <a:rPr lang="en-US" baseline="0" dirty="0"/>
              <a:t>Part of lesson 3 – deployment will introduce new issues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B82C30E-867A-104C-89D7-80195B114419}" type="slidenum">
              <a:rPr lang="en-US" smtClean="0"/>
              <a:t>10</a:t>
            </a:fld>
            <a:endParaRPr lang="en-US"/>
          </a:p>
        </p:txBody>
      </p:sp>
    </p:spTree>
    <p:extLst>
      <p:ext uri="{BB962C8B-B14F-4D97-AF65-F5344CB8AC3E}">
        <p14:creationId xmlns:p14="http://schemas.microsoft.com/office/powerpoint/2010/main" val="551266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 security review of early web conferencing SaaS offering</a:t>
            </a:r>
          </a:p>
          <a:p>
            <a:endParaRPr lang="en-US" dirty="0"/>
          </a:p>
          <a:p>
            <a:r>
              <a:rPr lang="en-US" dirty="0"/>
              <a:t>Explain</a:t>
            </a:r>
            <a:r>
              <a:rPr lang="en-US" baseline="0" dirty="0"/>
              <a:t> turtles myth – infinite recursion</a:t>
            </a:r>
          </a:p>
          <a:p>
            <a:r>
              <a:rPr lang="en-US" baseline="0" dirty="0"/>
              <a:t>The world rests on a Turtle. That turtle is supported by another turtle. Etc. </a:t>
            </a:r>
          </a:p>
          <a:p>
            <a:endParaRPr lang="en-US" baseline="0" dirty="0"/>
          </a:p>
          <a:p>
            <a:r>
              <a:rPr lang="en-US" dirty="0"/>
              <a:t>Who will watch the watchers? </a:t>
            </a:r>
          </a:p>
          <a:p>
            <a:endParaRPr lang="en-US" dirty="0"/>
          </a:p>
          <a:p>
            <a:r>
              <a:rPr lang="en-US" dirty="0"/>
              <a:t>Example in the news of something security related that “got out”? (FB passwords)</a:t>
            </a:r>
          </a:p>
        </p:txBody>
      </p:sp>
      <p:sp>
        <p:nvSpPr>
          <p:cNvPr id="4" name="Slide Number Placeholder 3"/>
          <p:cNvSpPr>
            <a:spLocks noGrp="1"/>
          </p:cNvSpPr>
          <p:nvPr>
            <p:ph type="sldNum" sz="quarter" idx="10"/>
          </p:nvPr>
        </p:nvSpPr>
        <p:spPr/>
        <p:txBody>
          <a:bodyPr/>
          <a:lstStyle/>
          <a:p>
            <a:fld id="{026B839C-D241-45A8-A776-E2C390644805}" type="slidenum">
              <a:rPr lang="en-US" smtClean="0"/>
              <a:pPr/>
              <a:t>11</a:t>
            </a:fld>
            <a:endParaRPr lang="en-US"/>
          </a:p>
        </p:txBody>
      </p:sp>
    </p:spTree>
    <p:extLst>
      <p:ext uri="{BB962C8B-B14F-4D97-AF65-F5344CB8AC3E}">
        <p14:creationId xmlns:p14="http://schemas.microsoft.com/office/powerpoint/2010/main" val="152030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Encryption is the answer: </a:t>
            </a:r>
          </a:p>
          <a:p>
            <a:r>
              <a:rPr lang="en-US" dirty="0"/>
              <a:t>S-HTTP</a:t>
            </a:r>
          </a:p>
          <a:p>
            <a:endParaRPr lang="en-US" dirty="0"/>
          </a:p>
          <a:p>
            <a:r>
              <a:rPr lang="en-US" dirty="0"/>
              <a:t>Related reading - </a:t>
            </a:r>
            <a:r>
              <a:rPr lang="en-US" sz="1200" kern="1200" dirty="0">
                <a:solidFill>
                  <a:schemeClr val="tx1"/>
                </a:solidFill>
                <a:latin typeface="+mn-lt"/>
                <a:ea typeface="+mn-ea"/>
                <a:cs typeface="+mn-cs"/>
              </a:rPr>
              <a:t>Why Johnny Can't Encrypt, and Johnny 2</a:t>
            </a:r>
            <a:endParaRPr lang="en-US"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12</a:t>
            </a:fld>
            <a:endParaRPr lang="en-US"/>
          </a:p>
        </p:txBody>
      </p:sp>
    </p:spTree>
    <p:extLst>
      <p:ext uri="{BB962C8B-B14F-4D97-AF65-F5344CB8AC3E}">
        <p14:creationId xmlns:p14="http://schemas.microsoft.com/office/powerpoint/2010/main" val="406122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need to recover the plaintext for content, so encryption </a:t>
            </a:r>
          </a:p>
          <a:p>
            <a:endParaRPr lang="en-US" baseline="0" dirty="0"/>
          </a:p>
          <a:p>
            <a:r>
              <a:rPr lang="en-US" baseline="0" dirty="0"/>
              <a:t>Open standard - RFC published in 1999</a:t>
            </a:r>
          </a:p>
          <a:p>
            <a:r>
              <a:rPr lang="en-US" baseline="0" dirty="0"/>
              <a:t>SSL – 1996 draft of 3.0 published as historical doc by </a:t>
            </a:r>
            <a:r>
              <a:rPr lang="en-US" baseline="0" dirty="0" err="1"/>
              <a:t>ietf</a:t>
            </a:r>
            <a:r>
              <a:rPr lang="en-US" baseline="0" dirty="0"/>
              <a:t> (v2 released in 1995)</a:t>
            </a:r>
            <a:endParaRPr lang="en-US" dirty="0"/>
          </a:p>
          <a:p>
            <a:endParaRPr lang="en-US" dirty="0"/>
          </a:p>
          <a:p>
            <a:r>
              <a:rPr lang="en-US" dirty="0"/>
              <a:t>Separate</a:t>
            </a:r>
            <a:r>
              <a:rPr lang="en-US" baseline="0" dirty="0"/>
              <a:t> mechanisms for password and content</a:t>
            </a:r>
          </a:p>
          <a:p>
            <a:endParaRPr lang="en-US" baseline="0" dirty="0"/>
          </a:p>
          <a:p>
            <a:r>
              <a:rPr lang="en-US" baseline="0" dirty="0"/>
              <a:t>Key exchange could be algorithmic or out of band </a:t>
            </a:r>
          </a:p>
          <a:p>
            <a:endParaRPr lang="en-US" baseline="0" dirty="0"/>
          </a:p>
          <a:p>
            <a:r>
              <a:rPr lang="en-US" baseline="0" dirty="0"/>
              <a:t>Specification includes nonce header </a:t>
            </a:r>
            <a:endParaRPr lang="en-US" dirty="0"/>
          </a:p>
          <a:p>
            <a:endParaRPr lang="en-US" dirty="0"/>
          </a:p>
          <a:p>
            <a:r>
              <a:rPr lang="en-US" dirty="0"/>
              <a:t>Format of an HTTP request/response</a:t>
            </a:r>
            <a:r>
              <a:rPr lang="en-US" baseline="0" dirty="0"/>
              <a:t> – status line, headers, body </a:t>
            </a:r>
          </a:p>
          <a:p>
            <a:r>
              <a:rPr lang="en-US" baseline="0" dirty="0"/>
              <a:t>Not a separate protocol – no need for another port </a:t>
            </a:r>
            <a:endParaRPr lang="en-US"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13</a:t>
            </a:fld>
            <a:endParaRPr lang="en-US"/>
          </a:p>
        </p:txBody>
      </p:sp>
    </p:spTree>
    <p:extLst>
      <p:ext uri="{BB962C8B-B14F-4D97-AF65-F5344CB8AC3E}">
        <p14:creationId xmlns:p14="http://schemas.microsoft.com/office/powerpoint/2010/main" val="2629870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Lesson: Deployment at user/file scale is hard </a:t>
            </a:r>
          </a:p>
          <a:p>
            <a:endParaRPr lang="en-US" dirty="0"/>
          </a:p>
          <a:p>
            <a:r>
              <a:rPr lang="en-US" dirty="0"/>
              <a:t>An Inconvenient Trust: User Attitudes Towards</a:t>
            </a:r>
            <a:r>
              <a:rPr lang="en-US" baseline="0" dirty="0"/>
              <a:t> Security and Usability Trade-offs for Key-Directory Encryption Schemes. Bai et al (including Kelley and </a:t>
            </a:r>
            <a:r>
              <a:rPr lang="en-US" baseline="0" dirty="0" err="1"/>
              <a:t>Mazurek</a:t>
            </a:r>
            <a:r>
              <a:rPr lang="en-US" baseline="0" dirty="0"/>
              <a:t>) 2016</a:t>
            </a:r>
          </a:p>
          <a:p>
            <a:r>
              <a:rPr lang="en-US" baseline="0" dirty="0"/>
              <a:t>Usability/Security tradeoffs of key directory model and traditional key exchange model – </a:t>
            </a:r>
            <a:r>
              <a:rPr lang="en-US" baseline="0" dirty="0" err="1"/>
              <a:t>qual</a:t>
            </a:r>
            <a:r>
              <a:rPr lang="en-US" baseline="0" dirty="0"/>
              <a:t> study of ability to use both and understanding tradeoffs – key directory “good enough” </a:t>
            </a:r>
          </a:p>
          <a:p>
            <a:endParaRPr lang="en-US" dirty="0"/>
          </a:p>
          <a:p>
            <a:r>
              <a:rPr lang="en-US" dirty="0"/>
              <a:t>What’s App – client generates private key; service holds public key</a:t>
            </a:r>
          </a:p>
        </p:txBody>
      </p:sp>
      <p:sp>
        <p:nvSpPr>
          <p:cNvPr id="4" name="Slide Number Placeholder 3"/>
          <p:cNvSpPr>
            <a:spLocks noGrp="1"/>
          </p:cNvSpPr>
          <p:nvPr>
            <p:ph type="sldNum" sz="quarter" idx="10"/>
          </p:nvPr>
        </p:nvSpPr>
        <p:spPr/>
        <p:txBody>
          <a:bodyPr/>
          <a:lstStyle/>
          <a:p>
            <a:fld id="{026B839C-D241-45A8-A776-E2C390644805}" type="slidenum">
              <a:rPr lang="en-US" smtClean="0"/>
              <a:pPr/>
              <a:t>14</a:t>
            </a:fld>
            <a:endParaRPr lang="en-US"/>
          </a:p>
        </p:txBody>
      </p:sp>
    </p:spTree>
    <p:extLst>
      <p:ext uri="{BB962C8B-B14F-4D97-AF65-F5344CB8AC3E}">
        <p14:creationId xmlns:p14="http://schemas.microsoft.com/office/powerpoint/2010/main" val="2938278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a:t>Part of lesson 2 – deployment at endpoint scale</a:t>
            </a:r>
          </a:p>
          <a:p>
            <a:r>
              <a:rPr lang="en-US" baseline="0" dirty="0"/>
              <a:t>Part of lesson 3 – deployment will introduce new issues</a:t>
            </a:r>
          </a:p>
          <a:p>
            <a:r>
              <a:rPr lang="en-US" dirty="0"/>
              <a:t>Deployment means interoperability and co-existence with existing systems</a:t>
            </a:r>
            <a:br>
              <a:rPr lang="en-US" dirty="0"/>
            </a:br>
            <a:endParaRPr lang="en-US"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Lesson: Deployment/rollout of client and server software is hard.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Open systems – lots of them, and bio diversity (including non open systems)</a:t>
            </a:r>
          </a:p>
        </p:txBody>
      </p:sp>
      <p:sp>
        <p:nvSpPr>
          <p:cNvPr id="4" name="Slide Number Placeholder 3"/>
          <p:cNvSpPr>
            <a:spLocks noGrp="1"/>
          </p:cNvSpPr>
          <p:nvPr>
            <p:ph type="sldNum" sz="quarter" idx="10"/>
          </p:nvPr>
        </p:nvSpPr>
        <p:spPr/>
        <p:txBody>
          <a:bodyPr/>
          <a:lstStyle/>
          <a:p>
            <a:fld id="{AB82C30E-867A-104C-89D7-80195B114419}" type="slidenum">
              <a:rPr lang="en-US" smtClean="0"/>
              <a:t>15</a:t>
            </a:fld>
            <a:endParaRPr lang="en-US"/>
          </a:p>
        </p:txBody>
      </p:sp>
    </p:spTree>
    <p:extLst>
      <p:ext uri="{BB962C8B-B14F-4D97-AF65-F5344CB8AC3E}">
        <p14:creationId xmlns:p14="http://schemas.microsoft.com/office/powerpoint/2010/main" val="2248950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 scheme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Also</a:t>
            </a:r>
            <a:r>
              <a:rPr lang="en-US" baseline="0" dirty="0"/>
              <a:t> started back in 1994</a:t>
            </a:r>
            <a:endParaRPr lang="en-US" dirty="0"/>
          </a:p>
          <a:p>
            <a:r>
              <a:rPr lang="en-US" dirty="0"/>
              <a:t>Open security might also mean visible security </a:t>
            </a:r>
          </a:p>
          <a:p>
            <a:pPr lvl="1"/>
            <a:r>
              <a:rPr lang="en-US" dirty="0"/>
              <a:t>Security that is not opaque or hidden</a:t>
            </a:r>
          </a:p>
          <a:p>
            <a:pPr lvl="1"/>
            <a:r>
              <a:rPr lang="en-US" dirty="0"/>
              <a:t>Security that can be seen by humans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SSL – 1996 draft of 3.0 published as historical doc by </a:t>
            </a:r>
            <a:r>
              <a:rPr lang="en-US" baseline="0" dirty="0" err="1"/>
              <a:t>ietf</a:t>
            </a:r>
            <a:r>
              <a:rPr lang="en-US" baseline="0" dirty="0"/>
              <a:t> (v2 released in 1995)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Harder to find unprotected web servers; Baidu deployed HTTPS in the last 6 months (fall 2019)</a:t>
            </a:r>
            <a:endParaRPr lang="en-US" dirty="0"/>
          </a:p>
          <a:p>
            <a:endParaRPr lang="en-US" dirty="0"/>
          </a:p>
          <a:p>
            <a:r>
              <a:rPr lang="en-US" dirty="0"/>
              <a:t>Not sure what’s up with </a:t>
            </a:r>
            <a:r>
              <a:rPr lang="en-US" dirty="0" err="1"/>
              <a:t>sohu</a:t>
            </a:r>
            <a:r>
              <a:rPr lang="en-US" dirty="0"/>
              <a:t>. Pull down shows Location (Ask), Flash (Ask), and USB devices (Block). </a:t>
            </a:r>
          </a:p>
        </p:txBody>
      </p:sp>
      <p:sp>
        <p:nvSpPr>
          <p:cNvPr id="4" name="Slide Number Placeholder 3"/>
          <p:cNvSpPr>
            <a:spLocks noGrp="1"/>
          </p:cNvSpPr>
          <p:nvPr>
            <p:ph type="sldNum" sz="quarter" idx="10"/>
          </p:nvPr>
        </p:nvSpPr>
        <p:spPr/>
        <p:txBody>
          <a:bodyPr/>
          <a:lstStyle/>
          <a:p>
            <a:fld id="{026B839C-D241-45A8-A776-E2C390644805}" type="slidenum">
              <a:rPr lang="en-US" smtClean="0"/>
              <a:pPr/>
              <a:t>16</a:t>
            </a:fld>
            <a:endParaRPr lang="en-US"/>
          </a:p>
        </p:txBody>
      </p:sp>
    </p:spTree>
    <p:extLst>
      <p:ext uri="{BB962C8B-B14F-4D97-AF65-F5344CB8AC3E}">
        <p14:creationId xmlns:p14="http://schemas.microsoft.com/office/powerpoint/2010/main" val="792067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Co-authored by MIT LL </a:t>
            </a:r>
          </a:p>
          <a:p>
            <a:endParaRPr lang="en-US" dirty="0"/>
          </a:p>
          <a:p>
            <a:r>
              <a:rPr lang="en-US" dirty="0"/>
              <a:t>How much attention do users pay to passive security indicators?</a:t>
            </a:r>
          </a:p>
          <a:p>
            <a:endParaRPr lang="en-US" dirty="0"/>
          </a:p>
          <a:p>
            <a:r>
              <a:rPr lang="en-US" dirty="0"/>
              <a:t>Two role playing groups; one security primed, one not</a:t>
            </a:r>
          </a:p>
          <a:p>
            <a:endParaRPr lang="en-US" dirty="0"/>
          </a:p>
          <a:p>
            <a:r>
              <a:rPr lang="en-US" dirty="0" err="1"/>
              <a:t>BoA</a:t>
            </a:r>
            <a:r>
              <a:rPr lang="en-US" dirty="0"/>
              <a:t> announced discontinuation in May 2015</a:t>
            </a:r>
          </a:p>
        </p:txBody>
      </p:sp>
      <p:sp>
        <p:nvSpPr>
          <p:cNvPr id="4" name="Slide Number Placeholder 3"/>
          <p:cNvSpPr>
            <a:spLocks noGrp="1"/>
          </p:cNvSpPr>
          <p:nvPr>
            <p:ph type="sldNum" sz="quarter" idx="10"/>
          </p:nvPr>
        </p:nvSpPr>
        <p:spPr/>
        <p:txBody>
          <a:bodyPr/>
          <a:lstStyle/>
          <a:p>
            <a:fld id="{026B839C-D241-45A8-A776-E2C390644805}" type="slidenum">
              <a:rPr lang="en-US" smtClean="0"/>
              <a:pPr/>
              <a:t>17</a:t>
            </a:fld>
            <a:endParaRPr lang="en-US"/>
          </a:p>
        </p:txBody>
      </p:sp>
    </p:spTree>
    <p:extLst>
      <p:ext uri="{BB962C8B-B14F-4D97-AF65-F5344CB8AC3E}">
        <p14:creationId xmlns:p14="http://schemas.microsoft.com/office/powerpoint/2010/main" val="1743896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does server authentication mean?</a:t>
            </a:r>
          </a:p>
          <a:p>
            <a:endParaRPr lang="en-US" sz="1200" dirty="0"/>
          </a:p>
          <a:p>
            <a:r>
              <a:rPr lang="en-US" sz="1200" dirty="0"/>
              <a:t>Hint</a:t>
            </a:r>
            <a:r>
              <a:rPr lang="en-US" sz="1200" baseline="0" dirty="0"/>
              <a:t> – there are 4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In 2012, no one owns these 4</a:t>
            </a:r>
          </a:p>
          <a:p>
            <a:endParaRPr lang="en-US" sz="1200" baseline="0" dirty="0"/>
          </a:p>
          <a:p>
            <a:endParaRPr lang="en-US" sz="1200" baseline="0" dirty="0"/>
          </a:p>
          <a:p>
            <a:r>
              <a:rPr lang="en-US" sz="1200" dirty="0" err="1"/>
              <a:t>Cititigroup.com</a:t>
            </a:r>
            <a:endParaRPr lang="en-US" sz="1200" dirty="0"/>
          </a:p>
          <a:p>
            <a:r>
              <a:rPr lang="en-US" sz="1200" dirty="0" err="1"/>
              <a:t>Thisiscitigroup.org</a:t>
            </a:r>
            <a:endParaRPr lang="en-US" sz="1200" dirty="0"/>
          </a:p>
          <a:p>
            <a:r>
              <a:rPr lang="en-US" sz="1200" dirty="0" err="1"/>
              <a:t>Citimoney.com</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Citigrøup.org</a:t>
            </a:r>
            <a:r>
              <a:rPr lang="en-US" sz="1200" dirty="0"/>
              <a:t> - .com is taken. Maps to </a:t>
            </a:r>
            <a:r>
              <a:rPr lang="en-US" sz="1200" dirty="0" err="1"/>
              <a:t>citigrup</a:t>
            </a:r>
            <a:r>
              <a:rPr lang="en-US" sz="1200" dirty="0"/>
              <a:t> in a search </a:t>
            </a:r>
          </a:p>
          <a:p>
            <a:endParaRPr lang="en-US" sz="3200"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18</a:t>
            </a:fld>
            <a:endParaRPr lang="en-US"/>
          </a:p>
        </p:txBody>
      </p:sp>
    </p:spTree>
    <p:extLst>
      <p:ext uri="{BB962C8B-B14F-4D97-AF65-F5344CB8AC3E}">
        <p14:creationId xmlns:p14="http://schemas.microsoft.com/office/powerpoint/2010/main" val="2935753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a:p>
            <a:r>
              <a:rPr lang="en-US" sz="1200" dirty="0" err="1"/>
              <a:t>Cititigroup.com</a:t>
            </a:r>
            <a:endParaRPr lang="en-US" sz="1200" dirty="0"/>
          </a:p>
          <a:p>
            <a:r>
              <a:rPr lang="en-US" sz="1200" dirty="0" err="1"/>
              <a:t>Thisiscitigroup.org</a:t>
            </a:r>
            <a:endParaRPr lang="en-US" sz="1200" dirty="0"/>
          </a:p>
          <a:p>
            <a:r>
              <a:rPr lang="en-US" sz="1200" dirty="0" err="1"/>
              <a:t>Citimoney.com</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Citigrøup.org</a:t>
            </a:r>
            <a:r>
              <a:rPr lang="en-US" sz="1200" dirty="0"/>
              <a:t> - .com is taken. Maps to </a:t>
            </a:r>
            <a:r>
              <a:rPr lang="en-US" sz="1200" dirty="0" err="1"/>
              <a:t>citigrup</a:t>
            </a:r>
            <a:r>
              <a:rPr lang="en-US" sz="1200" dirty="0"/>
              <a:t> in a search </a:t>
            </a:r>
          </a:p>
          <a:p>
            <a:endParaRPr lang="en-US" sz="3200"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19</a:t>
            </a:fld>
            <a:endParaRPr lang="en-US"/>
          </a:p>
        </p:txBody>
      </p:sp>
    </p:spTree>
    <p:extLst>
      <p:ext uri="{BB962C8B-B14F-4D97-AF65-F5344CB8AC3E}">
        <p14:creationId xmlns:p14="http://schemas.microsoft.com/office/powerpoint/2010/main" val="191693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Start of Lesson 1</a:t>
            </a:r>
          </a:p>
          <a:p>
            <a:r>
              <a:rPr lang="en-US" dirty="0"/>
              <a:t>The</a:t>
            </a:r>
            <a:r>
              <a:rPr lang="en-US" baseline="0" dirty="0"/>
              <a:t> World Wide</a:t>
            </a:r>
            <a:r>
              <a:rPr lang="en-US" dirty="0"/>
              <a:t> Web</a:t>
            </a:r>
            <a:r>
              <a:rPr lang="en-US" baseline="0" dirty="0"/>
              <a:t>, as conceived, is open</a:t>
            </a:r>
            <a:endParaRPr lang="en-US" dirty="0"/>
          </a:p>
          <a:p>
            <a:r>
              <a:rPr lang="en-US" dirty="0"/>
              <a:t>While</a:t>
            </a:r>
            <a:r>
              <a:rPr lang="en-US" baseline="0" dirty="0"/>
              <a:t> there’s a vision of the read/write web, it’s a read only experience for users. And it’s all data (static web pages), no code. </a:t>
            </a:r>
          </a:p>
          <a:p>
            <a:r>
              <a:rPr lang="en-US" baseline="0" dirty="0"/>
              <a:t>Basic authentication is it. </a:t>
            </a:r>
            <a:endParaRPr lang="en-US"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2</a:t>
            </a:fld>
            <a:endParaRPr lang="en-US"/>
          </a:p>
        </p:txBody>
      </p:sp>
    </p:spTree>
    <p:extLst>
      <p:ext uri="{BB962C8B-B14F-4D97-AF65-F5344CB8AC3E}">
        <p14:creationId xmlns:p14="http://schemas.microsoft.com/office/powerpoint/2010/main" val="3715747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the list in</a:t>
            </a:r>
            <a:r>
              <a:rPr lang="en-US" baseline="0" dirty="0"/>
              <a:t> </a:t>
            </a:r>
            <a:r>
              <a:rPr lang="en-US" dirty="0"/>
              <a:t>– 2012</a:t>
            </a:r>
          </a:p>
          <a:p>
            <a:r>
              <a:rPr lang="en-US" dirty="0"/>
              <a:t>Used </a:t>
            </a:r>
            <a:r>
              <a:rPr lang="en-US" dirty="0" err="1"/>
              <a:t>Verisign</a:t>
            </a:r>
            <a:r>
              <a:rPr lang="en-US" dirty="0"/>
              <a:t> service for looking up and purchasing domains</a:t>
            </a:r>
          </a:p>
          <a:p>
            <a:r>
              <a:rPr lang="en-US" dirty="0"/>
              <a:t>Verisign is offering me lovely alternative phishing names </a:t>
            </a:r>
          </a:p>
          <a:p>
            <a:r>
              <a:rPr lang="en-US" dirty="0" err="1"/>
              <a:t>Cititigroup.com</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20</a:t>
            </a:fld>
            <a:endParaRPr lang="en-US"/>
          </a:p>
        </p:txBody>
      </p:sp>
    </p:spTree>
    <p:extLst>
      <p:ext uri="{BB962C8B-B14F-4D97-AF65-F5344CB8AC3E}">
        <p14:creationId xmlns:p14="http://schemas.microsoft.com/office/powerpoint/2010/main" val="2825436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Checking in 2013 to make sure Citi doesn’t own any of my 4</a:t>
            </a:r>
          </a:p>
          <a:p>
            <a:r>
              <a:rPr lang="en-US" dirty="0"/>
              <a:t>Look; someone’s taken one of mine !</a:t>
            </a:r>
          </a:p>
          <a:p>
            <a:r>
              <a:rPr lang="en-US" dirty="0" err="1"/>
              <a:t>Citimoney.com</a:t>
            </a:r>
            <a:endParaRPr lang="en-US" dirty="0"/>
          </a:p>
          <a:p>
            <a:endParaRPr lang="en-US" dirty="0"/>
          </a:p>
          <a:p>
            <a:r>
              <a:rPr lang="en-US" dirty="0" err="1"/>
              <a:t>GoDaddy</a:t>
            </a:r>
            <a:r>
              <a:rPr lang="en-US" dirty="0"/>
              <a:t> is the Registrar</a:t>
            </a:r>
          </a:p>
          <a:p>
            <a:endParaRPr lang="en-US" dirty="0"/>
          </a:p>
          <a:p>
            <a:r>
              <a:rPr lang="en-US" dirty="0"/>
              <a:t>2019 – it’s back on sale by </a:t>
            </a:r>
            <a:r>
              <a:rPr lang="en-US" dirty="0" err="1"/>
              <a:t>hugedomains.com</a:t>
            </a:r>
            <a:r>
              <a:rPr lang="en-US" dirty="0"/>
              <a:t> </a:t>
            </a:r>
          </a:p>
          <a:p>
            <a:endParaRPr lang="en-US"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21</a:t>
            </a:fld>
            <a:endParaRPr lang="en-US"/>
          </a:p>
        </p:txBody>
      </p:sp>
    </p:spTree>
    <p:extLst>
      <p:ext uri="{BB962C8B-B14F-4D97-AF65-F5344CB8AC3E}">
        <p14:creationId xmlns:p14="http://schemas.microsoft.com/office/powerpoint/2010/main" val="3864628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(2013)</a:t>
            </a:r>
          </a:p>
          <a:p>
            <a:r>
              <a:rPr lang="en-US" dirty="0"/>
              <a:t>Can we get server</a:t>
            </a:r>
            <a:r>
              <a:rPr lang="en-US" baseline="0" dirty="0"/>
              <a:t> authentication via https? </a:t>
            </a:r>
          </a:p>
          <a:p>
            <a:r>
              <a:rPr lang="en-US" baseline="0" dirty="0"/>
              <a:t>It’s </a:t>
            </a:r>
            <a:r>
              <a:rPr lang="en-US" baseline="0" dirty="0" err="1"/>
              <a:t>citibank</a:t>
            </a:r>
            <a:r>
              <a:rPr lang="en-US" baseline="0" dirty="0"/>
              <a:t>. Or </a:t>
            </a:r>
            <a:r>
              <a:rPr lang="en-US" baseline="0" dirty="0" err="1"/>
              <a:t>citigroup</a:t>
            </a:r>
            <a:r>
              <a:rPr lang="en-US" baseline="0" dirty="0"/>
              <a:t>. </a:t>
            </a:r>
            <a:endParaRPr lang="en-US"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22</a:t>
            </a:fld>
            <a:endParaRPr lang="en-US"/>
          </a:p>
        </p:txBody>
      </p:sp>
    </p:spTree>
    <p:extLst>
      <p:ext uri="{BB962C8B-B14F-4D97-AF65-F5344CB8AC3E}">
        <p14:creationId xmlns:p14="http://schemas.microsoft.com/office/powerpoint/2010/main" val="57653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Nobody</a:t>
            </a:r>
            <a:r>
              <a:rPr lang="en-US" baseline="0" dirty="0"/>
              <a:t> thought users learning to ignore warnings was a problem until online banking</a:t>
            </a:r>
          </a:p>
          <a:p>
            <a:endParaRPr lang="en-US" baseline="0" dirty="0"/>
          </a:p>
          <a:p>
            <a:r>
              <a:rPr lang="en-US" baseline="0" dirty="0"/>
              <a:t>FF2 + bank scenario – 18 in lab participants (part of a 100 person in lab between subjects study across multiple warning types) </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Imperial Violet is Adam</a:t>
            </a:r>
            <a:r>
              <a:rPr lang="en-US" baseline="0" dirty="0"/>
              <a:t> Langley’s blog. He works at Google (and did at the time of that blog entry)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Here’s My Cert, So Trust Me, Maybe? Understanding TLS Errors on the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Misconfigurations, self signed, name mismatch – false positives. Attacks considered “true” are </a:t>
            </a:r>
            <a:r>
              <a:rPr lang="en-US" dirty="0" err="1"/>
              <a:t>MitM</a:t>
            </a:r>
            <a:r>
              <a:rPr lang="en-US" dirty="0"/>
              <a:t>; considered much rarer than the false positives. </a:t>
            </a:r>
          </a:p>
          <a:p>
            <a:endParaRPr lang="en-US" dirty="0"/>
          </a:p>
        </p:txBody>
      </p:sp>
      <p:sp>
        <p:nvSpPr>
          <p:cNvPr id="4" name="Slide Number Placeholder 3"/>
          <p:cNvSpPr>
            <a:spLocks noGrp="1"/>
          </p:cNvSpPr>
          <p:nvPr>
            <p:ph type="sldNum" sz="quarter" idx="10"/>
          </p:nvPr>
        </p:nvSpPr>
        <p:spPr/>
        <p:txBody>
          <a:bodyPr/>
          <a:lstStyle/>
          <a:p>
            <a:fld id="{AB82C30E-867A-104C-89D7-80195B114419}" type="slidenum">
              <a:rPr lang="en-US" smtClean="0"/>
              <a:t>23</a:t>
            </a:fld>
            <a:endParaRPr lang="en-US"/>
          </a:p>
        </p:txBody>
      </p:sp>
    </p:spTree>
    <p:extLst>
      <p:ext uri="{BB962C8B-B14F-4D97-AF65-F5344CB8AC3E}">
        <p14:creationId xmlns:p14="http://schemas.microsoft.com/office/powerpoint/2010/main" val="217124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Certificate Transparency – monitor and audit certs – system of public logs </a:t>
            </a:r>
          </a:p>
          <a:p>
            <a:endParaRPr lang="en-US" dirty="0"/>
          </a:p>
          <a:p>
            <a:r>
              <a:rPr lang="en-US" dirty="0"/>
              <a:t>Safari: System Roots are at the OS, not in the browser</a:t>
            </a:r>
          </a:p>
          <a:p>
            <a:r>
              <a:rPr lang="en-US" dirty="0"/>
              <a:t>In the keychain access</a:t>
            </a:r>
            <a:r>
              <a:rPr lang="en-US" baseline="0" dirty="0"/>
              <a:t> app, which is under “other” in apps</a:t>
            </a:r>
          </a:p>
          <a:p>
            <a:r>
              <a:rPr lang="en-US" baseline="0" dirty="0"/>
              <a:t>179 in March 2019; 164 in Feb 2018; 175 in April 2017; 179 in March 2016; 214 in Feb 2015</a:t>
            </a:r>
          </a:p>
          <a:p>
            <a:endParaRPr lang="en-US" dirty="0"/>
          </a:p>
          <a:p>
            <a:r>
              <a:rPr lang="en-US" dirty="0"/>
              <a:t>2015 and</a:t>
            </a:r>
            <a:r>
              <a:rPr lang="en-US" baseline="0" dirty="0"/>
              <a:t> </a:t>
            </a:r>
            <a:r>
              <a:rPr lang="en-US" baseline="0" dirty="0" err="1"/>
              <a:t>google</a:t>
            </a:r>
            <a:r>
              <a:rPr lang="en-US" baseline="0" dirty="0"/>
              <a:t> cert. browser pinning helped.</a:t>
            </a:r>
          </a:p>
          <a:p>
            <a:r>
              <a:rPr lang="en-US" dirty="0"/>
              <a:t>http://</a:t>
            </a:r>
            <a:r>
              <a:rPr lang="en-US" dirty="0" err="1"/>
              <a:t>arstechnica.com</a:t>
            </a:r>
            <a:r>
              <a:rPr lang="en-US" dirty="0"/>
              <a:t>/security/2015/03/google-warns-of-unauthorized-tls-certificates-trusted-by-almost-all-oses/</a:t>
            </a:r>
          </a:p>
          <a:p>
            <a:r>
              <a:rPr lang="en-US" dirty="0"/>
              <a:t>2017 – deprecated in Chrome </a:t>
            </a:r>
          </a:p>
          <a:p>
            <a:endParaRPr lang="en-US" dirty="0"/>
          </a:p>
          <a:p>
            <a:pPr rtl="0"/>
            <a:r>
              <a:rPr lang="en-US" sz="1200" kern="1200" dirty="0">
                <a:solidFill>
                  <a:schemeClr val="tx1"/>
                </a:solidFill>
                <a:effectLst/>
                <a:latin typeface="Times New Roman" pitchFamily="-110" charset="0"/>
                <a:ea typeface="+mn-ea"/>
                <a:cs typeface="+mn-cs"/>
              </a:rPr>
              <a:t>PKP offers a way to defend against certificate </a:t>
            </a:r>
            <a:r>
              <a:rPr lang="en-US" sz="1200" kern="1200" dirty="0" err="1">
                <a:solidFill>
                  <a:schemeClr val="tx1"/>
                </a:solidFill>
                <a:effectLst/>
                <a:latin typeface="Times New Roman" pitchFamily="-110" charset="0"/>
                <a:ea typeface="+mn-ea"/>
                <a:cs typeface="+mn-cs"/>
              </a:rPr>
              <a:t>misissuance</a:t>
            </a:r>
            <a:r>
              <a:rPr lang="en-US" sz="1200" kern="1200" dirty="0">
                <a:solidFill>
                  <a:schemeClr val="tx1"/>
                </a:solidFill>
                <a:effectLst/>
                <a:latin typeface="Times New Roman" pitchFamily="-110" charset="0"/>
                <a:ea typeface="+mn-ea"/>
                <a:cs typeface="+mn-cs"/>
              </a:rPr>
              <a:t>, by providing a Web-exposed mechanism (HPKP) for sites to limit the set of certificate authorities (CAs) that can issue for their domain. </a:t>
            </a:r>
          </a:p>
          <a:p>
            <a:pPr rtl="0" fontAlgn="base"/>
            <a:r>
              <a:rPr lang="en-US" sz="1200" kern="1200" dirty="0">
                <a:solidFill>
                  <a:schemeClr val="tx1"/>
                </a:solidFill>
                <a:effectLst/>
                <a:latin typeface="Times New Roman" pitchFamily="-110" charset="0"/>
                <a:ea typeface="+mn-ea"/>
                <a:cs typeface="+mn-cs"/>
              </a:rPr>
              <a:t>It is hard to build a pin-set that is guaranteed to work, due to the variance in both user-agent trust stores and CA operations.</a:t>
            </a:r>
          </a:p>
          <a:p>
            <a:pPr rtl="0" fontAlgn="base"/>
            <a:r>
              <a:rPr lang="en-US" sz="1200" kern="1200" dirty="0">
                <a:solidFill>
                  <a:schemeClr val="tx1"/>
                </a:solidFill>
                <a:effectLst/>
                <a:latin typeface="Times New Roman" pitchFamily="-110" charset="0"/>
                <a:ea typeface="+mn-ea"/>
                <a:cs typeface="+mn-cs"/>
              </a:rPr>
              <a:t>There is a risk of rendering a site unusable.</a:t>
            </a:r>
          </a:p>
          <a:p>
            <a:pPr rtl="0" fontAlgn="base"/>
            <a:r>
              <a:rPr lang="en-US" sz="1200" kern="1200" dirty="0">
                <a:solidFill>
                  <a:schemeClr val="tx1"/>
                </a:solidFill>
                <a:effectLst/>
                <a:latin typeface="Times New Roman" pitchFamily="-110" charset="0"/>
                <a:ea typeface="+mn-ea"/>
                <a:cs typeface="+mn-cs"/>
              </a:rPr>
              <a:t>There is a risk of hostile pinning, should an attacker obtain a </a:t>
            </a:r>
            <a:r>
              <a:rPr lang="en-US" sz="1200" kern="1200" dirty="0" err="1">
                <a:solidFill>
                  <a:schemeClr val="tx1"/>
                </a:solidFill>
                <a:effectLst/>
                <a:latin typeface="Times New Roman" pitchFamily="-110" charset="0"/>
                <a:ea typeface="+mn-ea"/>
                <a:cs typeface="+mn-cs"/>
              </a:rPr>
              <a:t>misissued</a:t>
            </a:r>
            <a:r>
              <a:rPr lang="en-US" sz="1200" kern="1200" dirty="0">
                <a:solidFill>
                  <a:schemeClr val="tx1"/>
                </a:solidFill>
                <a:effectLst/>
                <a:latin typeface="Times New Roman" pitchFamily="-110" charset="0"/>
                <a:ea typeface="+mn-ea"/>
                <a:cs typeface="+mn-cs"/>
              </a:rPr>
              <a:t> certificate. While there are no confirmed or rumored cases of this having happened, the risk is present even for sites that don’t use PKP.</a:t>
            </a:r>
          </a:p>
          <a:p>
            <a:endParaRPr lang="en-US" dirty="0"/>
          </a:p>
          <a:p>
            <a:pPr rtl="0"/>
            <a:r>
              <a:rPr lang="en-US" sz="1200" kern="1200" dirty="0">
                <a:solidFill>
                  <a:schemeClr val="tx1"/>
                </a:solidFill>
                <a:effectLst/>
                <a:latin typeface="Times New Roman" pitchFamily="-110" charset="0"/>
                <a:ea typeface="+mn-ea"/>
                <a:cs typeface="+mn-cs"/>
              </a:rPr>
              <a:t>The choice and selection of CAs is a product-level security decision made by browsers or by OS vendors, and the choice and use of sub-CAs, cross-signing, and other aspects of the PKI hierarchy are made independently by CAs.</a:t>
            </a:r>
            <a:endParaRPr lang="en-US" dirty="0">
              <a:effectLst/>
            </a:endParaRPr>
          </a:p>
          <a:p>
            <a:pPr rtl="0"/>
            <a:r>
              <a:rPr lang="en-US" sz="1200" kern="1200" dirty="0">
                <a:solidFill>
                  <a:schemeClr val="tx1"/>
                </a:solidFill>
                <a:effectLst/>
                <a:latin typeface="Times New Roman" pitchFamily="-110" charset="0"/>
                <a:ea typeface="+mn-ea"/>
                <a:cs typeface="+mn-cs"/>
              </a:rPr>
              <a:t>As a consequence, site operators face difficulties selecting a reliable set of keys to pin to, and adoption of PKP has remained low. </a:t>
            </a:r>
          </a:p>
          <a:p>
            <a:pPr rtl="0"/>
            <a:r>
              <a:rPr lang="en-US" sz="1200" kern="1200" dirty="0">
                <a:solidFill>
                  <a:schemeClr val="tx1"/>
                </a:solidFill>
                <a:effectLst/>
                <a:latin typeface="Times New Roman" pitchFamily="-110" charset="0"/>
                <a:ea typeface="+mn-ea"/>
                <a:cs typeface="+mn-cs"/>
              </a:rPr>
              <a:t>When site operators’ expectations don’t match the reality of trust anchors on real world client machines, users suffer. Unexpected or spurious pinning errors can result in error fatigue rather than user safety.</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AB82C30E-867A-104C-89D7-80195B114419}" type="slidenum">
              <a:rPr lang="en-US" smtClean="0"/>
              <a:t>24</a:t>
            </a:fld>
            <a:endParaRPr lang="en-US"/>
          </a:p>
        </p:txBody>
      </p:sp>
    </p:spTree>
    <p:extLst>
      <p:ext uri="{BB962C8B-B14F-4D97-AF65-F5344CB8AC3E}">
        <p14:creationId xmlns:p14="http://schemas.microsoft.com/office/powerpoint/2010/main" val="3408032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Lesson 2 continued</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SSL turns out to be entirely orthogonal to the kind of website authentication humans need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CA certs weren’t deployed.</a:t>
            </a:r>
            <a:r>
              <a:rPr lang="en-US" baseline="0" dirty="0"/>
              <a:t> Users didn’t care. </a:t>
            </a:r>
            <a:endParaRPr lang="en-US" dirty="0"/>
          </a:p>
          <a:p>
            <a:endParaRPr lang="en-US" dirty="0"/>
          </a:p>
          <a:p>
            <a:r>
              <a:rPr lang="en-US" sz="1200" kern="1200" dirty="0">
                <a:solidFill>
                  <a:schemeClr val="tx1"/>
                </a:solidFill>
                <a:latin typeface="+mn-lt"/>
                <a:ea typeface="+mn-ea"/>
                <a:cs typeface="+mn-cs"/>
              </a:rPr>
              <a:t>What happens when something breaks, is forgotten, goes wrong? </a:t>
            </a:r>
          </a:p>
          <a:p>
            <a:r>
              <a:rPr lang="en-US" dirty="0"/>
              <a:t>The level of security includes security in the face of mistakes and aberrations </a:t>
            </a:r>
          </a:p>
        </p:txBody>
      </p:sp>
      <p:sp>
        <p:nvSpPr>
          <p:cNvPr id="4" name="Slide Number Placeholder 3"/>
          <p:cNvSpPr>
            <a:spLocks noGrp="1"/>
          </p:cNvSpPr>
          <p:nvPr>
            <p:ph type="sldNum" sz="quarter" idx="10"/>
          </p:nvPr>
        </p:nvSpPr>
        <p:spPr/>
        <p:txBody>
          <a:bodyPr/>
          <a:lstStyle/>
          <a:p>
            <a:fld id="{026B839C-D241-45A8-A776-E2C390644805}" type="slidenum">
              <a:rPr lang="en-US" smtClean="0"/>
              <a:pPr/>
              <a:t>25</a:t>
            </a:fld>
            <a:endParaRPr lang="en-US"/>
          </a:p>
        </p:txBody>
      </p:sp>
    </p:spTree>
    <p:extLst>
      <p:ext uri="{BB962C8B-B14F-4D97-AF65-F5344CB8AC3E}">
        <p14:creationId xmlns:p14="http://schemas.microsoft.com/office/powerpoint/2010/main" val="2624902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Skip if it’s 5:10 </a:t>
            </a:r>
          </a:p>
          <a:p>
            <a:endParaRPr lang="en-US" dirty="0"/>
          </a:p>
          <a:p>
            <a:r>
              <a:rPr lang="en-US" dirty="0"/>
              <a:t>Maybe if things were standardized</a:t>
            </a:r>
          </a:p>
        </p:txBody>
      </p:sp>
      <p:sp>
        <p:nvSpPr>
          <p:cNvPr id="4" name="Slide Number Placeholder 3"/>
          <p:cNvSpPr>
            <a:spLocks noGrp="1"/>
          </p:cNvSpPr>
          <p:nvPr>
            <p:ph type="sldNum" sz="quarter" idx="10"/>
          </p:nvPr>
        </p:nvSpPr>
        <p:spPr/>
        <p:txBody>
          <a:bodyPr/>
          <a:lstStyle/>
          <a:p>
            <a:fld id="{026B839C-D241-45A8-A776-E2C390644805}" type="slidenum">
              <a:rPr lang="en-US" smtClean="0"/>
              <a:pPr/>
              <a:t>26</a:t>
            </a:fld>
            <a:endParaRPr lang="en-US"/>
          </a:p>
        </p:txBody>
      </p:sp>
    </p:spTree>
    <p:extLst>
      <p:ext uri="{BB962C8B-B14F-4D97-AF65-F5344CB8AC3E}">
        <p14:creationId xmlns:p14="http://schemas.microsoft.com/office/powerpoint/2010/main" val="560828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a:p>
            <a:pPr>
              <a:defRPr/>
            </a:pPr>
            <a:r>
              <a:rPr lang="en-US" dirty="0"/>
              <a:t>2010 Recommendation</a:t>
            </a:r>
            <a:endParaRPr lang="en-US" dirty="0">
              <a:solidFill>
                <a:schemeClr val="tx2"/>
              </a:solidFill>
            </a:endParaRPr>
          </a:p>
          <a:p>
            <a:pPr>
              <a:defRPr/>
            </a:pPr>
            <a:r>
              <a:rPr lang="en-US" dirty="0">
                <a:solidFill>
                  <a:schemeClr val="tx2"/>
                </a:solidFill>
              </a:rPr>
              <a:t>http://www.w3.org/TR/</a:t>
            </a:r>
            <a:r>
              <a:rPr lang="en-US" dirty="0" err="1">
                <a:solidFill>
                  <a:schemeClr val="tx2"/>
                </a:solidFill>
              </a:rPr>
              <a:t>wsc-ui</a:t>
            </a:r>
            <a:r>
              <a:rPr lang="en-US" dirty="0">
                <a:solidFill>
                  <a:schemeClr val="tx2"/>
                </a:solidFill>
              </a:rPr>
              <a:t>/</a:t>
            </a:r>
          </a:p>
          <a:p>
            <a:pPr>
              <a:defRPr/>
            </a:pPr>
            <a:endParaRPr lang="en-US" dirty="0">
              <a:solidFill>
                <a:schemeClr val="tx2"/>
              </a:solidFill>
            </a:endParaRPr>
          </a:p>
          <a:p>
            <a:pPr>
              <a:defRPr/>
            </a:pPr>
            <a:r>
              <a:rPr lang="en-US" dirty="0">
                <a:solidFill>
                  <a:schemeClr val="tx2"/>
                </a:solidFill>
              </a:rPr>
              <a:t>First and so far only usable security standard</a:t>
            </a:r>
          </a:p>
          <a:p>
            <a:pPr>
              <a:defRPr/>
            </a:pPr>
            <a:endParaRPr lang="en-US" dirty="0">
              <a:solidFill>
                <a:schemeClr val="tx2"/>
              </a:solidFill>
            </a:endParaRPr>
          </a:p>
          <a:p>
            <a:pPr>
              <a:defRPr/>
            </a:pPr>
            <a:r>
              <a:rPr lang="en-US" dirty="0">
                <a:solidFill>
                  <a:schemeClr val="tx2"/>
                </a:solidFill>
              </a:rPr>
              <a:t>Assurance – keep it separate </a:t>
            </a:r>
          </a:p>
        </p:txBody>
      </p:sp>
      <p:sp>
        <p:nvSpPr>
          <p:cNvPr id="4" name="Slide Number Placeholder 3"/>
          <p:cNvSpPr>
            <a:spLocks noGrp="1"/>
          </p:cNvSpPr>
          <p:nvPr>
            <p:ph type="sldNum" sz="quarter" idx="5"/>
          </p:nvPr>
        </p:nvSpPr>
        <p:spPr/>
        <p:txBody>
          <a:bodyPr/>
          <a:lstStyle/>
          <a:p>
            <a:pPr>
              <a:defRPr/>
            </a:pPr>
            <a:fld id="{0764A9DC-C5FF-E541-A423-C105DF0E8548}" type="slidenum">
              <a:rPr lang="en-US" smtClean="0"/>
              <a:pPr>
                <a:defRPr/>
              </a:pPr>
              <a:t>27</a:t>
            </a:fld>
            <a:endParaRPr lang="en-US"/>
          </a:p>
        </p:txBody>
      </p:sp>
    </p:spTree>
    <p:extLst>
      <p:ext uri="{BB962C8B-B14F-4D97-AF65-F5344CB8AC3E}">
        <p14:creationId xmlns:p14="http://schemas.microsoft.com/office/powerpoint/2010/main" val="3398135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a:p>
            <a:pPr>
              <a:defRPr/>
            </a:pPr>
            <a:r>
              <a:rPr lang="en-US" dirty="0"/>
              <a:t>Trying to make the security implications of this understandable</a:t>
            </a:r>
          </a:p>
          <a:p>
            <a:pPr>
              <a:defRPr/>
            </a:pPr>
            <a:r>
              <a:rPr lang="en-US" dirty="0"/>
              <a:t>CNN home page</a:t>
            </a:r>
          </a:p>
          <a:p>
            <a:pPr>
              <a:defRPr/>
            </a:pPr>
            <a:r>
              <a:rPr lang="en-US" dirty="0"/>
              <a:t>Domains? SSL? What matters? </a:t>
            </a:r>
          </a:p>
        </p:txBody>
      </p:sp>
      <p:sp>
        <p:nvSpPr>
          <p:cNvPr id="4" name="Slide Number Placeholder 3"/>
          <p:cNvSpPr>
            <a:spLocks noGrp="1"/>
          </p:cNvSpPr>
          <p:nvPr>
            <p:ph type="sldNum" sz="quarter" idx="5"/>
          </p:nvPr>
        </p:nvSpPr>
        <p:spPr/>
        <p:txBody>
          <a:bodyPr/>
          <a:lstStyle/>
          <a:p>
            <a:pPr>
              <a:defRPr/>
            </a:pPr>
            <a:fld id="{336D7B41-5EC6-3E47-800F-28A9EC3821EA}" type="slidenum">
              <a:rPr lang="en-US" smtClean="0"/>
              <a:pPr>
                <a:defRPr/>
              </a:pPr>
              <a:t>28</a:t>
            </a:fld>
            <a:endParaRPr lang="en-US"/>
          </a:p>
        </p:txBody>
      </p:sp>
    </p:spTree>
    <p:extLst>
      <p:ext uri="{BB962C8B-B14F-4D97-AF65-F5344CB8AC3E}">
        <p14:creationId xmlns:p14="http://schemas.microsoft.com/office/powerpoint/2010/main" val="400465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a:p>
            <a:pPr>
              <a:defRPr/>
            </a:pPr>
            <a:endParaRPr lang="en-US" dirty="0">
              <a:solidFill>
                <a:schemeClr val="tx2"/>
              </a:solidFill>
            </a:endParaRPr>
          </a:p>
        </p:txBody>
      </p:sp>
      <p:sp>
        <p:nvSpPr>
          <p:cNvPr id="4" name="Slide Number Placeholder 3"/>
          <p:cNvSpPr>
            <a:spLocks noGrp="1"/>
          </p:cNvSpPr>
          <p:nvPr>
            <p:ph type="sldNum" sz="quarter" idx="5"/>
          </p:nvPr>
        </p:nvSpPr>
        <p:spPr/>
        <p:txBody>
          <a:bodyPr/>
          <a:lstStyle/>
          <a:p>
            <a:pPr>
              <a:defRPr/>
            </a:pPr>
            <a:fld id="{4AC83675-ACFB-8B4D-9318-8B2FBA9C2973}" type="slidenum">
              <a:rPr lang="en-US" smtClean="0"/>
              <a:pPr>
                <a:defRPr/>
              </a:pPr>
              <a:t>30</a:t>
            </a:fld>
            <a:endParaRPr lang="en-US"/>
          </a:p>
        </p:txBody>
      </p:sp>
    </p:spTree>
    <p:extLst>
      <p:ext uri="{BB962C8B-B14F-4D97-AF65-F5344CB8AC3E}">
        <p14:creationId xmlns:p14="http://schemas.microsoft.com/office/powerpoint/2010/main" val="317462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realms allow the protected resources on a server to be partitioned into a set of protection spaces, each with its own authentication scheme and/or authorization database. The realm value is a string, generally assigned by the origin server, which may have additional semantics specific to the authentication scheme.</a:t>
            </a:r>
          </a:p>
          <a:p>
            <a:endParaRPr lang="en-US" dirty="0"/>
          </a:p>
          <a:p>
            <a:r>
              <a:rPr lang="en-US" dirty="0"/>
              <a:t>Authorization  method sent back </a:t>
            </a:r>
          </a:p>
          <a:p>
            <a:r>
              <a:rPr lang="en-US" dirty="0"/>
              <a:t>base64 encoding of ID and password separated by a colon</a:t>
            </a:r>
          </a:p>
          <a:p>
            <a:endParaRPr lang="en-US" dirty="0"/>
          </a:p>
          <a:p>
            <a:endParaRPr lang="en-US" dirty="0"/>
          </a:p>
          <a:p>
            <a:r>
              <a:rPr lang="en-US" dirty="0"/>
              <a:t>What’s good here? Hint: success and simplicity (for users, for deployments)</a:t>
            </a:r>
          </a:p>
          <a:p>
            <a:endParaRPr lang="en-US" dirty="0"/>
          </a:p>
          <a:p>
            <a:r>
              <a:rPr lang="en-US" dirty="0"/>
              <a:t>What’s not so good?</a:t>
            </a:r>
          </a:p>
          <a:p>
            <a:endParaRPr lang="en-US"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3</a:t>
            </a:fld>
            <a:endParaRPr lang="en-US"/>
          </a:p>
        </p:txBody>
      </p:sp>
    </p:spTree>
    <p:extLst>
      <p:ext uri="{BB962C8B-B14F-4D97-AF65-F5344CB8AC3E}">
        <p14:creationId xmlns:p14="http://schemas.microsoft.com/office/powerpoint/2010/main" val="4108242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31</a:t>
            </a:fld>
            <a:endParaRPr lang="en-US"/>
          </a:p>
        </p:txBody>
      </p:sp>
    </p:spTree>
    <p:extLst>
      <p:ext uri="{BB962C8B-B14F-4D97-AF65-F5344CB8AC3E}">
        <p14:creationId xmlns:p14="http://schemas.microsoft.com/office/powerpoint/2010/main" val="3052812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What’s been happening in some of those areas since WSC?</a:t>
            </a:r>
          </a:p>
          <a:p>
            <a:pPr>
              <a:defRPr/>
            </a:pPr>
            <a:endParaRPr lang="en-US" dirty="0"/>
          </a:p>
          <a:p>
            <a:pPr>
              <a:defRPr/>
            </a:pPr>
            <a:r>
              <a:rPr lang="en-US" dirty="0"/>
              <a:t>Experimenting at scale with </a:t>
            </a:r>
            <a:r>
              <a:rPr lang="en-US" dirty="0" err="1"/>
              <a:t>google</a:t>
            </a:r>
            <a:r>
              <a:rPr lang="en-US" dirty="0"/>
              <a:t> chrome </a:t>
            </a:r>
            <a:r>
              <a:rPr lang="en-US" dirty="0" err="1"/>
              <a:t>ssl</a:t>
            </a:r>
            <a:r>
              <a:rPr lang="en-US" dirty="0"/>
              <a:t> warnings – felt, </a:t>
            </a:r>
            <a:r>
              <a:rPr lang="en-US" dirty="0" err="1"/>
              <a:t>reeder</a:t>
            </a:r>
            <a:r>
              <a:rPr lang="en-US" dirty="0"/>
              <a:t>, </a:t>
            </a:r>
            <a:r>
              <a:rPr lang="en-US" dirty="0" err="1"/>
              <a:t>almuhimedi</a:t>
            </a:r>
            <a:r>
              <a:rPr lang="en-US" dirty="0"/>
              <a:t>, </a:t>
            </a:r>
            <a:r>
              <a:rPr lang="en-US" dirty="0" err="1"/>
              <a:t>consolvo</a:t>
            </a:r>
            <a:r>
              <a:rPr lang="en-US" dirty="0"/>
              <a:t> – 2014</a:t>
            </a:r>
          </a:p>
          <a:p>
            <a:pPr>
              <a:defRPr/>
            </a:pPr>
            <a:r>
              <a:rPr lang="en-US" dirty="0"/>
              <a:t>How much of the difference is due to design?</a:t>
            </a:r>
          </a:p>
          <a:p>
            <a:pPr>
              <a:defRPr/>
            </a:pPr>
            <a:endParaRPr lang="en-US" dirty="0"/>
          </a:p>
          <a:p>
            <a:pPr>
              <a:defRPr/>
            </a:pPr>
            <a:r>
              <a:rPr lang="en-US" dirty="0"/>
              <a:t>Alice in </a:t>
            </a:r>
            <a:r>
              <a:rPr lang="en-US" dirty="0" err="1"/>
              <a:t>warningland</a:t>
            </a:r>
            <a:r>
              <a:rPr lang="en-US" dirty="0"/>
              <a:t> – </a:t>
            </a:r>
            <a:r>
              <a:rPr lang="en-US" dirty="0" err="1"/>
              <a:t>ctr</a:t>
            </a:r>
            <a:r>
              <a:rPr lang="en-US" dirty="0"/>
              <a:t> – 2013 </a:t>
            </a:r>
          </a:p>
          <a:p>
            <a:pPr>
              <a:defRPr/>
            </a:pPr>
            <a:r>
              <a:rPr lang="en-US" dirty="0"/>
              <a:t>Your Reputation Precedes You: History, Reputation, and the Chrome Malware Warning – same authors – 2014</a:t>
            </a:r>
          </a:p>
          <a:p>
            <a:pPr>
              <a:defRPr/>
            </a:pPr>
            <a:endParaRPr lang="en-US" dirty="0"/>
          </a:p>
          <a:p>
            <a:pPr>
              <a:defRPr/>
            </a:pPr>
            <a:r>
              <a:rPr lang="en-US" dirty="0"/>
              <a:t>Improving SSL</a:t>
            </a:r>
            <a:r>
              <a:rPr lang="en-US" baseline="0" dirty="0"/>
              <a:t> warnings: comprehension and adherence – brought it to 61% with a visual design that promotes the safe choice. Better text for understanding had no impact. CHI 2015</a:t>
            </a:r>
          </a:p>
          <a:p>
            <a:pPr>
              <a:defRPr/>
            </a:pPr>
            <a:r>
              <a:rPr lang="en-US" baseline="0" dirty="0"/>
              <a:t>Lab and field experiments</a:t>
            </a:r>
          </a:p>
          <a:p>
            <a:pPr>
              <a:defRPr/>
            </a:pPr>
            <a:r>
              <a:rPr lang="en-US" baseline="0" dirty="0"/>
              <a:t>“opinionated design” </a:t>
            </a:r>
          </a:p>
        </p:txBody>
      </p:sp>
      <p:sp>
        <p:nvSpPr>
          <p:cNvPr id="4" name="Slide Number Placeholder 3"/>
          <p:cNvSpPr>
            <a:spLocks noGrp="1"/>
          </p:cNvSpPr>
          <p:nvPr>
            <p:ph type="sldNum" sz="quarter" idx="5"/>
          </p:nvPr>
        </p:nvSpPr>
        <p:spPr/>
        <p:txBody>
          <a:bodyPr/>
          <a:lstStyle/>
          <a:p>
            <a:pPr>
              <a:defRPr/>
            </a:pPr>
            <a:fld id="{796A82EB-DF72-6349-9DA6-CC956A15E11B}" type="slidenum">
              <a:rPr lang="en-US" smtClean="0"/>
              <a:pPr>
                <a:defRPr/>
              </a:pPr>
              <a:t>32</a:t>
            </a:fld>
            <a:endParaRPr lang="en-US"/>
          </a:p>
        </p:txBody>
      </p:sp>
    </p:spTree>
    <p:extLst>
      <p:ext uri="{BB962C8B-B14F-4D97-AF65-F5344CB8AC3E}">
        <p14:creationId xmlns:p14="http://schemas.microsoft.com/office/powerpoint/2010/main" val="3932051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Let’s take a closer look at code security</a:t>
            </a:r>
          </a:p>
          <a:p>
            <a:endParaRPr lang="en-US" dirty="0"/>
          </a:p>
          <a:p>
            <a:r>
              <a:rPr lang="en-US" dirty="0"/>
              <a:t>Introduced in IE 4.0 </a:t>
            </a:r>
          </a:p>
          <a:p>
            <a:endParaRPr lang="en-US" dirty="0"/>
          </a:p>
          <a:p>
            <a:r>
              <a:rPr lang="en-US" dirty="0"/>
              <a:t>Be here by 5:10</a:t>
            </a:r>
          </a:p>
        </p:txBody>
      </p:sp>
      <p:sp>
        <p:nvSpPr>
          <p:cNvPr id="4" name="Slide Number Placeholder 3"/>
          <p:cNvSpPr>
            <a:spLocks noGrp="1"/>
          </p:cNvSpPr>
          <p:nvPr>
            <p:ph type="sldNum" sz="quarter" idx="10"/>
          </p:nvPr>
        </p:nvSpPr>
        <p:spPr/>
        <p:txBody>
          <a:bodyPr/>
          <a:lstStyle/>
          <a:p>
            <a:fld id="{026B839C-D241-45A8-A776-E2C390644805}" type="slidenum">
              <a:rPr lang="en-US" smtClean="0"/>
              <a:pPr/>
              <a:t>33</a:t>
            </a:fld>
            <a:endParaRPr lang="en-US"/>
          </a:p>
        </p:txBody>
      </p:sp>
    </p:spTree>
    <p:extLst>
      <p:ext uri="{BB962C8B-B14F-4D97-AF65-F5344CB8AC3E}">
        <p14:creationId xmlns:p14="http://schemas.microsoft.com/office/powerpoint/2010/main" val="1678897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Marathon</a:t>
            </a:r>
            <a:r>
              <a:rPr lang="en-US" baseline="0" dirty="0"/>
              <a:t> Man, Laurence Olivier to Dustin Hoffman </a:t>
            </a:r>
          </a:p>
          <a:p>
            <a:endParaRPr lang="en-US" dirty="0"/>
          </a:p>
          <a:p>
            <a:r>
              <a:rPr lang="en-US" dirty="0"/>
              <a:t>An emphasis</a:t>
            </a:r>
            <a:r>
              <a:rPr lang="en-US" baseline="0" dirty="0"/>
              <a:t> on domains for active content security policies </a:t>
            </a:r>
          </a:p>
          <a:p>
            <a:r>
              <a:rPr lang="en-US" baseline="0" dirty="0"/>
              <a:t>Because domains are how HTTPS authenticates</a:t>
            </a:r>
          </a:p>
          <a:p>
            <a:r>
              <a:rPr lang="en-US" baseline="0" dirty="0"/>
              <a:t>Because of course all content from a domain is produced by a web developer who is all knowing and well meaning within the scope of the domain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34</a:t>
            </a:fld>
            <a:endParaRPr lang="en-US"/>
          </a:p>
        </p:txBody>
      </p:sp>
    </p:spTree>
    <p:extLst>
      <p:ext uri="{BB962C8B-B14F-4D97-AF65-F5344CB8AC3E}">
        <p14:creationId xmlns:p14="http://schemas.microsoft.com/office/powerpoint/2010/main" val="1738698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Declarative </a:t>
            </a:r>
            <a:r>
              <a:rPr lang="en-US" sz="1200" dirty="0" err="1"/>
              <a:t>vs</a:t>
            </a:r>
            <a:r>
              <a:rPr lang="en-US" sz="1200" dirty="0"/>
              <a:t> interpretive – cliff (who put the D in DHTML?)</a:t>
            </a:r>
          </a:p>
          <a:p>
            <a:endParaRPr lang="en-US" sz="1200"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35</a:t>
            </a:fld>
            <a:endParaRPr lang="en-US"/>
          </a:p>
        </p:txBody>
      </p:sp>
    </p:spTree>
    <p:extLst>
      <p:ext uri="{BB962C8B-B14F-4D97-AF65-F5344CB8AC3E}">
        <p14:creationId xmlns:p14="http://schemas.microsoft.com/office/powerpoint/2010/main" val="3934877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parallels OS malware – run a command as the user</a:t>
            </a:r>
          </a:p>
          <a:p>
            <a:endParaRPr lang="en-US" dirty="0"/>
          </a:p>
          <a:p>
            <a:r>
              <a:rPr lang="en-US" dirty="0"/>
              <a:t>JSON</a:t>
            </a:r>
            <a:r>
              <a:rPr lang="en-US" baseline="0" dirty="0"/>
              <a:t> call to </a:t>
            </a:r>
            <a:r>
              <a:rPr lang="en-US" baseline="0" dirty="0" err="1"/>
              <a:t>XMLHTTPRequest</a:t>
            </a:r>
            <a:endParaRPr lang="en-US" baseline="0" dirty="0"/>
          </a:p>
          <a:p>
            <a:endParaRPr lang="en-US" baseline="0" dirty="0"/>
          </a:p>
          <a:p>
            <a:r>
              <a:rPr lang="en-US" baseline="0" dirty="0"/>
              <a:t>FF browser extension exploit – week of April 2 2016</a:t>
            </a:r>
          </a:p>
          <a:p>
            <a:endParaRPr lang="en-US" baseline="0" dirty="0"/>
          </a:p>
          <a:p>
            <a:r>
              <a:rPr lang="en-US" baseline="0" dirty="0" err="1"/>
              <a:t>Spectre</a:t>
            </a:r>
            <a:r>
              <a:rPr lang="en-US" baseline="0" dirty="0"/>
              <a:t>/</a:t>
            </a:r>
            <a:r>
              <a:rPr lang="en-US" baseline="0"/>
              <a:t>Meltdown example </a:t>
            </a:r>
            <a:endParaRPr lang="en-US" baseline="0" dirty="0"/>
          </a:p>
        </p:txBody>
      </p:sp>
      <p:sp>
        <p:nvSpPr>
          <p:cNvPr id="4" name="Slide Number Placeholder 3"/>
          <p:cNvSpPr>
            <a:spLocks noGrp="1"/>
          </p:cNvSpPr>
          <p:nvPr>
            <p:ph type="sldNum" sz="quarter" idx="10"/>
          </p:nvPr>
        </p:nvSpPr>
        <p:spPr/>
        <p:txBody>
          <a:bodyPr/>
          <a:lstStyle/>
          <a:p>
            <a:fld id="{AB82C30E-867A-104C-89D7-80195B114419}" type="slidenum">
              <a:rPr lang="en-US" smtClean="0"/>
              <a:t>36</a:t>
            </a:fld>
            <a:endParaRPr lang="en-US"/>
          </a:p>
        </p:txBody>
      </p:sp>
    </p:spTree>
    <p:extLst>
      <p:ext uri="{BB962C8B-B14F-4D97-AF65-F5344CB8AC3E}">
        <p14:creationId xmlns:p14="http://schemas.microsoft.com/office/powerpoint/2010/main" val="2161284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Android permissions:</a:t>
            </a:r>
            <a:r>
              <a:rPr lang="en-US" baseline="0" dirty="0"/>
              <a:t> User Attention, Comprehension, and Behavior – Felt, Ha, </a:t>
            </a:r>
            <a:r>
              <a:rPr lang="en-US" baseline="0" dirty="0" err="1"/>
              <a:t>Egelman</a:t>
            </a:r>
            <a:r>
              <a:rPr lang="en-US" baseline="0" dirty="0"/>
              <a:t>, Haney, Chin, Wagner (2012)</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308 in the Internet study, 25 in the lab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By way of historical contrast, 44% of target population of ECL study executes unsigned content; 25% of the population with a user interaction on the dialog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Android has open apps. How’s their</a:t>
            </a:r>
            <a:r>
              <a:rPr lang="en-US" baseline="0" dirty="0"/>
              <a:t> security?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“Unknown sources” can provide you with Android apps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http://</a:t>
            </a:r>
            <a:r>
              <a:rPr lang="en-US" baseline="0" dirty="0" err="1"/>
              <a:t>www.androidcentral.com</a:t>
            </a:r>
            <a:r>
              <a:rPr lang="en-US" baseline="0" dirty="0"/>
              <a:t>/android-apps-install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“be sure you you trust your sources before installing!”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Plus, think app developers make mistakes?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developer.android.com</a:t>
            </a:r>
            <a:r>
              <a:rPr lang="en-US" dirty="0"/>
              <a:t>/training/articles/security-</a:t>
            </a:r>
            <a:r>
              <a:rPr lang="en-US" dirty="0" err="1"/>
              <a:t>tips.html</a:t>
            </a:r>
            <a:endParaRPr lang="en-US"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37</a:t>
            </a:fld>
            <a:endParaRPr lang="en-US"/>
          </a:p>
        </p:txBody>
      </p:sp>
    </p:spTree>
    <p:extLst>
      <p:ext uri="{BB962C8B-B14F-4D97-AF65-F5344CB8AC3E}">
        <p14:creationId xmlns:p14="http://schemas.microsoft.com/office/powerpoint/2010/main" val="3905337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Bugs in software lead to vulnerabilities</a:t>
            </a:r>
          </a:p>
          <a:p>
            <a:endParaRPr lang="en-US" dirty="0"/>
          </a:p>
          <a:p>
            <a:r>
              <a:rPr lang="en-US" dirty="0"/>
              <a:t>Another form of open security – the security of open source code itself</a:t>
            </a:r>
          </a:p>
          <a:p>
            <a:endParaRPr lang="en-US" dirty="0"/>
          </a:p>
          <a:p>
            <a:r>
              <a:rPr lang="en-US" dirty="0"/>
              <a:t>Many eyes make secure code</a:t>
            </a:r>
          </a:p>
          <a:p>
            <a:endParaRPr lang="en-US" dirty="0"/>
          </a:p>
          <a:p>
            <a:r>
              <a:rPr lang="en-US" dirty="0"/>
              <a:t>The theory</a:t>
            </a:r>
            <a:r>
              <a:rPr lang="en-US" baseline="0" dirty="0"/>
              <a:t> that bugs that are security vulnerabilities will be caught in the open process of open source </a:t>
            </a:r>
          </a:p>
          <a:p>
            <a:endParaRPr lang="en-US" baseline="0" dirty="0"/>
          </a:p>
          <a:p>
            <a:r>
              <a:rPr lang="en-US" baseline="0" dirty="0"/>
              <a:t>Want to be here by 5:15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38</a:t>
            </a:fld>
            <a:endParaRPr lang="en-US"/>
          </a:p>
        </p:txBody>
      </p:sp>
    </p:spTree>
    <p:extLst>
      <p:ext uri="{BB962C8B-B14F-4D97-AF65-F5344CB8AC3E}">
        <p14:creationId xmlns:p14="http://schemas.microsoft.com/office/powerpoint/2010/main" val="3974144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source for a security mechanism</a:t>
            </a:r>
            <a:r>
              <a:rPr lang="en-US" baseline="0" dirty="0"/>
              <a:t> based on an open standard, and the security of that open source – what would be more “open security”?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heartbleed</a:t>
            </a:r>
            <a:r>
              <a:rPr lang="en-US" dirty="0"/>
              <a:t> broke at </a:t>
            </a:r>
            <a:r>
              <a:rPr lang="en-US" dirty="0" err="1"/>
              <a:t>seoul</a:t>
            </a:r>
            <a:r>
              <a:rPr lang="en-US" dirty="0"/>
              <a:t> plenary</a:t>
            </a:r>
            <a:r>
              <a:rPr lang="en-US" baseline="0" dirty="0"/>
              <a:t> panel </a:t>
            </a:r>
            <a:endParaRPr lang="en-US" dirty="0"/>
          </a:p>
          <a:p>
            <a:endParaRPr lang="en-US" dirty="0"/>
          </a:p>
        </p:txBody>
      </p:sp>
      <p:sp>
        <p:nvSpPr>
          <p:cNvPr id="4" name="Slide Number Placeholder 3"/>
          <p:cNvSpPr>
            <a:spLocks noGrp="1"/>
          </p:cNvSpPr>
          <p:nvPr>
            <p:ph type="sldNum" sz="quarter" idx="10"/>
          </p:nvPr>
        </p:nvSpPr>
        <p:spPr/>
        <p:txBody>
          <a:bodyPr/>
          <a:lstStyle/>
          <a:p>
            <a:fld id="{AB82C30E-867A-104C-89D7-80195B114419}" type="slidenum">
              <a:rPr lang="en-US" smtClean="0"/>
              <a:t>39</a:t>
            </a:fld>
            <a:endParaRPr lang="en-US"/>
          </a:p>
        </p:txBody>
      </p:sp>
    </p:spTree>
    <p:extLst>
      <p:ext uri="{BB962C8B-B14F-4D97-AF65-F5344CB8AC3E}">
        <p14:creationId xmlns:p14="http://schemas.microsoft.com/office/powerpoint/2010/main" val="4019531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Mouseover</a:t>
            </a:r>
            <a:r>
              <a:rPr lang="en-US" dirty="0"/>
              <a:t>: Are</a:t>
            </a:r>
            <a:r>
              <a:rPr lang="en-US" baseline="0" dirty="0"/>
              <a:t> you still there, server? It’s me, Margaret. </a:t>
            </a:r>
            <a:endParaRPr lang="en-US" dirty="0"/>
          </a:p>
        </p:txBody>
      </p:sp>
      <p:sp>
        <p:nvSpPr>
          <p:cNvPr id="4" name="Slide Number Placeholder 3"/>
          <p:cNvSpPr>
            <a:spLocks noGrp="1"/>
          </p:cNvSpPr>
          <p:nvPr>
            <p:ph type="sldNum" sz="quarter" idx="10"/>
          </p:nvPr>
        </p:nvSpPr>
        <p:spPr/>
        <p:txBody>
          <a:bodyPr/>
          <a:lstStyle/>
          <a:p>
            <a:fld id="{AB82C30E-867A-104C-89D7-80195B114419}" type="slidenum">
              <a:rPr lang="en-US" smtClean="0"/>
              <a:t>41</a:t>
            </a:fld>
            <a:endParaRPr lang="en-US"/>
          </a:p>
        </p:txBody>
      </p:sp>
    </p:spTree>
    <p:extLst>
      <p:ext uri="{BB962C8B-B14F-4D97-AF65-F5344CB8AC3E}">
        <p14:creationId xmlns:p14="http://schemas.microsoft.com/office/powerpoint/2010/main" val="1332192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DEFCON – one of the world’s largest hacker conventions; started in 1993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Wall of Sheep – DEFCON</a:t>
            </a:r>
            <a:r>
              <a:rPr lang="en-US" sz="1200" baseline="0" dirty="0"/>
              <a:t> passive network sniffing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Education and awareness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4</a:t>
            </a:fld>
            <a:endParaRPr lang="en-US"/>
          </a:p>
        </p:txBody>
      </p:sp>
    </p:spTree>
    <p:extLst>
      <p:ext uri="{BB962C8B-B14F-4D97-AF65-F5344CB8AC3E}">
        <p14:creationId xmlns:p14="http://schemas.microsoft.com/office/powerpoint/2010/main" val="2149757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RFC6520</a:t>
            </a:r>
          </a:p>
          <a:p>
            <a:r>
              <a:rPr lang="de-DE" dirty="0"/>
              <a:t>http://</a:t>
            </a:r>
            <a:r>
              <a:rPr lang="de-DE" dirty="0" err="1"/>
              <a:t>news.netcraft.com</a:t>
            </a:r>
            <a:r>
              <a:rPr lang="de-DE" dirty="0"/>
              <a:t>/</a:t>
            </a:r>
            <a:r>
              <a:rPr lang="de-DE" dirty="0" err="1"/>
              <a:t>archives</a:t>
            </a:r>
            <a:r>
              <a:rPr lang="de-DE" dirty="0"/>
              <a:t>/2014/04/02/april-2014-web-server-survey.html</a:t>
            </a:r>
          </a:p>
          <a:p>
            <a:endParaRPr lang="de-DE"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Open source used in a lot of places – saves effort, open standard implemented in open source, avoid expertise </a:t>
            </a:r>
            <a:endParaRPr lang="de-DE" dirty="0"/>
          </a:p>
          <a:p>
            <a:endParaRPr lang="en-US" dirty="0"/>
          </a:p>
          <a:p>
            <a:r>
              <a:rPr lang="en-US" dirty="0"/>
              <a:t>Compile time disable. SSL termination</a:t>
            </a:r>
            <a:r>
              <a:rPr lang="en-US" baseline="0" dirty="0"/>
              <a:t> before the service helped. Or if you were running an old version. Really old. 3 years old. </a:t>
            </a:r>
          </a:p>
          <a:p>
            <a:r>
              <a:rPr lang="en-US" baseline="0" dirty="0"/>
              <a:t>2011 the code was committed. Found the flaw in 2014 (by </a:t>
            </a:r>
            <a:r>
              <a:rPr lang="en-US" baseline="0" dirty="0" err="1"/>
              <a:t>Codenomicon</a:t>
            </a:r>
            <a:r>
              <a:rPr lang="en-US" baseline="0" dirty="0"/>
              <a:t> testers in part, and by google). Reminds me of 1992. Reminds me of the car ride with Steve </a:t>
            </a:r>
            <a:r>
              <a:rPr lang="en-US" baseline="0" dirty="0" err="1"/>
              <a:t>Lipner</a:t>
            </a:r>
            <a:r>
              <a:rPr lang="en-US" baseline="0" dirty="0"/>
              <a:t>.  We thought code reviews and formal methods were enough.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Ben Laurie – audit would have found it</a:t>
            </a:r>
          </a:p>
          <a:p>
            <a:endParaRPr lang="en-US" baseline="0" dirty="0"/>
          </a:p>
          <a:p>
            <a:r>
              <a:rPr lang="en-US" baseline="0" dirty="0"/>
              <a:t>Agile – TDD – testing is key to so much </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B82C30E-867A-104C-89D7-80195B114419}" type="slidenum">
              <a:rPr lang="en-US" smtClean="0"/>
              <a:t>42</a:t>
            </a:fld>
            <a:endParaRPr lang="en-US"/>
          </a:p>
        </p:txBody>
      </p:sp>
    </p:spTree>
    <p:extLst>
      <p:ext uri="{BB962C8B-B14F-4D97-AF65-F5344CB8AC3E}">
        <p14:creationId xmlns:p14="http://schemas.microsoft.com/office/powerpoint/2010/main" val="29464524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CII – open organization</a:t>
            </a:r>
            <a:r>
              <a:rPr lang="en-US" baseline="0" dirty="0"/>
              <a:t> response to </a:t>
            </a:r>
            <a:r>
              <a:rPr lang="en-US" baseline="0" dirty="0" err="1"/>
              <a:t>Heartbleed</a:t>
            </a:r>
            <a:r>
              <a:rPr lang="en-US" baseline="0" dirty="0"/>
              <a:t> – provide open security by</a:t>
            </a:r>
            <a:r>
              <a:rPr lang="is-IS" baseline="0" dirty="0"/>
              <a:t>…</a:t>
            </a:r>
          </a:p>
          <a:p>
            <a:r>
              <a:rPr lang="en-US" dirty="0"/>
              <a:t>The Core Infrastructure Initiative is a project of the Linux Foundation to fund and support free and open-source software projects that are critical to the functioning of the Internet and other major information systems.</a:t>
            </a:r>
            <a:endParaRPr lang="is-IS" baseline="0" dirty="0"/>
          </a:p>
          <a:p>
            <a:r>
              <a:rPr lang="en-US" dirty="0"/>
              <a:t>These activities are not focused on increasing the number of eyes </a:t>
            </a:r>
          </a:p>
          <a:p>
            <a:r>
              <a:rPr lang="en-US" dirty="0"/>
              <a:t>http://</a:t>
            </a:r>
            <a:r>
              <a:rPr lang="en-US" dirty="0" err="1"/>
              <a:t>www.itworld.com</a:t>
            </a:r>
            <a:r>
              <a:rPr lang="en-US" dirty="0"/>
              <a:t>/article/2973995/</a:t>
            </a:r>
            <a:r>
              <a:rPr lang="en-US" dirty="0" err="1"/>
              <a:t>linux</a:t>
            </a:r>
            <a:r>
              <a:rPr lang="en-US" dirty="0"/>
              <a:t>/</a:t>
            </a:r>
            <a:r>
              <a:rPr lang="en-US" dirty="0" err="1"/>
              <a:t>linus</a:t>
            </a:r>
            <a:r>
              <a:rPr lang="en-US" dirty="0"/>
              <a:t>-</a:t>
            </a:r>
            <a:r>
              <a:rPr lang="en-US" dirty="0" err="1"/>
              <a:t>torvalds</a:t>
            </a:r>
            <a:r>
              <a:rPr lang="en-US" dirty="0"/>
              <a:t>-security-is-never-going-to-be-</a:t>
            </a:r>
            <a:r>
              <a:rPr lang="en-US" dirty="0" err="1"/>
              <a:t>perfect.html</a:t>
            </a:r>
            <a:endParaRPr lang="en-US" dirty="0"/>
          </a:p>
          <a:p>
            <a:r>
              <a:rPr lang="en-US" dirty="0"/>
              <a:t>https://</a:t>
            </a:r>
            <a:r>
              <a:rPr lang="en-US" dirty="0" err="1"/>
              <a:t>github.com</a:t>
            </a:r>
            <a:r>
              <a:rPr lang="en-US" dirty="0"/>
              <a:t>/</a:t>
            </a:r>
            <a:r>
              <a:rPr lang="en-US" dirty="0" err="1"/>
              <a:t>linuxfoundation</a:t>
            </a:r>
            <a:r>
              <a:rPr lang="en-US" dirty="0"/>
              <a:t>/cii-best-practices-badge/blob/master/</a:t>
            </a:r>
            <a:r>
              <a:rPr lang="en-US" dirty="0" err="1"/>
              <a:t>criteria.md</a:t>
            </a:r>
            <a:endParaRPr lang="en-US" dirty="0"/>
          </a:p>
          <a:p>
            <a:r>
              <a:rPr lang="en-US" dirty="0"/>
              <a:t>https://</a:t>
            </a:r>
            <a:r>
              <a:rPr lang="en-US" dirty="0" err="1"/>
              <a:t>github.com</a:t>
            </a:r>
            <a:r>
              <a:rPr lang="en-US" dirty="0"/>
              <a:t>/</a:t>
            </a:r>
            <a:r>
              <a:rPr lang="en-US" dirty="0" err="1"/>
              <a:t>linuxfoundation</a:t>
            </a:r>
            <a:r>
              <a:rPr lang="en-US" dirty="0"/>
              <a:t>/cii-best-practices-badge/blob/master/</a:t>
            </a:r>
            <a:r>
              <a:rPr lang="en-US" dirty="0" err="1"/>
              <a:t>background.md</a:t>
            </a:r>
            <a:endParaRPr lang="en-US" dirty="0"/>
          </a:p>
          <a:p>
            <a:endParaRPr lang="en-US" dirty="0"/>
          </a:p>
          <a:p>
            <a:r>
              <a:rPr lang="en-US" dirty="0"/>
              <a:t>2016 – OWASP ZAP – open source testing tool for web applications</a:t>
            </a:r>
          </a:p>
          <a:p>
            <a:endParaRPr lang="en-US" dirty="0"/>
          </a:p>
        </p:txBody>
      </p:sp>
      <p:sp>
        <p:nvSpPr>
          <p:cNvPr id="4" name="Slide Number Placeholder 3"/>
          <p:cNvSpPr>
            <a:spLocks noGrp="1"/>
          </p:cNvSpPr>
          <p:nvPr>
            <p:ph type="sldNum" sz="quarter" idx="10"/>
          </p:nvPr>
        </p:nvSpPr>
        <p:spPr/>
        <p:txBody>
          <a:bodyPr/>
          <a:lstStyle/>
          <a:p>
            <a:fld id="{AB82C30E-867A-104C-89D7-80195B114419}" type="slidenum">
              <a:rPr lang="en-US" smtClean="0"/>
              <a:t>43</a:t>
            </a:fld>
            <a:endParaRPr lang="en-US"/>
          </a:p>
        </p:txBody>
      </p:sp>
    </p:spTree>
    <p:extLst>
      <p:ext uri="{BB962C8B-B14F-4D97-AF65-F5344CB8AC3E}">
        <p14:creationId xmlns:p14="http://schemas.microsoft.com/office/powerpoint/2010/main" val="1255231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vagosec.org</a:t>
            </a:r>
            <a:r>
              <a:rPr lang="en-US" dirty="0"/>
              <a:t>/papers/seals_ccs2014.pdf. </a:t>
            </a:r>
            <a:r>
              <a:rPr lang="en-US" baseline="0" dirty="0"/>
              <a:t>Nick </a:t>
            </a:r>
            <a:r>
              <a:rPr lang="en-US" baseline="0" dirty="0" err="1"/>
              <a:t>Nikiforakis</a:t>
            </a:r>
            <a:r>
              <a:rPr lang="en-US" baseline="0" dirty="0"/>
              <a:t> was the panelist/author </a:t>
            </a:r>
          </a:p>
          <a:p>
            <a:endParaRPr lang="en-US" baseline="0" dirty="0"/>
          </a:p>
          <a:p>
            <a:r>
              <a:rPr lang="en-US" baseline="0" dirty="0"/>
              <a:t>Over ~2k of each type of site. </a:t>
            </a:r>
            <a:r>
              <a:rPr lang="en-US" dirty="0"/>
              <a:t>http-only cookies – sites with seals. X frame options (anti </a:t>
            </a:r>
            <a:r>
              <a:rPr lang="en-US" dirty="0" err="1"/>
              <a:t>clickjacking</a:t>
            </a:r>
            <a:r>
              <a:rPr lang="en-US" dirty="0"/>
              <a:t>) and anti-</a:t>
            </a:r>
            <a:r>
              <a:rPr lang="en-US" dirty="0" err="1"/>
              <a:t>csrf</a:t>
            </a:r>
            <a:r>
              <a:rPr lang="en-US" dirty="0"/>
              <a:t> tokens – sites without seals </a:t>
            </a:r>
          </a:p>
          <a:p>
            <a:endParaRPr lang="en-US" dirty="0"/>
          </a:p>
          <a:p>
            <a:r>
              <a:rPr lang="en-US" dirty="0"/>
              <a:t>Also time-</a:t>
            </a:r>
            <a:r>
              <a:rPr lang="en-US" baseline="0" dirty="0"/>
              <a:t>box pen-tested 9 sealed websites that consented – found exposures in 7 of the 9</a:t>
            </a:r>
          </a:p>
          <a:p>
            <a:r>
              <a:rPr lang="en-US" baseline="0" dirty="0"/>
              <a:t>2 security seal providers required proof of business to stand up a website – didn’t try to spoof them</a:t>
            </a:r>
          </a:p>
          <a:p>
            <a:endParaRPr lang="en-US" baseline="0" dirty="0"/>
          </a:p>
          <a:p>
            <a:r>
              <a:rPr lang="en-US" baseline="0" dirty="0"/>
              <a:t>Avoiding scans – malware can identify the </a:t>
            </a:r>
            <a:r>
              <a:rPr lang="en-US" baseline="0" dirty="0" err="1"/>
              <a:t>ip</a:t>
            </a:r>
            <a:r>
              <a:rPr lang="en-US" baseline="0" dirty="0"/>
              <a:t> as the seal provider and stay benign; web sites can redirect the scans to a static web page to maintain the seal </a:t>
            </a:r>
          </a:p>
          <a:p>
            <a:endParaRPr lang="en-US" baseline="0" dirty="0"/>
          </a:p>
          <a:p>
            <a:r>
              <a:rPr lang="en-US" baseline="0" dirty="0"/>
              <a:t>Ruse – lack of referrer field – achieved with meta referrer </a:t>
            </a:r>
          </a:p>
          <a:p>
            <a:endParaRPr lang="en-US" baseline="0" dirty="0"/>
          </a:p>
          <a:p>
            <a:r>
              <a:rPr lang="en-US" baseline="0" dirty="0"/>
              <a:t>Related research on trust impact of seals is variable</a:t>
            </a:r>
          </a:p>
        </p:txBody>
      </p:sp>
      <p:sp>
        <p:nvSpPr>
          <p:cNvPr id="4" name="Slide Number Placeholder 3"/>
          <p:cNvSpPr>
            <a:spLocks noGrp="1"/>
          </p:cNvSpPr>
          <p:nvPr>
            <p:ph type="sldNum" sz="quarter" idx="10"/>
          </p:nvPr>
        </p:nvSpPr>
        <p:spPr/>
        <p:txBody>
          <a:bodyPr/>
          <a:lstStyle/>
          <a:p>
            <a:fld id="{AB82C30E-867A-104C-89D7-80195B114419}" type="slidenum">
              <a:rPr lang="en-US" smtClean="0"/>
              <a:t>44</a:t>
            </a:fld>
            <a:endParaRPr lang="en-US"/>
          </a:p>
        </p:txBody>
      </p:sp>
    </p:spTree>
    <p:extLst>
      <p:ext uri="{BB962C8B-B14F-4D97-AF65-F5344CB8AC3E}">
        <p14:creationId xmlns:p14="http://schemas.microsoft.com/office/powerpoint/2010/main" val="215459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45</a:t>
            </a:fld>
            <a:endParaRPr lang="en-US"/>
          </a:p>
        </p:txBody>
      </p:sp>
    </p:spTree>
    <p:extLst>
      <p:ext uri="{BB962C8B-B14F-4D97-AF65-F5344CB8AC3E}">
        <p14:creationId xmlns:p14="http://schemas.microsoft.com/office/powerpoint/2010/main" val="47816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Embracing the Kobayashi </a:t>
            </a:r>
            <a:r>
              <a:rPr lang="en-US" dirty="0" err="1"/>
              <a:t>Maru</a:t>
            </a:r>
            <a:r>
              <a:rPr lang="en-US" dirty="0"/>
              <a:t> – Conti and</a:t>
            </a:r>
            <a:r>
              <a:rPr lang="en-US" baseline="0" dirty="0"/>
              <a:t> </a:t>
            </a:r>
            <a:r>
              <a:rPr lang="en-US" baseline="0" dirty="0" err="1"/>
              <a:t>Caroland</a:t>
            </a:r>
            <a:endParaRPr lang="en-US" dirty="0"/>
          </a:p>
          <a:p>
            <a:endParaRPr lang="en-US" dirty="0"/>
          </a:p>
          <a:p>
            <a:r>
              <a:rPr lang="en-US" dirty="0"/>
              <a:t>Money</a:t>
            </a:r>
            <a:r>
              <a:rPr lang="en-US" baseline="0" dirty="0"/>
              <a:t> and where security comes from </a:t>
            </a:r>
          </a:p>
          <a:p>
            <a:r>
              <a:rPr lang="en-US" baseline="0" dirty="0"/>
              <a:t>Who will watch the watchers</a:t>
            </a:r>
          </a:p>
          <a:p>
            <a:r>
              <a:rPr lang="en-US" baseline="0" dirty="0"/>
              <a:t>Who you </a:t>
            </a:r>
            <a:r>
              <a:rPr lang="en-US" baseline="0" dirty="0" err="1"/>
              <a:t>gonna</a:t>
            </a:r>
            <a:r>
              <a:rPr lang="en-US" baseline="0" dirty="0"/>
              <a:t> call?</a:t>
            </a:r>
          </a:p>
          <a:p>
            <a:endParaRPr lang="en-US" dirty="0"/>
          </a:p>
          <a:p>
            <a:r>
              <a:rPr lang="en-US" dirty="0"/>
              <a:t>The open web; used by scammers, and used by defenders</a:t>
            </a:r>
          </a:p>
        </p:txBody>
      </p:sp>
      <p:sp>
        <p:nvSpPr>
          <p:cNvPr id="4" name="Slide Number Placeholder 3"/>
          <p:cNvSpPr>
            <a:spLocks noGrp="1"/>
          </p:cNvSpPr>
          <p:nvPr>
            <p:ph type="sldNum" sz="quarter" idx="10"/>
          </p:nvPr>
        </p:nvSpPr>
        <p:spPr/>
        <p:txBody>
          <a:bodyPr/>
          <a:lstStyle/>
          <a:p>
            <a:fld id="{026B839C-D241-45A8-A776-E2C390644805}" type="slidenum">
              <a:rPr lang="en-US" smtClean="0"/>
              <a:pPr/>
              <a:t>46</a:t>
            </a:fld>
            <a:endParaRPr lang="en-US"/>
          </a:p>
        </p:txBody>
      </p:sp>
    </p:spTree>
    <p:extLst>
      <p:ext uri="{BB962C8B-B14F-4D97-AF65-F5344CB8AC3E}">
        <p14:creationId xmlns:p14="http://schemas.microsoft.com/office/powerpoint/2010/main" val="3500760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blog.talosintel.com</a:t>
            </a:r>
            <a:r>
              <a:rPr lang="en-US" dirty="0"/>
              <a:t>/2015/11/tech-support-</a:t>
            </a:r>
            <a:r>
              <a:rPr lang="en-US" dirty="0" err="1"/>
              <a:t>scammers.html</a:t>
            </a:r>
            <a:endParaRPr lang="en-US" dirty="0"/>
          </a:p>
          <a:p>
            <a:r>
              <a:rPr lang="en-US" dirty="0"/>
              <a:t>November 2015</a:t>
            </a:r>
          </a:p>
          <a:p>
            <a:endParaRPr lang="en-US" dirty="0"/>
          </a:p>
          <a:p>
            <a:r>
              <a:rPr lang="en-US" dirty="0"/>
              <a:t>Something security people do – keep scammers on the phone when they call. Keep</a:t>
            </a:r>
            <a:r>
              <a:rPr lang="en-US" baseline="0" dirty="0"/>
              <a:t> their social engineering skills sharp!</a:t>
            </a:r>
            <a:endParaRPr lang="en-US" dirty="0"/>
          </a:p>
        </p:txBody>
      </p:sp>
      <p:sp>
        <p:nvSpPr>
          <p:cNvPr id="4" name="Slide Number Placeholder 3"/>
          <p:cNvSpPr>
            <a:spLocks noGrp="1"/>
          </p:cNvSpPr>
          <p:nvPr>
            <p:ph type="sldNum" sz="quarter" idx="10"/>
          </p:nvPr>
        </p:nvSpPr>
        <p:spPr/>
        <p:txBody>
          <a:bodyPr/>
          <a:lstStyle/>
          <a:p>
            <a:fld id="{AB82C30E-867A-104C-89D7-80195B114419}" type="slidenum">
              <a:rPr lang="en-US" smtClean="0"/>
              <a:t>47</a:t>
            </a:fld>
            <a:endParaRPr lang="en-US"/>
          </a:p>
        </p:txBody>
      </p:sp>
    </p:spTree>
    <p:extLst>
      <p:ext uri="{BB962C8B-B14F-4D97-AF65-F5344CB8AC3E}">
        <p14:creationId xmlns:p14="http://schemas.microsoft.com/office/powerpoint/2010/main" val="2311377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Downloading over the web is easy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Tap on Trustworthy – reminds us of how users are conditioned to ignore security warnings </a:t>
            </a:r>
            <a:endParaRPr lang="en-US" dirty="0"/>
          </a:p>
          <a:p>
            <a:endParaRPr lang="en-US" dirty="0"/>
          </a:p>
        </p:txBody>
      </p:sp>
      <p:sp>
        <p:nvSpPr>
          <p:cNvPr id="4" name="Slide Number Placeholder 3"/>
          <p:cNvSpPr>
            <a:spLocks noGrp="1"/>
          </p:cNvSpPr>
          <p:nvPr>
            <p:ph type="sldNum" sz="quarter" idx="10"/>
          </p:nvPr>
        </p:nvSpPr>
        <p:spPr/>
        <p:txBody>
          <a:bodyPr/>
          <a:lstStyle/>
          <a:p>
            <a:fld id="{AB82C30E-867A-104C-89D7-80195B114419}" type="slidenum">
              <a:rPr lang="en-US" smtClean="0"/>
              <a:t>49</a:t>
            </a:fld>
            <a:endParaRPr lang="en-US"/>
          </a:p>
        </p:txBody>
      </p:sp>
    </p:spTree>
    <p:extLst>
      <p:ext uri="{BB962C8B-B14F-4D97-AF65-F5344CB8AC3E}">
        <p14:creationId xmlns:p14="http://schemas.microsoft.com/office/powerpoint/2010/main" val="16389455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gif to show the listing </a:t>
            </a:r>
          </a:p>
          <a:p>
            <a:endParaRPr lang="en-US" dirty="0"/>
          </a:p>
          <a:p>
            <a:r>
              <a:rPr lang="en-US" dirty="0"/>
              <a:t>He clicks</a:t>
            </a:r>
            <a:r>
              <a:rPr lang="en-US" baseline="0" dirty="0"/>
              <a:t> on the social engineering link – what a riot</a:t>
            </a:r>
          </a:p>
        </p:txBody>
      </p:sp>
      <p:sp>
        <p:nvSpPr>
          <p:cNvPr id="4" name="Slide Number Placeholder 3"/>
          <p:cNvSpPr>
            <a:spLocks noGrp="1"/>
          </p:cNvSpPr>
          <p:nvPr>
            <p:ph type="sldNum" sz="quarter" idx="10"/>
          </p:nvPr>
        </p:nvSpPr>
        <p:spPr/>
        <p:txBody>
          <a:bodyPr/>
          <a:lstStyle/>
          <a:p>
            <a:fld id="{AB82C30E-867A-104C-89D7-80195B114419}" type="slidenum">
              <a:rPr lang="en-US" smtClean="0"/>
              <a:t>51</a:t>
            </a:fld>
            <a:endParaRPr lang="en-US"/>
          </a:p>
        </p:txBody>
      </p:sp>
    </p:spTree>
    <p:extLst>
      <p:ext uri="{BB962C8B-B14F-4D97-AF65-F5344CB8AC3E}">
        <p14:creationId xmlns:p14="http://schemas.microsoft.com/office/powerpoint/2010/main" val="2284626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Now the defenders use the open web for</a:t>
            </a:r>
            <a:r>
              <a:rPr lang="en-US" baseline="0" dirty="0"/>
              <a:t> </a:t>
            </a:r>
            <a:r>
              <a:rPr lang="en-US" baseline="0" dirty="0" err="1"/>
              <a:t>intel</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Essential Services Worldwide</a:t>
            </a:r>
            <a:br>
              <a:rPr lang="en-US" dirty="0"/>
            </a:br>
            <a:r>
              <a:rPr lang="en-US" dirty="0"/>
              <a:t>4630 Border Village Road Suite N1497, San </a:t>
            </a:r>
            <a:r>
              <a:rPr lang="en-US" dirty="0" err="1"/>
              <a:t>Ysidro</a:t>
            </a:r>
            <a:r>
              <a:rPr lang="en-US" dirty="0"/>
              <a:t>, CA, 92173</a:t>
            </a:r>
          </a:p>
        </p:txBody>
      </p:sp>
      <p:sp>
        <p:nvSpPr>
          <p:cNvPr id="4" name="Slide Number Placeholder 3"/>
          <p:cNvSpPr>
            <a:spLocks noGrp="1"/>
          </p:cNvSpPr>
          <p:nvPr>
            <p:ph type="sldNum" sz="quarter" idx="10"/>
          </p:nvPr>
        </p:nvSpPr>
        <p:spPr/>
        <p:txBody>
          <a:bodyPr/>
          <a:lstStyle/>
          <a:p>
            <a:fld id="{AB82C30E-867A-104C-89D7-80195B114419}" type="slidenum">
              <a:rPr lang="en-US" smtClean="0"/>
              <a:t>52</a:t>
            </a:fld>
            <a:endParaRPr lang="en-US"/>
          </a:p>
        </p:txBody>
      </p:sp>
    </p:spTree>
    <p:extLst>
      <p:ext uri="{BB962C8B-B14F-4D97-AF65-F5344CB8AC3E}">
        <p14:creationId xmlns:p14="http://schemas.microsoft.com/office/powerpoint/2010/main" val="1531533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FAQ – how do I get my company off this web site? </a:t>
            </a:r>
          </a:p>
        </p:txBody>
      </p:sp>
      <p:sp>
        <p:nvSpPr>
          <p:cNvPr id="4" name="Slide Number Placeholder 3"/>
          <p:cNvSpPr>
            <a:spLocks noGrp="1"/>
          </p:cNvSpPr>
          <p:nvPr>
            <p:ph type="sldNum" sz="quarter" idx="10"/>
          </p:nvPr>
        </p:nvSpPr>
        <p:spPr/>
        <p:txBody>
          <a:bodyPr/>
          <a:lstStyle/>
          <a:p>
            <a:fld id="{AB82C30E-867A-104C-89D7-80195B114419}" type="slidenum">
              <a:rPr lang="en-US" smtClean="0"/>
              <a:t>53</a:t>
            </a:fld>
            <a:endParaRPr lang="en-US"/>
          </a:p>
        </p:txBody>
      </p:sp>
    </p:spTree>
    <p:extLst>
      <p:ext uri="{BB962C8B-B14F-4D97-AF65-F5344CB8AC3E}">
        <p14:creationId xmlns:p14="http://schemas.microsoft.com/office/powerpoint/2010/main" val="3625390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Security</a:t>
            </a:r>
            <a:r>
              <a:rPr lang="en-US" baseline="0" dirty="0"/>
              <a:t> </a:t>
            </a:r>
            <a:r>
              <a:rPr lang="en-US" dirty="0"/>
              <a:t>Lesson 1 </a:t>
            </a:r>
          </a:p>
        </p:txBody>
      </p:sp>
      <p:sp>
        <p:nvSpPr>
          <p:cNvPr id="4" name="Slide Number Placeholder 3"/>
          <p:cNvSpPr>
            <a:spLocks noGrp="1"/>
          </p:cNvSpPr>
          <p:nvPr>
            <p:ph type="sldNum" sz="quarter" idx="10"/>
          </p:nvPr>
        </p:nvSpPr>
        <p:spPr/>
        <p:txBody>
          <a:bodyPr/>
          <a:lstStyle/>
          <a:p>
            <a:fld id="{AB82C30E-867A-104C-89D7-80195B114419}" type="slidenum">
              <a:rPr lang="en-US" smtClean="0"/>
              <a:t>5</a:t>
            </a:fld>
            <a:endParaRPr lang="en-US"/>
          </a:p>
        </p:txBody>
      </p:sp>
    </p:spTree>
    <p:extLst>
      <p:ext uri="{BB962C8B-B14F-4D97-AF65-F5344CB8AC3E}">
        <p14:creationId xmlns:p14="http://schemas.microsoft.com/office/powerpoint/2010/main" val="13505026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of</a:t>
            </a:r>
            <a:r>
              <a:rPr lang="en-US" baseline="0" dirty="0"/>
              <a:t> social media</a:t>
            </a:r>
            <a:endParaRPr lang="en-US" dirty="0"/>
          </a:p>
        </p:txBody>
      </p:sp>
      <p:sp>
        <p:nvSpPr>
          <p:cNvPr id="4" name="Slide Number Placeholder 3"/>
          <p:cNvSpPr>
            <a:spLocks noGrp="1"/>
          </p:cNvSpPr>
          <p:nvPr>
            <p:ph type="sldNum" sz="quarter" idx="10"/>
          </p:nvPr>
        </p:nvSpPr>
        <p:spPr/>
        <p:txBody>
          <a:bodyPr/>
          <a:lstStyle/>
          <a:p>
            <a:fld id="{AB82C30E-867A-104C-89D7-80195B114419}" type="slidenum">
              <a:rPr lang="en-US" smtClean="0"/>
              <a:t>54</a:t>
            </a:fld>
            <a:endParaRPr lang="en-US"/>
          </a:p>
        </p:txBody>
      </p:sp>
    </p:spTree>
    <p:extLst>
      <p:ext uri="{BB962C8B-B14F-4D97-AF65-F5344CB8AC3E}">
        <p14:creationId xmlns:p14="http://schemas.microsoft.com/office/powerpoint/2010/main" val="17300301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following the social media links</a:t>
            </a:r>
            <a:r>
              <a:rPr lang="en-US" baseline="0" dirty="0"/>
              <a:t> 2 months after the blog. They were all still there. </a:t>
            </a:r>
            <a:endParaRPr lang="en-US" dirty="0"/>
          </a:p>
        </p:txBody>
      </p:sp>
      <p:sp>
        <p:nvSpPr>
          <p:cNvPr id="4" name="Slide Number Placeholder 3"/>
          <p:cNvSpPr>
            <a:spLocks noGrp="1"/>
          </p:cNvSpPr>
          <p:nvPr>
            <p:ph type="sldNum" sz="quarter" idx="10"/>
          </p:nvPr>
        </p:nvSpPr>
        <p:spPr/>
        <p:txBody>
          <a:bodyPr/>
          <a:lstStyle/>
          <a:p>
            <a:fld id="{AB82C30E-867A-104C-89D7-80195B114419}" type="slidenum">
              <a:rPr lang="en-US" smtClean="0"/>
              <a:t>56</a:t>
            </a:fld>
            <a:endParaRPr lang="en-US"/>
          </a:p>
        </p:txBody>
      </p:sp>
    </p:spTree>
    <p:extLst>
      <p:ext uri="{BB962C8B-B14F-4D97-AF65-F5344CB8AC3E}">
        <p14:creationId xmlns:p14="http://schemas.microsoft.com/office/powerpoint/2010/main" val="35526000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 Trust Architectures, like Google’s </a:t>
            </a:r>
            <a:r>
              <a:rPr lang="en-US" dirty="0" err="1"/>
              <a:t>BeyondCorp</a:t>
            </a:r>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57</a:t>
            </a:fld>
            <a:endParaRPr lang="en-US" altLang="en-US"/>
          </a:p>
        </p:txBody>
      </p:sp>
    </p:spTree>
    <p:extLst>
      <p:ext uri="{BB962C8B-B14F-4D97-AF65-F5344CB8AC3E}">
        <p14:creationId xmlns:p14="http://schemas.microsoft.com/office/powerpoint/2010/main" val="3334956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lessons learned</a:t>
            </a:r>
          </a:p>
          <a:p>
            <a:endParaRPr lang="en-US" dirty="0"/>
          </a:p>
          <a:p>
            <a:r>
              <a:rPr lang="en-US" dirty="0"/>
              <a:t>Move to backup when the talk flows</a:t>
            </a:r>
          </a:p>
          <a:p>
            <a:endParaRPr lang="en-US" dirty="0"/>
          </a:p>
          <a:p>
            <a:endParaRPr lang="en-US" dirty="0"/>
          </a:p>
        </p:txBody>
      </p:sp>
      <p:sp>
        <p:nvSpPr>
          <p:cNvPr id="4" name="Slide Number Placeholder 3"/>
          <p:cNvSpPr>
            <a:spLocks noGrp="1"/>
          </p:cNvSpPr>
          <p:nvPr>
            <p:ph type="sldNum" sz="quarter" idx="10"/>
          </p:nvPr>
        </p:nvSpPr>
        <p:spPr/>
        <p:txBody>
          <a:bodyPr/>
          <a:lstStyle/>
          <a:p>
            <a:fld id="{AB82C30E-867A-104C-89D7-80195B114419}" type="slidenum">
              <a:rPr lang="en-US" smtClean="0"/>
              <a:t>58</a:t>
            </a:fld>
            <a:endParaRPr lang="en-US"/>
          </a:p>
        </p:txBody>
      </p:sp>
    </p:spTree>
    <p:extLst>
      <p:ext uri="{BB962C8B-B14F-4D97-AF65-F5344CB8AC3E}">
        <p14:creationId xmlns:p14="http://schemas.microsoft.com/office/powerpoint/2010/main" val="454500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Metcalfe</a:t>
            </a:r>
            <a:r>
              <a:rPr lang="en-US" baseline="0" dirty="0"/>
              <a:t> – WWW4 collapse, WWW6 ate his words, WWW8 more predictions </a:t>
            </a:r>
          </a:p>
          <a:p>
            <a:r>
              <a:rPr lang="en-US" baseline="0" dirty="0"/>
              <a:t>Open might imply more connections; fewer barriers to connections </a:t>
            </a:r>
          </a:p>
          <a:p>
            <a:r>
              <a:rPr lang="en-US" baseline="0" dirty="0"/>
              <a:t>https://</a:t>
            </a:r>
            <a:r>
              <a:rPr lang="en-US" baseline="0" dirty="0" err="1"/>
              <a:t>web.archive.org</a:t>
            </a:r>
            <a:r>
              <a:rPr lang="en-US" baseline="0" dirty="0"/>
              <a:t>/web/19990913090034/http://</a:t>
            </a:r>
            <a:r>
              <a:rPr lang="en-US" baseline="0" dirty="0" err="1"/>
              <a:t>www.infoworld.com</a:t>
            </a:r>
            <a:r>
              <a:rPr lang="en-US" baseline="0" dirty="0"/>
              <a:t>/</a:t>
            </a:r>
            <a:r>
              <a:rPr lang="en-US" baseline="0" dirty="0" err="1"/>
              <a:t>cgi</a:t>
            </a:r>
            <a:r>
              <a:rPr lang="en-US" baseline="0" dirty="0"/>
              <a:t>-bin/</a:t>
            </a:r>
            <a:r>
              <a:rPr lang="en-US" baseline="0" dirty="0" err="1"/>
              <a:t>displayNew.pl</a:t>
            </a:r>
            <a:r>
              <a:rPr lang="en-US" baseline="0" dirty="0"/>
              <a:t>?/</a:t>
            </a:r>
            <a:r>
              <a:rPr lang="en-US" baseline="0" dirty="0" err="1"/>
              <a:t>metcalfe</a:t>
            </a:r>
            <a:r>
              <a:rPr lang="en-US" baseline="0" dirty="0"/>
              <a:t>/990412bm.htm</a:t>
            </a:r>
          </a:p>
          <a:p>
            <a:r>
              <a:rPr lang="en-US" dirty="0"/>
              <a:t>``Metcalfe's Law is Wrong'', </a:t>
            </a:r>
            <a:r>
              <a:rPr lang="en-US" b="0" dirty="0"/>
              <a:t>Andrew</a:t>
            </a:r>
            <a:r>
              <a:rPr lang="en-US" b="1" dirty="0"/>
              <a:t> </a:t>
            </a:r>
            <a:r>
              <a:rPr lang="en-US" b="0" dirty="0" err="1"/>
              <a:t>Odlyzko</a:t>
            </a:r>
            <a:r>
              <a:rPr lang="en-US" dirty="0"/>
              <a:t> argues approximately n log n</a:t>
            </a:r>
          </a:p>
          <a:p>
            <a:r>
              <a:rPr lang="en-US" dirty="0"/>
              <a:t>Sutton story is apocryphal, but he says it’s also obvious and</a:t>
            </a:r>
            <a:r>
              <a:rPr lang="en-US" baseline="0" dirty="0"/>
              <a:t> what he would have said if asked</a:t>
            </a:r>
            <a:endParaRPr lang="en-US" dirty="0"/>
          </a:p>
          <a:p>
            <a:r>
              <a:rPr lang="en-US" dirty="0"/>
              <a:t>Google finds this</a:t>
            </a:r>
            <a:r>
              <a:rPr lang="en-US" baseline="0" dirty="0"/>
              <a:t> </a:t>
            </a:r>
            <a:r>
              <a:rPr lang="en-US" dirty="0"/>
              <a:t>thought</a:t>
            </a:r>
            <a:r>
              <a:rPr lang="en-US" baseline="0" dirty="0"/>
              <a:t> in 2007 cyber warfare collection, chapter called bits and bytes vs bullets and bombs: a new form of warfare by Nugent and </a:t>
            </a:r>
            <a:r>
              <a:rPr lang="en-US" baseline="0" dirty="0" err="1"/>
              <a:t>Raisingham</a:t>
            </a:r>
            <a:r>
              <a:rPr lang="en-US" baseline="0" dirty="0"/>
              <a:t>, complete with Metcalfe cite</a:t>
            </a:r>
          </a:p>
          <a:p>
            <a:r>
              <a:rPr lang="en-US" baseline="0" dirty="0"/>
              <a:t>Just as value increases with interconnections, so do threats, vulnerabilities, risks and attacks</a:t>
            </a:r>
          </a:p>
        </p:txBody>
      </p:sp>
      <p:sp>
        <p:nvSpPr>
          <p:cNvPr id="4" name="Slide Number Placeholder 3"/>
          <p:cNvSpPr>
            <a:spLocks noGrp="1"/>
          </p:cNvSpPr>
          <p:nvPr>
            <p:ph type="sldNum" sz="quarter" idx="10"/>
          </p:nvPr>
        </p:nvSpPr>
        <p:spPr/>
        <p:txBody>
          <a:bodyPr/>
          <a:lstStyle/>
          <a:p>
            <a:fld id="{AB82C30E-867A-104C-89D7-80195B114419}" type="slidenum">
              <a:rPr lang="en-US" smtClean="0"/>
              <a:t>61</a:t>
            </a:fld>
            <a:endParaRPr lang="en-US"/>
          </a:p>
        </p:txBody>
      </p:sp>
    </p:spTree>
    <p:extLst>
      <p:ext uri="{BB962C8B-B14F-4D97-AF65-F5344CB8AC3E}">
        <p14:creationId xmlns:p14="http://schemas.microsoft.com/office/powerpoint/2010/main" val="1042402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700686" y="4421823"/>
            <a:ext cx="5621731" cy="418909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cs typeface="ＭＳ Ｐゴシック" charset="0"/>
              </a:rPr>
              <a:t>S. </a:t>
            </a:r>
            <a:r>
              <a:rPr lang="en-US" dirty="0" err="1">
                <a:cs typeface="ＭＳ Ｐゴシック" charset="0"/>
              </a:rPr>
              <a:t>Egelman</a:t>
            </a:r>
            <a:r>
              <a:rPr lang="en-US" dirty="0">
                <a:cs typeface="ＭＳ Ｐゴシック" charset="0"/>
              </a:rPr>
              <a:t>, L. </a:t>
            </a:r>
            <a:r>
              <a:rPr lang="en-US" dirty="0" err="1">
                <a:cs typeface="ＭＳ Ｐゴシック" charset="0"/>
              </a:rPr>
              <a:t>Cranor</a:t>
            </a:r>
            <a:r>
              <a:rPr lang="en-US" dirty="0">
                <a:cs typeface="ＭＳ Ｐゴシック" charset="0"/>
              </a:rPr>
              <a:t>, and J. Hong. </a:t>
            </a:r>
            <a:r>
              <a:rPr lang="en-US" dirty="0">
                <a:cs typeface="ＭＳ Ｐゴシック" charset="0"/>
                <a:hlinkClick r:id="rId3"/>
              </a:rPr>
              <a:t>You've Been Warned: An Empirical Study of the Effectiveness of Web Browser Phishing Warnings.</a:t>
            </a:r>
            <a:r>
              <a:rPr lang="en-US" dirty="0">
                <a:cs typeface="ＭＳ Ｐゴシック" charset="0"/>
              </a:rPr>
              <a:t> CHI 2008.</a:t>
            </a:r>
            <a:br>
              <a:rPr lang="en-US" dirty="0">
                <a:cs typeface="ＭＳ Ｐゴシック" charset="0"/>
              </a:rPr>
            </a:br>
            <a:r>
              <a:rPr lang="en-US" dirty="0">
                <a:cs typeface="ＭＳ Ｐゴシック" charset="0"/>
              </a:rPr>
              <a:t>1 participant heeded passive warning (size 10; control group) </a:t>
            </a:r>
          </a:p>
          <a:p>
            <a:pPr eaLnBrk="1" hangingPunct="1">
              <a:defRPr/>
            </a:pPr>
            <a:r>
              <a:rPr lang="en-US" dirty="0">
                <a:cs typeface="ＭＳ Ｐゴシック" charset="0"/>
              </a:rPr>
              <a:t>Studied warning comprehension</a:t>
            </a:r>
          </a:p>
          <a:p>
            <a:pPr eaLnBrk="1" hangingPunct="1">
              <a:defRPr/>
            </a:pPr>
            <a:r>
              <a:rPr lang="en-US" dirty="0">
                <a:cs typeface="ＭＳ Ｐゴシック" charset="0"/>
              </a:rPr>
              <a:t>10 control, 10 passive IE, 20 active IE, 20 FF</a:t>
            </a:r>
          </a:p>
          <a:p>
            <a:pPr eaLnBrk="1" hangingPunct="1">
              <a:defRPr/>
            </a:pPr>
            <a:endParaRPr lang="en-US" dirty="0">
              <a:cs typeface="ＭＳ Ｐゴシック" charset="0"/>
            </a:endParaRPr>
          </a:p>
        </p:txBody>
      </p:sp>
    </p:spTree>
    <p:extLst>
      <p:ext uri="{BB962C8B-B14F-4D97-AF65-F5344CB8AC3E}">
        <p14:creationId xmlns:p14="http://schemas.microsoft.com/office/powerpoint/2010/main" val="13502986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B82C30E-867A-104C-89D7-80195B114419}" type="slidenum">
              <a:rPr lang="en-US" smtClean="0"/>
              <a:t>63</a:t>
            </a:fld>
            <a:endParaRPr lang="en-US"/>
          </a:p>
        </p:txBody>
      </p:sp>
    </p:spTree>
    <p:extLst>
      <p:ext uri="{BB962C8B-B14F-4D97-AF65-F5344CB8AC3E}">
        <p14:creationId xmlns:p14="http://schemas.microsoft.com/office/powerpoint/2010/main" val="17768691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attacks and vulnerabilities are being discovered all the time </a:t>
            </a:r>
          </a:p>
          <a:p>
            <a:endParaRPr lang="en-US" dirty="0"/>
          </a:p>
          <a:p>
            <a:r>
              <a:rPr lang="en-US" dirty="0"/>
              <a:t>Backchannels include email headers (remote-</a:t>
            </a:r>
            <a:r>
              <a:rPr lang="en-US" dirty="0" err="1"/>
              <a:t>attachement</a:t>
            </a:r>
            <a:r>
              <a:rPr lang="en-US" dirty="0"/>
              <a:t>-</a:t>
            </a:r>
            <a:r>
              <a:rPr lang="en-US" dirty="0" err="1"/>
              <a:t>url</a:t>
            </a:r>
            <a:r>
              <a:rPr lang="en-US" dirty="0"/>
              <a:t>) and attachment previews</a:t>
            </a:r>
          </a:p>
          <a:p>
            <a:endParaRPr lang="en-US" dirty="0"/>
          </a:p>
          <a:p>
            <a:r>
              <a:rPr lang="en-US" dirty="0"/>
              <a:t>Some clients require user interaction. 40/47 do not. </a:t>
            </a:r>
          </a:p>
          <a:p>
            <a:endParaRPr lang="en-US" dirty="0"/>
          </a:p>
          <a:p>
            <a:r>
              <a:rPr lang="en-US" dirty="0"/>
              <a:t>CBC attack requires known plaintext: “Content-type: multipart/signed” works. </a:t>
            </a:r>
          </a:p>
          <a:p>
            <a:endParaRPr lang="en-US" dirty="0"/>
          </a:p>
          <a:p>
            <a:r>
              <a:rPr lang="en-US" dirty="0"/>
              <a:t>Example of simplest attack on MITE parsing sandwiching crypto text within an &lt;</a:t>
            </a:r>
            <a:r>
              <a:rPr lang="en-US" dirty="0" err="1"/>
              <a:t>img</a:t>
            </a:r>
            <a:r>
              <a:rPr lang="en-US" dirty="0"/>
              <a:t> </a:t>
            </a:r>
            <a:r>
              <a:rPr lang="en-US" dirty="0" err="1"/>
              <a:t>src</a:t>
            </a:r>
            <a:r>
              <a:rPr lang="en-US"/>
              <a:t>= &gt; worked on 5 clients directly  </a:t>
            </a:r>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64</a:t>
            </a:fld>
            <a:endParaRPr lang="en-US" altLang="en-US"/>
          </a:p>
        </p:txBody>
      </p:sp>
    </p:spTree>
    <p:extLst>
      <p:ext uri="{BB962C8B-B14F-4D97-AF65-F5344CB8AC3E}">
        <p14:creationId xmlns:p14="http://schemas.microsoft.com/office/powerpoint/2010/main" val="26647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Start of Lesson 2</a:t>
            </a:r>
          </a:p>
          <a:p>
            <a:r>
              <a:rPr lang="en-US" dirty="0"/>
              <a:t>Passwords zipping around on this </a:t>
            </a:r>
            <a:r>
              <a:rPr lang="en-US" b="1" dirty="0"/>
              <a:t>open</a:t>
            </a:r>
            <a:r>
              <a:rPr lang="en-US" b="1" baseline="0" dirty="0"/>
              <a:t> network</a:t>
            </a:r>
            <a:endParaRPr lang="en-US" b="1" dirty="0"/>
          </a:p>
          <a:p>
            <a:r>
              <a:rPr lang="en-US" dirty="0"/>
              <a:t>Lead</a:t>
            </a:r>
            <a:r>
              <a:rPr lang="en-US" baseline="0" dirty="0"/>
              <a:t> in to the wonders of encryption and </a:t>
            </a:r>
            <a:r>
              <a:rPr lang="en-US" dirty="0"/>
              <a:t>Digest authentication </a:t>
            </a:r>
          </a:p>
        </p:txBody>
      </p:sp>
      <p:sp>
        <p:nvSpPr>
          <p:cNvPr id="4" name="Slide Number Placeholder 3"/>
          <p:cNvSpPr>
            <a:spLocks noGrp="1"/>
          </p:cNvSpPr>
          <p:nvPr>
            <p:ph type="sldNum" sz="quarter" idx="10"/>
          </p:nvPr>
        </p:nvSpPr>
        <p:spPr/>
        <p:txBody>
          <a:bodyPr/>
          <a:lstStyle/>
          <a:p>
            <a:fld id="{026B839C-D241-45A8-A776-E2C390644805}" type="slidenum">
              <a:rPr lang="en-US" smtClean="0"/>
              <a:pPr/>
              <a:t>6</a:t>
            </a:fld>
            <a:endParaRPr lang="en-US"/>
          </a:p>
        </p:txBody>
      </p:sp>
    </p:spTree>
    <p:extLst>
      <p:ext uri="{BB962C8B-B14F-4D97-AF65-F5344CB8AC3E}">
        <p14:creationId xmlns:p14="http://schemas.microsoft.com/office/powerpoint/2010/main" val="403813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cryptography enough? What does it do? What can it do? </a:t>
            </a:r>
          </a:p>
          <a:p>
            <a:endParaRPr lang="en-US" dirty="0"/>
          </a:p>
          <a:p>
            <a:r>
              <a:rPr lang="en-US" dirty="0"/>
              <a:t>Roman poet Juvenal</a:t>
            </a:r>
          </a:p>
          <a:p>
            <a:r>
              <a:rPr lang="en-US" dirty="0"/>
              <a:t>Who will guard the guards themselves? </a:t>
            </a:r>
          </a:p>
          <a:p>
            <a:r>
              <a:rPr lang="en-US" dirty="0"/>
              <a:t>Who will watch the watchers? </a:t>
            </a:r>
          </a:p>
        </p:txBody>
      </p:sp>
      <p:sp>
        <p:nvSpPr>
          <p:cNvPr id="4" name="Slide Number Placeholder 3"/>
          <p:cNvSpPr>
            <a:spLocks noGrp="1"/>
          </p:cNvSpPr>
          <p:nvPr>
            <p:ph type="sldNum" sz="quarter" idx="10"/>
          </p:nvPr>
        </p:nvSpPr>
        <p:spPr/>
        <p:txBody>
          <a:bodyPr/>
          <a:lstStyle/>
          <a:p>
            <a:fld id="{026B839C-D241-45A8-A776-E2C390644805}" type="slidenum">
              <a:rPr lang="en-US" smtClean="0"/>
              <a:pPr/>
              <a:t>7</a:t>
            </a:fld>
            <a:endParaRPr lang="en-US"/>
          </a:p>
        </p:txBody>
      </p:sp>
    </p:spTree>
    <p:extLst>
      <p:ext uri="{BB962C8B-B14F-4D97-AF65-F5344CB8AC3E}">
        <p14:creationId xmlns:p14="http://schemas.microsoft.com/office/powerpoint/2010/main" val="2546847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1" dirty="0"/>
              <a:t>rainbow table</a:t>
            </a:r>
            <a:r>
              <a:rPr lang="en-US" dirty="0"/>
              <a:t> is a </a:t>
            </a:r>
            <a:r>
              <a:rPr lang="en-US" dirty="0">
                <a:hlinkClick r:id="rId3" tooltip="Precomputed"/>
              </a:rPr>
              <a:t>precomputed</a:t>
            </a:r>
            <a:r>
              <a:rPr lang="en-US" dirty="0"/>
              <a:t> </a:t>
            </a:r>
            <a:r>
              <a:rPr lang="en-US" dirty="0">
                <a:hlinkClick r:id="rId4" tooltip="Lookup table"/>
              </a:rPr>
              <a:t>table</a:t>
            </a:r>
            <a:r>
              <a:rPr lang="en-US" dirty="0"/>
              <a:t> for reversing </a:t>
            </a:r>
            <a:r>
              <a:rPr lang="en-US" dirty="0">
                <a:hlinkClick r:id="rId5" tooltip="Cryptographic hash function"/>
              </a:rPr>
              <a:t>cryptographic hash functions</a:t>
            </a:r>
            <a:r>
              <a:rPr lang="en-US" dirty="0"/>
              <a:t>, usually for </a:t>
            </a:r>
            <a:r>
              <a:rPr lang="en-US" dirty="0">
                <a:hlinkClick r:id="rId6" tooltip="Password cracking"/>
              </a:rPr>
              <a:t>cracking password</a:t>
            </a:r>
            <a:r>
              <a:rPr lang="en-US" dirty="0"/>
              <a:t> hashes. Tables are usually used in recovering a </a:t>
            </a:r>
            <a:r>
              <a:rPr lang="en-US" dirty="0">
                <a:hlinkClick r:id="rId7" tooltip="Plaintext"/>
              </a:rPr>
              <a:t>plaintext</a:t>
            </a:r>
            <a:r>
              <a:rPr lang="en-US" dirty="0"/>
              <a:t> </a:t>
            </a:r>
            <a:r>
              <a:rPr lang="en-US" dirty="0">
                <a:hlinkClick r:id="rId8" tooltip="Password"/>
              </a:rPr>
              <a:t>password</a:t>
            </a:r>
            <a:r>
              <a:rPr lang="en-US" dirty="0"/>
              <a:t> up to a certain length consisting of a limited set of characters. It is a practical example of a </a:t>
            </a:r>
            <a:r>
              <a:rPr lang="en-US" dirty="0">
                <a:hlinkClick r:id="rId9" tooltip="Space-time tradeoff"/>
              </a:rPr>
              <a:t>space/time trade-off</a:t>
            </a:r>
            <a:r>
              <a:rPr lang="en-US" dirty="0"/>
              <a:t>, </a:t>
            </a:r>
          </a:p>
          <a:p>
            <a:endParaRPr lang="en-US" dirty="0"/>
          </a:p>
          <a:p>
            <a:r>
              <a:rPr lang="en-US" dirty="0"/>
              <a:t>Always salt your passwords</a:t>
            </a:r>
          </a:p>
          <a:p>
            <a:endParaRPr lang="en-US" dirty="0"/>
          </a:p>
          <a:p>
            <a:r>
              <a:rPr lang="en-US" dirty="0"/>
              <a:t>Replay attack would allow capture and replay for authentication to</a:t>
            </a:r>
            <a:r>
              <a:rPr lang="en-US" baseline="0" dirty="0"/>
              <a:t> that realm</a:t>
            </a:r>
          </a:p>
          <a:p>
            <a:endParaRPr lang="en-US" dirty="0"/>
          </a:p>
          <a:p>
            <a:r>
              <a:rPr lang="en-US" dirty="0"/>
              <a:t>Passwords often reused between</a:t>
            </a:r>
            <a:r>
              <a:rPr lang="en-US" baseline="0" dirty="0"/>
              <a:t> sites, so getting it out of plaintext is good</a:t>
            </a:r>
          </a:p>
        </p:txBody>
      </p:sp>
      <p:sp>
        <p:nvSpPr>
          <p:cNvPr id="4" name="Slide Number Placeholder 3"/>
          <p:cNvSpPr>
            <a:spLocks noGrp="1"/>
          </p:cNvSpPr>
          <p:nvPr>
            <p:ph type="sldNum" sz="quarter" idx="10"/>
          </p:nvPr>
        </p:nvSpPr>
        <p:spPr/>
        <p:txBody>
          <a:bodyPr/>
          <a:lstStyle/>
          <a:p>
            <a:fld id="{026B839C-D241-45A8-A776-E2C390644805}" type="slidenum">
              <a:rPr lang="en-US" smtClean="0"/>
              <a:pPr/>
              <a:t>8</a:t>
            </a:fld>
            <a:endParaRPr lang="en-US"/>
          </a:p>
        </p:txBody>
      </p:sp>
    </p:spTree>
    <p:extLst>
      <p:ext uri="{BB962C8B-B14F-4D97-AF65-F5344CB8AC3E}">
        <p14:creationId xmlns:p14="http://schemas.microsoft.com/office/powerpoint/2010/main" val="4252358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The security wasn’t perfect! A common discussion point for security measures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26B839C-D241-45A8-A776-E2C390644805}" type="slidenum">
              <a:rPr lang="en-US" smtClean="0"/>
              <a:pPr/>
              <a:t>9</a:t>
            </a:fld>
            <a:endParaRPr lang="en-US"/>
          </a:p>
        </p:txBody>
      </p:sp>
    </p:spTree>
    <p:extLst>
      <p:ext uri="{BB962C8B-B14F-4D97-AF65-F5344CB8AC3E}">
        <p14:creationId xmlns:p14="http://schemas.microsoft.com/office/powerpoint/2010/main" val="2509962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1026"/>
          <p:cNvSpPr>
            <a:spLocks noGrp="1" noChangeArrowheads="1"/>
          </p:cNvSpPr>
          <p:nvPr>
            <p:ph type="ctrTitle"/>
          </p:nvPr>
        </p:nvSpPr>
        <p:spPr>
          <a:xfrm>
            <a:off x="1109183" y="1389888"/>
            <a:ext cx="9970459" cy="1298448"/>
          </a:xfrm>
        </p:spPr>
        <p:txBody>
          <a:bodyPr anchor="b" anchorCtr="0"/>
          <a:lstStyle>
            <a:lvl1pPr>
              <a:lnSpc>
                <a:spcPct val="100000"/>
              </a:lnSpc>
              <a:spcAft>
                <a:spcPts val="600"/>
              </a:spcAft>
              <a:defRPr sz="3600"/>
            </a:lvl1pPr>
          </a:lstStyle>
          <a:p>
            <a:r>
              <a:rPr lang="en-US" altLang="en-US"/>
              <a:t>Click to edit Master title style</a:t>
            </a:r>
            <a:endParaRPr lang="en-US" altLang="en-US" dirty="0"/>
          </a:p>
        </p:txBody>
      </p:sp>
      <p:sp>
        <p:nvSpPr>
          <p:cNvPr id="6202" name="Rectangle 1082"/>
          <p:cNvSpPr>
            <a:spLocks noGrp="1" noChangeArrowheads="1"/>
          </p:cNvSpPr>
          <p:nvPr>
            <p:ph type="subTitle" sz="quarter" idx="1"/>
          </p:nvPr>
        </p:nvSpPr>
        <p:spPr>
          <a:xfrm>
            <a:off x="1109183" y="3008376"/>
            <a:ext cx="9970459" cy="1792224"/>
          </a:xfrm>
          <a:prstGeom prst="rect">
            <a:avLst/>
          </a:prstGeom>
          <a:ln w="12700">
            <a:headEnd type="none" w="sm" len="sm"/>
            <a:tailEnd type="none" w="sm" len="sm"/>
          </a:ln>
        </p:spPr>
        <p:txBody>
          <a:bodyPr lIns="91440" tIns="45720" rIns="91440" bIns="45720" anchor="ctr" anchorCtr="0"/>
          <a:lstStyle>
            <a:lvl1pPr marL="0" indent="0" algn="ctr">
              <a:lnSpc>
                <a:spcPct val="100000"/>
              </a:lnSpc>
              <a:spcBef>
                <a:spcPts val="0"/>
              </a:spcBef>
              <a:spcAft>
                <a:spcPts val="2400"/>
              </a:spcAft>
              <a:buFontTx/>
              <a:buNone/>
              <a:defRPr sz="2200"/>
            </a:lvl1pPr>
          </a:lstStyle>
          <a:p>
            <a:r>
              <a:rPr lang="en-US" altLang="en-US"/>
              <a:t>Click to edit Master subtitle style</a:t>
            </a:r>
            <a:endParaRPr lang="en-US" altLang="en-US" dirty="0"/>
          </a:p>
        </p:txBody>
      </p:sp>
      <p:sp>
        <p:nvSpPr>
          <p:cNvPr id="9" name="Freeform 8"/>
          <p:cNvSpPr>
            <a:spLocks/>
          </p:cNvSpPr>
          <p:nvPr userDrawn="1"/>
        </p:nvSpPr>
        <p:spPr bwMode="auto">
          <a:xfrm>
            <a:off x="0" y="950976"/>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sp>
        <p:nvSpPr>
          <p:cNvPr id="10" name="Freeform 8"/>
          <p:cNvSpPr>
            <a:spLocks/>
          </p:cNvSpPr>
          <p:nvPr userDrawn="1"/>
        </p:nvSpPr>
        <p:spPr bwMode="auto">
          <a:xfrm>
            <a:off x="0" y="6355080"/>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pic>
        <p:nvPicPr>
          <p:cNvPr id="7" name="Picture 6" descr="LL_Logo_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9976" y="5111496"/>
            <a:ext cx="3429000" cy="34544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1791758" y="1700784"/>
            <a:ext cx="8605310" cy="3941064"/>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a:t>Click icon to add chart</a:t>
            </a:r>
            <a:endParaRPr lang="en-US" dirty="0"/>
          </a:p>
        </p:txBody>
      </p:sp>
      <p:sp>
        <p:nvSpPr>
          <p:cNvPr id="5" name="Text Placeholder 4"/>
          <p:cNvSpPr>
            <a:spLocks noGrp="1"/>
          </p:cNvSpPr>
          <p:nvPr>
            <p:ph type="body" sz="quarter" idx="11"/>
          </p:nvPr>
        </p:nvSpPr>
        <p:spPr>
          <a:xfrm>
            <a:off x="1791758" y="1252728"/>
            <a:ext cx="8605310"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Edit Master text styles</a:t>
            </a:r>
          </a:p>
        </p:txBody>
      </p:sp>
      <p:sp>
        <p:nvSpPr>
          <p:cNvPr id="6" name="Text Placeholder 4"/>
          <p:cNvSpPr>
            <a:spLocks noGrp="1"/>
          </p:cNvSpPr>
          <p:nvPr>
            <p:ph type="body" sz="quarter" idx="12"/>
          </p:nvPr>
        </p:nvSpPr>
        <p:spPr>
          <a:xfrm>
            <a:off x="1791758" y="5705856"/>
            <a:ext cx="8605310"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Edit Master text styles</a:t>
            </a:r>
          </a:p>
        </p:txBody>
      </p:sp>
    </p:spTree>
    <p:extLst>
      <p:ext uri="{BB962C8B-B14F-4D97-AF65-F5344CB8AC3E}">
        <p14:creationId xmlns:p14="http://schemas.microsoft.com/office/powerpoint/2010/main" val="2007096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2532" y="649224"/>
            <a:ext cx="10813350"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a:t>Presentation Title Goes Here</a:t>
            </a:r>
          </a:p>
        </p:txBody>
      </p:sp>
    </p:spTree>
    <p:extLst>
      <p:ext uri="{BB962C8B-B14F-4D97-AF65-F5344CB8AC3E}">
        <p14:creationId xmlns:p14="http://schemas.microsoft.com/office/powerpoint/2010/main" val="357189001"/>
      </p:ext>
    </p:extLst>
  </p:cSld>
  <p:clrMapOvr>
    <a:masterClrMapping/>
  </p:clrMapOvr>
  <p:transition>
    <p:wipe dir="r"/>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1065212" y="432215"/>
            <a:ext cx="10689810" cy="482185"/>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8108687"/>
      </p:ext>
    </p:extLst>
  </p:cSld>
  <p:clrMapOvr>
    <a:masterClrMapping/>
  </p:clrMapOvr>
  <p:transition>
    <p:wipe dir="r"/>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a:t>Click to edit Master title style</a:t>
            </a:r>
            <a:endParaRPr lang="en-US" dirty="0"/>
          </a:p>
        </p:txBody>
      </p:sp>
      <p:sp>
        <p:nvSpPr>
          <p:cNvPr id="4" name="Text Placeholder 3"/>
          <p:cNvSpPr>
            <a:spLocks noGrp="1" noChangeAspect="1"/>
          </p:cNvSpPr>
          <p:nvPr>
            <p:ph type="body" sz="quarter" idx="10"/>
          </p:nvPr>
        </p:nvSpPr>
        <p:spPr>
          <a:xfrm>
            <a:off x="319535" y="1339745"/>
            <a:ext cx="549513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274075" y="1339745"/>
            <a:ext cx="549513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7140097"/>
      </p:ext>
    </p:extLst>
  </p:cSld>
  <p:clrMapOvr>
    <a:masterClrMapping/>
  </p:clrMapOvr>
  <p:transition>
    <p:wipe dir="r"/>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794713443"/>
      </p:ext>
    </p:extLst>
  </p:cSld>
  <p:clrMapOvr>
    <a:masterClrMapping/>
  </p:clrMapOvr>
  <p:transition>
    <p:wipe dir="r"/>
  </p:transition>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torytelling">
    <p:spTree>
      <p:nvGrpSpPr>
        <p:cNvPr id="1" name=""/>
        <p:cNvGrpSpPr/>
        <p:nvPr/>
      </p:nvGrpSpPr>
      <p:grpSpPr>
        <a:xfrm>
          <a:off x="0" y="0"/>
          <a:ext cx="0" cy="0"/>
          <a:chOff x="0" y="0"/>
          <a:chExt cx="0" cy="0"/>
        </a:xfrm>
      </p:grpSpPr>
      <p:sp>
        <p:nvSpPr>
          <p:cNvPr id="3" name="Rectangle 2"/>
          <p:cNvSpPr/>
          <p:nvPr/>
        </p:nvSpPr>
        <p:spPr>
          <a:xfrm flipV="1">
            <a:off x="289735" y="6355829"/>
            <a:ext cx="11589374"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sp>
        <p:nvSpPr>
          <p:cNvPr id="4" name="Title 1"/>
          <p:cNvSpPr>
            <a:spLocks noGrp="1"/>
          </p:cNvSpPr>
          <p:nvPr>
            <p:ph type="title" hasCustomPrompt="1"/>
          </p:nvPr>
        </p:nvSpPr>
        <p:spPr>
          <a:xfrm>
            <a:off x="306190" y="1918741"/>
            <a:ext cx="5488498"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a:t>Telling Shared Experiences</a:t>
            </a:r>
          </a:p>
        </p:txBody>
      </p:sp>
      <p:sp>
        <p:nvSpPr>
          <p:cNvPr id="9" name="Text Placeholder 3"/>
          <p:cNvSpPr>
            <a:spLocks noGrp="1"/>
          </p:cNvSpPr>
          <p:nvPr>
            <p:ph type="body" sz="quarter" idx="11" hasCustomPrompt="1"/>
          </p:nvPr>
        </p:nvSpPr>
        <p:spPr>
          <a:xfrm>
            <a:off x="6561650" y="310896"/>
            <a:ext cx="5192439" cy="6208776"/>
          </a:xfrm>
        </p:spPr>
        <p:txBody>
          <a:bodyPr anchor="ctr" anchorCtr="0">
            <a:norm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a:t>Tell your story here</a:t>
            </a:r>
          </a:p>
        </p:txBody>
      </p:sp>
      <p:pic>
        <p:nvPicPr>
          <p:cNvPr id="12" name="Picture 11" descr="verticalbar.png"/>
          <p:cNvPicPr>
            <a:picLocks noChangeAspect="1"/>
          </p:cNvPicPr>
          <p:nvPr/>
        </p:nvPicPr>
        <p:blipFill>
          <a:blip r:embed="rId2" cstate="print"/>
          <a:stretch>
            <a:fillRect/>
          </a:stretch>
        </p:blipFill>
        <p:spPr>
          <a:xfrm>
            <a:off x="5921028" y="777667"/>
            <a:ext cx="119061" cy="5287676"/>
          </a:xfrm>
          <a:prstGeom prst="rect">
            <a:avLst/>
          </a:prstGeom>
          <a:noFill/>
          <a:ln>
            <a:noFill/>
          </a:ln>
        </p:spPr>
      </p:pic>
    </p:spTree>
    <p:extLst>
      <p:ext uri="{BB962C8B-B14F-4D97-AF65-F5344CB8AC3E}">
        <p14:creationId xmlns:p14="http://schemas.microsoft.com/office/powerpoint/2010/main" val="30190597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33819" y="1289304"/>
            <a:ext cx="10921187"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Arial"/>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633819" y="1289304"/>
            <a:ext cx="5314328"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Wingdings" charset="2"/>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6216301" y="1289304"/>
            <a:ext cx="5314328"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Wingdings" charset="2"/>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780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146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5449" y="146304"/>
            <a:ext cx="9677927" cy="466344"/>
          </a:xfrm>
        </p:spPr>
        <p:txBody>
          <a:bodyPr/>
          <a:lstStyle/>
          <a:p>
            <a:r>
              <a:rPr lang="en-US"/>
              <a:t>Click to edit Master title style</a:t>
            </a:r>
          </a:p>
        </p:txBody>
      </p:sp>
      <p:sp>
        <p:nvSpPr>
          <p:cNvPr id="3" name="Content Placeholder 2"/>
          <p:cNvSpPr>
            <a:spLocks noGrp="1"/>
          </p:cNvSpPr>
          <p:nvPr>
            <p:ph idx="1"/>
          </p:nvPr>
        </p:nvSpPr>
        <p:spPr>
          <a:xfrm>
            <a:off x="633819" y="1289304"/>
            <a:ext cx="10921187"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Wingdings" charset="2"/>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1255449" y="594360"/>
            <a:ext cx="9677927" cy="304800"/>
          </a:xfrm>
          <a:prstGeom prst="rect">
            <a:avLst/>
          </a:prstGeom>
        </p:spPr>
        <p:txBody>
          <a:bodyPr vert="horz"/>
          <a:lstStyle>
            <a:lvl1pPr marL="0" indent="0" algn="ctr">
              <a:lnSpc>
                <a:spcPts val="2400"/>
              </a:lnSpc>
              <a:spcBef>
                <a:spcPts val="300"/>
              </a:spcBef>
              <a:spcAft>
                <a:spcPts val="600"/>
              </a:spcAft>
              <a:buFontTx/>
              <a:buNone/>
              <a:defRPr sz="2400" baseline="0"/>
            </a:lvl1pPr>
            <a:lvl2pPr marL="520700" indent="0">
              <a:buNone/>
              <a:defRPr/>
            </a:lvl2pPr>
            <a:lvl3pPr marL="976313" indent="0">
              <a:buNone/>
              <a:defRPr/>
            </a:lvl3pPr>
            <a:lvl4pPr marL="1427162" indent="0">
              <a:buNone/>
              <a:defRPr/>
            </a:lvl4pPr>
            <a:lvl5pPr>
              <a:buNone/>
              <a:defRPr/>
            </a:lvl5pPr>
          </a:lstStyle>
          <a:p>
            <a:pPr lvl="0"/>
            <a:r>
              <a:rPr lang="en-US" dirty="0"/>
              <a:t>Click to add Subtitle</a:t>
            </a:r>
          </a:p>
        </p:txBody>
      </p:sp>
    </p:spTree>
    <p:extLst>
      <p:ext uri="{BB962C8B-B14F-4D97-AF65-F5344CB8AC3E}">
        <p14:creationId xmlns:p14="http://schemas.microsoft.com/office/powerpoint/2010/main" val="2411346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33819" y="1682496"/>
            <a:ext cx="10921187" cy="4443984"/>
          </a:xfrm>
          <a:prstGeom prst="rect">
            <a:avLst/>
          </a:prstGeom>
        </p:spPr>
        <p:txBody>
          <a:bodyPr anchor="t" anchorCtr="1"/>
          <a:lstStyle>
            <a:lvl1pPr marL="237744" indent="-237744">
              <a:lnSpc>
                <a:spcPct val="90000"/>
              </a:lnSpc>
              <a:spcBef>
                <a:spcPts val="1500"/>
              </a:spcBef>
              <a:buSzPct val="100000"/>
              <a:buFont typeface="Arial"/>
              <a:buChar char="•"/>
              <a:defRPr/>
            </a:lvl1pPr>
            <a:lvl2pPr marL="539496" indent="-256032">
              <a:lnSpc>
                <a:spcPct val="90000"/>
              </a:lnSpc>
              <a:spcBef>
                <a:spcPts val="1500"/>
              </a:spcBef>
              <a:defRPr/>
            </a:lvl2pPr>
            <a:lvl3pPr marL="758952" indent="-182880">
              <a:lnSpc>
                <a:spcPct val="90000"/>
              </a:lnSpc>
              <a:spcBef>
                <a:spcPts val="1500"/>
              </a:spcBef>
              <a:buSzPct val="90000"/>
              <a:buFont typeface="Wingdings" charset="2"/>
              <a:buChar char="§"/>
              <a:defRPr/>
            </a:lvl3pPr>
            <a:lvl4pPr marL="1033272" indent="0">
              <a:lnSpc>
                <a:spcPct val="90000"/>
              </a:lnSpc>
              <a:spcBef>
                <a:spcPts val="1500"/>
              </a:spcBef>
              <a:buFontTx/>
              <a:buNone/>
              <a:defRPr/>
            </a:lvl4pPr>
            <a:lvl5pPr marL="1261872" indent="0">
              <a:lnSpc>
                <a:spcPct val="90000"/>
              </a:lnSpc>
              <a:spcBef>
                <a:spcPts val="1500"/>
              </a:spcBef>
              <a:buSzPct val="85000"/>
              <a:buFontTx/>
              <a:buNone/>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1346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hasCustomPrompt="1"/>
          </p:nvPr>
        </p:nvSpPr>
        <p:spPr>
          <a:xfrm>
            <a:off x="2108667" y="1764792"/>
            <a:ext cx="7959303" cy="3776472"/>
          </a:xfrm>
          <a:prstGeom prst="rect">
            <a:avLst/>
          </a:prstGeom>
          <a:ln w="12700">
            <a:solidFill>
              <a:schemeClr val="tx1"/>
            </a:solidFill>
          </a:ln>
        </p:spPr>
        <p:txBody>
          <a:bodyPr vert="horz"/>
          <a:lstStyle>
            <a:lvl1pPr marL="0" indent="0" algn="ctr">
              <a:lnSpc>
                <a:spcPts val="2000"/>
              </a:lnSpc>
              <a:spcBef>
                <a:spcPts val="300"/>
              </a:spcBef>
              <a:spcAft>
                <a:spcPts val="600"/>
              </a:spcAft>
              <a:buFontTx/>
              <a:buNone/>
              <a:defRPr/>
            </a:lvl1pPr>
          </a:lstStyle>
          <a:p>
            <a:r>
              <a:rPr lang="en-US" dirty="0"/>
              <a:t>Click icon to add picture</a:t>
            </a:r>
          </a:p>
        </p:txBody>
      </p:sp>
      <p:sp>
        <p:nvSpPr>
          <p:cNvPr id="5" name="Text Placeholder 4"/>
          <p:cNvSpPr>
            <a:spLocks noGrp="1"/>
          </p:cNvSpPr>
          <p:nvPr>
            <p:ph type="body" sz="quarter" idx="11"/>
          </p:nvPr>
        </p:nvSpPr>
        <p:spPr>
          <a:xfrm>
            <a:off x="2108667" y="1316736"/>
            <a:ext cx="7959303"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Edit Master text styles</a:t>
            </a:r>
          </a:p>
        </p:txBody>
      </p:sp>
      <p:sp>
        <p:nvSpPr>
          <p:cNvPr id="6" name="Text Placeholder 4"/>
          <p:cNvSpPr>
            <a:spLocks noGrp="1"/>
          </p:cNvSpPr>
          <p:nvPr>
            <p:ph type="body" sz="quarter" idx="12"/>
          </p:nvPr>
        </p:nvSpPr>
        <p:spPr>
          <a:xfrm>
            <a:off x="2108667" y="5605272"/>
            <a:ext cx="7959303"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Edit Master text styles</a:t>
            </a:r>
          </a:p>
        </p:txBody>
      </p:sp>
    </p:spTree>
    <p:extLst>
      <p:ext uri="{BB962C8B-B14F-4D97-AF65-F5344CB8AC3E}">
        <p14:creationId xmlns:p14="http://schemas.microsoft.com/office/powerpoint/2010/main" val="249790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Media Placeholder 3"/>
          <p:cNvSpPr>
            <a:spLocks noGrp="1"/>
          </p:cNvSpPr>
          <p:nvPr>
            <p:ph type="media" sz="quarter" idx="10"/>
          </p:nvPr>
        </p:nvSpPr>
        <p:spPr>
          <a:xfrm>
            <a:off x="2315877" y="1828800"/>
            <a:ext cx="7581449" cy="3346704"/>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a:t>Click icon to add media</a:t>
            </a:r>
            <a:endParaRPr lang="en-US" dirty="0"/>
          </a:p>
        </p:txBody>
      </p:sp>
      <p:sp>
        <p:nvSpPr>
          <p:cNvPr id="5" name="Text Placeholder 4"/>
          <p:cNvSpPr>
            <a:spLocks noGrp="1"/>
          </p:cNvSpPr>
          <p:nvPr>
            <p:ph type="body" sz="quarter" idx="11"/>
          </p:nvPr>
        </p:nvSpPr>
        <p:spPr>
          <a:xfrm>
            <a:off x="2315877" y="1371600"/>
            <a:ext cx="7581449"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Edit Master text styles</a:t>
            </a:r>
          </a:p>
        </p:txBody>
      </p:sp>
      <p:sp>
        <p:nvSpPr>
          <p:cNvPr id="6" name="Text Placeholder 4"/>
          <p:cNvSpPr>
            <a:spLocks noGrp="1"/>
          </p:cNvSpPr>
          <p:nvPr>
            <p:ph type="body" sz="quarter" idx="12"/>
          </p:nvPr>
        </p:nvSpPr>
        <p:spPr>
          <a:xfrm>
            <a:off x="2315877" y="5230368"/>
            <a:ext cx="7581449"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Edit Master text styles</a:t>
            </a:r>
          </a:p>
        </p:txBody>
      </p:sp>
    </p:spTree>
    <p:extLst>
      <p:ext uri="{BB962C8B-B14F-4D97-AF65-F5344CB8AC3E}">
        <p14:creationId xmlns:p14="http://schemas.microsoft.com/office/powerpoint/2010/main" val="338039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255449" y="100584"/>
            <a:ext cx="9677927" cy="813816"/>
          </a:xfrm>
          <a:prstGeom prst="rect">
            <a:avLst/>
          </a:prstGeom>
          <a:noFill/>
          <a:ln w="9525">
            <a:noFill/>
            <a:miter lim="800000"/>
            <a:headEnd/>
            <a:tailEnd/>
          </a:ln>
          <a:effectLst/>
        </p:spPr>
        <p:txBody>
          <a:bodyPr vert="horz" wrap="square" lIns="92064" tIns="46033" rIns="92064" bIns="46033" numCol="1" anchor="ctr" anchorCtr="0" compatLnSpc="1">
            <a:prstTxWarp prst="textNoShape">
              <a:avLst/>
            </a:prstTxWarp>
          </a:bodyPr>
          <a:lstStyle/>
          <a:p>
            <a:pPr lvl="0"/>
            <a:r>
              <a:rPr lang="en-US" altLang="en-US"/>
              <a:t>Click to edit Master title style</a:t>
            </a:r>
            <a:endParaRPr lang="en-US" altLang="en-US" dirty="0"/>
          </a:p>
        </p:txBody>
      </p:sp>
      <p:sp>
        <p:nvSpPr>
          <p:cNvPr id="1032" name="Freeform 8"/>
          <p:cNvSpPr>
            <a:spLocks/>
          </p:cNvSpPr>
          <p:nvPr/>
        </p:nvSpPr>
        <p:spPr bwMode="auto">
          <a:xfrm>
            <a:off x="0" y="950976"/>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sp>
        <p:nvSpPr>
          <p:cNvPr id="1048" name="Rectangle 24"/>
          <p:cNvSpPr>
            <a:spLocks noChangeArrowheads="1"/>
          </p:cNvSpPr>
          <p:nvPr/>
        </p:nvSpPr>
        <p:spPr bwMode="auto">
          <a:xfrm>
            <a:off x="426609" y="6455664"/>
            <a:ext cx="1450470" cy="219456"/>
          </a:xfrm>
          <a:prstGeom prst="rect">
            <a:avLst/>
          </a:prstGeom>
          <a:noFill/>
          <a:ln w="9525">
            <a:noFill/>
            <a:miter lim="800000"/>
            <a:headEnd/>
            <a:tailEnd/>
          </a:ln>
          <a:effectLst/>
        </p:spPr>
        <p:txBody>
          <a:bodyPr wrap="square" lIns="0" tIns="0" rIns="0" bIns="0" anchor="t" anchorCtr="0">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altLang="en-US" sz="700" b="0" i="0" baseline="0" dirty="0"/>
              <a:t>Web Security History - </a:t>
            </a:r>
            <a:fld id="{321F32AB-3DDB-C54A-A434-42EC1FB733CD}" type="slidenum">
              <a:rPr lang="en-US" altLang="en-US" sz="700" b="0" i="0" smtClean="0"/>
              <a:pPr marL="0" marR="0" indent="0" algn="l" defTabSz="914400" rtl="0" eaLnBrk="0" fontAlgn="base" latinLnBrk="0" hangingPunct="0">
                <a:lnSpc>
                  <a:spcPct val="100000"/>
                </a:lnSpc>
                <a:spcBef>
                  <a:spcPct val="0"/>
                </a:spcBef>
                <a:spcAft>
                  <a:spcPct val="0"/>
                </a:spcAft>
                <a:buClrTx/>
                <a:buSzTx/>
                <a:buFontTx/>
                <a:buNone/>
                <a:tabLst/>
                <a:defRPr/>
              </a:pPr>
              <a:t>‹#›</a:t>
            </a:fld>
            <a:endParaRPr lang="en-US" altLang="en-US" sz="700" b="0" i="0" baseline="0" dirty="0"/>
          </a:p>
          <a:p>
            <a:pPr algn="l">
              <a:lnSpc>
                <a:spcPct val="100000"/>
              </a:lnSpc>
            </a:pPr>
            <a:r>
              <a:rPr lang="en-US" altLang="en-US" sz="700" b="0" i="0" baseline="0" dirty="0"/>
              <a:t>MEZ 04/02/19</a:t>
            </a:r>
          </a:p>
        </p:txBody>
      </p:sp>
      <p:sp>
        <p:nvSpPr>
          <p:cNvPr id="11" name="Freeform 8"/>
          <p:cNvSpPr>
            <a:spLocks/>
          </p:cNvSpPr>
          <p:nvPr/>
        </p:nvSpPr>
        <p:spPr bwMode="auto">
          <a:xfrm>
            <a:off x="0" y="6355080"/>
            <a:ext cx="12188825" cy="0"/>
          </a:xfrm>
          <a:custGeom>
            <a:avLst/>
            <a:gdLst/>
            <a:ahLst/>
            <a:cxnLst>
              <a:cxn ang="0">
                <a:pos x="0" y="0"/>
              </a:cxn>
              <a:cxn ang="0">
                <a:pos x="6144" y="0"/>
              </a:cxn>
              <a:cxn ang="0">
                <a:pos x="0" y="0"/>
              </a:cxn>
            </a:cxnLst>
            <a:rect l="0" t="0" r="r" b="b"/>
            <a:pathLst>
              <a:path w="6145" h="1">
                <a:moveTo>
                  <a:pt x="0" y="0"/>
                </a:moveTo>
                <a:lnTo>
                  <a:pt x="6144" y="0"/>
                </a:lnTo>
                <a:lnTo>
                  <a:pt x="0" y="0"/>
                </a:lnTo>
              </a:path>
            </a:pathLst>
          </a:custGeom>
          <a:noFill/>
          <a:ln w="22225" cap="flat" cmpd="sng">
            <a:solidFill>
              <a:schemeClr val="accent4"/>
            </a:solidFill>
            <a:prstDash val="solid"/>
            <a:round/>
            <a:headEnd/>
            <a:tailEnd/>
          </a:ln>
          <a:effectLst/>
        </p:spPr>
        <p:txBody>
          <a:bodyPr>
            <a:prstTxWarp prst="textNoShape">
              <a:avLst/>
            </a:prstTxWarp>
          </a:bodyPr>
          <a:lstStyle/>
          <a:p>
            <a:endParaRPr lang="en-US"/>
          </a:p>
        </p:txBody>
      </p:sp>
      <p:pic>
        <p:nvPicPr>
          <p:cNvPr id="8" name="Picture 7" descr="LL_Logo_alone_blue.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84632" y="246888"/>
            <a:ext cx="548658" cy="531101"/>
          </a:xfrm>
          <a:prstGeom prst="rect">
            <a:avLst/>
          </a:prstGeom>
        </p:spPr>
      </p:pic>
      <p:pic>
        <p:nvPicPr>
          <p:cNvPr id="9" name="Picture 8" descr="LL_Logo_blue_nomark.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683496" y="6473952"/>
            <a:ext cx="2023269" cy="2300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62" r:id="rId5"/>
    <p:sldLayoutId id="2147483656" r:id="rId6"/>
    <p:sldLayoutId id="2147483658" r:id="rId7"/>
    <p:sldLayoutId id="2147483659" r:id="rId8"/>
    <p:sldLayoutId id="2147483660" r:id="rId9"/>
    <p:sldLayoutId id="2147483661" r:id="rId10"/>
    <p:sldLayoutId id="2147483664" r:id="rId11"/>
    <p:sldLayoutId id="2147483665" r:id="rId12"/>
    <p:sldLayoutId id="2147483666" r:id="rId13"/>
    <p:sldLayoutId id="2147483667" r:id="rId14"/>
    <p:sldLayoutId id="2147483668" r:id="rId15"/>
  </p:sldLayoutIdLst>
  <p:txStyles>
    <p:titleStyle>
      <a:lvl1pPr algn="ctr" rtl="0" eaLnBrk="1" fontAlgn="base" hangingPunct="1">
        <a:lnSpc>
          <a:spcPts val="2800"/>
        </a:lnSpc>
        <a:spcBef>
          <a:spcPct val="0"/>
        </a:spcBef>
        <a:spcAft>
          <a:spcPct val="0"/>
        </a:spcAft>
        <a:defRPr sz="2800" b="1">
          <a:solidFill>
            <a:schemeClr val="tx2"/>
          </a:solidFill>
          <a:latin typeface="+mj-lt"/>
          <a:ea typeface="+mj-ea"/>
          <a:cs typeface="+mj-cs"/>
        </a:defRPr>
      </a:lvl1pPr>
      <a:lvl2pPr algn="ctr" rtl="0" eaLnBrk="1" fontAlgn="base" hangingPunct="1">
        <a:lnSpc>
          <a:spcPts val="3000"/>
        </a:lnSpc>
        <a:spcBef>
          <a:spcPct val="0"/>
        </a:spcBef>
        <a:spcAft>
          <a:spcPct val="0"/>
        </a:spcAft>
        <a:defRPr sz="2800" b="1">
          <a:solidFill>
            <a:schemeClr val="tx2"/>
          </a:solidFill>
          <a:latin typeface="Arial" pitchFamily="-110" charset="0"/>
        </a:defRPr>
      </a:lvl2pPr>
      <a:lvl3pPr algn="ctr" rtl="0" eaLnBrk="1" fontAlgn="base" hangingPunct="1">
        <a:lnSpc>
          <a:spcPts val="3000"/>
        </a:lnSpc>
        <a:spcBef>
          <a:spcPct val="0"/>
        </a:spcBef>
        <a:spcAft>
          <a:spcPct val="0"/>
        </a:spcAft>
        <a:defRPr sz="2800" b="1">
          <a:solidFill>
            <a:schemeClr val="tx2"/>
          </a:solidFill>
          <a:latin typeface="Arial" pitchFamily="-110" charset="0"/>
        </a:defRPr>
      </a:lvl3pPr>
      <a:lvl4pPr algn="ctr" rtl="0" eaLnBrk="1" fontAlgn="base" hangingPunct="1">
        <a:lnSpc>
          <a:spcPts val="3000"/>
        </a:lnSpc>
        <a:spcBef>
          <a:spcPct val="0"/>
        </a:spcBef>
        <a:spcAft>
          <a:spcPct val="0"/>
        </a:spcAft>
        <a:defRPr sz="2800" b="1">
          <a:solidFill>
            <a:schemeClr val="tx2"/>
          </a:solidFill>
          <a:latin typeface="Arial" pitchFamily="-110" charset="0"/>
        </a:defRPr>
      </a:lvl4pPr>
      <a:lvl5pPr algn="ctr" rtl="0" eaLnBrk="1" fontAlgn="base" hangingPunct="1">
        <a:lnSpc>
          <a:spcPts val="3000"/>
        </a:lnSpc>
        <a:spcBef>
          <a:spcPct val="0"/>
        </a:spcBef>
        <a:spcAft>
          <a:spcPct val="0"/>
        </a:spcAft>
        <a:defRPr sz="2800" b="1">
          <a:solidFill>
            <a:schemeClr val="tx2"/>
          </a:solidFill>
          <a:latin typeface="Arial" pitchFamily="-110" charset="0"/>
        </a:defRPr>
      </a:lvl5pPr>
      <a:lvl6pPr marL="457200" algn="ctr" rtl="0" eaLnBrk="1" fontAlgn="base" hangingPunct="1">
        <a:lnSpc>
          <a:spcPts val="3000"/>
        </a:lnSpc>
        <a:spcBef>
          <a:spcPct val="0"/>
        </a:spcBef>
        <a:spcAft>
          <a:spcPct val="0"/>
        </a:spcAft>
        <a:defRPr sz="2800" b="1">
          <a:solidFill>
            <a:schemeClr val="tx2"/>
          </a:solidFill>
          <a:latin typeface="Arial" pitchFamily="-110" charset="0"/>
        </a:defRPr>
      </a:lvl6pPr>
      <a:lvl7pPr marL="914400" algn="ctr" rtl="0" eaLnBrk="1" fontAlgn="base" hangingPunct="1">
        <a:lnSpc>
          <a:spcPts val="3000"/>
        </a:lnSpc>
        <a:spcBef>
          <a:spcPct val="0"/>
        </a:spcBef>
        <a:spcAft>
          <a:spcPct val="0"/>
        </a:spcAft>
        <a:defRPr sz="2800" b="1">
          <a:solidFill>
            <a:schemeClr val="tx2"/>
          </a:solidFill>
          <a:latin typeface="Arial" pitchFamily="-110" charset="0"/>
        </a:defRPr>
      </a:lvl7pPr>
      <a:lvl8pPr marL="1371600" algn="ctr" rtl="0" eaLnBrk="1" fontAlgn="base" hangingPunct="1">
        <a:lnSpc>
          <a:spcPts val="3000"/>
        </a:lnSpc>
        <a:spcBef>
          <a:spcPct val="0"/>
        </a:spcBef>
        <a:spcAft>
          <a:spcPct val="0"/>
        </a:spcAft>
        <a:defRPr sz="2800" b="1">
          <a:solidFill>
            <a:schemeClr val="tx2"/>
          </a:solidFill>
          <a:latin typeface="Arial" pitchFamily="-110" charset="0"/>
        </a:defRPr>
      </a:lvl8pPr>
      <a:lvl9pPr marL="1828800" algn="ctr" rtl="0" eaLnBrk="1" fontAlgn="base" hangingPunct="1">
        <a:lnSpc>
          <a:spcPts val="3000"/>
        </a:lnSpc>
        <a:spcBef>
          <a:spcPct val="0"/>
        </a:spcBef>
        <a:spcAft>
          <a:spcPct val="0"/>
        </a:spcAft>
        <a:defRPr sz="2800" b="1">
          <a:solidFill>
            <a:schemeClr val="tx2"/>
          </a:solidFill>
          <a:latin typeface="Arial" pitchFamily="-110" charset="0"/>
        </a:defRPr>
      </a:lvl9pPr>
    </p:titleStyle>
    <p:body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venturebeat.com/2014/11/04/enterprise-collaboration-tool-intellinote-adds-powerful-new-real-time-features/" TargetMode="External"/><Relationship Id="rId3" Type="http://schemas.openxmlformats.org/officeDocument/2006/relationships/hyperlink" Target="https://www.linkedin.com/pub/sergio-i-cortes-jr/44/963/967" TargetMode="External"/><Relationship Id="rId7" Type="http://schemas.openxmlformats.org/officeDocument/2006/relationships/hyperlink" Target="http://www.automotiveforums.com/vbulletin/member.php?u=174174"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www.freelancer.com/u/sicortesjr.html" TargetMode="External"/><Relationship Id="rId5" Type="http://schemas.openxmlformats.org/officeDocument/2006/relationships/hyperlink" Target="https://www.youtube.com/channel/UC_zrzzeNb8ZZuMeY30p_Beg" TargetMode="External"/><Relationship Id="rId4" Type="http://schemas.openxmlformats.org/officeDocument/2006/relationships/hyperlink" Target="https://badoo.com/en-mx/01296016597/" TargetMode="External"/><Relationship Id="rId9"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Web Security Origins and Evolution</a:t>
            </a:r>
          </a:p>
        </p:txBody>
      </p:sp>
      <p:sp>
        <p:nvSpPr>
          <p:cNvPr id="4110" name="Text Box 14"/>
          <p:cNvSpPr txBox="1">
            <a:spLocks noGrp="1" noChangeArrowheads="1"/>
          </p:cNvSpPr>
          <p:nvPr>
            <p:ph type="subTitle" sz="quarter" idx="1"/>
          </p:nvPr>
        </p:nvSpPr>
        <p:spPr>
          <a:xfrm>
            <a:off x="1109183" y="3008376"/>
            <a:ext cx="9970459" cy="1792224"/>
          </a:xfrm>
          <a:noFill/>
          <a:ln/>
        </p:spPr>
        <p:txBody>
          <a:bodyPr/>
          <a:lstStyle/>
          <a:p>
            <a:r>
              <a:rPr lang="en-US" altLang="en-US" sz="2400" dirty="0"/>
              <a:t>Mary Ellen Zurko</a:t>
            </a:r>
          </a:p>
          <a:p>
            <a:r>
              <a:rPr lang="en-US" altLang="en-US" sz="2000" dirty="0" err="1"/>
              <a:t>mez@ll.mit.edu</a:t>
            </a:r>
            <a:endParaRPr lang="en-US" altLang="en-US" sz="2000" dirty="0"/>
          </a:p>
          <a:p>
            <a:fld id="{A1A29B6C-6F0A-3646-BA69-224B7E7246B4}" type="datetime4">
              <a:rPr lang="en-US" altLang="en-US" smtClean="0"/>
              <a:t>November 12, 2020</a:t>
            </a:fld>
            <a:endParaRPr lang="en-US" altLang="en-US" dirty="0"/>
          </a:p>
        </p:txBody>
      </p:sp>
      <p:sp>
        <p:nvSpPr>
          <p:cNvPr id="5" name="TextBox 4">
            <a:extLst>
              <a:ext uri="{FF2B5EF4-FFF2-40B4-BE49-F238E27FC236}">
                <a16:creationId xmlns:a16="http://schemas.microsoft.com/office/drawing/2014/main" xmlns="" id="{423DBAB5-C75C-5042-A6C1-97F030FE44FE}"/>
              </a:ext>
            </a:extLst>
          </p:cNvPr>
          <p:cNvSpPr txBox="1"/>
          <p:nvPr/>
        </p:nvSpPr>
        <p:spPr>
          <a:xfrm>
            <a:off x="723105" y="5638800"/>
            <a:ext cx="10742613" cy="584775"/>
          </a:xfrm>
          <a:prstGeom prst="rect">
            <a:avLst/>
          </a:prstGeom>
          <a:noFill/>
        </p:spPr>
        <p:txBody>
          <a:bodyPr wrap="square" rtlCol="0">
            <a:spAutoFit/>
          </a:bodyPr>
          <a:lstStyle/>
          <a:p>
            <a:r>
              <a:rPr lang="en-US" sz="800" dirty="0">
                <a:solidFill>
                  <a:schemeClr val="bg1">
                    <a:lumMod val="65000"/>
                  </a:schemeClr>
                </a:solidFill>
              </a:rPr>
              <a:t>DISTRIBUTION STATEMENT A. Approved for public release. Distribution is unlimited. This material is based upon work supported under Air Force Contract No. FA8721-05-C-0002 and/or FA8702-15-D-0001. Any opinions, findings, conclusions or recommendations expressed in this material are those of the author(s) and do not necessarily reflect the views of the U.S. Air Force.© 2018 Massachusetts Institute of Technology. Delivered to the U.S. Government with Unlimited Rights, as defined in DFARS Part 252.227-7013 or 7014 (Feb 2014). Notwithstanding any copyright notice, U.S. Government rights in this work are defined by DFARS 252.227-7013 or DFARS 252.227-7014 as detailed above. Use of this work other than as specifically authorized by the U.S. Government may violate any copyrights that exist in this work.</a:t>
            </a:r>
          </a:p>
        </p:txBody>
      </p:sp>
      <p:pic>
        <p:nvPicPr>
          <p:cNvPr id="6" name="Picture 5">
            <a:extLst>
              <a:ext uri="{FF2B5EF4-FFF2-40B4-BE49-F238E27FC236}">
                <a16:creationId xmlns:a16="http://schemas.microsoft.com/office/drawing/2014/main" xmlns="" id="{0B6E63DD-ECCC-9D41-8EEA-5F24B011B786}"/>
              </a:ext>
            </a:extLst>
          </p:cNvPr>
          <p:cNvPicPr>
            <a:picLocks noChangeAspect="1"/>
          </p:cNvPicPr>
          <p:nvPr/>
        </p:nvPicPr>
        <p:blipFill rotWithShape="1">
          <a:blip r:embed="rId3"/>
          <a:srcRect t="12903" r="9553" b="17251"/>
          <a:stretch/>
        </p:blipFill>
        <p:spPr>
          <a:xfrm>
            <a:off x="10178380" y="152401"/>
            <a:ext cx="1739462" cy="2017776"/>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3213" y="1066800"/>
            <a:ext cx="11048999" cy="4852166"/>
          </a:xfrm>
        </p:spPr>
        <p:txBody>
          <a:bodyPr/>
          <a:lstStyle/>
          <a:p>
            <a:pPr marL="0" indent="0">
              <a:buNone/>
            </a:pPr>
            <a:r>
              <a:rPr lang="en-US" dirty="0">
                <a:solidFill>
                  <a:srgbClr val="011893"/>
                </a:solidFill>
              </a:rPr>
              <a:t>Deployment means interoperability and co-existence </a:t>
            </a:r>
            <a:br>
              <a:rPr lang="en-US" dirty="0">
                <a:solidFill>
                  <a:srgbClr val="011893"/>
                </a:solidFill>
              </a:rPr>
            </a:br>
            <a:r>
              <a:rPr lang="en-US" sz="4800" dirty="0">
                <a:solidFill>
                  <a:srgbClr val="011893"/>
                </a:solidFill>
              </a:rPr>
              <a:t>with systems without the new security feature</a:t>
            </a:r>
            <a:endParaRPr lang="en-US" dirty="0">
              <a:solidFill>
                <a:srgbClr val="011893"/>
              </a:solidFill>
            </a:endParaRPr>
          </a:p>
        </p:txBody>
      </p:sp>
    </p:spTree>
    <p:extLst>
      <p:ext uri="{BB962C8B-B14F-4D97-AF65-F5344CB8AC3E}">
        <p14:creationId xmlns:p14="http://schemas.microsoft.com/office/powerpoint/2010/main" val="3707169114"/>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Story break:</a:t>
            </a:r>
            <a:br>
              <a:rPr lang="en-US"/>
            </a:br>
            <a:r>
              <a:rPr lang="en-US"/>
              <a:t>Always tell (the customer) the truth </a:t>
            </a:r>
            <a:endParaRPr lang="en-US" dirty="0"/>
          </a:p>
        </p:txBody>
      </p:sp>
      <p:sp>
        <p:nvSpPr>
          <p:cNvPr id="3" name="Text Placeholder 2"/>
          <p:cNvSpPr>
            <a:spLocks noGrp="1"/>
          </p:cNvSpPr>
          <p:nvPr>
            <p:ph idx="1"/>
          </p:nvPr>
        </p:nvSpPr>
        <p:spPr/>
        <p:txBody>
          <a:bodyPr/>
          <a:lstStyle/>
          <a:p>
            <a:r>
              <a:rPr lang="en-US" dirty="0"/>
              <a:t>Themes:</a:t>
            </a:r>
          </a:p>
          <a:p>
            <a:pPr lvl="1"/>
            <a:r>
              <a:rPr lang="en-US" dirty="0"/>
              <a:t>Passwords – users vs system parts </a:t>
            </a:r>
          </a:p>
          <a:p>
            <a:pPr lvl="2"/>
            <a:r>
              <a:rPr lang="en-US" dirty="0"/>
              <a:t>Web server and files</a:t>
            </a:r>
          </a:p>
          <a:p>
            <a:pPr lvl="1"/>
            <a:r>
              <a:rPr lang="en-US" dirty="0"/>
              <a:t>Compliance</a:t>
            </a:r>
          </a:p>
          <a:p>
            <a:endParaRPr lang="en-US" dirty="0"/>
          </a:p>
          <a:p>
            <a:r>
              <a:rPr lang="en-US" dirty="0"/>
              <a:t>Lessons: </a:t>
            </a:r>
          </a:p>
          <a:p>
            <a:pPr lvl="1"/>
            <a:r>
              <a:rPr lang="en-US" dirty="0"/>
              <a:t>Defense in depth matters </a:t>
            </a:r>
          </a:p>
          <a:p>
            <a:pPr lvl="1"/>
            <a:r>
              <a:rPr lang="en-US" dirty="0"/>
              <a:t>Secrets protecting secrets protecting</a:t>
            </a:r>
            <a:r>
              <a:rPr lang="is-IS" dirty="0"/>
              <a:t> secrets protecting ...</a:t>
            </a:r>
          </a:p>
          <a:p>
            <a:pPr lvl="2"/>
            <a:r>
              <a:rPr lang="en-US" dirty="0"/>
              <a:t>It’s not turtles all the way down </a:t>
            </a:r>
          </a:p>
        </p:txBody>
      </p:sp>
      <p:pic>
        <p:nvPicPr>
          <p:cNvPr id="4" name="Picture 3"/>
          <p:cNvPicPr>
            <a:picLocks noChangeAspect="1"/>
          </p:cNvPicPr>
          <p:nvPr/>
        </p:nvPicPr>
        <p:blipFill>
          <a:blip r:embed="rId3"/>
          <a:stretch>
            <a:fillRect/>
          </a:stretch>
        </p:blipFill>
        <p:spPr>
          <a:xfrm>
            <a:off x="8380412" y="2819400"/>
            <a:ext cx="2896068" cy="3063009"/>
          </a:xfrm>
          <a:prstGeom prst="rect">
            <a:avLst/>
          </a:prstGeom>
        </p:spPr>
      </p:pic>
    </p:spTree>
    <p:extLst>
      <p:ext uri="{BB962C8B-B14F-4D97-AF65-F5344CB8AC3E}">
        <p14:creationId xmlns:p14="http://schemas.microsoft.com/office/powerpoint/2010/main" val="2179383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a:solidFill>
                  <a:srgbClr val="011893"/>
                </a:solidFill>
              </a:rPr>
              <a:t>It’s 1994.  You want to protect the content in web pages. How do you do it? </a:t>
            </a:r>
          </a:p>
        </p:txBody>
      </p:sp>
    </p:spTree>
    <p:extLst>
      <p:ext uri="{BB962C8B-B14F-4D97-AF65-F5344CB8AC3E}">
        <p14:creationId xmlns:p14="http://schemas.microsoft.com/office/powerpoint/2010/main" val="2938666733"/>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There’s Encryption – It’s Secure!</a:t>
            </a:r>
          </a:p>
        </p:txBody>
      </p:sp>
      <p:sp>
        <p:nvSpPr>
          <p:cNvPr id="3" name="Text Placeholder 2"/>
          <p:cNvSpPr>
            <a:spLocks noGrp="1"/>
          </p:cNvSpPr>
          <p:nvPr>
            <p:ph idx="1"/>
          </p:nvPr>
        </p:nvSpPr>
        <p:spPr/>
        <p:txBody>
          <a:bodyPr/>
          <a:lstStyle/>
          <a:p>
            <a:r>
              <a:rPr lang="en-US" dirty="0"/>
              <a:t>Secure </a:t>
            </a:r>
            <a:r>
              <a:rPr lang="en-US" dirty="0" err="1"/>
              <a:t>HyperText</a:t>
            </a:r>
            <a:r>
              <a:rPr lang="en-US" dirty="0"/>
              <a:t> Transfer Protocol - S-HTTP:</a:t>
            </a:r>
          </a:p>
          <a:p>
            <a:r>
              <a:rPr lang="en-US" dirty="0"/>
              <a:t>Flexible framework for encryption of the HTML document</a:t>
            </a:r>
          </a:p>
          <a:p>
            <a:pPr lvl="1"/>
            <a:r>
              <a:rPr lang="en-US" dirty="0"/>
              <a:t>Page data and submitted data – not the headers</a:t>
            </a:r>
          </a:p>
          <a:p>
            <a:pPr lvl="1"/>
            <a:r>
              <a:rPr lang="en-US" dirty="0"/>
              <a:t>The specific URL moved into encrypted portion </a:t>
            </a:r>
          </a:p>
          <a:p>
            <a:r>
              <a:rPr lang="en-US" dirty="0"/>
              <a:t>Headers defined to specify type of encryption and algorithm, type of key management</a:t>
            </a:r>
          </a:p>
          <a:p>
            <a:pPr lvl="1"/>
            <a:r>
              <a:rPr lang="en-US" dirty="0"/>
              <a:t>Supports pre arranged keys, public/private keys, PGP, etc. </a:t>
            </a:r>
          </a:p>
          <a:p>
            <a:pPr lvl="1"/>
            <a:r>
              <a:rPr lang="en-US" dirty="0"/>
              <a:t>Server and client negotiate which enhancements they’ll use </a:t>
            </a:r>
          </a:p>
          <a:p>
            <a:r>
              <a:rPr lang="en-US" dirty="0"/>
              <a:t>Digital signature option</a:t>
            </a:r>
          </a:p>
          <a:p>
            <a:pPr lvl="1"/>
            <a:r>
              <a:rPr lang="en-US" dirty="0"/>
              <a:t>Another form of authentication</a:t>
            </a:r>
          </a:p>
          <a:p>
            <a:r>
              <a:rPr lang="en-US" dirty="0"/>
              <a:t>End to end</a:t>
            </a:r>
          </a:p>
          <a:p>
            <a:pPr lvl="1"/>
            <a:r>
              <a:rPr lang="en-US" dirty="0"/>
              <a:t>Clients can initiate the encrypted request</a:t>
            </a:r>
          </a:p>
          <a:p>
            <a:pPr lvl="1"/>
            <a:r>
              <a:rPr lang="en-US" dirty="0"/>
              <a:t>Resists Man in the Middle </a:t>
            </a:r>
          </a:p>
          <a:p>
            <a:endParaRPr lang="en-US" dirty="0"/>
          </a:p>
        </p:txBody>
      </p:sp>
    </p:spTree>
    <p:extLst>
      <p:ext uri="{BB962C8B-B14F-4D97-AF65-F5344CB8AC3E}">
        <p14:creationId xmlns:p14="http://schemas.microsoft.com/office/powerpoint/2010/main" val="1892179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Didn’t S-HTTP Take Over The World? </a:t>
            </a:r>
            <a:endParaRPr lang="en-US" dirty="0"/>
          </a:p>
        </p:txBody>
      </p:sp>
      <p:sp>
        <p:nvSpPr>
          <p:cNvPr id="3" name="Text Placeholder 2"/>
          <p:cNvSpPr>
            <a:spLocks noGrp="1"/>
          </p:cNvSpPr>
          <p:nvPr>
            <p:ph idx="1"/>
          </p:nvPr>
        </p:nvSpPr>
        <p:spPr/>
        <p:txBody>
          <a:bodyPr/>
          <a:lstStyle/>
          <a:p>
            <a:r>
              <a:rPr lang="en-US" dirty="0"/>
              <a:t>End to end protection requires client side deployment of secrets</a:t>
            </a:r>
          </a:p>
          <a:p>
            <a:pPr lvl="1"/>
            <a:r>
              <a:rPr lang="en-US" dirty="0"/>
              <a:t>Scale of client deployment was much larger than server deployment</a:t>
            </a:r>
          </a:p>
          <a:p>
            <a:pPr lvl="1"/>
            <a:r>
              <a:rPr lang="en-US" dirty="0"/>
              <a:t>Still a challenge – key directory services vs traditional key exchange</a:t>
            </a:r>
          </a:p>
          <a:p>
            <a:r>
              <a:rPr lang="en-US" dirty="0"/>
              <a:t>End user had to interact with secrets at the scale of web pages </a:t>
            </a:r>
          </a:p>
          <a:p>
            <a:r>
              <a:rPr lang="en-US" dirty="0"/>
              <a:t>Flexible framework meant (too) many choices for deployment</a:t>
            </a:r>
          </a:p>
          <a:p>
            <a:pPr lvl="1"/>
            <a:r>
              <a:rPr lang="en-US" dirty="0"/>
              <a:t>Which type of secrets do which users have? </a:t>
            </a:r>
          </a:p>
          <a:p>
            <a:pPr lvl="1"/>
            <a:r>
              <a:rPr lang="en-US" dirty="0"/>
              <a:t>Which type of secrets do which web pages require? </a:t>
            </a:r>
          </a:p>
        </p:txBody>
      </p:sp>
    </p:spTree>
    <p:extLst>
      <p:ext uri="{BB962C8B-B14F-4D97-AF65-F5344CB8AC3E}">
        <p14:creationId xmlns:p14="http://schemas.microsoft.com/office/powerpoint/2010/main" val="319876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3213" y="1219200"/>
            <a:ext cx="9448799" cy="4773903"/>
          </a:xfrm>
        </p:spPr>
        <p:txBody>
          <a:bodyPr/>
          <a:lstStyle/>
          <a:p>
            <a:pPr marL="0" indent="0">
              <a:buNone/>
            </a:pPr>
            <a:r>
              <a:rPr lang="en-US" dirty="0">
                <a:solidFill>
                  <a:srgbClr val="011893"/>
                </a:solidFill>
              </a:rPr>
              <a:t>Flexibility without use cases leaves questions for someone else to answer</a:t>
            </a:r>
            <a:br>
              <a:rPr lang="en-US" dirty="0">
                <a:solidFill>
                  <a:srgbClr val="011893"/>
                </a:solidFill>
              </a:rPr>
            </a:br>
            <a:r>
              <a:rPr lang="en-US" dirty="0">
                <a:solidFill>
                  <a:srgbClr val="011893"/>
                </a:solidFill>
              </a:rPr>
              <a:t/>
            </a:r>
            <a:br>
              <a:rPr lang="en-US" dirty="0">
                <a:solidFill>
                  <a:srgbClr val="011893"/>
                </a:solidFill>
              </a:rPr>
            </a:br>
            <a:r>
              <a:rPr lang="en-US" dirty="0">
                <a:solidFill>
                  <a:srgbClr val="011893"/>
                </a:solidFill>
              </a:rPr>
              <a:t>Deploying to end point scale is hard</a:t>
            </a:r>
          </a:p>
        </p:txBody>
      </p:sp>
    </p:spTree>
    <p:extLst>
      <p:ext uri="{BB962C8B-B14F-4D97-AF65-F5344CB8AC3E}">
        <p14:creationId xmlns:p14="http://schemas.microsoft.com/office/powerpoint/2010/main" val="2785944287"/>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SSL/TLS – HTTPS:</a:t>
            </a:r>
          </a:p>
        </p:txBody>
      </p:sp>
      <p:sp>
        <p:nvSpPr>
          <p:cNvPr id="3" name="Text Placeholder 2"/>
          <p:cNvSpPr>
            <a:spLocks noGrp="1"/>
          </p:cNvSpPr>
          <p:nvPr>
            <p:ph idx="1"/>
          </p:nvPr>
        </p:nvSpPr>
        <p:spPr/>
        <p:txBody>
          <a:bodyPr/>
          <a:lstStyle/>
          <a:p>
            <a:pPr marL="228600" lvl="1" indent="-228600">
              <a:spcBef>
                <a:spcPts val="1480"/>
              </a:spcBef>
              <a:buSzPct val="90000"/>
              <a:buFont typeface="Arial" pitchFamily="34" charset="0"/>
              <a:buChar char="•"/>
            </a:pPr>
            <a:r>
              <a:rPr lang="en-US" sz="2200" dirty="0"/>
              <a:t>Encryption! Authentication! Security!</a:t>
            </a:r>
          </a:p>
          <a:p>
            <a:pPr marL="228600" lvl="1" indent="-228600">
              <a:spcBef>
                <a:spcPts val="1480"/>
              </a:spcBef>
              <a:buSzPct val="90000"/>
              <a:buFont typeface="Arial" pitchFamily="34" charset="0"/>
              <a:buChar char="•"/>
            </a:pPr>
            <a:r>
              <a:rPr lang="en-US" sz="2200" dirty="0"/>
              <a:t>Open standard </a:t>
            </a:r>
          </a:p>
          <a:p>
            <a:pPr marL="228600" lvl="1" indent="-228600">
              <a:spcBef>
                <a:spcPts val="1480"/>
              </a:spcBef>
              <a:buSzPct val="90000"/>
              <a:buFont typeface="Arial" pitchFamily="34" charset="0"/>
              <a:buChar char="•"/>
            </a:pPr>
            <a:r>
              <a:rPr lang="en-US" sz="2200" dirty="0"/>
              <a:t>Authentication of the server using public key certificate</a:t>
            </a:r>
          </a:p>
          <a:p>
            <a:pPr marL="228600" lvl="1" indent="-228600">
              <a:spcBef>
                <a:spcPts val="1480"/>
              </a:spcBef>
              <a:buSzPct val="90000"/>
              <a:buFont typeface="Arial" pitchFamily="34" charset="0"/>
              <a:buChar char="•"/>
            </a:pPr>
            <a:r>
              <a:rPr lang="en-US" sz="2200" dirty="0"/>
              <a:t>Authentication of the client using public key certificate is an option</a:t>
            </a:r>
          </a:p>
          <a:p>
            <a:pPr marL="228600" lvl="1" indent="-228600">
              <a:spcBef>
                <a:spcPts val="1480"/>
              </a:spcBef>
              <a:buSzPct val="90000"/>
              <a:buFont typeface="Arial" pitchFamily="34" charset="0"/>
              <a:buChar char="•"/>
            </a:pPr>
            <a:r>
              <a:rPr lang="en-US" sz="2200" dirty="0"/>
              <a:t>The encryption part works pretty darn well </a:t>
            </a:r>
          </a:p>
          <a:p>
            <a:pPr marL="228600" lvl="1" indent="-228600">
              <a:spcBef>
                <a:spcPts val="1480"/>
              </a:spcBef>
              <a:buSzPct val="90000"/>
              <a:buFont typeface="Arial" pitchFamily="34" charset="0"/>
              <a:buChar char="•"/>
            </a:pPr>
            <a:r>
              <a:rPr lang="en-US" sz="2200" dirty="0"/>
              <a:t>The authentication part</a:t>
            </a:r>
            <a:r>
              <a:rPr lang="is-IS" sz="2200" dirty="0"/>
              <a:t>… </a:t>
            </a:r>
            <a:endParaRPr lang="en-US" sz="2200" dirty="0"/>
          </a:p>
        </p:txBody>
      </p:sp>
      <p:pic>
        <p:nvPicPr>
          <p:cNvPr id="8" name="Picture 7">
            <a:extLst>
              <a:ext uri="{FF2B5EF4-FFF2-40B4-BE49-F238E27FC236}">
                <a16:creationId xmlns:a16="http://schemas.microsoft.com/office/drawing/2014/main" xmlns="" id="{03F461E6-2FA7-2447-9663-3C8452F1B994}"/>
              </a:ext>
            </a:extLst>
          </p:cNvPr>
          <p:cNvPicPr>
            <a:picLocks noChangeAspect="1"/>
          </p:cNvPicPr>
          <p:nvPr/>
        </p:nvPicPr>
        <p:blipFill>
          <a:blip r:embed="rId3"/>
          <a:stretch>
            <a:fillRect/>
          </a:stretch>
        </p:blipFill>
        <p:spPr>
          <a:xfrm>
            <a:off x="4570412" y="3734779"/>
            <a:ext cx="3848100" cy="1003300"/>
          </a:xfrm>
          <a:prstGeom prst="rect">
            <a:avLst/>
          </a:prstGeom>
        </p:spPr>
      </p:pic>
      <p:pic>
        <p:nvPicPr>
          <p:cNvPr id="10" name="Picture 9">
            <a:extLst>
              <a:ext uri="{FF2B5EF4-FFF2-40B4-BE49-F238E27FC236}">
                <a16:creationId xmlns:a16="http://schemas.microsoft.com/office/drawing/2014/main" xmlns="" id="{E66EC5CE-6814-054F-BEAE-47E6BB820B1B}"/>
              </a:ext>
            </a:extLst>
          </p:cNvPr>
          <p:cNvPicPr>
            <a:picLocks noChangeAspect="1"/>
          </p:cNvPicPr>
          <p:nvPr/>
        </p:nvPicPr>
        <p:blipFill>
          <a:blip r:embed="rId4"/>
          <a:stretch>
            <a:fillRect/>
          </a:stretch>
        </p:blipFill>
        <p:spPr>
          <a:xfrm>
            <a:off x="8761412" y="5222721"/>
            <a:ext cx="3276600" cy="927100"/>
          </a:xfrm>
          <a:prstGeom prst="rect">
            <a:avLst/>
          </a:prstGeom>
        </p:spPr>
      </p:pic>
      <p:pic>
        <p:nvPicPr>
          <p:cNvPr id="12" name="Picture 11">
            <a:extLst>
              <a:ext uri="{FF2B5EF4-FFF2-40B4-BE49-F238E27FC236}">
                <a16:creationId xmlns:a16="http://schemas.microsoft.com/office/drawing/2014/main" xmlns="" id="{6E4FC28C-5965-4240-8B3D-AF0E3D24C477}"/>
              </a:ext>
            </a:extLst>
          </p:cNvPr>
          <p:cNvPicPr>
            <a:picLocks noChangeAspect="1"/>
          </p:cNvPicPr>
          <p:nvPr/>
        </p:nvPicPr>
        <p:blipFill>
          <a:blip r:embed="rId5"/>
          <a:stretch>
            <a:fillRect/>
          </a:stretch>
        </p:blipFill>
        <p:spPr>
          <a:xfrm>
            <a:off x="277363" y="5222721"/>
            <a:ext cx="4229100" cy="927100"/>
          </a:xfrm>
          <a:prstGeom prst="rect">
            <a:avLst/>
          </a:prstGeom>
        </p:spPr>
      </p:pic>
      <p:pic>
        <p:nvPicPr>
          <p:cNvPr id="15" name="Picture 14">
            <a:extLst>
              <a:ext uri="{FF2B5EF4-FFF2-40B4-BE49-F238E27FC236}">
                <a16:creationId xmlns:a16="http://schemas.microsoft.com/office/drawing/2014/main" xmlns="" id="{AE963E68-26B8-E747-96DA-FD8A74E49487}"/>
              </a:ext>
            </a:extLst>
          </p:cNvPr>
          <p:cNvPicPr>
            <a:picLocks noChangeAspect="1"/>
          </p:cNvPicPr>
          <p:nvPr/>
        </p:nvPicPr>
        <p:blipFill>
          <a:blip r:embed="rId6"/>
          <a:stretch>
            <a:fillRect/>
          </a:stretch>
        </p:blipFill>
        <p:spPr>
          <a:xfrm>
            <a:off x="5024228" y="5190236"/>
            <a:ext cx="3213100" cy="927100"/>
          </a:xfrm>
          <a:prstGeom prst="rect">
            <a:avLst/>
          </a:prstGeom>
        </p:spPr>
      </p:pic>
    </p:spTree>
    <p:extLst>
      <p:ext uri="{BB962C8B-B14F-4D97-AF65-F5344CB8AC3E}">
        <p14:creationId xmlns:p14="http://schemas.microsoft.com/office/powerpoint/2010/main" val="2251864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users do when web site authentication fails? </a:t>
            </a:r>
          </a:p>
        </p:txBody>
      </p:sp>
      <p:sp>
        <p:nvSpPr>
          <p:cNvPr id="3" name="Text Placeholder 2"/>
          <p:cNvSpPr>
            <a:spLocks noGrp="1"/>
          </p:cNvSpPr>
          <p:nvPr>
            <p:ph idx="1"/>
          </p:nvPr>
        </p:nvSpPr>
        <p:spPr>
          <a:xfrm>
            <a:off x="633819" y="1289304"/>
            <a:ext cx="10565993" cy="4828032"/>
          </a:xfrm>
        </p:spPr>
        <p:txBody>
          <a:bodyPr>
            <a:normAutofit/>
          </a:bodyPr>
          <a:lstStyle/>
          <a:p>
            <a:r>
              <a:rPr lang="en-US" dirty="0"/>
              <a:t>The Emperor’s New Security Indicators (2007)</a:t>
            </a:r>
          </a:p>
          <a:p>
            <a:r>
              <a:rPr lang="en-US" dirty="0"/>
              <a:t>Lab study of bank customers (67)</a:t>
            </a:r>
          </a:p>
          <a:p>
            <a:pPr lvl="1"/>
            <a:r>
              <a:rPr lang="en-US" dirty="0"/>
              <a:t>3 groups; as self, role playing + not primed, </a:t>
            </a:r>
            <a:br>
              <a:rPr lang="en-US" dirty="0"/>
            </a:br>
            <a:r>
              <a:rPr lang="en-US" dirty="0"/>
              <a:t>role playing + security primed</a:t>
            </a:r>
          </a:p>
          <a:p>
            <a:r>
              <a:rPr lang="en-US" dirty="0"/>
              <a:t>Removed HTTPS indicators</a:t>
            </a:r>
          </a:p>
          <a:p>
            <a:pPr lvl="1"/>
            <a:r>
              <a:rPr lang="en-US" dirty="0"/>
              <a:t>“https” in address bar and lock icon in bottom right </a:t>
            </a:r>
          </a:p>
          <a:p>
            <a:pPr lvl="1"/>
            <a:r>
              <a:rPr lang="en-US" dirty="0"/>
              <a:t>0 withheld password </a:t>
            </a:r>
          </a:p>
          <a:p>
            <a:r>
              <a:rPr lang="en-US" dirty="0"/>
              <a:t>Removed the customer selected site-authentication image</a:t>
            </a:r>
          </a:p>
          <a:p>
            <a:pPr lvl="1"/>
            <a:r>
              <a:rPr lang="en-US" dirty="0"/>
              <a:t>Replaced it with a bank upgrade maintenance notice </a:t>
            </a:r>
          </a:p>
          <a:p>
            <a:pPr lvl="1"/>
            <a:r>
              <a:rPr lang="en-US" dirty="0"/>
              <a:t>23 of 25 using their own accounts entered their password</a:t>
            </a:r>
          </a:p>
          <a:p>
            <a:pPr lvl="1"/>
            <a:r>
              <a:rPr lang="en-US" dirty="0"/>
              <a:t>All 36 role playing entered their password</a:t>
            </a:r>
          </a:p>
          <a:p>
            <a:r>
              <a:rPr lang="en-US" dirty="0"/>
              <a:t>Role playing participants behaved statistically significantly less securely </a:t>
            </a:r>
          </a:p>
          <a:p>
            <a:pPr lvl="1"/>
            <a:r>
              <a:rPr lang="en-US" dirty="0"/>
              <a:t>Even the group that was security primed</a:t>
            </a:r>
          </a:p>
        </p:txBody>
      </p:sp>
      <p:pic>
        <p:nvPicPr>
          <p:cNvPr id="5" name="Picture 4"/>
          <p:cNvPicPr>
            <a:picLocks noChangeAspect="1"/>
          </p:cNvPicPr>
          <p:nvPr/>
        </p:nvPicPr>
        <p:blipFill>
          <a:blip r:embed="rId3"/>
          <a:stretch>
            <a:fillRect/>
          </a:stretch>
        </p:blipFill>
        <p:spPr>
          <a:xfrm>
            <a:off x="8761412" y="1142797"/>
            <a:ext cx="3041466" cy="2286203"/>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1299363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It’s 2012: Which of these domains are not </a:t>
            </a:r>
            <a:br>
              <a:rPr lang="en-US" dirty="0"/>
            </a:br>
            <a:r>
              <a:rPr lang="en-US" dirty="0"/>
              <a:t>owned by Citibank?  </a:t>
            </a:r>
          </a:p>
        </p:txBody>
      </p:sp>
      <p:sp>
        <p:nvSpPr>
          <p:cNvPr id="3" name="Text Placeholder 2"/>
          <p:cNvSpPr>
            <a:spLocks noGrp="1"/>
          </p:cNvSpPr>
          <p:nvPr>
            <p:ph idx="1"/>
          </p:nvPr>
        </p:nvSpPr>
        <p:spPr/>
        <p:txBody>
          <a:bodyPr/>
          <a:lstStyle/>
          <a:p>
            <a:r>
              <a:rPr lang="en-US" dirty="0" err="1"/>
              <a:t>Citigroup.com</a:t>
            </a:r>
            <a:endParaRPr lang="en-US" dirty="0"/>
          </a:p>
          <a:p>
            <a:r>
              <a:rPr lang="en-US" dirty="0" err="1"/>
              <a:t>Citibank.com</a:t>
            </a:r>
            <a:endParaRPr lang="en-US" dirty="0"/>
          </a:p>
          <a:p>
            <a:r>
              <a:rPr lang="en-US" dirty="0" err="1"/>
              <a:t>Cititigroup.com</a:t>
            </a:r>
            <a:endParaRPr lang="en-US" dirty="0"/>
          </a:p>
          <a:p>
            <a:r>
              <a:rPr lang="en-US" dirty="0" err="1"/>
              <a:t>Citigroup.de</a:t>
            </a:r>
            <a:endParaRPr lang="en-US" dirty="0"/>
          </a:p>
          <a:p>
            <a:r>
              <a:rPr lang="en-US" dirty="0" err="1"/>
              <a:t>Citibank.co.uk</a:t>
            </a:r>
            <a:endParaRPr lang="en-US" dirty="0"/>
          </a:p>
          <a:p>
            <a:r>
              <a:rPr lang="en-US" dirty="0" err="1"/>
              <a:t>Citigroup.org</a:t>
            </a:r>
            <a:endParaRPr lang="en-US" dirty="0"/>
          </a:p>
          <a:p>
            <a:r>
              <a:rPr lang="en-US" dirty="0" err="1"/>
              <a:t>Thisiscitigroup.org</a:t>
            </a:r>
            <a:endParaRPr lang="en-US" dirty="0"/>
          </a:p>
        </p:txBody>
      </p:sp>
      <p:sp>
        <p:nvSpPr>
          <p:cNvPr id="7" name="Text Placeholder 6"/>
          <p:cNvSpPr>
            <a:spLocks noGrp="1"/>
          </p:cNvSpPr>
          <p:nvPr>
            <p:ph idx="10"/>
          </p:nvPr>
        </p:nvSpPr>
        <p:spPr/>
        <p:txBody>
          <a:bodyPr/>
          <a:lstStyle/>
          <a:p>
            <a:r>
              <a:rPr lang="en-US"/>
              <a:t>Citibank.info</a:t>
            </a:r>
          </a:p>
          <a:p>
            <a:r>
              <a:rPr lang="en-US"/>
              <a:t>Citicards.com</a:t>
            </a:r>
          </a:p>
          <a:p>
            <a:r>
              <a:rPr lang="en-US"/>
              <a:t>Citicreditcards.com</a:t>
            </a:r>
          </a:p>
          <a:p>
            <a:r>
              <a:rPr lang="en-US"/>
              <a:t>Citibank-cards.us</a:t>
            </a:r>
          </a:p>
          <a:p>
            <a:r>
              <a:rPr lang="en-US"/>
              <a:t>Citimoney.com</a:t>
            </a:r>
          </a:p>
          <a:p>
            <a:r>
              <a:rPr lang="en-US"/>
              <a:t>Citigold.net</a:t>
            </a:r>
          </a:p>
          <a:p>
            <a:r>
              <a:rPr lang="en-US"/>
              <a:t>Citigrøup.org</a:t>
            </a:r>
            <a:endParaRPr lang="en-US" dirty="0"/>
          </a:p>
        </p:txBody>
      </p:sp>
    </p:spTree>
    <p:extLst>
      <p:ext uri="{BB962C8B-B14F-4D97-AF65-F5344CB8AC3E}">
        <p14:creationId xmlns:p14="http://schemas.microsoft.com/office/powerpoint/2010/main" val="3088507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It’s 2012: Which of these domains are not </a:t>
            </a:r>
            <a:br>
              <a:rPr lang="en-US" dirty="0"/>
            </a:br>
            <a:r>
              <a:rPr lang="en-US" dirty="0"/>
              <a:t>owned by Citibank?  </a:t>
            </a:r>
          </a:p>
        </p:txBody>
      </p:sp>
      <p:sp>
        <p:nvSpPr>
          <p:cNvPr id="3" name="Text Placeholder 2"/>
          <p:cNvSpPr>
            <a:spLocks noGrp="1"/>
          </p:cNvSpPr>
          <p:nvPr>
            <p:ph idx="1"/>
          </p:nvPr>
        </p:nvSpPr>
        <p:spPr/>
        <p:txBody>
          <a:bodyPr/>
          <a:lstStyle/>
          <a:p>
            <a:r>
              <a:rPr lang="en-US" dirty="0" err="1">
                <a:solidFill>
                  <a:schemeClr val="bg1"/>
                </a:solidFill>
              </a:rPr>
              <a:t>Citigroup.com</a:t>
            </a:r>
            <a:endParaRPr lang="en-US" dirty="0">
              <a:solidFill>
                <a:schemeClr val="bg1"/>
              </a:solidFill>
            </a:endParaRPr>
          </a:p>
          <a:p>
            <a:r>
              <a:rPr lang="en-US" dirty="0" err="1">
                <a:solidFill>
                  <a:schemeClr val="bg1"/>
                </a:solidFill>
              </a:rPr>
              <a:t>Citibank.com</a:t>
            </a:r>
            <a:endParaRPr lang="en-US" dirty="0">
              <a:solidFill>
                <a:schemeClr val="bg1"/>
              </a:solidFill>
            </a:endParaRPr>
          </a:p>
          <a:p>
            <a:r>
              <a:rPr lang="en-US" dirty="0" err="1"/>
              <a:t>Cititigroup.com</a:t>
            </a:r>
            <a:endParaRPr lang="en-US" dirty="0"/>
          </a:p>
          <a:p>
            <a:r>
              <a:rPr lang="en-US" dirty="0" err="1">
                <a:solidFill>
                  <a:schemeClr val="bg1"/>
                </a:solidFill>
              </a:rPr>
              <a:t>Citigroup.de</a:t>
            </a:r>
            <a:endParaRPr lang="en-US" dirty="0">
              <a:solidFill>
                <a:schemeClr val="bg1"/>
              </a:solidFill>
            </a:endParaRPr>
          </a:p>
          <a:p>
            <a:r>
              <a:rPr lang="en-US" dirty="0" err="1">
                <a:solidFill>
                  <a:schemeClr val="bg1"/>
                </a:solidFill>
              </a:rPr>
              <a:t>Citibank.co.uk</a:t>
            </a:r>
            <a:endParaRPr lang="en-US" dirty="0">
              <a:solidFill>
                <a:schemeClr val="bg1"/>
              </a:solidFill>
            </a:endParaRPr>
          </a:p>
          <a:p>
            <a:r>
              <a:rPr lang="en-US" dirty="0" err="1">
                <a:solidFill>
                  <a:schemeClr val="bg1"/>
                </a:solidFill>
              </a:rPr>
              <a:t>Citigroup.org</a:t>
            </a:r>
            <a:endParaRPr lang="en-US" dirty="0">
              <a:solidFill>
                <a:schemeClr val="bg1"/>
              </a:solidFill>
            </a:endParaRPr>
          </a:p>
          <a:p>
            <a:r>
              <a:rPr lang="en-US" dirty="0" err="1"/>
              <a:t>Thisiscitigroup.org</a:t>
            </a:r>
            <a:endParaRPr lang="en-US" dirty="0"/>
          </a:p>
        </p:txBody>
      </p:sp>
      <p:sp>
        <p:nvSpPr>
          <p:cNvPr id="7" name="Text Placeholder 6"/>
          <p:cNvSpPr>
            <a:spLocks noGrp="1"/>
          </p:cNvSpPr>
          <p:nvPr>
            <p:ph idx="10"/>
          </p:nvPr>
        </p:nvSpPr>
        <p:spPr/>
        <p:txBody>
          <a:bodyPr/>
          <a:lstStyle/>
          <a:p>
            <a:r>
              <a:rPr lang="en-US" dirty="0" err="1">
                <a:solidFill>
                  <a:schemeClr val="bg1"/>
                </a:solidFill>
              </a:rPr>
              <a:t>Citibank.info</a:t>
            </a:r>
            <a:endParaRPr lang="en-US" dirty="0">
              <a:solidFill>
                <a:schemeClr val="bg1"/>
              </a:solidFill>
            </a:endParaRPr>
          </a:p>
          <a:p>
            <a:r>
              <a:rPr lang="en-US" dirty="0" err="1">
                <a:solidFill>
                  <a:schemeClr val="bg1"/>
                </a:solidFill>
              </a:rPr>
              <a:t>Citicards.com</a:t>
            </a:r>
            <a:endParaRPr lang="en-US" dirty="0">
              <a:solidFill>
                <a:schemeClr val="bg1"/>
              </a:solidFill>
            </a:endParaRPr>
          </a:p>
          <a:p>
            <a:r>
              <a:rPr lang="en-US" dirty="0" err="1">
                <a:solidFill>
                  <a:schemeClr val="bg1"/>
                </a:solidFill>
              </a:rPr>
              <a:t>Citicreditcards.com</a:t>
            </a:r>
            <a:endParaRPr lang="en-US" dirty="0">
              <a:solidFill>
                <a:schemeClr val="bg1"/>
              </a:solidFill>
            </a:endParaRPr>
          </a:p>
          <a:p>
            <a:r>
              <a:rPr lang="en-US" dirty="0">
                <a:solidFill>
                  <a:schemeClr val="bg1"/>
                </a:solidFill>
              </a:rPr>
              <a:t>Citibank-</a:t>
            </a:r>
            <a:r>
              <a:rPr lang="en-US" dirty="0" err="1">
                <a:solidFill>
                  <a:schemeClr val="bg1"/>
                </a:solidFill>
              </a:rPr>
              <a:t>cards.us</a:t>
            </a:r>
            <a:endParaRPr lang="en-US" dirty="0">
              <a:solidFill>
                <a:schemeClr val="bg1"/>
              </a:solidFill>
            </a:endParaRPr>
          </a:p>
          <a:p>
            <a:r>
              <a:rPr lang="en-US" dirty="0" err="1"/>
              <a:t>Citimoney.com</a:t>
            </a:r>
            <a:endParaRPr lang="en-US" dirty="0"/>
          </a:p>
          <a:p>
            <a:r>
              <a:rPr lang="en-US" dirty="0" err="1">
                <a:solidFill>
                  <a:schemeClr val="bg1"/>
                </a:solidFill>
              </a:rPr>
              <a:t>Citigold.net</a:t>
            </a:r>
            <a:endParaRPr lang="en-US" dirty="0">
              <a:solidFill>
                <a:schemeClr val="bg1"/>
              </a:solidFill>
            </a:endParaRPr>
          </a:p>
          <a:p>
            <a:r>
              <a:rPr lang="en-US" dirty="0" err="1"/>
              <a:t>Citigrøup.org</a:t>
            </a:r>
            <a:endParaRPr lang="en-US" dirty="0"/>
          </a:p>
        </p:txBody>
      </p:sp>
    </p:spTree>
    <p:extLst>
      <p:ext uri="{BB962C8B-B14F-4D97-AF65-F5344CB8AC3E}">
        <p14:creationId xmlns:p14="http://schemas.microsoft.com/office/powerpoint/2010/main" val="1314720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a:solidFill>
                  <a:srgbClr val="011893"/>
                </a:solidFill>
              </a:rPr>
              <a:t>It’s 1992. You’re Tim Berners-Lee. What one security feature do you put in your World Wide Web proposal? </a:t>
            </a:r>
          </a:p>
        </p:txBody>
      </p:sp>
    </p:spTree>
    <p:extLst>
      <p:ext uri="{BB962C8B-B14F-4D97-AF65-F5344CB8AC3E}">
        <p14:creationId xmlns:p14="http://schemas.microsoft.com/office/powerpoint/2010/main" val="402956108"/>
      </p:ext>
    </p:extLst>
  </p:cSld>
  <p:clrMapOvr>
    <a:masterClrMapping/>
  </p:clrMapOvr>
  <p:transition advTm="4876">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40024" y="1175710"/>
            <a:ext cx="8108777" cy="4844090"/>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798641864"/>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else thought </a:t>
            </a:r>
            <a:r>
              <a:rPr lang="en-US" dirty="0" err="1"/>
              <a:t>citimoney.com</a:t>
            </a:r>
            <a:r>
              <a:rPr lang="en-US" dirty="0"/>
              <a:t> was an excellent domain name in 2013? </a:t>
            </a:r>
          </a:p>
        </p:txBody>
      </p:sp>
      <p:pic>
        <p:nvPicPr>
          <p:cNvPr id="4" name="Picture 3"/>
          <p:cNvPicPr>
            <a:picLocks noChangeAspect="1"/>
          </p:cNvPicPr>
          <p:nvPr/>
        </p:nvPicPr>
        <p:blipFill rotWithShape="1">
          <a:blip r:embed="rId3"/>
          <a:srcRect t="34949" r="16737" b="-2612"/>
          <a:stretch/>
        </p:blipFill>
        <p:spPr>
          <a:xfrm>
            <a:off x="2902990" y="1143001"/>
            <a:ext cx="6382845" cy="5105400"/>
          </a:xfrm>
          <a:prstGeom prst="rect">
            <a:avLst/>
          </a:prstGeom>
        </p:spPr>
        <p:style>
          <a:lnRef idx="1">
            <a:schemeClr val="dk1"/>
          </a:lnRef>
          <a:fillRef idx="2">
            <a:schemeClr val="dk1"/>
          </a:fillRef>
          <a:effectRef idx="1">
            <a:schemeClr val="dk1"/>
          </a:effectRef>
          <a:fontRef idx="minor">
            <a:schemeClr val="dk1"/>
          </a:fontRef>
        </p:style>
      </p:pic>
      <p:sp>
        <p:nvSpPr>
          <p:cNvPr id="5" name="Rectangle 4"/>
          <p:cNvSpPr/>
          <p:nvPr/>
        </p:nvSpPr>
        <p:spPr>
          <a:xfrm>
            <a:off x="3112467" y="2982190"/>
            <a:ext cx="4856996" cy="1143152"/>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8294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warnings about domains from HTTPS meaningful? </a:t>
            </a:r>
          </a:p>
        </p:txBody>
      </p:sp>
      <p:grpSp>
        <p:nvGrpSpPr>
          <p:cNvPr id="10" name="Group 9">
            <a:extLst>
              <a:ext uri="{FF2B5EF4-FFF2-40B4-BE49-F238E27FC236}">
                <a16:creationId xmlns:a16="http://schemas.microsoft.com/office/drawing/2014/main" xmlns="" id="{A47778FD-A481-1F45-9075-A30AEB6A9E69}"/>
              </a:ext>
            </a:extLst>
          </p:cNvPr>
          <p:cNvGrpSpPr/>
          <p:nvPr/>
        </p:nvGrpSpPr>
        <p:grpSpPr>
          <a:xfrm>
            <a:off x="289593" y="5332598"/>
            <a:ext cx="8828087" cy="917204"/>
            <a:chOff x="1762124" y="5923955"/>
            <a:chExt cx="8828087" cy="917204"/>
          </a:xfrm>
        </p:grpSpPr>
        <p:pic>
          <p:nvPicPr>
            <p:cNvPr id="5" name="Picture 4"/>
            <p:cNvPicPr>
              <a:picLocks noChangeAspect="1"/>
            </p:cNvPicPr>
            <p:nvPr/>
          </p:nvPicPr>
          <p:blipFill rotWithShape="1">
            <a:blip r:embed="rId3"/>
            <a:srcRect b="26530"/>
            <a:stretch/>
          </p:blipFill>
          <p:spPr>
            <a:xfrm>
              <a:off x="1762124" y="5923955"/>
              <a:ext cx="8828087" cy="917204"/>
            </a:xfrm>
            <a:prstGeom prst="rect">
              <a:avLst/>
            </a:prstGeom>
          </p:spPr>
          <p:style>
            <a:lnRef idx="1">
              <a:schemeClr val="dk1"/>
            </a:lnRef>
            <a:fillRef idx="2">
              <a:schemeClr val="dk1"/>
            </a:fillRef>
            <a:effectRef idx="1">
              <a:schemeClr val="dk1"/>
            </a:effectRef>
            <a:fontRef idx="minor">
              <a:schemeClr val="dk1"/>
            </a:fontRef>
          </p:style>
        </p:pic>
        <p:sp>
          <p:nvSpPr>
            <p:cNvPr id="6" name="Rectangle 5"/>
            <p:cNvSpPr/>
            <p:nvPr/>
          </p:nvSpPr>
          <p:spPr>
            <a:xfrm>
              <a:off x="2342562" y="6051083"/>
              <a:ext cx="2328165" cy="787273"/>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xmlns="" id="{2E81088C-C3C4-BA47-8C4B-9ED2DDD74987}"/>
              </a:ext>
            </a:extLst>
          </p:cNvPr>
          <p:cNvGrpSpPr/>
          <p:nvPr/>
        </p:nvGrpSpPr>
        <p:grpSpPr>
          <a:xfrm>
            <a:off x="3275011" y="1047545"/>
            <a:ext cx="8913813" cy="4743655"/>
            <a:chOff x="1522412" y="816823"/>
            <a:chExt cx="9144000" cy="5107132"/>
          </a:xfrm>
        </p:grpSpPr>
        <p:pic>
          <p:nvPicPr>
            <p:cNvPr id="4" name="Picture 3"/>
            <p:cNvPicPr>
              <a:picLocks noChangeAspect="1"/>
            </p:cNvPicPr>
            <p:nvPr/>
          </p:nvPicPr>
          <p:blipFill>
            <a:blip r:embed="rId4"/>
            <a:stretch>
              <a:fillRect/>
            </a:stretch>
          </p:blipFill>
          <p:spPr>
            <a:xfrm>
              <a:off x="1522412" y="816823"/>
              <a:ext cx="9144000" cy="5107132"/>
            </a:xfrm>
            <a:prstGeom prst="rect">
              <a:avLst/>
            </a:prstGeom>
          </p:spPr>
          <p:style>
            <a:lnRef idx="1">
              <a:schemeClr val="dk1"/>
            </a:lnRef>
            <a:fillRef idx="2">
              <a:schemeClr val="dk1"/>
            </a:fillRef>
            <a:effectRef idx="1">
              <a:schemeClr val="dk1"/>
            </a:effectRef>
            <a:fontRef idx="minor">
              <a:schemeClr val="dk1"/>
            </a:fontRef>
          </p:style>
        </p:pic>
        <p:sp>
          <p:nvSpPr>
            <p:cNvPr id="7" name="Rectangle 6"/>
            <p:cNvSpPr/>
            <p:nvPr/>
          </p:nvSpPr>
          <p:spPr>
            <a:xfrm>
              <a:off x="5775557" y="1758268"/>
              <a:ext cx="3234022" cy="787273"/>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299343" y="3822118"/>
              <a:ext cx="4093855" cy="1086141"/>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72434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Error Handling in TLS web site authentication</a:t>
            </a:r>
            <a:endParaRPr lang="en-US" dirty="0"/>
          </a:p>
        </p:txBody>
      </p:sp>
      <p:sp>
        <p:nvSpPr>
          <p:cNvPr id="3" name="Text Placeholder 2"/>
          <p:cNvSpPr>
            <a:spLocks noGrp="1"/>
          </p:cNvSpPr>
          <p:nvPr>
            <p:ph idx="1"/>
          </p:nvPr>
        </p:nvSpPr>
        <p:spPr/>
        <p:txBody>
          <a:bodyPr/>
          <a:lstStyle/>
          <a:p>
            <a:r>
              <a:rPr lang="en-US" dirty="0"/>
              <a:t>Ask the user!</a:t>
            </a:r>
          </a:p>
          <a:p>
            <a:pPr lvl="1"/>
            <a:r>
              <a:rPr lang="en-US" dirty="0"/>
              <a:t>Which no one seemed to think was a problem when the protocol was designed</a:t>
            </a:r>
          </a:p>
          <a:p>
            <a:r>
              <a:rPr lang="en-US" dirty="0"/>
              <a:t>What does it mean if a server has a self signed certificate? </a:t>
            </a:r>
          </a:p>
          <a:p>
            <a:pPr lvl="1"/>
            <a:r>
              <a:rPr lang="en-US" dirty="0"/>
              <a:t>CA issued certificates cost money </a:t>
            </a:r>
          </a:p>
          <a:p>
            <a:pPr lvl="1"/>
            <a:r>
              <a:rPr lang="en-US" dirty="0"/>
              <a:t>Users learned to ignore warnings</a:t>
            </a:r>
          </a:p>
          <a:p>
            <a:pPr lvl="1"/>
            <a:r>
              <a:rPr lang="en-US" dirty="0"/>
              <a:t>Assumed by the usable security research community as early as 2008</a:t>
            </a:r>
          </a:p>
          <a:p>
            <a:r>
              <a:rPr lang="en-US" dirty="0"/>
              <a:t>Crying Wolf: An Empirical Study of SSL Warning Effectiveness </a:t>
            </a:r>
          </a:p>
          <a:p>
            <a:pPr lvl="1"/>
            <a:r>
              <a:rPr lang="en-US" dirty="0"/>
              <a:t>2009 study using FF2 as a baseline for clickthrough</a:t>
            </a:r>
          </a:p>
          <a:p>
            <a:pPr lvl="1"/>
            <a:r>
              <a:rPr lang="en-US" dirty="0"/>
              <a:t>90% ignore rate in their in-lab user study of a banking scenario</a:t>
            </a:r>
          </a:p>
          <a:p>
            <a:r>
              <a:rPr lang="en-US" dirty="0" err="1"/>
              <a:t>ImperialViolet</a:t>
            </a:r>
            <a:r>
              <a:rPr lang="en-US" dirty="0"/>
              <a:t> documented a 60% rate of bypassing SSL interstitials in 2012</a:t>
            </a:r>
          </a:p>
          <a:p>
            <a:r>
              <a:rPr lang="en-US" dirty="0"/>
              <a:t>WWW2013 paper documented a false positive rate substantially higher than presumed attack rate</a:t>
            </a:r>
          </a:p>
          <a:p>
            <a:pPr lvl="1"/>
            <a:r>
              <a:rPr lang="en-US" dirty="0"/>
              <a:t>1.54% false positive warning </a:t>
            </a:r>
            <a:r>
              <a:rPr lang="en-US" dirty="0" err="1"/>
              <a:t>rateon</a:t>
            </a:r>
            <a:r>
              <a:rPr lang="en-US" dirty="0"/>
              <a:t> 3.9 billion TLS connections across 300k academic users </a:t>
            </a:r>
          </a:p>
        </p:txBody>
      </p:sp>
    </p:spTree>
    <p:extLst>
      <p:ext uri="{BB962C8B-B14F-4D97-AF65-F5344CB8AC3E}">
        <p14:creationId xmlns:p14="http://schemas.microsoft.com/office/powerpoint/2010/main" val="4043547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Certificate Authority challenges </a:t>
            </a:r>
            <a:endParaRPr lang="en-US" dirty="0"/>
          </a:p>
        </p:txBody>
      </p:sp>
      <p:sp>
        <p:nvSpPr>
          <p:cNvPr id="3" name="Text Placeholder 2"/>
          <p:cNvSpPr>
            <a:spLocks noGrp="1"/>
          </p:cNvSpPr>
          <p:nvPr>
            <p:ph idx="1"/>
          </p:nvPr>
        </p:nvSpPr>
        <p:spPr/>
        <p:txBody>
          <a:bodyPr/>
          <a:lstStyle/>
          <a:p>
            <a:r>
              <a:rPr lang="en-US" dirty="0"/>
              <a:t>My browser has 179 “System Roots” - They’re all trusted to issue web site certificates </a:t>
            </a:r>
          </a:p>
          <a:p>
            <a:pPr lvl="1"/>
            <a:r>
              <a:rPr lang="en-US" dirty="0"/>
              <a:t>Associate the public key with the information in the certificate </a:t>
            </a:r>
          </a:p>
          <a:p>
            <a:r>
              <a:rPr lang="en-US" dirty="0"/>
              <a:t>12 CA incidents in 2011</a:t>
            </a:r>
          </a:p>
          <a:p>
            <a:r>
              <a:rPr lang="en-US" dirty="0"/>
              <a:t>Attack on Comodo </a:t>
            </a:r>
          </a:p>
          <a:p>
            <a:pPr lvl="1"/>
            <a:r>
              <a:rPr lang="en-US" dirty="0"/>
              <a:t>Username/password of a Registration Authority stolen</a:t>
            </a:r>
          </a:p>
          <a:p>
            <a:pPr lvl="1"/>
            <a:r>
              <a:rPr lang="en-US" dirty="0"/>
              <a:t>9 fraudulent certificates issued, including </a:t>
            </a:r>
            <a:r>
              <a:rPr lang="en-US" dirty="0" err="1"/>
              <a:t>login.yahoo.com</a:t>
            </a:r>
            <a:r>
              <a:rPr lang="en-US" dirty="0"/>
              <a:t>, </a:t>
            </a:r>
            <a:r>
              <a:rPr lang="en-US" dirty="0" err="1"/>
              <a:t>mail.google.com</a:t>
            </a:r>
            <a:r>
              <a:rPr lang="en-US" dirty="0"/>
              <a:t>, </a:t>
            </a:r>
            <a:r>
              <a:rPr lang="en-US" dirty="0" err="1"/>
              <a:t>login.skype.com</a:t>
            </a:r>
            <a:r>
              <a:rPr lang="en-US" dirty="0"/>
              <a:t>, </a:t>
            </a:r>
            <a:r>
              <a:rPr lang="en-US" dirty="0" err="1"/>
              <a:t>addons.mozilla.org</a:t>
            </a:r>
            <a:endParaRPr lang="en-US" dirty="0"/>
          </a:p>
          <a:p>
            <a:pPr lvl="1"/>
            <a:r>
              <a:rPr lang="en-US" dirty="0"/>
              <a:t>Certificate revoked upon discovery </a:t>
            </a:r>
          </a:p>
          <a:p>
            <a:r>
              <a:rPr lang="en-US" dirty="0" err="1"/>
              <a:t>DigiNotar</a:t>
            </a:r>
            <a:r>
              <a:rPr lang="en-US" dirty="0"/>
              <a:t> attacked and fraudulent certificates issued</a:t>
            </a:r>
          </a:p>
          <a:p>
            <a:r>
              <a:rPr lang="en-US" dirty="0"/>
              <a:t>KPN discovered attack tools on its server during an audit and stopped issuing certificates </a:t>
            </a:r>
          </a:p>
          <a:p>
            <a:pPr lvl="1"/>
            <a:r>
              <a:rPr lang="en-US" dirty="0"/>
              <a:t>DDoS tool there for as long as 4 years </a:t>
            </a:r>
          </a:p>
          <a:p>
            <a:r>
              <a:rPr lang="en-US" dirty="0"/>
              <a:t>Certificate transparency allows domain owners to see CA issued certificates for their domain</a:t>
            </a:r>
          </a:p>
        </p:txBody>
      </p:sp>
    </p:spTree>
    <p:extLst>
      <p:ext uri="{BB962C8B-B14F-4D97-AF65-F5344CB8AC3E}">
        <p14:creationId xmlns:p14="http://schemas.microsoft.com/office/powerpoint/2010/main" val="413973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213" y="838200"/>
            <a:ext cx="11277599" cy="4795237"/>
          </a:xfrm>
        </p:spPr>
        <p:txBody>
          <a:bodyPr/>
          <a:lstStyle/>
          <a:p>
            <a:pPr marL="0" indent="0">
              <a:buNone/>
            </a:pPr>
            <a:r>
              <a:rPr lang="en-US" sz="5600" dirty="0">
                <a:solidFill>
                  <a:srgbClr val="011893"/>
                </a:solidFill>
              </a:rPr>
              <a:t>Humans didn’t do what the technologists assumed. </a:t>
            </a:r>
            <a:br>
              <a:rPr lang="en-US" sz="5600" dirty="0">
                <a:solidFill>
                  <a:srgbClr val="011893"/>
                </a:solidFill>
              </a:rPr>
            </a:br>
            <a:r>
              <a:rPr lang="en-US" sz="5600" dirty="0">
                <a:solidFill>
                  <a:srgbClr val="011893"/>
                </a:solidFill>
              </a:rPr>
              <a:t/>
            </a:r>
            <a:br>
              <a:rPr lang="en-US" sz="5600" dirty="0">
                <a:solidFill>
                  <a:srgbClr val="011893"/>
                </a:solidFill>
              </a:rPr>
            </a:br>
            <a:r>
              <a:rPr lang="en-US" sz="5600" dirty="0">
                <a:solidFill>
                  <a:srgbClr val="011893"/>
                </a:solidFill>
              </a:rPr>
              <a:t>The user is not an exception </a:t>
            </a:r>
            <a:br>
              <a:rPr lang="en-US" sz="5600" dirty="0">
                <a:solidFill>
                  <a:srgbClr val="011893"/>
                </a:solidFill>
              </a:rPr>
            </a:br>
            <a:r>
              <a:rPr lang="en-US" sz="5600" dirty="0">
                <a:solidFill>
                  <a:srgbClr val="011893"/>
                </a:solidFill>
              </a:rPr>
              <a:t>handling module. </a:t>
            </a:r>
          </a:p>
        </p:txBody>
      </p:sp>
      <p:sp>
        <p:nvSpPr>
          <p:cNvPr id="3" name="TextBox 2"/>
          <p:cNvSpPr txBox="1"/>
          <p:nvPr/>
        </p:nvSpPr>
        <p:spPr>
          <a:xfrm>
            <a:off x="7847012" y="4724400"/>
            <a:ext cx="4082249" cy="1200329"/>
          </a:xfrm>
          <a:prstGeom prst="rect">
            <a:avLst/>
          </a:prstGeom>
          <a:noFill/>
        </p:spPr>
        <p:txBody>
          <a:bodyPr wrap="square" rtlCol="0">
            <a:spAutoFit/>
          </a:bodyPr>
          <a:lstStyle/>
          <a:p>
            <a:r>
              <a:rPr lang="en-US" sz="1800" dirty="0"/>
              <a:t>In theory, there is no difference between theory and practice. </a:t>
            </a:r>
            <a:br>
              <a:rPr lang="en-US" sz="1800" dirty="0"/>
            </a:br>
            <a:r>
              <a:rPr lang="en-US" sz="1800" dirty="0"/>
              <a:t>In practice, there is. </a:t>
            </a:r>
            <a:br>
              <a:rPr lang="en-US" sz="1800" dirty="0"/>
            </a:br>
            <a:r>
              <a:rPr lang="en-US" sz="1800" dirty="0"/>
              <a:t>- Yogi Berra </a:t>
            </a:r>
          </a:p>
        </p:txBody>
      </p:sp>
    </p:spTree>
    <p:extLst>
      <p:ext uri="{BB962C8B-B14F-4D97-AF65-F5344CB8AC3E}">
        <p14:creationId xmlns:p14="http://schemas.microsoft.com/office/powerpoint/2010/main" val="126422420"/>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4294967295"/>
          </p:nvPr>
        </p:nvSpPr>
        <p:spPr>
          <a:xfrm>
            <a:off x="658197" y="5852161"/>
            <a:ext cx="10813351" cy="384175"/>
          </a:xfrm>
        </p:spPr>
        <p:txBody>
          <a:bodyPr/>
          <a:lstStyle/>
          <a:p>
            <a:endParaRPr lang="en-US"/>
          </a:p>
        </p:txBody>
      </p:sp>
      <p:sp>
        <p:nvSpPr>
          <p:cNvPr id="2" name="Title 1"/>
          <p:cNvSpPr>
            <a:spLocks noGrp="1"/>
          </p:cNvSpPr>
          <p:nvPr>
            <p:ph type="ctrTitle"/>
          </p:nvPr>
        </p:nvSpPr>
        <p:spPr/>
        <p:txBody>
          <a:bodyPr/>
          <a:lstStyle/>
          <a:p>
            <a:pPr marL="0" indent="0">
              <a:buNone/>
            </a:pPr>
            <a:r>
              <a:rPr lang="en-US" dirty="0">
                <a:solidFill>
                  <a:srgbClr val="011893"/>
                </a:solidFill>
              </a:rPr>
              <a:t>Can Open Standards Help With User Experience Security? </a:t>
            </a:r>
          </a:p>
        </p:txBody>
      </p:sp>
    </p:spTree>
    <p:extLst>
      <p:ext uri="{BB962C8B-B14F-4D97-AF65-F5344CB8AC3E}">
        <p14:creationId xmlns:p14="http://schemas.microsoft.com/office/powerpoint/2010/main" val="3704413716"/>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W3C Web Security Context (WSC)</a:t>
            </a:r>
          </a:p>
        </p:txBody>
      </p:sp>
      <p:sp>
        <p:nvSpPr>
          <p:cNvPr id="8" name="Text Placeholder 7"/>
          <p:cNvSpPr>
            <a:spLocks noGrp="1"/>
          </p:cNvSpPr>
          <p:nvPr>
            <p:ph idx="1"/>
          </p:nvPr>
        </p:nvSpPr>
        <p:spPr/>
        <p:txBody>
          <a:bodyPr/>
          <a:lstStyle/>
          <a:p>
            <a:r>
              <a:rPr lang="en-US"/>
              <a:t>First usable security standard</a:t>
            </a:r>
          </a:p>
          <a:p>
            <a:r>
              <a:rPr lang="en-US"/>
              <a:t>Charter: To enable users to come to a better understanding of the context that they are operating in when making trust decisions on the Web</a:t>
            </a:r>
          </a:p>
          <a:p>
            <a:pPr lvl="1"/>
            <a:r>
              <a:rPr lang="en-US"/>
              <a:t>Specify a baseline set of security context information and practices for the secure and usable presentation of this information</a:t>
            </a:r>
          </a:p>
          <a:p>
            <a:r>
              <a:rPr lang="en-US"/>
              <a:t>Functional areas: TLS encryption, Domain name (authenticated or claimed), Certificate information, Browsing history, Errors   </a:t>
            </a:r>
          </a:p>
          <a:p>
            <a:r>
              <a:rPr lang="en-US"/>
              <a:t>Principles: Visibility, assurance, attention</a:t>
            </a:r>
            <a:endParaRPr lang="en-US" dirty="0"/>
          </a:p>
        </p:txBody>
      </p:sp>
      <p:sp>
        <p:nvSpPr>
          <p:cNvPr id="6" name="Slide Number Placeholder 5"/>
          <p:cNvSpPr>
            <a:spLocks noGrp="1"/>
          </p:cNvSpPr>
          <p:nvPr>
            <p:ph type="sldNum" sz="quarter" idx="4294967295"/>
          </p:nvPr>
        </p:nvSpPr>
        <p:spPr>
          <a:xfrm>
            <a:off x="10055225" y="6245225"/>
            <a:ext cx="2133600" cy="476250"/>
          </a:xfrm>
          <a:prstGeom prst="rect">
            <a:avLst/>
          </a:prstGeom>
        </p:spPr>
        <p:txBody>
          <a:bodyPr/>
          <a:lstStyle/>
          <a:p>
            <a:pPr>
              <a:defRPr/>
            </a:pPr>
            <a:fld id="{41F45D0B-5BEA-C442-8195-8C496B033A5A}" type="slidenum">
              <a:rPr lang="en-US" smtClean="0"/>
              <a:pPr>
                <a:defRPr/>
              </a:pPr>
              <a:t>27</a:t>
            </a:fld>
            <a:endParaRPr lang="en-US"/>
          </a:p>
        </p:txBody>
      </p:sp>
    </p:spTree>
    <p:extLst>
      <p:ext uri="{BB962C8B-B14F-4D97-AF65-F5344CB8AC3E}">
        <p14:creationId xmlns:p14="http://schemas.microsoft.com/office/powerpoint/2010/main" val="285514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4"/>
          <p:cNvPicPr>
            <a:picLocks noChangeAspect="1"/>
          </p:cNvPicPr>
          <p:nvPr/>
        </p:nvPicPr>
        <p:blipFill rotWithShape="1">
          <a:blip r:embed="rId3">
            <a:extLst>
              <a:ext uri="{28A0092B-C50C-407E-A947-70E740481C1C}">
                <a14:useLocalDpi xmlns:a14="http://schemas.microsoft.com/office/drawing/2010/main" val="0"/>
              </a:ext>
            </a:extLst>
          </a:blip>
          <a:srcRect l="-1" r="1064"/>
          <a:stretch/>
        </p:blipFill>
        <p:spPr bwMode="auto">
          <a:xfrm>
            <a:off x="3044429" y="1066800"/>
            <a:ext cx="6035040" cy="513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WSC Tried to Make This Understandable</a:t>
            </a:r>
          </a:p>
        </p:txBody>
      </p:sp>
    </p:spTree>
    <p:extLst>
      <p:ext uri="{BB962C8B-B14F-4D97-AF65-F5344CB8AC3E}">
        <p14:creationId xmlns:p14="http://schemas.microsoft.com/office/powerpoint/2010/main" val="1725598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WSC Recommendations</a:t>
            </a:r>
            <a:endParaRPr lang="en-US" dirty="0"/>
          </a:p>
        </p:txBody>
      </p:sp>
      <p:sp>
        <p:nvSpPr>
          <p:cNvPr id="3" name="Content Placeholder 2"/>
          <p:cNvSpPr>
            <a:spLocks noGrp="1"/>
          </p:cNvSpPr>
          <p:nvPr>
            <p:ph idx="1"/>
          </p:nvPr>
        </p:nvSpPr>
        <p:spPr/>
        <p:txBody>
          <a:bodyPr/>
          <a:lstStyle/>
          <a:p>
            <a:r>
              <a:rPr lang="en-US"/>
              <a:t>Certificate Trust validation </a:t>
            </a:r>
          </a:p>
          <a:p>
            <a:pPr lvl="1"/>
            <a:r>
              <a:rPr lang="en-US"/>
              <a:t>Extended Validation, self-signed, and untrusted, and user interactions around validation</a:t>
            </a:r>
          </a:p>
          <a:p>
            <a:r>
              <a:rPr lang="en-US"/>
              <a:t>Existence of encryption</a:t>
            </a:r>
          </a:p>
          <a:p>
            <a:r>
              <a:rPr lang="en-US"/>
              <a:t>Strong cipher suites </a:t>
            </a:r>
          </a:p>
          <a:p>
            <a:r>
              <a:rPr lang="en-US"/>
              <a:t>User interactions for error handling based on error severity</a:t>
            </a:r>
          </a:p>
          <a:p>
            <a:pPr lvl="1"/>
            <a:r>
              <a:rPr lang="en-US"/>
              <a:t>Attempting to combat habituation </a:t>
            </a:r>
          </a:p>
          <a:p>
            <a:r>
              <a:rPr lang="en-US"/>
              <a:t>Consistent visual presentation of authenticated DNS identity </a:t>
            </a:r>
          </a:p>
          <a:p>
            <a:r>
              <a:rPr lang="en-US"/>
              <a:t>MUST NOTs – mixed content, obscuring security info, techno jargon, unsupervised installation, automatic bookmarks  </a:t>
            </a:r>
          </a:p>
          <a:p>
            <a:endParaRPr lang="en-US" dirty="0"/>
          </a:p>
        </p:txBody>
      </p:sp>
    </p:spTree>
    <p:extLst>
      <p:ext uri="{BB962C8B-B14F-4D97-AF65-F5344CB8AC3E}">
        <p14:creationId xmlns:p14="http://schemas.microsoft.com/office/powerpoint/2010/main" val="2567686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(Basic) Authentication</a:t>
            </a:r>
            <a:endParaRPr lang="en-US" dirty="0"/>
          </a:p>
        </p:txBody>
      </p:sp>
      <p:sp>
        <p:nvSpPr>
          <p:cNvPr id="3" name="Text Placeholder 2"/>
          <p:cNvSpPr>
            <a:spLocks noGrp="1"/>
          </p:cNvSpPr>
          <p:nvPr>
            <p:ph idx="1"/>
          </p:nvPr>
        </p:nvSpPr>
        <p:spPr>
          <a:xfrm>
            <a:off x="633820" y="1289304"/>
            <a:ext cx="9422992" cy="4828032"/>
          </a:xfrm>
        </p:spPr>
        <p:txBody>
          <a:bodyPr/>
          <a:lstStyle/>
          <a:p>
            <a:r>
              <a:rPr lang="en-US" dirty="0"/>
              <a:t>Security the way Tim intended </a:t>
            </a:r>
          </a:p>
          <a:p>
            <a:r>
              <a:rPr lang="en-US" dirty="0"/>
              <a:t>Server says: WWW-Authenticate: Basic realm="</a:t>
            </a:r>
            <a:r>
              <a:rPr lang="en-US" i="1" dirty="0"/>
              <a:t>insert realm</a:t>
            </a:r>
            <a:r>
              <a:rPr lang="en-US" dirty="0"/>
              <a:t>”</a:t>
            </a:r>
          </a:p>
          <a:p>
            <a:r>
              <a:rPr lang="en-US" dirty="0"/>
              <a:t>User prompted for their password</a:t>
            </a:r>
          </a:p>
          <a:p>
            <a:r>
              <a:rPr lang="en-US" dirty="0"/>
              <a:t>Client says: Authorization: Basic QWxhZGluOnNlc2FtIG9wZW4=</a:t>
            </a:r>
          </a:p>
          <a:p>
            <a:pPr lvl="1"/>
            <a:r>
              <a:rPr lang="en-US" dirty="0"/>
              <a:t>User agent remembers and sends for that URI domain/realm </a:t>
            </a:r>
          </a:p>
        </p:txBody>
      </p:sp>
      <p:pic>
        <p:nvPicPr>
          <p:cNvPr id="4" name="Picture 3"/>
          <p:cNvPicPr>
            <a:picLocks noChangeAspect="1"/>
          </p:cNvPicPr>
          <p:nvPr/>
        </p:nvPicPr>
        <p:blipFill>
          <a:blip r:embed="rId3"/>
          <a:stretch>
            <a:fillRect/>
          </a:stretch>
        </p:blipFill>
        <p:spPr>
          <a:xfrm>
            <a:off x="6399212" y="3581400"/>
            <a:ext cx="5522176" cy="2590800"/>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1625767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WSC Challenges</a:t>
            </a:r>
            <a:endParaRPr lang="en-US" dirty="0"/>
          </a:p>
        </p:txBody>
      </p:sp>
      <p:sp>
        <p:nvSpPr>
          <p:cNvPr id="8" name="Text Placeholder 7"/>
          <p:cNvSpPr>
            <a:spLocks noGrp="1"/>
          </p:cNvSpPr>
          <p:nvPr>
            <p:ph idx="1"/>
          </p:nvPr>
        </p:nvSpPr>
        <p:spPr/>
        <p:txBody>
          <a:bodyPr/>
          <a:lstStyle/>
          <a:p>
            <a:r>
              <a:rPr lang="en-US" dirty="0"/>
              <a:t>Standards Challenges</a:t>
            </a:r>
          </a:p>
          <a:p>
            <a:pPr lvl="1"/>
            <a:r>
              <a:rPr lang="en-US" dirty="0"/>
              <a:t>“Successful standards enable”</a:t>
            </a:r>
          </a:p>
          <a:p>
            <a:pPr lvl="2"/>
            <a:r>
              <a:rPr lang="en-US" dirty="0"/>
              <a:t>We had a lot of “Don’t do this thing” and constraints </a:t>
            </a:r>
          </a:p>
          <a:p>
            <a:pPr lvl="1"/>
            <a:r>
              <a:rPr lang="en-US" dirty="0"/>
              <a:t>UI standards are process, not presentation </a:t>
            </a:r>
          </a:p>
          <a:p>
            <a:r>
              <a:rPr lang="en-US" dirty="0"/>
              <a:t>Context Challenges </a:t>
            </a:r>
          </a:p>
          <a:p>
            <a:pPr lvl="1"/>
            <a:r>
              <a:rPr lang="en-US" dirty="0"/>
              <a:t>Browser vendor participation</a:t>
            </a:r>
          </a:p>
          <a:p>
            <a:pPr lvl="2"/>
            <a:r>
              <a:rPr lang="en-US" dirty="0"/>
              <a:t>Some of the reasons vendors participate: </a:t>
            </a:r>
            <a:br>
              <a:rPr lang="en-US" dirty="0"/>
            </a:br>
            <a:r>
              <a:rPr lang="en-US" dirty="0"/>
              <a:t>Interoperability (as required by/for the market)</a:t>
            </a:r>
            <a:br>
              <a:rPr lang="en-US" dirty="0"/>
            </a:br>
            <a:r>
              <a:rPr lang="en-US" dirty="0"/>
              <a:t>Customer requirements (compliance and laws and features)</a:t>
            </a:r>
          </a:p>
          <a:p>
            <a:pPr lvl="2"/>
            <a:r>
              <a:rPr lang="en-US" dirty="0"/>
              <a:t>Some of the reasons vendors don’t participate: </a:t>
            </a:r>
            <a:br>
              <a:rPr lang="en-US" dirty="0"/>
            </a:br>
            <a:r>
              <a:rPr lang="en-US" dirty="0"/>
              <a:t>IP/patents</a:t>
            </a:r>
            <a:br>
              <a:rPr lang="en-US" dirty="0"/>
            </a:br>
            <a:r>
              <a:rPr lang="en-US" dirty="0"/>
              <a:t>Dilution of their brand</a:t>
            </a:r>
            <a:br>
              <a:rPr lang="en-US" dirty="0"/>
            </a:br>
            <a:r>
              <a:rPr lang="en-US" dirty="0"/>
              <a:t>Market advantage in the area</a:t>
            </a:r>
          </a:p>
          <a:p>
            <a:pPr lvl="1"/>
            <a:r>
              <a:rPr lang="en-US" dirty="0"/>
              <a:t>And then mobile</a:t>
            </a:r>
          </a:p>
          <a:p>
            <a:pPr lvl="2"/>
            <a:r>
              <a:rPr lang="en-US" dirty="0"/>
              <a:t>Technology marches forward </a:t>
            </a:r>
          </a:p>
        </p:txBody>
      </p:sp>
    </p:spTree>
    <p:extLst>
      <p:ext uri="{BB962C8B-B14F-4D97-AF65-F5344CB8AC3E}">
        <p14:creationId xmlns:p14="http://schemas.microsoft.com/office/powerpoint/2010/main" val="3451809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4294967295"/>
          </p:nvPr>
        </p:nvSpPr>
        <p:spPr>
          <a:xfrm>
            <a:off x="658197" y="5852161"/>
            <a:ext cx="10813351" cy="384175"/>
          </a:xfrm>
        </p:spPr>
        <p:txBody>
          <a:bodyPr/>
          <a:lstStyle/>
          <a:p>
            <a:endParaRPr lang="en-US" dirty="0"/>
          </a:p>
        </p:txBody>
      </p:sp>
      <p:sp>
        <p:nvSpPr>
          <p:cNvPr id="2" name="Title 1"/>
          <p:cNvSpPr>
            <a:spLocks noGrp="1"/>
          </p:cNvSpPr>
          <p:nvPr>
            <p:ph type="ctrTitle"/>
          </p:nvPr>
        </p:nvSpPr>
        <p:spPr/>
        <p:txBody>
          <a:bodyPr/>
          <a:lstStyle/>
          <a:p>
            <a:pPr marL="0" indent="0">
              <a:buNone/>
            </a:pPr>
            <a:r>
              <a:rPr lang="en-US" dirty="0">
                <a:solidFill>
                  <a:srgbClr val="011893"/>
                </a:solidFill>
              </a:rPr>
              <a:t>Open Standards Haven’t Worked for User Experience and Web Security </a:t>
            </a:r>
          </a:p>
        </p:txBody>
      </p:sp>
    </p:spTree>
    <p:extLst>
      <p:ext uri="{BB962C8B-B14F-4D97-AF65-F5344CB8AC3E}">
        <p14:creationId xmlns:p14="http://schemas.microsoft.com/office/powerpoint/2010/main" val="2623200874"/>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User Experience and Warnings Continued To Be a Challenge</a:t>
            </a:r>
            <a:endParaRPr lang="en-US" dirty="0"/>
          </a:p>
        </p:txBody>
      </p:sp>
      <p:sp>
        <p:nvSpPr>
          <p:cNvPr id="3" name="Content Placeholder 2"/>
          <p:cNvSpPr>
            <a:spLocks noGrp="1"/>
          </p:cNvSpPr>
          <p:nvPr>
            <p:ph idx="1"/>
          </p:nvPr>
        </p:nvSpPr>
        <p:spPr>
          <a:xfrm>
            <a:off x="633819" y="1289304"/>
            <a:ext cx="6070193" cy="4828032"/>
          </a:xfrm>
        </p:spPr>
        <p:txBody>
          <a:bodyPr/>
          <a:lstStyle/>
          <a:p>
            <a:r>
              <a:rPr lang="en-US" dirty="0"/>
              <a:t>Firefox Click Through Rate (CTR) for malware </a:t>
            </a:r>
            <a:br>
              <a:rPr lang="en-US" dirty="0"/>
            </a:br>
            <a:r>
              <a:rPr lang="en-US" dirty="0"/>
              <a:t>warnings is 33% (2014)</a:t>
            </a:r>
          </a:p>
          <a:p>
            <a:pPr lvl="1"/>
            <a:r>
              <a:rPr lang="en-US" dirty="0"/>
              <a:t>Google Chrome’s 70%</a:t>
            </a:r>
          </a:p>
          <a:p>
            <a:r>
              <a:rPr lang="en-US" dirty="0"/>
              <a:t>Mock Firefox styling closed that difference by </a:t>
            </a:r>
            <a:br>
              <a:rPr lang="en-US" dirty="0"/>
            </a:br>
            <a:r>
              <a:rPr lang="en-US" dirty="0"/>
              <a:t>12 to 20 points in a 10 day at scale controlled </a:t>
            </a:r>
            <a:br>
              <a:rPr lang="en-US" dirty="0"/>
            </a:br>
            <a:r>
              <a:rPr lang="en-US" dirty="0"/>
              <a:t>experiment </a:t>
            </a:r>
          </a:p>
          <a:p>
            <a:pPr lvl="1"/>
            <a:r>
              <a:rPr lang="en-US" dirty="0"/>
              <a:t>Change to text, layout, default button </a:t>
            </a:r>
          </a:p>
          <a:p>
            <a:pPr lvl="1"/>
            <a:r>
              <a:rPr lang="en-US" dirty="0"/>
              <a:t>Users heed warnings to sites they have not visited</a:t>
            </a:r>
          </a:p>
          <a:p>
            <a:pPr lvl="1"/>
            <a:r>
              <a:rPr lang="en-US" dirty="0"/>
              <a:t>Users unpredictable for warnings on sites </a:t>
            </a:r>
            <a:br>
              <a:rPr lang="en-US" dirty="0"/>
            </a:br>
            <a:r>
              <a:rPr lang="en-US" dirty="0"/>
              <a:t>they have visited</a:t>
            </a:r>
          </a:p>
          <a:p>
            <a:pPr lvl="1"/>
            <a:r>
              <a:rPr lang="en-US" dirty="0"/>
              <a:t>Survey said users trust high reputation sites more than malware warnings</a:t>
            </a:r>
          </a:p>
          <a:p>
            <a:r>
              <a:rPr lang="en-US" dirty="0"/>
              <a:t>Further change promoted the safe choice and demoted the unsafe choice (2015)</a:t>
            </a:r>
          </a:p>
          <a:p>
            <a:pPr lvl="1"/>
            <a:r>
              <a:rPr lang="en-US" dirty="0"/>
              <a:t>Chrome CTR 38%</a:t>
            </a:r>
          </a:p>
        </p:txBody>
      </p:sp>
      <p:pic>
        <p:nvPicPr>
          <p:cNvPr id="5" name="Picture 4"/>
          <p:cNvPicPr>
            <a:picLocks noChangeAspect="1"/>
          </p:cNvPicPr>
          <p:nvPr/>
        </p:nvPicPr>
        <p:blipFill>
          <a:blip r:embed="rId3"/>
          <a:stretch>
            <a:fillRect/>
          </a:stretch>
        </p:blipFill>
        <p:spPr>
          <a:xfrm>
            <a:off x="6856412" y="1596201"/>
            <a:ext cx="5147861" cy="1813892"/>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3014029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5375" y="1219200"/>
            <a:ext cx="11646437" cy="5061017"/>
          </a:xfrm>
        </p:spPr>
        <p:txBody>
          <a:bodyPr/>
          <a:lstStyle/>
          <a:p>
            <a:pPr marL="0" indent="0">
              <a:buNone/>
            </a:pPr>
            <a:r>
              <a:rPr lang="en-US" dirty="0">
                <a:solidFill>
                  <a:srgbClr val="011893"/>
                </a:solidFill>
              </a:rPr>
              <a:t>It’s 1997. Dynamic HTML introduces tags that contain code.</a:t>
            </a:r>
            <a:br>
              <a:rPr lang="en-US" dirty="0">
                <a:solidFill>
                  <a:srgbClr val="011893"/>
                </a:solidFill>
              </a:rPr>
            </a:br>
            <a:r>
              <a:rPr lang="en-US" dirty="0">
                <a:solidFill>
                  <a:srgbClr val="011893"/>
                </a:solidFill>
              </a:rPr>
              <a:t/>
            </a:r>
            <a:br>
              <a:rPr lang="en-US" dirty="0">
                <a:solidFill>
                  <a:srgbClr val="011893"/>
                </a:solidFill>
              </a:rPr>
            </a:br>
            <a:r>
              <a:rPr lang="en-US" sz="4000" dirty="0">
                <a:solidFill>
                  <a:srgbClr val="011893"/>
                </a:solidFill>
              </a:rPr>
              <a:t>Security Principle: </a:t>
            </a:r>
            <a:br>
              <a:rPr lang="en-US" sz="4000" dirty="0">
                <a:solidFill>
                  <a:srgbClr val="011893"/>
                </a:solidFill>
              </a:rPr>
            </a:br>
            <a:r>
              <a:rPr lang="en-US" sz="4000" dirty="0">
                <a:solidFill>
                  <a:srgbClr val="011893"/>
                </a:solidFill>
              </a:rPr>
              <a:t>Data and Code should not mix</a:t>
            </a:r>
            <a:br>
              <a:rPr lang="en-US" sz="4000" dirty="0">
                <a:solidFill>
                  <a:srgbClr val="011893"/>
                </a:solidFill>
              </a:rPr>
            </a:br>
            <a:r>
              <a:rPr lang="en-US" sz="4000" dirty="0">
                <a:solidFill>
                  <a:srgbClr val="011893"/>
                </a:solidFill>
              </a:rPr>
              <a:t>Code is dangerous. Data is not. </a:t>
            </a:r>
            <a:br>
              <a:rPr lang="en-US" sz="4000" dirty="0">
                <a:solidFill>
                  <a:srgbClr val="011893"/>
                </a:solidFill>
              </a:rPr>
            </a:br>
            <a:r>
              <a:rPr lang="en-US" sz="4000" dirty="0">
                <a:solidFill>
                  <a:srgbClr val="011893"/>
                </a:solidFill>
              </a:rPr>
              <a:t>	Speech </a:t>
            </a:r>
            <a:r>
              <a:rPr lang="en-US" sz="4000" dirty="0" err="1">
                <a:solidFill>
                  <a:srgbClr val="011893"/>
                </a:solidFill>
              </a:rPr>
              <a:t>vs</a:t>
            </a:r>
            <a:r>
              <a:rPr lang="en-US" sz="4000" dirty="0">
                <a:solidFill>
                  <a:srgbClr val="011893"/>
                </a:solidFill>
              </a:rPr>
              <a:t> action  </a:t>
            </a:r>
          </a:p>
        </p:txBody>
      </p:sp>
    </p:spTree>
    <p:extLst>
      <p:ext uri="{BB962C8B-B14F-4D97-AF65-F5344CB8AC3E}">
        <p14:creationId xmlns:p14="http://schemas.microsoft.com/office/powerpoint/2010/main" val="681504184"/>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Is It Safe? </a:t>
            </a:r>
            <a:endParaRPr lang="en-US" dirty="0"/>
          </a:p>
        </p:txBody>
      </p:sp>
      <p:sp>
        <p:nvSpPr>
          <p:cNvPr id="3" name="Text Placeholder 2"/>
          <p:cNvSpPr>
            <a:spLocks noGrp="1"/>
          </p:cNvSpPr>
          <p:nvPr>
            <p:ph idx="1"/>
          </p:nvPr>
        </p:nvSpPr>
        <p:spPr>
          <a:xfrm>
            <a:off x="633819" y="1289304"/>
            <a:ext cx="6222593" cy="4828032"/>
          </a:xfrm>
        </p:spPr>
        <p:txBody>
          <a:bodyPr/>
          <a:lstStyle/>
          <a:p>
            <a:r>
              <a:rPr lang="en-US" dirty="0"/>
              <a:t>Who vouches for the code on this web site? </a:t>
            </a:r>
          </a:p>
          <a:p>
            <a:pPr lvl="1"/>
            <a:r>
              <a:rPr lang="en-US" dirty="0" err="1"/>
              <a:t>Javascript</a:t>
            </a:r>
            <a:endParaRPr lang="en-US" dirty="0"/>
          </a:p>
          <a:p>
            <a:pPr lvl="1"/>
            <a:r>
              <a:rPr lang="en-US" dirty="0"/>
              <a:t>Sandbox + same origin policy</a:t>
            </a:r>
          </a:p>
          <a:p>
            <a:r>
              <a:rPr lang="en-US" dirty="0"/>
              <a:t>Web mail</a:t>
            </a:r>
          </a:p>
          <a:p>
            <a:pPr lvl="1"/>
            <a:r>
              <a:rPr lang="en-US" dirty="0"/>
              <a:t>Earliest web application serving data in pages not created by web site developers</a:t>
            </a:r>
          </a:p>
          <a:p>
            <a:pPr lvl="1"/>
            <a:r>
              <a:rPr lang="en-US" dirty="0"/>
              <a:t>Broke domain name authentication assumptions </a:t>
            </a:r>
          </a:p>
          <a:p>
            <a:pPr lvl="1"/>
            <a:r>
              <a:rPr lang="en-US" dirty="0"/>
              <a:t>Cross site scripting (XSS)</a:t>
            </a:r>
          </a:p>
          <a:p>
            <a:r>
              <a:rPr lang="en-US" dirty="0"/>
              <a:t>Response - HTML escaping of everything</a:t>
            </a:r>
          </a:p>
          <a:p>
            <a:pPr lvl="1"/>
            <a:r>
              <a:rPr lang="en-US" dirty="0"/>
              <a:t>Where are my bold text and dancing pigs? </a:t>
            </a:r>
          </a:p>
          <a:p>
            <a:r>
              <a:rPr lang="en-US" dirty="0"/>
              <a:t>Next steps: Whitelist vs Blacklist of HTML tags</a:t>
            </a:r>
          </a:p>
          <a:p>
            <a:pPr lvl="1"/>
            <a:r>
              <a:rPr lang="en-US" dirty="0"/>
              <a:t>What are the tradeoffs? </a:t>
            </a:r>
          </a:p>
          <a:p>
            <a:endParaRPr lang="en-US" dirty="0"/>
          </a:p>
        </p:txBody>
      </p:sp>
      <p:pic>
        <p:nvPicPr>
          <p:cNvPr id="4" name="Picture 3" descr="AV-37-12287686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9412" y="1447800"/>
            <a:ext cx="3429000" cy="1916754"/>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4105034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 break: There are always bugs</a:t>
            </a:r>
          </a:p>
        </p:txBody>
      </p:sp>
      <p:sp>
        <p:nvSpPr>
          <p:cNvPr id="3" name="Text Placeholder 2"/>
          <p:cNvSpPr>
            <a:spLocks noGrp="1"/>
          </p:cNvSpPr>
          <p:nvPr>
            <p:ph idx="1"/>
          </p:nvPr>
        </p:nvSpPr>
        <p:spPr/>
        <p:txBody>
          <a:bodyPr/>
          <a:lstStyle/>
          <a:p>
            <a:r>
              <a:rPr lang="en-US" dirty="0"/>
              <a:t>Major technical university’s web site</a:t>
            </a:r>
          </a:p>
          <a:p>
            <a:r>
              <a:rPr lang="en-US" dirty="0"/>
              <a:t>Cross Site Scripting (XSS)</a:t>
            </a:r>
          </a:p>
          <a:p>
            <a:pPr lvl="1"/>
            <a:r>
              <a:rPr lang="en-US" dirty="0"/>
              <a:t>Every link modified to redirect through proxy </a:t>
            </a:r>
          </a:p>
          <a:p>
            <a:pPr lvl="1"/>
            <a:r>
              <a:rPr lang="en-US" dirty="0"/>
              <a:t>Links to other web sites (e.g. LinkedIn, Facebook)</a:t>
            </a:r>
          </a:p>
          <a:p>
            <a:r>
              <a:rPr lang="en-US" dirty="0"/>
              <a:t>Insecure Direct Object Reference</a:t>
            </a:r>
          </a:p>
          <a:p>
            <a:pPr lvl="1"/>
            <a:r>
              <a:rPr lang="en-US" dirty="0"/>
              <a:t>Walk the OS file system</a:t>
            </a:r>
          </a:p>
          <a:p>
            <a:r>
              <a:rPr lang="en-US" dirty="0"/>
              <a:t>Lesson: Developers are (fallible) people too  </a:t>
            </a:r>
          </a:p>
          <a:p>
            <a:endParaRPr lang="en-US" dirty="0"/>
          </a:p>
        </p:txBody>
      </p:sp>
    </p:spTree>
    <p:extLst>
      <p:ext uri="{BB962C8B-B14F-4D97-AF65-F5344CB8AC3E}">
        <p14:creationId xmlns:p14="http://schemas.microsoft.com/office/powerpoint/2010/main" val="489658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Active Content Security Challenge</a:t>
            </a:r>
            <a:endParaRPr lang="en-US" dirty="0"/>
          </a:p>
        </p:txBody>
      </p:sp>
      <p:sp>
        <p:nvSpPr>
          <p:cNvPr id="5" name="Text Placeholder 4"/>
          <p:cNvSpPr>
            <a:spLocks noGrp="1"/>
          </p:cNvSpPr>
          <p:nvPr>
            <p:ph idx="1"/>
          </p:nvPr>
        </p:nvSpPr>
        <p:spPr/>
        <p:txBody>
          <a:bodyPr/>
          <a:lstStyle/>
          <a:p>
            <a:r>
              <a:rPr lang="en-US"/>
              <a:t>Beware the Code that Executes </a:t>
            </a:r>
          </a:p>
          <a:p>
            <a:r>
              <a:rPr lang="en-US"/>
              <a:t>GET stopped being safe and idempotent</a:t>
            </a:r>
          </a:p>
          <a:p>
            <a:pPr lvl="1"/>
            <a:r>
              <a:rPr lang="en-US"/>
              <a:t>Which gave us CSRF</a:t>
            </a:r>
          </a:p>
          <a:p>
            <a:pPr lvl="1"/>
            <a:r>
              <a:rPr lang="en-US"/>
              <a:t>JSON and XML enable CSRF with POST</a:t>
            </a:r>
          </a:p>
          <a:p>
            <a:r>
              <a:rPr lang="en-US"/>
              <a:t>Browser based downloads</a:t>
            </a:r>
          </a:p>
          <a:p>
            <a:r>
              <a:rPr lang="en-US"/>
              <a:t>Browser extensions</a:t>
            </a:r>
          </a:p>
          <a:p>
            <a:r>
              <a:rPr lang="en-US"/>
              <a:t>Web based updates/patches</a:t>
            </a:r>
          </a:p>
          <a:p>
            <a:r>
              <a:rPr lang="en-US"/>
              <a:t>Mobile applications</a:t>
            </a:r>
          </a:p>
          <a:p>
            <a:pPr lvl="1"/>
            <a:r>
              <a:rPr lang="en-US"/>
              <a:t>Introduced in 2007 on Apple iPhone iOS</a:t>
            </a:r>
          </a:p>
          <a:p>
            <a:pPr lvl="1"/>
            <a:r>
              <a:rPr lang="en-US"/>
              <a:t>Controls include permissions model</a:t>
            </a:r>
            <a:endParaRPr lang="en-US" dirty="0"/>
          </a:p>
        </p:txBody>
      </p:sp>
    </p:spTree>
    <p:extLst>
      <p:ext uri="{BB962C8B-B14F-4D97-AF65-F5344CB8AC3E}">
        <p14:creationId xmlns:p14="http://schemas.microsoft.com/office/powerpoint/2010/main" val="1713530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User Experience Installing Code with Android Permissions (2012)</a:t>
            </a:r>
            <a:endParaRPr lang="en-US" dirty="0"/>
          </a:p>
        </p:txBody>
      </p:sp>
      <p:sp>
        <p:nvSpPr>
          <p:cNvPr id="3" name="Text Placeholder 2"/>
          <p:cNvSpPr>
            <a:spLocks noGrp="1"/>
          </p:cNvSpPr>
          <p:nvPr>
            <p:ph idx="1"/>
          </p:nvPr>
        </p:nvSpPr>
        <p:spPr/>
        <p:txBody>
          <a:bodyPr/>
          <a:lstStyle/>
          <a:p>
            <a:r>
              <a:rPr lang="en-US" dirty="0"/>
              <a:t>17% of participants paid attention to permissions during installation </a:t>
            </a:r>
            <a:br>
              <a:rPr lang="en-US" dirty="0"/>
            </a:br>
            <a:r>
              <a:rPr lang="en-US" dirty="0"/>
              <a:t>(self reported and lab experiment)</a:t>
            </a:r>
          </a:p>
          <a:p>
            <a:pPr lvl="1"/>
            <a:r>
              <a:rPr lang="en-US" dirty="0"/>
              <a:t>42% aware permissions exist but do not always consider them</a:t>
            </a:r>
          </a:p>
          <a:p>
            <a:r>
              <a:rPr lang="en-US" dirty="0"/>
              <a:t>3% of survey respondents could answer correctly and exactly all three randomly chosen permission comprehension questions</a:t>
            </a:r>
          </a:p>
          <a:p>
            <a:pPr lvl="1"/>
            <a:r>
              <a:rPr lang="en-US" dirty="0"/>
              <a:t>53% of the answers contain at least one correct choice</a:t>
            </a:r>
          </a:p>
          <a:p>
            <a:r>
              <a:rPr lang="en-US" dirty="0"/>
              <a:t>READ_CALENDAR – 46%  correct</a:t>
            </a:r>
          </a:p>
          <a:p>
            <a:r>
              <a:rPr lang="en-US" dirty="0"/>
              <a:t>READ_PHONE_STATE – 4.7% correct</a:t>
            </a:r>
          </a:p>
        </p:txBody>
      </p:sp>
      <p:pic>
        <p:nvPicPr>
          <p:cNvPr id="4" name="Picture 3"/>
          <p:cNvPicPr>
            <a:picLocks noChangeAspect="1"/>
          </p:cNvPicPr>
          <p:nvPr/>
        </p:nvPicPr>
        <p:blipFill>
          <a:blip r:embed="rId3"/>
          <a:stretch>
            <a:fillRect/>
          </a:stretch>
        </p:blipFill>
        <p:spPr>
          <a:xfrm>
            <a:off x="2011126" y="4191000"/>
            <a:ext cx="8166571" cy="1013781"/>
          </a:xfrm>
          <a:prstGeom prst="rect">
            <a:avLst/>
          </a:prstGeom>
        </p:spPr>
      </p:pic>
      <p:pic>
        <p:nvPicPr>
          <p:cNvPr id="5" name="Picture 4"/>
          <p:cNvPicPr>
            <a:picLocks noChangeAspect="1"/>
          </p:cNvPicPr>
          <p:nvPr/>
        </p:nvPicPr>
        <p:blipFill>
          <a:blip r:embed="rId4"/>
          <a:stretch>
            <a:fillRect/>
          </a:stretch>
        </p:blipFill>
        <p:spPr>
          <a:xfrm>
            <a:off x="2055811" y="5257800"/>
            <a:ext cx="8143886" cy="1032164"/>
          </a:xfrm>
          <a:prstGeom prst="rect">
            <a:avLst/>
          </a:prstGeom>
          <a:ln>
            <a:solidFill>
              <a:schemeClr val="tx1"/>
            </a:solidFill>
          </a:ln>
        </p:spPr>
      </p:pic>
    </p:spTree>
    <p:extLst>
      <p:ext uri="{BB962C8B-B14F-4D97-AF65-F5344CB8AC3E}">
        <p14:creationId xmlns:p14="http://schemas.microsoft.com/office/powerpoint/2010/main" val="2773634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532" y="1371600"/>
            <a:ext cx="10813350" cy="4480560"/>
          </a:xfrm>
        </p:spPr>
        <p:txBody>
          <a:bodyPr/>
          <a:lstStyle/>
          <a:p>
            <a:pPr marL="0" indent="0">
              <a:buNone/>
            </a:pPr>
            <a:r>
              <a:rPr lang="en-US" dirty="0">
                <a:solidFill>
                  <a:srgbClr val="011893"/>
                </a:solidFill>
              </a:rPr>
              <a:t>Given enough eyeballs, all bugs are shallow</a:t>
            </a:r>
            <a:br>
              <a:rPr lang="en-US" dirty="0">
                <a:solidFill>
                  <a:srgbClr val="011893"/>
                </a:solidFill>
              </a:rPr>
            </a:br>
            <a:r>
              <a:rPr lang="en-US" dirty="0">
                <a:solidFill>
                  <a:srgbClr val="011893"/>
                </a:solidFill>
              </a:rPr>
              <a:t/>
            </a:r>
            <a:br>
              <a:rPr lang="en-US" dirty="0">
                <a:solidFill>
                  <a:srgbClr val="011893"/>
                </a:solidFill>
              </a:rPr>
            </a:br>
            <a:r>
              <a:rPr lang="en-US" dirty="0">
                <a:solidFill>
                  <a:srgbClr val="011893"/>
                </a:solidFill>
              </a:rPr>
              <a:t>Open Source, Bugs and Vulnerabilities </a:t>
            </a:r>
          </a:p>
        </p:txBody>
      </p:sp>
    </p:spTree>
    <p:extLst>
      <p:ext uri="{BB962C8B-B14F-4D97-AF65-F5344CB8AC3E}">
        <p14:creationId xmlns:p14="http://schemas.microsoft.com/office/powerpoint/2010/main" val="2186117596"/>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6013" y="76200"/>
            <a:ext cx="4876799" cy="804333"/>
          </a:xfrm>
          <a:prstGeom prst="rect">
            <a:avLst/>
          </a:prstGeom>
        </p:spPr>
      </p:pic>
      <p:pic>
        <p:nvPicPr>
          <p:cNvPr id="5" name="Picture 4"/>
          <p:cNvPicPr>
            <a:picLocks noChangeAspect="1"/>
          </p:cNvPicPr>
          <p:nvPr/>
        </p:nvPicPr>
        <p:blipFill>
          <a:blip r:embed="rId4"/>
          <a:stretch>
            <a:fillRect/>
          </a:stretch>
        </p:blipFill>
        <p:spPr>
          <a:xfrm>
            <a:off x="2482532" y="1066800"/>
            <a:ext cx="7223760" cy="5161162"/>
          </a:xfrm>
          <a:prstGeom prst="rect">
            <a:avLst/>
          </a:prstGeom>
          <a:ln>
            <a:noFill/>
          </a:ln>
        </p:spPr>
        <p:style>
          <a:lnRef idx="2">
            <a:schemeClr val="dk1">
              <a:shade val="50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4057231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Original (Basic) Authentication Challenges</a:t>
            </a:r>
          </a:p>
        </p:txBody>
      </p:sp>
      <p:sp>
        <p:nvSpPr>
          <p:cNvPr id="3" name="Text Placeholder 2"/>
          <p:cNvSpPr>
            <a:spLocks noGrp="1"/>
          </p:cNvSpPr>
          <p:nvPr>
            <p:ph idx="1"/>
          </p:nvPr>
        </p:nvSpPr>
        <p:spPr>
          <a:xfrm>
            <a:off x="633819" y="1289304"/>
            <a:ext cx="6755993" cy="4828032"/>
          </a:xfrm>
        </p:spPr>
        <p:txBody>
          <a:bodyPr/>
          <a:lstStyle/>
          <a:p>
            <a:r>
              <a:rPr lang="en-US" dirty="0"/>
              <a:t>Password unprotected</a:t>
            </a:r>
          </a:p>
          <a:p>
            <a:pPr lvl="1"/>
            <a:r>
              <a:rPr lang="en-US" dirty="0"/>
              <a:t>Encoding is not encrypting </a:t>
            </a:r>
          </a:p>
          <a:p>
            <a:r>
              <a:rPr lang="en-US" dirty="0"/>
              <a:t>Every </a:t>
            </a:r>
            <a:r>
              <a:rPr lang="en-US" dirty="0" err="1"/>
              <a:t>domain+realm</a:t>
            </a:r>
            <a:r>
              <a:rPr lang="en-US" dirty="0"/>
              <a:t> does their own authentication </a:t>
            </a:r>
          </a:p>
          <a:p>
            <a:pPr lvl="1"/>
            <a:r>
              <a:rPr lang="en-US" dirty="0"/>
              <a:t>No Single Sign On </a:t>
            </a:r>
          </a:p>
          <a:p>
            <a:pPr lvl="1"/>
            <a:r>
              <a:rPr lang="en-US" dirty="0"/>
              <a:t>Password proliferation </a:t>
            </a:r>
          </a:p>
          <a:p>
            <a:r>
              <a:rPr lang="en-US" dirty="0"/>
              <a:t>Who’s asking you for your password? </a:t>
            </a:r>
          </a:p>
          <a:p>
            <a:pPr lvl="1"/>
            <a:r>
              <a:rPr lang="en-US" dirty="0"/>
              <a:t>For what? </a:t>
            </a:r>
          </a:p>
          <a:p>
            <a:pPr lvl="1"/>
            <a:endParaRPr lang="en-US" dirty="0"/>
          </a:p>
          <a:p>
            <a:pPr lvl="1"/>
            <a:endParaRPr lang="en-US" dirty="0"/>
          </a:p>
        </p:txBody>
      </p:sp>
      <p:pic>
        <p:nvPicPr>
          <p:cNvPr id="4" name="Picture 3" descr="wall-of-shee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212" y="2612136"/>
            <a:ext cx="4673600" cy="3505200"/>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18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82103" y="1219200"/>
            <a:ext cx="7224620" cy="4889500"/>
          </a:xfrm>
          <a:prstGeom prst="rect">
            <a:avLst/>
          </a:prstGeom>
        </p:spPr>
      </p:pic>
    </p:spTree>
    <p:extLst>
      <p:ext uri="{BB962C8B-B14F-4D97-AF65-F5344CB8AC3E}">
        <p14:creationId xmlns:p14="http://schemas.microsoft.com/office/powerpoint/2010/main" val="102991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82533" y="1066800"/>
            <a:ext cx="7223760" cy="4937341"/>
          </a:xfrm>
          <a:prstGeom prst="rect">
            <a:avLst/>
          </a:prstGeom>
        </p:spPr>
      </p:pic>
    </p:spTree>
    <p:extLst>
      <p:ext uri="{BB962C8B-B14F-4D97-AF65-F5344CB8AC3E}">
        <p14:creationId xmlns:p14="http://schemas.microsoft.com/office/powerpoint/2010/main" val="1612010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Heartbleed tell us about Open Security? </a:t>
            </a:r>
          </a:p>
        </p:txBody>
      </p:sp>
      <p:sp>
        <p:nvSpPr>
          <p:cNvPr id="3" name="Text Placeholder 2"/>
          <p:cNvSpPr>
            <a:spLocks noGrp="1"/>
          </p:cNvSpPr>
          <p:nvPr>
            <p:ph idx="1"/>
          </p:nvPr>
        </p:nvSpPr>
        <p:spPr/>
        <p:txBody>
          <a:bodyPr>
            <a:normAutofit fontScale="92500" lnSpcReduction="20000"/>
          </a:bodyPr>
          <a:lstStyle/>
          <a:p>
            <a:r>
              <a:rPr lang="en-US" dirty="0"/>
              <a:t>Heartbeat standard is an extension to TLS standard</a:t>
            </a:r>
          </a:p>
          <a:p>
            <a:pPr lvl="1"/>
            <a:r>
              <a:rPr lang="en-US" dirty="0"/>
              <a:t>Keep Alive performance enhancement</a:t>
            </a:r>
          </a:p>
          <a:p>
            <a:pPr lvl="1"/>
            <a:r>
              <a:rPr lang="en-US" dirty="0"/>
              <a:t>TCP has its own keep alive </a:t>
            </a:r>
          </a:p>
          <a:p>
            <a:r>
              <a:rPr lang="en-US" dirty="0"/>
              <a:t>Popular </a:t>
            </a:r>
            <a:r>
              <a:rPr lang="en-US" dirty="0" err="1"/>
              <a:t>OpenSSL</a:t>
            </a:r>
            <a:r>
              <a:rPr lang="en-US" dirty="0"/>
              <a:t> cryptographic library</a:t>
            </a:r>
          </a:p>
          <a:p>
            <a:pPr lvl="1"/>
            <a:r>
              <a:rPr lang="en-US" dirty="0"/>
              <a:t>SSL/TLS widely used to secure a variety of communications </a:t>
            </a:r>
          </a:p>
          <a:p>
            <a:pPr lvl="1"/>
            <a:r>
              <a:rPr lang="en-US" dirty="0"/>
              <a:t>Over 66% of the Internet deployed </a:t>
            </a:r>
            <a:r>
              <a:rPr lang="en-US" dirty="0" err="1"/>
              <a:t>OpenSSL</a:t>
            </a:r>
            <a:endParaRPr lang="en-US" dirty="0"/>
          </a:p>
          <a:p>
            <a:pPr lvl="1"/>
            <a:r>
              <a:rPr lang="en-US" dirty="0"/>
              <a:t>17% of secured web servers (.5 million) were believed to be vulnerable </a:t>
            </a:r>
          </a:p>
          <a:p>
            <a:r>
              <a:rPr lang="en-US" dirty="0"/>
              <a:t>Full recovery would mean changing anything secret that could have been in memory while the vulnerable version was deployed </a:t>
            </a:r>
          </a:p>
          <a:p>
            <a:r>
              <a:rPr lang="en-US" dirty="0"/>
              <a:t>Improper input validation due to a missing bounds check</a:t>
            </a:r>
          </a:p>
          <a:p>
            <a:pPr lvl="1"/>
            <a:r>
              <a:rPr lang="en-US" dirty="0"/>
              <a:t>C language – specify string sizes</a:t>
            </a:r>
          </a:p>
          <a:p>
            <a:pPr lvl="1"/>
            <a:r>
              <a:rPr lang="en-US" dirty="0"/>
              <a:t>Common source of error for programmers (aka humans)</a:t>
            </a:r>
          </a:p>
          <a:p>
            <a:r>
              <a:rPr lang="en-US" dirty="0"/>
              <a:t>Open source – Many eyes for development, deployment, use</a:t>
            </a:r>
          </a:p>
          <a:p>
            <a:pPr lvl="1"/>
            <a:r>
              <a:rPr lang="en-US" dirty="0"/>
              <a:t>Process for commits – was reviewed by one of the four core developers</a:t>
            </a:r>
          </a:p>
          <a:p>
            <a:pPr lvl="1"/>
            <a:r>
              <a:rPr lang="en-US" dirty="0"/>
              <a:t>Process for tests? Negative tests? Security tests? None? </a:t>
            </a:r>
          </a:p>
          <a:p>
            <a:pPr lvl="2"/>
            <a:r>
              <a:rPr lang="en-US" dirty="0"/>
              <a:t>One of the teams that found this was </a:t>
            </a:r>
            <a:r>
              <a:rPr lang="en-US" dirty="0" err="1"/>
              <a:t>Codenomicon</a:t>
            </a:r>
            <a:r>
              <a:rPr lang="en-US" dirty="0"/>
              <a:t> </a:t>
            </a:r>
          </a:p>
        </p:txBody>
      </p:sp>
      <p:pic>
        <p:nvPicPr>
          <p:cNvPr id="4" name="Picture 3"/>
          <p:cNvPicPr>
            <a:picLocks noChangeAspect="1"/>
          </p:cNvPicPr>
          <p:nvPr/>
        </p:nvPicPr>
        <p:blipFill>
          <a:blip r:embed="rId3"/>
          <a:stretch>
            <a:fillRect/>
          </a:stretch>
        </p:blipFill>
        <p:spPr>
          <a:xfrm>
            <a:off x="10514012" y="1219200"/>
            <a:ext cx="1362959" cy="1624087"/>
          </a:xfrm>
          <a:prstGeom prst="rect">
            <a:avLst/>
          </a:prstGeom>
        </p:spPr>
      </p:pic>
    </p:spTree>
    <p:extLst>
      <p:ext uri="{BB962C8B-B14F-4D97-AF65-F5344CB8AC3E}">
        <p14:creationId xmlns:p14="http://schemas.microsoft.com/office/powerpoint/2010/main" val="2548867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Response: Core Infrastructure Initiative</a:t>
            </a:r>
          </a:p>
        </p:txBody>
      </p:sp>
      <p:sp>
        <p:nvSpPr>
          <p:cNvPr id="3" name="Text Placeholder 2"/>
          <p:cNvSpPr>
            <a:spLocks noGrp="1"/>
          </p:cNvSpPr>
          <p:nvPr>
            <p:ph idx="1"/>
          </p:nvPr>
        </p:nvSpPr>
        <p:spPr/>
        <p:txBody>
          <a:bodyPr>
            <a:normAutofit/>
          </a:bodyPr>
          <a:lstStyle/>
          <a:p>
            <a:r>
              <a:rPr lang="en-US" dirty="0"/>
              <a:t>Member companies provide money and advice </a:t>
            </a:r>
          </a:p>
          <a:p>
            <a:r>
              <a:rPr lang="en-US" dirty="0"/>
              <a:t>Risk score of Open Source projects to focus funding</a:t>
            </a:r>
          </a:p>
          <a:p>
            <a:r>
              <a:rPr lang="en-US" dirty="0"/>
              <a:t>Planned and potential activities</a:t>
            </a:r>
          </a:p>
          <a:p>
            <a:pPr lvl="1"/>
            <a:r>
              <a:rPr lang="en-US" dirty="0"/>
              <a:t>Compensating full time developers</a:t>
            </a:r>
          </a:p>
          <a:p>
            <a:pPr lvl="1"/>
            <a:r>
              <a:rPr lang="en-US" dirty="0"/>
              <a:t>Security audits</a:t>
            </a:r>
          </a:p>
          <a:p>
            <a:pPr lvl="1"/>
            <a:r>
              <a:rPr lang="en-US" dirty="0"/>
              <a:t>Deploying test infrastructure</a:t>
            </a:r>
          </a:p>
          <a:p>
            <a:pPr lvl="2"/>
            <a:r>
              <a:rPr lang="en-US" dirty="0"/>
              <a:t>Fuzzing, reproducible builds, positive/negative test suites, auditing, static checking</a:t>
            </a:r>
          </a:p>
          <a:p>
            <a:pPr lvl="1"/>
            <a:r>
              <a:rPr lang="en-US" dirty="0"/>
              <a:t>Education on security best practices</a:t>
            </a:r>
          </a:p>
          <a:p>
            <a:pPr lvl="1"/>
            <a:r>
              <a:rPr lang="en-US" dirty="0"/>
              <a:t>A badging program for best practices in open source security </a:t>
            </a:r>
          </a:p>
          <a:p>
            <a:r>
              <a:rPr lang="en-US" dirty="0"/>
              <a:t>Research, as well as experience, can help guide the efficacy of these approaches</a:t>
            </a:r>
          </a:p>
          <a:p>
            <a:pPr lvl="1"/>
            <a:r>
              <a:rPr lang="en-US" dirty="0"/>
              <a:t>How Trust Seals can be used in attacks</a:t>
            </a:r>
          </a:p>
        </p:txBody>
      </p:sp>
    </p:spTree>
    <p:extLst>
      <p:ext uri="{BB962C8B-B14F-4D97-AF65-F5344CB8AC3E}">
        <p14:creationId xmlns:p14="http://schemas.microsoft.com/office/powerpoint/2010/main" val="3915552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Clubbing Seals: Exploring the Ecosystem of </a:t>
            </a:r>
            <a:br>
              <a:rPr lang="en-US" dirty="0"/>
            </a:br>
            <a:r>
              <a:rPr lang="en-US" dirty="0"/>
              <a:t>Third-party Security Seals</a:t>
            </a:r>
          </a:p>
        </p:txBody>
      </p:sp>
      <p:sp>
        <p:nvSpPr>
          <p:cNvPr id="3" name="Text Placeholder 2"/>
          <p:cNvSpPr>
            <a:spLocks noGrp="1"/>
          </p:cNvSpPr>
          <p:nvPr>
            <p:ph idx="1"/>
          </p:nvPr>
        </p:nvSpPr>
        <p:spPr/>
        <p:txBody>
          <a:bodyPr>
            <a:normAutofit lnSpcReduction="10000"/>
          </a:bodyPr>
          <a:lstStyle/>
          <a:p>
            <a:r>
              <a:rPr lang="en-US" dirty="0"/>
              <a:t>Do sites with seals have better security than sites without? </a:t>
            </a:r>
          </a:p>
          <a:p>
            <a:pPr lvl="1"/>
            <a:r>
              <a:rPr lang="en-US" dirty="0"/>
              <a:t>Statistically significant difference for 3 of 9 passively discoverable security mechanisms, 2 to 1 in favor of web sites </a:t>
            </a:r>
            <a:r>
              <a:rPr lang="en-US" b="1" dirty="0"/>
              <a:t>without</a:t>
            </a:r>
            <a:r>
              <a:rPr lang="en-US" dirty="0"/>
              <a:t> seals </a:t>
            </a:r>
          </a:p>
          <a:p>
            <a:r>
              <a:rPr lang="en-US" dirty="0"/>
              <a:t>Are sites with seals clean from basic and well known vulnerabilities? </a:t>
            </a:r>
          </a:p>
          <a:p>
            <a:pPr lvl="1"/>
            <a:r>
              <a:rPr lang="en-US" dirty="0"/>
              <a:t>Stood up a website with 12 vulnerabilities with 8 security seal providers </a:t>
            </a:r>
          </a:p>
          <a:p>
            <a:pPr lvl="1"/>
            <a:r>
              <a:rPr lang="en-US" dirty="0"/>
              <a:t>Seal providers found from 0 to 5 of the vulnerabilities</a:t>
            </a:r>
          </a:p>
          <a:p>
            <a:pPr lvl="1"/>
            <a:r>
              <a:rPr lang="en-US" dirty="0"/>
              <a:t>3 automated scanning tools found from 5 to 6 of the vulnerabilities </a:t>
            </a:r>
          </a:p>
          <a:p>
            <a:pPr lvl="2"/>
            <a:r>
              <a:rPr lang="en-US" dirty="0"/>
              <a:t>Automated scanners can tolerate more false positives, leading to more true positives</a:t>
            </a:r>
          </a:p>
          <a:p>
            <a:r>
              <a:rPr lang="en-US" dirty="0"/>
              <a:t>At least security seals do not decrease the security of websites</a:t>
            </a:r>
          </a:p>
          <a:p>
            <a:pPr lvl="1"/>
            <a:r>
              <a:rPr lang="en-US" dirty="0"/>
              <a:t>Transition from visible to invisible, plus status on seal provider, an indicator of known vulnerability on a web site</a:t>
            </a:r>
          </a:p>
          <a:p>
            <a:pPr lvl="1"/>
            <a:r>
              <a:rPr lang="en-US" dirty="0"/>
              <a:t>2 months of monitoring 8k websites showed 333 seal transitions </a:t>
            </a:r>
          </a:p>
          <a:p>
            <a:pPr lvl="1"/>
            <a:r>
              <a:rPr lang="en-US" dirty="0"/>
              <a:t>Attacker who can purchase a seal and craft their website, can also capture likely seal scanning information for replay or analysis to identify potential vulnerabilities </a:t>
            </a:r>
          </a:p>
          <a:p>
            <a:r>
              <a:rPr lang="en-US" dirty="0"/>
              <a:t>Seals can be visually spoofed or directly included with a simple ruse</a:t>
            </a:r>
          </a:p>
        </p:txBody>
      </p:sp>
    </p:spTree>
    <p:extLst>
      <p:ext uri="{BB962C8B-B14F-4D97-AF65-F5344CB8AC3E}">
        <p14:creationId xmlns:p14="http://schemas.microsoft.com/office/powerpoint/2010/main" val="4157336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4294967295"/>
          </p:nvPr>
        </p:nvSpPr>
        <p:spPr>
          <a:xfrm>
            <a:off x="658197" y="5852161"/>
            <a:ext cx="10813351" cy="384175"/>
          </a:xfrm>
        </p:spPr>
        <p:txBody>
          <a:bodyPr/>
          <a:lstStyle/>
          <a:p>
            <a:endParaRPr lang="en-US"/>
          </a:p>
        </p:txBody>
      </p:sp>
      <p:sp>
        <p:nvSpPr>
          <p:cNvPr id="2" name="Title 1"/>
          <p:cNvSpPr>
            <a:spLocks noGrp="1"/>
          </p:cNvSpPr>
          <p:nvPr>
            <p:ph type="ctrTitle"/>
          </p:nvPr>
        </p:nvSpPr>
        <p:spPr>
          <a:xfrm>
            <a:off x="303213" y="1188720"/>
            <a:ext cx="10813350" cy="4480560"/>
          </a:xfrm>
        </p:spPr>
        <p:txBody>
          <a:bodyPr/>
          <a:lstStyle/>
          <a:p>
            <a:pPr marL="0" indent="0">
              <a:buNone/>
            </a:pPr>
            <a:r>
              <a:rPr lang="en-US" dirty="0">
                <a:solidFill>
                  <a:srgbClr val="011893"/>
                </a:solidFill>
              </a:rPr>
              <a:t>Coding is a human endeavor </a:t>
            </a:r>
            <a:br>
              <a:rPr lang="en-US" dirty="0">
                <a:solidFill>
                  <a:srgbClr val="011893"/>
                </a:solidFill>
              </a:rPr>
            </a:br>
            <a:r>
              <a:rPr lang="en-US" dirty="0">
                <a:solidFill>
                  <a:srgbClr val="011893"/>
                </a:solidFill>
              </a:rPr>
              <a:t>with tools</a:t>
            </a:r>
            <a:br>
              <a:rPr lang="en-US" dirty="0">
                <a:solidFill>
                  <a:srgbClr val="011893"/>
                </a:solidFill>
              </a:rPr>
            </a:br>
            <a:r>
              <a:rPr lang="en-US" dirty="0">
                <a:solidFill>
                  <a:srgbClr val="011893"/>
                </a:solidFill>
              </a:rPr>
              <a:t> </a:t>
            </a:r>
            <a:br>
              <a:rPr lang="en-US" dirty="0">
                <a:solidFill>
                  <a:srgbClr val="011893"/>
                </a:solidFill>
              </a:rPr>
            </a:br>
            <a:r>
              <a:rPr lang="en-US" dirty="0">
                <a:solidFill>
                  <a:srgbClr val="011893"/>
                </a:solidFill>
              </a:rPr>
              <a:t>Inevitable bugs become Inevitable vulnerabilities </a:t>
            </a:r>
          </a:p>
        </p:txBody>
      </p:sp>
    </p:spTree>
    <p:extLst>
      <p:ext uri="{BB962C8B-B14F-4D97-AF65-F5344CB8AC3E}">
        <p14:creationId xmlns:p14="http://schemas.microsoft.com/office/powerpoint/2010/main" val="705893369"/>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4294967295"/>
          </p:nvPr>
        </p:nvSpPr>
        <p:spPr>
          <a:xfrm>
            <a:off x="658197" y="5852161"/>
            <a:ext cx="10813351" cy="384175"/>
          </a:xfrm>
        </p:spPr>
        <p:txBody>
          <a:bodyPr/>
          <a:lstStyle/>
          <a:p>
            <a:endParaRPr lang="en-US"/>
          </a:p>
        </p:txBody>
      </p:sp>
      <p:sp>
        <p:nvSpPr>
          <p:cNvPr id="2" name="Title 1"/>
          <p:cNvSpPr>
            <a:spLocks noGrp="1"/>
          </p:cNvSpPr>
          <p:nvPr>
            <p:ph type="ctrTitle"/>
          </p:nvPr>
        </p:nvSpPr>
        <p:spPr>
          <a:xfrm>
            <a:off x="303213" y="1066800"/>
            <a:ext cx="10813350" cy="4480560"/>
          </a:xfrm>
        </p:spPr>
        <p:txBody>
          <a:bodyPr/>
          <a:lstStyle/>
          <a:p>
            <a:pPr marL="0" indent="0">
              <a:buNone/>
            </a:pPr>
            <a:r>
              <a:rPr lang="en-US" dirty="0">
                <a:solidFill>
                  <a:srgbClr val="011893"/>
                </a:solidFill>
              </a:rPr>
              <a:t>The Open Web</a:t>
            </a:r>
            <a:br>
              <a:rPr lang="en-US" dirty="0">
                <a:solidFill>
                  <a:srgbClr val="011893"/>
                </a:solidFill>
              </a:rPr>
            </a:br>
            <a:r>
              <a:rPr lang="en-US" dirty="0">
                <a:solidFill>
                  <a:srgbClr val="011893"/>
                </a:solidFill>
              </a:rPr>
              <a:t>For Attackers and Defenders</a:t>
            </a:r>
          </a:p>
        </p:txBody>
      </p:sp>
    </p:spTree>
    <p:extLst>
      <p:ext uri="{BB962C8B-B14F-4D97-AF65-F5344CB8AC3E}">
        <p14:creationId xmlns:p14="http://schemas.microsoft.com/office/powerpoint/2010/main" val="2373880298"/>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Reverse Social Engineering Tech </a:t>
            </a:r>
            <a:r>
              <a:rPr lang="en-US"/>
              <a:t>Support Scammers</a:t>
            </a:r>
            <a:endParaRPr lang="en-US" dirty="0"/>
          </a:p>
        </p:txBody>
      </p:sp>
      <p:sp>
        <p:nvSpPr>
          <p:cNvPr id="3" name="Text Placeholder 2"/>
          <p:cNvSpPr>
            <a:spLocks noGrp="1"/>
          </p:cNvSpPr>
          <p:nvPr>
            <p:ph idx="1"/>
          </p:nvPr>
        </p:nvSpPr>
        <p:spPr/>
        <p:txBody>
          <a:bodyPr/>
          <a:lstStyle/>
          <a:p>
            <a:r>
              <a:rPr lang="en-US" dirty="0"/>
              <a:t>Fraudulent tech support scams</a:t>
            </a:r>
          </a:p>
          <a:p>
            <a:pPr lvl="1"/>
            <a:r>
              <a:rPr lang="en-US" dirty="0"/>
              <a:t>Charge for the “service” of removing (nonexistent) malware</a:t>
            </a:r>
          </a:p>
          <a:p>
            <a:pPr lvl="1"/>
            <a:r>
              <a:rPr lang="en-US" dirty="0"/>
              <a:t>Sometimes also spread malware</a:t>
            </a:r>
          </a:p>
          <a:p>
            <a:pPr lvl="1"/>
            <a:r>
              <a:rPr lang="en-US" dirty="0"/>
              <a:t>$1.5 billion industry in first 10 months of 2015 </a:t>
            </a:r>
          </a:p>
          <a:p>
            <a:r>
              <a:rPr lang="en-US" dirty="0"/>
              <a:t>Contact starts with cold calls, or with pop ups or web sites claiming the user has malware and should call the fake tech support</a:t>
            </a:r>
          </a:p>
          <a:p>
            <a:r>
              <a:rPr lang="en-US" dirty="0" err="1"/>
              <a:t>Talos</a:t>
            </a:r>
            <a:r>
              <a:rPr lang="en-US" dirty="0"/>
              <a:t> security researchers called one to understand their methods and infrastructure </a:t>
            </a:r>
          </a:p>
          <a:p>
            <a:pPr lvl="1"/>
            <a:r>
              <a:rPr lang="en-US" dirty="0"/>
              <a:t>Set up a virtual machine</a:t>
            </a:r>
          </a:p>
          <a:p>
            <a:pPr lvl="1"/>
            <a:r>
              <a:rPr lang="en-US" dirty="0"/>
              <a:t>Recorded the interactions </a:t>
            </a:r>
          </a:p>
        </p:txBody>
      </p:sp>
    </p:spTree>
    <p:extLst>
      <p:ext uri="{BB962C8B-B14F-4D97-AF65-F5344CB8AC3E}">
        <p14:creationId xmlns:p14="http://schemas.microsoft.com/office/powerpoint/2010/main" val="2005923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0613" y="1143000"/>
            <a:ext cx="7467600" cy="4981154"/>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1335556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Step 1: Get connected over the web</a:t>
            </a:r>
            <a:endParaRPr lang="en-US" dirty="0"/>
          </a:p>
        </p:txBody>
      </p:sp>
      <p:sp>
        <p:nvSpPr>
          <p:cNvPr id="3" name="Text Placeholder 2"/>
          <p:cNvSpPr>
            <a:spLocks noGrp="1"/>
          </p:cNvSpPr>
          <p:nvPr>
            <p:ph idx="1"/>
          </p:nvPr>
        </p:nvSpPr>
        <p:spPr/>
        <p:txBody>
          <a:bodyPr/>
          <a:lstStyle/>
          <a:p>
            <a:r>
              <a:rPr lang="en-US" dirty="0"/>
              <a:t>Called the phone number, and talked to “Kelly Thompson”</a:t>
            </a:r>
          </a:p>
          <a:p>
            <a:r>
              <a:rPr lang="en-US" dirty="0"/>
              <a:t>“Are you using a phone?” as the device that needs cleansing</a:t>
            </a:r>
          </a:p>
          <a:p>
            <a:pPr lvl="1"/>
            <a:r>
              <a:rPr lang="en-US" dirty="0"/>
              <a:t>Confirmed their computer was a Toshiba, not a </a:t>
            </a:r>
            <a:r>
              <a:rPr lang="en-US" dirty="0" err="1"/>
              <a:t>Macbook</a:t>
            </a:r>
            <a:endParaRPr lang="en-US" dirty="0"/>
          </a:p>
          <a:p>
            <a:pPr lvl="1"/>
            <a:r>
              <a:rPr lang="en-US" dirty="0"/>
              <a:t>Kelly asserted she could still take care of the issue</a:t>
            </a:r>
          </a:p>
          <a:p>
            <a:r>
              <a:rPr lang="en-US" dirty="0"/>
              <a:t>Instructed to follow a (shortened) URL</a:t>
            </a:r>
          </a:p>
          <a:p>
            <a:pPr lvl="1"/>
            <a:r>
              <a:rPr lang="en-US" dirty="0"/>
              <a:t>The URL loaded TeamViewer which </a:t>
            </a:r>
            <a:br>
              <a:rPr lang="en-US" dirty="0"/>
            </a:br>
            <a:r>
              <a:rPr lang="en-US" dirty="0"/>
              <a:t>provides remote control of a computer</a:t>
            </a:r>
          </a:p>
          <a:p>
            <a:pPr lvl="2"/>
            <a:r>
              <a:rPr lang="en-US" dirty="0"/>
              <a:t>Which has a built in warning about exactly</a:t>
            </a:r>
            <a:br>
              <a:rPr lang="en-US" dirty="0"/>
            </a:br>
            <a:r>
              <a:rPr lang="en-US" dirty="0"/>
              <a:t>this sort of thing</a:t>
            </a:r>
          </a:p>
          <a:p>
            <a:pPr lvl="1"/>
            <a:r>
              <a:rPr lang="en-US" dirty="0"/>
              <a:t>Promptly instructed by Kelly to ignore </a:t>
            </a:r>
            <a:br>
              <a:rPr lang="en-US" dirty="0"/>
            </a:br>
            <a:r>
              <a:rPr lang="en-US" dirty="0"/>
              <a:t>the warning</a:t>
            </a:r>
          </a:p>
          <a:p>
            <a:pPr lvl="2"/>
            <a:r>
              <a:rPr lang="en-US" dirty="0"/>
              <a:t>“Tap on Trustworthy”</a:t>
            </a:r>
          </a:p>
          <a:p>
            <a:pPr lvl="1"/>
            <a:endParaRPr lang="en-US" dirty="0"/>
          </a:p>
        </p:txBody>
      </p:sp>
      <p:pic>
        <p:nvPicPr>
          <p:cNvPr id="4" name="Picture 3"/>
          <p:cNvPicPr>
            <a:picLocks noChangeAspect="1"/>
          </p:cNvPicPr>
          <p:nvPr/>
        </p:nvPicPr>
        <p:blipFill>
          <a:blip r:embed="rId3"/>
          <a:stretch>
            <a:fillRect/>
          </a:stretch>
        </p:blipFill>
        <p:spPr>
          <a:xfrm>
            <a:off x="6912760" y="3012721"/>
            <a:ext cx="3564859" cy="3176435"/>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2737337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marL="0" indent="0">
              <a:buNone/>
            </a:pPr>
            <a:r>
              <a:rPr lang="en-US" dirty="0">
                <a:solidFill>
                  <a:srgbClr val="011893"/>
                </a:solidFill>
              </a:rPr>
              <a:t>The future will be different</a:t>
            </a:r>
            <a:br>
              <a:rPr lang="en-US" dirty="0">
                <a:solidFill>
                  <a:srgbClr val="011893"/>
                </a:solidFill>
              </a:rPr>
            </a:br>
            <a:r>
              <a:rPr lang="en-US" dirty="0">
                <a:solidFill>
                  <a:srgbClr val="011893"/>
                </a:solidFill>
              </a:rPr>
              <a:t>So will attacks and attackers</a:t>
            </a:r>
            <a:br>
              <a:rPr lang="en-US" dirty="0">
                <a:solidFill>
                  <a:srgbClr val="011893"/>
                </a:solidFill>
              </a:rPr>
            </a:br>
            <a:r>
              <a:rPr lang="en-US" sz="4400" dirty="0">
                <a:solidFill>
                  <a:srgbClr val="011893"/>
                </a:solidFill>
              </a:rPr>
              <a:t>(But only if you’re successful)</a:t>
            </a:r>
          </a:p>
        </p:txBody>
      </p:sp>
    </p:spTree>
    <p:extLst>
      <p:ext uri="{BB962C8B-B14F-4D97-AF65-F5344CB8AC3E}">
        <p14:creationId xmlns:p14="http://schemas.microsoft.com/office/powerpoint/2010/main" val="3015180512"/>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Hackers are infiltrating your computer </a:t>
            </a:r>
          </a:p>
        </p:txBody>
      </p:sp>
      <p:sp>
        <p:nvSpPr>
          <p:cNvPr id="3" name="Text Placeholder 2"/>
          <p:cNvSpPr>
            <a:spLocks noGrp="1"/>
          </p:cNvSpPr>
          <p:nvPr>
            <p:ph idx="1"/>
          </p:nvPr>
        </p:nvSpPr>
        <p:spPr/>
        <p:txBody>
          <a:bodyPr/>
          <a:lstStyle/>
          <a:p>
            <a:r>
              <a:rPr lang="en-US" dirty="0"/>
              <a:t>Kelly now has remote access</a:t>
            </a:r>
          </a:p>
          <a:p>
            <a:r>
              <a:rPr lang="en-US" dirty="0"/>
              <a:t>Displayed a variety of harmless processes as evidence of malicious activities</a:t>
            </a:r>
          </a:p>
          <a:p>
            <a:pPr lvl="1"/>
            <a:r>
              <a:rPr lang="en-US" dirty="0" err="1"/>
              <a:t>Netstat</a:t>
            </a:r>
            <a:r>
              <a:rPr lang="en-US" dirty="0"/>
              <a:t> shows network connections with “foreign addresses”</a:t>
            </a:r>
          </a:p>
          <a:p>
            <a:pPr lvl="1"/>
            <a:r>
              <a:rPr lang="en-US" dirty="0"/>
              <a:t>These are hackers infiltrating your computer from another country!</a:t>
            </a:r>
          </a:p>
        </p:txBody>
      </p:sp>
      <p:pic>
        <p:nvPicPr>
          <p:cNvPr id="4" name="Picture 3"/>
          <p:cNvPicPr>
            <a:picLocks noChangeAspect="1"/>
          </p:cNvPicPr>
          <p:nvPr/>
        </p:nvPicPr>
        <p:blipFill>
          <a:blip r:embed="rId2"/>
          <a:stretch>
            <a:fillRect/>
          </a:stretch>
        </p:blipFill>
        <p:spPr>
          <a:xfrm>
            <a:off x="3086623" y="3200400"/>
            <a:ext cx="6015578" cy="3004944"/>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952570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Step 3: Discovery of a trojan on the computer </a:t>
            </a:r>
            <a:endParaRPr lang="en-US" dirty="0"/>
          </a:p>
        </p:txBody>
      </p:sp>
      <p:sp>
        <p:nvSpPr>
          <p:cNvPr id="3" name="Text Placeholder 2"/>
          <p:cNvSpPr>
            <a:spLocks noGrp="1"/>
          </p:cNvSpPr>
          <p:nvPr>
            <p:ph idx="1"/>
          </p:nvPr>
        </p:nvSpPr>
        <p:spPr/>
        <p:txBody>
          <a:bodyPr/>
          <a:lstStyle/>
          <a:p>
            <a:r>
              <a:rPr lang="en-US" dirty="0"/>
              <a:t>Kelley typed in a command that showed a long recursive directory listing</a:t>
            </a:r>
          </a:p>
          <a:p>
            <a:r>
              <a:rPr lang="en-US" dirty="0"/>
              <a:t>Kelly typed “trojan virus” at the end of it</a:t>
            </a:r>
          </a:p>
          <a:p>
            <a:pPr lvl="1"/>
            <a:r>
              <a:rPr lang="en-US" dirty="0"/>
              <a:t>Look, that shows you have a trojan virus! </a:t>
            </a:r>
          </a:p>
          <a:p>
            <a:r>
              <a:rPr lang="en-US" dirty="0"/>
              <a:t>Kelly showed the </a:t>
            </a:r>
            <a:r>
              <a:rPr lang="en-US" dirty="0" err="1"/>
              <a:t>wikipedia</a:t>
            </a:r>
            <a:r>
              <a:rPr lang="en-US" dirty="0"/>
              <a:t> </a:t>
            </a:r>
            <a:br>
              <a:rPr lang="en-US" dirty="0"/>
            </a:br>
            <a:r>
              <a:rPr lang="en-US" dirty="0"/>
              <a:t>page on Trojans to explain</a:t>
            </a:r>
            <a:br>
              <a:rPr lang="en-US" dirty="0"/>
            </a:br>
            <a:r>
              <a:rPr lang="en-US" dirty="0"/>
              <a:t>the problem</a:t>
            </a:r>
          </a:p>
          <a:p>
            <a:pPr lvl="1"/>
            <a:r>
              <a:rPr lang="en-US" dirty="0"/>
              <a:t>Which had a link to an </a:t>
            </a:r>
            <a:br>
              <a:rPr lang="en-US" dirty="0"/>
            </a:br>
            <a:r>
              <a:rPr lang="en-US" dirty="0"/>
              <a:t>article on “social engineering”</a:t>
            </a:r>
          </a:p>
          <a:p>
            <a:pPr lvl="1"/>
            <a:r>
              <a:rPr lang="en-US" dirty="0"/>
              <a:t>Which the researcher clicked on  </a:t>
            </a:r>
          </a:p>
        </p:txBody>
      </p:sp>
      <p:pic>
        <p:nvPicPr>
          <p:cNvPr id="4" name="testm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27812" y="2667000"/>
            <a:ext cx="5080000" cy="3213100"/>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4050208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 Payment</a:t>
            </a:r>
          </a:p>
        </p:txBody>
      </p:sp>
      <p:sp>
        <p:nvSpPr>
          <p:cNvPr id="3" name="Text Placeholder 2"/>
          <p:cNvSpPr>
            <a:spLocks noGrp="1"/>
          </p:cNvSpPr>
          <p:nvPr>
            <p:ph idx="1"/>
          </p:nvPr>
        </p:nvSpPr>
        <p:spPr/>
        <p:txBody>
          <a:bodyPr/>
          <a:lstStyle/>
          <a:p>
            <a:r>
              <a:rPr lang="en-US" dirty="0"/>
              <a:t>$100 for the virus removal, </a:t>
            </a:r>
            <a:br>
              <a:rPr lang="en-US" dirty="0"/>
            </a:br>
            <a:r>
              <a:rPr lang="en-US" dirty="0"/>
              <a:t>$50 to fix security drivers</a:t>
            </a:r>
          </a:p>
          <a:p>
            <a:pPr lvl="1"/>
            <a:r>
              <a:rPr lang="en-US" dirty="0"/>
              <a:t>“I do not have credit or debit cards”</a:t>
            </a:r>
            <a:br>
              <a:rPr lang="en-US" dirty="0"/>
            </a:br>
            <a:r>
              <a:rPr lang="en-US" dirty="0"/>
              <a:t>“Can I pay by check?”</a:t>
            </a:r>
          </a:p>
          <a:p>
            <a:r>
              <a:rPr lang="en-US" dirty="0"/>
              <a:t>What do the researchers find out from this? </a:t>
            </a:r>
          </a:p>
          <a:p>
            <a:r>
              <a:rPr lang="en-US" dirty="0"/>
              <a:t>Pay to Essential Services Worldwide</a:t>
            </a:r>
          </a:p>
          <a:p>
            <a:pPr lvl="1"/>
            <a:r>
              <a:rPr lang="en-US" dirty="0"/>
              <a:t>Yellow pages links to a website</a:t>
            </a:r>
          </a:p>
          <a:p>
            <a:r>
              <a:rPr lang="en-US" dirty="0"/>
              <a:t>Other websites resolve to that IP</a:t>
            </a:r>
          </a:p>
          <a:p>
            <a:pPr lvl="1"/>
            <a:r>
              <a:rPr lang="en-US" dirty="0"/>
              <a:t>Including one for the company </a:t>
            </a:r>
            <a:br>
              <a:rPr lang="en-US" dirty="0"/>
            </a:br>
            <a:r>
              <a:rPr lang="en-US" dirty="0"/>
              <a:t>Essential Services</a:t>
            </a:r>
          </a:p>
          <a:p>
            <a:endParaRPr lang="en-US" dirty="0"/>
          </a:p>
        </p:txBody>
      </p:sp>
      <p:pic>
        <p:nvPicPr>
          <p:cNvPr id="4" name="Picture 3"/>
          <p:cNvPicPr>
            <a:picLocks noChangeAspect="1"/>
          </p:cNvPicPr>
          <p:nvPr/>
        </p:nvPicPr>
        <p:blipFill>
          <a:blip r:embed="rId3"/>
          <a:stretch>
            <a:fillRect/>
          </a:stretch>
        </p:blipFill>
        <p:spPr>
          <a:xfrm>
            <a:off x="7161212" y="1094292"/>
            <a:ext cx="4077459" cy="5023044"/>
          </a:xfrm>
          <a:prstGeom prst="rect">
            <a:avLst/>
          </a:prstGeom>
        </p:spPr>
        <p:style>
          <a:lnRef idx="1">
            <a:schemeClr val="dk1"/>
          </a:lnRef>
          <a:fillRef idx="2">
            <a:schemeClr val="dk1"/>
          </a:fillRef>
          <a:effectRef idx="1">
            <a:schemeClr val="dk1"/>
          </a:effectRef>
          <a:fontRef idx="minor">
            <a:schemeClr val="dk1"/>
          </a:fontRef>
        </p:style>
      </p:pic>
      <p:sp>
        <p:nvSpPr>
          <p:cNvPr id="5" name="Rectangle 4"/>
          <p:cNvSpPr/>
          <p:nvPr/>
        </p:nvSpPr>
        <p:spPr>
          <a:xfrm>
            <a:off x="7269676" y="2344419"/>
            <a:ext cx="720380" cy="267376"/>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2984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corporatedir.com</a:t>
            </a:r>
            <a:endParaRPr lang="en-US" dirty="0"/>
          </a:p>
        </p:txBody>
      </p:sp>
      <p:sp>
        <p:nvSpPr>
          <p:cNvPr id="3" name="Text Placeholder 2"/>
          <p:cNvSpPr>
            <a:spLocks noGrp="1"/>
          </p:cNvSpPr>
          <p:nvPr>
            <p:ph idx="1"/>
          </p:nvPr>
        </p:nvSpPr>
        <p:spPr/>
        <p:txBody>
          <a:bodyPr/>
          <a:lstStyle/>
          <a:p>
            <a:pPr>
              <a:lnSpc>
                <a:spcPct val="100000"/>
              </a:lnSpc>
            </a:pPr>
            <a:r>
              <a:rPr lang="en-US" dirty="0"/>
              <a:t>Lists company information that is a</a:t>
            </a:r>
            <a:br>
              <a:rPr lang="en-US" dirty="0"/>
            </a:br>
            <a:r>
              <a:rPr lang="en-US" dirty="0"/>
              <a:t>matter of public record</a:t>
            </a:r>
          </a:p>
          <a:p>
            <a:pPr>
              <a:lnSpc>
                <a:spcPct val="100000"/>
              </a:lnSpc>
            </a:pPr>
            <a:r>
              <a:rPr lang="en-US" dirty="0"/>
              <a:t>Individual listed as a director</a:t>
            </a:r>
          </a:p>
          <a:p>
            <a:pPr>
              <a:lnSpc>
                <a:spcPct val="100000"/>
              </a:lnSpc>
            </a:pPr>
            <a:r>
              <a:rPr lang="en-US" dirty="0"/>
              <a:t>Also listed as registrant of </a:t>
            </a:r>
            <a:br>
              <a:rPr lang="en-US" dirty="0"/>
            </a:br>
            <a:r>
              <a:rPr lang="en-US" dirty="0"/>
              <a:t>one of the aforementioned</a:t>
            </a:r>
            <a:br>
              <a:rPr lang="en-US" dirty="0"/>
            </a:br>
            <a:r>
              <a:rPr lang="en-US" dirty="0"/>
              <a:t>websites </a:t>
            </a:r>
          </a:p>
        </p:txBody>
      </p:sp>
      <p:pic>
        <p:nvPicPr>
          <p:cNvPr id="4" name="Picture 3"/>
          <p:cNvPicPr>
            <a:picLocks noChangeAspect="1"/>
          </p:cNvPicPr>
          <p:nvPr/>
        </p:nvPicPr>
        <p:blipFill>
          <a:blip r:embed="rId3"/>
          <a:stretch>
            <a:fillRect/>
          </a:stretch>
        </p:blipFill>
        <p:spPr>
          <a:xfrm>
            <a:off x="7237412" y="1136016"/>
            <a:ext cx="4029136" cy="5173345"/>
          </a:xfrm>
          <a:prstGeom prst="rect">
            <a:avLst/>
          </a:prstGeom>
        </p:spPr>
        <p:style>
          <a:lnRef idx="1">
            <a:schemeClr val="dk1"/>
          </a:lnRef>
          <a:fillRef idx="2">
            <a:schemeClr val="dk1"/>
          </a:fillRef>
          <a:effectRef idx="1">
            <a:schemeClr val="dk1"/>
          </a:effectRef>
          <a:fontRef idx="minor">
            <a:schemeClr val="dk1"/>
          </a:fontRef>
        </p:style>
      </p:pic>
      <p:sp>
        <p:nvSpPr>
          <p:cNvPr id="5" name="Rectangle 4"/>
          <p:cNvSpPr/>
          <p:nvPr/>
        </p:nvSpPr>
        <p:spPr>
          <a:xfrm>
            <a:off x="7149022" y="5726295"/>
            <a:ext cx="1047151" cy="438199"/>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2061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Profile on LinkedIn</a:t>
            </a:r>
            <a:endParaRPr lang="en-US" dirty="0"/>
          </a:p>
        </p:txBody>
      </p:sp>
      <p:sp>
        <p:nvSpPr>
          <p:cNvPr id="3" name="Text Placeholder 2"/>
          <p:cNvSpPr>
            <a:spLocks noGrp="1"/>
          </p:cNvSpPr>
          <p:nvPr>
            <p:ph idx="1"/>
          </p:nvPr>
        </p:nvSpPr>
        <p:spPr/>
        <p:txBody>
          <a:bodyPr/>
          <a:lstStyle/>
          <a:p>
            <a:r>
              <a:rPr lang="en-US"/>
              <a:t>“To sum up so far, it would appear </a:t>
            </a:r>
            <a:br>
              <a:rPr lang="en-US"/>
            </a:br>
            <a:r>
              <a:rPr lang="en-US"/>
              <a:t>Sharad Goel and a number of tech</a:t>
            </a:r>
            <a:br>
              <a:rPr lang="en-US"/>
            </a:br>
            <a:r>
              <a:rPr lang="en-US"/>
              <a:t>support websites under his control</a:t>
            </a:r>
            <a:br>
              <a:rPr lang="en-US"/>
            </a:br>
            <a:r>
              <a:rPr lang="en-US"/>
              <a:t>through Essential Services are </a:t>
            </a:r>
            <a:br>
              <a:rPr lang="en-US"/>
            </a:br>
            <a:r>
              <a:rPr lang="en-US"/>
              <a:t>linked to our original </a:t>
            </a:r>
            <a:br>
              <a:rPr lang="en-US"/>
            </a:br>
            <a:r>
              <a:rPr lang="en-US"/>
              <a:t>macinscan[.]org scammer through </a:t>
            </a:r>
            <a:br>
              <a:rPr lang="en-US"/>
            </a:br>
            <a:r>
              <a:rPr lang="en-US"/>
              <a:t>their payment instructions.”</a:t>
            </a:r>
            <a:endParaRPr lang="en-US" dirty="0"/>
          </a:p>
        </p:txBody>
      </p:sp>
      <p:pic>
        <p:nvPicPr>
          <p:cNvPr id="4" name="Picture 3"/>
          <p:cNvPicPr>
            <a:picLocks noChangeAspect="1"/>
          </p:cNvPicPr>
          <p:nvPr/>
        </p:nvPicPr>
        <p:blipFill>
          <a:blip r:embed="rId3"/>
          <a:stretch>
            <a:fillRect/>
          </a:stretch>
        </p:blipFill>
        <p:spPr>
          <a:xfrm>
            <a:off x="7016797" y="1135099"/>
            <a:ext cx="3882334" cy="5136442"/>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1518671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WHOIS</a:t>
            </a:r>
          </a:p>
        </p:txBody>
      </p:sp>
      <p:sp>
        <p:nvSpPr>
          <p:cNvPr id="3" name="Text Placeholder 2"/>
          <p:cNvSpPr>
            <a:spLocks noGrp="1"/>
          </p:cNvSpPr>
          <p:nvPr>
            <p:ph idx="1"/>
          </p:nvPr>
        </p:nvSpPr>
        <p:spPr/>
        <p:txBody>
          <a:bodyPr/>
          <a:lstStyle/>
          <a:p>
            <a:r>
              <a:rPr lang="en-US" dirty="0"/>
              <a:t>The address to send the check to is a </a:t>
            </a:r>
            <a:br>
              <a:rPr lang="en-US" dirty="0"/>
            </a:br>
            <a:r>
              <a:rPr lang="en-US" dirty="0"/>
              <a:t>WHOIS registrant</a:t>
            </a:r>
          </a:p>
          <a:p>
            <a:r>
              <a:rPr lang="en-US" dirty="0"/>
              <a:t>With Admin contact information </a:t>
            </a:r>
          </a:p>
        </p:txBody>
      </p:sp>
      <p:pic>
        <p:nvPicPr>
          <p:cNvPr id="4" name="Picture 3"/>
          <p:cNvPicPr>
            <a:picLocks noChangeAspect="1"/>
          </p:cNvPicPr>
          <p:nvPr/>
        </p:nvPicPr>
        <p:blipFill rotWithShape="1">
          <a:blip r:embed="rId2"/>
          <a:srcRect b="5552"/>
          <a:stretch/>
        </p:blipFill>
        <p:spPr>
          <a:xfrm>
            <a:off x="6399212" y="990600"/>
            <a:ext cx="4816003" cy="5257800"/>
          </a:xfrm>
          <a:prstGeom prst="rect">
            <a:avLst/>
          </a:prstGeom>
        </p:spPr>
        <p:style>
          <a:lnRef idx="1">
            <a:schemeClr val="dk1"/>
          </a:lnRef>
          <a:fillRef idx="2">
            <a:schemeClr val="dk1"/>
          </a:fillRef>
          <a:effectRef idx="1">
            <a:schemeClr val="dk1"/>
          </a:effectRef>
          <a:fontRef idx="minor">
            <a:schemeClr val="dk1"/>
          </a:fontRef>
        </p:style>
      </p:pic>
      <p:sp>
        <p:nvSpPr>
          <p:cNvPr id="5" name="Rectangle 4"/>
          <p:cNvSpPr/>
          <p:nvPr/>
        </p:nvSpPr>
        <p:spPr>
          <a:xfrm>
            <a:off x="6475412" y="2819401"/>
            <a:ext cx="4038600" cy="685800"/>
          </a:xfrm>
          <a:prstGeom prst="rect">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23057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WHOIS registrant</a:t>
            </a:r>
            <a:endParaRPr lang="en-US" dirty="0"/>
          </a:p>
        </p:txBody>
      </p:sp>
      <p:sp>
        <p:nvSpPr>
          <p:cNvPr id="3" name="Text Placeholder 2"/>
          <p:cNvSpPr>
            <a:spLocks noGrp="1"/>
          </p:cNvSpPr>
          <p:nvPr>
            <p:ph idx="1"/>
          </p:nvPr>
        </p:nvSpPr>
        <p:spPr>
          <a:xfrm>
            <a:off x="633819" y="1289304"/>
            <a:ext cx="6298793" cy="4882896"/>
          </a:xfrm>
        </p:spPr>
        <p:txBody>
          <a:bodyPr/>
          <a:lstStyle/>
          <a:p>
            <a:r>
              <a:rPr lang="en-US" dirty="0"/>
              <a:t>“Fortunately for us, Sergio I. Cortes Jr. has a relatively large social media footprint, including a </a:t>
            </a:r>
            <a:r>
              <a:rPr lang="en-US" dirty="0">
                <a:hlinkClick r:id="rId3"/>
              </a:rPr>
              <a:t>LinkedIn</a:t>
            </a:r>
            <a:r>
              <a:rPr lang="en-US" dirty="0"/>
              <a:t>, </a:t>
            </a:r>
            <a:r>
              <a:rPr lang="en-US" dirty="0">
                <a:hlinkClick r:id="rId4"/>
              </a:rPr>
              <a:t>Badoo</a:t>
            </a:r>
            <a:r>
              <a:rPr lang="en-US" dirty="0"/>
              <a:t> profile, </a:t>
            </a:r>
            <a:r>
              <a:rPr lang="en-US" dirty="0">
                <a:hlinkClick r:id="rId5"/>
              </a:rPr>
              <a:t>YouTube</a:t>
            </a:r>
            <a:r>
              <a:rPr lang="en-US" dirty="0"/>
              <a:t> page, and a profile on a </a:t>
            </a:r>
            <a:r>
              <a:rPr lang="en-US" dirty="0">
                <a:hlinkClick r:id="rId6"/>
              </a:rPr>
              <a:t>freelancer</a:t>
            </a:r>
            <a:r>
              <a:rPr lang="en-US" dirty="0"/>
              <a:t> website. Through these various profiles, we can gather that he attended Grossmont College from 1990 to 1993 and San Diego State University from 1993-1995. He also claims to have served as an interim accountant at </a:t>
            </a:r>
            <a:r>
              <a:rPr lang="en-US" dirty="0" err="1"/>
              <a:t>Blueways</a:t>
            </a:r>
            <a:r>
              <a:rPr lang="en-US" dirty="0"/>
              <a:t> USA, which designs and builds hybrid electric drive systems and components. According to a post on a car enthusiast </a:t>
            </a:r>
            <a:r>
              <a:rPr lang="en-US" dirty="0">
                <a:hlinkClick r:id="rId7"/>
              </a:rPr>
              <a:t>forum</a:t>
            </a:r>
            <a:r>
              <a:rPr lang="en-US" dirty="0"/>
              <a:t>, he also served at one point in time as a loan officer. He was also quoted in a </a:t>
            </a:r>
            <a:r>
              <a:rPr lang="en-US" dirty="0">
                <a:hlinkClick r:id="rId8"/>
              </a:rPr>
              <a:t>press release</a:t>
            </a:r>
            <a:r>
              <a:rPr lang="en-US" dirty="0"/>
              <a:t> for communication software </a:t>
            </a:r>
            <a:r>
              <a:rPr lang="en-US" dirty="0" err="1"/>
              <a:t>Intellinote</a:t>
            </a:r>
            <a:r>
              <a:rPr lang="en-US" dirty="0"/>
              <a:t> as president of </a:t>
            </a:r>
            <a:r>
              <a:rPr lang="en-US" dirty="0" err="1"/>
              <a:t>Tesserboig</a:t>
            </a:r>
            <a:r>
              <a:rPr lang="en-US" dirty="0"/>
              <a:t> Ltd.“</a:t>
            </a:r>
          </a:p>
        </p:txBody>
      </p:sp>
      <p:pic>
        <p:nvPicPr>
          <p:cNvPr id="5" name="Picture 4"/>
          <p:cNvPicPr>
            <a:picLocks noChangeAspect="1"/>
          </p:cNvPicPr>
          <p:nvPr/>
        </p:nvPicPr>
        <p:blipFill>
          <a:blip r:embed="rId9"/>
          <a:stretch>
            <a:fillRect/>
          </a:stretch>
        </p:blipFill>
        <p:spPr>
          <a:xfrm>
            <a:off x="7618412" y="1447800"/>
            <a:ext cx="4081054" cy="1752600"/>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1268223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B8FAE0C-5CCC-3A42-8FF0-C608FD9B625D}"/>
              </a:ext>
            </a:extLst>
          </p:cNvPr>
          <p:cNvSpPr/>
          <p:nvPr/>
        </p:nvSpPr>
        <p:spPr bwMode="auto">
          <a:xfrm>
            <a:off x="0" y="0"/>
            <a:ext cx="12188825" cy="996778"/>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a:extLst>
              <a:ext uri="{FF2B5EF4-FFF2-40B4-BE49-F238E27FC236}">
                <a16:creationId xmlns:a16="http://schemas.microsoft.com/office/drawing/2014/main" xmlns="" id="{E5823948-34FC-C24E-A856-CDF6702A42A4}"/>
              </a:ext>
            </a:extLst>
          </p:cNvPr>
          <p:cNvSpPr>
            <a:spLocks noGrp="1"/>
          </p:cNvSpPr>
          <p:nvPr>
            <p:ph type="title" idx="4294967295"/>
          </p:nvPr>
        </p:nvSpPr>
        <p:spPr>
          <a:xfrm>
            <a:off x="-1" y="124076"/>
            <a:ext cx="12188825" cy="814387"/>
          </a:xfrm>
        </p:spPr>
        <p:txBody>
          <a:bodyPr/>
          <a:lstStyle/>
          <a:p>
            <a:pPr>
              <a:lnSpc>
                <a:spcPct val="100000"/>
              </a:lnSpc>
            </a:pPr>
            <a:r>
              <a:rPr lang="en-US" sz="4000" dirty="0">
                <a:solidFill>
                  <a:srgbClr val="1F497D"/>
                </a:solidFill>
              </a:rPr>
              <a:t>Cyber Operations and Analysis Technology Group</a:t>
            </a:r>
          </a:p>
        </p:txBody>
      </p:sp>
      <p:sp>
        <p:nvSpPr>
          <p:cNvPr id="5" name="TextBox 4">
            <a:extLst>
              <a:ext uri="{FF2B5EF4-FFF2-40B4-BE49-F238E27FC236}">
                <a16:creationId xmlns:a16="http://schemas.microsoft.com/office/drawing/2014/main" xmlns="" id="{4CBA74F5-0F18-BF4A-9000-8EABE8210155}"/>
              </a:ext>
            </a:extLst>
          </p:cNvPr>
          <p:cNvSpPr txBox="1"/>
          <p:nvPr/>
        </p:nvSpPr>
        <p:spPr>
          <a:xfrm>
            <a:off x="5256212" y="1219200"/>
            <a:ext cx="6650182" cy="4208844"/>
          </a:xfrm>
          <a:prstGeom prst="rect">
            <a:avLst/>
          </a:prstGeom>
          <a:noFill/>
        </p:spPr>
        <p:txBody>
          <a:bodyPr wrap="square" rtlCol="0">
            <a:spAutoFit/>
          </a:bodyPr>
          <a:lstStyle/>
          <a:p>
            <a:pPr marL="342900" marR="0" indent="-342900">
              <a:spcBef>
                <a:spcPts val="1500"/>
              </a:spcBef>
              <a:spcAft>
                <a:spcPts val="0"/>
              </a:spcAft>
              <a:buFont typeface="Arial" panose="020B0604020202020204" pitchFamily="34" charset="0"/>
              <a:buChar char="•"/>
            </a:pPr>
            <a:r>
              <a:rPr lang="en-US" sz="2000" dirty="0">
                <a:solidFill>
                  <a:srgbClr val="1F497D"/>
                </a:solidFill>
                <a:latin typeface="Arial" panose="020B0604020202020204" pitchFamily="34" charset="0"/>
                <a:ea typeface="Calibri"/>
                <a:cs typeface="Arial" panose="020B0604020202020204" pitchFamily="34" charset="0"/>
              </a:rPr>
              <a:t>Designing, prototyping, and fielding technology</a:t>
            </a:r>
          </a:p>
          <a:p>
            <a:pPr marL="342900" marR="0" indent="-342900">
              <a:spcBef>
                <a:spcPts val="1500"/>
              </a:spcBef>
              <a:spcAft>
                <a:spcPts val="0"/>
              </a:spcAft>
              <a:buFont typeface="Arial" panose="020B0604020202020204" pitchFamily="34" charset="0"/>
              <a:buChar char="•"/>
            </a:pPr>
            <a:r>
              <a:rPr lang="en-US" sz="2000" dirty="0">
                <a:solidFill>
                  <a:srgbClr val="1F497D"/>
                </a:solidFill>
                <a:latin typeface="Arial" panose="020B0604020202020204" pitchFamily="34" charset="0"/>
                <a:ea typeface="Calibri"/>
                <a:cs typeface="Arial" panose="020B0604020202020204" pitchFamily="34" charset="0"/>
              </a:rPr>
              <a:t>AI and data science capabilities </a:t>
            </a:r>
          </a:p>
          <a:p>
            <a:pPr marL="342900" marR="0" indent="-342900">
              <a:spcBef>
                <a:spcPts val="1500"/>
              </a:spcBef>
              <a:spcAft>
                <a:spcPts val="0"/>
              </a:spcAft>
              <a:buFont typeface="Arial" panose="020B0604020202020204" pitchFamily="34" charset="0"/>
              <a:buChar char="•"/>
            </a:pPr>
            <a:r>
              <a:rPr lang="en-US" sz="2000" dirty="0">
                <a:solidFill>
                  <a:srgbClr val="1F497D"/>
                </a:solidFill>
                <a:latin typeface="Arial" panose="020B0604020202020204" pitchFamily="34" charset="0"/>
                <a:ea typeface="Calibri"/>
                <a:cs typeface="Arial" panose="020B0604020202020204" pitchFamily="34" charset="0"/>
              </a:rPr>
              <a:t>Integrated joint architectures</a:t>
            </a:r>
          </a:p>
          <a:p>
            <a:pPr marL="342900" marR="0" indent="-342900">
              <a:spcBef>
                <a:spcPts val="1500"/>
              </a:spcBef>
              <a:spcAft>
                <a:spcPts val="0"/>
              </a:spcAft>
              <a:buFont typeface="Arial" panose="020B0604020202020204" pitchFamily="34" charset="0"/>
              <a:buChar char="•"/>
            </a:pPr>
            <a:r>
              <a:rPr lang="en-US" sz="2000" dirty="0">
                <a:solidFill>
                  <a:srgbClr val="1F497D"/>
                </a:solidFill>
                <a:latin typeface="Arial" panose="020B0604020202020204" pitchFamily="34" charset="0"/>
                <a:ea typeface="Calibri"/>
                <a:cs typeface="Arial" panose="020B0604020202020204" pitchFamily="34" charset="0"/>
              </a:rPr>
              <a:t>Human system integration research</a:t>
            </a:r>
          </a:p>
          <a:p>
            <a:pPr marL="342900" marR="0" indent="-342900">
              <a:spcBef>
                <a:spcPts val="1500"/>
              </a:spcBef>
              <a:spcAft>
                <a:spcPts val="0"/>
              </a:spcAft>
              <a:buFont typeface="Arial" panose="020B0604020202020204" pitchFamily="34" charset="0"/>
              <a:buChar char="•"/>
            </a:pPr>
            <a:r>
              <a:rPr lang="en-US" sz="2000" dirty="0">
                <a:solidFill>
                  <a:srgbClr val="1F497D"/>
                </a:solidFill>
                <a:latin typeface="Arial" panose="020B0604020202020204" pitchFamily="34" charset="0"/>
                <a:ea typeface="Calibri"/>
                <a:cs typeface="Arial" panose="020B0604020202020204" pitchFamily="34" charset="0"/>
              </a:rPr>
              <a:t>Network security technology</a:t>
            </a:r>
          </a:p>
          <a:p>
            <a:pPr marL="342900" marR="0" indent="-342900">
              <a:spcBef>
                <a:spcPts val="1500"/>
              </a:spcBef>
              <a:spcAft>
                <a:spcPts val="0"/>
              </a:spcAft>
              <a:buFont typeface="Arial" panose="020B0604020202020204" pitchFamily="34" charset="0"/>
              <a:buChar char="•"/>
            </a:pPr>
            <a:r>
              <a:rPr lang="en-US" sz="2000" dirty="0">
                <a:solidFill>
                  <a:srgbClr val="1F497D"/>
                </a:solidFill>
                <a:latin typeface="Arial" panose="020B0604020202020204" pitchFamily="34" charset="0"/>
                <a:ea typeface="Calibri"/>
                <a:cs typeface="Arial" panose="020B0604020202020204" pitchFamily="34" charset="0"/>
              </a:rPr>
              <a:t>Range and testbed architectures for embedded systems</a:t>
            </a:r>
          </a:p>
          <a:p>
            <a:pPr marL="342900" marR="0" indent="-342900">
              <a:spcBef>
                <a:spcPts val="1500"/>
              </a:spcBef>
              <a:spcAft>
                <a:spcPts val="0"/>
              </a:spcAft>
              <a:buFont typeface="Arial" panose="020B0604020202020204" pitchFamily="34" charset="0"/>
              <a:buChar char="•"/>
            </a:pPr>
            <a:r>
              <a:rPr lang="en-US" sz="2000" dirty="0">
                <a:solidFill>
                  <a:srgbClr val="1F497D"/>
                </a:solidFill>
                <a:latin typeface="Arial" panose="020B0604020202020204" pitchFamily="34" charset="0"/>
                <a:ea typeface="Calibri"/>
                <a:cs typeface="Arial" panose="020B0604020202020204" pitchFamily="34" charset="0"/>
              </a:rPr>
              <a:t>Cyber security testing capabilities </a:t>
            </a:r>
          </a:p>
          <a:p>
            <a:pPr marL="342900" marR="0" indent="-342900">
              <a:spcBef>
                <a:spcPts val="1500"/>
              </a:spcBef>
              <a:spcAft>
                <a:spcPts val="0"/>
              </a:spcAft>
              <a:buFont typeface="Arial" panose="020B0604020202020204" pitchFamily="34" charset="0"/>
              <a:buChar char="•"/>
            </a:pPr>
            <a:r>
              <a:rPr lang="en-US" sz="2000" dirty="0">
                <a:solidFill>
                  <a:srgbClr val="1F497D"/>
                </a:solidFill>
                <a:latin typeface="Arial" panose="020B0604020202020204" pitchFamily="34" charset="0"/>
                <a:ea typeface="Calibri"/>
                <a:cs typeface="Arial" panose="020B0604020202020204" pitchFamily="34" charset="0"/>
              </a:rPr>
              <a:t>Analysis capabilities to augment assessments</a:t>
            </a:r>
          </a:p>
        </p:txBody>
      </p:sp>
      <p:pic>
        <p:nvPicPr>
          <p:cNvPr id="7" name="Picture 6">
            <a:extLst>
              <a:ext uri="{FF2B5EF4-FFF2-40B4-BE49-F238E27FC236}">
                <a16:creationId xmlns:a16="http://schemas.microsoft.com/office/drawing/2014/main" xmlns="" id="{146E6A95-7944-604C-967D-D31D3C7CD2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0" r="1321" b="3407"/>
          <a:stretch/>
        </p:blipFill>
        <p:spPr>
          <a:xfrm>
            <a:off x="150812" y="1371600"/>
            <a:ext cx="5043714" cy="2957719"/>
          </a:xfrm>
          <a:prstGeom prst="rect">
            <a:avLst/>
          </a:prstGeom>
        </p:spPr>
      </p:pic>
      <p:sp>
        <p:nvSpPr>
          <p:cNvPr id="9" name="Rectangle 8">
            <a:extLst>
              <a:ext uri="{FF2B5EF4-FFF2-40B4-BE49-F238E27FC236}">
                <a16:creationId xmlns:a16="http://schemas.microsoft.com/office/drawing/2014/main" xmlns="" id="{B5353CEF-842E-0A48-877E-A758CF7E1099}"/>
              </a:ext>
            </a:extLst>
          </p:cNvPr>
          <p:cNvSpPr/>
          <p:nvPr/>
        </p:nvSpPr>
        <p:spPr bwMode="auto">
          <a:xfrm>
            <a:off x="512064" y="5486400"/>
            <a:ext cx="11155680" cy="731520"/>
          </a:xfrm>
          <a:prstGeom prst="rect">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r>
              <a:rPr lang="en-US" sz="1800" b="1" dirty="0">
                <a:solidFill>
                  <a:srgbClr val="000000"/>
                </a:solidFill>
              </a:rPr>
              <a:t>MISSION: Design, prototype, and transition cyber technology to enable effective missions, operations, and assessments</a:t>
            </a:r>
          </a:p>
        </p:txBody>
      </p:sp>
    </p:spTree>
    <p:extLst>
      <p:ext uri="{BB962C8B-B14F-4D97-AF65-F5344CB8AC3E}">
        <p14:creationId xmlns:p14="http://schemas.microsoft.com/office/powerpoint/2010/main" val="20983576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Lessons Recap </a:t>
            </a:r>
          </a:p>
        </p:txBody>
      </p:sp>
      <p:sp>
        <p:nvSpPr>
          <p:cNvPr id="3" name="Text Placeholder 2"/>
          <p:cNvSpPr>
            <a:spLocks noGrp="1"/>
          </p:cNvSpPr>
          <p:nvPr>
            <p:ph idx="1"/>
          </p:nvPr>
        </p:nvSpPr>
        <p:spPr/>
        <p:txBody>
          <a:bodyPr/>
          <a:lstStyle/>
          <a:p>
            <a:r>
              <a:rPr lang="en-US" dirty="0"/>
              <a:t>The future will be different. So will the attacks and the attackers. </a:t>
            </a:r>
          </a:p>
          <a:p>
            <a:pPr lvl="1"/>
            <a:r>
              <a:rPr lang="en-US" dirty="0"/>
              <a:t>But only if you’re successful. </a:t>
            </a:r>
          </a:p>
          <a:p>
            <a:r>
              <a:rPr lang="en-US" dirty="0"/>
              <a:t>Beware of implicitly assumed infinite recursion </a:t>
            </a:r>
          </a:p>
          <a:p>
            <a:r>
              <a:rPr lang="en-US" dirty="0"/>
              <a:t>Defense in Depth matters </a:t>
            </a:r>
          </a:p>
          <a:p>
            <a:r>
              <a:rPr lang="en-US" dirty="0"/>
              <a:t>Doing security at the scale of end points is hard</a:t>
            </a:r>
          </a:p>
          <a:p>
            <a:pPr lvl="1"/>
            <a:r>
              <a:rPr lang="en-US" dirty="0"/>
              <a:t>Internet of Things will increase that</a:t>
            </a:r>
          </a:p>
          <a:p>
            <a:r>
              <a:rPr lang="en-US" dirty="0"/>
              <a:t>Deployment will introduce issues you ignored in design </a:t>
            </a:r>
          </a:p>
          <a:p>
            <a:pPr lvl="1"/>
            <a:r>
              <a:rPr lang="en-US" dirty="0"/>
              <a:t>There will be errors and they will matter to security</a:t>
            </a:r>
          </a:p>
        </p:txBody>
      </p:sp>
      <p:sp>
        <p:nvSpPr>
          <p:cNvPr id="6" name="Content Placeholder 5">
            <a:extLst>
              <a:ext uri="{FF2B5EF4-FFF2-40B4-BE49-F238E27FC236}">
                <a16:creationId xmlns:a16="http://schemas.microsoft.com/office/drawing/2014/main" xmlns="" id="{A085FCBB-1A13-0E48-B8AA-C2F9C427F892}"/>
              </a:ext>
            </a:extLst>
          </p:cNvPr>
          <p:cNvSpPr>
            <a:spLocks noGrp="1"/>
          </p:cNvSpPr>
          <p:nvPr>
            <p:ph idx="10"/>
          </p:nvPr>
        </p:nvSpPr>
        <p:spPr/>
        <p:txBody>
          <a:bodyPr/>
          <a:lstStyle/>
          <a:p>
            <a:r>
              <a:rPr lang="en-US" dirty="0"/>
              <a:t>Ignoring humans or claiming they’ll do something with no basis in reality won’t give you the security you’re looking for  </a:t>
            </a:r>
          </a:p>
          <a:p>
            <a:r>
              <a:rPr lang="en-US" dirty="0"/>
              <a:t>In security, there is a huge difference between data and code</a:t>
            </a:r>
          </a:p>
          <a:p>
            <a:r>
              <a:rPr lang="en-US" dirty="0"/>
              <a:t>Standards are not a help for Layer 8 (the human layer)</a:t>
            </a:r>
          </a:p>
          <a:p>
            <a:r>
              <a:rPr lang="en-US" dirty="0"/>
              <a:t>Coding is a human and error prone endeavor </a:t>
            </a:r>
          </a:p>
          <a:p>
            <a:r>
              <a:rPr lang="en-US" dirty="0"/>
              <a:t>Old attacks (scams) can become new attacks </a:t>
            </a:r>
          </a:p>
          <a:p>
            <a:r>
              <a:rPr lang="en-US" dirty="0"/>
              <a:t>The Open Web is for attackers and defenders </a:t>
            </a:r>
          </a:p>
        </p:txBody>
      </p:sp>
    </p:spTree>
    <p:extLst>
      <p:ext uri="{BB962C8B-B14F-4D97-AF65-F5344CB8AC3E}">
        <p14:creationId xmlns:p14="http://schemas.microsoft.com/office/powerpoint/2010/main" val="36933695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pPr marL="0" indent="0">
              <a:buNone/>
            </a:pPr>
            <a:r>
              <a:rPr lang="en-US" dirty="0">
                <a:solidFill>
                  <a:srgbClr val="011893"/>
                </a:solidFill>
              </a:rPr>
              <a:t>Thank you for your attention </a:t>
            </a:r>
            <a:br>
              <a:rPr lang="en-US" dirty="0">
                <a:solidFill>
                  <a:srgbClr val="011893"/>
                </a:solidFill>
              </a:rPr>
            </a:br>
            <a:r>
              <a:rPr lang="en-US" dirty="0">
                <a:solidFill>
                  <a:srgbClr val="011893"/>
                </a:solidFill>
              </a:rPr>
              <a:t>and questions</a:t>
            </a:r>
          </a:p>
        </p:txBody>
      </p:sp>
      <p:sp>
        <p:nvSpPr>
          <p:cNvPr id="9" name="Text Placeholder 8"/>
          <p:cNvSpPr>
            <a:spLocks noGrp="1"/>
          </p:cNvSpPr>
          <p:nvPr>
            <p:ph type="body" sz="quarter" idx="4294967295"/>
          </p:nvPr>
        </p:nvSpPr>
        <p:spPr>
          <a:xfrm>
            <a:off x="3498057" y="3886200"/>
            <a:ext cx="5192712" cy="324581"/>
          </a:xfrm>
        </p:spPr>
        <p:txBody>
          <a:bodyPr/>
          <a:lstStyle/>
          <a:p>
            <a:pPr marL="0" indent="0" algn="ctr">
              <a:buNone/>
            </a:pPr>
            <a:r>
              <a:rPr lang="en-US" dirty="0" err="1"/>
              <a:t>mez@ll.mit.edu</a:t>
            </a:r>
            <a:r>
              <a:rPr lang="en-US" dirty="0"/>
              <a:t> </a:t>
            </a:r>
          </a:p>
          <a:p>
            <a:endParaRPr lang="en-US" dirty="0"/>
          </a:p>
        </p:txBody>
      </p:sp>
    </p:spTree>
    <p:extLst>
      <p:ext uri="{BB962C8B-B14F-4D97-AF65-F5344CB8AC3E}">
        <p14:creationId xmlns:p14="http://schemas.microsoft.com/office/powerpoint/2010/main" val="775096781"/>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a:solidFill>
                  <a:srgbClr val="011893"/>
                </a:solidFill>
              </a:rPr>
              <a:t>It’s 1994.  </a:t>
            </a:r>
            <a:br>
              <a:rPr lang="en-US" dirty="0">
                <a:solidFill>
                  <a:srgbClr val="011893"/>
                </a:solidFill>
              </a:rPr>
            </a:br>
            <a:r>
              <a:rPr lang="en-US" dirty="0">
                <a:solidFill>
                  <a:srgbClr val="011893"/>
                </a:solidFill>
              </a:rPr>
              <a:t>You want to protect passwords on the WWW. </a:t>
            </a:r>
            <a:br>
              <a:rPr lang="en-US" dirty="0">
                <a:solidFill>
                  <a:srgbClr val="011893"/>
                </a:solidFill>
              </a:rPr>
            </a:br>
            <a:r>
              <a:rPr lang="en-US" dirty="0">
                <a:solidFill>
                  <a:srgbClr val="011893"/>
                </a:solidFill>
              </a:rPr>
              <a:t>How do you do it?  </a:t>
            </a:r>
          </a:p>
        </p:txBody>
      </p:sp>
    </p:spTree>
    <p:extLst>
      <p:ext uri="{BB962C8B-B14F-4D97-AF65-F5344CB8AC3E}">
        <p14:creationId xmlns:p14="http://schemas.microsoft.com/office/powerpoint/2010/main" val="3391856217"/>
      </p:ext>
    </p:extLst>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69E0818-8C54-9942-91EA-4CA4C2524530}"/>
              </a:ext>
            </a:extLst>
          </p:cNvPr>
          <p:cNvSpPr>
            <a:spLocks noGrp="1"/>
          </p:cNvSpPr>
          <p:nvPr>
            <p:ph type="title"/>
          </p:nvPr>
        </p:nvSpPr>
        <p:spPr/>
        <p:txBody>
          <a:bodyPr/>
          <a:lstStyle/>
          <a:p>
            <a:r>
              <a:rPr lang="en-US" dirty="0"/>
              <a:t>Backup</a:t>
            </a:r>
          </a:p>
        </p:txBody>
      </p:sp>
      <p:sp>
        <p:nvSpPr>
          <p:cNvPr id="4" name="Content Placeholder 3">
            <a:extLst>
              <a:ext uri="{FF2B5EF4-FFF2-40B4-BE49-F238E27FC236}">
                <a16:creationId xmlns:a16="http://schemas.microsoft.com/office/drawing/2014/main" xmlns="" id="{978758A1-C8B3-704F-B6F1-CB916AB205F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66945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Thought on Metcalfe’s Law and Security </a:t>
            </a:r>
          </a:p>
        </p:txBody>
      </p:sp>
      <p:sp>
        <p:nvSpPr>
          <p:cNvPr id="3" name="Text Placeholder 2"/>
          <p:cNvSpPr>
            <a:spLocks noGrp="1"/>
          </p:cNvSpPr>
          <p:nvPr>
            <p:ph idx="1"/>
          </p:nvPr>
        </p:nvSpPr>
        <p:spPr/>
        <p:txBody>
          <a:bodyPr/>
          <a:lstStyle/>
          <a:p>
            <a:r>
              <a:rPr lang="en-US" dirty="0"/>
              <a:t>The value of a telecommunications network is proportional to the square of the number of connected users of the system (n</a:t>
            </a:r>
            <a:r>
              <a:rPr lang="en-US" baseline="30000" dirty="0"/>
              <a:t>2</a:t>
            </a:r>
            <a:r>
              <a:rPr lang="en-US" dirty="0"/>
              <a:t>).</a:t>
            </a:r>
          </a:p>
          <a:p>
            <a:r>
              <a:rPr lang="en-US" dirty="0"/>
              <a:t>“Why do you rob banks?” “Because that’s where the money is.”</a:t>
            </a:r>
          </a:p>
          <a:p>
            <a:r>
              <a:rPr lang="en-US" dirty="0"/>
              <a:t>As the number of interconnections increases, so will the attacks</a:t>
            </a:r>
          </a:p>
          <a:p>
            <a:pPr lvl="1"/>
            <a:r>
              <a:rPr lang="en-US" dirty="0" err="1"/>
              <a:t>IoT</a:t>
            </a:r>
            <a:r>
              <a:rPr lang="en-US" dirty="0"/>
              <a:t> increases the number of interconnections</a:t>
            </a:r>
          </a:p>
          <a:p>
            <a:r>
              <a:rPr lang="en-US" dirty="0"/>
              <a:t>There are markets for defense specifically targeted to attacks</a:t>
            </a:r>
          </a:p>
          <a:p>
            <a:pPr lvl="1"/>
            <a:r>
              <a:rPr lang="en-US" dirty="0"/>
              <a:t>Anti-virus was probably the first </a:t>
            </a:r>
          </a:p>
          <a:p>
            <a:r>
              <a:rPr lang="en-US" dirty="0"/>
              <a:t>New technology will bring new attacks</a:t>
            </a:r>
          </a:p>
          <a:p>
            <a:pPr lvl="1"/>
            <a:r>
              <a:rPr lang="en-US" dirty="0"/>
              <a:t>Cyber Physical Systems of all sorts are emerging technologies </a:t>
            </a:r>
          </a:p>
          <a:p>
            <a:endParaRPr lang="en-US" dirty="0"/>
          </a:p>
          <a:p>
            <a:endParaRPr lang="en-US" dirty="0"/>
          </a:p>
        </p:txBody>
      </p:sp>
    </p:spTree>
    <p:extLst>
      <p:ext uri="{BB962C8B-B14F-4D97-AF65-F5344CB8AC3E}">
        <p14:creationId xmlns:p14="http://schemas.microsoft.com/office/powerpoint/2010/main" val="25523068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dirty="0"/>
              <a:t>You’ve Been Warned</a:t>
            </a:r>
            <a:br>
              <a:rPr lang="en-US" dirty="0"/>
            </a:br>
            <a:r>
              <a:rPr lang="en-US" sz="2000" dirty="0"/>
              <a:t>An Empirical Study of the Effectiveness of Web Browser Phishing Warnings</a:t>
            </a:r>
          </a:p>
        </p:txBody>
      </p:sp>
      <p:sp>
        <p:nvSpPr>
          <p:cNvPr id="76803" name="Rectangle 3"/>
          <p:cNvSpPr>
            <a:spLocks noGrp="1" noChangeArrowheads="1"/>
          </p:cNvSpPr>
          <p:nvPr>
            <p:ph idx="1"/>
          </p:nvPr>
        </p:nvSpPr>
        <p:spPr>
          <a:xfrm>
            <a:off x="633819" y="1289304"/>
            <a:ext cx="5155793" cy="4828032"/>
          </a:xfrm>
        </p:spPr>
        <p:txBody>
          <a:bodyPr/>
          <a:lstStyle/>
          <a:p>
            <a:r>
              <a:rPr lang="en-US" dirty="0"/>
              <a:t>Simulated spear phishing</a:t>
            </a:r>
          </a:p>
          <a:p>
            <a:pPr lvl="1"/>
            <a:r>
              <a:rPr lang="en-US" dirty="0"/>
              <a:t>97% fell for at least one</a:t>
            </a:r>
          </a:p>
          <a:p>
            <a:pPr lvl="1"/>
            <a:r>
              <a:rPr lang="en-US" dirty="0"/>
              <a:t>79% heeded active warnings when presented</a:t>
            </a:r>
          </a:p>
          <a:p>
            <a:r>
              <a:rPr lang="en-US" dirty="0"/>
              <a:t>Active warnings directly interrupt the task, give the user choices, and make recommendations</a:t>
            </a:r>
          </a:p>
          <a:p>
            <a:pPr lvl="1"/>
            <a:r>
              <a:rPr lang="en-US" dirty="0"/>
              <a:t>Fail safely </a:t>
            </a:r>
          </a:p>
          <a:p>
            <a:r>
              <a:rPr lang="en-US" dirty="0"/>
              <a:t>Correlations between understanding a warning and heeding it </a:t>
            </a:r>
          </a:p>
        </p:txBody>
      </p:sp>
      <p:pic>
        <p:nvPicPr>
          <p:cNvPr id="768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412" y="1066800"/>
            <a:ext cx="4260691" cy="3068043"/>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2">
            <a:schemeClr val="dk1"/>
          </a:fillRef>
          <a:effectRef idx="1">
            <a:schemeClr val="dk1"/>
          </a:effectRef>
          <a:fontRef idx="minor">
            <a:schemeClr val="dk1"/>
          </a:fontRef>
        </p:style>
      </p:pic>
      <p:pic>
        <p:nvPicPr>
          <p:cNvPr id="768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2816" y="3410837"/>
            <a:ext cx="4476750" cy="2756917"/>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1727583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approaches to code security</a:t>
            </a:r>
          </a:p>
        </p:txBody>
      </p:sp>
      <p:sp>
        <p:nvSpPr>
          <p:cNvPr id="3" name="Text Placeholder 2"/>
          <p:cNvSpPr>
            <a:spLocks noGrp="1"/>
          </p:cNvSpPr>
          <p:nvPr>
            <p:ph idx="1"/>
          </p:nvPr>
        </p:nvSpPr>
        <p:spPr/>
        <p:txBody>
          <a:bodyPr>
            <a:normAutofit/>
          </a:bodyPr>
          <a:lstStyle/>
          <a:p>
            <a:r>
              <a:rPr lang="en-US" dirty="0"/>
              <a:t>Penetrate and patch</a:t>
            </a:r>
          </a:p>
          <a:p>
            <a:pPr lvl="1"/>
            <a:r>
              <a:rPr lang="en-US" dirty="0"/>
              <a:t>Bug bounties</a:t>
            </a:r>
          </a:p>
          <a:p>
            <a:pPr lvl="1"/>
            <a:r>
              <a:rPr lang="en-US" dirty="0"/>
              <a:t>Penetration testing </a:t>
            </a:r>
          </a:p>
          <a:p>
            <a:r>
              <a:rPr lang="en-US" dirty="0"/>
              <a:t>Tools that inspect code (e.g. static and dynamic analysis)</a:t>
            </a:r>
          </a:p>
          <a:p>
            <a:pPr lvl="1"/>
            <a:r>
              <a:rPr lang="en-US" dirty="0"/>
              <a:t>False positives increase cost of use and required skill set for determining true positives </a:t>
            </a:r>
          </a:p>
          <a:p>
            <a:r>
              <a:rPr lang="en-US" dirty="0"/>
              <a:t>Formal methods</a:t>
            </a:r>
          </a:p>
          <a:p>
            <a:r>
              <a:rPr lang="en-US" dirty="0"/>
              <a:t>Safe coding tools and frameworks (e.g. </a:t>
            </a:r>
            <a:r>
              <a:rPr lang="en-US" dirty="0" err="1"/>
              <a:t>SafeC</a:t>
            </a:r>
            <a:r>
              <a:rPr lang="en-US" dirty="0"/>
              <a:t>, </a:t>
            </a:r>
            <a:r>
              <a:rPr lang="en-US" dirty="0" err="1"/>
              <a:t>safehtml</a:t>
            </a:r>
            <a:r>
              <a:rPr lang="en-US" dirty="0"/>
              <a:t>)</a:t>
            </a:r>
          </a:p>
          <a:p>
            <a:r>
              <a:rPr lang="en-US" dirty="0"/>
              <a:t>Security practice checklists (e.g. OWASP)</a:t>
            </a:r>
          </a:p>
          <a:p>
            <a:r>
              <a:rPr lang="en-US" dirty="0"/>
              <a:t>Secure Development Lifecycles (some of most of the above) </a:t>
            </a:r>
          </a:p>
          <a:p>
            <a:pPr lvl="1"/>
            <a:r>
              <a:rPr lang="en-US" dirty="0"/>
              <a:t>Examples include work from Microsoft, Cisco, Common Criteria </a:t>
            </a:r>
          </a:p>
        </p:txBody>
      </p:sp>
    </p:spTree>
    <p:extLst>
      <p:ext uri="{BB962C8B-B14F-4D97-AF65-F5344CB8AC3E}">
        <p14:creationId xmlns:p14="http://schemas.microsoft.com/office/powerpoint/2010/main" val="41679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1F4C964-2ACD-C649-BC42-1BBC5180595F}"/>
              </a:ext>
            </a:extLst>
          </p:cNvPr>
          <p:cNvSpPr>
            <a:spLocks noGrp="1"/>
          </p:cNvSpPr>
          <p:nvPr>
            <p:ph type="title"/>
          </p:nvPr>
        </p:nvSpPr>
        <p:spPr/>
        <p:txBody>
          <a:bodyPr/>
          <a:lstStyle/>
          <a:p>
            <a:r>
              <a:rPr lang="en-US" dirty="0" err="1"/>
              <a:t>Efail</a:t>
            </a:r>
            <a:r>
              <a:rPr lang="en-US" dirty="0"/>
              <a:t>: Breaking S/MIME and </a:t>
            </a:r>
            <a:r>
              <a:rPr lang="en-US" dirty="0" err="1"/>
              <a:t>OpenPGP</a:t>
            </a:r>
            <a:r>
              <a:rPr lang="en-US" dirty="0"/>
              <a:t> Email Encryption using Exfiltration Channels (2018)</a:t>
            </a:r>
          </a:p>
        </p:txBody>
      </p:sp>
      <p:sp>
        <p:nvSpPr>
          <p:cNvPr id="4" name="Content Placeholder 3">
            <a:extLst>
              <a:ext uri="{FF2B5EF4-FFF2-40B4-BE49-F238E27FC236}">
                <a16:creationId xmlns:a16="http://schemas.microsoft.com/office/drawing/2014/main" xmlns="" id="{41FEB729-C596-834E-B899-AA7603D25DBD}"/>
              </a:ext>
            </a:extLst>
          </p:cNvPr>
          <p:cNvSpPr>
            <a:spLocks noGrp="1"/>
          </p:cNvSpPr>
          <p:nvPr>
            <p:ph idx="1"/>
          </p:nvPr>
        </p:nvSpPr>
        <p:spPr>
          <a:ln>
            <a:solidFill>
              <a:schemeClr val="accent1"/>
            </a:solidFill>
          </a:ln>
        </p:spPr>
        <p:txBody>
          <a:bodyPr/>
          <a:lstStyle/>
          <a:p>
            <a:r>
              <a:rPr lang="en-US" dirty="0"/>
              <a:t>Multipurpose Internet Mail Extensions (MIME)</a:t>
            </a:r>
          </a:p>
          <a:p>
            <a:pPr lvl="1"/>
            <a:r>
              <a:rPr lang="en-US" dirty="0"/>
              <a:t>RFCs 1993 – 2005</a:t>
            </a:r>
          </a:p>
          <a:p>
            <a:r>
              <a:rPr lang="en-US" dirty="0"/>
              <a:t>S/MIME – RFCs 2002 – 04</a:t>
            </a:r>
          </a:p>
          <a:p>
            <a:r>
              <a:rPr lang="en-US" dirty="0"/>
              <a:t>Browser based email clients – pre 2000</a:t>
            </a:r>
          </a:p>
          <a:p>
            <a:r>
              <a:rPr lang="en-US" dirty="0"/>
              <a:t>Attacks inserting backchannels</a:t>
            </a:r>
          </a:p>
          <a:p>
            <a:pPr lvl="1"/>
            <a:r>
              <a:rPr lang="en-US" dirty="0"/>
              <a:t>E.g. GET to an HTTP URL in a malicious domain include </a:t>
            </a:r>
            <a:br>
              <a:rPr lang="en-US" dirty="0"/>
            </a:br>
            <a:r>
              <a:rPr lang="en-US" dirty="0"/>
              <a:t>decrypted email in the URL reference to exfiltrate it </a:t>
            </a:r>
          </a:p>
          <a:p>
            <a:r>
              <a:rPr lang="en-US" dirty="0"/>
              <a:t>Attacks inserting gadgets into Cipher Block Chaining </a:t>
            </a:r>
            <a:br>
              <a:rPr lang="en-US" dirty="0"/>
            </a:br>
            <a:r>
              <a:rPr lang="en-US" dirty="0"/>
              <a:t>(CBC) which allows modification of plaintext and </a:t>
            </a:r>
            <a:br>
              <a:rPr lang="en-US" dirty="0"/>
            </a:br>
            <a:r>
              <a:rPr lang="en-US" dirty="0"/>
              <a:t>reordering of ciphertext blocks</a:t>
            </a:r>
          </a:p>
        </p:txBody>
      </p:sp>
      <p:pic>
        <p:nvPicPr>
          <p:cNvPr id="6" name="Picture 5">
            <a:extLst>
              <a:ext uri="{FF2B5EF4-FFF2-40B4-BE49-F238E27FC236}">
                <a16:creationId xmlns:a16="http://schemas.microsoft.com/office/drawing/2014/main" xmlns="" id="{8CEB9E87-E663-0B4B-8E36-A143959C07ED}"/>
              </a:ext>
            </a:extLst>
          </p:cNvPr>
          <p:cNvPicPr>
            <a:picLocks noChangeAspect="1"/>
          </p:cNvPicPr>
          <p:nvPr/>
        </p:nvPicPr>
        <p:blipFill>
          <a:blip r:embed="rId3"/>
          <a:stretch>
            <a:fillRect/>
          </a:stretch>
        </p:blipFill>
        <p:spPr>
          <a:xfrm>
            <a:off x="7938259" y="1066800"/>
            <a:ext cx="4229100" cy="4660900"/>
          </a:xfrm>
          <a:prstGeom prst="rect">
            <a:avLst/>
          </a:prstGeom>
        </p:spPr>
      </p:pic>
    </p:spTree>
    <p:extLst>
      <p:ext uri="{BB962C8B-B14F-4D97-AF65-F5344CB8AC3E}">
        <p14:creationId xmlns:p14="http://schemas.microsoft.com/office/powerpoint/2010/main" val="3222324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xmlns="" id="{DD3277C3-DA20-5145-AC58-7FC2636A10F7}"/>
              </a:ext>
            </a:extLst>
          </p:cNvPr>
          <p:cNvCxnSpPr/>
          <p:nvPr/>
        </p:nvCxnSpPr>
        <p:spPr>
          <a:xfrm>
            <a:off x="1232049" y="3459080"/>
            <a:ext cx="9720072" cy="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8B5A620B-4BCF-6C4E-AF90-39AE58A6D0B4}"/>
              </a:ext>
            </a:extLst>
          </p:cNvPr>
          <p:cNvCxnSpPr>
            <a:cxnSpLocks/>
          </p:cNvCxnSpPr>
          <p:nvPr/>
        </p:nvCxnSpPr>
        <p:spPr>
          <a:xfrm rot="16200000" flipV="1">
            <a:off x="5360565" y="2727560"/>
            <a:ext cx="1463040" cy="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xmlns="" id="{C1AC45C2-AE9F-3747-8664-6C430E1FAFC0}"/>
              </a:ext>
            </a:extLst>
          </p:cNvPr>
          <p:cNvGrpSpPr/>
          <p:nvPr/>
        </p:nvGrpSpPr>
        <p:grpSpPr>
          <a:xfrm>
            <a:off x="1248091" y="3459080"/>
            <a:ext cx="9692640" cy="1463040"/>
            <a:chOff x="1248091" y="3314702"/>
            <a:chExt cx="9692640" cy="1463040"/>
          </a:xfrm>
        </p:grpSpPr>
        <p:cxnSp>
          <p:nvCxnSpPr>
            <p:cNvPr id="29" name="Straight Connector 28">
              <a:extLst>
                <a:ext uri="{FF2B5EF4-FFF2-40B4-BE49-F238E27FC236}">
                  <a16:creationId xmlns:a16="http://schemas.microsoft.com/office/drawing/2014/main" xmlns="" id="{2260C24A-84A0-1245-992C-6F717F7C4475}"/>
                </a:ext>
              </a:extLst>
            </p:cNvPr>
            <p:cNvCxnSpPr>
              <a:cxnSpLocks/>
            </p:cNvCxnSpPr>
            <p:nvPr/>
          </p:nvCxnSpPr>
          <p:spPr>
            <a:xfrm rot="5400000">
              <a:off x="516571" y="4046222"/>
              <a:ext cx="1463040" cy="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579FF419-3393-3C44-A5E4-6BD7E36AF6BD}"/>
                </a:ext>
              </a:extLst>
            </p:cNvPr>
            <p:cNvCxnSpPr>
              <a:cxnSpLocks/>
            </p:cNvCxnSpPr>
            <p:nvPr/>
          </p:nvCxnSpPr>
          <p:spPr>
            <a:xfrm rot="5400000">
              <a:off x="2455099" y="4046222"/>
              <a:ext cx="1463040" cy="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013AFC71-A7D7-0B40-A633-EF6E15FF82CD}"/>
                </a:ext>
              </a:extLst>
            </p:cNvPr>
            <p:cNvCxnSpPr>
              <a:cxnSpLocks/>
            </p:cNvCxnSpPr>
            <p:nvPr/>
          </p:nvCxnSpPr>
          <p:spPr>
            <a:xfrm rot="5400000">
              <a:off x="4393627" y="4046222"/>
              <a:ext cx="1463040" cy="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210CB27-FA7C-9646-A7A4-A791FFC3FEB3}"/>
                </a:ext>
              </a:extLst>
            </p:cNvPr>
            <p:cNvCxnSpPr>
              <a:cxnSpLocks/>
            </p:cNvCxnSpPr>
            <p:nvPr/>
          </p:nvCxnSpPr>
          <p:spPr>
            <a:xfrm rot="5400000">
              <a:off x="6332155" y="4046222"/>
              <a:ext cx="1463040" cy="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31626FA7-6AA6-5D46-A6B9-5DA990CBA22D}"/>
                </a:ext>
              </a:extLst>
            </p:cNvPr>
            <p:cNvCxnSpPr>
              <a:cxnSpLocks/>
            </p:cNvCxnSpPr>
            <p:nvPr/>
          </p:nvCxnSpPr>
          <p:spPr>
            <a:xfrm rot="5400000">
              <a:off x="8270683" y="4046222"/>
              <a:ext cx="1463040" cy="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759C4BC7-CFF5-7141-8A75-4CA238090A33}"/>
                </a:ext>
              </a:extLst>
            </p:cNvPr>
            <p:cNvCxnSpPr>
              <a:cxnSpLocks/>
            </p:cNvCxnSpPr>
            <p:nvPr/>
          </p:nvCxnSpPr>
          <p:spPr>
            <a:xfrm rot="5400000">
              <a:off x="10209211" y="4046222"/>
              <a:ext cx="1463040" cy="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xmlns="" id="{0B8FAE0C-5CCC-3A42-8FF0-C608FD9B625D}"/>
              </a:ext>
            </a:extLst>
          </p:cNvPr>
          <p:cNvSpPr/>
          <p:nvPr/>
        </p:nvSpPr>
        <p:spPr bwMode="auto">
          <a:xfrm>
            <a:off x="0" y="0"/>
            <a:ext cx="12188825" cy="996778"/>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Title 1">
            <a:extLst>
              <a:ext uri="{FF2B5EF4-FFF2-40B4-BE49-F238E27FC236}">
                <a16:creationId xmlns:a16="http://schemas.microsoft.com/office/drawing/2014/main" xmlns="" id="{E5823948-34FC-C24E-A856-CDF6702A42A4}"/>
              </a:ext>
            </a:extLst>
          </p:cNvPr>
          <p:cNvSpPr>
            <a:spLocks noGrp="1"/>
          </p:cNvSpPr>
          <p:nvPr>
            <p:ph type="title" idx="4294967295"/>
          </p:nvPr>
        </p:nvSpPr>
        <p:spPr>
          <a:xfrm>
            <a:off x="-1" y="124076"/>
            <a:ext cx="12188825" cy="814387"/>
          </a:xfrm>
        </p:spPr>
        <p:txBody>
          <a:bodyPr/>
          <a:lstStyle/>
          <a:p>
            <a:pPr>
              <a:lnSpc>
                <a:spcPct val="100000"/>
              </a:lnSpc>
            </a:pPr>
            <a:r>
              <a:rPr lang="en-US" sz="4000" dirty="0">
                <a:solidFill>
                  <a:srgbClr val="1F497D"/>
                </a:solidFill>
              </a:rPr>
              <a:t>Cyber Security and Information Sciences</a:t>
            </a:r>
          </a:p>
        </p:txBody>
      </p:sp>
      <p:pic>
        <p:nvPicPr>
          <p:cNvPr id="12" name="Picture 11">
            <a:extLst>
              <a:ext uri="{FF2B5EF4-FFF2-40B4-BE49-F238E27FC236}">
                <a16:creationId xmlns:a16="http://schemas.microsoft.com/office/drawing/2014/main" xmlns="" id="{D37C6AB5-525A-B741-89CE-67F07A228CDC}"/>
              </a:ext>
            </a:extLst>
          </p:cNvPr>
          <p:cNvPicPr>
            <a:picLocks/>
          </p:cNvPicPr>
          <p:nvPr/>
        </p:nvPicPr>
        <p:blipFill rotWithShape="1">
          <a:blip r:embed="rId2">
            <a:extLst>
              <a:ext uri="{28A0092B-C50C-407E-A947-70E740481C1C}">
                <a14:useLocalDpi xmlns:a14="http://schemas.microsoft.com/office/drawing/2010/main" val="0"/>
              </a:ext>
            </a:extLst>
          </a:blip>
          <a:srcRect t="92806"/>
          <a:stretch/>
        </p:blipFill>
        <p:spPr>
          <a:xfrm>
            <a:off x="5225731" y="1291388"/>
            <a:ext cx="1737360" cy="1737360"/>
          </a:xfrm>
          <a:prstGeom prst="rect">
            <a:avLst/>
          </a:prstGeom>
        </p:spPr>
      </p:pic>
      <p:pic>
        <p:nvPicPr>
          <p:cNvPr id="20" name="Picture 19">
            <a:extLst>
              <a:ext uri="{FF2B5EF4-FFF2-40B4-BE49-F238E27FC236}">
                <a16:creationId xmlns:a16="http://schemas.microsoft.com/office/drawing/2014/main" xmlns="" id="{9F0C12B9-A9CB-344E-82D4-3593353D3FFF}"/>
              </a:ext>
            </a:extLst>
          </p:cNvPr>
          <p:cNvPicPr>
            <a:picLocks/>
          </p:cNvPicPr>
          <p:nvPr/>
        </p:nvPicPr>
        <p:blipFill rotWithShape="1">
          <a:blip r:embed="rId2">
            <a:extLst>
              <a:ext uri="{28A0092B-C50C-407E-A947-70E740481C1C}">
                <a14:useLocalDpi xmlns:a14="http://schemas.microsoft.com/office/drawing/2010/main" val="0"/>
              </a:ext>
            </a:extLst>
          </a:blip>
          <a:srcRect t="92806"/>
          <a:stretch/>
        </p:blipFill>
        <p:spPr>
          <a:xfrm>
            <a:off x="10117771" y="3889412"/>
            <a:ext cx="1645920" cy="1645920"/>
          </a:xfrm>
          <a:prstGeom prst="rect">
            <a:avLst/>
          </a:prstGeom>
        </p:spPr>
      </p:pic>
      <p:pic>
        <p:nvPicPr>
          <p:cNvPr id="21" name="Picture 20">
            <a:extLst>
              <a:ext uri="{FF2B5EF4-FFF2-40B4-BE49-F238E27FC236}">
                <a16:creationId xmlns:a16="http://schemas.microsoft.com/office/drawing/2014/main" xmlns="" id="{FAAB5D41-C6A1-0C42-A4C8-87020337AB82}"/>
              </a:ext>
            </a:extLst>
          </p:cNvPr>
          <p:cNvPicPr>
            <a:picLocks/>
          </p:cNvPicPr>
          <p:nvPr/>
        </p:nvPicPr>
        <p:blipFill rotWithShape="1">
          <a:blip r:embed="rId2">
            <a:extLst>
              <a:ext uri="{28A0092B-C50C-407E-A947-70E740481C1C}">
                <a14:useLocalDpi xmlns:a14="http://schemas.microsoft.com/office/drawing/2010/main" val="0"/>
              </a:ext>
            </a:extLst>
          </a:blip>
          <a:srcRect t="92806"/>
          <a:stretch/>
        </p:blipFill>
        <p:spPr>
          <a:xfrm>
            <a:off x="8179243" y="3889412"/>
            <a:ext cx="1645920" cy="1645920"/>
          </a:xfrm>
          <a:prstGeom prst="rect">
            <a:avLst/>
          </a:prstGeom>
        </p:spPr>
      </p:pic>
      <p:pic>
        <p:nvPicPr>
          <p:cNvPr id="22" name="Picture 21">
            <a:extLst>
              <a:ext uri="{FF2B5EF4-FFF2-40B4-BE49-F238E27FC236}">
                <a16:creationId xmlns:a16="http://schemas.microsoft.com/office/drawing/2014/main" xmlns="" id="{04F6312F-04DC-FD47-BA61-F768B0843680}"/>
              </a:ext>
            </a:extLst>
          </p:cNvPr>
          <p:cNvPicPr>
            <a:picLocks/>
          </p:cNvPicPr>
          <p:nvPr/>
        </p:nvPicPr>
        <p:blipFill rotWithShape="1">
          <a:blip r:embed="rId2">
            <a:extLst>
              <a:ext uri="{28A0092B-C50C-407E-A947-70E740481C1C}">
                <a14:useLocalDpi xmlns:a14="http://schemas.microsoft.com/office/drawing/2010/main" val="0"/>
              </a:ext>
            </a:extLst>
          </a:blip>
          <a:srcRect t="92806"/>
          <a:stretch/>
        </p:blipFill>
        <p:spPr>
          <a:xfrm>
            <a:off x="6240715" y="3889412"/>
            <a:ext cx="1645920" cy="1645920"/>
          </a:xfrm>
          <a:prstGeom prst="rect">
            <a:avLst/>
          </a:prstGeom>
        </p:spPr>
      </p:pic>
      <p:pic>
        <p:nvPicPr>
          <p:cNvPr id="23" name="Picture 22">
            <a:extLst>
              <a:ext uri="{FF2B5EF4-FFF2-40B4-BE49-F238E27FC236}">
                <a16:creationId xmlns:a16="http://schemas.microsoft.com/office/drawing/2014/main" xmlns="" id="{54C2B06A-6E22-5E45-B9BE-BF376C054870}"/>
              </a:ext>
            </a:extLst>
          </p:cNvPr>
          <p:cNvPicPr>
            <a:picLocks/>
          </p:cNvPicPr>
          <p:nvPr/>
        </p:nvPicPr>
        <p:blipFill rotWithShape="1">
          <a:blip r:embed="rId2">
            <a:extLst>
              <a:ext uri="{28A0092B-C50C-407E-A947-70E740481C1C}">
                <a14:useLocalDpi xmlns:a14="http://schemas.microsoft.com/office/drawing/2010/main" val="0"/>
              </a:ext>
            </a:extLst>
          </a:blip>
          <a:srcRect t="92806"/>
          <a:stretch/>
        </p:blipFill>
        <p:spPr>
          <a:xfrm>
            <a:off x="4302187" y="3889412"/>
            <a:ext cx="1645920" cy="1645920"/>
          </a:xfrm>
          <a:prstGeom prst="rect">
            <a:avLst/>
          </a:prstGeom>
        </p:spPr>
      </p:pic>
      <p:pic>
        <p:nvPicPr>
          <p:cNvPr id="24" name="Picture 23">
            <a:extLst>
              <a:ext uri="{FF2B5EF4-FFF2-40B4-BE49-F238E27FC236}">
                <a16:creationId xmlns:a16="http://schemas.microsoft.com/office/drawing/2014/main" xmlns="" id="{3B03DB27-BE1E-534A-B9F2-99C5274E2FC3}"/>
              </a:ext>
            </a:extLst>
          </p:cNvPr>
          <p:cNvPicPr>
            <a:picLocks/>
          </p:cNvPicPr>
          <p:nvPr/>
        </p:nvPicPr>
        <p:blipFill rotWithShape="1">
          <a:blip r:embed="rId2">
            <a:extLst>
              <a:ext uri="{28A0092B-C50C-407E-A947-70E740481C1C}">
                <a14:useLocalDpi xmlns:a14="http://schemas.microsoft.com/office/drawing/2010/main" val="0"/>
              </a:ext>
            </a:extLst>
          </a:blip>
          <a:srcRect t="92806"/>
          <a:stretch/>
        </p:blipFill>
        <p:spPr>
          <a:xfrm>
            <a:off x="2363659" y="3889412"/>
            <a:ext cx="1645920" cy="1645920"/>
          </a:xfrm>
          <a:prstGeom prst="rect">
            <a:avLst/>
          </a:prstGeom>
        </p:spPr>
      </p:pic>
      <p:pic>
        <p:nvPicPr>
          <p:cNvPr id="25" name="Picture 24">
            <a:extLst>
              <a:ext uri="{FF2B5EF4-FFF2-40B4-BE49-F238E27FC236}">
                <a16:creationId xmlns:a16="http://schemas.microsoft.com/office/drawing/2014/main" xmlns="" id="{A067ECFC-6FC5-0742-9A21-71180A6D840C}"/>
              </a:ext>
            </a:extLst>
          </p:cNvPr>
          <p:cNvPicPr>
            <a:picLocks/>
          </p:cNvPicPr>
          <p:nvPr/>
        </p:nvPicPr>
        <p:blipFill rotWithShape="1">
          <a:blip r:embed="rId2">
            <a:extLst>
              <a:ext uri="{28A0092B-C50C-407E-A947-70E740481C1C}">
                <a14:useLocalDpi xmlns:a14="http://schemas.microsoft.com/office/drawing/2010/main" val="0"/>
              </a:ext>
            </a:extLst>
          </a:blip>
          <a:srcRect t="92806"/>
          <a:stretch/>
        </p:blipFill>
        <p:spPr>
          <a:xfrm>
            <a:off x="425131" y="3889412"/>
            <a:ext cx="1645920" cy="1645920"/>
          </a:xfrm>
          <a:prstGeom prst="rect">
            <a:avLst/>
          </a:prstGeom>
        </p:spPr>
      </p:pic>
      <p:sp>
        <p:nvSpPr>
          <p:cNvPr id="27" name="TextBox 26">
            <a:extLst>
              <a:ext uri="{FF2B5EF4-FFF2-40B4-BE49-F238E27FC236}">
                <a16:creationId xmlns:a16="http://schemas.microsoft.com/office/drawing/2014/main" xmlns="" id="{5A37F89E-1C4F-454A-A649-F5AF4A72BD24}"/>
              </a:ext>
            </a:extLst>
          </p:cNvPr>
          <p:cNvSpPr txBox="1"/>
          <p:nvPr/>
        </p:nvSpPr>
        <p:spPr>
          <a:xfrm>
            <a:off x="2452694" y="4419985"/>
            <a:ext cx="1463040" cy="584775"/>
          </a:xfrm>
          <a:prstGeom prst="rect">
            <a:avLst/>
          </a:prstGeom>
          <a:noFill/>
        </p:spPr>
        <p:txBody>
          <a:bodyPr wrap="square" lIns="0" rIns="0" rtlCol="0" anchor="ctr" anchorCtr="1">
            <a:spAutoFit/>
          </a:bodyPr>
          <a:lstStyle/>
          <a:p>
            <a:pPr algn="ctr">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AI Technology and Systems</a:t>
            </a:r>
          </a:p>
        </p:txBody>
      </p:sp>
      <p:sp>
        <p:nvSpPr>
          <p:cNvPr id="37" name="TextBox 36">
            <a:extLst>
              <a:ext uri="{FF2B5EF4-FFF2-40B4-BE49-F238E27FC236}">
                <a16:creationId xmlns:a16="http://schemas.microsoft.com/office/drawing/2014/main" xmlns="" id="{BE1E4094-4FD4-854E-A502-578131D602A9}"/>
              </a:ext>
            </a:extLst>
          </p:cNvPr>
          <p:cNvSpPr txBox="1"/>
          <p:nvPr/>
        </p:nvSpPr>
        <p:spPr>
          <a:xfrm>
            <a:off x="4390580" y="4173763"/>
            <a:ext cx="1463040" cy="1077218"/>
          </a:xfrm>
          <a:prstGeom prst="rect">
            <a:avLst/>
          </a:prstGeom>
          <a:noFill/>
        </p:spPr>
        <p:txBody>
          <a:bodyPr wrap="square" lIns="0" rIns="0" rtlCol="0" anchor="ctr" anchorCtr="1">
            <a:spAutoFit/>
          </a:bodyPr>
          <a:lstStyle/>
          <a:p>
            <a:pPr algn="ctr">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Secure Resilient Systems and Technology </a:t>
            </a:r>
          </a:p>
        </p:txBody>
      </p:sp>
      <p:sp>
        <p:nvSpPr>
          <p:cNvPr id="38" name="TextBox 37">
            <a:extLst>
              <a:ext uri="{FF2B5EF4-FFF2-40B4-BE49-F238E27FC236}">
                <a16:creationId xmlns:a16="http://schemas.microsoft.com/office/drawing/2014/main" xmlns="" id="{E8CCD26B-FB40-9E43-9FCE-E58262D29DFA}"/>
              </a:ext>
            </a:extLst>
          </p:cNvPr>
          <p:cNvSpPr txBox="1"/>
          <p:nvPr/>
        </p:nvSpPr>
        <p:spPr>
          <a:xfrm>
            <a:off x="514808" y="4419985"/>
            <a:ext cx="1463040" cy="584775"/>
          </a:xfrm>
          <a:prstGeom prst="rect">
            <a:avLst/>
          </a:prstGeom>
          <a:noFill/>
        </p:spPr>
        <p:txBody>
          <a:bodyPr wrap="square" lIns="0" rIns="0" rtlCol="0" anchor="ctr" anchorCtr="1">
            <a:spAutoFit/>
          </a:bodyPr>
          <a:lstStyle/>
          <a:p>
            <a:pPr algn="ctr">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Cyber-Physical Systems</a:t>
            </a:r>
          </a:p>
        </p:txBody>
      </p:sp>
      <p:sp>
        <p:nvSpPr>
          <p:cNvPr id="39" name="TextBox 38">
            <a:extLst>
              <a:ext uri="{FF2B5EF4-FFF2-40B4-BE49-F238E27FC236}">
                <a16:creationId xmlns:a16="http://schemas.microsoft.com/office/drawing/2014/main" xmlns="" id="{D4555442-5721-E945-9C7A-838AAA90C429}"/>
              </a:ext>
            </a:extLst>
          </p:cNvPr>
          <p:cNvSpPr txBox="1"/>
          <p:nvPr/>
        </p:nvSpPr>
        <p:spPr>
          <a:xfrm>
            <a:off x="8266352" y="4296874"/>
            <a:ext cx="1463040" cy="830997"/>
          </a:xfrm>
          <a:prstGeom prst="rect">
            <a:avLst/>
          </a:prstGeom>
          <a:noFill/>
        </p:spPr>
        <p:txBody>
          <a:bodyPr wrap="square" lIns="0" rIns="0" rtlCol="0" anchor="ctr" anchorCtr="1">
            <a:spAutoFit/>
          </a:bodyPr>
          <a:lstStyle/>
          <a:p>
            <a:pPr algn="ctr">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Cyber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System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Assessments</a:t>
            </a:r>
          </a:p>
        </p:txBody>
      </p:sp>
      <p:sp>
        <p:nvSpPr>
          <p:cNvPr id="40" name="TextBox 39">
            <a:extLst>
              <a:ext uri="{FF2B5EF4-FFF2-40B4-BE49-F238E27FC236}">
                <a16:creationId xmlns:a16="http://schemas.microsoft.com/office/drawing/2014/main" xmlns="" id="{97BD1E57-CE15-B440-8BFD-4B30D4636BA7}"/>
              </a:ext>
            </a:extLst>
          </p:cNvPr>
          <p:cNvSpPr txBox="1"/>
          <p:nvPr/>
        </p:nvSpPr>
        <p:spPr>
          <a:xfrm>
            <a:off x="10168376" y="4173763"/>
            <a:ext cx="1544711" cy="1077218"/>
          </a:xfrm>
          <a:prstGeom prst="rect">
            <a:avLst/>
          </a:prstGeom>
          <a:noFill/>
        </p:spPr>
        <p:txBody>
          <a:bodyPr wrap="square" lIns="0" rIns="0" rtlCol="0" anchor="ctr" anchorCtr="1">
            <a:spAutoFit/>
          </a:bodyPr>
          <a:lstStyle/>
          <a:p>
            <a:pPr algn="ctr">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Lincoln Laboratory Supercomputing Center</a:t>
            </a:r>
          </a:p>
        </p:txBody>
      </p:sp>
      <p:sp>
        <p:nvSpPr>
          <p:cNvPr id="41" name="TextBox 40">
            <a:extLst>
              <a:ext uri="{FF2B5EF4-FFF2-40B4-BE49-F238E27FC236}">
                <a16:creationId xmlns:a16="http://schemas.microsoft.com/office/drawing/2014/main" xmlns="" id="{84277DD9-BCD7-E44C-9F7F-D941A6C6E4A2}"/>
              </a:ext>
            </a:extLst>
          </p:cNvPr>
          <p:cNvSpPr txBox="1"/>
          <p:nvPr/>
        </p:nvSpPr>
        <p:spPr>
          <a:xfrm>
            <a:off x="6328466" y="4173764"/>
            <a:ext cx="1463040" cy="1077218"/>
          </a:xfrm>
          <a:prstGeom prst="rect">
            <a:avLst/>
          </a:prstGeom>
          <a:noFill/>
        </p:spPr>
        <p:txBody>
          <a:bodyPr wrap="square" lIns="0" rIns="0" rtlCol="0" anchor="ctr" anchorCtr="1">
            <a:spAutoFit/>
          </a:bodyPr>
          <a:lstStyle/>
          <a:p>
            <a:pPr algn="ctr">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Cyber Operations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and Analysis Technology</a:t>
            </a:r>
          </a:p>
        </p:txBody>
      </p:sp>
      <p:pic>
        <p:nvPicPr>
          <p:cNvPr id="5" name="Picture 4">
            <a:extLst>
              <a:ext uri="{FF2B5EF4-FFF2-40B4-BE49-F238E27FC236}">
                <a16:creationId xmlns:a16="http://schemas.microsoft.com/office/drawing/2014/main" xmlns="" id="{4DF13494-82B2-6A43-9A20-194EC2B07AC0}"/>
              </a:ext>
            </a:extLst>
          </p:cNvPr>
          <p:cNvPicPr>
            <a:picLocks noChangeAspect="1"/>
          </p:cNvPicPr>
          <p:nvPr/>
        </p:nvPicPr>
        <p:blipFill>
          <a:blip r:embed="rId3"/>
          <a:stretch>
            <a:fillRect/>
          </a:stretch>
        </p:blipFill>
        <p:spPr>
          <a:xfrm>
            <a:off x="5317171" y="1382828"/>
            <a:ext cx="1554480" cy="1554480"/>
          </a:xfrm>
          <a:prstGeom prst="rect">
            <a:avLst/>
          </a:prstGeom>
        </p:spPr>
      </p:pic>
    </p:spTree>
    <p:extLst>
      <p:ext uri="{BB962C8B-B14F-4D97-AF65-F5344CB8AC3E}">
        <p14:creationId xmlns:p14="http://schemas.microsoft.com/office/powerpoint/2010/main" val="780837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There’s Cryptography – It’s Secure!</a:t>
            </a:r>
          </a:p>
        </p:txBody>
      </p:sp>
      <p:sp>
        <p:nvSpPr>
          <p:cNvPr id="3" name="Text Placeholder 2"/>
          <p:cNvSpPr>
            <a:spLocks noGrp="1"/>
          </p:cNvSpPr>
          <p:nvPr>
            <p:ph idx="1"/>
          </p:nvPr>
        </p:nvSpPr>
        <p:spPr/>
        <p:txBody>
          <a:bodyPr/>
          <a:lstStyle/>
          <a:p>
            <a:r>
              <a:rPr lang="en-US" dirty="0"/>
              <a:t>Cryptography is to Security as Caching is to Performance</a:t>
            </a:r>
          </a:p>
          <a:p>
            <a:endParaRPr lang="en-US" dirty="0"/>
          </a:p>
          <a:p>
            <a:r>
              <a:rPr lang="en-US" dirty="0"/>
              <a:t>Trust, Trustworthy, and Trust for What? </a:t>
            </a:r>
          </a:p>
          <a:p>
            <a:endParaRPr lang="en-US" dirty="0"/>
          </a:p>
          <a:p>
            <a:r>
              <a:rPr lang="en-US" dirty="0" err="1"/>
              <a:t>Quis</a:t>
            </a:r>
            <a:r>
              <a:rPr lang="en-US" dirty="0"/>
              <a:t> </a:t>
            </a:r>
            <a:r>
              <a:rPr lang="en-US" dirty="0" err="1"/>
              <a:t>custodiet</a:t>
            </a:r>
            <a:r>
              <a:rPr lang="en-US" dirty="0"/>
              <a:t> </a:t>
            </a:r>
            <a:r>
              <a:rPr lang="en-US" dirty="0" err="1"/>
              <a:t>ipsos</a:t>
            </a:r>
            <a:r>
              <a:rPr lang="en-US" dirty="0"/>
              <a:t> </a:t>
            </a:r>
            <a:r>
              <a:rPr lang="en-US" dirty="0" err="1"/>
              <a:t>custodes</a:t>
            </a:r>
            <a:r>
              <a:rPr lang="en-US" dirty="0"/>
              <a:t>? </a:t>
            </a:r>
          </a:p>
          <a:p>
            <a:endParaRPr lang="en-US" dirty="0"/>
          </a:p>
        </p:txBody>
      </p:sp>
    </p:spTree>
    <p:extLst>
      <p:ext uri="{BB962C8B-B14F-4D97-AF65-F5344CB8AC3E}">
        <p14:creationId xmlns:p14="http://schemas.microsoft.com/office/powerpoint/2010/main" val="2990392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Digest Authentication </a:t>
            </a:r>
          </a:p>
        </p:txBody>
      </p:sp>
      <p:sp>
        <p:nvSpPr>
          <p:cNvPr id="3" name="Text Placeholder 2"/>
          <p:cNvSpPr>
            <a:spLocks noGrp="1"/>
          </p:cNvSpPr>
          <p:nvPr>
            <p:ph idx="1"/>
          </p:nvPr>
        </p:nvSpPr>
        <p:spPr/>
        <p:txBody>
          <a:bodyPr/>
          <a:lstStyle/>
          <a:p>
            <a:r>
              <a:rPr lang="en-US" dirty="0"/>
              <a:t>Cryptographically hash the password </a:t>
            </a:r>
          </a:p>
          <a:p>
            <a:r>
              <a:rPr lang="en-US" dirty="0"/>
              <a:t>With the username and realm</a:t>
            </a:r>
          </a:p>
          <a:p>
            <a:pPr lvl="1"/>
            <a:r>
              <a:rPr lang="en-US" dirty="0"/>
              <a:t>Defense against Rainbow Tables</a:t>
            </a:r>
          </a:p>
          <a:p>
            <a:r>
              <a:rPr lang="en-US" dirty="0" err="1"/>
              <a:t>Nonces</a:t>
            </a:r>
            <a:r>
              <a:rPr lang="en-US" dirty="0"/>
              <a:t> in the server challenge for replay protection </a:t>
            </a:r>
          </a:p>
          <a:p>
            <a:r>
              <a:rPr lang="en-US" dirty="0"/>
              <a:t>Started in 1994; RFC in 1997 </a:t>
            </a:r>
          </a:p>
          <a:p>
            <a:r>
              <a:rPr lang="en-US" dirty="0"/>
              <a:t>Resists passive attacker on the network</a:t>
            </a:r>
          </a:p>
          <a:p>
            <a:r>
              <a:rPr lang="en-US" dirty="0"/>
              <a:t>Minimizes handling of password plaintext</a:t>
            </a:r>
          </a:p>
          <a:p>
            <a:pPr lvl="1"/>
            <a:r>
              <a:rPr lang="en-US" dirty="0"/>
              <a:t>No passing the password itself in the protocol</a:t>
            </a:r>
          </a:p>
          <a:p>
            <a:pPr lvl="1"/>
            <a:r>
              <a:rPr lang="en-US" dirty="0"/>
              <a:t>No need to store the password in the clear</a:t>
            </a:r>
          </a:p>
          <a:p>
            <a:endParaRPr lang="en-US" dirty="0"/>
          </a:p>
        </p:txBody>
      </p:sp>
    </p:spTree>
    <p:extLst>
      <p:ext uri="{BB962C8B-B14F-4D97-AF65-F5344CB8AC3E}">
        <p14:creationId xmlns:p14="http://schemas.microsoft.com/office/powerpoint/2010/main" val="2070817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Digest Authentication Challenges</a:t>
            </a:r>
          </a:p>
        </p:txBody>
      </p:sp>
      <p:sp>
        <p:nvSpPr>
          <p:cNvPr id="3" name="Text Placeholder 2"/>
          <p:cNvSpPr>
            <a:spLocks noGrp="1"/>
          </p:cNvSpPr>
          <p:nvPr>
            <p:ph idx="1"/>
          </p:nvPr>
        </p:nvSpPr>
        <p:spPr/>
        <p:txBody>
          <a:bodyPr/>
          <a:lstStyle/>
          <a:p>
            <a:pPr marL="0" indent="0" algn="ctr">
              <a:buNone/>
            </a:pPr>
            <a:r>
              <a:rPr lang="en-US" sz="2800" dirty="0">
                <a:solidFill>
                  <a:srgbClr val="011893"/>
                </a:solidFill>
              </a:rPr>
              <a:t>The world was no longer a clean slate</a:t>
            </a:r>
            <a:r>
              <a:rPr lang="en-US" dirty="0">
                <a:solidFill>
                  <a:srgbClr val="011893"/>
                </a:solidFill>
              </a:rPr>
              <a:t/>
            </a:r>
            <a:br>
              <a:rPr lang="en-US" dirty="0">
                <a:solidFill>
                  <a:srgbClr val="011893"/>
                </a:solidFill>
              </a:rPr>
            </a:br>
            <a:endParaRPr lang="en-US" dirty="0">
              <a:solidFill>
                <a:srgbClr val="011893"/>
              </a:solidFill>
            </a:endParaRPr>
          </a:p>
          <a:p>
            <a:r>
              <a:rPr lang="en-US" dirty="0"/>
              <a:t>Needs both browser support and server support, which can’t be assumed</a:t>
            </a:r>
          </a:p>
          <a:p>
            <a:r>
              <a:rPr lang="en-US" dirty="0"/>
              <a:t>The protocol for negotiating mutual support allows a Man in the Middle to spoof lack of support</a:t>
            </a:r>
          </a:p>
          <a:p>
            <a:pPr lvl="1"/>
            <a:r>
              <a:rPr lang="en-US" dirty="0"/>
              <a:t>Active attacker gets the password anyway</a:t>
            </a:r>
          </a:p>
          <a:p>
            <a:r>
              <a:rPr lang="en-US" dirty="0"/>
              <a:t>Three tier architectures</a:t>
            </a:r>
          </a:p>
          <a:p>
            <a:pPr lvl="1"/>
            <a:r>
              <a:rPr lang="en-US" dirty="0"/>
              <a:t>Calling a back end service as the web user </a:t>
            </a:r>
          </a:p>
          <a:p>
            <a:pPr lvl="1"/>
            <a:r>
              <a:rPr lang="en-US" dirty="0"/>
              <a:t>Sometimes you need that password to propagate the user </a:t>
            </a:r>
            <a:br>
              <a:rPr lang="en-US" dirty="0"/>
            </a:br>
            <a:r>
              <a:rPr lang="en-US" dirty="0"/>
              <a:t>authentication to some service not supporting Digest </a:t>
            </a:r>
          </a:p>
          <a:p>
            <a:r>
              <a:rPr lang="en-US" dirty="0"/>
              <a:t>Why put in the resources to support this? </a:t>
            </a:r>
          </a:p>
          <a:p>
            <a:pPr lvl="1"/>
            <a:r>
              <a:rPr lang="en-US" dirty="0"/>
              <a:t>No attacks in the wild, no high value web site interactions, known imperfections </a:t>
            </a:r>
          </a:p>
        </p:txBody>
      </p:sp>
      <p:pic>
        <p:nvPicPr>
          <p:cNvPr id="4" name="Picture 3">
            <a:extLst>
              <a:ext uri="{FF2B5EF4-FFF2-40B4-BE49-F238E27FC236}">
                <a16:creationId xmlns:a16="http://schemas.microsoft.com/office/drawing/2014/main" xmlns="" id="{24CA787C-8895-FD44-B446-38C044A24D7F}"/>
              </a:ext>
            </a:extLst>
          </p:cNvPr>
          <p:cNvPicPr>
            <a:picLocks noChangeAspect="1"/>
          </p:cNvPicPr>
          <p:nvPr/>
        </p:nvPicPr>
        <p:blipFill>
          <a:blip r:embed="rId3"/>
          <a:stretch>
            <a:fillRect/>
          </a:stretch>
        </p:blipFill>
        <p:spPr>
          <a:xfrm>
            <a:off x="8842382" y="3729349"/>
            <a:ext cx="643344" cy="643344"/>
          </a:xfrm>
          <a:prstGeom prst="rect">
            <a:avLst/>
          </a:prstGeom>
        </p:spPr>
      </p:pic>
      <p:pic>
        <p:nvPicPr>
          <p:cNvPr id="5" name="Picture 4">
            <a:extLst>
              <a:ext uri="{FF2B5EF4-FFF2-40B4-BE49-F238E27FC236}">
                <a16:creationId xmlns:a16="http://schemas.microsoft.com/office/drawing/2014/main" xmlns="" id="{0B0CEDFC-30E1-4444-9CF7-00256C131950}"/>
              </a:ext>
            </a:extLst>
          </p:cNvPr>
          <p:cNvPicPr>
            <a:picLocks noChangeAspect="1"/>
          </p:cNvPicPr>
          <p:nvPr/>
        </p:nvPicPr>
        <p:blipFill>
          <a:blip r:embed="rId4"/>
          <a:stretch>
            <a:fillRect/>
          </a:stretch>
        </p:blipFill>
        <p:spPr>
          <a:xfrm>
            <a:off x="9752012" y="3581400"/>
            <a:ext cx="889000" cy="889000"/>
          </a:xfrm>
          <a:prstGeom prst="rect">
            <a:avLst/>
          </a:prstGeom>
        </p:spPr>
      </p:pic>
      <p:pic>
        <p:nvPicPr>
          <p:cNvPr id="7" name="Picture 6">
            <a:extLst>
              <a:ext uri="{FF2B5EF4-FFF2-40B4-BE49-F238E27FC236}">
                <a16:creationId xmlns:a16="http://schemas.microsoft.com/office/drawing/2014/main" xmlns="" id="{B588362F-B607-B446-88E1-8F88395B611B}"/>
              </a:ext>
            </a:extLst>
          </p:cNvPr>
          <p:cNvPicPr>
            <a:picLocks noChangeAspect="1"/>
          </p:cNvPicPr>
          <p:nvPr/>
        </p:nvPicPr>
        <p:blipFill>
          <a:blip r:embed="rId5"/>
          <a:stretch>
            <a:fillRect/>
          </a:stretch>
        </p:blipFill>
        <p:spPr>
          <a:xfrm>
            <a:off x="10657812" y="3543021"/>
            <a:ext cx="1016000" cy="1016000"/>
          </a:xfrm>
          <a:prstGeom prst="rect">
            <a:avLst/>
          </a:prstGeom>
        </p:spPr>
      </p:pic>
      <p:cxnSp>
        <p:nvCxnSpPr>
          <p:cNvPr id="10" name="Straight Arrow Connector 9">
            <a:extLst>
              <a:ext uri="{FF2B5EF4-FFF2-40B4-BE49-F238E27FC236}">
                <a16:creationId xmlns:a16="http://schemas.microsoft.com/office/drawing/2014/main" xmlns="" id="{5A1C1950-610D-4E44-89DF-89A11F21E73A}"/>
              </a:ext>
            </a:extLst>
          </p:cNvPr>
          <p:cNvCxnSpPr>
            <a:cxnSpLocks/>
          </p:cNvCxnSpPr>
          <p:nvPr/>
        </p:nvCxnSpPr>
        <p:spPr bwMode="auto">
          <a:xfrm>
            <a:off x="9485726" y="4120896"/>
            <a:ext cx="419978" cy="0"/>
          </a:xfrm>
          <a:prstGeom prst="straightConnector1">
            <a:avLst/>
          </a:prstGeom>
          <a:solidFill>
            <a:schemeClr val="accent1"/>
          </a:solidFill>
          <a:ln w="12700" cap="flat" cmpd="sng" algn="ctr">
            <a:solidFill>
              <a:schemeClr val="tx1"/>
            </a:solidFill>
            <a:prstDash val="solid"/>
            <a:round/>
            <a:headEnd type="triangle"/>
            <a:tailEnd type="triangle"/>
          </a:ln>
          <a:effectLst/>
        </p:spPr>
      </p:cxnSp>
      <p:cxnSp>
        <p:nvCxnSpPr>
          <p:cNvPr id="13" name="Straight Arrow Connector 12">
            <a:extLst>
              <a:ext uri="{FF2B5EF4-FFF2-40B4-BE49-F238E27FC236}">
                <a16:creationId xmlns:a16="http://schemas.microsoft.com/office/drawing/2014/main" xmlns="" id="{1D164931-0CE1-F44C-871B-687919CD99FD}"/>
              </a:ext>
            </a:extLst>
          </p:cNvPr>
          <p:cNvCxnSpPr>
            <a:cxnSpLocks/>
          </p:cNvCxnSpPr>
          <p:nvPr/>
        </p:nvCxnSpPr>
        <p:spPr bwMode="auto">
          <a:xfrm>
            <a:off x="10453998" y="4120896"/>
            <a:ext cx="419978" cy="0"/>
          </a:xfrm>
          <a:prstGeom prst="straightConnector1">
            <a:avLst/>
          </a:prstGeom>
          <a:solidFill>
            <a:schemeClr val="accent1"/>
          </a:solidFill>
          <a:ln w="12700" cap="flat" cmpd="sng" algn="ctr">
            <a:solidFill>
              <a:schemeClr val="tx1"/>
            </a:solidFill>
            <a:prstDash val="solid"/>
            <a:round/>
            <a:headEnd type="triangle"/>
            <a:tailEnd type="triangle"/>
          </a:ln>
          <a:effectLst/>
        </p:spPr>
      </p:cxnSp>
    </p:spTree>
    <p:extLst>
      <p:ext uri="{BB962C8B-B14F-4D97-AF65-F5344CB8AC3E}">
        <p14:creationId xmlns:p14="http://schemas.microsoft.com/office/powerpoint/2010/main" val="195263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Lincoln_2012_v16x9">
  <a:themeElements>
    <a:clrScheme name="Custom 1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12700" cap="flat" cmpd="sng" algn="ctr">
          <a:solidFill>
            <a:schemeClr val="tx1"/>
          </a:solidFill>
          <a:prstDash val="solid"/>
          <a:round/>
          <a:headEnd type="none" w="sm" len="sm"/>
          <a:tailEnd type="none" w="sm"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1" i="0" u="none" strike="noStrike" cap="none" normalizeH="0" baseline="0" dirty="0" smtClean="0">
            <a:ln>
              <a:noFill/>
            </a:ln>
            <a:solidFill>
              <a:schemeClr val="tx1"/>
            </a:solidFill>
            <a:effectLst/>
            <a:latin typeface="Arial" pitchFamily="-110" charset="0"/>
          </a:defRPr>
        </a:defPPr>
      </a:lstStyle>
    </a:spDef>
    <a:lnDef>
      <a:spPr bwMode="auto">
        <a:solidFill>
          <a:schemeClr val="accent1"/>
        </a:solidFill>
        <a:ln w="12700" cap="flat" cmpd="sng" algn="ctr">
          <a:solidFill>
            <a:schemeClr val="tx1"/>
          </a:solidFill>
          <a:prstDash val="solid"/>
          <a:round/>
          <a:headEnd type="none" w="sm" len="sm"/>
          <a:tailEnd type="none" w="sm" len="sm"/>
        </a:ln>
        <a:effectLst/>
      </a:spPr>
      <a:bodyPr/>
      <a:lstStyle/>
    </a:lnDef>
    <a:txDef>
      <a:spPr>
        <a:noFill/>
      </a:spPr>
      <a:bodyPr wrap="square" rtlCol="0">
        <a:spAutoFit/>
      </a:bodyPr>
      <a:lstStyle>
        <a:defPPr algn="ctr">
          <a:defRPr sz="1400" b="1" dirty="0"/>
        </a:defPPr>
      </a:lstStyle>
    </a:txDef>
  </a:objectDefaults>
  <a:extraClrSchemeLst>
    <a:extraClrScheme>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Lincoln_2012_v16x9</Template>
  <TotalTime>11754</TotalTime>
  <Pages>1</Pages>
  <Words>5284</Words>
  <Application>Microsoft Office PowerPoint</Application>
  <PresentationFormat>Custom</PresentationFormat>
  <Paragraphs>772</Paragraphs>
  <Slides>65</Slides>
  <Notes>57</Notes>
  <HiddenSlides>0</HiddenSlides>
  <MMClips>1</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Lincoln_2012_v16x9</vt:lpstr>
      <vt:lpstr>Web Security Origins and Evolution</vt:lpstr>
      <vt:lpstr>It’s 1992. You’re Tim Berners-Lee. What one security feature do you put in your World Wide Web proposal? </vt:lpstr>
      <vt:lpstr>(Basic) Authentication</vt:lpstr>
      <vt:lpstr>Original (Basic) Authentication Challenges</vt:lpstr>
      <vt:lpstr>The future will be different So will attacks and attackers (But only if you’re successful)</vt:lpstr>
      <vt:lpstr>It’s 1994.   You want to protect passwords on the WWW.  How do you do it?  </vt:lpstr>
      <vt:lpstr>There’s Cryptography – It’s Secure!</vt:lpstr>
      <vt:lpstr>Digest Authentication </vt:lpstr>
      <vt:lpstr>Digest Authentication Challenges</vt:lpstr>
      <vt:lpstr>Deployment means interoperability and co-existence  with systems without the new security feature</vt:lpstr>
      <vt:lpstr>Story break: Always tell (the customer) the truth </vt:lpstr>
      <vt:lpstr>It’s 1994.  You want to protect the content in web pages. How do you do it? </vt:lpstr>
      <vt:lpstr>There’s Encryption – It’s Secure!</vt:lpstr>
      <vt:lpstr>Why Didn’t S-HTTP Take Over The World? </vt:lpstr>
      <vt:lpstr>Flexibility without use cases leaves questions for someone else to answer  Deploying to end point scale is hard</vt:lpstr>
      <vt:lpstr>SSL/TLS – HTTPS:</vt:lpstr>
      <vt:lpstr>What do users do when web site authentication fails? </vt:lpstr>
      <vt:lpstr>It’s 2012: Which of these domains are not  owned by Citibank?  </vt:lpstr>
      <vt:lpstr>It’s 2012: Which of these domains are not  owned by Citibank?  </vt:lpstr>
      <vt:lpstr>PowerPoint Presentation</vt:lpstr>
      <vt:lpstr>Who else thought citimoney.com was an excellent domain name in 2013? </vt:lpstr>
      <vt:lpstr>Are warnings about domains from HTTPS meaningful? </vt:lpstr>
      <vt:lpstr>Error Handling in TLS web site authentication</vt:lpstr>
      <vt:lpstr>Certificate Authority challenges </vt:lpstr>
      <vt:lpstr>Humans didn’t do what the technologists assumed.   The user is not an exception  handling module. </vt:lpstr>
      <vt:lpstr>Can Open Standards Help With User Experience Security? </vt:lpstr>
      <vt:lpstr>W3C Web Security Context (WSC)</vt:lpstr>
      <vt:lpstr>WSC Tried to Make This Understandable</vt:lpstr>
      <vt:lpstr>WSC Recommendations</vt:lpstr>
      <vt:lpstr>WSC Challenges</vt:lpstr>
      <vt:lpstr>Open Standards Haven’t Worked for User Experience and Web Security </vt:lpstr>
      <vt:lpstr>User Experience and Warnings Continued To Be a Challenge</vt:lpstr>
      <vt:lpstr>It’s 1997. Dynamic HTML introduces tags that contain code.  Security Principle:  Data and Code should not mix Code is dangerous. Data is not.   Speech vs action  </vt:lpstr>
      <vt:lpstr>Is It Safe? </vt:lpstr>
      <vt:lpstr>Story break: There are always bugs</vt:lpstr>
      <vt:lpstr>Active Content Security Challenge</vt:lpstr>
      <vt:lpstr>User Experience Installing Code with Android Permissions (2012)</vt:lpstr>
      <vt:lpstr>Given enough eyeballs, all bugs are shallow  Open Source, Bugs and Vulnerabilities </vt:lpstr>
      <vt:lpstr>PowerPoint Presentation</vt:lpstr>
      <vt:lpstr>PowerPoint Presentation</vt:lpstr>
      <vt:lpstr>PowerPoint Presentation</vt:lpstr>
      <vt:lpstr>What does Heartbleed tell us about Open Security? </vt:lpstr>
      <vt:lpstr>Open Response: Core Infrastructure Initiative</vt:lpstr>
      <vt:lpstr>Clubbing Seals: Exploring the Ecosystem of  Third-party Security Seals</vt:lpstr>
      <vt:lpstr>Coding is a human endeavor  with tools   Inevitable bugs become Inevitable vulnerabilities </vt:lpstr>
      <vt:lpstr>The Open Web For Attackers and Defenders</vt:lpstr>
      <vt:lpstr>Reverse Social Engineering Tech Support Scammers</vt:lpstr>
      <vt:lpstr>PowerPoint Presentation</vt:lpstr>
      <vt:lpstr>Step 1: Get connected over the web</vt:lpstr>
      <vt:lpstr>Step 2: Hackers are infiltrating your computer </vt:lpstr>
      <vt:lpstr>Step 3: Discovery of a trojan on the computer </vt:lpstr>
      <vt:lpstr>Step 4: Payment</vt:lpstr>
      <vt:lpstr>corporatedir.com</vt:lpstr>
      <vt:lpstr>Profile on LinkedIn</vt:lpstr>
      <vt:lpstr>WHOIS</vt:lpstr>
      <vt:lpstr>WHOIS registrant</vt:lpstr>
      <vt:lpstr>Cyber Operations and Analysis Technology Group</vt:lpstr>
      <vt:lpstr>Security Lessons Recap </vt:lpstr>
      <vt:lpstr>Thank you for your attention  and questions</vt:lpstr>
      <vt:lpstr>Backup</vt:lpstr>
      <vt:lpstr>A Thought on Metcalfe’s Law and Security </vt:lpstr>
      <vt:lpstr>You’ve Been Warned An Empirical Study of the Effectiveness of Web Browser Phishing Warnings</vt:lpstr>
      <vt:lpstr>Other approaches to code security</vt:lpstr>
      <vt:lpstr>Efail: Breaking S/MIME and OpenPGP Email Encryption using Exfiltration Channels (2018)</vt:lpstr>
      <vt:lpstr>Cyber Security and Information Sciences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Mez</dc:creator>
  <cp:lastModifiedBy>Noah Mendelsohn</cp:lastModifiedBy>
  <cp:revision>192</cp:revision>
  <cp:lastPrinted>2018-03-14T14:56:08Z</cp:lastPrinted>
  <dcterms:created xsi:type="dcterms:W3CDTF">2018-03-03T13:17:53Z</dcterms:created>
  <dcterms:modified xsi:type="dcterms:W3CDTF">2020-11-12T21:11:16Z</dcterms:modified>
</cp:coreProperties>
</file>