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6"/>
  </p:notesMasterIdLst>
  <p:handoutMasterIdLst>
    <p:handoutMasterId r:id="rId57"/>
  </p:handoutMasterIdLst>
  <p:sldIdLst>
    <p:sldId id="454" r:id="rId2"/>
    <p:sldId id="460" r:id="rId3"/>
    <p:sldId id="501" r:id="rId4"/>
    <p:sldId id="502" r:id="rId5"/>
    <p:sldId id="552" r:id="rId6"/>
    <p:sldId id="555" r:id="rId7"/>
    <p:sldId id="556" r:id="rId8"/>
    <p:sldId id="557" r:id="rId9"/>
    <p:sldId id="560" r:id="rId10"/>
    <p:sldId id="616" r:id="rId11"/>
    <p:sldId id="619" r:id="rId12"/>
    <p:sldId id="617" r:id="rId13"/>
    <p:sldId id="618" r:id="rId14"/>
    <p:sldId id="561" r:id="rId15"/>
    <p:sldId id="562" r:id="rId16"/>
    <p:sldId id="554" r:id="rId17"/>
    <p:sldId id="570" r:id="rId18"/>
    <p:sldId id="577" r:id="rId19"/>
    <p:sldId id="578" r:id="rId20"/>
    <p:sldId id="611" r:id="rId21"/>
    <p:sldId id="610" r:id="rId22"/>
    <p:sldId id="612" r:id="rId23"/>
    <p:sldId id="582" r:id="rId24"/>
    <p:sldId id="581" r:id="rId25"/>
    <p:sldId id="614" r:id="rId26"/>
    <p:sldId id="583" r:id="rId27"/>
    <p:sldId id="613" r:id="rId28"/>
    <p:sldId id="579" r:id="rId29"/>
    <p:sldId id="608" r:id="rId30"/>
    <p:sldId id="609" r:id="rId31"/>
    <p:sldId id="585" r:id="rId32"/>
    <p:sldId id="584" r:id="rId33"/>
    <p:sldId id="592" r:id="rId34"/>
    <p:sldId id="586" r:id="rId35"/>
    <p:sldId id="587" r:id="rId36"/>
    <p:sldId id="588" r:id="rId37"/>
    <p:sldId id="589" r:id="rId38"/>
    <p:sldId id="593" r:id="rId39"/>
    <p:sldId id="590" r:id="rId40"/>
    <p:sldId id="591" r:id="rId41"/>
    <p:sldId id="594" r:id="rId42"/>
    <p:sldId id="595" r:id="rId43"/>
    <p:sldId id="597" r:id="rId44"/>
    <p:sldId id="596" r:id="rId45"/>
    <p:sldId id="598" r:id="rId46"/>
    <p:sldId id="600" r:id="rId47"/>
    <p:sldId id="599" r:id="rId48"/>
    <p:sldId id="601" r:id="rId49"/>
    <p:sldId id="603" r:id="rId50"/>
    <p:sldId id="571" r:id="rId51"/>
    <p:sldId id="604" r:id="rId52"/>
    <p:sldId id="605" r:id="rId53"/>
    <p:sldId id="606" r:id="rId54"/>
    <p:sldId id="607" r:id="rId55"/>
  </p:sldIdLst>
  <p:sldSz cx="9906000" cy="6858000" type="A4"/>
  <p:notesSz cx="6985000" cy="9271000"/>
  <p:defaultTextStyle>
    <a:defPPr>
      <a:defRPr lang="en-US"/>
    </a:defPPr>
    <a:lvl1pPr algn="l" rtl="0" fontAlgn="base">
      <a:spcBef>
        <a:spcPct val="0"/>
      </a:spcBef>
      <a:spcAft>
        <a:spcPct val="0"/>
      </a:spcAft>
      <a:defRPr sz="1600" kern="1200">
        <a:solidFill>
          <a:schemeClr val="tx1"/>
        </a:solidFill>
        <a:latin typeface="Verdana" pitchFamily="34" charset="0"/>
        <a:ea typeface="+mn-ea"/>
        <a:cs typeface="Arial" charset="0"/>
      </a:defRPr>
    </a:lvl1pPr>
    <a:lvl2pPr marL="457200" algn="l" rtl="0" fontAlgn="base">
      <a:spcBef>
        <a:spcPct val="0"/>
      </a:spcBef>
      <a:spcAft>
        <a:spcPct val="0"/>
      </a:spcAft>
      <a:defRPr sz="1600" kern="1200">
        <a:solidFill>
          <a:schemeClr val="tx1"/>
        </a:solidFill>
        <a:latin typeface="Verdana" pitchFamily="34" charset="0"/>
        <a:ea typeface="+mn-ea"/>
        <a:cs typeface="Arial" charset="0"/>
      </a:defRPr>
    </a:lvl2pPr>
    <a:lvl3pPr marL="914400" algn="l" rtl="0" fontAlgn="base">
      <a:spcBef>
        <a:spcPct val="0"/>
      </a:spcBef>
      <a:spcAft>
        <a:spcPct val="0"/>
      </a:spcAft>
      <a:defRPr sz="1600" kern="1200">
        <a:solidFill>
          <a:schemeClr val="tx1"/>
        </a:solidFill>
        <a:latin typeface="Verdana" pitchFamily="34" charset="0"/>
        <a:ea typeface="+mn-ea"/>
        <a:cs typeface="Arial" charset="0"/>
      </a:defRPr>
    </a:lvl3pPr>
    <a:lvl4pPr marL="1371600" algn="l" rtl="0" fontAlgn="base">
      <a:spcBef>
        <a:spcPct val="0"/>
      </a:spcBef>
      <a:spcAft>
        <a:spcPct val="0"/>
      </a:spcAft>
      <a:defRPr sz="1600" kern="1200">
        <a:solidFill>
          <a:schemeClr val="tx1"/>
        </a:solidFill>
        <a:latin typeface="Verdana" pitchFamily="34" charset="0"/>
        <a:ea typeface="+mn-ea"/>
        <a:cs typeface="Arial" charset="0"/>
      </a:defRPr>
    </a:lvl4pPr>
    <a:lvl5pPr marL="1828800" algn="l" rtl="0" fontAlgn="base">
      <a:spcBef>
        <a:spcPct val="0"/>
      </a:spcBef>
      <a:spcAft>
        <a:spcPct val="0"/>
      </a:spcAft>
      <a:defRPr sz="1600" kern="1200">
        <a:solidFill>
          <a:schemeClr val="tx1"/>
        </a:solidFill>
        <a:latin typeface="Verdana" pitchFamily="34" charset="0"/>
        <a:ea typeface="+mn-ea"/>
        <a:cs typeface="Arial" charset="0"/>
      </a:defRPr>
    </a:lvl5pPr>
    <a:lvl6pPr marL="2286000" algn="l" defTabSz="914400" rtl="0" eaLnBrk="1" latinLnBrk="0" hangingPunct="1">
      <a:defRPr sz="1600" kern="1200">
        <a:solidFill>
          <a:schemeClr val="tx1"/>
        </a:solidFill>
        <a:latin typeface="Verdana" pitchFamily="34" charset="0"/>
        <a:ea typeface="+mn-ea"/>
        <a:cs typeface="Arial" charset="0"/>
      </a:defRPr>
    </a:lvl6pPr>
    <a:lvl7pPr marL="2743200" algn="l" defTabSz="914400" rtl="0" eaLnBrk="1" latinLnBrk="0" hangingPunct="1">
      <a:defRPr sz="1600" kern="1200">
        <a:solidFill>
          <a:schemeClr val="tx1"/>
        </a:solidFill>
        <a:latin typeface="Verdana" pitchFamily="34" charset="0"/>
        <a:ea typeface="+mn-ea"/>
        <a:cs typeface="Arial" charset="0"/>
      </a:defRPr>
    </a:lvl7pPr>
    <a:lvl8pPr marL="3200400" algn="l" defTabSz="914400" rtl="0" eaLnBrk="1" latinLnBrk="0" hangingPunct="1">
      <a:defRPr sz="1600" kern="1200">
        <a:solidFill>
          <a:schemeClr val="tx1"/>
        </a:solidFill>
        <a:latin typeface="Verdana" pitchFamily="34" charset="0"/>
        <a:ea typeface="+mn-ea"/>
        <a:cs typeface="Arial" charset="0"/>
      </a:defRPr>
    </a:lvl8pPr>
    <a:lvl9pPr marL="3657600" algn="l" defTabSz="914400" rtl="0" eaLnBrk="1" latinLnBrk="0" hangingPunct="1">
      <a:defRPr sz="1600"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66"/>
    <a:srgbClr val="669900"/>
    <a:srgbClr val="DCE0FE"/>
    <a:srgbClr val="EAEAEA"/>
    <a:srgbClr val="080808"/>
    <a:srgbClr val="800000"/>
    <a:srgbClr val="0000FF"/>
    <a:srgbClr val="EFAD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65" autoAdjust="0"/>
    <p:restoredTop sz="89439" autoAdjust="0"/>
  </p:normalViewPr>
  <p:slideViewPr>
    <p:cSldViewPr snapToGrid="0">
      <p:cViewPr varScale="1">
        <p:scale>
          <a:sx n="73" d="100"/>
          <a:sy n="73" d="100"/>
        </p:scale>
        <p:origin x="427" y="67"/>
      </p:cViewPr>
      <p:guideLst>
        <p:guide orient="horz" pos="2160"/>
        <p:guide pos="312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18" d="100"/>
        <a:sy n="118" d="100"/>
      </p:scale>
      <p:origin x="0" y="-3211"/>
    </p:cViewPr>
  </p:sorterViewPr>
  <p:notesViewPr>
    <p:cSldViewPr snapToGrid="0">
      <p:cViewPr varScale="1">
        <p:scale>
          <a:sx n="66" d="100"/>
          <a:sy n="66" d="100"/>
        </p:scale>
        <p:origin x="0" y="0"/>
      </p:cViewPr>
      <p:guideLst/>
    </p:cSldViewPr>
  </p:notesViewPr>
  <p:gridSpacing cx="36576" cy="36576"/>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defTabSz="928688">
              <a:buFont typeface="Wingdings" pitchFamily="2" charset="2"/>
              <a:buNone/>
              <a:defRPr sz="1200">
                <a:solidFill>
                  <a:schemeClr val="tx1"/>
                </a:solidFill>
                <a:latin typeface="Arial" pitchFamily="34" charset="0"/>
                <a:cs typeface="Arial" pitchFamily="34" charset="0"/>
              </a:defRPr>
            </a:lvl1pPr>
          </a:lstStyle>
          <a:p>
            <a:pPr>
              <a:defRPr/>
            </a:pPr>
            <a:endParaRPr lang="en-US"/>
          </a:p>
        </p:txBody>
      </p:sp>
      <p:sp>
        <p:nvSpPr>
          <p:cNvPr id="139267" name="Rectangle 3"/>
          <p:cNvSpPr>
            <a:spLocks noGrp="1" noChangeArrowheads="1"/>
          </p:cNvSpPr>
          <p:nvPr>
            <p:ph type="dt" sz="quarter" idx="1"/>
          </p:nvPr>
        </p:nvSpPr>
        <p:spPr bwMode="auto">
          <a:xfrm>
            <a:off x="3957638" y="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algn="r" defTabSz="928688">
              <a:buFont typeface="Wingdings" pitchFamily="2" charset="2"/>
              <a:buNone/>
              <a:defRPr sz="1200">
                <a:solidFill>
                  <a:schemeClr val="tx1"/>
                </a:solidFill>
                <a:latin typeface="Arial" pitchFamily="34" charset="0"/>
                <a:cs typeface="Arial" pitchFamily="34" charset="0"/>
              </a:defRPr>
            </a:lvl1pPr>
          </a:lstStyle>
          <a:p>
            <a:pPr>
              <a:defRPr/>
            </a:pPr>
            <a:endParaRPr lang="en-US"/>
          </a:p>
        </p:txBody>
      </p:sp>
      <p:sp>
        <p:nvSpPr>
          <p:cNvPr id="139268" name="Rectangle 4"/>
          <p:cNvSpPr>
            <a:spLocks noGrp="1" noChangeArrowheads="1"/>
          </p:cNvSpPr>
          <p:nvPr>
            <p:ph type="ftr" sz="quarter" idx="2"/>
          </p:nvPr>
        </p:nvSpPr>
        <p:spPr bwMode="auto">
          <a:xfrm>
            <a:off x="0" y="880745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defTabSz="928688">
              <a:buFont typeface="Wingdings" pitchFamily="2" charset="2"/>
              <a:buNone/>
              <a:defRPr sz="1200">
                <a:solidFill>
                  <a:schemeClr val="tx1"/>
                </a:solidFill>
                <a:latin typeface="Arial" pitchFamily="34" charset="0"/>
                <a:cs typeface="Arial" pitchFamily="34" charset="0"/>
              </a:defRPr>
            </a:lvl1pPr>
          </a:lstStyle>
          <a:p>
            <a:pPr>
              <a:defRPr/>
            </a:pPr>
            <a:endParaRPr lang="en-US"/>
          </a:p>
        </p:txBody>
      </p:sp>
      <p:sp>
        <p:nvSpPr>
          <p:cNvPr id="139269" name="Rectangle 5"/>
          <p:cNvSpPr>
            <a:spLocks noGrp="1" noChangeArrowheads="1"/>
          </p:cNvSpPr>
          <p:nvPr>
            <p:ph type="sldNum" sz="quarter" idx="3"/>
          </p:nvPr>
        </p:nvSpPr>
        <p:spPr bwMode="auto">
          <a:xfrm>
            <a:off x="3957638" y="880745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algn="r" defTabSz="928688">
              <a:buFont typeface="Wingdings" pitchFamily="2" charset="2"/>
              <a:buNone/>
              <a:defRPr sz="1200">
                <a:solidFill>
                  <a:schemeClr val="tx1"/>
                </a:solidFill>
                <a:latin typeface="Arial" pitchFamily="34" charset="0"/>
                <a:cs typeface="Arial" pitchFamily="34" charset="0"/>
              </a:defRPr>
            </a:lvl1pPr>
          </a:lstStyle>
          <a:p>
            <a:pPr>
              <a:defRPr/>
            </a:pPr>
            <a:fld id="{98FA8184-7DF9-43DD-9E58-5348950559F9}" type="slidenum">
              <a:rPr lang="en-US"/>
              <a:pPr>
                <a:defRPr/>
              </a:pPr>
              <a:t>‹#›</a:t>
            </a:fld>
            <a:endParaRPr lang="en-US"/>
          </a:p>
        </p:txBody>
      </p:sp>
    </p:spTree>
    <p:extLst>
      <p:ext uri="{BB962C8B-B14F-4D97-AF65-F5344CB8AC3E}">
        <p14:creationId xmlns:p14="http://schemas.microsoft.com/office/powerpoint/2010/main" val="658708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defTabSz="928688">
              <a:defRPr sz="1200">
                <a:solidFill>
                  <a:schemeClr val="tx1"/>
                </a:solidFill>
                <a:latin typeface="Arial" pitchFamily="34" charset="0"/>
                <a:cs typeface="Arial" pitchFamily="34" charset="0"/>
              </a:defRPr>
            </a:lvl1pPr>
          </a:lstStyle>
          <a:p>
            <a:pPr>
              <a:defRPr/>
            </a:pPr>
            <a:endParaRPr lang="en-US"/>
          </a:p>
        </p:txBody>
      </p:sp>
      <p:sp>
        <p:nvSpPr>
          <p:cNvPr id="8195" name="Rectangle 3"/>
          <p:cNvSpPr>
            <a:spLocks noGrp="1" noChangeArrowheads="1"/>
          </p:cNvSpPr>
          <p:nvPr>
            <p:ph type="dt" idx="1"/>
          </p:nvPr>
        </p:nvSpPr>
        <p:spPr bwMode="auto">
          <a:xfrm>
            <a:off x="395605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lvl1pPr algn="r" defTabSz="928688">
              <a:defRPr sz="1200">
                <a:solidFill>
                  <a:schemeClr val="tx1"/>
                </a:solidFill>
                <a:latin typeface="Arial" pitchFamily="34" charset="0"/>
                <a:cs typeface="Arial" pitchFamily="34"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982663" y="695325"/>
            <a:ext cx="5021262"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98500" y="4403725"/>
            <a:ext cx="55880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defTabSz="928688">
              <a:defRPr sz="1200">
                <a:solidFill>
                  <a:schemeClr val="tx1"/>
                </a:solidFill>
                <a:latin typeface="Arial" pitchFamily="34" charset="0"/>
                <a:cs typeface="Arial" pitchFamily="34" charset="0"/>
              </a:defRPr>
            </a:lvl1pPr>
          </a:lstStyle>
          <a:p>
            <a:pPr>
              <a:defRPr/>
            </a:pPr>
            <a:endParaRPr lang="en-US"/>
          </a:p>
        </p:txBody>
      </p:sp>
      <p:sp>
        <p:nvSpPr>
          <p:cNvPr id="8199" name="Rectangle 7"/>
          <p:cNvSpPr>
            <a:spLocks noGrp="1" noChangeArrowheads="1"/>
          </p:cNvSpPr>
          <p:nvPr>
            <p:ph type="sldNum" sz="quarter" idx="5"/>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6" tIns="46437" rIns="92876" bIns="46437" numCol="1" anchor="b" anchorCtr="0" compatLnSpc="1">
            <a:prstTxWarp prst="textNoShape">
              <a:avLst/>
            </a:prstTxWarp>
          </a:bodyPr>
          <a:lstStyle>
            <a:lvl1pPr algn="r" defTabSz="928688">
              <a:defRPr sz="1200">
                <a:solidFill>
                  <a:schemeClr val="tx1"/>
                </a:solidFill>
                <a:latin typeface="Arial" pitchFamily="34" charset="0"/>
                <a:cs typeface="Arial" pitchFamily="34" charset="0"/>
              </a:defRPr>
            </a:lvl1pPr>
          </a:lstStyle>
          <a:p>
            <a:pPr>
              <a:defRPr/>
            </a:pPr>
            <a:fld id="{4DD27A7E-3687-494A-8478-C126655E11C0}" type="slidenum">
              <a:rPr lang="en-US"/>
              <a:pPr>
                <a:defRPr/>
              </a:pPr>
              <a:t>‹#›</a:t>
            </a:fld>
            <a:endParaRPr lang="en-US"/>
          </a:p>
        </p:txBody>
      </p:sp>
    </p:spTree>
    <p:extLst>
      <p:ext uri="{BB962C8B-B14F-4D97-AF65-F5344CB8AC3E}">
        <p14:creationId xmlns:p14="http://schemas.microsoft.com/office/powerpoint/2010/main" val="41603709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defRPr sz="1600">
                <a:solidFill>
                  <a:schemeClr val="tx1"/>
                </a:solidFill>
                <a:latin typeface="Verdana" pitchFamily="34" charset="0"/>
                <a:cs typeface="Arial" charset="0"/>
              </a:defRPr>
            </a:lvl1pPr>
            <a:lvl2pPr marL="742950" indent="-285750" defTabSz="928688" eaLnBrk="0" hangingPunct="0">
              <a:defRPr sz="1600">
                <a:solidFill>
                  <a:schemeClr val="tx1"/>
                </a:solidFill>
                <a:latin typeface="Verdana" pitchFamily="34" charset="0"/>
                <a:cs typeface="Arial" charset="0"/>
              </a:defRPr>
            </a:lvl2pPr>
            <a:lvl3pPr marL="1143000" indent="-228600" defTabSz="928688" eaLnBrk="0" hangingPunct="0">
              <a:defRPr sz="1600">
                <a:solidFill>
                  <a:schemeClr val="tx1"/>
                </a:solidFill>
                <a:latin typeface="Verdana" pitchFamily="34" charset="0"/>
                <a:cs typeface="Arial" charset="0"/>
              </a:defRPr>
            </a:lvl3pPr>
            <a:lvl4pPr marL="1600200" indent="-228600" defTabSz="928688" eaLnBrk="0" hangingPunct="0">
              <a:defRPr sz="1600">
                <a:solidFill>
                  <a:schemeClr val="tx1"/>
                </a:solidFill>
                <a:latin typeface="Verdana" pitchFamily="34" charset="0"/>
                <a:cs typeface="Arial" charset="0"/>
              </a:defRPr>
            </a:lvl4pPr>
            <a:lvl5pPr marL="2057400" indent="-228600" defTabSz="928688" eaLnBrk="0" hangingPunct="0">
              <a:defRPr sz="1600">
                <a:solidFill>
                  <a:schemeClr val="tx1"/>
                </a:solidFill>
                <a:latin typeface="Verdana" pitchFamily="34" charset="0"/>
                <a:cs typeface="Arial" charset="0"/>
              </a:defRPr>
            </a:lvl5pPr>
            <a:lvl6pPr marL="2514600" indent="-228600" defTabSz="928688" eaLnBrk="0" fontAlgn="base" hangingPunct="0">
              <a:spcBef>
                <a:spcPct val="0"/>
              </a:spcBef>
              <a:spcAft>
                <a:spcPct val="0"/>
              </a:spcAft>
              <a:defRPr sz="1600">
                <a:solidFill>
                  <a:schemeClr val="tx1"/>
                </a:solidFill>
                <a:latin typeface="Verdana" pitchFamily="34" charset="0"/>
                <a:cs typeface="Arial" charset="0"/>
              </a:defRPr>
            </a:lvl6pPr>
            <a:lvl7pPr marL="2971800" indent="-228600" defTabSz="928688" eaLnBrk="0" fontAlgn="base" hangingPunct="0">
              <a:spcBef>
                <a:spcPct val="0"/>
              </a:spcBef>
              <a:spcAft>
                <a:spcPct val="0"/>
              </a:spcAft>
              <a:defRPr sz="1600">
                <a:solidFill>
                  <a:schemeClr val="tx1"/>
                </a:solidFill>
                <a:latin typeface="Verdana" pitchFamily="34" charset="0"/>
                <a:cs typeface="Arial" charset="0"/>
              </a:defRPr>
            </a:lvl7pPr>
            <a:lvl8pPr marL="3429000" indent="-228600" defTabSz="928688" eaLnBrk="0" fontAlgn="base" hangingPunct="0">
              <a:spcBef>
                <a:spcPct val="0"/>
              </a:spcBef>
              <a:spcAft>
                <a:spcPct val="0"/>
              </a:spcAft>
              <a:defRPr sz="1600">
                <a:solidFill>
                  <a:schemeClr val="tx1"/>
                </a:solidFill>
                <a:latin typeface="Verdana" pitchFamily="34" charset="0"/>
                <a:cs typeface="Arial" charset="0"/>
              </a:defRPr>
            </a:lvl8pPr>
            <a:lvl9pPr marL="3886200" indent="-228600" defTabSz="928688" eaLnBrk="0" fontAlgn="base" hangingPunct="0">
              <a:spcBef>
                <a:spcPct val="0"/>
              </a:spcBef>
              <a:spcAft>
                <a:spcPct val="0"/>
              </a:spcAft>
              <a:defRPr sz="1600">
                <a:solidFill>
                  <a:schemeClr val="tx1"/>
                </a:solidFill>
                <a:latin typeface="Verdana" pitchFamily="34" charset="0"/>
                <a:cs typeface="Arial" charset="0"/>
              </a:defRPr>
            </a:lvl9pPr>
          </a:lstStyle>
          <a:p>
            <a:pPr algn="r" eaLnBrk="1" hangingPunct="1"/>
            <a:fld id="{BAE0542D-CCF3-45AA-BCD8-39931BDF4BBC}" type="slidenum">
              <a:rPr lang="en-US" altLang="en-US" sz="1200">
                <a:latin typeface="Arial" charset="0"/>
              </a:rPr>
              <a:pPr algn="r" eaLnBrk="1" hangingPunct="1"/>
              <a:t>3</a:t>
            </a:fld>
            <a:endParaRPr lang="en-US" altLang="en-US" sz="120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a:spcBef>
                <a:spcPct val="0"/>
              </a:spcBef>
            </a:pPr>
            <a:endParaRPr lang="en-US" altLang="en-US" sz="180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a:spcBef>
                <a:spcPct val="0"/>
              </a:spcBef>
            </a:pPr>
            <a:endParaRPr lang="en-US" altLang="en-US" sz="180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pPr>
              <a:spcBef>
                <a:spcPct val="0"/>
              </a:spcBef>
            </a:pPr>
            <a:endParaRPr lang="en-US" altLang="en-US" sz="180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defRPr sz="1600">
                <a:solidFill>
                  <a:schemeClr val="tx1"/>
                </a:solidFill>
                <a:latin typeface="Verdana" pitchFamily="34" charset="0"/>
                <a:cs typeface="Arial" charset="0"/>
              </a:defRPr>
            </a:lvl1pPr>
            <a:lvl2pPr marL="742950" indent="-285750" defTabSz="928688" eaLnBrk="0" hangingPunct="0">
              <a:defRPr sz="1600">
                <a:solidFill>
                  <a:schemeClr val="tx1"/>
                </a:solidFill>
                <a:latin typeface="Verdana" pitchFamily="34" charset="0"/>
                <a:cs typeface="Arial" charset="0"/>
              </a:defRPr>
            </a:lvl2pPr>
            <a:lvl3pPr marL="1143000" indent="-228600" defTabSz="928688" eaLnBrk="0" hangingPunct="0">
              <a:defRPr sz="1600">
                <a:solidFill>
                  <a:schemeClr val="tx1"/>
                </a:solidFill>
                <a:latin typeface="Verdana" pitchFamily="34" charset="0"/>
                <a:cs typeface="Arial" charset="0"/>
              </a:defRPr>
            </a:lvl3pPr>
            <a:lvl4pPr marL="1600200" indent="-228600" defTabSz="928688" eaLnBrk="0" hangingPunct="0">
              <a:defRPr sz="1600">
                <a:solidFill>
                  <a:schemeClr val="tx1"/>
                </a:solidFill>
                <a:latin typeface="Verdana" pitchFamily="34" charset="0"/>
                <a:cs typeface="Arial" charset="0"/>
              </a:defRPr>
            </a:lvl4pPr>
            <a:lvl5pPr marL="2057400" indent="-228600" defTabSz="928688" eaLnBrk="0" hangingPunct="0">
              <a:defRPr sz="1600">
                <a:solidFill>
                  <a:schemeClr val="tx1"/>
                </a:solidFill>
                <a:latin typeface="Verdana" pitchFamily="34" charset="0"/>
                <a:cs typeface="Arial" charset="0"/>
              </a:defRPr>
            </a:lvl5pPr>
            <a:lvl6pPr marL="2514600" indent="-228600" defTabSz="928688" eaLnBrk="0" fontAlgn="base" hangingPunct="0">
              <a:spcBef>
                <a:spcPct val="0"/>
              </a:spcBef>
              <a:spcAft>
                <a:spcPct val="0"/>
              </a:spcAft>
              <a:defRPr sz="1600">
                <a:solidFill>
                  <a:schemeClr val="tx1"/>
                </a:solidFill>
                <a:latin typeface="Verdana" pitchFamily="34" charset="0"/>
                <a:cs typeface="Arial" charset="0"/>
              </a:defRPr>
            </a:lvl6pPr>
            <a:lvl7pPr marL="2971800" indent="-228600" defTabSz="928688" eaLnBrk="0" fontAlgn="base" hangingPunct="0">
              <a:spcBef>
                <a:spcPct val="0"/>
              </a:spcBef>
              <a:spcAft>
                <a:spcPct val="0"/>
              </a:spcAft>
              <a:defRPr sz="1600">
                <a:solidFill>
                  <a:schemeClr val="tx1"/>
                </a:solidFill>
                <a:latin typeface="Verdana" pitchFamily="34" charset="0"/>
                <a:cs typeface="Arial" charset="0"/>
              </a:defRPr>
            </a:lvl7pPr>
            <a:lvl8pPr marL="3429000" indent="-228600" defTabSz="928688" eaLnBrk="0" fontAlgn="base" hangingPunct="0">
              <a:spcBef>
                <a:spcPct val="0"/>
              </a:spcBef>
              <a:spcAft>
                <a:spcPct val="0"/>
              </a:spcAft>
              <a:defRPr sz="1600">
                <a:solidFill>
                  <a:schemeClr val="tx1"/>
                </a:solidFill>
                <a:latin typeface="Verdana" pitchFamily="34" charset="0"/>
                <a:cs typeface="Arial" charset="0"/>
              </a:defRPr>
            </a:lvl8pPr>
            <a:lvl9pPr marL="3886200" indent="-228600" defTabSz="928688" eaLnBrk="0" fontAlgn="base" hangingPunct="0">
              <a:spcBef>
                <a:spcPct val="0"/>
              </a:spcBef>
              <a:spcAft>
                <a:spcPct val="0"/>
              </a:spcAft>
              <a:defRPr sz="1600">
                <a:solidFill>
                  <a:schemeClr val="tx1"/>
                </a:solidFill>
                <a:latin typeface="Verdana" pitchFamily="34" charset="0"/>
                <a:cs typeface="Arial" charset="0"/>
              </a:defRPr>
            </a:lvl9pPr>
          </a:lstStyle>
          <a:p>
            <a:pPr algn="r" eaLnBrk="1" hangingPunct="1"/>
            <a:fld id="{2AE3C11C-E3B5-4C9F-B617-C837FD90BB78}" type="slidenum">
              <a:rPr lang="en-US" altLang="en-US" sz="1200">
                <a:latin typeface="Arial" charset="0"/>
              </a:rPr>
              <a:pPr algn="r" eaLnBrk="1" hangingPunct="1"/>
              <a:t>18</a:t>
            </a:fld>
            <a:endParaRPr lang="en-US" altLang="en-US" sz="120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defRPr sz="1600">
                <a:solidFill>
                  <a:schemeClr val="tx1"/>
                </a:solidFill>
                <a:latin typeface="Verdana" pitchFamily="34" charset="0"/>
                <a:cs typeface="Arial" charset="0"/>
              </a:defRPr>
            </a:lvl1pPr>
            <a:lvl2pPr marL="742950" indent="-285750" defTabSz="928688" eaLnBrk="0" hangingPunct="0">
              <a:defRPr sz="1600">
                <a:solidFill>
                  <a:schemeClr val="tx1"/>
                </a:solidFill>
                <a:latin typeface="Verdana" pitchFamily="34" charset="0"/>
                <a:cs typeface="Arial" charset="0"/>
              </a:defRPr>
            </a:lvl2pPr>
            <a:lvl3pPr marL="1143000" indent="-228600" defTabSz="928688" eaLnBrk="0" hangingPunct="0">
              <a:defRPr sz="1600">
                <a:solidFill>
                  <a:schemeClr val="tx1"/>
                </a:solidFill>
                <a:latin typeface="Verdana" pitchFamily="34" charset="0"/>
                <a:cs typeface="Arial" charset="0"/>
              </a:defRPr>
            </a:lvl3pPr>
            <a:lvl4pPr marL="1600200" indent="-228600" defTabSz="928688" eaLnBrk="0" hangingPunct="0">
              <a:defRPr sz="1600">
                <a:solidFill>
                  <a:schemeClr val="tx1"/>
                </a:solidFill>
                <a:latin typeface="Verdana" pitchFamily="34" charset="0"/>
                <a:cs typeface="Arial" charset="0"/>
              </a:defRPr>
            </a:lvl4pPr>
            <a:lvl5pPr marL="2057400" indent="-228600" defTabSz="928688" eaLnBrk="0" hangingPunct="0">
              <a:defRPr sz="1600">
                <a:solidFill>
                  <a:schemeClr val="tx1"/>
                </a:solidFill>
                <a:latin typeface="Verdana" pitchFamily="34" charset="0"/>
                <a:cs typeface="Arial" charset="0"/>
              </a:defRPr>
            </a:lvl5pPr>
            <a:lvl6pPr marL="2514600" indent="-228600" defTabSz="928688" eaLnBrk="0" fontAlgn="base" hangingPunct="0">
              <a:spcBef>
                <a:spcPct val="0"/>
              </a:spcBef>
              <a:spcAft>
                <a:spcPct val="0"/>
              </a:spcAft>
              <a:defRPr sz="1600">
                <a:solidFill>
                  <a:schemeClr val="tx1"/>
                </a:solidFill>
                <a:latin typeface="Verdana" pitchFamily="34" charset="0"/>
                <a:cs typeface="Arial" charset="0"/>
              </a:defRPr>
            </a:lvl6pPr>
            <a:lvl7pPr marL="2971800" indent="-228600" defTabSz="928688" eaLnBrk="0" fontAlgn="base" hangingPunct="0">
              <a:spcBef>
                <a:spcPct val="0"/>
              </a:spcBef>
              <a:spcAft>
                <a:spcPct val="0"/>
              </a:spcAft>
              <a:defRPr sz="1600">
                <a:solidFill>
                  <a:schemeClr val="tx1"/>
                </a:solidFill>
                <a:latin typeface="Verdana" pitchFamily="34" charset="0"/>
                <a:cs typeface="Arial" charset="0"/>
              </a:defRPr>
            </a:lvl7pPr>
            <a:lvl8pPr marL="3429000" indent="-228600" defTabSz="928688" eaLnBrk="0" fontAlgn="base" hangingPunct="0">
              <a:spcBef>
                <a:spcPct val="0"/>
              </a:spcBef>
              <a:spcAft>
                <a:spcPct val="0"/>
              </a:spcAft>
              <a:defRPr sz="1600">
                <a:solidFill>
                  <a:schemeClr val="tx1"/>
                </a:solidFill>
                <a:latin typeface="Verdana" pitchFamily="34" charset="0"/>
                <a:cs typeface="Arial" charset="0"/>
              </a:defRPr>
            </a:lvl8pPr>
            <a:lvl9pPr marL="3886200" indent="-228600" defTabSz="928688" eaLnBrk="0" fontAlgn="base" hangingPunct="0">
              <a:spcBef>
                <a:spcPct val="0"/>
              </a:spcBef>
              <a:spcAft>
                <a:spcPct val="0"/>
              </a:spcAft>
              <a:defRPr sz="1600">
                <a:solidFill>
                  <a:schemeClr val="tx1"/>
                </a:solidFill>
                <a:latin typeface="Verdana" pitchFamily="34" charset="0"/>
                <a:cs typeface="Arial" charset="0"/>
              </a:defRPr>
            </a:lvl9pPr>
          </a:lstStyle>
          <a:p>
            <a:pPr algn="r" eaLnBrk="1" hangingPunct="1"/>
            <a:fld id="{6FC7056F-3760-4187-A5D7-C1F624A7145A}" type="slidenum">
              <a:rPr lang="en-US" altLang="en-US" sz="1200">
                <a:latin typeface="Arial" charset="0"/>
              </a:rPr>
              <a:pPr algn="r" eaLnBrk="1" hangingPunct="1"/>
              <a:t>31</a:t>
            </a:fld>
            <a:endParaRPr lang="en-US" altLang="en-US" sz="120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defRPr sz="1600">
                <a:solidFill>
                  <a:schemeClr val="tx1"/>
                </a:solidFill>
                <a:latin typeface="Verdana" pitchFamily="34" charset="0"/>
                <a:cs typeface="Arial" charset="0"/>
              </a:defRPr>
            </a:lvl1pPr>
            <a:lvl2pPr marL="742950" indent="-285750" defTabSz="928688" eaLnBrk="0" hangingPunct="0">
              <a:defRPr sz="1600">
                <a:solidFill>
                  <a:schemeClr val="tx1"/>
                </a:solidFill>
                <a:latin typeface="Verdana" pitchFamily="34" charset="0"/>
                <a:cs typeface="Arial" charset="0"/>
              </a:defRPr>
            </a:lvl2pPr>
            <a:lvl3pPr marL="1143000" indent="-228600" defTabSz="928688" eaLnBrk="0" hangingPunct="0">
              <a:defRPr sz="1600">
                <a:solidFill>
                  <a:schemeClr val="tx1"/>
                </a:solidFill>
                <a:latin typeface="Verdana" pitchFamily="34" charset="0"/>
                <a:cs typeface="Arial" charset="0"/>
              </a:defRPr>
            </a:lvl3pPr>
            <a:lvl4pPr marL="1600200" indent="-228600" defTabSz="928688" eaLnBrk="0" hangingPunct="0">
              <a:defRPr sz="1600">
                <a:solidFill>
                  <a:schemeClr val="tx1"/>
                </a:solidFill>
                <a:latin typeface="Verdana" pitchFamily="34" charset="0"/>
                <a:cs typeface="Arial" charset="0"/>
              </a:defRPr>
            </a:lvl4pPr>
            <a:lvl5pPr marL="2057400" indent="-228600" defTabSz="928688" eaLnBrk="0" hangingPunct="0">
              <a:defRPr sz="1600">
                <a:solidFill>
                  <a:schemeClr val="tx1"/>
                </a:solidFill>
                <a:latin typeface="Verdana" pitchFamily="34" charset="0"/>
                <a:cs typeface="Arial" charset="0"/>
              </a:defRPr>
            </a:lvl5pPr>
            <a:lvl6pPr marL="2514600" indent="-228600" defTabSz="928688" eaLnBrk="0" fontAlgn="base" hangingPunct="0">
              <a:spcBef>
                <a:spcPct val="0"/>
              </a:spcBef>
              <a:spcAft>
                <a:spcPct val="0"/>
              </a:spcAft>
              <a:defRPr sz="1600">
                <a:solidFill>
                  <a:schemeClr val="tx1"/>
                </a:solidFill>
                <a:latin typeface="Verdana" pitchFamily="34" charset="0"/>
                <a:cs typeface="Arial" charset="0"/>
              </a:defRPr>
            </a:lvl6pPr>
            <a:lvl7pPr marL="2971800" indent="-228600" defTabSz="928688" eaLnBrk="0" fontAlgn="base" hangingPunct="0">
              <a:spcBef>
                <a:spcPct val="0"/>
              </a:spcBef>
              <a:spcAft>
                <a:spcPct val="0"/>
              </a:spcAft>
              <a:defRPr sz="1600">
                <a:solidFill>
                  <a:schemeClr val="tx1"/>
                </a:solidFill>
                <a:latin typeface="Verdana" pitchFamily="34" charset="0"/>
                <a:cs typeface="Arial" charset="0"/>
              </a:defRPr>
            </a:lvl7pPr>
            <a:lvl8pPr marL="3429000" indent="-228600" defTabSz="928688" eaLnBrk="0" fontAlgn="base" hangingPunct="0">
              <a:spcBef>
                <a:spcPct val="0"/>
              </a:spcBef>
              <a:spcAft>
                <a:spcPct val="0"/>
              </a:spcAft>
              <a:defRPr sz="1600">
                <a:solidFill>
                  <a:schemeClr val="tx1"/>
                </a:solidFill>
                <a:latin typeface="Verdana" pitchFamily="34" charset="0"/>
                <a:cs typeface="Arial" charset="0"/>
              </a:defRPr>
            </a:lvl8pPr>
            <a:lvl9pPr marL="3886200" indent="-228600" defTabSz="928688" eaLnBrk="0" fontAlgn="base" hangingPunct="0">
              <a:spcBef>
                <a:spcPct val="0"/>
              </a:spcBef>
              <a:spcAft>
                <a:spcPct val="0"/>
              </a:spcAft>
              <a:defRPr sz="1600">
                <a:solidFill>
                  <a:schemeClr val="tx1"/>
                </a:solidFill>
                <a:latin typeface="Verdana" pitchFamily="34" charset="0"/>
                <a:cs typeface="Arial" charset="0"/>
              </a:defRPr>
            </a:lvl9pPr>
          </a:lstStyle>
          <a:p>
            <a:pPr algn="r" eaLnBrk="1" hangingPunct="1"/>
            <a:fld id="{19639D7A-61EC-4E45-A971-69979EA71425}" type="slidenum">
              <a:rPr lang="en-US" altLang="en-US" sz="1200">
                <a:latin typeface="Arial" charset="0"/>
              </a:rPr>
              <a:pPr algn="r" eaLnBrk="1" hangingPunct="1"/>
              <a:t>49</a:t>
            </a:fld>
            <a:endParaRPr lang="en-US" altLang="en-US" sz="120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en-US" altLang="en-US">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pPr>
              <a:spcBef>
                <a:spcPct val="0"/>
              </a:spcBef>
            </a:pPr>
            <a:endParaRPr lang="en-US" altLang="en-US" sz="180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56050" y="8805863"/>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876" tIns="46437" rIns="92876" bIns="46437" anchor="b"/>
          <a:lstStyle>
            <a:lvl1pPr defTabSz="928688" eaLnBrk="0" hangingPunct="0">
              <a:defRPr sz="1600">
                <a:solidFill>
                  <a:schemeClr val="tx1"/>
                </a:solidFill>
                <a:latin typeface="Verdana" pitchFamily="34" charset="0"/>
                <a:cs typeface="Arial" charset="0"/>
              </a:defRPr>
            </a:lvl1pPr>
            <a:lvl2pPr marL="742950" indent="-285750" defTabSz="928688" eaLnBrk="0" hangingPunct="0">
              <a:defRPr sz="1600">
                <a:solidFill>
                  <a:schemeClr val="tx1"/>
                </a:solidFill>
                <a:latin typeface="Verdana" pitchFamily="34" charset="0"/>
                <a:cs typeface="Arial" charset="0"/>
              </a:defRPr>
            </a:lvl2pPr>
            <a:lvl3pPr marL="1143000" indent="-228600" defTabSz="928688" eaLnBrk="0" hangingPunct="0">
              <a:defRPr sz="1600">
                <a:solidFill>
                  <a:schemeClr val="tx1"/>
                </a:solidFill>
                <a:latin typeface="Verdana" pitchFamily="34" charset="0"/>
                <a:cs typeface="Arial" charset="0"/>
              </a:defRPr>
            </a:lvl3pPr>
            <a:lvl4pPr marL="1600200" indent="-228600" defTabSz="928688" eaLnBrk="0" hangingPunct="0">
              <a:defRPr sz="1600">
                <a:solidFill>
                  <a:schemeClr val="tx1"/>
                </a:solidFill>
                <a:latin typeface="Verdana" pitchFamily="34" charset="0"/>
                <a:cs typeface="Arial" charset="0"/>
              </a:defRPr>
            </a:lvl4pPr>
            <a:lvl5pPr marL="2057400" indent="-228600" defTabSz="928688" eaLnBrk="0" hangingPunct="0">
              <a:defRPr sz="1600">
                <a:solidFill>
                  <a:schemeClr val="tx1"/>
                </a:solidFill>
                <a:latin typeface="Verdana" pitchFamily="34" charset="0"/>
                <a:cs typeface="Arial" charset="0"/>
              </a:defRPr>
            </a:lvl5pPr>
            <a:lvl6pPr marL="2514600" indent="-228600" defTabSz="928688" eaLnBrk="0" fontAlgn="base" hangingPunct="0">
              <a:spcBef>
                <a:spcPct val="0"/>
              </a:spcBef>
              <a:spcAft>
                <a:spcPct val="0"/>
              </a:spcAft>
              <a:defRPr sz="1600">
                <a:solidFill>
                  <a:schemeClr val="tx1"/>
                </a:solidFill>
                <a:latin typeface="Verdana" pitchFamily="34" charset="0"/>
                <a:cs typeface="Arial" charset="0"/>
              </a:defRPr>
            </a:lvl6pPr>
            <a:lvl7pPr marL="2971800" indent="-228600" defTabSz="928688" eaLnBrk="0" fontAlgn="base" hangingPunct="0">
              <a:spcBef>
                <a:spcPct val="0"/>
              </a:spcBef>
              <a:spcAft>
                <a:spcPct val="0"/>
              </a:spcAft>
              <a:defRPr sz="1600">
                <a:solidFill>
                  <a:schemeClr val="tx1"/>
                </a:solidFill>
                <a:latin typeface="Verdana" pitchFamily="34" charset="0"/>
                <a:cs typeface="Arial" charset="0"/>
              </a:defRPr>
            </a:lvl7pPr>
            <a:lvl8pPr marL="3429000" indent="-228600" defTabSz="928688" eaLnBrk="0" fontAlgn="base" hangingPunct="0">
              <a:spcBef>
                <a:spcPct val="0"/>
              </a:spcBef>
              <a:spcAft>
                <a:spcPct val="0"/>
              </a:spcAft>
              <a:defRPr sz="1600">
                <a:solidFill>
                  <a:schemeClr val="tx1"/>
                </a:solidFill>
                <a:latin typeface="Verdana" pitchFamily="34" charset="0"/>
                <a:cs typeface="Arial" charset="0"/>
              </a:defRPr>
            </a:lvl8pPr>
            <a:lvl9pPr marL="3886200" indent="-228600" defTabSz="928688" eaLnBrk="0" fontAlgn="base" hangingPunct="0">
              <a:spcBef>
                <a:spcPct val="0"/>
              </a:spcBef>
              <a:spcAft>
                <a:spcPct val="0"/>
              </a:spcAft>
              <a:defRPr sz="1600">
                <a:solidFill>
                  <a:schemeClr val="tx1"/>
                </a:solidFill>
                <a:latin typeface="Verdana" pitchFamily="34" charset="0"/>
                <a:cs typeface="Arial" charset="0"/>
              </a:defRPr>
            </a:lvl9pPr>
          </a:lstStyle>
          <a:p>
            <a:pPr algn="r" eaLnBrk="1" hangingPunct="1"/>
            <a:fld id="{3043ACE5-351C-4D1B-ABB3-28DE0E76CD02}" type="slidenum">
              <a:rPr lang="en-US" altLang="en-US" sz="1200">
                <a:latin typeface="Arial" charset="0"/>
              </a:rPr>
              <a:pPr algn="r" eaLnBrk="1" hangingPunct="1"/>
              <a:t>53</a:t>
            </a:fld>
            <a:endParaRPr lang="en-US" altLang="en-US" sz="120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endParaRPr lang="en-US" alt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blackWhite">
          <a:xfrm>
            <a:off x="0" y="0"/>
            <a:ext cx="9906000" cy="1517650"/>
          </a:xfrm>
          <a:prstGeom prst="rect">
            <a:avLst/>
          </a:prstGeom>
          <a:solidFill>
            <a:srgbClr val="8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solidFill>
                <a:srgbClr val="F49610"/>
              </a:solidFill>
            </a:endParaRPr>
          </a:p>
        </p:txBody>
      </p:sp>
      <p:sp>
        <p:nvSpPr>
          <p:cNvPr id="5" name="Rectangle 10"/>
          <p:cNvSpPr>
            <a:spLocks noChangeArrowheads="1"/>
          </p:cNvSpPr>
          <p:nvPr/>
        </p:nvSpPr>
        <p:spPr bwMode="blackWhite">
          <a:xfrm>
            <a:off x="0" y="4181475"/>
            <a:ext cx="9906000" cy="2673350"/>
          </a:xfrm>
          <a:prstGeom prst="rect">
            <a:avLst/>
          </a:prstGeom>
          <a:solidFill>
            <a:srgbClr val="8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endParaRPr lang="en-US" altLang="en-US" sz="1100" dirty="0">
              <a:solidFill>
                <a:schemeClr val="bg1"/>
              </a:solidFill>
            </a:endParaRPr>
          </a:p>
        </p:txBody>
      </p:sp>
      <p:sp>
        <p:nvSpPr>
          <p:cNvPr id="1344517" name="Rectangle 5"/>
          <p:cNvSpPr>
            <a:spLocks noGrp="1" noChangeArrowheads="1"/>
          </p:cNvSpPr>
          <p:nvPr>
            <p:ph type="ctrTitle"/>
          </p:nvPr>
        </p:nvSpPr>
        <p:spPr bwMode="black">
          <a:xfrm>
            <a:off x="650875" y="2155825"/>
            <a:ext cx="8616950" cy="1409700"/>
          </a:xfrm>
        </p:spPr>
        <p:txBody>
          <a:bodyPr anchor="ctr" anchorCtr="1"/>
          <a:lstStyle>
            <a:lvl1pPr algn="ctr">
              <a:defRPr b="1"/>
            </a:lvl1pPr>
          </a:lstStyle>
          <a:p>
            <a:pPr lvl="0"/>
            <a:r>
              <a:rPr lang="en-US" altLang="en-US" noProof="0"/>
              <a:t>Presentation Title</a:t>
            </a:r>
          </a:p>
        </p:txBody>
      </p:sp>
      <p:sp>
        <p:nvSpPr>
          <p:cNvPr id="1344518" name="Rectangle 6"/>
          <p:cNvSpPr>
            <a:spLocks noGrp="1" noChangeArrowheads="1"/>
          </p:cNvSpPr>
          <p:nvPr>
            <p:ph type="subTitle" idx="1"/>
          </p:nvPr>
        </p:nvSpPr>
        <p:spPr bwMode="black">
          <a:xfrm>
            <a:off x="1673225" y="4752975"/>
            <a:ext cx="5776913" cy="998538"/>
          </a:xfrm>
        </p:spPr>
        <p:txBody>
          <a:bodyPr/>
          <a:lstStyle>
            <a:lvl1pPr marL="0" indent="0">
              <a:lnSpc>
                <a:spcPct val="90000"/>
              </a:lnSpc>
              <a:spcBef>
                <a:spcPct val="0"/>
              </a:spcBef>
              <a:spcAft>
                <a:spcPct val="0"/>
              </a:spcAft>
              <a:buFont typeface="Wingdings" pitchFamily="2" charset="2"/>
              <a:buNone/>
              <a:defRPr b="0">
                <a:solidFill>
                  <a:srgbClr val="EAEAEA"/>
                </a:solidFill>
              </a:defRPr>
            </a:lvl1pPr>
          </a:lstStyle>
          <a:p>
            <a:pPr lvl="0"/>
            <a:r>
              <a:rPr lang="en-US" altLang="en-US" noProof="0" dirty="0"/>
              <a:t>Presentation Subtitle</a:t>
            </a:r>
            <a:br>
              <a:rPr lang="en-US" altLang="en-US" noProof="0" dirty="0"/>
            </a:br>
            <a:r>
              <a:rPr lang="en-US" altLang="en-US" noProof="0" dirty="0" err="1"/>
              <a:t>Subtitle</a:t>
            </a:r>
            <a:r>
              <a:rPr lang="en-US" altLang="en-US" noProof="0" dirty="0"/>
              <a:t> Second Line</a:t>
            </a:r>
          </a:p>
        </p:txBody>
      </p:sp>
      <p:sp>
        <p:nvSpPr>
          <p:cNvPr id="6" name="Rectangle 9"/>
          <p:cNvSpPr>
            <a:spLocks noGrp="1" noChangeArrowheads="1"/>
          </p:cNvSpPr>
          <p:nvPr>
            <p:ph type="ftr" sz="quarter" idx="10"/>
          </p:nvPr>
        </p:nvSpPr>
        <p:spPr bwMode="auto">
          <a:xfrm>
            <a:off x="2192338" y="6221413"/>
            <a:ext cx="3138487" cy="311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a:solidFill>
                  <a:srgbClr val="FFFFFF"/>
                </a:solidFill>
                <a:latin typeface="+mn-lt"/>
                <a:cs typeface="Arial" pitchFamily="34" charset="0"/>
              </a:defRPr>
            </a:lvl1pPr>
          </a:lstStyle>
          <a:p>
            <a:pPr>
              <a:defRPr/>
            </a:pPr>
            <a:endParaRPr lang="en-US"/>
          </a:p>
        </p:txBody>
      </p:sp>
      <p:sp>
        <p:nvSpPr>
          <p:cNvPr id="7" name="Rectangle 10"/>
          <p:cNvSpPr>
            <a:spLocks noGrp="1" noChangeArrowheads="1"/>
          </p:cNvSpPr>
          <p:nvPr>
            <p:ph type="dt" sz="quarter" idx="11"/>
          </p:nvPr>
        </p:nvSpPr>
        <p:spPr bwMode="auto">
          <a:xfrm>
            <a:off x="5840413" y="6221413"/>
            <a:ext cx="1754187" cy="311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300">
                <a:solidFill>
                  <a:srgbClr val="FFFFFF"/>
                </a:solidFill>
                <a:latin typeface="+mn-lt"/>
                <a:cs typeface="Arial" pitchFamily="34" charset="0"/>
              </a:defRPr>
            </a:lvl1pPr>
          </a:lstStyle>
          <a:p>
            <a:pPr>
              <a:defRPr/>
            </a:pPr>
            <a:endParaRPr lang="en-US"/>
          </a:p>
        </p:txBody>
      </p:sp>
      <p:sp>
        <p:nvSpPr>
          <p:cNvPr id="2" name="TextBox 1"/>
          <p:cNvSpPr txBox="1"/>
          <p:nvPr userDrawn="1"/>
        </p:nvSpPr>
        <p:spPr>
          <a:xfrm>
            <a:off x="4255093" y="6532563"/>
            <a:ext cx="5650907" cy="261610"/>
          </a:xfrm>
          <a:prstGeom prst="rect">
            <a:avLst/>
          </a:prstGeom>
          <a:noFill/>
        </p:spPr>
        <p:txBody>
          <a:bodyPr wrap="none" rtlCol="0">
            <a:spAutoFit/>
          </a:bodyPr>
          <a:lstStyle/>
          <a:p>
            <a:pPr marL="0" marR="0" indent="0" algn="r" defTabSz="914400" rtl="0" eaLnBrk="1" fontAlgn="base" latinLnBrk="0" hangingPunct="1">
              <a:lnSpc>
                <a:spcPct val="100000"/>
              </a:lnSpc>
              <a:spcBef>
                <a:spcPct val="0"/>
              </a:spcBef>
              <a:spcAft>
                <a:spcPct val="0"/>
              </a:spcAft>
              <a:buClrTx/>
              <a:buSzTx/>
              <a:buFontTx/>
              <a:buNone/>
              <a:tabLst/>
              <a:defRPr/>
            </a:pPr>
            <a:r>
              <a:rPr lang="en-US" altLang="en-US" sz="1100" dirty="0">
                <a:solidFill>
                  <a:schemeClr val="bg1"/>
                </a:solidFill>
              </a:rPr>
              <a:t>Copyright: 2012, 2013, 2015, 2016, 2017, 2022</a:t>
            </a:r>
            <a:r>
              <a:rPr lang="en-US" altLang="en-US" sz="1100" baseline="0" dirty="0">
                <a:solidFill>
                  <a:schemeClr val="bg1"/>
                </a:solidFill>
              </a:rPr>
              <a:t> &amp; 2023 – Noah Mendelsohn</a:t>
            </a:r>
            <a:endParaRPr lang="en-US" sz="1100" dirty="0"/>
          </a:p>
        </p:txBody>
      </p:sp>
    </p:spTree>
    <p:extLst>
      <p:ext uri="{BB962C8B-B14F-4D97-AF65-F5344CB8AC3E}">
        <p14:creationId xmlns:p14="http://schemas.microsoft.com/office/powerpoint/2010/main" val="204562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A64F4056-91C5-4AE7-9B97-D9DB7E1DA5EF}" type="slidenum">
              <a:rPr lang="en-US" altLang="en-US"/>
              <a:pPr>
                <a:defRPr/>
              </a:pPr>
              <a:t>‹#›</a:t>
            </a:fld>
            <a:endParaRPr lang="en-US" altLang="en-US"/>
          </a:p>
        </p:txBody>
      </p:sp>
    </p:spTree>
    <p:extLst>
      <p:ext uri="{BB962C8B-B14F-4D97-AF65-F5344CB8AC3E}">
        <p14:creationId xmlns:p14="http://schemas.microsoft.com/office/powerpoint/2010/main" val="207234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6738" y="871538"/>
            <a:ext cx="2249487" cy="4806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6688" y="871538"/>
            <a:ext cx="6597650" cy="4806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89BE0A2D-D929-48E9-8F05-1072E629C5C8}" type="slidenum">
              <a:rPr lang="en-US" altLang="en-US"/>
              <a:pPr>
                <a:defRPr/>
              </a:pPr>
              <a:t>‹#›</a:t>
            </a:fld>
            <a:endParaRPr lang="en-US" altLang="en-US"/>
          </a:p>
        </p:txBody>
      </p:sp>
    </p:spTree>
    <p:extLst>
      <p:ext uri="{BB962C8B-B14F-4D97-AF65-F5344CB8AC3E}">
        <p14:creationId xmlns:p14="http://schemas.microsoft.com/office/powerpoint/2010/main" val="72474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fld id="{94E0264E-7E8D-40A1-A462-D4C91C0533A5}" type="slidenum">
              <a:rPr lang="en-US" altLang="en-US"/>
              <a:pPr>
                <a:defRPr/>
              </a:pPr>
              <a:t>‹#›</a:t>
            </a:fld>
            <a:endParaRPr lang="en-US" altLang="en-US"/>
          </a:p>
        </p:txBody>
      </p:sp>
    </p:spTree>
    <p:extLst>
      <p:ext uri="{BB962C8B-B14F-4D97-AF65-F5344CB8AC3E}">
        <p14:creationId xmlns:p14="http://schemas.microsoft.com/office/powerpoint/2010/main" val="352035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E9104625-C17D-461D-B0DB-D7B3C9C8095D}" type="slidenum">
              <a:rPr lang="en-US" altLang="en-US"/>
              <a:pPr>
                <a:defRPr/>
              </a:pPr>
              <a:t>‹#›</a:t>
            </a:fld>
            <a:endParaRPr lang="en-US" altLang="en-US"/>
          </a:p>
        </p:txBody>
      </p:sp>
    </p:spTree>
    <p:extLst>
      <p:ext uri="{BB962C8B-B14F-4D97-AF65-F5344CB8AC3E}">
        <p14:creationId xmlns:p14="http://schemas.microsoft.com/office/powerpoint/2010/main" val="3314338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2950" y="1776413"/>
            <a:ext cx="4135438"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0788" y="1776413"/>
            <a:ext cx="4135437" cy="3902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fld id="{1F10742F-220F-4CFA-9BF4-9F4370E9389A}" type="slidenum">
              <a:rPr lang="en-US" altLang="en-US"/>
              <a:pPr>
                <a:defRPr/>
              </a:pPr>
              <a:t>‹#›</a:t>
            </a:fld>
            <a:endParaRPr lang="en-US" altLang="en-US"/>
          </a:p>
        </p:txBody>
      </p:sp>
    </p:spTree>
    <p:extLst>
      <p:ext uri="{BB962C8B-B14F-4D97-AF65-F5344CB8AC3E}">
        <p14:creationId xmlns:p14="http://schemas.microsoft.com/office/powerpoint/2010/main" val="1099825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fld id="{B3822C91-0812-4CF2-A864-2287808A5314}" type="slidenum">
              <a:rPr lang="en-US" altLang="en-US"/>
              <a:pPr>
                <a:defRPr/>
              </a:pPr>
              <a:t>‹#›</a:t>
            </a:fld>
            <a:endParaRPr lang="en-US" altLang="en-US"/>
          </a:p>
        </p:txBody>
      </p:sp>
    </p:spTree>
    <p:extLst>
      <p:ext uri="{BB962C8B-B14F-4D97-AF65-F5344CB8AC3E}">
        <p14:creationId xmlns:p14="http://schemas.microsoft.com/office/powerpoint/2010/main" val="35786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fld id="{54759BC3-9DE5-4EC9-9BFD-6D87A5778557}" type="slidenum">
              <a:rPr lang="en-US" altLang="en-US"/>
              <a:pPr>
                <a:defRPr/>
              </a:pPr>
              <a:t>‹#›</a:t>
            </a:fld>
            <a:endParaRPr lang="en-US" altLang="en-US"/>
          </a:p>
        </p:txBody>
      </p:sp>
    </p:spTree>
    <p:extLst>
      <p:ext uri="{BB962C8B-B14F-4D97-AF65-F5344CB8AC3E}">
        <p14:creationId xmlns:p14="http://schemas.microsoft.com/office/powerpoint/2010/main" val="3478820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fld id="{0A0D3A25-67B9-4C91-BBC2-E7A6EE45F1D8}" type="slidenum">
              <a:rPr lang="en-US" altLang="en-US"/>
              <a:pPr>
                <a:defRPr/>
              </a:pPr>
              <a:t>‹#›</a:t>
            </a:fld>
            <a:endParaRPr lang="en-US" altLang="en-US"/>
          </a:p>
        </p:txBody>
      </p:sp>
    </p:spTree>
    <p:extLst>
      <p:ext uri="{BB962C8B-B14F-4D97-AF65-F5344CB8AC3E}">
        <p14:creationId xmlns:p14="http://schemas.microsoft.com/office/powerpoint/2010/main" val="218731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5F71DAC0-288C-4DD8-B012-392AEEE802AC}" type="slidenum">
              <a:rPr lang="en-US" altLang="en-US"/>
              <a:pPr>
                <a:defRPr/>
              </a:pPr>
              <a:t>‹#›</a:t>
            </a:fld>
            <a:endParaRPr lang="en-US" altLang="en-US"/>
          </a:p>
        </p:txBody>
      </p:sp>
    </p:spTree>
    <p:extLst>
      <p:ext uri="{BB962C8B-B14F-4D97-AF65-F5344CB8AC3E}">
        <p14:creationId xmlns:p14="http://schemas.microsoft.com/office/powerpoint/2010/main" val="92343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3A8C0F1F-24DE-4C0E-B4A5-A6E89A791853}" type="slidenum">
              <a:rPr lang="en-US" altLang="en-US"/>
              <a:pPr>
                <a:defRPr/>
              </a:pPr>
              <a:t>‹#›</a:t>
            </a:fld>
            <a:endParaRPr lang="en-US" altLang="en-US"/>
          </a:p>
        </p:txBody>
      </p:sp>
    </p:spTree>
    <p:extLst>
      <p:ext uri="{BB962C8B-B14F-4D97-AF65-F5344CB8AC3E}">
        <p14:creationId xmlns:p14="http://schemas.microsoft.com/office/powerpoint/2010/main" val="3155006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166688" y="871538"/>
            <a:ext cx="893286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5"/>
          <p:cNvSpPr>
            <a:spLocks noGrp="1" noChangeArrowheads="1"/>
          </p:cNvSpPr>
          <p:nvPr>
            <p:ph type="body" idx="1"/>
          </p:nvPr>
        </p:nvSpPr>
        <p:spPr bwMode="auto">
          <a:xfrm>
            <a:off x="742950" y="1776413"/>
            <a:ext cx="8423275" cy="390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black">
          <a:xfrm>
            <a:off x="6324600" y="6613525"/>
            <a:ext cx="3581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r"/>
            <a:r>
              <a:rPr lang="en-US" altLang="en-US" sz="1000">
                <a:solidFill>
                  <a:srgbClr val="FFFFFF"/>
                </a:solidFill>
                <a:latin typeface="Arial" charset="0"/>
              </a:rPr>
              <a:t>© 2010 Noah Mendelsohn</a:t>
            </a:r>
          </a:p>
        </p:txBody>
      </p:sp>
      <p:sp>
        <p:nvSpPr>
          <p:cNvPr id="1343497" name="Rectangle 9"/>
          <p:cNvSpPr>
            <a:spLocks noGrp="1" noChangeArrowheads="1"/>
          </p:cNvSpPr>
          <p:nvPr>
            <p:ph type="sldNum" sz="quarter" idx="4"/>
          </p:nvPr>
        </p:nvSpPr>
        <p:spPr bwMode="black">
          <a:xfrm>
            <a:off x="166688" y="6500813"/>
            <a:ext cx="1090612"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000" b="1">
                <a:solidFill>
                  <a:srgbClr val="FFFFFF"/>
                </a:solidFill>
                <a:latin typeface="+mn-lt"/>
                <a:cs typeface="Arial" pitchFamily="34" charset="0"/>
              </a:defRPr>
            </a:lvl1pPr>
          </a:lstStyle>
          <a:p>
            <a:pPr>
              <a:defRPr/>
            </a:pPr>
            <a:fld id="{884CB823-41C0-4B38-9116-9C9758DFF5BF}" type="slidenum">
              <a:rPr lang="en-US" altLang="en-US"/>
              <a:pPr>
                <a:defRPr/>
              </a:pPr>
              <a:t>‹#›</a:t>
            </a:fld>
            <a:endParaRPr lang="en-US" altLang="en-US"/>
          </a:p>
        </p:txBody>
      </p:sp>
      <p:sp>
        <p:nvSpPr>
          <p:cNvPr id="1030" name="Line 12"/>
          <p:cNvSpPr>
            <a:spLocks noChangeShapeType="1"/>
          </p:cNvSpPr>
          <p:nvPr/>
        </p:nvSpPr>
        <p:spPr bwMode="black">
          <a:xfrm>
            <a:off x="1073150" y="146050"/>
            <a:ext cx="0" cy="23495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1" name="Line 13"/>
          <p:cNvSpPr>
            <a:spLocks noChangeShapeType="1"/>
          </p:cNvSpPr>
          <p:nvPr/>
        </p:nvSpPr>
        <p:spPr bwMode="black">
          <a:xfrm>
            <a:off x="1073150" y="6480175"/>
            <a:ext cx="0" cy="192088"/>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14"/>
          <p:cNvSpPr>
            <a:spLocks noChangeArrowheads="1"/>
          </p:cNvSpPr>
          <p:nvPr userDrawn="1"/>
        </p:nvSpPr>
        <p:spPr bwMode="auto">
          <a:xfrm>
            <a:off x="0" y="0"/>
            <a:ext cx="9906000" cy="36195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endParaRPr lang="en-US" altLang="en-US">
              <a:solidFill>
                <a:srgbClr val="080808"/>
              </a:solidFill>
            </a:endParaRPr>
          </a:p>
        </p:txBody>
      </p:sp>
      <p:sp>
        <p:nvSpPr>
          <p:cNvPr id="1033" name="Rectangle 15"/>
          <p:cNvSpPr>
            <a:spLocks noChangeArrowheads="1"/>
          </p:cNvSpPr>
          <p:nvPr userDrawn="1"/>
        </p:nvSpPr>
        <p:spPr bwMode="auto">
          <a:xfrm>
            <a:off x="0" y="6496050"/>
            <a:ext cx="9906000" cy="361950"/>
          </a:xfrm>
          <a:prstGeom prst="rect">
            <a:avLst/>
          </a:prstGeom>
          <a:solidFill>
            <a:srgbClr val="8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endParaRPr lang="en-US" altLang="en-US">
              <a:solidFill>
                <a:srgbClr val="080808"/>
              </a:solidFill>
            </a:endParaRPr>
          </a:p>
        </p:txBody>
      </p:sp>
    </p:spTree>
  </p:cSld>
  <p:clrMap bg1="lt1" tx1="dk1" bg2="lt2" tx2="dk2" accent1="accent1" accent2="accent2" accent3="accent3" accent4="accent4" accent5="accent5" accent6="accent6" hlink="hlink" folHlink="folHlink"/>
  <p:sldLayoutIdLst>
    <p:sldLayoutId id="2147483709"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0" fontAlgn="base" hangingPunct="0">
        <a:lnSpc>
          <a:spcPct val="90000"/>
        </a:lnSpc>
        <a:spcBef>
          <a:spcPct val="0"/>
        </a:spcBef>
        <a:spcAft>
          <a:spcPct val="0"/>
        </a:spcAft>
        <a:defRPr sz="2800">
          <a:solidFill>
            <a:srgbClr val="0000FF"/>
          </a:solidFill>
          <a:latin typeface="+mj-lt"/>
          <a:ea typeface="+mj-ea"/>
          <a:cs typeface="+mj-cs"/>
        </a:defRPr>
      </a:lvl1pPr>
      <a:lvl2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2pPr>
      <a:lvl3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3pPr>
      <a:lvl4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4pPr>
      <a:lvl5pPr algn="l" rtl="0" eaLnBrk="0" fontAlgn="base" hangingPunct="0">
        <a:lnSpc>
          <a:spcPct val="90000"/>
        </a:lnSpc>
        <a:spcBef>
          <a:spcPct val="0"/>
        </a:spcBef>
        <a:spcAft>
          <a:spcPct val="0"/>
        </a:spcAft>
        <a:defRPr sz="2800">
          <a:solidFill>
            <a:srgbClr val="0000FF"/>
          </a:solidFill>
          <a:latin typeface="Arial" pitchFamily="34" charset="0"/>
          <a:cs typeface="Arial" pitchFamily="34" charset="0"/>
        </a:defRPr>
      </a:lvl5pPr>
      <a:lvl6pPr marL="457200" algn="l" rtl="0" fontAlgn="base">
        <a:lnSpc>
          <a:spcPct val="90000"/>
        </a:lnSpc>
        <a:spcBef>
          <a:spcPct val="0"/>
        </a:spcBef>
        <a:spcAft>
          <a:spcPct val="0"/>
        </a:spcAft>
        <a:defRPr sz="2800">
          <a:solidFill>
            <a:srgbClr val="0000FF"/>
          </a:solidFill>
          <a:latin typeface="Arial" pitchFamily="34" charset="0"/>
          <a:cs typeface="Arial" pitchFamily="34" charset="0"/>
        </a:defRPr>
      </a:lvl6pPr>
      <a:lvl7pPr marL="914400" algn="l" rtl="0" fontAlgn="base">
        <a:lnSpc>
          <a:spcPct val="90000"/>
        </a:lnSpc>
        <a:spcBef>
          <a:spcPct val="0"/>
        </a:spcBef>
        <a:spcAft>
          <a:spcPct val="0"/>
        </a:spcAft>
        <a:defRPr sz="2800">
          <a:solidFill>
            <a:srgbClr val="0000FF"/>
          </a:solidFill>
          <a:latin typeface="Arial" pitchFamily="34" charset="0"/>
          <a:cs typeface="Arial" pitchFamily="34" charset="0"/>
        </a:defRPr>
      </a:lvl7pPr>
      <a:lvl8pPr marL="1371600" algn="l" rtl="0" fontAlgn="base">
        <a:lnSpc>
          <a:spcPct val="90000"/>
        </a:lnSpc>
        <a:spcBef>
          <a:spcPct val="0"/>
        </a:spcBef>
        <a:spcAft>
          <a:spcPct val="0"/>
        </a:spcAft>
        <a:defRPr sz="2800">
          <a:solidFill>
            <a:srgbClr val="0000FF"/>
          </a:solidFill>
          <a:latin typeface="Arial" pitchFamily="34" charset="0"/>
          <a:cs typeface="Arial" pitchFamily="34" charset="0"/>
        </a:defRPr>
      </a:lvl8pPr>
      <a:lvl9pPr marL="1828800" algn="l" rtl="0" fontAlgn="base">
        <a:lnSpc>
          <a:spcPct val="90000"/>
        </a:lnSpc>
        <a:spcBef>
          <a:spcPct val="0"/>
        </a:spcBef>
        <a:spcAft>
          <a:spcPct val="0"/>
        </a:spcAft>
        <a:defRPr sz="2800">
          <a:solidFill>
            <a:srgbClr val="0000FF"/>
          </a:solidFill>
          <a:latin typeface="Arial" pitchFamily="34" charset="0"/>
          <a:cs typeface="Arial" pitchFamily="34" charset="0"/>
        </a:defRPr>
      </a:lvl9pPr>
    </p:titleStyle>
    <p:bodyStyle>
      <a:lvl1pPr marL="228600" indent="-228600" algn="l" rtl="0" eaLnBrk="0" fontAlgn="base" hangingPunct="0">
        <a:spcBef>
          <a:spcPct val="35000"/>
        </a:spcBef>
        <a:spcAft>
          <a:spcPct val="15000"/>
        </a:spcAft>
        <a:buClr>
          <a:schemeClr val="accent2"/>
        </a:buClr>
        <a:buFont typeface="Wingdings" pitchFamily="2" charset="2"/>
        <a:buChar char="§"/>
        <a:defRPr sz="2200" b="1">
          <a:solidFill>
            <a:schemeClr val="tx1"/>
          </a:solidFill>
          <a:latin typeface="+mn-lt"/>
          <a:ea typeface="+mn-ea"/>
          <a:cs typeface="+mn-cs"/>
        </a:defRPr>
      </a:lvl1pPr>
      <a:lvl2pPr marL="457200" indent="-227013" algn="l" rtl="0" eaLnBrk="0" fontAlgn="base" hangingPunct="0">
        <a:spcBef>
          <a:spcPct val="25000"/>
        </a:spcBef>
        <a:spcAft>
          <a:spcPct val="15000"/>
        </a:spcAft>
        <a:buClr>
          <a:schemeClr val="accent2"/>
        </a:buClr>
        <a:buFont typeface="Arial" charset="0"/>
        <a:buChar char="–"/>
        <a:defRPr>
          <a:solidFill>
            <a:schemeClr val="tx1"/>
          </a:solidFill>
          <a:latin typeface="+mn-lt"/>
          <a:cs typeface="+mn-cs"/>
        </a:defRPr>
      </a:lvl2pPr>
      <a:lvl3pPr marL="682625" indent="-223838" algn="l" rtl="0" eaLnBrk="0" fontAlgn="base" hangingPunct="0">
        <a:spcBef>
          <a:spcPct val="20000"/>
        </a:spcBef>
        <a:spcAft>
          <a:spcPct val="0"/>
        </a:spcAft>
        <a:buClr>
          <a:schemeClr val="accent2"/>
        </a:buClr>
        <a:buChar char="•"/>
        <a:defRPr sz="1400">
          <a:solidFill>
            <a:schemeClr val="tx1"/>
          </a:solidFill>
          <a:latin typeface="+mn-lt"/>
          <a:cs typeface="+mn-cs"/>
        </a:defRPr>
      </a:lvl3pPr>
      <a:lvl4pPr marL="912813" indent="-228600" algn="l" rtl="0" eaLnBrk="0" fontAlgn="base" hangingPunct="0">
        <a:spcBef>
          <a:spcPct val="20000"/>
        </a:spcBef>
        <a:spcAft>
          <a:spcPct val="0"/>
        </a:spcAft>
        <a:buClr>
          <a:schemeClr val="accent2"/>
        </a:buClr>
        <a:buFont typeface="Arial" charset="0"/>
        <a:buChar char="–"/>
        <a:defRPr sz="1400">
          <a:solidFill>
            <a:schemeClr val="tx1"/>
          </a:solidFill>
          <a:latin typeface="+mn-lt"/>
          <a:cs typeface="+mn-cs"/>
        </a:defRPr>
      </a:lvl4pPr>
      <a:lvl5pPr marL="1143000" indent="-228600" algn="l" rtl="0" eaLnBrk="0" fontAlgn="base" hangingPunct="0">
        <a:spcBef>
          <a:spcPct val="20000"/>
        </a:spcBef>
        <a:spcAft>
          <a:spcPct val="0"/>
        </a:spcAft>
        <a:buClr>
          <a:schemeClr val="accent2"/>
        </a:buClr>
        <a:buFont typeface="Arial" charset="0"/>
        <a:buChar char="&gt;"/>
        <a:defRPr sz="1400">
          <a:solidFill>
            <a:schemeClr val="tx1"/>
          </a:solidFill>
          <a:latin typeface="+mn-lt"/>
          <a:cs typeface="+mn-cs"/>
        </a:defRPr>
      </a:lvl5pPr>
      <a:lvl6pPr marL="16002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6pPr>
      <a:lvl7pPr marL="20574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7pPr>
      <a:lvl8pPr marL="25146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8pPr>
      <a:lvl9pPr marL="2971800" indent="-228600" algn="l" rtl="0" fontAlgn="base">
        <a:spcBef>
          <a:spcPct val="20000"/>
        </a:spcBef>
        <a:spcAft>
          <a:spcPct val="0"/>
        </a:spcAft>
        <a:buClr>
          <a:schemeClr val="accent2"/>
        </a:buClr>
        <a:buFont typeface="Arial" pitchFamily="34" charset="0"/>
        <a:buChar char="&gt;"/>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oah@cs.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image" Target="../media/image2.wmf"/><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image" Target="../media/image2.wmf"/><Relationship Id="rId1" Type="http://schemas.openxmlformats.org/officeDocument/2006/relationships/slideLayout" Target="../slideLayouts/slideLayout4.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bits.blogs.nytimes.com/2009/10/12/the-webs-inventor-regrets-one-small-thing/?_r=0"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hyperlink" Target="http://en.wikipedia.org/wiki/Chomsky_hierarch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p:txBody>
          <a:bodyPr/>
          <a:lstStyle/>
          <a:p>
            <a:pPr eaLnBrk="1" hangingPunct="1"/>
            <a:r>
              <a:rPr lang="en-US" altLang="en-US"/>
              <a:t>URIs</a:t>
            </a:r>
            <a:br>
              <a:rPr lang="en-US" altLang="en-US"/>
            </a:br>
            <a:r>
              <a:rPr lang="en-US" altLang="en-US"/>
              <a:t>and</a:t>
            </a:r>
            <a:br>
              <a:rPr lang="en-US" altLang="en-US"/>
            </a:br>
            <a:r>
              <a:rPr lang="en-US" altLang="en-US"/>
              <a:t>RFC 3986</a:t>
            </a:r>
          </a:p>
        </p:txBody>
      </p:sp>
      <p:sp>
        <p:nvSpPr>
          <p:cNvPr id="3075" name="Rectangle 7"/>
          <p:cNvSpPr>
            <a:spLocks noGrp="1" noChangeArrowheads="1"/>
          </p:cNvSpPr>
          <p:nvPr>
            <p:ph type="subTitle" idx="1"/>
          </p:nvPr>
        </p:nvSpPr>
        <p:spPr/>
        <p:txBody>
          <a:bodyPr/>
          <a:lstStyle/>
          <a:p>
            <a:pPr eaLnBrk="1" hangingPunct="1"/>
            <a:r>
              <a:rPr lang="en-US" altLang="en-US"/>
              <a:t>Noah Mendelsohn</a:t>
            </a:r>
          </a:p>
          <a:p>
            <a:pPr eaLnBrk="1" hangingPunct="1"/>
            <a:r>
              <a:rPr lang="en-US" altLang="en-US"/>
              <a:t>Tufts University</a:t>
            </a:r>
            <a:br>
              <a:rPr lang="en-US" altLang="en-US"/>
            </a:br>
            <a:r>
              <a:rPr lang="en-US" altLang="en-US"/>
              <a:t>Email: </a:t>
            </a:r>
            <a:r>
              <a:rPr lang="en-US" altLang="en-US">
                <a:hlinkClick r:id="rId2"/>
              </a:rPr>
              <a:t>noah@cs.tufts.edu</a:t>
            </a:r>
            <a:endParaRPr lang="en-US" altLang="en-US"/>
          </a:p>
          <a:p>
            <a:pPr eaLnBrk="1" hangingPunct="1"/>
            <a:r>
              <a:rPr lang="en-US" altLang="en-US"/>
              <a:t>Web: http://www.cs.tufts.edu/~noah</a:t>
            </a:r>
          </a:p>
          <a:p>
            <a:pPr eaLnBrk="1" hangingPunct="1"/>
            <a:endParaRPr lang="en-US" altLang="en-US"/>
          </a:p>
          <a:p>
            <a:pPr eaLnBrk="1" hangingPunct="1"/>
            <a:endParaRPr lang="en-US" altLang="en-US"/>
          </a:p>
        </p:txBody>
      </p:sp>
      <p:sp>
        <p:nvSpPr>
          <p:cNvPr id="3076" name="Rectangle 8"/>
          <p:cNvSpPr>
            <a:spLocks noChangeArrowheads="1"/>
          </p:cNvSpPr>
          <p:nvPr/>
        </p:nvSpPr>
        <p:spPr bwMode="black">
          <a:xfrm>
            <a:off x="676275" y="290513"/>
            <a:ext cx="85550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lnSpc>
                <a:spcPct val="90000"/>
              </a:lnSpc>
              <a:buClr>
                <a:schemeClr val="accent2"/>
              </a:buClr>
              <a:buFont typeface="Wingdings" pitchFamily="2" charset="2"/>
              <a:buNone/>
            </a:pPr>
            <a:r>
              <a:rPr lang="en-US" altLang="en-US" sz="2200" dirty="0">
                <a:solidFill>
                  <a:srgbClr val="EAEAEA"/>
                </a:solidFill>
                <a:latin typeface="Arial" charset="0"/>
              </a:rPr>
              <a:t>CS 117: Internet Scale Distributed Systems (Fall 2023)</a:t>
            </a:r>
          </a:p>
          <a:p>
            <a:pPr algn="ctr" eaLnBrk="1" hangingPunct="1">
              <a:lnSpc>
                <a:spcPct val="90000"/>
              </a:lnSpc>
              <a:buClr>
                <a:schemeClr val="accent2"/>
              </a:buClr>
              <a:buFont typeface="Wingdings" pitchFamily="2" charset="2"/>
              <a:buNone/>
            </a:pPr>
            <a:endParaRPr lang="en-US" altLang="en-US" sz="2200" dirty="0">
              <a:solidFill>
                <a:srgbClr val="EAEAEA"/>
              </a:solidFill>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863" y="2738438"/>
            <a:ext cx="179546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291" name="Object 3"/>
          <p:cNvGraphicFramePr>
            <a:graphicFrameLocks noChangeAspect="1"/>
          </p:cNvGraphicFramePr>
          <p:nvPr/>
        </p:nvGraphicFramePr>
        <p:xfrm>
          <a:off x="6330950" y="3095625"/>
          <a:ext cx="766763" cy="11811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1229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950" y="3095625"/>
                        <a:ext cx="766763" cy="11811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AutoShape 4"/>
          <p:cNvSpPr>
            <a:spLocks noChangeArrowheads="1"/>
          </p:cNvSpPr>
          <p:nvPr/>
        </p:nvSpPr>
        <p:spPr bwMode="auto">
          <a:xfrm>
            <a:off x="2938463" y="2308225"/>
            <a:ext cx="2752725" cy="528638"/>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293" name="Text Box 5"/>
          <p:cNvSpPr txBox="1">
            <a:spLocks noChangeArrowheads="1"/>
          </p:cNvSpPr>
          <p:nvPr/>
        </p:nvSpPr>
        <p:spPr bwMode="auto">
          <a:xfrm>
            <a:off x="3527425" y="1776413"/>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sp>
        <p:nvSpPr>
          <p:cNvPr id="12294" name="Rectangle 6"/>
          <p:cNvSpPr>
            <a:spLocks noChangeArrowheads="1"/>
          </p:cNvSpPr>
          <p:nvPr/>
        </p:nvSpPr>
        <p:spPr bwMode="auto">
          <a:xfrm>
            <a:off x="5730875" y="4394200"/>
            <a:ext cx="3652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Host: webarch.noahdemo.com</a:t>
            </a:r>
          </a:p>
        </p:txBody>
      </p:sp>
      <p:grpSp>
        <p:nvGrpSpPr>
          <p:cNvPr id="12295" name="Group 7"/>
          <p:cNvGrpSpPr>
            <a:grpSpLocks/>
          </p:cNvGrpSpPr>
          <p:nvPr/>
        </p:nvGrpSpPr>
        <p:grpSpPr bwMode="auto">
          <a:xfrm>
            <a:off x="2287588" y="2722563"/>
            <a:ext cx="4884737" cy="3551237"/>
            <a:chOff x="1587" y="1581"/>
            <a:chExt cx="3077" cy="2237"/>
          </a:xfrm>
        </p:grpSpPr>
        <p:sp>
          <p:nvSpPr>
            <p:cNvPr id="12311" name="Text Box 8"/>
            <p:cNvSpPr txBox="1">
              <a:spLocks noChangeArrowheads="1"/>
            </p:cNvSpPr>
            <p:nvPr/>
          </p:nvSpPr>
          <p:spPr bwMode="auto">
            <a:xfrm>
              <a:off x="1587" y="2972"/>
              <a:ext cx="3077" cy="846"/>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t>GET </a:t>
              </a:r>
              <a:r>
                <a:rPr lang="en-US" altLang="en-US" b="1">
                  <a:solidFill>
                    <a:srgbClr val="FFB163"/>
                  </a:solidFill>
                </a:rPr>
                <a:t>/demo1/test.html</a:t>
              </a:r>
              <a:r>
                <a:rPr lang="en-US" altLang="en-US" b="1"/>
                <a:t> HTTP/1.0</a:t>
              </a:r>
            </a:p>
            <a:p>
              <a:pPr eaLnBrk="1" hangingPunct="1"/>
              <a:r>
                <a:rPr lang="en-US" altLang="en-US" b="1"/>
                <a:t>Host: </a:t>
              </a:r>
              <a:r>
                <a:rPr lang="en-US" altLang="en-US" b="1">
                  <a:solidFill>
                    <a:srgbClr val="FFB163"/>
                  </a:solidFill>
                </a:rPr>
                <a:t>webarch.noahdemo.com</a:t>
              </a:r>
            </a:p>
            <a:p>
              <a:pPr eaLnBrk="1" hangingPunct="1"/>
              <a:r>
                <a:rPr lang="en-US" altLang="en-US" b="1"/>
                <a:t>User-Agent: Noahs Demo HttpClient v1.0</a:t>
              </a:r>
            </a:p>
            <a:p>
              <a:pPr eaLnBrk="1" hangingPunct="1"/>
              <a:r>
                <a:rPr lang="en-US" altLang="en-US" b="1"/>
                <a:t>Accept: */*</a:t>
              </a:r>
            </a:p>
            <a:p>
              <a:pPr eaLnBrk="1" hangingPunct="1"/>
              <a:r>
                <a:rPr lang="en-US" altLang="en-US" b="1"/>
                <a:t>Accept-language: en-us</a:t>
              </a:r>
            </a:p>
          </p:txBody>
        </p:sp>
        <p:sp>
          <p:nvSpPr>
            <p:cNvPr id="12312" name="Line 9"/>
            <p:cNvSpPr>
              <a:spLocks noChangeShapeType="1"/>
            </p:cNvSpPr>
            <p:nvPr/>
          </p:nvSpPr>
          <p:spPr bwMode="auto">
            <a:xfrm flipV="1">
              <a:off x="2387" y="1581"/>
              <a:ext cx="551" cy="1273"/>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2296" name="Text Box 10"/>
          <p:cNvSpPr txBox="1">
            <a:spLocks noChangeArrowheads="1"/>
          </p:cNvSpPr>
          <p:nvPr/>
        </p:nvSpPr>
        <p:spPr bwMode="auto">
          <a:xfrm>
            <a:off x="1728788" y="1303338"/>
            <a:ext cx="6691312"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a:t>
            </a:r>
            <a:r>
              <a:rPr lang="en-US" altLang="en-US" b="1" u="sng">
                <a:solidFill>
                  <a:srgbClr val="FFB163"/>
                </a:solidFill>
              </a:rPr>
              <a:t>/demo1/test.html</a:t>
            </a:r>
          </a:p>
        </p:txBody>
      </p:sp>
      <p:sp>
        <p:nvSpPr>
          <p:cNvPr id="12297" name="Line 11"/>
          <p:cNvSpPr>
            <a:spLocks noChangeShapeType="1"/>
          </p:cNvSpPr>
          <p:nvPr/>
        </p:nvSpPr>
        <p:spPr bwMode="auto">
          <a:xfrm>
            <a:off x="4686300" y="1743075"/>
            <a:ext cx="1717675" cy="268763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nvGrpSpPr>
          <p:cNvPr id="12298" name="Group 12"/>
          <p:cNvGrpSpPr>
            <a:grpSpLocks/>
          </p:cNvGrpSpPr>
          <p:nvPr/>
        </p:nvGrpSpPr>
        <p:grpSpPr bwMode="auto">
          <a:xfrm>
            <a:off x="4237038" y="2543175"/>
            <a:ext cx="5459412" cy="2463800"/>
            <a:chOff x="2815" y="1473"/>
            <a:chExt cx="3439" cy="1552"/>
          </a:xfrm>
        </p:grpSpPr>
        <p:grpSp>
          <p:nvGrpSpPr>
            <p:cNvPr id="12302" name="Group 13"/>
            <p:cNvGrpSpPr>
              <a:grpSpLocks/>
            </p:cNvGrpSpPr>
            <p:nvPr/>
          </p:nvGrpSpPr>
          <p:grpSpPr bwMode="auto">
            <a:xfrm>
              <a:off x="4910" y="1473"/>
              <a:ext cx="1344" cy="971"/>
              <a:chOff x="4910" y="1473"/>
              <a:chExt cx="1344" cy="971"/>
            </a:xfrm>
          </p:grpSpPr>
          <p:grpSp>
            <p:nvGrpSpPr>
              <p:cNvPr id="12304" name="Group 14"/>
              <p:cNvGrpSpPr>
                <a:grpSpLocks/>
              </p:cNvGrpSpPr>
              <p:nvPr/>
            </p:nvGrpSpPr>
            <p:grpSpPr bwMode="auto">
              <a:xfrm>
                <a:off x="5189" y="1473"/>
                <a:ext cx="475" cy="723"/>
                <a:chOff x="4574" y="2228"/>
                <a:chExt cx="660" cy="672"/>
              </a:xfrm>
            </p:grpSpPr>
            <p:sp>
              <p:nvSpPr>
                <p:cNvPr id="12306" name="Oval 15"/>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7" name="Rectangle 16"/>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8" name="Oval 17"/>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9" name="Line 18"/>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9"/>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Rectangle 20"/>
              <p:cNvSpPr>
                <a:spLocks noChangeArrowheads="1"/>
              </p:cNvSpPr>
              <p:nvPr/>
            </p:nvSpPr>
            <p:spPr bwMode="auto">
              <a:xfrm>
                <a:off x="4910" y="2232"/>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FB163"/>
                    </a:solidFill>
                  </a:rPr>
                  <a:t>demo1/test.html</a:t>
                </a:r>
              </a:p>
            </p:txBody>
          </p:sp>
        </p:grpSp>
        <p:sp>
          <p:nvSpPr>
            <p:cNvPr id="12303" name="Line 21"/>
            <p:cNvSpPr>
              <a:spLocks noChangeShapeType="1"/>
            </p:cNvSpPr>
            <p:nvPr/>
          </p:nvSpPr>
          <p:spPr bwMode="auto">
            <a:xfrm flipV="1">
              <a:off x="2815" y="2431"/>
              <a:ext cx="2085" cy="594"/>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sp>
        <p:nvSpPr>
          <p:cNvPr id="12299" name="Line 22"/>
          <p:cNvSpPr>
            <a:spLocks noChangeShapeType="1"/>
          </p:cNvSpPr>
          <p:nvPr/>
        </p:nvSpPr>
        <p:spPr bwMode="auto">
          <a:xfrm flipH="1">
            <a:off x="4233863" y="1630363"/>
            <a:ext cx="2836862" cy="3271837"/>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12300" name="Rectangle 23"/>
          <p:cNvSpPr>
            <a:spLocks noGrp="1" noChangeArrowheads="1"/>
          </p:cNvSpPr>
          <p:nvPr>
            <p:ph type="title"/>
          </p:nvPr>
        </p:nvSpPr>
        <p:spPr>
          <a:xfrm>
            <a:off x="290513" y="544513"/>
            <a:ext cx="8932862" cy="498475"/>
          </a:xfrm>
          <a:noFill/>
        </p:spPr>
        <p:txBody>
          <a:bodyPr/>
          <a:lstStyle/>
          <a:p>
            <a:r>
              <a:rPr lang="en-US" altLang="en-US"/>
              <a:t>The client sends an HTTP GET</a:t>
            </a:r>
          </a:p>
        </p:txBody>
      </p:sp>
      <p:sp>
        <p:nvSpPr>
          <p:cNvPr id="12301" name="Line 24"/>
          <p:cNvSpPr>
            <a:spLocks noChangeShapeType="1"/>
          </p:cNvSpPr>
          <p:nvPr/>
        </p:nvSpPr>
        <p:spPr bwMode="auto">
          <a:xfrm flipV="1">
            <a:off x="5964238" y="4727575"/>
            <a:ext cx="1085850" cy="57308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6" name="AutoShape 21">
            <a:extLst>
              <a:ext uri="{FF2B5EF4-FFF2-40B4-BE49-F238E27FC236}">
                <a16:creationId xmlns:a16="http://schemas.microsoft.com/office/drawing/2014/main" id="{A8EA2FC0-CE4C-B497-B47F-ECCD93151BF0}"/>
              </a:ext>
            </a:extLst>
          </p:cNvPr>
          <p:cNvSpPr>
            <a:spLocks noChangeArrowheads="1"/>
          </p:cNvSpPr>
          <p:nvPr/>
        </p:nvSpPr>
        <p:spPr bwMode="auto">
          <a:xfrm>
            <a:off x="290513" y="1426696"/>
            <a:ext cx="5020565" cy="2516133"/>
          </a:xfrm>
          <a:prstGeom prst="wedgeRoundRectCallout">
            <a:avLst>
              <a:gd name="adj1" fmla="val 63243"/>
              <a:gd name="adj2" fmla="val 94832"/>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We name the versions of http, so servers and clients can agree to use compatible variants.</a:t>
            </a:r>
          </a:p>
        </p:txBody>
      </p:sp>
    </p:spTree>
    <p:extLst>
      <p:ext uri="{BB962C8B-B14F-4D97-AF65-F5344CB8AC3E}">
        <p14:creationId xmlns:p14="http://schemas.microsoft.com/office/powerpoint/2010/main" val="316722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863" y="2738438"/>
            <a:ext cx="179546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291" name="Object 3"/>
          <p:cNvGraphicFramePr>
            <a:graphicFrameLocks noChangeAspect="1"/>
          </p:cNvGraphicFramePr>
          <p:nvPr/>
        </p:nvGraphicFramePr>
        <p:xfrm>
          <a:off x="6330950" y="3095625"/>
          <a:ext cx="766763" cy="11811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1229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950" y="3095625"/>
                        <a:ext cx="766763" cy="11811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AutoShape 4"/>
          <p:cNvSpPr>
            <a:spLocks noChangeArrowheads="1"/>
          </p:cNvSpPr>
          <p:nvPr/>
        </p:nvSpPr>
        <p:spPr bwMode="auto">
          <a:xfrm>
            <a:off x="2938463" y="2308225"/>
            <a:ext cx="2752725" cy="528638"/>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293" name="Text Box 5"/>
          <p:cNvSpPr txBox="1">
            <a:spLocks noChangeArrowheads="1"/>
          </p:cNvSpPr>
          <p:nvPr/>
        </p:nvSpPr>
        <p:spPr bwMode="auto">
          <a:xfrm>
            <a:off x="3527425" y="1776413"/>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sp>
        <p:nvSpPr>
          <p:cNvPr id="12294" name="Rectangle 6"/>
          <p:cNvSpPr>
            <a:spLocks noChangeArrowheads="1"/>
          </p:cNvSpPr>
          <p:nvPr/>
        </p:nvSpPr>
        <p:spPr bwMode="auto">
          <a:xfrm>
            <a:off x="5730875" y="4394200"/>
            <a:ext cx="3652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Host: webarch.noahdemo.com</a:t>
            </a:r>
          </a:p>
        </p:txBody>
      </p:sp>
      <p:grpSp>
        <p:nvGrpSpPr>
          <p:cNvPr id="12295" name="Group 7"/>
          <p:cNvGrpSpPr>
            <a:grpSpLocks/>
          </p:cNvGrpSpPr>
          <p:nvPr/>
        </p:nvGrpSpPr>
        <p:grpSpPr bwMode="auto">
          <a:xfrm>
            <a:off x="2287588" y="2722563"/>
            <a:ext cx="4884737" cy="3551237"/>
            <a:chOff x="1587" y="1581"/>
            <a:chExt cx="3077" cy="2237"/>
          </a:xfrm>
        </p:grpSpPr>
        <p:sp>
          <p:nvSpPr>
            <p:cNvPr id="12311" name="Text Box 8"/>
            <p:cNvSpPr txBox="1">
              <a:spLocks noChangeArrowheads="1"/>
            </p:cNvSpPr>
            <p:nvPr/>
          </p:nvSpPr>
          <p:spPr bwMode="auto">
            <a:xfrm>
              <a:off x="1587" y="2972"/>
              <a:ext cx="3077" cy="846"/>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t>GET </a:t>
              </a:r>
              <a:r>
                <a:rPr lang="en-US" altLang="en-US" b="1">
                  <a:solidFill>
                    <a:srgbClr val="FFB163"/>
                  </a:solidFill>
                </a:rPr>
                <a:t>/demo1/test.html</a:t>
              </a:r>
              <a:r>
                <a:rPr lang="en-US" altLang="en-US" b="1"/>
                <a:t> HTTP/1.0</a:t>
              </a:r>
            </a:p>
            <a:p>
              <a:pPr eaLnBrk="1" hangingPunct="1"/>
              <a:r>
                <a:rPr lang="en-US" altLang="en-US" b="1"/>
                <a:t>Host: </a:t>
              </a:r>
              <a:r>
                <a:rPr lang="en-US" altLang="en-US" b="1">
                  <a:solidFill>
                    <a:srgbClr val="FFB163"/>
                  </a:solidFill>
                </a:rPr>
                <a:t>webarch.noahdemo.com</a:t>
              </a:r>
            </a:p>
            <a:p>
              <a:pPr eaLnBrk="1" hangingPunct="1"/>
              <a:r>
                <a:rPr lang="en-US" altLang="en-US" b="1"/>
                <a:t>User-Agent: Noahs Demo HttpClient v1.0</a:t>
              </a:r>
            </a:p>
            <a:p>
              <a:pPr eaLnBrk="1" hangingPunct="1"/>
              <a:r>
                <a:rPr lang="en-US" altLang="en-US" b="1"/>
                <a:t>Accept: */*</a:t>
              </a:r>
            </a:p>
            <a:p>
              <a:pPr eaLnBrk="1" hangingPunct="1"/>
              <a:r>
                <a:rPr lang="en-US" altLang="en-US" b="1"/>
                <a:t>Accept-language: en-us</a:t>
              </a:r>
            </a:p>
          </p:txBody>
        </p:sp>
        <p:sp>
          <p:nvSpPr>
            <p:cNvPr id="12312" name="Line 9"/>
            <p:cNvSpPr>
              <a:spLocks noChangeShapeType="1"/>
            </p:cNvSpPr>
            <p:nvPr/>
          </p:nvSpPr>
          <p:spPr bwMode="auto">
            <a:xfrm flipV="1">
              <a:off x="2387" y="1581"/>
              <a:ext cx="551" cy="1273"/>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2296" name="Text Box 10"/>
          <p:cNvSpPr txBox="1">
            <a:spLocks noChangeArrowheads="1"/>
          </p:cNvSpPr>
          <p:nvPr/>
        </p:nvSpPr>
        <p:spPr bwMode="auto">
          <a:xfrm>
            <a:off x="1728788" y="1303338"/>
            <a:ext cx="6691312"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a:t>
            </a:r>
            <a:r>
              <a:rPr lang="en-US" altLang="en-US" b="1" u="sng">
                <a:solidFill>
                  <a:srgbClr val="FFB163"/>
                </a:solidFill>
              </a:rPr>
              <a:t>/demo1/test.html</a:t>
            </a:r>
          </a:p>
        </p:txBody>
      </p:sp>
      <p:sp>
        <p:nvSpPr>
          <p:cNvPr id="12297" name="Line 11"/>
          <p:cNvSpPr>
            <a:spLocks noChangeShapeType="1"/>
          </p:cNvSpPr>
          <p:nvPr/>
        </p:nvSpPr>
        <p:spPr bwMode="auto">
          <a:xfrm>
            <a:off x="4686300" y="1743075"/>
            <a:ext cx="1717675" cy="268763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nvGrpSpPr>
          <p:cNvPr id="12298" name="Group 12"/>
          <p:cNvGrpSpPr>
            <a:grpSpLocks/>
          </p:cNvGrpSpPr>
          <p:nvPr/>
        </p:nvGrpSpPr>
        <p:grpSpPr bwMode="auto">
          <a:xfrm>
            <a:off x="4237038" y="2543175"/>
            <a:ext cx="5459412" cy="2463800"/>
            <a:chOff x="2815" y="1473"/>
            <a:chExt cx="3439" cy="1552"/>
          </a:xfrm>
        </p:grpSpPr>
        <p:grpSp>
          <p:nvGrpSpPr>
            <p:cNvPr id="12302" name="Group 13"/>
            <p:cNvGrpSpPr>
              <a:grpSpLocks/>
            </p:cNvGrpSpPr>
            <p:nvPr/>
          </p:nvGrpSpPr>
          <p:grpSpPr bwMode="auto">
            <a:xfrm>
              <a:off x="4910" y="1473"/>
              <a:ext cx="1344" cy="971"/>
              <a:chOff x="4910" y="1473"/>
              <a:chExt cx="1344" cy="971"/>
            </a:xfrm>
          </p:grpSpPr>
          <p:grpSp>
            <p:nvGrpSpPr>
              <p:cNvPr id="12304" name="Group 14"/>
              <p:cNvGrpSpPr>
                <a:grpSpLocks/>
              </p:cNvGrpSpPr>
              <p:nvPr/>
            </p:nvGrpSpPr>
            <p:grpSpPr bwMode="auto">
              <a:xfrm>
                <a:off x="5189" y="1473"/>
                <a:ext cx="475" cy="723"/>
                <a:chOff x="4574" y="2228"/>
                <a:chExt cx="660" cy="672"/>
              </a:xfrm>
            </p:grpSpPr>
            <p:sp>
              <p:nvSpPr>
                <p:cNvPr id="12306" name="Oval 15"/>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7" name="Rectangle 16"/>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8" name="Oval 17"/>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9" name="Line 18"/>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9"/>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Rectangle 20"/>
              <p:cNvSpPr>
                <a:spLocks noChangeArrowheads="1"/>
              </p:cNvSpPr>
              <p:nvPr/>
            </p:nvSpPr>
            <p:spPr bwMode="auto">
              <a:xfrm>
                <a:off x="4910" y="2232"/>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FB163"/>
                    </a:solidFill>
                  </a:rPr>
                  <a:t>demo1/test.html</a:t>
                </a:r>
              </a:p>
            </p:txBody>
          </p:sp>
        </p:grpSp>
        <p:sp>
          <p:nvSpPr>
            <p:cNvPr id="12303" name="Line 21"/>
            <p:cNvSpPr>
              <a:spLocks noChangeShapeType="1"/>
            </p:cNvSpPr>
            <p:nvPr/>
          </p:nvSpPr>
          <p:spPr bwMode="auto">
            <a:xfrm flipV="1">
              <a:off x="2815" y="2431"/>
              <a:ext cx="2085" cy="594"/>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sp>
        <p:nvSpPr>
          <p:cNvPr id="12299" name="Line 22"/>
          <p:cNvSpPr>
            <a:spLocks noChangeShapeType="1"/>
          </p:cNvSpPr>
          <p:nvPr/>
        </p:nvSpPr>
        <p:spPr bwMode="auto">
          <a:xfrm flipH="1">
            <a:off x="4233863" y="1630363"/>
            <a:ext cx="2836862" cy="3271837"/>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12300" name="Rectangle 23"/>
          <p:cNvSpPr>
            <a:spLocks noGrp="1" noChangeArrowheads="1"/>
          </p:cNvSpPr>
          <p:nvPr>
            <p:ph type="title"/>
          </p:nvPr>
        </p:nvSpPr>
        <p:spPr>
          <a:xfrm>
            <a:off x="290513" y="544513"/>
            <a:ext cx="8932862" cy="498475"/>
          </a:xfrm>
          <a:noFill/>
        </p:spPr>
        <p:txBody>
          <a:bodyPr/>
          <a:lstStyle/>
          <a:p>
            <a:r>
              <a:rPr lang="en-US" altLang="en-US"/>
              <a:t>The client sends an HTTP GET</a:t>
            </a:r>
          </a:p>
        </p:txBody>
      </p:sp>
      <p:sp>
        <p:nvSpPr>
          <p:cNvPr id="12301" name="Line 24"/>
          <p:cNvSpPr>
            <a:spLocks noChangeShapeType="1"/>
          </p:cNvSpPr>
          <p:nvPr/>
        </p:nvSpPr>
        <p:spPr bwMode="auto">
          <a:xfrm flipV="1">
            <a:off x="5964238" y="4727575"/>
            <a:ext cx="1085850" cy="57308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6" name="AutoShape 21">
            <a:extLst>
              <a:ext uri="{FF2B5EF4-FFF2-40B4-BE49-F238E27FC236}">
                <a16:creationId xmlns:a16="http://schemas.microsoft.com/office/drawing/2014/main" id="{A8EA2FC0-CE4C-B497-B47F-ECCD93151BF0}"/>
              </a:ext>
            </a:extLst>
          </p:cNvPr>
          <p:cNvSpPr>
            <a:spLocks noChangeArrowheads="1"/>
          </p:cNvSpPr>
          <p:nvPr/>
        </p:nvSpPr>
        <p:spPr bwMode="auto">
          <a:xfrm>
            <a:off x="708025" y="2386067"/>
            <a:ext cx="5020565" cy="2516133"/>
          </a:xfrm>
          <a:prstGeom prst="wedgeRoundRectCallout">
            <a:avLst>
              <a:gd name="adj1" fmla="val 33307"/>
              <a:gd name="adj2" fmla="val -82281"/>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The Authority Identifies the owner of the resource…for HTTP URIs, the DNS name tells you which host to access</a:t>
            </a:r>
          </a:p>
        </p:txBody>
      </p:sp>
    </p:spTree>
    <p:extLst>
      <p:ext uri="{BB962C8B-B14F-4D97-AF65-F5344CB8AC3E}">
        <p14:creationId xmlns:p14="http://schemas.microsoft.com/office/powerpoint/2010/main" val="392464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863" y="2738438"/>
            <a:ext cx="179546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291" name="Object 3"/>
          <p:cNvGraphicFramePr>
            <a:graphicFrameLocks noChangeAspect="1"/>
          </p:cNvGraphicFramePr>
          <p:nvPr/>
        </p:nvGraphicFramePr>
        <p:xfrm>
          <a:off x="6330950" y="3095625"/>
          <a:ext cx="766763" cy="11811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1229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950" y="3095625"/>
                        <a:ext cx="766763" cy="11811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AutoShape 4"/>
          <p:cNvSpPr>
            <a:spLocks noChangeArrowheads="1"/>
          </p:cNvSpPr>
          <p:nvPr/>
        </p:nvSpPr>
        <p:spPr bwMode="auto">
          <a:xfrm>
            <a:off x="2938463" y="2308225"/>
            <a:ext cx="2752725" cy="528638"/>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293" name="Text Box 5"/>
          <p:cNvSpPr txBox="1">
            <a:spLocks noChangeArrowheads="1"/>
          </p:cNvSpPr>
          <p:nvPr/>
        </p:nvSpPr>
        <p:spPr bwMode="auto">
          <a:xfrm>
            <a:off x="3527425" y="1776413"/>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sp>
        <p:nvSpPr>
          <p:cNvPr id="12294" name="Rectangle 6"/>
          <p:cNvSpPr>
            <a:spLocks noChangeArrowheads="1"/>
          </p:cNvSpPr>
          <p:nvPr/>
        </p:nvSpPr>
        <p:spPr bwMode="auto">
          <a:xfrm>
            <a:off x="5730875" y="4394200"/>
            <a:ext cx="3652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Host: webarch.noahdemo.com</a:t>
            </a:r>
          </a:p>
        </p:txBody>
      </p:sp>
      <p:grpSp>
        <p:nvGrpSpPr>
          <p:cNvPr id="12295" name="Group 7"/>
          <p:cNvGrpSpPr>
            <a:grpSpLocks/>
          </p:cNvGrpSpPr>
          <p:nvPr/>
        </p:nvGrpSpPr>
        <p:grpSpPr bwMode="auto">
          <a:xfrm>
            <a:off x="2287588" y="2722563"/>
            <a:ext cx="4884737" cy="3551237"/>
            <a:chOff x="1587" y="1581"/>
            <a:chExt cx="3077" cy="2237"/>
          </a:xfrm>
        </p:grpSpPr>
        <p:sp>
          <p:nvSpPr>
            <p:cNvPr id="12311" name="Text Box 8"/>
            <p:cNvSpPr txBox="1">
              <a:spLocks noChangeArrowheads="1"/>
            </p:cNvSpPr>
            <p:nvPr/>
          </p:nvSpPr>
          <p:spPr bwMode="auto">
            <a:xfrm>
              <a:off x="1587" y="2972"/>
              <a:ext cx="3077" cy="846"/>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t>GET </a:t>
              </a:r>
              <a:r>
                <a:rPr lang="en-US" altLang="en-US" b="1">
                  <a:solidFill>
                    <a:srgbClr val="FFB163"/>
                  </a:solidFill>
                </a:rPr>
                <a:t>/demo1/test.html</a:t>
              </a:r>
              <a:r>
                <a:rPr lang="en-US" altLang="en-US" b="1"/>
                <a:t> HTTP/1.0</a:t>
              </a:r>
            </a:p>
            <a:p>
              <a:pPr eaLnBrk="1" hangingPunct="1"/>
              <a:r>
                <a:rPr lang="en-US" altLang="en-US" b="1"/>
                <a:t>Host: </a:t>
              </a:r>
              <a:r>
                <a:rPr lang="en-US" altLang="en-US" b="1">
                  <a:solidFill>
                    <a:srgbClr val="FFB163"/>
                  </a:solidFill>
                </a:rPr>
                <a:t>webarch.noahdemo.com</a:t>
              </a:r>
            </a:p>
            <a:p>
              <a:pPr eaLnBrk="1" hangingPunct="1"/>
              <a:r>
                <a:rPr lang="en-US" altLang="en-US" b="1"/>
                <a:t>User-Agent: Noahs Demo HttpClient v1.0</a:t>
              </a:r>
            </a:p>
            <a:p>
              <a:pPr eaLnBrk="1" hangingPunct="1"/>
              <a:r>
                <a:rPr lang="en-US" altLang="en-US" b="1"/>
                <a:t>Accept: */*</a:t>
              </a:r>
            </a:p>
            <a:p>
              <a:pPr eaLnBrk="1" hangingPunct="1"/>
              <a:r>
                <a:rPr lang="en-US" altLang="en-US" b="1"/>
                <a:t>Accept-language: en-us</a:t>
              </a:r>
            </a:p>
          </p:txBody>
        </p:sp>
        <p:sp>
          <p:nvSpPr>
            <p:cNvPr id="12312" name="Line 9"/>
            <p:cNvSpPr>
              <a:spLocks noChangeShapeType="1"/>
            </p:cNvSpPr>
            <p:nvPr/>
          </p:nvSpPr>
          <p:spPr bwMode="auto">
            <a:xfrm flipV="1">
              <a:off x="2387" y="1581"/>
              <a:ext cx="551" cy="1273"/>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2296" name="Text Box 10"/>
          <p:cNvSpPr txBox="1">
            <a:spLocks noChangeArrowheads="1"/>
          </p:cNvSpPr>
          <p:nvPr/>
        </p:nvSpPr>
        <p:spPr bwMode="auto">
          <a:xfrm>
            <a:off x="1728788" y="1303338"/>
            <a:ext cx="6691312"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a:t>
            </a:r>
            <a:r>
              <a:rPr lang="en-US" altLang="en-US" b="1" u="sng">
                <a:solidFill>
                  <a:srgbClr val="FFB163"/>
                </a:solidFill>
              </a:rPr>
              <a:t>/demo1/test.html</a:t>
            </a:r>
          </a:p>
        </p:txBody>
      </p:sp>
      <p:sp>
        <p:nvSpPr>
          <p:cNvPr id="12297" name="Line 11"/>
          <p:cNvSpPr>
            <a:spLocks noChangeShapeType="1"/>
          </p:cNvSpPr>
          <p:nvPr/>
        </p:nvSpPr>
        <p:spPr bwMode="auto">
          <a:xfrm>
            <a:off x="4686300" y="1743075"/>
            <a:ext cx="1717675" cy="268763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nvGrpSpPr>
          <p:cNvPr id="12298" name="Group 12"/>
          <p:cNvGrpSpPr>
            <a:grpSpLocks/>
          </p:cNvGrpSpPr>
          <p:nvPr/>
        </p:nvGrpSpPr>
        <p:grpSpPr bwMode="auto">
          <a:xfrm>
            <a:off x="4237038" y="2543175"/>
            <a:ext cx="5459412" cy="2463800"/>
            <a:chOff x="2815" y="1473"/>
            <a:chExt cx="3439" cy="1552"/>
          </a:xfrm>
        </p:grpSpPr>
        <p:grpSp>
          <p:nvGrpSpPr>
            <p:cNvPr id="12302" name="Group 13"/>
            <p:cNvGrpSpPr>
              <a:grpSpLocks/>
            </p:cNvGrpSpPr>
            <p:nvPr/>
          </p:nvGrpSpPr>
          <p:grpSpPr bwMode="auto">
            <a:xfrm>
              <a:off x="4910" y="1473"/>
              <a:ext cx="1344" cy="971"/>
              <a:chOff x="4910" y="1473"/>
              <a:chExt cx="1344" cy="971"/>
            </a:xfrm>
          </p:grpSpPr>
          <p:grpSp>
            <p:nvGrpSpPr>
              <p:cNvPr id="12304" name="Group 14"/>
              <p:cNvGrpSpPr>
                <a:grpSpLocks/>
              </p:cNvGrpSpPr>
              <p:nvPr/>
            </p:nvGrpSpPr>
            <p:grpSpPr bwMode="auto">
              <a:xfrm>
                <a:off x="5189" y="1473"/>
                <a:ext cx="475" cy="723"/>
                <a:chOff x="4574" y="2228"/>
                <a:chExt cx="660" cy="672"/>
              </a:xfrm>
            </p:grpSpPr>
            <p:sp>
              <p:nvSpPr>
                <p:cNvPr id="12306" name="Oval 15"/>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7" name="Rectangle 16"/>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8" name="Oval 17"/>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9" name="Line 18"/>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9"/>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Rectangle 20"/>
              <p:cNvSpPr>
                <a:spLocks noChangeArrowheads="1"/>
              </p:cNvSpPr>
              <p:nvPr/>
            </p:nvSpPr>
            <p:spPr bwMode="auto">
              <a:xfrm>
                <a:off x="4910" y="2232"/>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FB163"/>
                    </a:solidFill>
                  </a:rPr>
                  <a:t>demo1/test.html</a:t>
                </a:r>
              </a:p>
            </p:txBody>
          </p:sp>
        </p:grpSp>
        <p:sp>
          <p:nvSpPr>
            <p:cNvPr id="12303" name="Line 21"/>
            <p:cNvSpPr>
              <a:spLocks noChangeShapeType="1"/>
            </p:cNvSpPr>
            <p:nvPr/>
          </p:nvSpPr>
          <p:spPr bwMode="auto">
            <a:xfrm flipV="1">
              <a:off x="2815" y="2431"/>
              <a:ext cx="2085" cy="594"/>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sp>
        <p:nvSpPr>
          <p:cNvPr id="12299" name="Line 22"/>
          <p:cNvSpPr>
            <a:spLocks noChangeShapeType="1"/>
          </p:cNvSpPr>
          <p:nvPr/>
        </p:nvSpPr>
        <p:spPr bwMode="auto">
          <a:xfrm flipH="1">
            <a:off x="4233863" y="1630363"/>
            <a:ext cx="2836862" cy="3271837"/>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12300" name="Rectangle 23"/>
          <p:cNvSpPr>
            <a:spLocks noGrp="1" noChangeArrowheads="1"/>
          </p:cNvSpPr>
          <p:nvPr>
            <p:ph type="title"/>
          </p:nvPr>
        </p:nvSpPr>
        <p:spPr>
          <a:xfrm>
            <a:off x="290513" y="544513"/>
            <a:ext cx="8932862" cy="498475"/>
          </a:xfrm>
          <a:noFill/>
        </p:spPr>
        <p:txBody>
          <a:bodyPr/>
          <a:lstStyle/>
          <a:p>
            <a:r>
              <a:rPr lang="en-US" altLang="en-US"/>
              <a:t>The client sends an HTTP GET</a:t>
            </a:r>
          </a:p>
        </p:txBody>
      </p:sp>
      <p:sp>
        <p:nvSpPr>
          <p:cNvPr id="12301" name="Line 24"/>
          <p:cNvSpPr>
            <a:spLocks noChangeShapeType="1"/>
          </p:cNvSpPr>
          <p:nvPr/>
        </p:nvSpPr>
        <p:spPr bwMode="auto">
          <a:xfrm flipV="1">
            <a:off x="5964238" y="4727575"/>
            <a:ext cx="1085850" cy="57308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6" name="AutoShape 21">
            <a:extLst>
              <a:ext uri="{FF2B5EF4-FFF2-40B4-BE49-F238E27FC236}">
                <a16:creationId xmlns:a16="http://schemas.microsoft.com/office/drawing/2014/main" id="{A8EA2FC0-CE4C-B497-B47F-ECCD93151BF0}"/>
              </a:ext>
            </a:extLst>
          </p:cNvPr>
          <p:cNvSpPr>
            <a:spLocks noChangeArrowheads="1"/>
          </p:cNvSpPr>
          <p:nvPr/>
        </p:nvSpPr>
        <p:spPr bwMode="auto">
          <a:xfrm>
            <a:off x="708025" y="4329112"/>
            <a:ext cx="5020565" cy="573088"/>
          </a:xfrm>
          <a:prstGeom prst="wedgeRoundRectCallout">
            <a:avLst>
              <a:gd name="adj1" fmla="val -2910"/>
              <a:gd name="adj2" fmla="val 239553"/>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The HTTP Headers are named</a:t>
            </a:r>
          </a:p>
        </p:txBody>
      </p:sp>
    </p:spTree>
    <p:extLst>
      <p:ext uri="{BB962C8B-B14F-4D97-AF65-F5344CB8AC3E}">
        <p14:creationId xmlns:p14="http://schemas.microsoft.com/office/powerpoint/2010/main" val="29239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863" y="2738438"/>
            <a:ext cx="179546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291" name="Object 3"/>
          <p:cNvGraphicFramePr>
            <a:graphicFrameLocks noChangeAspect="1"/>
          </p:cNvGraphicFramePr>
          <p:nvPr/>
        </p:nvGraphicFramePr>
        <p:xfrm>
          <a:off x="6330950" y="3095625"/>
          <a:ext cx="766763" cy="11811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1229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950" y="3095625"/>
                        <a:ext cx="766763" cy="11811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AutoShape 4"/>
          <p:cNvSpPr>
            <a:spLocks noChangeArrowheads="1"/>
          </p:cNvSpPr>
          <p:nvPr/>
        </p:nvSpPr>
        <p:spPr bwMode="auto">
          <a:xfrm>
            <a:off x="2938463" y="2308225"/>
            <a:ext cx="2752725" cy="528638"/>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293" name="Text Box 5"/>
          <p:cNvSpPr txBox="1">
            <a:spLocks noChangeArrowheads="1"/>
          </p:cNvSpPr>
          <p:nvPr/>
        </p:nvSpPr>
        <p:spPr bwMode="auto">
          <a:xfrm>
            <a:off x="3527425" y="1776413"/>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sp>
        <p:nvSpPr>
          <p:cNvPr id="12294" name="Rectangle 6"/>
          <p:cNvSpPr>
            <a:spLocks noChangeArrowheads="1"/>
          </p:cNvSpPr>
          <p:nvPr/>
        </p:nvSpPr>
        <p:spPr bwMode="auto">
          <a:xfrm>
            <a:off x="5730875" y="4394200"/>
            <a:ext cx="3652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Host: webarch.noahdemo.com</a:t>
            </a:r>
          </a:p>
        </p:txBody>
      </p:sp>
      <p:grpSp>
        <p:nvGrpSpPr>
          <p:cNvPr id="12295" name="Group 7"/>
          <p:cNvGrpSpPr>
            <a:grpSpLocks/>
          </p:cNvGrpSpPr>
          <p:nvPr/>
        </p:nvGrpSpPr>
        <p:grpSpPr bwMode="auto">
          <a:xfrm>
            <a:off x="2287588" y="2722563"/>
            <a:ext cx="4884737" cy="3551237"/>
            <a:chOff x="1587" y="1581"/>
            <a:chExt cx="3077" cy="2237"/>
          </a:xfrm>
        </p:grpSpPr>
        <p:sp>
          <p:nvSpPr>
            <p:cNvPr id="12311" name="Text Box 8"/>
            <p:cNvSpPr txBox="1">
              <a:spLocks noChangeArrowheads="1"/>
            </p:cNvSpPr>
            <p:nvPr/>
          </p:nvSpPr>
          <p:spPr bwMode="auto">
            <a:xfrm>
              <a:off x="1587" y="2972"/>
              <a:ext cx="3077" cy="846"/>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dirty="0"/>
                <a:t>GET </a:t>
              </a:r>
              <a:r>
                <a:rPr lang="en-US" altLang="en-US" b="1" dirty="0">
                  <a:solidFill>
                    <a:srgbClr val="FFB163"/>
                  </a:solidFill>
                </a:rPr>
                <a:t>/demo1/test.html</a:t>
              </a:r>
              <a:r>
                <a:rPr lang="en-US" altLang="en-US" b="1" dirty="0"/>
                <a:t> HTTP/1.0</a:t>
              </a:r>
            </a:p>
            <a:p>
              <a:pPr eaLnBrk="1" hangingPunct="1"/>
              <a:r>
                <a:rPr lang="en-US" altLang="en-US" b="1" dirty="0"/>
                <a:t>Host: </a:t>
              </a:r>
              <a:r>
                <a:rPr lang="en-US" altLang="en-US" b="1" dirty="0">
                  <a:solidFill>
                    <a:srgbClr val="FFB163"/>
                  </a:solidFill>
                </a:rPr>
                <a:t>webarch.noahdemo.com</a:t>
              </a:r>
            </a:p>
            <a:p>
              <a:pPr eaLnBrk="1" hangingPunct="1"/>
              <a:r>
                <a:rPr lang="en-US" altLang="en-US" b="1" dirty="0"/>
                <a:t>User-Agent: </a:t>
              </a:r>
              <a:r>
                <a:rPr lang="en-US" altLang="en-US" b="1" dirty="0" err="1"/>
                <a:t>Noahs</a:t>
              </a:r>
              <a:r>
                <a:rPr lang="en-US" altLang="en-US" b="1" dirty="0"/>
                <a:t> Demo </a:t>
              </a:r>
              <a:r>
                <a:rPr lang="en-US" altLang="en-US" b="1" dirty="0" err="1"/>
                <a:t>HttpClient</a:t>
              </a:r>
              <a:r>
                <a:rPr lang="en-US" altLang="en-US" b="1" dirty="0"/>
                <a:t> v1.0</a:t>
              </a:r>
            </a:p>
            <a:p>
              <a:pPr eaLnBrk="1" hangingPunct="1"/>
              <a:r>
                <a:rPr lang="en-US" altLang="en-US" b="1" dirty="0"/>
                <a:t>Accept: */*</a:t>
              </a:r>
            </a:p>
            <a:p>
              <a:pPr eaLnBrk="1" hangingPunct="1"/>
              <a:r>
                <a:rPr lang="en-US" altLang="en-US" b="1" dirty="0"/>
                <a:t>Accept-language: </a:t>
              </a:r>
              <a:r>
                <a:rPr lang="en-US" altLang="en-US" b="1" dirty="0" err="1"/>
                <a:t>en</a:t>
              </a:r>
              <a:r>
                <a:rPr lang="en-US" altLang="en-US" b="1" dirty="0"/>
                <a:t>-us</a:t>
              </a:r>
            </a:p>
          </p:txBody>
        </p:sp>
        <p:sp>
          <p:nvSpPr>
            <p:cNvPr id="12312" name="Line 9"/>
            <p:cNvSpPr>
              <a:spLocks noChangeShapeType="1"/>
            </p:cNvSpPr>
            <p:nvPr/>
          </p:nvSpPr>
          <p:spPr bwMode="auto">
            <a:xfrm flipV="1">
              <a:off x="2387" y="1581"/>
              <a:ext cx="551" cy="1273"/>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2296" name="Text Box 10"/>
          <p:cNvSpPr txBox="1">
            <a:spLocks noChangeArrowheads="1"/>
          </p:cNvSpPr>
          <p:nvPr/>
        </p:nvSpPr>
        <p:spPr bwMode="auto">
          <a:xfrm>
            <a:off x="1728788" y="1303338"/>
            <a:ext cx="6691312"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a:t>
            </a:r>
            <a:r>
              <a:rPr lang="en-US" altLang="en-US" b="1" u="sng">
                <a:solidFill>
                  <a:srgbClr val="FFB163"/>
                </a:solidFill>
              </a:rPr>
              <a:t>/demo1/test.html</a:t>
            </a:r>
          </a:p>
        </p:txBody>
      </p:sp>
      <p:sp>
        <p:nvSpPr>
          <p:cNvPr id="12297" name="Line 11"/>
          <p:cNvSpPr>
            <a:spLocks noChangeShapeType="1"/>
          </p:cNvSpPr>
          <p:nvPr/>
        </p:nvSpPr>
        <p:spPr bwMode="auto">
          <a:xfrm>
            <a:off x="4686300" y="1743075"/>
            <a:ext cx="1717675" cy="268763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nvGrpSpPr>
          <p:cNvPr id="12298" name="Group 12"/>
          <p:cNvGrpSpPr>
            <a:grpSpLocks/>
          </p:cNvGrpSpPr>
          <p:nvPr/>
        </p:nvGrpSpPr>
        <p:grpSpPr bwMode="auto">
          <a:xfrm>
            <a:off x="4237038" y="2543175"/>
            <a:ext cx="5459412" cy="2463800"/>
            <a:chOff x="2815" y="1473"/>
            <a:chExt cx="3439" cy="1552"/>
          </a:xfrm>
        </p:grpSpPr>
        <p:grpSp>
          <p:nvGrpSpPr>
            <p:cNvPr id="12302" name="Group 13"/>
            <p:cNvGrpSpPr>
              <a:grpSpLocks/>
            </p:cNvGrpSpPr>
            <p:nvPr/>
          </p:nvGrpSpPr>
          <p:grpSpPr bwMode="auto">
            <a:xfrm>
              <a:off x="4910" y="1473"/>
              <a:ext cx="1344" cy="971"/>
              <a:chOff x="4910" y="1473"/>
              <a:chExt cx="1344" cy="971"/>
            </a:xfrm>
          </p:grpSpPr>
          <p:grpSp>
            <p:nvGrpSpPr>
              <p:cNvPr id="12304" name="Group 14"/>
              <p:cNvGrpSpPr>
                <a:grpSpLocks/>
              </p:cNvGrpSpPr>
              <p:nvPr/>
            </p:nvGrpSpPr>
            <p:grpSpPr bwMode="auto">
              <a:xfrm>
                <a:off x="5189" y="1473"/>
                <a:ext cx="475" cy="723"/>
                <a:chOff x="4574" y="2228"/>
                <a:chExt cx="660" cy="672"/>
              </a:xfrm>
            </p:grpSpPr>
            <p:sp>
              <p:nvSpPr>
                <p:cNvPr id="12306" name="Oval 15"/>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7" name="Rectangle 16"/>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8" name="Oval 17"/>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9" name="Line 18"/>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9"/>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Rectangle 20"/>
              <p:cNvSpPr>
                <a:spLocks noChangeArrowheads="1"/>
              </p:cNvSpPr>
              <p:nvPr/>
            </p:nvSpPr>
            <p:spPr bwMode="auto">
              <a:xfrm>
                <a:off x="4910" y="2232"/>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FB163"/>
                    </a:solidFill>
                  </a:rPr>
                  <a:t>demo1/test.html</a:t>
                </a:r>
              </a:p>
            </p:txBody>
          </p:sp>
        </p:grpSp>
        <p:sp>
          <p:nvSpPr>
            <p:cNvPr id="12303" name="Line 21"/>
            <p:cNvSpPr>
              <a:spLocks noChangeShapeType="1"/>
            </p:cNvSpPr>
            <p:nvPr/>
          </p:nvSpPr>
          <p:spPr bwMode="auto">
            <a:xfrm flipV="1">
              <a:off x="2815" y="2431"/>
              <a:ext cx="2085" cy="594"/>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sp>
        <p:nvSpPr>
          <p:cNvPr id="12299" name="Line 22"/>
          <p:cNvSpPr>
            <a:spLocks noChangeShapeType="1"/>
          </p:cNvSpPr>
          <p:nvPr/>
        </p:nvSpPr>
        <p:spPr bwMode="auto">
          <a:xfrm flipH="1">
            <a:off x="4233863" y="1630363"/>
            <a:ext cx="2836862" cy="3271837"/>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12300" name="Rectangle 23"/>
          <p:cNvSpPr>
            <a:spLocks noGrp="1" noChangeArrowheads="1"/>
          </p:cNvSpPr>
          <p:nvPr>
            <p:ph type="title"/>
          </p:nvPr>
        </p:nvSpPr>
        <p:spPr>
          <a:xfrm>
            <a:off x="290513" y="544513"/>
            <a:ext cx="8932862" cy="498475"/>
          </a:xfrm>
          <a:noFill/>
        </p:spPr>
        <p:txBody>
          <a:bodyPr/>
          <a:lstStyle/>
          <a:p>
            <a:r>
              <a:rPr lang="en-US" altLang="en-US"/>
              <a:t>The client sends an HTTP GET</a:t>
            </a:r>
          </a:p>
        </p:txBody>
      </p:sp>
      <p:sp>
        <p:nvSpPr>
          <p:cNvPr id="12301" name="Line 24"/>
          <p:cNvSpPr>
            <a:spLocks noChangeShapeType="1"/>
          </p:cNvSpPr>
          <p:nvPr/>
        </p:nvSpPr>
        <p:spPr bwMode="auto">
          <a:xfrm flipV="1">
            <a:off x="5964238" y="4727575"/>
            <a:ext cx="1085850" cy="57308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6" name="AutoShape 21">
            <a:extLst>
              <a:ext uri="{FF2B5EF4-FFF2-40B4-BE49-F238E27FC236}">
                <a16:creationId xmlns:a16="http://schemas.microsoft.com/office/drawing/2014/main" id="{A8EA2FC0-CE4C-B497-B47F-ECCD93151BF0}"/>
              </a:ext>
            </a:extLst>
          </p:cNvPr>
          <p:cNvSpPr>
            <a:spLocks noChangeArrowheads="1"/>
          </p:cNvSpPr>
          <p:nvPr/>
        </p:nvSpPr>
        <p:spPr bwMode="auto">
          <a:xfrm>
            <a:off x="3893692" y="2133053"/>
            <a:ext cx="5020565" cy="1789660"/>
          </a:xfrm>
          <a:prstGeom prst="wedgeRoundRectCallout">
            <a:avLst>
              <a:gd name="adj1" fmla="val -30544"/>
              <a:gd name="adj2" fmla="val 168154"/>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The value of the Accept-language header names the language (e.g. English as used in the United States) that the user prefers to use.</a:t>
            </a:r>
          </a:p>
        </p:txBody>
      </p:sp>
    </p:spTree>
    <p:extLst>
      <p:ext uri="{BB962C8B-B14F-4D97-AF65-F5344CB8AC3E}">
        <p14:creationId xmlns:p14="http://schemas.microsoft.com/office/powerpoint/2010/main" val="28860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t>The server sends an HTTP Response</a:t>
            </a:r>
          </a:p>
        </p:txBody>
      </p:sp>
      <p:pic>
        <p:nvPicPr>
          <p:cNvPr id="13315" name="Picture 3" descr="j0195384"/>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417638" y="2854325"/>
            <a:ext cx="1939925" cy="1497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13316" name="Object 4"/>
          <p:cNvGraphicFramePr>
            <a:graphicFrameLocks noGrp="1" noChangeAspect="1"/>
          </p:cNvGraphicFramePr>
          <p:nvPr>
            <p:ph sz="half" idx="2"/>
          </p:nvPr>
        </p:nvGraphicFramePr>
        <p:xfrm>
          <a:off x="7115175" y="3144838"/>
          <a:ext cx="828675" cy="9652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5175" y="3144838"/>
                        <a:ext cx="828675" cy="965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7" name="AutoShape 5"/>
          <p:cNvSpPr>
            <a:spLocks noChangeArrowheads="1"/>
          </p:cNvSpPr>
          <p:nvPr/>
        </p:nvSpPr>
        <p:spPr bwMode="auto">
          <a:xfrm>
            <a:off x="3170238" y="2103438"/>
            <a:ext cx="2752725" cy="528637"/>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3318" name="Text Box 6"/>
          <p:cNvSpPr txBox="1">
            <a:spLocks noChangeArrowheads="1"/>
          </p:cNvSpPr>
          <p:nvPr/>
        </p:nvSpPr>
        <p:spPr bwMode="auto">
          <a:xfrm>
            <a:off x="3759200" y="1571625"/>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grpSp>
        <p:nvGrpSpPr>
          <p:cNvPr id="13319" name="Group 7"/>
          <p:cNvGrpSpPr>
            <a:grpSpLocks/>
          </p:cNvGrpSpPr>
          <p:nvPr/>
        </p:nvGrpSpPr>
        <p:grpSpPr bwMode="auto">
          <a:xfrm>
            <a:off x="8475663" y="2165350"/>
            <a:ext cx="754062" cy="1147763"/>
            <a:chOff x="4574" y="2228"/>
            <a:chExt cx="660" cy="672"/>
          </a:xfrm>
        </p:grpSpPr>
        <p:sp>
          <p:nvSpPr>
            <p:cNvPr id="13329" name="Oval 8"/>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3330" name="Rectangle 9"/>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3331" name="Oval 10"/>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3332" name="Line 11"/>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33" name="Line 12"/>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320" name="AutoShape 13"/>
          <p:cNvSpPr>
            <a:spLocks noChangeArrowheads="1"/>
          </p:cNvSpPr>
          <p:nvPr/>
        </p:nvSpPr>
        <p:spPr bwMode="auto">
          <a:xfrm flipH="1" flipV="1">
            <a:off x="3073400" y="4414838"/>
            <a:ext cx="2752725" cy="528637"/>
          </a:xfrm>
          <a:prstGeom prst="curvedDownArrow">
            <a:avLst>
              <a:gd name="adj1" fmla="val 104144"/>
              <a:gd name="adj2" fmla="val 208288"/>
              <a:gd name="adj3" fmla="val 33333"/>
            </a:avLst>
          </a:prstGeom>
          <a:solidFill>
            <a:srgbClr val="CD1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3321" name="Text Box 14"/>
          <p:cNvSpPr txBox="1">
            <a:spLocks noChangeArrowheads="1"/>
          </p:cNvSpPr>
          <p:nvPr/>
        </p:nvSpPr>
        <p:spPr bwMode="auto">
          <a:xfrm>
            <a:off x="3497263" y="5192713"/>
            <a:ext cx="2066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CD19A2"/>
                </a:solidFill>
              </a:rPr>
              <a:t>HTTP RESPONSE</a:t>
            </a:r>
          </a:p>
        </p:txBody>
      </p:sp>
      <p:sp>
        <p:nvSpPr>
          <p:cNvPr id="13322" name="Rectangle 15"/>
          <p:cNvSpPr>
            <a:spLocks noChangeArrowheads="1"/>
          </p:cNvSpPr>
          <p:nvPr/>
        </p:nvSpPr>
        <p:spPr bwMode="auto">
          <a:xfrm>
            <a:off x="5962650" y="4189413"/>
            <a:ext cx="3319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a:solidFill>
                  <a:srgbClr val="F49610"/>
                </a:solidFill>
              </a:rPr>
              <a:t>Host: webarch.noahdemo.com</a:t>
            </a:r>
          </a:p>
        </p:txBody>
      </p:sp>
      <p:sp>
        <p:nvSpPr>
          <p:cNvPr id="13323" name="Rectangle 16"/>
          <p:cNvSpPr>
            <a:spLocks noChangeArrowheads="1"/>
          </p:cNvSpPr>
          <p:nvPr/>
        </p:nvSpPr>
        <p:spPr bwMode="auto">
          <a:xfrm>
            <a:off x="8015288" y="3541713"/>
            <a:ext cx="1890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1400" b="1">
                <a:solidFill>
                  <a:srgbClr val="1656A3"/>
                </a:solidFill>
              </a:rPr>
              <a:t>demo1/test.html</a:t>
            </a:r>
          </a:p>
        </p:txBody>
      </p:sp>
      <p:grpSp>
        <p:nvGrpSpPr>
          <p:cNvPr id="95249" name="Group 17"/>
          <p:cNvGrpSpPr>
            <a:grpSpLocks/>
          </p:cNvGrpSpPr>
          <p:nvPr/>
        </p:nvGrpSpPr>
        <p:grpSpPr bwMode="auto">
          <a:xfrm>
            <a:off x="3308350" y="715963"/>
            <a:ext cx="4575175" cy="4133850"/>
            <a:chOff x="2084" y="451"/>
            <a:chExt cx="2882" cy="2604"/>
          </a:xfrm>
        </p:grpSpPr>
        <p:sp>
          <p:nvSpPr>
            <p:cNvPr id="13327" name="Text Box 18"/>
            <p:cNvSpPr txBox="1">
              <a:spLocks noChangeArrowheads="1"/>
            </p:cNvSpPr>
            <p:nvPr/>
          </p:nvSpPr>
          <p:spPr bwMode="auto">
            <a:xfrm>
              <a:off x="2084" y="451"/>
              <a:ext cx="2882" cy="2232"/>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t>HTTP/1.1 </a:t>
              </a:r>
              <a:r>
                <a:rPr lang="en-US" altLang="en-US" b="1">
                  <a:solidFill>
                    <a:srgbClr val="99CC00"/>
                  </a:solidFill>
                </a:rPr>
                <a:t>200</a:t>
              </a:r>
              <a:r>
                <a:rPr lang="en-US" altLang="en-US" b="1"/>
                <a:t> OK</a:t>
              </a:r>
            </a:p>
            <a:p>
              <a:pPr eaLnBrk="1" hangingPunct="1"/>
              <a:r>
                <a:rPr lang="en-US" altLang="en-US" b="1"/>
                <a:t>Date: Tue, 28 Aug 2007 01:49:33 GMT</a:t>
              </a:r>
            </a:p>
            <a:p>
              <a:pPr eaLnBrk="1" hangingPunct="1"/>
              <a:r>
                <a:rPr lang="en-US" altLang="en-US" b="1"/>
                <a:t>Server: Apache</a:t>
              </a:r>
            </a:p>
            <a:p>
              <a:pPr eaLnBrk="1" hangingPunct="1"/>
              <a:r>
                <a:rPr lang="en-US" altLang="en-US" b="1"/>
                <a:t>Transfer-Encoding: chunked</a:t>
              </a:r>
            </a:p>
            <a:p>
              <a:pPr eaLnBrk="1" hangingPunct="1"/>
              <a:r>
                <a:rPr lang="en-US" altLang="en-US" b="1"/>
                <a:t>Content-Type: text/html</a:t>
              </a:r>
            </a:p>
            <a:p>
              <a:pPr eaLnBrk="1" hangingPunct="1"/>
              <a:endParaRPr lang="en-US" altLang="en-US" b="1"/>
            </a:p>
            <a:p>
              <a:pPr eaLnBrk="1" hangingPunct="1"/>
              <a:r>
                <a:rPr lang="en-US" altLang="en-US" b="1"/>
                <a:t>&lt;html&gt;</a:t>
              </a:r>
            </a:p>
            <a:p>
              <a:pPr eaLnBrk="1" hangingPunct="1"/>
              <a:r>
                <a:rPr lang="en-US" altLang="en-US" b="1"/>
                <a:t>&lt;head&gt;</a:t>
              </a:r>
            </a:p>
            <a:p>
              <a:pPr eaLnBrk="1" hangingPunct="1"/>
              <a:r>
                <a:rPr lang="en-US" altLang="en-US" b="1"/>
                <a:t>&lt;title&gt;Demo #1&lt;/title&gt;</a:t>
              </a:r>
            </a:p>
            <a:p>
              <a:pPr eaLnBrk="1" hangingPunct="1"/>
              <a:r>
                <a:rPr lang="en-US" altLang="en-US" b="1"/>
                <a:t>&lt;/head&gt;</a:t>
              </a:r>
            </a:p>
            <a:p>
              <a:pPr eaLnBrk="1" hangingPunct="1"/>
              <a:r>
                <a:rPr lang="en-US" altLang="en-US" b="1"/>
                <a:t>&lt;body&gt;</a:t>
              </a:r>
            </a:p>
            <a:p>
              <a:pPr eaLnBrk="1" hangingPunct="1"/>
              <a:r>
                <a:rPr lang="en-US" altLang="en-US" b="1"/>
                <a:t>&lt;h1&gt;A very simple Web page&lt;/h1&gt;</a:t>
              </a:r>
            </a:p>
            <a:p>
              <a:pPr eaLnBrk="1" hangingPunct="1"/>
              <a:r>
                <a:rPr lang="en-US" altLang="en-US" b="1"/>
                <a:t>&lt;/body&gt;</a:t>
              </a:r>
            </a:p>
            <a:p>
              <a:pPr eaLnBrk="1" hangingPunct="1"/>
              <a:r>
                <a:rPr lang="en-US" altLang="en-US" b="1"/>
                <a:t>&lt;/html&gt;</a:t>
              </a:r>
            </a:p>
          </p:txBody>
        </p:sp>
        <p:sp>
          <p:nvSpPr>
            <p:cNvPr id="13328" name="Line 19"/>
            <p:cNvSpPr>
              <a:spLocks noChangeShapeType="1"/>
            </p:cNvSpPr>
            <p:nvPr/>
          </p:nvSpPr>
          <p:spPr bwMode="auto">
            <a:xfrm flipH="1">
              <a:off x="2756" y="2514"/>
              <a:ext cx="660" cy="541"/>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3325" name="AutoShape 20"/>
          <p:cNvSpPr>
            <a:spLocks noChangeArrowheads="1"/>
          </p:cNvSpPr>
          <p:nvPr/>
        </p:nvSpPr>
        <p:spPr bwMode="auto">
          <a:xfrm>
            <a:off x="1054100" y="3822700"/>
            <a:ext cx="2840038" cy="1454150"/>
          </a:xfrm>
          <a:prstGeom prst="wedgeRoundRectCallout">
            <a:avLst>
              <a:gd name="adj1" fmla="val -23282"/>
              <a:gd name="adj2" fmla="val -52838"/>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endParaRPr lang="en-US" altLang="en-US">
              <a:solidFill>
                <a:srgbClr val="F49610"/>
              </a:solidFill>
            </a:endParaRPr>
          </a:p>
        </p:txBody>
      </p:sp>
      <p:sp>
        <p:nvSpPr>
          <p:cNvPr id="95253" name="AutoShape 21"/>
          <p:cNvSpPr>
            <a:spLocks noChangeArrowheads="1"/>
          </p:cNvSpPr>
          <p:nvPr/>
        </p:nvSpPr>
        <p:spPr bwMode="auto">
          <a:xfrm>
            <a:off x="692150" y="1900238"/>
            <a:ext cx="2703513" cy="2022475"/>
          </a:xfrm>
          <a:prstGeom prst="wedgeRoundRectCallout">
            <a:avLst>
              <a:gd name="adj1" fmla="val 93509"/>
              <a:gd name="adj2" fmla="val -93958"/>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HTTP Status Code</a:t>
            </a:r>
            <a:br>
              <a:rPr lang="en-US" altLang="en-US" sz="1800" b="1" dirty="0"/>
            </a:br>
            <a:r>
              <a:rPr lang="en-US" altLang="en-US" sz="1800" b="1" dirty="0"/>
              <a:t>200</a:t>
            </a:r>
          </a:p>
          <a:p>
            <a:pPr algn="ctr" eaLnBrk="1" hangingPunct="1"/>
            <a:r>
              <a:rPr lang="en-US" altLang="en-US" sz="1800" b="1" dirty="0"/>
              <a:t>Means Success!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95253"/>
                                        </p:tgtEl>
                                        <p:attrNameLst>
                                          <p:attrName>style.visibility</p:attrName>
                                        </p:attrNameLst>
                                      </p:cBhvr>
                                      <p:to>
                                        <p:strVal val="visible"/>
                                      </p:to>
                                    </p:set>
                                    <p:animEffect transition="in" filter="wipe(left)">
                                      <p:cBhvr>
                                        <p:cTn id="11" dur="500"/>
                                        <p:tgtEl>
                                          <p:spTgt spid="95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t>The server sends an HTTP Response</a:t>
            </a:r>
          </a:p>
        </p:txBody>
      </p:sp>
      <p:pic>
        <p:nvPicPr>
          <p:cNvPr id="14339" name="Picture 3" descr="j0195384"/>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417638" y="2854325"/>
            <a:ext cx="1939925" cy="1497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14340" name="Object 4"/>
          <p:cNvGraphicFramePr>
            <a:graphicFrameLocks noGrp="1" noChangeAspect="1"/>
          </p:cNvGraphicFramePr>
          <p:nvPr>
            <p:ph sz="half" idx="2"/>
          </p:nvPr>
        </p:nvGraphicFramePr>
        <p:xfrm>
          <a:off x="7115175" y="3144838"/>
          <a:ext cx="828675" cy="9652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15175" y="3144838"/>
                        <a:ext cx="828675" cy="965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1" name="AutoShape 5"/>
          <p:cNvSpPr>
            <a:spLocks noChangeArrowheads="1"/>
          </p:cNvSpPr>
          <p:nvPr/>
        </p:nvSpPr>
        <p:spPr bwMode="auto">
          <a:xfrm>
            <a:off x="3170238" y="2103438"/>
            <a:ext cx="2752725" cy="528637"/>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4342" name="Text Box 6"/>
          <p:cNvSpPr txBox="1">
            <a:spLocks noChangeArrowheads="1"/>
          </p:cNvSpPr>
          <p:nvPr/>
        </p:nvSpPr>
        <p:spPr bwMode="auto">
          <a:xfrm>
            <a:off x="3759200" y="1571625"/>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grpSp>
        <p:nvGrpSpPr>
          <p:cNvPr id="14343" name="Group 7"/>
          <p:cNvGrpSpPr>
            <a:grpSpLocks/>
          </p:cNvGrpSpPr>
          <p:nvPr/>
        </p:nvGrpSpPr>
        <p:grpSpPr bwMode="auto">
          <a:xfrm>
            <a:off x="8475663" y="2165350"/>
            <a:ext cx="754062" cy="1147763"/>
            <a:chOff x="4574" y="2228"/>
            <a:chExt cx="660" cy="672"/>
          </a:xfrm>
        </p:grpSpPr>
        <p:sp>
          <p:nvSpPr>
            <p:cNvPr id="14353" name="Oval 8"/>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4354" name="Rectangle 9"/>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4355" name="Oval 10"/>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4356" name="Line 11"/>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57" name="Line 12"/>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44" name="AutoShape 13"/>
          <p:cNvSpPr>
            <a:spLocks noChangeArrowheads="1"/>
          </p:cNvSpPr>
          <p:nvPr/>
        </p:nvSpPr>
        <p:spPr bwMode="auto">
          <a:xfrm flipH="1" flipV="1">
            <a:off x="3073400" y="4414838"/>
            <a:ext cx="2752725" cy="528637"/>
          </a:xfrm>
          <a:prstGeom prst="curvedDownArrow">
            <a:avLst>
              <a:gd name="adj1" fmla="val 104144"/>
              <a:gd name="adj2" fmla="val 208288"/>
              <a:gd name="adj3" fmla="val 33333"/>
            </a:avLst>
          </a:prstGeom>
          <a:solidFill>
            <a:srgbClr val="CD19A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4345" name="Text Box 14"/>
          <p:cNvSpPr txBox="1">
            <a:spLocks noChangeArrowheads="1"/>
          </p:cNvSpPr>
          <p:nvPr/>
        </p:nvSpPr>
        <p:spPr bwMode="auto">
          <a:xfrm>
            <a:off x="3497263" y="5192713"/>
            <a:ext cx="2066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CD19A2"/>
                </a:solidFill>
              </a:rPr>
              <a:t>HTTP RESPONSE</a:t>
            </a:r>
          </a:p>
        </p:txBody>
      </p:sp>
      <p:sp>
        <p:nvSpPr>
          <p:cNvPr id="14346" name="Rectangle 15"/>
          <p:cNvSpPr>
            <a:spLocks noChangeArrowheads="1"/>
          </p:cNvSpPr>
          <p:nvPr/>
        </p:nvSpPr>
        <p:spPr bwMode="auto">
          <a:xfrm>
            <a:off x="5962650" y="4189413"/>
            <a:ext cx="3319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a:solidFill>
                  <a:srgbClr val="F49610"/>
                </a:solidFill>
              </a:rPr>
              <a:t>Host: webarch.noahdemo.com</a:t>
            </a:r>
          </a:p>
        </p:txBody>
      </p:sp>
      <p:sp>
        <p:nvSpPr>
          <p:cNvPr id="14347" name="Rectangle 16"/>
          <p:cNvSpPr>
            <a:spLocks noChangeArrowheads="1"/>
          </p:cNvSpPr>
          <p:nvPr/>
        </p:nvSpPr>
        <p:spPr bwMode="auto">
          <a:xfrm>
            <a:off x="8015288" y="3541713"/>
            <a:ext cx="18907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1400" b="1">
                <a:solidFill>
                  <a:srgbClr val="1656A3"/>
                </a:solidFill>
              </a:rPr>
              <a:t>demo1/test.html</a:t>
            </a:r>
          </a:p>
        </p:txBody>
      </p:sp>
      <p:grpSp>
        <p:nvGrpSpPr>
          <p:cNvPr id="14348" name="Group 17"/>
          <p:cNvGrpSpPr>
            <a:grpSpLocks/>
          </p:cNvGrpSpPr>
          <p:nvPr/>
        </p:nvGrpSpPr>
        <p:grpSpPr bwMode="auto">
          <a:xfrm>
            <a:off x="3308350" y="715963"/>
            <a:ext cx="4575175" cy="4133850"/>
            <a:chOff x="2084" y="451"/>
            <a:chExt cx="2882" cy="2604"/>
          </a:xfrm>
        </p:grpSpPr>
        <p:sp>
          <p:nvSpPr>
            <p:cNvPr id="14351" name="Text Box 18"/>
            <p:cNvSpPr txBox="1">
              <a:spLocks noChangeArrowheads="1"/>
            </p:cNvSpPr>
            <p:nvPr/>
          </p:nvSpPr>
          <p:spPr bwMode="auto">
            <a:xfrm>
              <a:off x="2084" y="451"/>
              <a:ext cx="2882" cy="2232"/>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t>HTTP/1.1 200 OK</a:t>
              </a:r>
            </a:p>
            <a:p>
              <a:pPr eaLnBrk="1" hangingPunct="1"/>
              <a:r>
                <a:rPr lang="en-US" altLang="en-US" b="1"/>
                <a:t>Date: Tue, 28 Aug 2007 01:49:33 GMT</a:t>
              </a:r>
            </a:p>
            <a:p>
              <a:pPr eaLnBrk="1" hangingPunct="1"/>
              <a:r>
                <a:rPr lang="en-US" altLang="en-US" b="1"/>
                <a:t>Server: Apache</a:t>
              </a:r>
            </a:p>
            <a:p>
              <a:pPr eaLnBrk="1" hangingPunct="1"/>
              <a:r>
                <a:rPr lang="en-US" altLang="en-US" b="1"/>
                <a:t>Transfer-Encoding: chunked</a:t>
              </a:r>
            </a:p>
            <a:p>
              <a:pPr eaLnBrk="1" hangingPunct="1"/>
              <a:r>
                <a:rPr lang="en-US" altLang="en-US" b="1"/>
                <a:t>Content-Type: </a:t>
              </a:r>
              <a:r>
                <a:rPr lang="en-US" altLang="en-US" b="1">
                  <a:solidFill>
                    <a:srgbClr val="99CC00"/>
                  </a:solidFill>
                </a:rPr>
                <a:t>text/html</a:t>
              </a:r>
            </a:p>
            <a:p>
              <a:pPr eaLnBrk="1" hangingPunct="1"/>
              <a:endParaRPr lang="en-US" altLang="en-US" b="1">
                <a:solidFill>
                  <a:srgbClr val="99CC00"/>
                </a:solidFill>
              </a:endParaRPr>
            </a:p>
            <a:p>
              <a:pPr eaLnBrk="1" hangingPunct="1"/>
              <a:r>
                <a:rPr lang="en-US" altLang="en-US" b="1"/>
                <a:t>&lt;html&gt;</a:t>
              </a:r>
            </a:p>
            <a:p>
              <a:pPr eaLnBrk="1" hangingPunct="1"/>
              <a:r>
                <a:rPr lang="en-US" altLang="en-US" b="1"/>
                <a:t>&lt;head&gt;</a:t>
              </a:r>
            </a:p>
            <a:p>
              <a:pPr eaLnBrk="1" hangingPunct="1"/>
              <a:r>
                <a:rPr lang="en-US" altLang="en-US" b="1"/>
                <a:t>&lt;title&gt;Demo #1&lt;/title&gt;</a:t>
              </a:r>
            </a:p>
            <a:p>
              <a:pPr eaLnBrk="1" hangingPunct="1"/>
              <a:r>
                <a:rPr lang="en-US" altLang="en-US" b="1"/>
                <a:t>&lt;/head&gt;</a:t>
              </a:r>
            </a:p>
            <a:p>
              <a:pPr eaLnBrk="1" hangingPunct="1"/>
              <a:r>
                <a:rPr lang="en-US" altLang="en-US" b="1"/>
                <a:t>&lt;body&gt;</a:t>
              </a:r>
            </a:p>
            <a:p>
              <a:pPr eaLnBrk="1" hangingPunct="1"/>
              <a:r>
                <a:rPr lang="en-US" altLang="en-US" b="1"/>
                <a:t>&lt;h1&gt;A very simple Web page&lt;/h1&gt;</a:t>
              </a:r>
            </a:p>
            <a:p>
              <a:pPr eaLnBrk="1" hangingPunct="1"/>
              <a:r>
                <a:rPr lang="en-US" altLang="en-US" b="1"/>
                <a:t>&lt;/body&gt;</a:t>
              </a:r>
            </a:p>
            <a:p>
              <a:pPr eaLnBrk="1" hangingPunct="1"/>
              <a:r>
                <a:rPr lang="en-US" altLang="en-US" b="1"/>
                <a:t>&lt;/html&gt;</a:t>
              </a:r>
            </a:p>
          </p:txBody>
        </p:sp>
        <p:sp>
          <p:nvSpPr>
            <p:cNvPr id="14352" name="Line 19"/>
            <p:cNvSpPr>
              <a:spLocks noChangeShapeType="1"/>
            </p:cNvSpPr>
            <p:nvPr/>
          </p:nvSpPr>
          <p:spPr bwMode="auto">
            <a:xfrm flipH="1">
              <a:off x="2756" y="2514"/>
              <a:ext cx="660" cy="541"/>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4349" name="AutoShape 20"/>
          <p:cNvSpPr>
            <a:spLocks noChangeArrowheads="1"/>
          </p:cNvSpPr>
          <p:nvPr/>
        </p:nvSpPr>
        <p:spPr bwMode="auto">
          <a:xfrm>
            <a:off x="1054100" y="3822700"/>
            <a:ext cx="2840038" cy="1454150"/>
          </a:xfrm>
          <a:prstGeom prst="wedgeRoundRectCallout">
            <a:avLst>
              <a:gd name="adj1" fmla="val -23282"/>
              <a:gd name="adj2" fmla="val -52838"/>
              <a:gd name="adj3"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endParaRPr lang="en-US" altLang="en-US">
              <a:solidFill>
                <a:srgbClr val="F49610"/>
              </a:solidFill>
            </a:endParaRPr>
          </a:p>
        </p:txBody>
      </p:sp>
      <p:sp>
        <p:nvSpPr>
          <p:cNvPr id="14350" name="AutoShape 21"/>
          <p:cNvSpPr>
            <a:spLocks noChangeArrowheads="1"/>
          </p:cNvSpPr>
          <p:nvPr/>
        </p:nvSpPr>
        <p:spPr bwMode="auto">
          <a:xfrm>
            <a:off x="4479542" y="3721051"/>
            <a:ext cx="4321175" cy="2471954"/>
          </a:xfrm>
          <a:prstGeom prst="wedgeRoundRectCallout">
            <a:avLst>
              <a:gd name="adj1" fmla="val -21323"/>
              <a:gd name="adj2" fmla="val -116380"/>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The types of the returned “representations” are named with “media types” such as text/html (a text file containing HTML) or image/jpeg (an image represented as a JPEG)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92138" y="444500"/>
            <a:ext cx="8480425" cy="700088"/>
          </a:xfrm>
          <a:noFill/>
          <a:extLst>
            <a:ext uri="{91240B29-F687-4F45-9708-019B960494DF}">
              <a14:hiddenLine xmlns:a14="http://schemas.microsoft.com/office/drawing/2010/main" w="9525">
                <a:solidFill>
                  <a:schemeClr val="tx1"/>
                </a:solidFill>
                <a:miter lim="800000"/>
                <a:headEnd/>
                <a:tailEnd/>
              </a14:hiddenLine>
            </a:ext>
          </a:extLst>
        </p:spPr>
        <p:txBody>
          <a:bodyPr lIns="91428" tIns="45714" rIns="91428" bIns="45714"/>
          <a:lstStyle/>
          <a:p>
            <a:r>
              <a:rPr lang="en-US" altLang="en-US" sz="3200"/>
              <a:t>Architecting a universal Web</a:t>
            </a:r>
          </a:p>
        </p:txBody>
      </p:sp>
      <p:sp>
        <p:nvSpPr>
          <p:cNvPr id="15363" name="Rectangle 3"/>
          <p:cNvSpPr>
            <a:spLocks noGrp="1" noChangeArrowheads="1"/>
          </p:cNvSpPr>
          <p:nvPr>
            <p:ph type="body" idx="1"/>
          </p:nvPr>
        </p:nvSpPr>
        <p:spPr>
          <a:xfrm>
            <a:off x="1028700" y="1768475"/>
            <a:ext cx="8362950" cy="3154363"/>
          </a:xfrm>
        </p:spPr>
        <p:txBody>
          <a:bodyPr/>
          <a:lstStyle/>
          <a:p>
            <a:pPr marL="461963" indent="-461963">
              <a:spcBef>
                <a:spcPct val="75000"/>
              </a:spcBef>
            </a:pPr>
            <a:r>
              <a:rPr lang="en-US" altLang="en-US" sz="4000"/>
              <a:t>Identification: URIs</a:t>
            </a:r>
          </a:p>
          <a:p>
            <a:pPr marL="461963" indent="-461963">
              <a:spcBef>
                <a:spcPct val="75000"/>
              </a:spcBef>
            </a:pPr>
            <a:r>
              <a:rPr lang="en-US" altLang="en-US" sz="4000"/>
              <a:t>Interaction: HTTP</a:t>
            </a:r>
          </a:p>
          <a:p>
            <a:pPr marL="461963" indent="-461963">
              <a:spcBef>
                <a:spcPct val="75000"/>
              </a:spcBef>
            </a:pPr>
            <a:r>
              <a:rPr lang="en-US" altLang="en-US" sz="4000"/>
              <a:t>Data formats: HTML, JPEG, etc.</a:t>
            </a:r>
          </a:p>
          <a:p>
            <a:pPr marL="461963" indent="-461963">
              <a:spcBef>
                <a:spcPct val="75000"/>
              </a:spcBef>
            </a:pPr>
            <a:endParaRPr lang="en-US" altLang="en-US" sz="4000"/>
          </a:p>
        </p:txBody>
      </p:sp>
      <p:sp>
        <p:nvSpPr>
          <p:cNvPr id="15364" name="AutoShape 4"/>
          <p:cNvSpPr>
            <a:spLocks noChangeArrowheads="1"/>
          </p:cNvSpPr>
          <p:nvPr/>
        </p:nvSpPr>
        <p:spPr bwMode="auto">
          <a:xfrm>
            <a:off x="234950" y="1909763"/>
            <a:ext cx="733425" cy="479425"/>
          </a:xfrm>
          <a:prstGeom prst="rightArrow">
            <a:avLst>
              <a:gd name="adj1" fmla="val 50000"/>
              <a:gd name="adj2" fmla="val 38245"/>
            </a:avLst>
          </a:prstGeom>
          <a:solidFill>
            <a:srgbClr val="CC0066"/>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50863" y="284163"/>
            <a:ext cx="8480425" cy="700087"/>
          </a:xfrm>
          <a:noFill/>
          <a:extLst>
            <a:ext uri="{91240B29-F687-4F45-9708-019B960494DF}">
              <a14:hiddenLine xmlns:a14="http://schemas.microsoft.com/office/drawing/2010/main" w="9525">
                <a:solidFill>
                  <a:schemeClr val="tx1"/>
                </a:solidFill>
                <a:miter lim="800000"/>
                <a:headEnd/>
                <a:tailEnd/>
              </a14:hiddenLine>
            </a:ext>
          </a:extLst>
        </p:spPr>
        <p:txBody>
          <a:bodyPr lIns="91428" tIns="45714" rIns="91428" bIns="45714"/>
          <a:lstStyle/>
          <a:p>
            <a:r>
              <a:rPr lang="en-US" altLang="en-US" sz="3200"/>
              <a:t>Assign URIs for </a:t>
            </a:r>
            <a:r>
              <a:rPr lang="en-US" altLang="en-US" sz="3200" i="1"/>
              <a:t>all</a:t>
            </a:r>
            <a:r>
              <a:rPr lang="en-US" altLang="en-US" sz="3200"/>
              <a:t> Resources</a:t>
            </a:r>
          </a:p>
        </p:txBody>
      </p:sp>
      <p:sp>
        <p:nvSpPr>
          <p:cNvPr id="16387" name="Rectangle 3"/>
          <p:cNvSpPr>
            <a:spLocks noGrp="1" noChangeArrowheads="1"/>
          </p:cNvSpPr>
          <p:nvPr>
            <p:ph type="body" idx="1"/>
          </p:nvPr>
        </p:nvSpPr>
        <p:spPr>
          <a:xfrm>
            <a:off x="903288" y="1417638"/>
            <a:ext cx="7793037" cy="4389437"/>
          </a:xfrm>
        </p:spPr>
        <p:txBody>
          <a:bodyPr/>
          <a:lstStyle/>
          <a:p>
            <a:pPr>
              <a:spcBef>
                <a:spcPct val="60000"/>
              </a:spcBef>
            </a:pPr>
            <a:r>
              <a:rPr lang="en-US" altLang="en-US" sz="2400"/>
              <a:t>A </a:t>
            </a:r>
            <a:r>
              <a:rPr lang="en-US" altLang="en-US" sz="2400" i="1"/>
              <a:t>resource</a:t>
            </a:r>
            <a:r>
              <a:rPr lang="en-US" altLang="en-US" sz="2400"/>
              <a:t> is something that has information (e.g. a Web page)</a:t>
            </a:r>
          </a:p>
          <a:p>
            <a:pPr>
              <a:spcBef>
                <a:spcPct val="60000"/>
              </a:spcBef>
            </a:pPr>
            <a:r>
              <a:rPr lang="en-US" altLang="en-US" sz="2400" i="1">
                <a:solidFill>
                  <a:srgbClr val="CD19A2"/>
                </a:solidFill>
              </a:rPr>
              <a:t>If a resource doesn’t have a URI, you can’t link to it…it’s not part of the Web.</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4C912BB9-5969-45CE-8101-ADDAB910DD6F}" type="slidenum">
              <a:rPr lang="en-US" altLang="en-US" sz="1000" b="1">
                <a:solidFill>
                  <a:srgbClr val="FFFFFF"/>
                </a:solidFill>
                <a:latin typeface="+mn-lt"/>
                <a:cs typeface="Arial" pitchFamily="34" charset="0"/>
              </a:rPr>
              <a:pPr>
                <a:spcBef>
                  <a:spcPct val="50000"/>
                </a:spcBef>
                <a:defRPr/>
              </a:pPr>
              <a:t>18</a:t>
            </a:fld>
            <a:endParaRPr lang="en-US" altLang="en-US" sz="1000" b="1">
              <a:solidFill>
                <a:srgbClr val="FFFFFF"/>
              </a:solidFill>
              <a:latin typeface="+mn-lt"/>
              <a:cs typeface="Arial" pitchFamily="34" charset="0"/>
            </a:endParaRPr>
          </a:p>
        </p:txBody>
      </p:sp>
      <p:sp>
        <p:nvSpPr>
          <p:cNvPr id="19459" name="Rectangle 2"/>
          <p:cNvSpPr>
            <a:spLocks noGrp="1" noChangeArrowheads="1"/>
          </p:cNvSpPr>
          <p:nvPr>
            <p:ph type="title" idx="4294967295"/>
          </p:nvPr>
        </p:nvSpPr>
        <p:spPr>
          <a:xfrm>
            <a:off x="2139950" y="2868613"/>
            <a:ext cx="6022975" cy="1047750"/>
          </a:xfrm>
          <a:noFill/>
        </p:spPr>
        <p:txBody>
          <a:bodyPr anchor="ctr" anchorCtr="1"/>
          <a:lstStyle/>
          <a:p>
            <a:pPr algn="ctr" eaLnBrk="1" hangingPunct="1"/>
            <a:r>
              <a:rPr lang="en-US" altLang="en-US" dirty="0"/>
              <a:t>The Structure of URIs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t>A simple URI</a:t>
            </a:r>
          </a:p>
        </p:txBody>
      </p:sp>
      <p:sp>
        <p:nvSpPr>
          <p:cNvPr id="20483" name="Text Box 4"/>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http://uss.tufts.edu/stuserv/acadcal/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918B565D-29B9-4415-8453-094808295737}" type="slidenum">
              <a:rPr lang="en-US" altLang="en-US"/>
              <a:pPr>
                <a:defRPr/>
              </a:pPr>
              <a:t>2</a:t>
            </a:fld>
            <a:endParaRPr lang="en-US" altLang="en-US"/>
          </a:p>
        </p:txBody>
      </p:sp>
      <p:sp>
        <p:nvSpPr>
          <p:cNvPr id="5123" name="Rectangle 2"/>
          <p:cNvSpPr>
            <a:spLocks noGrp="1" noChangeArrowheads="1"/>
          </p:cNvSpPr>
          <p:nvPr>
            <p:ph type="title"/>
          </p:nvPr>
        </p:nvSpPr>
        <p:spPr/>
        <p:txBody>
          <a:bodyPr/>
          <a:lstStyle/>
          <a:p>
            <a:pPr eaLnBrk="1" hangingPunct="1"/>
            <a:r>
              <a:rPr lang="en-US" altLang="en-US"/>
              <a:t>Goals</a:t>
            </a:r>
          </a:p>
        </p:txBody>
      </p:sp>
      <p:sp>
        <p:nvSpPr>
          <p:cNvPr id="5124" name="Rectangle 3"/>
          <p:cNvSpPr>
            <a:spLocks noGrp="1" noChangeArrowheads="1"/>
          </p:cNvSpPr>
          <p:nvPr>
            <p:ph type="body" idx="1"/>
          </p:nvPr>
        </p:nvSpPr>
        <p:spPr/>
        <p:txBody>
          <a:bodyPr/>
          <a:lstStyle/>
          <a:p>
            <a:pPr eaLnBrk="1" hangingPunct="1"/>
            <a:r>
              <a:rPr lang="en-US" altLang="en-US" dirty="0"/>
              <a:t>What is</a:t>
            </a:r>
            <a:r>
              <a:rPr lang="en-US" altLang="en-US" i="1" dirty="0"/>
              <a:t> named</a:t>
            </a:r>
            <a:r>
              <a:rPr lang="en-US" altLang="en-US" dirty="0"/>
              <a:t> when we use the Web</a:t>
            </a:r>
          </a:p>
          <a:p>
            <a:pPr eaLnBrk="1" hangingPunct="1"/>
            <a:r>
              <a:rPr lang="en-US" altLang="en-US" dirty="0"/>
              <a:t>Learn the detailed design of URIs</a:t>
            </a:r>
          </a:p>
          <a:p>
            <a:pPr eaLnBrk="1" hangingPunct="1"/>
            <a:r>
              <a:rPr lang="en-US" altLang="en-US" dirty="0"/>
              <a:t>See how the naming principles we’ve explored are reflected in Web architecture and URIs </a:t>
            </a:r>
          </a:p>
          <a:p>
            <a:pPr eaLnBrk="1" hangingPunct="1"/>
            <a:r>
              <a:rPr lang="en-US" altLang="en-US" dirty="0"/>
              <a:t>Learn to read RFCs and to study the art of writing specifications</a:t>
            </a:r>
          </a:p>
          <a:p>
            <a:pPr eaLnBrk="1" hangingPunct="1"/>
            <a:r>
              <a:rPr lang="en-US" altLang="en-US" dirty="0"/>
              <a:t>Understand why grammars are important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A simple URI</a:t>
            </a:r>
          </a:p>
        </p:txBody>
      </p:sp>
      <p:sp>
        <p:nvSpPr>
          <p:cNvPr id="21507"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800000"/>
                </a:solidFill>
              </a:rPr>
              <a:t>http</a:t>
            </a:r>
            <a:r>
              <a:rPr lang="en-US" altLang="en-US" sz="2800">
                <a:solidFill>
                  <a:srgbClr val="0000FF"/>
                </a:solidFill>
              </a:rPr>
              <a:t>://uss.tufts.edu/stuserv/acadcal/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A simple URI</a:t>
            </a:r>
          </a:p>
        </p:txBody>
      </p:sp>
      <p:sp>
        <p:nvSpPr>
          <p:cNvPr id="22531"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800000"/>
                </a:solidFill>
              </a:rPr>
              <a:t>http</a:t>
            </a:r>
            <a:r>
              <a:rPr lang="en-US" altLang="en-US" sz="2800">
                <a:solidFill>
                  <a:srgbClr val="0000FF"/>
                </a:solidFill>
              </a:rPr>
              <a:t>://uss.tufts.edu/stuserv/acadcal/</a:t>
            </a:r>
          </a:p>
        </p:txBody>
      </p:sp>
      <p:sp>
        <p:nvSpPr>
          <p:cNvPr id="22532" name="AutoShape 4"/>
          <p:cNvSpPr>
            <a:spLocks noChangeArrowheads="1"/>
          </p:cNvSpPr>
          <p:nvPr/>
        </p:nvSpPr>
        <p:spPr bwMode="auto">
          <a:xfrm>
            <a:off x="2565400" y="1763713"/>
            <a:ext cx="3295650" cy="833437"/>
          </a:xfrm>
          <a:prstGeom prst="wedgeRoundRectCallout">
            <a:avLst>
              <a:gd name="adj1" fmla="val -66620"/>
              <a:gd name="adj2" fmla="val 15609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Scheme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Schemes</a:t>
            </a:r>
          </a:p>
        </p:txBody>
      </p:sp>
      <p:sp>
        <p:nvSpPr>
          <p:cNvPr id="23555"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800000"/>
                </a:solidFill>
              </a:rPr>
              <a:t>http</a:t>
            </a:r>
            <a:r>
              <a:rPr lang="en-US" altLang="en-US" sz="2800">
                <a:solidFill>
                  <a:srgbClr val="0000FF"/>
                </a:solidFill>
              </a:rPr>
              <a:t>://uss.tufts.edu/stuserv/acadcal/</a:t>
            </a:r>
          </a:p>
        </p:txBody>
      </p:sp>
      <p:sp>
        <p:nvSpPr>
          <p:cNvPr id="23556" name="AutoShape 4"/>
          <p:cNvSpPr>
            <a:spLocks noChangeArrowheads="1"/>
          </p:cNvSpPr>
          <p:nvPr/>
        </p:nvSpPr>
        <p:spPr bwMode="auto">
          <a:xfrm>
            <a:off x="2565400" y="1763713"/>
            <a:ext cx="3295650" cy="833437"/>
          </a:xfrm>
          <a:prstGeom prst="wedgeRoundRectCallout">
            <a:avLst>
              <a:gd name="adj1" fmla="val -66620"/>
              <a:gd name="adj2" fmla="val 15609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Scheme</a:t>
            </a:r>
          </a:p>
        </p:txBody>
      </p:sp>
      <p:sp>
        <p:nvSpPr>
          <p:cNvPr id="23557" name="Text Box 5"/>
          <p:cNvSpPr txBox="1">
            <a:spLocks noChangeArrowheads="1"/>
          </p:cNvSpPr>
          <p:nvPr/>
        </p:nvSpPr>
        <p:spPr bwMode="auto">
          <a:xfrm>
            <a:off x="2625725" y="4092575"/>
            <a:ext cx="4795838" cy="51911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800000"/>
                </a:solidFill>
              </a:rPr>
              <a:t>mailto</a:t>
            </a:r>
            <a:r>
              <a:rPr lang="en-US" altLang="en-US" sz="2800">
                <a:solidFill>
                  <a:srgbClr val="0000FF"/>
                </a:solidFill>
              </a:rPr>
              <a:t>:noah@cs.tufts.edu</a:t>
            </a:r>
          </a:p>
        </p:txBody>
      </p:sp>
      <p:sp>
        <p:nvSpPr>
          <p:cNvPr id="23558" name="Text Box 6"/>
          <p:cNvSpPr txBox="1">
            <a:spLocks noChangeArrowheads="1"/>
          </p:cNvSpPr>
          <p:nvPr/>
        </p:nvSpPr>
        <p:spPr bwMode="auto">
          <a:xfrm>
            <a:off x="920750" y="4902200"/>
            <a:ext cx="7978775" cy="1201738"/>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Schemes let us name different kinds of things, accessed in different ways.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t>A simple URI</a:t>
            </a:r>
          </a:p>
        </p:txBody>
      </p:sp>
      <p:sp>
        <p:nvSpPr>
          <p:cNvPr id="24579"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a:t>
            </a:r>
            <a:r>
              <a:rPr lang="en-US" altLang="en-US" sz="2800">
                <a:solidFill>
                  <a:srgbClr val="800000"/>
                </a:solidFill>
              </a:rPr>
              <a:t>uss.tufts.edu</a:t>
            </a:r>
            <a:r>
              <a:rPr lang="en-US" altLang="en-US" sz="2800">
                <a:solidFill>
                  <a:srgbClr val="0000FF"/>
                </a:solidFill>
              </a:rPr>
              <a:t>/stuserv/acadcal/</a:t>
            </a:r>
          </a:p>
        </p:txBody>
      </p:sp>
      <p:sp>
        <p:nvSpPr>
          <p:cNvPr id="126980" name="AutoShape 4"/>
          <p:cNvSpPr>
            <a:spLocks noChangeArrowheads="1"/>
          </p:cNvSpPr>
          <p:nvPr/>
        </p:nvSpPr>
        <p:spPr bwMode="auto">
          <a:xfrm>
            <a:off x="3905250" y="1346200"/>
            <a:ext cx="3133725" cy="1222375"/>
          </a:xfrm>
          <a:prstGeom prst="wedgeRoundRectCallout">
            <a:avLst>
              <a:gd name="adj1" fmla="val -55926"/>
              <a:gd name="adj2" fmla="val 116625"/>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Authority</a:t>
            </a:r>
          </a:p>
        </p:txBody>
      </p:sp>
      <p:sp>
        <p:nvSpPr>
          <p:cNvPr id="126981" name="Text Box 5"/>
          <p:cNvSpPr txBox="1">
            <a:spLocks noChangeArrowheads="1"/>
          </p:cNvSpPr>
          <p:nvPr/>
        </p:nvSpPr>
        <p:spPr bwMode="auto">
          <a:xfrm>
            <a:off x="1073150" y="4740275"/>
            <a:ext cx="7643813" cy="9652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Authority: who controls allocation of this name?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98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69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p:bldP spid="12698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A simple URI</a:t>
            </a:r>
          </a:p>
        </p:txBody>
      </p:sp>
      <p:sp>
        <p:nvSpPr>
          <p:cNvPr id="25603"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a:t>
            </a:r>
            <a:r>
              <a:rPr lang="en-US" altLang="en-US" sz="2800">
                <a:solidFill>
                  <a:srgbClr val="800000"/>
                </a:solidFill>
              </a:rPr>
              <a:t>//</a:t>
            </a:r>
            <a:r>
              <a:rPr lang="en-US" altLang="en-US" sz="2800">
                <a:solidFill>
                  <a:srgbClr val="0000FF"/>
                </a:solidFill>
              </a:rPr>
              <a:t>uss.tufts.edu/stuserv/acadcal/</a:t>
            </a:r>
          </a:p>
        </p:txBody>
      </p:sp>
      <p:sp>
        <p:nvSpPr>
          <p:cNvPr id="125956" name="AutoShape 4"/>
          <p:cNvSpPr>
            <a:spLocks noChangeArrowheads="1"/>
          </p:cNvSpPr>
          <p:nvPr/>
        </p:nvSpPr>
        <p:spPr bwMode="auto">
          <a:xfrm>
            <a:off x="4122738" y="1038225"/>
            <a:ext cx="4119562" cy="1747838"/>
          </a:xfrm>
          <a:prstGeom prst="wedgeRoundRectCallout">
            <a:avLst>
              <a:gd name="adj1" fmla="val -84181"/>
              <a:gd name="adj2" fmla="val 89329"/>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 Fixed in grammar to indicate authority follows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A simple URI</a:t>
            </a:r>
          </a:p>
        </p:txBody>
      </p:sp>
      <p:sp>
        <p:nvSpPr>
          <p:cNvPr id="25603"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a:t>
            </a:r>
            <a:r>
              <a:rPr lang="en-US" altLang="en-US" sz="2800">
                <a:solidFill>
                  <a:srgbClr val="800000"/>
                </a:solidFill>
              </a:rPr>
              <a:t>//</a:t>
            </a:r>
            <a:r>
              <a:rPr lang="en-US" altLang="en-US" sz="2800">
                <a:solidFill>
                  <a:srgbClr val="0000FF"/>
                </a:solidFill>
              </a:rPr>
              <a:t>uss.tufts.edu/stuserv/acadcal/</a:t>
            </a:r>
          </a:p>
        </p:txBody>
      </p:sp>
      <p:sp>
        <p:nvSpPr>
          <p:cNvPr id="125956" name="AutoShape 4"/>
          <p:cNvSpPr>
            <a:spLocks noChangeArrowheads="1"/>
          </p:cNvSpPr>
          <p:nvPr/>
        </p:nvSpPr>
        <p:spPr bwMode="auto">
          <a:xfrm>
            <a:off x="4122738" y="1038225"/>
            <a:ext cx="4119562" cy="1747838"/>
          </a:xfrm>
          <a:prstGeom prst="wedgeRoundRectCallout">
            <a:avLst>
              <a:gd name="adj1" fmla="val -84181"/>
              <a:gd name="adj2" fmla="val 89329"/>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 Fixed in grammar to indicate authority follows</a:t>
            </a:r>
          </a:p>
        </p:txBody>
      </p:sp>
      <p:sp>
        <p:nvSpPr>
          <p:cNvPr id="2" name="Rounded Rectangle 1"/>
          <p:cNvSpPr/>
          <p:nvPr/>
        </p:nvSpPr>
        <p:spPr bwMode="auto">
          <a:xfrm>
            <a:off x="1323975" y="1381126"/>
            <a:ext cx="7705725" cy="4419600"/>
          </a:xfrm>
          <a:prstGeom prst="round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r>
              <a:rPr lang="en-US" dirty="0"/>
              <a:t>Tim BL was asked if he had any regrets about the Web…</a:t>
            </a:r>
            <a:br>
              <a:rPr lang="en-US" dirty="0"/>
            </a:br>
            <a:endParaRPr lang="en-US" dirty="0"/>
          </a:p>
          <a:p>
            <a:r>
              <a:rPr lang="en-US" dirty="0">
                <a:solidFill>
                  <a:srgbClr val="C00000"/>
                </a:solidFill>
              </a:rPr>
              <a:t>Mr. Berners-Lee smiled and admitted he might make one change — a small one. He would get rid of the double slash “//” after the “http:” in Web addresses. </a:t>
            </a:r>
          </a:p>
          <a:p>
            <a:endParaRPr lang="en-US" dirty="0">
              <a:solidFill>
                <a:srgbClr val="C00000"/>
              </a:solidFill>
            </a:endParaRPr>
          </a:p>
          <a:p>
            <a:r>
              <a:rPr lang="en-US" dirty="0">
                <a:solidFill>
                  <a:srgbClr val="C00000"/>
                </a:solidFill>
              </a:rPr>
              <a:t>The double slash, though a programming convention at the time, turned out to not be really necessary, Mr. Berners-Lee explained. </a:t>
            </a:r>
            <a:r>
              <a:rPr lang="en-US" dirty="0"/>
              <a:t>Look at all the paper and trees, he said, that could have been saved if people had not had to write or type out those slashes on paper over the years — not to mention the human labor and time spent typing those two keystrokes countless millions of times in browser address boxes. (Today’s browsers, of course, automatically fill in the “http://” preamble when a user types a Web address.)</a:t>
            </a:r>
          </a:p>
          <a:p>
            <a:br>
              <a:rPr lang="en-US" dirty="0">
                <a:solidFill>
                  <a:srgbClr val="F49610"/>
                </a:solidFill>
                <a:cs typeface="Arial" pitchFamily="34" charset="0"/>
              </a:rPr>
            </a:br>
            <a:r>
              <a:rPr lang="en-US" dirty="0">
                <a:solidFill>
                  <a:srgbClr val="F49610"/>
                </a:solidFill>
                <a:cs typeface="Arial" pitchFamily="34" charset="0"/>
              </a:rPr>
              <a:t>From: </a:t>
            </a:r>
            <a:r>
              <a:rPr lang="en-US" dirty="0">
                <a:solidFill>
                  <a:srgbClr val="F49610"/>
                </a:solidFill>
                <a:cs typeface="Arial" pitchFamily="34" charset="0"/>
                <a:hlinkClick r:id="rId2"/>
              </a:rPr>
              <a:t>https://bits.blogs.nytimes.com/2009/10/12/the-webs-inventor-regrets-one-small-thing/?_r=0</a:t>
            </a:r>
            <a:r>
              <a:rPr lang="en-US" dirty="0">
                <a:solidFill>
                  <a:srgbClr val="F49610"/>
                </a:solidFill>
                <a:cs typeface="Arial" pitchFamily="34" charset="0"/>
              </a:rPr>
              <a:t> </a:t>
            </a:r>
            <a:endParaRPr kumimoji="0" lang="en-US" sz="1600" b="0" i="0" u="none" strike="noStrike" cap="none" normalizeH="0" baseline="0" dirty="0">
              <a:ln>
                <a:noFill/>
              </a:ln>
              <a:solidFill>
                <a:srgbClr val="F49610"/>
              </a:solidFill>
              <a:effectLst/>
              <a:latin typeface="Verdana" pitchFamily="34" charset="0"/>
              <a:cs typeface="Arial" pitchFamily="34" charset="0"/>
            </a:endParaRPr>
          </a:p>
        </p:txBody>
      </p:sp>
    </p:spTree>
    <p:extLst>
      <p:ext uri="{BB962C8B-B14F-4D97-AF65-F5344CB8AC3E}">
        <p14:creationId xmlns:p14="http://schemas.microsoft.com/office/powerpoint/2010/main" val="5531056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A simple URI</a:t>
            </a:r>
          </a:p>
        </p:txBody>
      </p:sp>
      <p:sp>
        <p:nvSpPr>
          <p:cNvPr id="26627"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http://uss.tufts.edu</a:t>
            </a:r>
            <a:r>
              <a:rPr lang="en-US" altLang="en-US" sz="2800">
                <a:solidFill>
                  <a:srgbClr val="800000"/>
                </a:solidFill>
              </a:rPr>
              <a:t>/stuserv/acadcal/</a:t>
            </a:r>
          </a:p>
        </p:txBody>
      </p:sp>
      <p:sp>
        <p:nvSpPr>
          <p:cNvPr id="128004" name="AutoShape 4"/>
          <p:cNvSpPr>
            <a:spLocks noChangeArrowheads="1"/>
          </p:cNvSpPr>
          <p:nvPr/>
        </p:nvSpPr>
        <p:spPr bwMode="auto">
          <a:xfrm>
            <a:off x="6457950" y="1392238"/>
            <a:ext cx="3133725" cy="1222375"/>
          </a:xfrm>
          <a:prstGeom prst="wedgeRoundRectCallout">
            <a:avLst>
              <a:gd name="adj1" fmla="val -56787"/>
              <a:gd name="adj2" fmla="val 115843"/>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Path</a:t>
            </a:r>
          </a:p>
        </p:txBody>
      </p:sp>
      <p:sp>
        <p:nvSpPr>
          <p:cNvPr id="128005" name="Text Box 5"/>
          <p:cNvSpPr txBox="1">
            <a:spLocks noChangeArrowheads="1"/>
          </p:cNvSpPr>
          <p:nvPr/>
        </p:nvSpPr>
        <p:spPr bwMode="auto">
          <a:xfrm>
            <a:off x="1073150" y="4740275"/>
            <a:ext cx="7643813" cy="9652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dirty="0"/>
              <a:t>Path: provides for hierarchical naming…</a:t>
            </a:r>
            <a:br>
              <a:rPr lang="en-US" altLang="en-US" sz="2400" dirty="0"/>
            </a:br>
            <a:r>
              <a:rPr lang="en-US" altLang="en-US" sz="2400" dirty="0"/>
              <a:t>… also supports “../xxx” relative syntax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80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0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animBg="1"/>
      <p:bldP spid="12800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A simple URI</a:t>
            </a:r>
          </a:p>
        </p:txBody>
      </p:sp>
      <p:sp>
        <p:nvSpPr>
          <p:cNvPr id="26627" name="Text Box 3"/>
          <p:cNvSpPr txBox="1">
            <a:spLocks noChangeArrowheads="1"/>
          </p:cNvSpPr>
          <p:nvPr/>
        </p:nvSpPr>
        <p:spPr bwMode="auto">
          <a:xfrm>
            <a:off x="1511300" y="3411538"/>
            <a:ext cx="6856413"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http://uss.tufts.edu</a:t>
            </a:r>
            <a:r>
              <a:rPr lang="en-US" altLang="en-US" sz="2800">
                <a:solidFill>
                  <a:srgbClr val="800000"/>
                </a:solidFill>
              </a:rPr>
              <a:t>/stuserv/acadcal/</a:t>
            </a:r>
          </a:p>
        </p:txBody>
      </p:sp>
      <p:sp>
        <p:nvSpPr>
          <p:cNvPr id="128004" name="AutoShape 4"/>
          <p:cNvSpPr>
            <a:spLocks noChangeArrowheads="1"/>
          </p:cNvSpPr>
          <p:nvPr/>
        </p:nvSpPr>
        <p:spPr bwMode="auto">
          <a:xfrm>
            <a:off x="6457950" y="1392238"/>
            <a:ext cx="3133725" cy="1222375"/>
          </a:xfrm>
          <a:prstGeom prst="wedgeRoundRectCallout">
            <a:avLst>
              <a:gd name="adj1" fmla="val -56787"/>
              <a:gd name="adj2" fmla="val 115843"/>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Path</a:t>
            </a:r>
          </a:p>
        </p:txBody>
      </p:sp>
      <p:sp>
        <p:nvSpPr>
          <p:cNvPr id="128005" name="Text Box 5"/>
          <p:cNvSpPr txBox="1">
            <a:spLocks noChangeArrowheads="1"/>
          </p:cNvSpPr>
          <p:nvPr/>
        </p:nvSpPr>
        <p:spPr bwMode="auto">
          <a:xfrm>
            <a:off x="1073150" y="4740275"/>
            <a:ext cx="7643813" cy="965200"/>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dirty="0"/>
              <a:t>Path: provides for hierarchical naming…</a:t>
            </a:r>
            <a:br>
              <a:rPr lang="en-US" altLang="en-US" sz="2400" dirty="0"/>
            </a:br>
            <a:r>
              <a:rPr lang="en-US" altLang="en-US" sz="2400" dirty="0"/>
              <a:t>… maps well to hierarchical information systems</a:t>
            </a:r>
          </a:p>
        </p:txBody>
      </p:sp>
    </p:spTree>
    <p:extLst>
      <p:ext uri="{BB962C8B-B14F-4D97-AF65-F5344CB8AC3E}">
        <p14:creationId xmlns:p14="http://schemas.microsoft.com/office/powerpoint/2010/main" val="9077610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A more complex URI</a:t>
            </a:r>
          </a:p>
        </p:txBody>
      </p:sp>
      <p:sp>
        <p:nvSpPr>
          <p:cNvPr id="27651" name="Text Box 3"/>
          <p:cNvSpPr txBox="1">
            <a:spLocks noChangeArrowheads="1"/>
          </p:cNvSpPr>
          <p:nvPr/>
        </p:nvSpPr>
        <p:spPr bwMode="auto">
          <a:xfrm>
            <a:off x="1328738" y="3121025"/>
            <a:ext cx="6827837" cy="51911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http://www.tufts.edu?student=smith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a:t>A more complex URI</a:t>
            </a:r>
          </a:p>
        </p:txBody>
      </p:sp>
      <p:sp>
        <p:nvSpPr>
          <p:cNvPr id="28675" name="Text Box 3"/>
          <p:cNvSpPr txBox="1">
            <a:spLocks noChangeArrowheads="1"/>
          </p:cNvSpPr>
          <p:nvPr/>
        </p:nvSpPr>
        <p:spPr bwMode="auto">
          <a:xfrm>
            <a:off x="1328738" y="3121025"/>
            <a:ext cx="6827837" cy="519113"/>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http://www.tufts.edu?</a:t>
            </a:r>
            <a:r>
              <a:rPr lang="en-US" altLang="en-US" sz="2800">
                <a:solidFill>
                  <a:schemeClr val="folHlink"/>
                </a:solidFill>
              </a:rPr>
              <a:t>student=smith</a:t>
            </a:r>
          </a:p>
        </p:txBody>
      </p:sp>
      <p:sp>
        <p:nvSpPr>
          <p:cNvPr id="158724" name="AutoShape 4"/>
          <p:cNvSpPr>
            <a:spLocks noChangeArrowheads="1"/>
          </p:cNvSpPr>
          <p:nvPr/>
        </p:nvSpPr>
        <p:spPr bwMode="auto">
          <a:xfrm>
            <a:off x="6269038" y="749300"/>
            <a:ext cx="3133725" cy="1222375"/>
          </a:xfrm>
          <a:prstGeom prst="wedgeRoundRectCallout">
            <a:avLst>
              <a:gd name="adj1" fmla="val -48176"/>
              <a:gd name="adj2" fmla="val 144028"/>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Query component</a:t>
            </a:r>
          </a:p>
        </p:txBody>
      </p:sp>
      <p:sp>
        <p:nvSpPr>
          <p:cNvPr id="158725" name="Text Box 5"/>
          <p:cNvSpPr txBox="1">
            <a:spLocks noChangeArrowheads="1"/>
          </p:cNvSpPr>
          <p:nvPr/>
        </p:nvSpPr>
        <p:spPr bwMode="auto">
          <a:xfrm>
            <a:off x="1455738" y="4224338"/>
            <a:ext cx="6897687" cy="5810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a:t>The query </a:t>
            </a:r>
            <a:r>
              <a:rPr lang="en-US" altLang="en-US" i="1"/>
              <a:t>is </a:t>
            </a:r>
            <a:r>
              <a:rPr lang="en-US" altLang="en-US"/>
              <a:t>part of the URI... However, in many cases, all URIs with a common path are processed by the same server-side code</a:t>
            </a:r>
          </a:p>
        </p:txBody>
      </p:sp>
      <p:sp>
        <p:nvSpPr>
          <p:cNvPr id="158726" name="Text Box 6"/>
          <p:cNvSpPr txBox="1">
            <a:spLocks noChangeArrowheads="1"/>
          </p:cNvSpPr>
          <p:nvPr/>
        </p:nvSpPr>
        <p:spPr bwMode="auto">
          <a:xfrm>
            <a:off x="1519238" y="5175250"/>
            <a:ext cx="6897687"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a:t>Also…HTML forms are useful for filling in the query components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7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7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animBg="1"/>
      <p:bldP spid="158725" grpId="0"/>
      <p:bldP spid="15872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DBD881BC-9022-4C8C-AC10-D6EAE2A63A2C}" type="slidenum">
              <a:rPr lang="en-US" altLang="en-US" sz="1000" b="1">
                <a:solidFill>
                  <a:srgbClr val="FFFFFF"/>
                </a:solidFill>
                <a:latin typeface="+mn-lt"/>
                <a:cs typeface="Arial" pitchFamily="34" charset="0"/>
              </a:rPr>
              <a:pPr>
                <a:spcBef>
                  <a:spcPct val="50000"/>
                </a:spcBef>
                <a:defRPr/>
              </a:pPr>
              <a:t>3</a:t>
            </a:fld>
            <a:endParaRPr lang="en-US" altLang="en-US" sz="1000" b="1">
              <a:solidFill>
                <a:srgbClr val="FFFFFF"/>
              </a:solidFill>
              <a:latin typeface="+mn-lt"/>
              <a:cs typeface="Arial" pitchFamily="34" charset="0"/>
            </a:endParaRPr>
          </a:p>
        </p:txBody>
      </p:sp>
      <p:sp>
        <p:nvSpPr>
          <p:cNvPr id="17411" name="Rectangle 2"/>
          <p:cNvSpPr>
            <a:spLocks noGrp="1" noChangeArrowheads="1"/>
          </p:cNvSpPr>
          <p:nvPr>
            <p:ph type="title" idx="4294967295"/>
          </p:nvPr>
        </p:nvSpPr>
        <p:spPr>
          <a:xfrm>
            <a:off x="2519363" y="2851150"/>
            <a:ext cx="5062537" cy="1047750"/>
          </a:xfrm>
          <a:noFill/>
        </p:spPr>
        <p:txBody>
          <a:bodyPr anchor="ctr" anchorCtr="1"/>
          <a:lstStyle/>
          <a:p>
            <a:pPr algn="ctr" eaLnBrk="1" hangingPunct="1"/>
            <a:r>
              <a:rPr lang="en-US" altLang="en-US"/>
              <a:t>Review:</a:t>
            </a:r>
            <a:br>
              <a:rPr lang="en-US" altLang="en-US"/>
            </a:br>
            <a:r>
              <a:rPr lang="en-US" altLang="en-US"/>
              <a:t>Naming Questions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Fragments</a:t>
            </a:r>
          </a:p>
        </p:txBody>
      </p:sp>
      <p:sp>
        <p:nvSpPr>
          <p:cNvPr id="29699" name="Text Box 3"/>
          <p:cNvSpPr txBox="1">
            <a:spLocks noChangeArrowheads="1"/>
          </p:cNvSpPr>
          <p:nvPr/>
        </p:nvSpPr>
        <p:spPr bwMode="auto">
          <a:xfrm>
            <a:off x="542925" y="3573463"/>
            <a:ext cx="8461375" cy="519112"/>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sz="2800">
                <a:solidFill>
                  <a:srgbClr val="0000FF"/>
                </a:solidFill>
              </a:rPr>
              <a:t>http://tools.ietf.org/html/rfc3986#</a:t>
            </a:r>
            <a:r>
              <a:rPr lang="en-US" altLang="en-US" sz="2800">
                <a:solidFill>
                  <a:schemeClr val="folHlink"/>
                </a:solidFill>
              </a:rPr>
              <a:t>section-3.5</a:t>
            </a:r>
          </a:p>
        </p:txBody>
      </p:sp>
      <p:sp>
        <p:nvSpPr>
          <p:cNvPr id="159748" name="AutoShape 4"/>
          <p:cNvSpPr>
            <a:spLocks noChangeArrowheads="1"/>
          </p:cNvSpPr>
          <p:nvPr/>
        </p:nvSpPr>
        <p:spPr bwMode="auto">
          <a:xfrm>
            <a:off x="6269038" y="749300"/>
            <a:ext cx="3133725" cy="1222375"/>
          </a:xfrm>
          <a:prstGeom prst="wedgeRoundRectCallout">
            <a:avLst>
              <a:gd name="adj1" fmla="val -15250"/>
              <a:gd name="adj2" fmla="val 182468"/>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Fragments identify parts of documents</a:t>
            </a:r>
          </a:p>
        </p:txBody>
      </p:sp>
      <p:sp>
        <p:nvSpPr>
          <p:cNvPr id="159749" name="Text Box 5"/>
          <p:cNvSpPr txBox="1">
            <a:spLocks noChangeArrowheads="1"/>
          </p:cNvSpPr>
          <p:nvPr/>
        </p:nvSpPr>
        <p:spPr bwMode="auto">
          <a:xfrm>
            <a:off x="1230313" y="4357688"/>
            <a:ext cx="7250112" cy="16859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000"/>
              <a:t>Fragment interpretation depends on the media type of the returned representation (text/html)…this is useful but tricky and causes a variety of problems.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9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9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nimBg="1"/>
      <p:bldP spid="15974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A15E28BA-713D-49CD-BF0E-CD777485FAB7}" type="slidenum">
              <a:rPr lang="en-US" altLang="en-US" sz="1000" b="1">
                <a:solidFill>
                  <a:srgbClr val="FFFFFF"/>
                </a:solidFill>
                <a:latin typeface="+mn-lt"/>
                <a:cs typeface="Arial" pitchFamily="34" charset="0"/>
              </a:rPr>
              <a:pPr>
                <a:spcBef>
                  <a:spcPct val="50000"/>
                </a:spcBef>
                <a:defRPr/>
              </a:pPr>
              <a:t>31</a:t>
            </a:fld>
            <a:endParaRPr lang="en-US" altLang="en-US" sz="1000" b="1">
              <a:solidFill>
                <a:srgbClr val="FFFFFF"/>
              </a:solidFill>
              <a:latin typeface="+mn-lt"/>
              <a:cs typeface="Arial" pitchFamily="34" charset="0"/>
            </a:endParaRPr>
          </a:p>
        </p:txBody>
      </p:sp>
      <p:sp>
        <p:nvSpPr>
          <p:cNvPr id="30723" name="Rectangle 2"/>
          <p:cNvSpPr>
            <a:spLocks noGrp="1" noChangeArrowheads="1"/>
          </p:cNvSpPr>
          <p:nvPr>
            <p:ph type="title" idx="4294967295"/>
          </p:nvPr>
        </p:nvSpPr>
        <p:spPr>
          <a:xfrm>
            <a:off x="2139950" y="2868613"/>
            <a:ext cx="6022975" cy="1047750"/>
          </a:xfrm>
          <a:noFill/>
        </p:spPr>
        <p:txBody>
          <a:bodyPr anchor="ctr" anchorCtr="1"/>
          <a:lstStyle/>
          <a:p>
            <a:pPr algn="ctr" eaLnBrk="1" hangingPunct="1"/>
            <a:r>
              <a:rPr lang="en-US" altLang="en-US"/>
              <a:t>Characteristics of URIs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Some characteristics of URIs</a:t>
            </a:r>
          </a:p>
        </p:txBody>
      </p:sp>
      <p:sp>
        <p:nvSpPr>
          <p:cNvPr id="31747"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1748"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Some characteristics of URIs</a:t>
            </a:r>
          </a:p>
        </p:txBody>
      </p:sp>
      <p:sp>
        <p:nvSpPr>
          <p:cNvPr id="32771" name="Rectangle 3"/>
          <p:cNvSpPr>
            <a:spLocks noGrp="1" noChangeArrowheads="1"/>
          </p:cNvSpPr>
          <p:nvPr>
            <p:ph type="body" sz="half" idx="1"/>
          </p:nvPr>
        </p:nvSpPr>
        <p:spPr/>
        <p:txBody>
          <a:bodyPr/>
          <a:lstStyle/>
          <a:p>
            <a:r>
              <a:rPr lang="en-US" altLang="en-US" sz="2000">
                <a:solidFill>
                  <a:schemeClr val="folHlink"/>
                </a:solidFill>
              </a:rPr>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2772"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8245" name="AutoShape 5"/>
          <p:cNvSpPr>
            <a:spLocks noChangeArrowheads="1"/>
          </p:cNvSpPr>
          <p:nvPr/>
        </p:nvSpPr>
        <p:spPr bwMode="auto">
          <a:xfrm>
            <a:off x="6005513" y="504825"/>
            <a:ext cx="3133725" cy="1222375"/>
          </a:xfrm>
          <a:prstGeom prst="wedgeRoundRectCallout">
            <a:avLst>
              <a:gd name="adj1" fmla="val -115449"/>
              <a:gd name="adj2" fmla="val 67014"/>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Both supported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8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Some characteristics of URIs</a:t>
            </a:r>
          </a:p>
        </p:txBody>
      </p:sp>
      <p:sp>
        <p:nvSpPr>
          <p:cNvPr id="33795" name="Rectangle 3"/>
          <p:cNvSpPr>
            <a:spLocks noGrp="1" noChangeArrowheads="1"/>
          </p:cNvSpPr>
          <p:nvPr>
            <p:ph type="body" sz="half" idx="1"/>
          </p:nvPr>
        </p:nvSpPr>
        <p:spPr/>
        <p:txBody>
          <a:bodyPr/>
          <a:lstStyle/>
          <a:p>
            <a:r>
              <a:rPr lang="en-US" altLang="en-US" sz="2000"/>
              <a:t>Absolute vs. relative</a:t>
            </a:r>
          </a:p>
          <a:p>
            <a:r>
              <a:rPr lang="en-US" altLang="en-US" sz="2000">
                <a:solidFill>
                  <a:schemeClr val="folHlink"/>
                </a:solidFill>
              </a:rPr>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3796"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2101" name="AutoShape 5"/>
          <p:cNvSpPr>
            <a:spLocks noChangeArrowheads="1"/>
          </p:cNvSpPr>
          <p:nvPr/>
        </p:nvSpPr>
        <p:spPr bwMode="auto">
          <a:xfrm>
            <a:off x="6005513" y="504825"/>
            <a:ext cx="3133725" cy="1222375"/>
          </a:xfrm>
          <a:prstGeom prst="wedgeRoundRectCallout">
            <a:avLst>
              <a:gd name="adj1" fmla="val -132167"/>
              <a:gd name="adj2" fmla="val 106231"/>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Depends on scheme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Some characteristics of URIs</a:t>
            </a:r>
          </a:p>
        </p:txBody>
      </p:sp>
      <p:sp>
        <p:nvSpPr>
          <p:cNvPr id="34819"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solidFill>
                  <a:schemeClr val="folHlink"/>
                </a:solidFill>
              </a:rPr>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4820"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3125" name="AutoShape 5"/>
          <p:cNvSpPr>
            <a:spLocks noChangeArrowheads="1"/>
          </p:cNvSpPr>
          <p:nvPr/>
        </p:nvSpPr>
        <p:spPr bwMode="auto">
          <a:xfrm>
            <a:off x="3117850" y="577850"/>
            <a:ext cx="6529388" cy="1955800"/>
          </a:xfrm>
          <a:prstGeom prst="wedgeRoundRectCallout">
            <a:avLst>
              <a:gd name="adj1" fmla="val -48685"/>
              <a:gd name="adj2" fmla="val 67532"/>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Yes…</a:t>
            </a:r>
            <a:br>
              <a:rPr lang="en-US" altLang="en-US" sz="2400"/>
            </a:br>
            <a:r>
              <a:rPr lang="en-US" altLang="en-US" sz="2400"/>
              <a:t>URIs “on the side of a bus”</a:t>
            </a:r>
            <a:br>
              <a:rPr lang="en-US" altLang="en-US" sz="2400"/>
            </a:br>
            <a:r>
              <a:rPr lang="en-US" altLang="en-US" sz="2400"/>
              <a:t>is an important goal…</a:t>
            </a:r>
            <a:br>
              <a:rPr lang="en-US" altLang="en-US" sz="2400"/>
            </a:br>
            <a:r>
              <a:rPr lang="en-US" altLang="en-US" sz="2400"/>
              <a:t>but some URIs are complex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Some characteristics of URIs</a:t>
            </a:r>
          </a:p>
        </p:txBody>
      </p:sp>
      <p:sp>
        <p:nvSpPr>
          <p:cNvPr id="35843"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solidFill>
                  <a:schemeClr val="folHlink"/>
                </a:solidFill>
              </a:rPr>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5844"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4149" name="AutoShape 5"/>
          <p:cNvSpPr>
            <a:spLocks noChangeArrowheads="1"/>
          </p:cNvSpPr>
          <p:nvPr/>
        </p:nvSpPr>
        <p:spPr bwMode="auto">
          <a:xfrm>
            <a:off x="4521200" y="893763"/>
            <a:ext cx="3133725" cy="1222375"/>
          </a:xfrm>
          <a:prstGeom prst="wedgeRoundRectCallout">
            <a:avLst>
              <a:gd name="adj1" fmla="val -86273"/>
              <a:gd name="adj2" fmla="val 144806"/>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Allowed but not required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t>Some characteristics of URIs</a:t>
            </a:r>
          </a:p>
        </p:txBody>
      </p:sp>
      <p:sp>
        <p:nvSpPr>
          <p:cNvPr id="36867"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solidFill>
                  <a:schemeClr val="folHlink"/>
                </a:solidFill>
              </a:rPr>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6868"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5173" name="AutoShape 5"/>
          <p:cNvSpPr>
            <a:spLocks noChangeArrowheads="1"/>
          </p:cNvSpPr>
          <p:nvPr/>
        </p:nvSpPr>
        <p:spPr bwMode="auto">
          <a:xfrm>
            <a:off x="4405313" y="677863"/>
            <a:ext cx="4364037" cy="1503362"/>
          </a:xfrm>
          <a:prstGeom prst="wedgeRoundRectCallout">
            <a:avLst>
              <a:gd name="adj1" fmla="val -62005"/>
              <a:gd name="adj2" fmla="val 14197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With most schemes, absolute URIs are global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Some characteristics of URIs</a:t>
            </a:r>
          </a:p>
        </p:txBody>
      </p:sp>
      <p:sp>
        <p:nvSpPr>
          <p:cNvPr id="37891"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solidFill>
                  <a:schemeClr val="folHlink"/>
                </a:solidFill>
              </a:rPr>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7892"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37893" name="AutoShape 5"/>
          <p:cNvSpPr>
            <a:spLocks noChangeArrowheads="1"/>
          </p:cNvSpPr>
          <p:nvPr/>
        </p:nvSpPr>
        <p:spPr bwMode="auto">
          <a:xfrm>
            <a:off x="4405313" y="677863"/>
            <a:ext cx="4364037" cy="1503362"/>
          </a:xfrm>
          <a:prstGeom prst="wedgeRoundRectCallout">
            <a:avLst>
              <a:gd name="adj1" fmla="val -62005"/>
              <a:gd name="adj2" fmla="val 14197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FILE: scheme is </a:t>
            </a:r>
            <a:r>
              <a:rPr lang="en-US" altLang="en-US" sz="2400" i="1"/>
              <a:t>not global!</a:t>
            </a:r>
            <a:endParaRPr lang="en-US" altLang="en-US" sz="2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Some characteristics of URIs</a:t>
            </a:r>
          </a:p>
        </p:txBody>
      </p:sp>
      <p:sp>
        <p:nvSpPr>
          <p:cNvPr id="38915"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solidFill>
                  <a:schemeClr val="folHlink"/>
                </a:solidFill>
              </a:rPr>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38916"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6197" name="AutoShape 5"/>
          <p:cNvSpPr>
            <a:spLocks noChangeArrowheads="1"/>
          </p:cNvSpPr>
          <p:nvPr/>
        </p:nvSpPr>
        <p:spPr bwMode="auto">
          <a:xfrm>
            <a:off x="4405313" y="677863"/>
            <a:ext cx="4364037" cy="1385887"/>
          </a:xfrm>
          <a:prstGeom prst="wedgeRoundRectCallout">
            <a:avLst>
              <a:gd name="adj1" fmla="val -59093"/>
              <a:gd name="adj2" fmla="val 20784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NO!!</a:t>
            </a:r>
            <a:br>
              <a:rPr lang="en-US" altLang="en-US" sz="2400"/>
            </a:br>
            <a:r>
              <a:rPr lang="en-US" altLang="en-US" sz="2400"/>
              <a:t>Status code 404 is key to Web scalability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61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Some characteristics of names</a:t>
            </a:r>
          </a:p>
        </p:txBody>
      </p:sp>
      <p:sp>
        <p:nvSpPr>
          <p:cNvPr id="18435" name="Rectangle 3"/>
          <p:cNvSpPr>
            <a:spLocks noGrp="1" noChangeArrowheads="1"/>
          </p:cNvSpPr>
          <p:nvPr>
            <p:ph type="body" sz="half" idx="1"/>
          </p:nvPr>
        </p:nvSpPr>
        <p:spPr>
          <a:xfrm>
            <a:off x="742950" y="1776413"/>
            <a:ext cx="4135438" cy="3902075"/>
          </a:xfrm>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few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18436" name="Rectangle 5"/>
          <p:cNvSpPr>
            <a:spLocks noGrp="1" noChangeArrowheads="1"/>
          </p:cNvSpPr>
          <p:nvPr>
            <p:ph type="body" sz="half" idx="4294967295"/>
          </p:nvPr>
        </p:nvSpPr>
        <p:spPr>
          <a:xfrm>
            <a:off x="5030788" y="1776413"/>
            <a:ext cx="4135437" cy="3902075"/>
          </a:xfrm>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Some characteristics of URIs</a:t>
            </a:r>
          </a:p>
        </p:txBody>
      </p:sp>
      <p:sp>
        <p:nvSpPr>
          <p:cNvPr id="39939"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solidFill>
                  <a:schemeClr val="folHlink"/>
                </a:solidFill>
              </a:rPr>
              <a:t>Aliases? (too many names)</a:t>
            </a:r>
          </a:p>
          <a:p>
            <a:endParaRPr lang="en-US" altLang="en-US" sz="2000">
              <a:solidFill>
                <a:schemeClr val="folHlink"/>
              </a:solidFill>
            </a:endParaRPr>
          </a:p>
          <a:p>
            <a:endParaRPr lang="en-US" altLang="en-US" sz="2000"/>
          </a:p>
          <a:p>
            <a:pPr>
              <a:buFont typeface="Wingdings" pitchFamily="2" charset="2"/>
              <a:buNone/>
            </a:pPr>
            <a:endParaRPr lang="en-US" altLang="en-US" sz="2000"/>
          </a:p>
          <a:p>
            <a:endParaRPr lang="en-US" altLang="en-US" sz="2000"/>
          </a:p>
        </p:txBody>
      </p:sp>
      <p:sp>
        <p:nvSpPr>
          <p:cNvPr id="39940"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37221" name="AutoShape 5"/>
          <p:cNvSpPr>
            <a:spLocks noChangeArrowheads="1"/>
          </p:cNvSpPr>
          <p:nvPr/>
        </p:nvSpPr>
        <p:spPr bwMode="auto">
          <a:xfrm>
            <a:off x="3273425" y="677863"/>
            <a:ext cx="5495925" cy="1385887"/>
          </a:xfrm>
          <a:prstGeom prst="wedgeRoundRectCallout">
            <a:avLst>
              <a:gd name="adj1" fmla="val -32699"/>
              <a:gd name="adj2" fmla="val 229954"/>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Some aliases required</a:t>
            </a:r>
            <a:br>
              <a:rPr lang="en-US" altLang="en-US" sz="2400"/>
            </a:br>
            <a:r>
              <a:rPr lang="en-US" altLang="en-US" sz="2400"/>
              <a:t>e.g.: http vs. HTTP…</a:t>
            </a:r>
            <a:br>
              <a:rPr lang="en-US" altLang="en-US" sz="2400"/>
            </a:br>
            <a:r>
              <a:rPr lang="en-US" altLang="en-US" sz="2400"/>
              <a:t>worst cases depend on users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1"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t>Some characteristics of URIs</a:t>
            </a:r>
          </a:p>
        </p:txBody>
      </p:sp>
      <p:sp>
        <p:nvSpPr>
          <p:cNvPr id="40963"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0964" name="Rectangle 4"/>
          <p:cNvSpPr>
            <a:spLocks noGrp="1" noChangeArrowheads="1"/>
          </p:cNvSpPr>
          <p:nvPr>
            <p:ph type="body" sz="half" idx="2"/>
          </p:nvPr>
        </p:nvSpPr>
        <p:spPr/>
        <p:txBody>
          <a:bodyPr/>
          <a:lstStyle/>
          <a:p>
            <a:r>
              <a:rPr lang="en-US" altLang="en-US" sz="2000">
                <a:solidFill>
                  <a:schemeClr val="folHlink"/>
                </a:solidFill>
              </a:rPr>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40293" name="AutoShape 5"/>
          <p:cNvSpPr>
            <a:spLocks noChangeArrowheads="1"/>
          </p:cNvSpPr>
          <p:nvPr/>
        </p:nvSpPr>
        <p:spPr bwMode="auto">
          <a:xfrm>
            <a:off x="295275" y="360363"/>
            <a:ext cx="5495925" cy="1385887"/>
          </a:xfrm>
          <a:prstGeom prst="wedgeRoundRectCallout">
            <a:avLst>
              <a:gd name="adj1" fmla="val 62509"/>
              <a:gd name="adj2" fmla="val 5297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Depends on scheme and user…</a:t>
            </a:r>
            <a:br>
              <a:rPr lang="en-US" altLang="en-US" sz="2400"/>
            </a:br>
            <a:r>
              <a:rPr lang="en-US" altLang="en-US" sz="2400"/>
              <a:t>see Metadata in URI finding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Some characteristics of URIs</a:t>
            </a:r>
          </a:p>
        </p:txBody>
      </p:sp>
      <p:sp>
        <p:nvSpPr>
          <p:cNvPr id="41987"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1988" name="Rectangle 4"/>
          <p:cNvSpPr>
            <a:spLocks noGrp="1" noChangeArrowheads="1"/>
          </p:cNvSpPr>
          <p:nvPr>
            <p:ph type="body" sz="half" idx="2"/>
          </p:nvPr>
        </p:nvSpPr>
        <p:spPr/>
        <p:txBody>
          <a:bodyPr/>
          <a:lstStyle/>
          <a:p>
            <a:r>
              <a:rPr lang="en-US" altLang="en-US" sz="2000"/>
              <a:t>Opaque vs. data-carrying?</a:t>
            </a:r>
          </a:p>
          <a:p>
            <a:r>
              <a:rPr lang="en-US" altLang="en-US" sz="2000">
                <a:solidFill>
                  <a:schemeClr val="folHlink"/>
                </a:solidFill>
              </a:rPr>
              <a:t>Reflect structure of system?</a:t>
            </a:r>
          </a:p>
          <a:p>
            <a:pPr lvl="1"/>
            <a:r>
              <a:rPr lang="en-US" altLang="en-US" sz="1600">
                <a:solidFill>
                  <a:schemeClr val="folHlink"/>
                </a:solidFill>
              </a:rPr>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41317" name="AutoShape 5"/>
          <p:cNvSpPr>
            <a:spLocks noChangeArrowheads="1"/>
          </p:cNvSpPr>
          <p:nvPr/>
        </p:nvSpPr>
        <p:spPr bwMode="auto">
          <a:xfrm>
            <a:off x="295275" y="360363"/>
            <a:ext cx="6148388" cy="1385887"/>
          </a:xfrm>
          <a:prstGeom prst="wedgeRoundRectCallout">
            <a:avLst>
              <a:gd name="adj1" fmla="val 37606"/>
              <a:gd name="adj2" fmla="val 84250"/>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URIs are </a:t>
            </a:r>
            <a:r>
              <a:rPr lang="en-US" altLang="en-US" sz="2400" i="1"/>
              <a:t>the</a:t>
            </a:r>
            <a:r>
              <a:rPr lang="en-US" altLang="en-US" sz="2400"/>
              <a:t> structuring</a:t>
            </a:r>
            <a:br>
              <a:rPr lang="en-US" altLang="en-US" sz="2400"/>
            </a:br>
            <a:r>
              <a:rPr lang="en-US" altLang="en-US" sz="2400"/>
              <a:t>mechanism for the Web as a whole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Some characteristics of URIs</a:t>
            </a:r>
          </a:p>
        </p:txBody>
      </p:sp>
      <p:sp>
        <p:nvSpPr>
          <p:cNvPr id="43011"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3012" name="Rectangle 4"/>
          <p:cNvSpPr>
            <a:spLocks noGrp="1" noChangeArrowheads="1"/>
          </p:cNvSpPr>
          <p:nvPr>
            <p:ph type="body" sz="half" idx="2"/>
          </p:nvPr>
        </p:nvSpPr>
        <p:spPr/>
        <p:txBody>
          <a:bodyPr/>
          <a:lstStyle/>
          <a:p>
            <a:r>
              <a:rPr lang="en-US" altLang="en-US" sz="2000"/>
              <a:t>Opaque vs. data-carrying?</a:t>
            </a:r>
          </a:p>
          <a:p>
            <a:r>
              <a:rPr lang="en-US" altLang="en-US" sz="2000">
                <a:solidFill>
                  <a:schemeClr val="folHlink"/>
                </a:solidFill>
              </a:rPr>
              <a:t>Reflect structure of system?</a:t>
            </a:r>
          </a:p>
          <a:p>
            <a:pPr lvl="1"/>
            <a:r>
              <a:rPr lang="en-US" altLang="en-US" sz="1600">
                <a:solidFill>
                  <a:schemeClr val="folHlink"/>
                </a:solidFill>
              </a:rPr>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43013" name="AutoShape 5"/>
          <p:cNvSpPr>
            <a:spLocks noChangeArrowheads="1"/>
          </p:cNvSpPr>
          <p:nvPr/>
        </p:nvSpPr>
        <p:spPr bwMode="auto">
          <a:xfrm>
            <a:off x="295275" y="360363"/>
            <a:ext cx="6148388" cy="1385887"/>
          </a:xfrm>
          <a:prstGeom prst="wedgeRoundRectCallout">
            <a:avLst>
              <a:gd name="adj1" fmla="val 37606"/>
              <a:gd name="adj2" fmla="val 84250"/>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Designed to </a:t>
            </a:r>
            <a:r>
              <a:rPr lang="en-US" altLang="en-US" sz="2400" i="1"/>
              <a:t>allow</a:t>
            </a:r>
            <a:r>
              <a:rPr lang="en-US" altLang="en-US" sz="2400"/>
              <a:t> mappings to hierarchical systems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Some characteristics of URIs</a:t>
            </a:r>
          </a:p>
        </p:txBody>
      </p:sp>
      <p:sp>
        <p:nvSpPr>
          <p:cNvPr id="44035"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4036"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solidFill>
                  <a:schemeClr val="folHlink"/>
                </a:solidFill>
              </a:rPr>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142341" name="AutoShape 5"/>
          <p:cNvSpPr>
            <a:spLocks noChangeArrowheads="1"/>
          </p:cNvSpPr>
          <p:nvPr/>
        </p:nvSpPr>
        <p:spPr bwMode="auto">
          <a:xfrm>
            <a:off x="385763" y="993775"/>
            <a:ext cx="6148387" cy="1385888"/>
          </a:xfrm>
          <a:prstGeom prst="wedgeRoundRectCallout">
            <a:avLst>
              <a:gd name="adj1" fmla="val 32597"/>
              <a:gd name="adj2" fmla="val 93412"/>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Decentralized allocation except: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23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t>Some characteristics of URIs</a:t>
            </a:r>
          </a:p>
        </p:txBody>
      </p:sp>
      <p:sp>
        <p:nvSpPr>
          <p:cNvPr id="45059"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5060"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solidFill>
                  <a:schemeClr val="folHlink"/>
                </a:solidFill>
              </a:rPr>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45061" name="AutoShape 5"/>
          <p:cNvSpPr>
            <a:spLocks noChangeArrowheads="1"/>
          </p:cNvSpPr>
          <p:nvPr/>
        </p:nvSpPr>
        <p:spPr bwMode="auto">
          <a:xfrm>
            <a:off x="385763" y="993775"/>
            <a:ext cx="6148387" cy="1385888"/>
          </a:xfrm>
          <a:prstGeom prst="wedgeRoundRectCallout">
            <a:avLst>
              <a:gd name="adj1" fmla="val 32597"/>
              <a:gd name="adj2" fmla="val 93412"/>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scheme names centrally registered with IANA</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t>Some characteristics of URIs</a:t>
            </a:r>
          </a:p>
        </p:txBody>
      </p:sp>
      <p:sp>
        <p:nvSpPr>
          <p:cNvPr id="46083"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6084"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solidFill>
                  <a:schemeClr val="folHlink"/>
                </a:solidFill>
              </a:rPr>
              <a:t>Who can generate them?</a:t>
            </a:r>
          </a:p>
          <a:p>
            <a:r>
              <a:rPr lang="en-US" altLang="en-US" sz="2000"/>
              <a:t>Constraints from environment</a:t>
            </a:r>
          </a:p>
          <a:p>
            <a:pPr lvl="1"/>
            <a:r>
              <a:rPr lang="en-US" altLang="en-US" sz="1600"/>
              <a:t>E.g. no “-” in C/C++ variable names</a:t>
            </a:r>
          </a:p>
          <a:p>
            <a:r>
              <a:rPr lang="en-US" altLang="en-US" sz="2000"/>
              <a:t>Indirect identification allowed?</a:t>
            </a:r>
          </a:p>
        </p:txBody>
      </p:sp>
      <p:sp>
        <p:nvSpPr>
          <p:cNvPr id="46085" name="AutoShape 5"/>
          <p:cNvSpPr>
            <a:spLocks noChangeArrowheads="1"/>
          </p:cNvSpPr>
          <p:nvPr/>
        </p:nvSpPr>
        <p:spPr bwMode="auto">
          <a:xfrm>
            <a:off x="385763" y="993775"/>
            <a:ext cx="6148387" cy="1385888"/>
          </a:xfrm>
          <a:prstGeom prst="wedgeRoundRectCallout">
            <a:avLst>
              <a:gd name="adj1" fmla="val 32597"/>
              <a:gd name="adj2" fmla="val 93412"/>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For http and mailto schemes:</a:t>
            </a:r>
            <a:br>
              <a:rPr lang="en-US" altLang="en-US" sz="2400"/>
            </a:br>
            <a:r>
              <a:rPr lang="en-US" altLang="en-US" sz="2400"/>
              <a:t>central Domain Name (DNS) registration required for authority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Some characteristics of URIs</a:t>
            </a:r>
          </a:p>
        </p:txBody>
      </p:sp>
      <p:sp>
        <p:nvSpPr>
          <p:cNvPr id="47107"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7108"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solidFill>
                  <a:schemeClr val="folHlink"/>
                </a:solidFill>
              </a:rPr>
              <a:t>Constraints from environment</a:t>
            </a:r>
          </a:p>
          <a:p>
            <a:pPr lvl="1"/>
            <a:r>
              <a:rPr lang="en-US" altLang="en-US" sz="1600">
                <a:solidFill>
                  <a:schemeClr val="folHlink"/>
                </a:solidFill>
              </a:rPr>
              <a:t>E.g. no “-” in C/C++ variable names</a:t>
            </a:r>
          </a:p>
          <a:p>
            <a:r>
              <a:rPr lang="en-US" altLang="en-US" sz="2000"/>
              <a:t>Indirect identification allowed?</a:t>
            </a:r>
          </a:p>
        </p:txBody>
      </p:sp>
      <p:sp>
        <p:nvSpPr>
          <p:cNvPr id="145413" name="AutoShape 5"/>
          <p:cNvSpPr>
            <a:spLocks noChangeArrowheads="1"/>
          </p:cNvSpPr>
          <p:nvPr/>
        </p:nvSpPr>
        <p:spPr bwMode="auto">
          <a:xfrm>
            <a:off x="385763" y="993775"/>
            <a:ext cx="6148387" cy="1385888"/>
          </a:xfrm>
          <a:prstGeom prst="wedgeRoundRectCallout">
            <a:avLst>
              <a:gd name="adj1" fmla="val 26556"/>
              <a:gd name="adj2" fmla="val 13659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Yes. E.g.: ASCII-only, spaces and some punctuation must be %encoded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t>Some characteristics of URIs</a:t>
            </a:r>
          </a:p>
        </p:txBody>
      </p:sp>
      <p:sp>
        <p:nvSpPr>
          <p:cNvPr id="48131" name="Rectangle 3"/>
          <p:cNvSpPr>
            <a:spLocks noGrp="1" noChangeArrowheads="1"/>
          </p:cNvSpPr>
          <p:nvPr>
            <p:ph type="body" sz="half" idx="1"/>
          </p:nvPr>
        </p:nvSpPr>
        <p:spPr/>
        <p:txBody>
          <a:bodyPr/>
          <a:lstStyle/>
          <a:p>
            <a:r>
              <a:rPr lang="en-US" altLang="en-US" sz="2000"/>
              <a:t>Absolute vs. relative</a:t>
            </a:r>
          </a:p>
          <a:p>
            <a:r>
              <a:rPr lang="en-US" altLang="en-US" sz="2000"/>
              <a:t>Address (locator)?</a:t>
            </a:r>
          </a:p>
          <a:p>
            <a:r>
              <a:rPr lang="en-US" altLang="en-US" sz="2000"/>
              <a:t>Human readable?</a:t>
            </a:r>
          </a:p>
          <a:p>
            <a:r>
              <a:rPr lang="en-US" altLang="en-US" sz="2000"/>
              <a:t>Short/convenient?</a:t>
            </a:r>
          </a:p>
          <a:p>
            <a:r>
              <a:rPr lang="en-US" altLang="en-US" sz="2000"/>
              <a:t>Global (context independent)?</a:t>
            </a:r>
          </a:p>
          <a:p>
            <a:r>
              <a:rPr lang="en-US" altLang="en-US" sz="2000"/>
              <a:t>Ensures referent exists?</a:t>
            </a:r>
          </a:p>
          <a:p>
            <a:r>
              <a:rPr lang="en-US" altLang="en-US" sz="2000"/>
              <a:t>Aliases? (too many names)</a:t>
            </a:r>
          </a:p>
          <a:p>
            <a:endParaRPr lang="en-US" altLang="en-US" sz="2000"/>
          </a:p>
          <a:p>
            <a:endParaRPr lang="en-US" altLang="en-US" sz="2000"/>
          </a:p>
          <a:p>
            <a:pPr>
              <a:buFont typeface="Wingdings" pitchFamily="2" charset="2"/>
              <a:buNone/>
            </a:pPr>
            <a:endParaRPr lang="en-US" altLang="en-US" sz="2000"/>
          </a:p>
          <a:p>
            <a:endParaRPr lang="en-US" altLang="en-US" sz="2000"/>
          </a:p>
        </p:txBody>
      </p:sp>
      <p:sp>
        <p:nvSpPr>
          <p:cNvPr id="48132" name="Rectangle 4"/>
          <p:cNvSpPr>
            <a:spLocks noGrp="1" noChangeArrowheads="1"/>
          </p:cNvSpPr>
          <p:nvPr>
            <p:ph type="body" sz="half" idx="2"/>
          </p:nvPr>
        </p:nvSpPr>
        <p:spPr/>
        <p:txBody>
          <a:bodyPr/>
          <a:lstStyle/>
          <a:p>
            <a:r>
              <a:rPr lang="en-US" altLang="en-US" sz="2000"/>
              <a:t>Opaque vs. data-carrying?</a:t>
            </a:r>
          </a:p>
          <a:p>
            <a:r>
              <a:rPr lang="en-US" altLang="en-US" sz="2000"/>
              <a:t>Reflect structure of system?</a:t>
            </a:r>
          </a:p>
          <a:p>
            <a:pPr lvl="1"/>
            <a:r>
              <a:rPr lang="en-US" altLang="en-US" sz="1600"/>
              <a:t>Supports navigation: e.g. “..”?</a:t>
            </a:r>
          </a:p>
          <a:p>
            <a:r>
              <a:rPr lang="en-US" altLang="en-US" sz="2000"/>
              <a:t>Who can generate them?</a:t>
            </a:r>
          </a:p>
          <a:p>
            <a:r>
              <a:rPr lang="en-US" altLang="en-US" sz="2000"/>
              <a:t>Constraints from environment</a:t>
            </a:r>
          </a:p>
          <a:p>
            <a:pPr lvl="1"/>
            <a:r>
              <a:rPr lang="en-US" altLang="en-US" sz="1600"/>
              <a:t>E.g. no “-” in C/C++ variable names</a:t>
            </a:r>
          </a:p>
          <a:p>
            <a:r>
              <a:rPr lang="en-US" altLang="en-US" sz="2000">
                <a:solidFill>
                  <a:schemeClr val="folHlink"/>
                </a:solidFill>
              </a:rPr>
              <a:t>Indirect identification allowed?</a:t>
            </a:r>
          </a:p>
        </p:txBody>
      </p:sp>
      <p:sp>
        <p:nvSpPr>
          <p:cNvPr id="147461" name="AutoShape 5"/>
          <p:cNvSpPr>
            <a:spLocks noChangeArrowheads="1"/>
          </p:cNvSpPr>
          <p:nvPr/>
        </p:nvSpPr>
        <p:spPr bwMode="auto">
          <a:xfrm>
            <a:off x="303213" y="1925638"/>
            <a:ext cx="6148387" cy="1385887"/>
          </a:xfrm>
          <a:prstGeom prst="wedgeRoundRectCallout">
            <a:avLst>
              <a:gd name="adj1" fmla="val 28778"/>
              <a:gd name="adj2" fmla="val 124227"/>
              <a:gd name="adj3" fmla="val 16667"/>
            </a:avLst>
          </a:prstGeom>
          <a:solidFill>
            <a:srgbClr val="EFAD4B"/>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2400"/>
              <a:t>URIs are silent on this…but HTTP redirection provides for indirect identification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1"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15E486AB-3DE5-49CF-8326-F7C0B31E6B43}" type="slidenum">
              <a:rPr lang="en-US" altLang="en-US" sz="1000" b="1">
                <a:solidFill>
                  <a:srgbClr val="FFFFFF"/>
                </a:solidFill>
                <a:latin typeface="+mn-lt"/>
                <a:cs typeface="Arial" pitchFamily="34" charset="0"/>
              </a:rPr>
              <a:pPr>
                <a:spcBef>
                  <a:spcPct val="50000"/>
                </a:spcBef>
                <a:defRPr/>
              </a:pPr>
              <a:t>49</a:t>
            </a:fld>
            <a:endParaRPr lang="en-US" altLang="en-US" sz="1000" b="1">
              <a:solidFill>
                <a:srgbClr val="FFFFFF"/>
              </a:solidFill>
              <a:latin typeface="+mn-lt"/>
              <a:cs typeface="Arial" pitchFamily="34" charset="0"/>
            </a:endParaRPr>
          </a:p>
        </p:txBody>
      </p:sp>
      <p:sp>
        <p:nvSpPr>
          <p:cNvPr id="49155" name="Rectangle 2"/>
          <p:cNvSpPr>
            <a:spLocks noGrp="1" noChangeArrowheads="1"/>
          </p:cNvSpPr>
          <p:nvPr>
            <p:ph type="title" idx="4294967295"/>
          </p:nvPr>
        </p:nvSpPr>
        <p:spPr>
          <a:xfrm>
            <a:off x="2139950" y="2868613"/>
            <a:ext cx="6022975" cy="1047750"/>
          </a:xfrm>
          <a:noFill/>
        </p:spPr>
        <p:txBody>
          <a:bodyPr anchor="ctr" anchorCtr="1"/>
          <a:lstStyle/>
          <a:p>
            <a:pPr algn="ctr" eaLnBrk="1" hangingPunct="1"/>
            <a:r>
              <a:rPr lang="en-US" altLang="en-US"/>
              <a:t>Grammars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751138" y="2949575"/>
            <a:ext cx="5062537" cy="1047750"/>
          </a:xfrm>
          <a:noFill/>
        </p:spPr>
        <p:txBody>
          <a:bodyPr anchor="ctr" anchorCtr="1"/>
          <a:lstStyle/>
          <a:p>
            <a:pPr algn="ctr"/>
            <a:r>
              <a:rPr lang="en-US" altLang="en-US"/>
              <a:t>Review</a:t>
            </a:r>
            <a:br>
              <a:rPr lang="en-US" altLang="en-US"/>
            </a:br>
            <a:r>
              <a:rPr lang="en-US" altLang="en-US"/>
              <a:t>Web Architecture Basics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body" idx="1"/>
          </p:nvPr>
        </p:nvSpPr>
        <p:spPr/>
        <p:txBody>
          <a:bodyPr/>
          <a:lstStyle/>
          <a:p>
            <a:pPr>
              <a:lnSpc>
                <a:spcPct val="90000"/>
              </a:lnSpc>
            </a:pPr>
            <a:r>
              <a:rPr lang="en-US" altLang="en-US" sz="2000"/>
              <a:t>Grammars are formal languages for specifying other languages</a:t>
            </a:r>
          </a:p>
          <a:p>
            <a:pPr>
              <a:lnSpc>
                <a:spcPct val="90000"/>
              </a:lnSpc>
            </a:pPr>
            <a:r>
              <a:rPr lang="en-US" altLang="en-US" sz="2000"/>
              <a:t>A grammar allows you to:</a:t>
            </a:r>
          </a:p>
          <a:p>
            <a:pPr lvl="1">
              <a:lnSpc>
                <a:spcPct val="90000"/>
              </a:lnSpc>
            </a:pPr>
            <a:r>
              <a:rPr lang="en-US" altLang="en-US" sz="1600"/>
              <a:t>Always:  determine whether a given string is “in” the specified language</a:t>
            </a:r>
          </a:p>
          <a:p>
            <a:pPr lvl="1">
              <a:lnSpc>
                <a:spcPct val="90000"/>
              </a:lnSpc>
            </a:pPr>
            <a:r>
              <a:rPr lang="en-US" altLang="en-US" sz="1600"/>
              <a:t>Often: associate structures in the grammar with parts of the string</a:t>
            </a:r>
          </a:p>
          <a:p>
            <a:pPr>
              <a:lnSpc>
                <a:spcPct val="90000"/>
              </a:lnSpc>
            </a:pPr>
            <a:r>
              <a:rPr lang="en-US" altLang="en-US" sz="2000"/>
              <a:t>The Chomsky hierarchy: </a:t>
            </a:r>
          </a:p>
          <a:p>
            <a:pPr lvl="1">
              <a:lnSpc>
                <a:spcPct val="90000"/>
              </a:lnSpc>
            </a:pPr>
            <a:r>
              <a:rPr lang="en-US" altLang="en-US" sz="1600"/>
              <a:t>Different grammars have different expressive power</a:t>
            </a:r>
          </a:p>
          <a:p>
            <a:pPr lvl="1">
              <a:lnSpc>
                <a:spcPct val="90000"/>
              </a:lnSpc>
            </a:pPr>
            <a:r>
              <a:rPr lang="en-US" altLang="en-US" sz="1600"/>
              <a:t>Regular expressions recognize “regular languages” (ab*) </a:t>
            </a:r>
            <a:r>
              <a:rPr lang="en-US" altLang="en-US" sz="1600">
                <a:sym typeface="Wingdings" pitchFamily="2" charset="2"/>
              </a:rPr>
              <a:t> a, ab, abb, abbb</a:t>
            </a:r>
          </a:p>
          <a:p>
            <a:pPr lvl="1">
              <a:lnSpc>
                <a:spcPct val="90000"/>
              </a:lnSpc>
            </a:pPr>
            <a:r>
              <a:rPr lang="en-US" altLang="en-US" sz="1600">
                <a:sym typeface="Wingdings" pitchFamily="2" charset="2"/>
              </a:rPr>
              <a:t>Context-free grammars are more powerful: typically used for programming languages</a:t>
            </a:r>
          </a:p>
          <a:p>
            <a:pPr lvl="1">
              <a:lnSpc>
                <a:spcPct val="90000"/>
              </a:lnSpc>
            </a:pPr>
            <a:r>
              <a:rPr lang="en-US" altLang="en-US" sz="1600">
                <a:sym typeface="Wingdings" pitchFamily="2" charset="2"/>
              </a:rPr>
              <a:t>The ABNF used in RFC’s is a context-free grammar</a:t>
            </a:r>
          </a:p>
          <a:p>
            <a:pPr lvl="1">
              <a:lnSpc>
                <a:spcPct val="90000"/>
              </a:lnSpc>
            </a:pPr>
            <a:r>
              <a:rPr lang="en-US" altLang="en-US" sz="1600">
                <a:sym typeface="Wingdings" pitchFamily="2" charset="2"/>
              </a:rPr>
              <a:t>Context-free grammars can be recognized (parsed) by a finite-state pushdown automaton </a:t>
            </a:r>
            <a:endParaRPr lang="en-US" altLang="en-US" sz="1600"/>
          </a:p>
        </p:txBody>
      </p:sp>
      <p:sp>
        <p:nvSpPr>
          <p:cNvPr id="50179" name="Rectangle 5"/>
          <p:cNvSpPr>
            <a:spLocks noGrp="1" noChangeArrowheads="1"/>
          </p:cNvSpPr>
          <p:nvPr>
            <p:ph type="title"/>
          </p:nvPr>
        </p:nvSpPr>
        <p:spPr/>
        <p:txBody>
          <a:bodyPr/>
          <a:lstStyle/>
          <a:p>
            <a:r>
              <a:rPr lang="en-US" altLang="en-US"/>
              <a:t>What are formal grammars?</a:t>
            </a:r>
          </a:p>
        </p:txBody>
      </p:sp>
      <p:sp>
        <p:nvSpPr>
          <p:cNvPr id="50180" name="Text Box 6"/>
          <p:cNvSpPr txBox="1">
            <a:spLocks noChangeArrowheads="1"/>
          </p:cNvSpPr>
          <p:nvPr/>
        </p:nvSpPr>
        <p:spPr bwMode="auto">
          <a:xfrm>
            <a:off x="1455738" y="5989638"/>
            <a:ext cx="6456362" cy="33655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dirty="0"/>
              <a:t>Tutorial at: </a:t>
            </a:r>
            <a:r>
              <a:rPr lang="en-US" altLang="en-US" dirty="0">
                <a:hlinkClick r:id="rId3"/>
              </a:rPr>
              <a:t>http://en.wikipedia.org/wiki/Chomsky_hierarchy</a:t>
            </a:r>
            <a:r>
              <a:rPr lang="en-US" altLang="en-US"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17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17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178">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0178">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17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0178">
                                            <p:txEl>
                                              <p:pRg st="9" end="9"/>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50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P spid="5018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Why use formal grammars for specifying languages?</a:t>
            </a:r>
          </a:p>
        </p:txBody>
      </p:sp>
      <p:sp>
        <p:nvSpPr>
          <p:cNvPr id="51203" name="Rectangle 3"/>
          <p:cNvSpPr>
            <a:spLocks noGrp="1" noChangeArrowheads="1"/>
          </p:cNvSpPr>
          <p:nvPr>
            <p:ph type="body" idx="1"/>
          </p:nvPr>
        </p:nvSpPr>
        <p:spPr/>
        <p:txBody>
          <a:bodyPr/>
          <a:lstStyle/>
          <a:p>
            <a:r>
              <a:rPr lang="en-US" altLang="en-US" dirty="0"/>
              <a:t>Precise and rigorous</a:t>
            </a:r>
          </a:p>
          <a:p>
            <a:pPr lvl="1"/>
            <a:r>
              <a:rPr lang="en-US" altLang="en-US" dirty="0"/>
              <a:t>Less ambiguous than an explanation in English</a:t>
            </a:r>
          </a:p>
          <a:p>
            <a:r>
              <a:rPr lang="en-US" altLang="en-US" dirty="0"/>
              <a:t>Membership of a string in a language can be checked automatically</a:t>
            </a:r>
          </a:p>
          <a:p>
            <a:r>
              <a:rPr lang="en-US" altLang="en-US" dirty="0"/>
              <a:t>Tools to process the language can often be constructed automatically from the grammar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ABNF: the grammar for IETF RFCs</a:t>
            </a:r>
          </a:p>
        </p:txBody>
      </p:sp>
      <p:sp>
        <p:nvSpPr>
          <p:cNvPr id="52227" name="Rectangle 3"/>
          <p:cNvSpPr>
            <a:spLocks noGrp="1" noChangeArrowheads="1"/>
          </p:cNvSpPr>
          <p:nvPr>
            <p:ph type="body" idx="1"/>
          </p:nvPr>
        </p:nvSpPr>
        <p:spPr/>
        <p:txBody>
          <a:bodyPr/>
          <a:lstStyle/>
          <a:p>
            <a:r>
              <a:rPr lang="en-US" altLang="en-US"/>
              <a:t>ABNF example from RFC 3986:</a:t>
            </a:r>
            <a:br>
              <a:rPr lang="en-US" altLang="en-US"/>
            </a:br>
            <a:br>
              <a:rPr lang="en-US" altLang="en-US"/>
            </a:br>
            <a:r>
              <a:rPr lang="en-US" altLang="en-US" sz="1800">
                <a:solidFill>
                  <a:srgbClr val="0000FF"/>
                </a:solidFill>
                <a:latin typeface="Courier New" pitchFamily="49" charset="0"/>
                <a:cs typeface="Courier New" pitchFamily="49" charset="0"/>
              </a:rPr>
              <a:t>URI = scheme ":" hier-part [ "?" query ] [ "#" fragment ]</a:t>
            </a:r>
          </a:p>
          <a:p>
            <a:r>
              <a:rPr lang="en-US" altLang="en-US"/>
              <a:t>ABNF is itself specified in RFC 2234</a:t>
            </a:r>
          </a:p>
          <a:p>
            <a:r>
              <a:rPr lang="en-US" altLang="en-US"/>
              <a:t>ABNF is convenient to use in fixed-font specification documents like RFCs</a:t>
            </a:r>
          </a:p>
          <a:p>
            <a:endParaRPr lang="en-US" alt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txBox="1">
            <a:spLocks noGrp="1"/>
          </p:cNvSpPr>
          <p:nvPr/>
        </p:nvSpPr>
        <p:spPr bwMode="black">
          <a:xfrm>
            <a:off x="166688" y="6500813"/>
            <a:ext cx="1090612" cy="32067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defRPr/>
            </a:pPr>
            <a:fld id="{5E7F6413-99AC-4E7B-B802-C5DFFE6B160B}" type="slidenum">
              <a:rPr lang="en-US" altLang="en-US" sz="1000" b="1">
                <a:solidFill>
                  <a:srgbClr val="FFFFFF"/>
                </a:solidFill>
                <a:latin typeface="+mn-lt"/>
                <a:cs typeface="Arial" pitchFamily="34" charset="0"/>
              </a:rPr>
              <a:pPr>
                <a:spcBef>
                  <a:spcPct val="50000"/>
                </a:spcBef>
                <a:defRPr/>
              </a:pPr>
              <a:t>53</a:t>
            </a:fld>
            <a:endParaRPr lang="en-US" altLang="en-US" sz="1000" b="1">
              <a:solidFill>
                <a:srgbClr val="FFFFFF"/>
              </a:solidFill>
              <a:latin typeface="+mn-lt"/>
              <a:cs typeface="Arial" pitchFamily="34" charset="0"/>
            </a:endParaRPr>
          </a:p>
        </p:txBody>
      </p:sp>
      <p:sp>
        <p:nvSpPr>
          <p:cNvPr id="53251" name="Rectangle 2"/>
          <p:cNvSpPr>
            <a:spLocks noGrp="1" noChangeArrowheads="1"/>
          </p:cNvSpPr>
          <p:nvPr>
            <p:ph type="title" idx="4294967295"/>
          </p:nvPr>
        </p:nvSpPr>
        <p:spPr>
          <a:xfrm>
            <a:off x="2139950" y="2868613"/>
            <a:ext cx="6022975" cy="1047750"/>
          </a:xfrm>
          <a:noFill/>
        </p:spPr>
        <p:txBody>
          <a:bodyPr anchor="ctr" anchorCtr="1"/>
          <a:lstStyle/>
          <a:p>
            <a:pPr algn="ctr" eaLnBrk="1" hangingPunct="1"/>
            <a:r>
              <a:rPr lang="en-US" altLang="en-US"/>
              <a:t>Summary</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Summary</a:t>
            </a:r>
          </a:p>
        </p:txBody>
      </p:sp>
      <p:sp>
        <p:nvSpPr>
          <p:cNvPr id="157699" name="Rectangle 3"/>
          <p:cNvSpPr>
            <a:spLocks noGrp="1" noChangeArrowheads="1"/>
          </p:cNvSpPr>
          <p:nvPr>
            <p:ph type="body" idx="1"/>
          </p:nvPr>
        </p:nvSpPr>
        <p:spPr>
          <a:xfrm>
            <a:off x="481013" y="1776413"/>
            <a:ext cx="8920162" cy="3902075"/>
          </a:xfrm>
        </p:spPr>
        <p:txBody>
          <a:bodyPr/>
          <a:lstStyle/>
          <a:p>
            <a:r>
              <a:rPr lang="en-US" altLang="en-US"/>
              <a:t>The structure and interpretation of URIs is set out in RFC 3986</a:t>
            </a:r>
          </a:p>
          <a:p>
            <a:r>
              <a:rPr lang="en-US" altLang="en-US"/>
              <a:t>URIs embody many of the principles we have studied</a:t>
            </a:r>
          </a:p>
          <a:p>
            <a:r>
              <a:rPr lang="en-US" altLang="en-US"/>
              <a:t>Formal grammars are powerful tools for specifying names</a:t>
            </a:r>
          </a:p>
          <a:p>
            <a:r>
              <a:rPr lang="en-US" altLang="en-US" i="1">
                <a:solidFill>
                  <a:srgbClr val="800000"/>
                </a:solidFill>
              </a:rPr>
              <a:t>The design decisions embodied in URIs are keys to the success of the Web!!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7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7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76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588" y="1744663"/>
            <a:ext cx="6638925" cy="37719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5" name="Rectangle 3"/>
          <p:cNvSpPr>
            <a:spLocks noGrp="1" noChangeArrowheads="1"/>
          </p:cNvSpPr>
          <p:nvPr>
            <p:ph type="title"/>
          </p:nvPr>
        </p:nvSpPr>
        <p:spPr/>
        <p:txBody>
          <a:bodyPr/>
          <a:lstStyle/>
          <a:p>
            <a:r>
              <a:rPr lang="en-US" altLang="en-US" sz="3200"/>
              <a:t>What Happens When We Browse a Web Page?</a:t>
            </a:r>
          </a:p>
        </p:txBody>
      </p:sp>
      <p:sp>
        <p:nvSpPr>
          <p:cNvPr id="8196" name="Rectangle 4"/>
          <p:cNvSpPr>
            <a:spLocks noChangeArrowheads="1"/>
          </p:cNvSpPr>
          <p:nvPr/>
        </p:nvSpPr>
        <p:spPr bwMode="auto">
          <a:xfrm>
            <a:off x="1323975" y="2000250"/>
            <a:ext cx="4398963"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8197" name="Rectangle 5"/>
          <p:cNvSpPr>
            <a:spLocks noChangeArrowheads="1"/>
          </p:cNvSpPr>
          <p:nvPr/>
        </p:nvSpPr>
        <p:spPr bwMode="auto">
          <a:xfrm>
            <a:off x="1476375" y="2573338"/>
            <a:ext cx="4367213" cy="50482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grpSp>
        <p:nvGrpSpPr>
          <p:cNvPr id="89094" name="Group 6"/>
          <p:cNvGrpSpPr>
            <a:grpSpLocks/>
          </p:cNvGrpSpPr>
          <p:nvPr/>
        </p:nvGrpSpPr>
        <p:grpSpPr bwMode="auto">
          <a:xfrm>
            <a:off x="1654175" y="2487613"/>
            <a:ext cx="5900738" cy="1765300"/>
            <a:chOff x="1248" y="1312"/>
            <a:chExt cx="3717" cy="1112"/>
          </a:xfrm>
        </p:grpSpPr>
        <p:sp>
          <p:nvSpPr>
            <p:cNvPr id="8199" name="Text Box 7"/>
            <p:cNvSpPr txBox="1">
              <a:spLocks noChangeArrowheads="1"/>
            </p:cNvSpPr>
            <p:nvPr/>
          </p:nvSpPr>
          <p:spPr bwMode="auto">
            <a:xfrm>
              <a:off x="1248" y="1904"/>
              <a:ext cx="3717"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Type URI Into Address Bar</a:t>
              </a:r>
            </a:p>
            <a:p>
              <a:pPr eaLnBrk="1" hangingPunct="1"/>
              <a:r>
                <a:rPr lang="en-US" altLang="en-US" b="1">
                  <a:solidFill>
                    <a:srgbClr val="F49610"/>
                  </a:solidFill>
                </a:rPr>
                <a:t>Demonstration URI:</a:t>
              </a:r>
            </a:p>
            <a:p>
              <a:pPr eaLnBrk="1" hangingPunct="1"/>
              <a:r>
                <a:rPr lang="en-US" altLang="en-US" b="1">
                  <a:solidFill>
                    <a:srgbClr val="F49610"/>
                  </a:solidFill>
                </a:rPr>
                <a:t>http://webarch.noahdemo.com/demo1/test.html</a:t>
              </a:r>
            </a:p>
          </p:txBody>
        </p:sp>
        <p:sp>
          <p:nvSpPr>
            <p:cNvPr id="8200" name="Line 8"/>
            <p:cNvSpPr>
              <a:spLocks noChangeShapeType="1"/>
            </p:cNvSpPr>
            <p:nvPr/>
          </p:nvSpPr>
          <p:spPr bwMode="auto">
            <a:xfrm flipV="1">
              <a:off x="2131" y="1312"/>
              <a:ext cx="448" cy="557"/>
            </a:xfrm>
            <a:prstGeom prst="line">
              <a:avLst/>
            </a:prstGeom>
            <a:noFill/>
            <a:ln w="3810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9094"/>
                                        </p:tgtEl>
                                        <p:attrNameLst>
                                          <p:attrName>style.visibility</p:attrName>
                                        </p:attrNameLst>
                                      </p:cBhvr>
                                      <p:to>
                                        <p:strVal val="visible"/>
                                      </p:to>
                                    </p:set>
                                    <p:animEffect transition="in" filter="wipe(left)">
                                      <p:cBhvr>
                                        <p:cTn id="7" dur="500"/>
                                        <p:tgtEl>
                                          <p:spTgt spid="890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a:t>What Happens When We Browse a Web Page?</a:t>
            </a:r>
          </a:p>
        </p:txBody>
      </p:sp>
      <p:sp>
        <p:nvSpPr>
          <p:cNvPr id="9219" name="Rectangle 3"/>
          <p:cNvSpPr>
            <a:spLocks noChangeArrowheads="1"/>
          </p:cNvSpPr>
          <p:nvPr/>
        </p:nvSpPr>
        <p:spPr bwMode="auto">
          <a:xfrm>
            <a:off x="1593850" y="1843088"/>
            <a:ext cx="4398963"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9220" name="Rectangle 4"/>
          <p:cNvSpPr>
            <a:spLocks noChangeArrowheads="1"/>
          </p:cNvSpPr>
          <p:nvPr/>
        </p:nvSpPr>
        <p:spPr bwMode="auto">
          <a:xfrm>
            <a:off x="6432550" y="1570038"/>
            <a:ext cx="920750" cy="13811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8588" y="1744663"/>
            <a:ext cx="6638925" cy="3771900"/>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6"/>
          <p:cNvSpPr>
            <a:spLocks noChangeArrowheads="1"/>
          </p:cNvSpPr>
          <p:nvPr/>
        </p:nvSpPr>
        <p:spPr bwMode="auto">
          <a:xfrm>
            <a:off x="1323975" y="2000250"/>
            <a:ext cx="4398963"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90119" name="Oval 7"/>
          <p:cNvSpPr>
            <a:spLocks noChangeArrowheads="1"/>
          </p:cNvSpPr>
          <p:nvPr/>
        </p:nvSpPr>
        <p:spPr bwMode="auto">
          <a:xfrm>
            <a:off x="2138363" y="3273425"/>
            <a:ext cx="5345112" cy="1820863"/>
          </a:xfrm>
          <a:prstGeom prst="ellipse">
            <a:avLst/>
          </a:prstGeom>
          <a:solidFill>
            <a:srgbClr val="EFAD4B"/>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a:t>Consider:</a:t>
            </a:r>
            <a:br>
              <a:rPr lang="en-US" altLang="en-US"/>
            </a:br>
            <a:r>
              <a:rPr lang="en-US" altLang="en-US"/>
              <a:t>What are all the things that are “named”</a:t>
            </a:r>
            <a:br>
              <a:rPr lang="en-US" altLang="en-US"/>
            </a:br>
            <a:r>
              <a:rPr lang="en-US" altLang="en-US"/>
              <a:t>in the interaction between browser</a:t>
            </a:r>
          </a:p>
          <a:p>
            <a:pPr algn="ctr" eaLnBrk="1" hangingPunct="1"/>
            <a:r>
              <a:rPr lang="en-US" altLang="en-US"/>
              <a:t>and Web Server?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fade">
                                      <p:cBhvr>
                                        <p:cTn id="7" dur="500"/>
                                        <p:tgtEl>
                                          <p:spTgt spid="90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90513" y="544513"/>
            <a:ext cx="8932862" cy="498475"/>
          </a:xfrm>
        </p:spPr>
        <p:txBody>
          <a:bodyPr/>
          <a:lstStyle/>
          <a:p>
            <a:r>
              <a:rPr lang="en-US" altLang="en-US"/>
              <a:t>The user clicks on a link</a:t>
            </a:r>
          </a:p>
        </p:txBody>
      </p:sp>
      <p:pic>
        <p:nvPicPr>
          <p:cNvPr id="10243" name="Picture 3"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4575" y="2751138"/>
            <a:ext cx="1795463"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244" name="Object 4"/>
          <p:cNvGraphicFramePr>
            <a:graphicFrameLocks noChangeAspect="1"/>
          </p:cNvGraphicFramePr>
          <p:nvPr/>
        </p:nvGraphicFramePr>
        <p:xfrm>
          <a:off x="6316663" y="3108325"/>
          <a:ext cx="766762" cy="11811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6663" y="3108325"/>
                        <a:ext cx="766762" cy="11811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Text Box 5"/>
          <p:cNvSpPr txBox="1">
            <a:spLocks noChangeArrowheads="1"/>
          </p:cNvSpPr>
          <p:nvPr/>
        </p:nvSpPr>
        <p:spPr bwMode="auto">
          <a:xfrm>
            <a:off x="1717675" y="1306513"/>
            <a:ext cx="6691313"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http://webarch.noahdemo.com/demo1/test.html</a:t>
            </a:r>
          </a:p>
        </p:txBody>
      </p:sp>
      <p:sp>
        <p:nvSpPr>
          <p:cNvPr id="10246" name="Text Box 6"/>
          <p:cNvSpPr txBox="1">
            <a:spLocks noChangeArrowheads="1"/>
          </p:cNvSpPr>
          <p:nvPr/>
        </p:nvSpPr>
        <p:spPr bwMode="auto">
          <a:xfrm>
            <a:off x="1717675" y="1304925"/>
            <a:ext cx="6691313"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http://webarch.noahdemo.com/demo1/test.html</a:t>
            </a:r>
          </a:p>
        </p:txBody>
      </p:sp>
      <p:sp>
        <p:nvSpPr>
          <p:cNvPr id="2" name="AutoShape 21">
            <a:extLst>
              <a:ext uri="{FF2B5EF4-FFF2-40B4-BE49-F238E27FC236}">
                <a16:creationId xmlns:a16="http://schemas.microsoft.com/office/drawing/2014/main" id="{2866CF6F-63FC-65E4-EAFA-3542D425055C}"/>
              </a:ext>
            </a:extLst>
          </p:cNvPr>
          <p:cNvSpPr>
            <a:spLocks noChangeArrowheads="1"/>
          </p:cNvSpPr>
          <p:nvPr/>
        </p:nvSpPr>
        <p:spPr bwMode="auto">
          <a:xfrm>
            <a:off x="708025" y="2386067"/>
            <a:ext cx="2703513" cy="2022475"/>
          </a:xfrm>
          <a:prstGeom prst="wedgeRoundRectCallout">
            <a:avLst>
              <a:gd name="adj1" fmla="val 124222"/>
              <a:gd name="adj2" fmla="val -85123"/>
              <a:gd name="adj3" fmla="val 16667"/>
            </a:avLst>
          </a:prstGeom>
          <a:solidFill>
            <a:srgbClr val="99CC0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algn="ctr" eaLnBrk="1" hangingPunct="1"/>
            <a:r>
              <a:rPr lang="en-US" altLang="en-US" sz="1800" b="1" dirty="0"/>
              <a:t>The URI Identifies the Resource to be Accessed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019538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8863" y="2738438"/>
            <a:ext cx="1795462" cy="183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291" name="Object 3"/>
          <p:cNvGraphicFramePr>
            <a:graphicFrameLocks noChangeAspect="1"/>
          </p:cNvGraphicFramePr>
          <p:nvPr/>
        </p:nvGraphicFramePr>
        <p:xfrm>
          <a:off x="6330950" y="3095625"/>
          <a:ext cx="766763" cy="1181100"/>
        </p:xfrm>
        <a:graphic>
          <a:graphicData uri="http://schemas.openxmlformats.org/presentationml/2006/ole">
            <mc:AlternateContent xmlns:mc="http://schemas.openxmlformats.org/markup-compatibility/2006">
              <mc:Choice xmlns:v="urn:schemas-microsoft-com:vml" Requires="v">
                <p:oleObj name="Drawing" r:id="rId3" imgW="767895" imgH="1179814" progId="FLW3Drawing">
                  <p:embed/>
                </p:oleObj>
              </mc:Choice>
              <mc:Fallback>
                <p:oleObj name="Drawing" r:id="rId3" imgW="767895" imgH="1179814" progId="FLW3Drawing">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0950" y="3095625"/>
                        <a:ext cx="766763" cy="11811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50800">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AutoShape 4"/>
          <p:cNvSpPr>
            <a:spLocks noChangeArrowheads="1"/>
          </p:cNvSpPr>
          <p:nvPr/>
        </p:nvSpPr>
        <p:spPr bwMode="auto">
          <a:xfrm>
            <a:off x="2938463" y="2308225"/>
            <a:ext cx="2752725" cy="528638"/>
          </a:xfrm>
          <a:prstGeom prst="curvedDownArrow">
            <a:avLst>
              <a:gd name="adj1" fmla="val 104144"/>
              <a:gd name="adj2" fmla="val 208288"/>
              <a:gd name="adj3" fmla="val 33333"/>
            </a:avLst>
          </a:prstGeom>
          <a:solidFill>
            <a:srgbClr val="F7991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293" name="Text Box 5"/>
          <p:cNvSpPr txBox="1">
            <a:spLocks noChangeArrowheads="1"/>
          </p:cNvSpPr>
          <p:nvPr/>
        </p:nvSpPr>
        <p:spPr bwMode="auto">
          <a:xfrm>
            <a:off x="3527425" y="1776413"/>
            <a:ext cx="12906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HTTP GET</a:t>
            </a:r>
          </a:p>
        </p:txBody>
      </p:sp>
      <p:sp>
        <p:nvSpPr>
          <p:cNvPr id="12294" name="Rectangle 6"/>
          <p:cNvSpPr>
            <a:spLocks noChangeArrowheads="1"/>
          </p:cNvSpPr>
          <p:nvPr/>
        </p:nvSpPr>
        <p:spPr bwMode="auto">
          <a:xfrm>
            <a:off x="5730875" y="4394200"/>
            <a:ext cx="36528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49610"/>
                </a:solidFill>
              </a:rPr>
              <a:t>Host: webarch.noahdemo.com</a:t>
            </a:r>
          </a:p>
        </p:txBody>
      </p:sp>
      <p:grpSp>
        <p:nvGrpSpPr>
          <p:cNvPr id="12295" name="Group 7"/>
          <p:cNvGrpSpPr>
            <a:grpSpLocks/>
          </p:cNvGrpSpPr>
          <p:nvPr/>
        </p:nvGrpSpPr>
        <p:grpSpPr bwMode="auto">
          <a:xfrm>
            <a:off x="2287588" y="2722563"/>
            <a:ext cx="4884737" cy="3551237"/>
            <a:chOff x="1587" y="1581"/>
            <a:chExt cx="3077" cy="2237"/>
          </a:xfrm>
        </p:grpSpPr>
        <p:sp>
          <p:nvSpPr>
            <p:cNvPr id="12311" name="Text Box 8"/>
            <p:cNvSpPr txBox="1">
              <a:spLocks noChangeArrowheads="1"/>
            </p:cNvSpPr>
            <p:nvPr/>
          </p:nvSpPr>
          <p:spPr bwMode="auto">
            <a:xfrm>
              <a:off x="1587" y="2972"/>
              <a:ext cx="3077" cy="846"/>
            </a:xfrm>
            <a:prstGeom prst="rect">
              <a:avLst/>
            </a:prstGeom>
            <a:solidFill>
              <a:srgbClr val="CCFFFF"/>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t>GET </a:t>
              </a:r>
              <a:r>
                <a:rPr lang="en-US" altLang="en-US" b="1">
                  <a:solidFill>
                    <a:srgbClr val="FFB163"/>
                  </a:solidFill>
                </a:rPr>
                <a:t>/demo1/test.html</a:t>
              </a:r>
              <a:r>
                <a:rPr lang="en-US" altLang="en-US" b="1"/>
                <a:t> HTTP/1.0</a:t>
              </a:r>
            </a:p>
            <a:p>
              <a:pPr eaLnBrk="1" hangingPunct="1"/>
              <a:r>
                <a:rPr lang="en-US" altLang="en-US" b="1"/>
                <a:t>Host: </a:t>
              </a:r>
              <a:r>
                <a:rPr lang="en-US" altLang="en-US" b="1">
                  <a:solidFill>
                    <a:srgbClr val="FFB163"/>
                  </a:solidFill>
                </a:rPr>
                <a:t>webarch.noahdemo.com</a:t>
              </a:r>
            </a:p>
            <a:p>
              <a:pPr eaLnBrk="1" hangingPunct="1"/>
              <a:r>
                <a:rPr lang="en-US" altLang="en-US" b="1"/>
                <a:t>User-Agent: Noahs Demo HttpClient v1.0</a:t>
              </a:r>
            </a:p>
            <a:p>
              <a:pPr eaLnBrk="1" hangingPunct="1"/>
              <a:r>
                <a:rPr lang="en-US" altLang="en-US" b="1"/>
                <a:t>Accept: */*</a:t>
              </a:r>
            </a:p>
            <a:p>
              <a:pPr eaLnBrk="1" hangingPunct="1"/>
              <a:r>
                <a:rPr lang="en-US" altLang="en-US" b="1"/>
                <a:t>Accept-language: en-us</a:t>
              </a:r>
            </a:p>
          </p:txBody>
        </p:sp>
        <p:sp>
          <p:nvSpPr>
            <p:cNvPr id="12312" name="Line 9"/>
            <p:cNvSpPr>
              <a:spLocks noChangeShapeType="1"/>
            </p:cNvSpPr>
            <p:nvPr/>
          </p:nvSpPr>
          <p:spPr bwMode="auto">
            <a:xfrm flipV="1">
              <a:off x="2387" y="1581"/>
              <a:ext cx="551" cy="1273"/>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endParaRPr lang="en-US"/>
            </a:p>
          </p:txBody>
        </p:sp>
      </p:grpSp>
      <p:sp>
        <p:nvSpPr>
          <p:cNvPr id="12296" name="Text Box 10"/>
          <p:cNvSpPr txBox="1">
            <a:spLocks noChangeArrowheads="1"/>
          </p:cNvSpPr>
          <p:nvPr/>
        </p:nvSpPr>
        <p:spPr bwMode="auto">
          <a:xfrm>
            <a:off x="1728788" y="1303338"/>
            <a:ext cx="6691312" cy="361950"/>
          </a:xfrm>
          <a:prstGeom prst="rect">
            <a:avLst/>
          </a:prstGeom>
          <a:noFill/>
          <a:ln w="25400" algn="ctr">
            <a:solidFill>
              <a:srgbClr val="1656A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1656A3"/>
                </a:solidFill>
              </a:rPr>
              <a:t>URI is </a:t>
            </a:r>
            <a:r>
              <a:rPr lang="en-US" altLang="en-US" b="1" u="sng">
                <a:solidFill>
                  <a:srgbClr val="1656A3"/>
                </a:solidFill>
              </a:rPr>
              <a:t>http://webarch.noahdemo.com</a:t>
            </a:r>
            <a:r>
              <a:rPr lang="en-US" altLang="en-US" b="1" u="sng">
                <a:solidFill>
                  <a:srgbClr val="FFB163"/>
                </a:solidFill>
              </a:rPr>
              <a:t>/demo1/test.html</a:t>
            </a:r>
          </a:p>
        </p:txBody>
      </p:sp>
      <p:sp>
        <p:nvSpPr>
          <p:cNvPr id="12297" name="Line 11"/>
          <p:cNvSpPr>
            <a:spLocks noChangeShapeType="1"/>
          </p:cNvSpPr>
          <p:nvPr/>
        </p:nvSpPr>
        <p:spPr bwMode="auto">
          <a:xfrm>
            <a:off x="4686300" y="1743075"/>
            <a:ext cx="1717675" cy="268763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nvGrpSpPr>
          <p:cNvPr id="12298" name="Group 12"/>
          <p:cNvGrpSpPr>
            <a:grpSpLocks/>
          </p:cNvGrpSpPr>
          <p:nvPr/>
        </p:nvGrpSpPr>
        <p:grpSpPr bwMode="auto">
          <a:xfrm>
            <a:off x="4237038" y="2543175"/>
            <a:ext cx="5459412" cy="2463800"/>
            <a:chOff x="2815" y="1473"/>
            <a:chExt cx="3439" cy="1552"/>
          </a:xfrm>
        </p:grpSpPr>
        <p:grpSp>
          <p:nvGrpSpPr>
            <p:cNvPr id="12302" name="Group 13"/>
            <p:cNvGrpSpPr>
              <a:grpSpLocks/>
            </p:cNvGrpSpPr>
            <p:nvPr/>
          </p:nvGrpSpPr>
          <p:grpSpPr bwMode="auto">
            <a:xfrm>
              <a:off x="4910" y="1473"/>
              <a:ext cx="1344" cy="971"/>
              <a:chOff x="4910" y="1473"/>
              <a:chExt cx="1344" cy="971"/>
            </a:xfrm>
          </p:grpSpPr>
          <p:grpSp>
            <p:nvGrpSpPr>
              <p:cNvPr id="12304" name="Group 14"/>
              <p:cNvGrpSpPr>
                <a:grpSpLocks/>
              </p:cNvGrpSpPr>
              <p:nvPr/>
            </p:nvGrpSpPr>
            <p:grpSpPr bwMode="auto">
              <a:xfrm>
                <a:off x="5189" y="1473"/>
                <a:ext cx="475" cy="723"/>
                <a:chOff x="4574" y="2228"/>
                <a:chExt cx="660" cy="672"/>
              </a:xfrm>
            </p:grpSpPr>
            <p:sp>
              <p:nvSpPr>
                <p:cNvPr id="12306" name="Oval 15"/>
                <p:cNvSpPr>
                  <a:spLocks noChangeArrowheads="1"/>
                </p:cNvSpPr>
                <p:nvPr/>
              </p:nvSpPr>
              <p:spPr bwMode="auto">
                <a:xfrm>
                  <a:off x="4577" y="2710"/>
                  <a:ext cx="655"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7" name="Rectangle 16"/>
                <p:cNvSpPr>
                  <a:spLocks noChangeArrowheads="1"/>
                </p:cNvSpPr>
                <p:nvPr/>
              </p:nvSpPr>
              <p:spPr bwMode="auto">
                <a:xfrm>
                  <a:off x="4574" y="2333"/>
                  <a:ext cx="660" cy="462"/>
                </a:xfrm>
                <a:prstGeom prst="rect">
                  <a:avLst/>
                </a:prstGeom>
                <a:solidFill>
                  <a:srgbClr val="A5B1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8" name="Oval 17"/>
                <p:cNvSpPr>
                  <a:spLocks noChangeArrowheads="1"/>
                </p:cNvSpPr>
                <p:nvPr/>
              </p:nvSpPr>
              <p:spPr bwMode="auto">
                <a:xfrm>
                  <a:off x="4576" y="2228"/>
                  <a:ext cx="656" cy="190"/>
                </a:xfrm>
                <a:prstGeom prst="ellipse">
                  <a:avLst/>
                </a:prstGeom>
                <a:solidFill>
                  <a:srgbClr val="A5B1FF"/>
                </a:solidFill>
                <a:ln w="7938">
                  <a:solidFill>
                    <a:srgbClr val="000000"/>
                  </a:solidFill>
                  <a:round/>
                  <a:headEnd/>
                  <a:tailEnd/>
                </a:ln>
              </p:spPr>
              <p:txBody>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endParaRPr lang="en-US" altLang="en-US"/>
                </a:p>
              </p:txBody>
            </p:sp>
            <p:sp>
              <p:nvSpPr>
                <p:cNvPr id="12309" name="Line 18"/>
                <p:cNvSpPr>
                  <a:spLocks noChangeShapeType="1"/>
                </p:cNvSpPr>
                <p:nvPr/>
              </p:nvSpPr>
              <p:spPr bwMode="auto">
                <a:xfrm>
                  <a:off x="4574" y="2340"/>
                  <a:ext cx="3"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10" name="Line 19"/>
                <p:cNvSpPr>
                  <a:spLocks noChangeShapeType="1"/>
                </p:cNvSpPr>
                <p:nvPr/>
              </p:nvSpPr>
              <p:spPr bwMode="auto">
                <a:xfrm>
                  <a:off x="5231" y="2342"/>
                  <a:ext cx="2" cy="477"/>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05" name="Rectangle 20"/>
              <p:cNvSpPr>
                <a:spLocks noChangeArrowheads="1"/>
              </p:cNvSpPr>
              <p:nvPr/>
            </p:nvSpPr>
            <p:spPr bwMode="auto">
              <a:xfrm>
                <a:off x="4910" y="2232"/>
                <a:ext cx="1344"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defRPr sz="1600">
                    <a:solidFill>
                      <a:schemeClr val="tx1"/>
                    </a:solidFill>
                    <a:latin typeface="Verdana" pitchFamily="34" charset="0"/>
                    <a:cs typeface="Arial" charset="0"/>
                  </a:defRPr>
                </a:lvl1pPr>
                <a:lvl2pPr marL="742950" indent="-285750" eaLnBrk="0" hangingPunct="0">
                  <a:defRPr sz="1600">
                    <a:solidFill>
                      <a:schemeClr val="tx1"/>
                    </a:solidFill>
                    <a:latin typeface="Verdana" pitchFamily="34" charset="0"/>
                    <a:cs typeface="Arial" charset="0"/>
                  </a:defRPr>
                </a:lvl2pPr>
                <a:lvl3pPr marL="1143000" indent="-228600" eaLnBrk="0" hangingPunct="0">
                  <a:defRPr sz="1600">
                    <a:solidFill>
                      <a:schemeClr val="tx1"/>
                    </a:solidFill>
                    <a:latin typeface="Verdana" pitchFamily="34" charset="0"/>
                    <a:cs typeface="Arial" charset="0"/>
                  </a:defRPr>
                </a:lvl3pPr>
                <a:lvl4pPr marL="1600200" indent="-228600" eaLnBrk="0" hangingPunct="0">
                  <a:defRPr sz="1600">
                    <a:solidFill>
                      <a:schemeClr val="tx1"/>
                    </a:solidFill>
                    <a:latin typeface="Verdana" pitchFamily="34" charset="0"/>
                    <a:cs typeface="Arial" charset="0"/>
                  </a:defRPr>
                </a:lvl4pPr>
                <a:lvl5pPr marL="2057400" indent="-228600" eaLnBrk="0" hangingPunct="0">
                  <a:defRPr sz="1600">
                    <a:solidFill>
                      <a:schemeClr val="tx1"/>
                    </a:solidFill>
                    <a:latin typeface="Verdana" pitchFamily="34" charset="0"/>
                    <a:cs typeface="Arial" charset="0"/>
                  </a:defRPr>
                </a:lvl5pPr>
                <a:lvl6pPr marL="2514600" indent="-228600" eaLnBrk="0" fontAlgn="base" hangingPunct="0">
                  <a:spcBef>
                    <a:spcPct val="0"/>
                  </a:spcBef>
                  <a:spcAft>
                    <a:spcPct val="0"/>
                  </a:spcAft>
                  <a:defRPr sz="1600">
                    <a:solidFill>
                      <a:schemeClr val="tx1"/>
                    </a:solidFill>
                    <a:latin typeface="Verdana" pitchFamily="34" charset="0"/>
                    <a:cs typeface="Arial" charset="0"/>
                  </a:defRPr>
                </a:lvl6pPr>
                <a:lvl7pPr marL="2971800" indent="-228600" eaLnBrk="0" fontAlgn="base" hangingPunct="0">
                  <a:spcBef>
                    <a:spcPct val="0"/>
                  </a:spcBef>
                  <a:spcAft>
                    <a:spcPct val="0"/>
                  </a:spcAft>
                  <a:defRPr sz="1600">
                    <a:solidFill>
                      <a:schemeClr val="tx1"/>
                    </a:solidFill>
                    <a:latin typeface="Verdana" pitchFamily="34" charset="0"/>
                    <a:cs typeface="Arial" charset="0"/>
                  </a:defRPr>
                </a:lvl7pPr>
                <a:lvl8pPr marL="3429000" indent="-228600" eaLnBrk="0" fontAlgn="base" hangingPunct="0">
                  <a:spcBef>
                    <a:spcPct val="0"/>
                  </a:spcBef>
                  <a:spcAft>
                    <a:spcPct val="0"/>
                  </a:spcAft>
                  <a:defRPr sz="1600">
                    <a:solidFill>
                      <a:schemeClr val="tx1"/>
                    </a:solidFill>
                    <a:latin typeface="Verdana" pitchFamily="34" charset="0"/>
                    <a:cs typeface="Arial" charset="0"/>
                  </a:defRPr>
                </a:lvl8pPr>
                <a:lvl9pPr marL="3886200" indent="-228600" eaLnBrk="0" fontAlgn="base" hangingPunct="0">
                  <a:spcBef>
                    <a:spcPct val="0"/>
                  </a:spcBef>
                  <a:spcAft>
                    <a:spcPct val="0"/>
                  </a:spcAft>
                  <a:defRPr sz="1600">
                    <a:solidFill>
                      <a:schemeClr val="tx1"/>
                    </a:solidFill>
                    <a:latin typeface="Verdana" pitchFamily="34" charset="0"/>
                    <a:cs typeface="Arial" charset="0"/>
                  </a:defRPr>
                </a:lvl9pPr>
              </a:lstStyle>
              <a:p>
                <a:pPr eaLnBrk="1" hangingPunct="1"/>
                <a:r>
                  <a:rPr lang="en-US" altLang="en-US" b="1">
                    <a:solidFill>
                      <a:srgbClr val="FFB163"/>
                    </a:solidFill>
                  </a:rPr>
                  <a:t>demo1/test.html</a:t>
                </a:r>
              </a:p>
            </p:txBody>
          </p:sp>
        </p:grpSp>
        <p:sp>
          <p:nvSpPr>
            <p:cNvPr id="12303" name="Line 21"/>
            <p:cNvSpPr>
              <a:spLocks noChangeShapeType="1"/>
            </p:cNvSpPr>
            <p:nvPr/>
          </p:nvSpPr>
          <p:spPr bwMode="auto">
            <a:xfrm flipV="1">
              <a:off x="2815" y="2431"/>
              <a:ext cx="2085" cy="594"/>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grpSp>
      <p:sp>
        <p:nvSpPr>
          <p:cNvPr id="12299" name="Line 22"/>
          <p:cNvSpPr>
            <a:spLocks noChangeShapeType="1"/>
          </p:cNvSpPr>
          <p:nvPr/>
        </p:nvSpPr>
        <p:spPr bwMode="auto">
          <a:xfrm flipH="1">
            <a:off x="4233863" y="1630363"/>
            <a:ext cx="2836862" cy="3271837"/>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
        <p:nvSpPr>
          <p:cNvPr id="12300" name="Rectangle 23"/>
          <p:cNvSpPr>
            <a:spLocks noGrp="1" noChangeArrowheads="1"/>
          </p:cNvSpPr>
          <p:nvPr>
            <p:ph type="title"/>
          </p:nvPr>
        </p:nvSpPr>
        <p:spPr>
          <a:xfrm>
            <a:off x="290513" y="544513"/>
            <a:ext cx="8932862" cy="498475"/>
          </a:xfrm>
          <a:noFill/>
        </p:spPr>
        <p:txBody>
          <a:bodyPr/>
          <a:lstStyle/>
          <a:p>
            <a:r>
              <a:rPr lang="en-US" altLang="en-US"/>
              <a:t>The client sends an HTTP GET</a:t>
            </a:r>
          </a:p>
        </p:txBody>
      </p:sp>
      <p:sp>
        <p:nvSpPr>
          <p:cNvPr id="12301" name="Line 24"/>
          <p:cNvSpPr>
            <a:spLocks noChangeShapeType="1"/>
          </p:cNvSpPr>
          <p:nvPr/>
        </p:nvSpPr>
        <p:spPr bwMode="auto">
          <a:xfrm flipV="1">
            <a:off x="5964238" y="4727575"/>
            <a:ext cx="1085850" cy="573088"/>
          </a:xfrm>
          <a:prstGeom prst="line">
            <a:avLst/>
          </a:prstGeom>
          <a:noFill/>
          <a:ln w="57150">
            <a:solidFill>
              <a:srgbClr val="F7991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endParaRPr lang="en-US"/>
          </a:p>
        </p:txBody>
      </p:sp>
    </p:spTree>
  </p:cSld>
  <p:clrMapOvr>
    <a:masterClrMapping/>
  </p:clrMapOvr>
</p:sld>
</file>

<file path=ppt/theme/theme1.xml><?xml version="1.0" encoding="utf-8"?>
<a:theme xmlns:a="http://schemas.openxmlformats.org/drawingml/2006/main" name="Blue Pearl DeLuxe">
  <a:themeElements>
    <a:clrScheme name="">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0000FF"/>
      </a:hlink>
      <a:folHlink>
        <a:srgbClr val="D18213"/>
      </a:folHlink>
    </a:clrScheme>
    <a:fontScheme name="Blue Pearl DeLux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F49610"/>
            </a:solidFill>
            <a:effectLst/>
            <a:latin typeface="Verdana" pitchFamily="34" charset="0"/>
            <a:cs typeface="Arial" pitchFamily="34" charset="0"/>
          </a:defRPr>
        </a:defPPr>
      </a:lstStyle>
    </a:spDef>
    <a:lnDef>
      <a:spPr bwMode="auto">
        <a:xfrm>
          <a:off x="0" y="0"/>
          <a:ext cx="1" cy="1"/>
        </a:xfrm>
        <a:custGeom>
          <a:avLst/>
          <a:gdLst/>
          <a:ahLst/>
          <a:cxnLst/>
          <a:rect l="0" t="0" r="0" b="0"/>
          <a:pathLst/>
        </a:custGeom>
        <a:solidFill>
          <a:srgbClr val="FF9900"/>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rgbClr val="F49610"/>
            </a:solidFill>
            <a:effectLst/>
            <a:latin typeface="Verdana" pitchFamily="34" charset="0"/>
            <a:cs typeface="Arial" pitchFamily="34" charset="0"/>
          </a:defRPr>
        </a:defPPr>
      </a:lstStyle>
    </a:lnDef>
  </a:objectDefaults>
  <a:extraClrSchemeLst>
    <a:extraClrScheme>
      <a:clrScheme name="Blue Pearl DeLuxe 1">
        <a:dk1>
          <a:srgbClr val="000000"/>
        </a:dk1>
        <a:lt1>
          <a:srgbClr val="FFFFFF"/>
        </a:lt1>
        <a:dk2>
          <a:srgbClr val="7889FB"/>
        </a:dk2>
        <a:lt2>
          <a:srgbClr val="808080"/>
        </a:lt2>
        <a:accent1>
          <a:srgbClr val="7889FB"/>
        </a:accent1>
        <a:accent2>
          <a:srgbClr val="2DB6B3"/>
        </a:accent2>
        <a:accent3>
          <a:srgbClr val="FFFFFF"/>
        </a:accent3>
        <a:accent4>
          <a:srgbClr val="000000"/>
        </a:accent4>
        <a:accent5>
          <a:srgbClr val="BEC4FD"/>
        </a:accent5>
        <a:accent6>
          <a:srgbClr val="28A5A2"/>
        </a:accent6>
        <a:hlink>
          <a:srgbClr val="C0C0C0"/>
        </a:hlink>
        <a:folHlink>
          <a:srgbClr val="D18213"/>
        </a:folHlink>
      </a:clrScheme>
      <a:clrMap bg1="lt1" tx1="dk1" bg2="lt2" tx2="dk2" accent1="accent1" accent2="accent2" accent3="accent3" accent4="accent4" accent5="accent5" accent6="accent6" hlink="hlink" folHlink="folHlink"/>
    </a:extraClrScheme>
    <a:extraClrScheme>
      <a:clrScheme name="Blue Pearl DeLuxe 2">
        <a:dk1>
          <a:srgbClr val="808080"/>
        </a:dk1>
        <a:lt1>
          <a:srgbClr val="FFFFFF"/>
        </a:lt1>
        <a:dk2>
          <a:srgbClr val="000000"/>
        </a:dk2>
        <a:lt2>
          <a:srgbClr val="CCCCFF"/>
        </a:lt2>
        <a:accent1>
          <a:srgbClr val="7889FB"/>
        </a:accent1>
        <a:accent2>
          <a:srgbClr val="DFFF66"/>
        </a:accent2>
        <a:accent3>
          <a:srgbClr val="AAAAAA"/>
        </a:accent3>
        <a:accent4>
          <a:srgbClr val="DADADA"/>
        </a:accent4>
        <a:accent5>
          <a:srgbClr val="BEC4FD"/>
        </a:accent5>
        <a:accent6>
          <a:srgbClr val="CAE75C"/>
        </a:accent6>
        <a:hlink>
          <a:srgbClr val="C0C0C0"/>
        </a:hlink>
        <a:folHlink>
          <a:srgbClr val="D1821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31295</TotalTime>
  <Words>3229</Words>
  <Application>Microsoft Office PowerPoint</Application>
  <PresentationFormat>A4 Paper (210x297 mm)</PresentationFormat>
  <Paragraphs>535</Paragraphs>
  <Slides>54</Slides>
  <Notes>9</Notes>
  <HiddenSlides>1</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0" baseType="lpstr">
      <vt:lpstr>Arial</vt:lpstr>
      <vt:lpstr>Courier New</vt:lpstr>
      <vt:lpstr>Verdana</vt:lpstr>
      <vt:lpstr>Wingdings</vt:lpstr>
      <vt:lpstr>Blue Pearl DeLuxe</vt:lpstr>
      <vt:lpstr>Drawing</vt:lpstr>
      <vt:lpstr>URIs and RFC 3986</vt:lpstr>
      <vt:lpstr>Goals</vt:lpstr>
      <vt:lpstr>Review: Naming Questions</vt:lpstr>
      <vt:lpstr>Some characteristics of names</vt:lpstr>
      <vt:lpstr>Review Web Architecture Basics</vt:lpstr>
      <vt:lpstr>What Happens When We Browse a Web Page?</vt:lpstr>
      <vt:lpstr>What Happens When We Browse a Web Page?</vt:lpstr>
      <vt:lpstr>The user clicks on a link</vt:lpstr>
      <vt:lpstr>The client sends an HTTP GET</vt:lpstr>
      <vt:lpstr>The client sends an HTTP GET</vt:lpstr>
      <vt:lpstr>The client sends an HTTP GET</vt:lpstr>
      <vt:lpstr>The client sends an HTTP GET</vt:lpstr>
      <vt:lpstr>The client sends an HTTP GET</vt:lpstr>
      <vt:lpstr>The server sends an HTTP Response</vt:lpstr>
      <vt:lpstr>The server sends an HTTP Response</vt:lpstr>
      <vt:lpstr>Architecting a universal Web</vt:lpstr>
      <vt:lpstr>Assign URIs for all Resources</vt:lpstr>
      <vt:lpstr>The Structure of URIs</vt:lpstr>
      <vt:lpstr>A simple URI</vt:lpstr>
      <vt:lpstr>A simple URI</vt:lpstr>
      <vt:lpstr>A simple URI</vt:lpstr>
      <vt:lpstr>Schemes</vt:lpstr>
      <vt:lpstr>A simple URI</vt:lpstr>
      <vt:lpstr>A simple URI</vt:lpstr>
      <vt:lpstr>A simple URI</vt:lpstr>
      <vt:lpstr>A simple URI</vt:lpstr>
      <vt:lpstr>A simple URI</vt:lpstr>
      <vt:lpstr>A more complex URI</vt:lpstr>
      <vt:lpstr>A more complex URI</vt:lpstr>
      <vt:lpstr>Fragments</vt:lpstr>
      <vt:lpstr>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Some characteristics of URIs</vt:lpstr>
      <vt:lpstr>Grammars</vt:lpstr>
      <vt:lpstr>What are formal grammars?</vt:lpstr>
      <vt:lpstr>Why use formal grammars for specifying languages?</vt:lpstr>
      <vt:lpstr>ABNF: the grammar for IETF RFCs</vt:lpstr>
      <vt:lpstr>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Naming System Design Tradeoffs</dc:title>
  <dc:subject>Naming</dc:subject>
  <dc:creator>Noah Mendelsohn</dc:creator>
  <cp:lastModifiedBy>Noah Mendelsohn</cp:lastModifiedBy>
  <cp:revision>1927</cp:revision>
  <dcterms:created xsi:type="dcterms:W3CDTF">2002-12-11T03:38:06Z</dcterms:created>
  <dcterms:modified xsi:type="dcterms:W3CDTF">2023-10-05T17:25:27Z</dcterms:modified>
</cp:coreProperties>
</file>