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media/image39.jpg" ContentType="image/jpeg"/>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61" r:id="rId2"/>
    <p:sldId id="263" r:id="rId3"/>
    <p:sldId id="264" r:id="rId4"/>
    <p:sldId id="266" r:id="rId5"/>
    <p:sldId id="256" r:id="rId6"/>
    <p:sldId id="268" r:id="rId7"/>
    <p:sldId id="269" r:id="rId8"/>
    <p:sldId id="271" r:id="rId9"/>
    <p:sldId id="272" r:id="rId10"/>
    <p:sldId id="273" r:id="rId11"/>
    <p:sldId id="280" r:id="rId12"/>
    <p:sldId id="282" r:id="rId13"/>
    <p:sldId id="283" r:id="rId14"/>
    <p:sldId id="284" r:id="rId15"/>
    <p:sldId id="285" r:id="rId16"/>
    <p:sldId id="286" r:id="rId17"/>
    <p:sldId id="287" r:id="rId18"/>
    <p:sldId id="290" r:id="rId19"/>
    <p:sldId id="292" r:id="rId20"/>
    <p:sldId id="289" r:id="rId21"/>
    <p:sldId id="275" r:id="rId22"/>
    <p:sldId id="333" r:id="rId23"/>
    <p:sldId id="295" r:id="rId24"/>
    <p:sldId id="297" r:id="rId25"/>
    <p:sldId id="299" r:id="rId26"/>
    <p:sldId id="300" r:id="rId27"/>
    <p:sldId id="301" r:id="rId28"/>
    <p:sldId id="302" r:id="rId29"/>
    <p:sldId id="303" r:id="rId30"/>
    <p:sldId id="304" r:id="rId31"/>
    <p:sldId id="314" r:id="rId32"/>
    <p:sldId id="313" r:id="rId33"/>
    <p:sldId id="315" r:id="rId34"/>
    <p:sldId id="309" r:id="rId35"/>
    <p:sldId id="311" r:id="rId36"/>
    <p:sldId id="317" r:id="rId37"/>
    <p:sldId id="334" r:id="rId38"/>
    <p:sldId id="323" r:id="rId39"/>
    <p:sldId id="310" r:id="rId40"/>
    <p:sldId id="330" r:id="rId41"/>
    <p:sldId id="324" r:id="rId42"/>
    <p:sldId id="325" r:id="rId43"/>
    <p:sldId id="331" r:id="rId44"/>
    <p:sldId id="328" r:id="rId45"/>
    <p:sldId id="318" r:id="rId46"/>
    <p:sldId id="326" r:id="rId47"/>
    <p:sldId id="327" r:id="rId48"/>
    <p:sldId id="332" r:id="rId49"/>
    <p:sldId id="320" r:id="rId50"/>
    <p:sldId id="321"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AE8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0" autoAdjust="0"/>
    <p:restoredTop sz="94507"/>
  </p:normalViewPr>
  <p:slideViewPr>
    <p:cSldViewPr snapToGrid="0" snapToObjects="1">
      <p:cViewPr varScale="1">
        <p:scale>
          <a:sx n="81" d="100"/>
          <a:sy n="81" d="100"/>
        </p:scale>
        <p:origin x="184" y="944"/>
      </p:cViewPr>
      <p:guideLst>
        <p:guide orient="horz" pos="2160"/>
        <p:guide pos="2880"/>
      </p:guideLst>
    </p:cSldViewPr>
  </p:slideViewPr>
  <p:notesTextViewPr>
    <p:cViewPr>
      <p:scale>
        <a:sx n="100" d="100"/>
        <a:sy n="100" d="100"/>
      </p:scale>
      <p:origin x="0" y="0"/>
    </p:cViewPr>
  </p:notesTextViewPr>
  <p:sorterViewPr>
    <p:cViewPr>
      <p:scale>
        <a:sx n="1" d="1"/>
        <a:sy n="1" d="1"/>
      </p:scale>
      <p:origin x="0" y="6368"/>
    </p:cViewPr>
  </p:sorterViewPr>
  <p:notesViewPr>
    <p:cSldViewPr snapToGrid="0" snapToObjects="1">
      <p:cViewPr varScale="1">
        <p:scale>
          <a:sx n="159" d="100"/>
          <a:sy n="159" d="100"/>
        </p:scale>
        <p:origin x="2200"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415D94-23E7-974D-8446-384B52F594E1}" type="datetimeFigureOut">
              <a:t>1/24/24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6C5BF9-15BF-5842-9DDB-3AA156DAF0F5}" type="slidenum">
              <a:t>‹#›</a:t>
            </a:fld>
            <a:endParaRPr lang="en-US"/>
          </a:p>
        </p:txBody>
      </p:sp>
    </p:spTree>
    <p:extLst>
      <p:ext uri="{BB962C8B-B14F-4D97-AF65-F5344CB8AC3E}">
        <p14:creationId xmlns:p14="http://schemas.microsoft.com/office/powerpoint/2010/main" val="13473936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type="none" w="sm" len="sm"/>
                <a:tailEnd type="none" w="sm" len="sm"/>
              </a14:hiddenLine>
            </a:ext>
          </a:extLst>
        </p:spPr>
        <p:txBody>
          <a:bodyPr/>
          <a:lstStyle>
            <a:lvl1pPr defTabSz="909979" eaLnBrk="0" hangingPunct="0">
              <a:defRPr sz="2300">
                <a:solidFill>
                  <a:schemeClr val="tx1"/>
                </a:solidFill>
                <a:latin typeface="Comic Sans MS" charset="0"/>
                <a:ea typeface="ＭＳ Ｐゴシック" charset="0"/>
                <a:cs typeface="ＭＳ Ｐゴシック" charset="0"/>
              </a:defRPr>
            </a:lvl1pPr>
            <a:lvl2pPr marL="702756" indent="-270291" defTabSz="909979" eaLnBrk="0" hangingPunct="0">
              <a:defRPr sz="2300">
                <a:solidFill>
                  <a:schemeClr val="tx1"/>
                </a:solidFill>
                <a:latin typeface="Comic Sans MS" charset="0"/>
                <a:ea typeface="ＭＳ Ｐゴシック" charset="0"/>
              </a:defRPr>
            </a:lvl2pPr>
            <a:lvl3pPr marL="1081164" indent="-216233" defTabSz="909979" eaLnBrk="0" hangingPunct="0">
              <a:defRPr sz="2300">
                <a:solidFill>
                  <a:schemeClr val="tx1"/>
                </a:solidFill>
                <a:latin typeface="Comic Sans MS" charset="0"/>
                <a:ea typeface="ＭＳ Ｐゴシック" charset="0"/>
              </a:defRPr>
            </a:lvl3pPr>
            <a:lvl4pPr marL="1513629" indent="-216233" defTabSz="909979" eaLnBrk="0" hangingPunct="0">
              <a:defRPr sz="2300">
                <a:solidFill>
                  <a:schemeClr val="tx1"/>
                </a:solidFill>
                <a:latin typeface="Comic Sans MS" charset="0"/>
                <a:ea typeface="ＭＳ Ｐゴシック" charset="0"/>
              </a:defRPr>
            </a:lvl4pPr>
            <a:lvl5pPr marL="1946095" indent="-216233" defTabSz="909979" eaLnBrk="0" hangingPunct="0">
              <a:defRPr sz="2300">
                <a:solidFill>
                  <a:schemeClr val="tx1"/>
                </a:solidFill>
                <a:latin typeface="Comic Sans MS" charset="0"/>
                <a:ea typeface="ＭＳ Ｐゴシック" charset="0"/>
              </a:defRPr>
            </a:lvl5pPr>
            <a:lvl6pPr marL="2378560" indent="-216233" defTabSz="909979" eaLnBrk="0" fontAlgn="base" hangingPunct="0">
              <a:spcBef>
                <a:spcPct val="0"/>
              </a:spcBef>
              <a:spcAft>
                <a:spcPct val="0"/>
              </a:spcAft>
              <a:defRPr sz="2300">
                <a:solidFill>
                  <a:schemeClr val="tx1"/>
                </a:solidFill>
                <a:latin typeface="Comic Sans MS" charset="0"/>
                <a:ea typeface="ＭＳ Ｐゴシック" charset="0"/>
              </a:defRPr>
            </a:lvl6pPr>
            <a:lvl7pPr marL="2811026" indent="-216233" defTabSz="909979" eaLnBrk="0" fontAlgn="base" hangingPunct="0">
              <a:spcBef>
                <a:spcPct val="0"/>
              </a:spcBef>
              <a:spcAft>
                <a:spcPct val="0"/>
              </a:spcAft>
              <a:defRPr sz="2300">
                <a:solidFill>
                  <a:schemeClr val="tx1"/>
                </a:solidFill>
                <a:latin typeface="Comic Sans MS" charset="0"/>
                <a:ea typeface="ＭＳ Ｐゴシック" charset="0"/>
              </a:defRPr>
            </a:lvl7pPr>
            <a:lvl8pPr marL="3243491" indent="-216233" defTabSz="909979" eaLnBrk="0" fontAlgn="base" hangingPunct="0">
              <a:spcBef>
                <a:spcPct val="0"/>
              </a:spcBef>
              <a:spcAft>
                <a:spcPct val="0"/>
              </a:spcAft>
              <a:defRPr sz="2300">
                <a:solidFill>
                  <a:schemeClr val="tx1"/>
                </a:solidFill>
                <a:latin typeface="Comic Sans MS" charset="0"/>
                <a:ea typeface="ＭＳ Ｐゴシック" charset="0"/>
              </a:defRPr>
            </a:lvl8pPr>
            <a:lvl9pPr marL="3675957" indent="-216233" defTabSz="909979" eaLnBrk="0" fontAlgn="base" hangingPunct="0">
              <a:spcBef>
                <a:spcPct val="0"/>
              </a:spcBef>
              <a:spcAft>
                <a:spcPct val="0"/>
              </a:spcAft>
              <a:defRPr sz="2300">
                <a:solidFill>
                  <a:schemeClr val="tx1"/>
                </a:solidFill>
                <a:latin typeface="Comic Sans MS" charset="0"/>
                <a:ea typeface="ＭＳ Ｐゴシック" charset="0"/>
              </a:defRPr>
            </a:lvl9pPr>
          </a:lstStyle>
          <a:p>
            <a:fld id="{1C1C232C-905E-5447-A7E5-41A365279AA8}" type="slidenum">
              <a:rPr lang="en-US" sz="1300">
                <a:latin typeface="Arial" charset="0"/>
              </a:rPr>
              <a:pPr/>
              <a:t>15</a:t>
            </a:fld>
            <a:endParaRPr lang="en-US" sz="130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type="none" w="sm" len="sm"/>
                <a:tailEnd type="none" w="sm" len="sm"/>
              </a14:hiddenLine>
            </a:ext>
          </a:extLst>
        </p:spPr>
        <p:txBody>
          <a:bodyPr/>
          <a:lstStyle>
            <a:lvl1pPr defTabSz="909979" eaLnBrk="0" hangingPunct="0">
              <a:defRPr sz="2300">
                <a:solidFill>
                  <a:schemeClr val="tx1"/>
                </a:solidFill>
                <a:latin typeface="Comic Sans MS" charset="0"/>
                <a:ea typeface="ＭＳ Ｐゴシック" charset="0"/>
                <a:cs typeface="ＭＳ Ｐゴシック" charset="0"/>
              </a:defRPr>
            </a:lvl1pPr>
            <a:lvl2pPr marL="702756" indent="-270291" defTabSz="909979" eaLnBrk="0" hangingPunct="0">
              <a:defRPr sz="2300">
                <a:solidFill>
                  <a:schemeClr val="tx1"/>
                </a:solidFill>
                <a:latin typeface="Comic Sans MS" charset="0"/>
                <a:ea typeface="ＭＳ Ｐゴシック" charset="0"/>
              </a:defRPr>
            </a:lvl2pPr>
            <a:lvl3pPr marL="1081164" indent="-216233" defTabSz="909979" eaLnBrk="0" hangingPunct="0">
              <a:defRPr sz="2300">
                <a:solidFill>
                  <a:schemeClr val="tx1"/>
                </a:solidFill>
                <a:latin typeface="Comic Sans MS" charset="0"/>
                <a:ea typeface="ＭＳ Ｐゴシック" charset="0"/>
              </a:defRPr>
            </a:lvl3pPr>
            <a:lvl4pPr marL="1513629" indent="-216233" defTabSz="909979" eaLnBrk="0" hangingPunct="0">
              <a:defRPr sz="2300">
                <a:solidFill>
                  <a:schemeClr val="tx1"/>
                </a:solidFill>
                <a:latin typeface="Comic Sans MS" charset="0"/>
                <a:ea typeface="ＭＳ Ｐゴシック" charset="0"/>
              </a:defRPr>
            </a:lvl4pPr>
            <a:lvl5pPr marL="1946095" indent="-216233" defTabSz="909979" eaLnBrk="0" hangingPunct="0">
              <a:defRPr sz="2300">
                <a:solidFill>
                  <a:schemeClr val="tx1"/>
                </a:solidFill>
                <a:latin typeface="Comic Sans MS" charset="0"/>
                <a:ea typeface="ＭＳ Ｐゴシック" charset="0"/>
              </a:defRPr>
            </a:lvl5pPr>
            <a:lvl6pPr marL="2378560" indent="-216233" defTabSz="909979" eaLnBrk="0" fontAlgn="base" hangingPunct="0">
              <a:spcBef>
                <a:spcPct val="0"/>
              </a:spcBef>
              <a:spcAft>
                <a:spcPct val="0"/>
              </a:spcAft>
              <a:defRPr sz="2300">
                <a:solidFill>
                  <a:schemeClr val="tx1"/>
                </a:solidFill>
                <a:latin typeface="Comic Sans MS" charset="0"/>
                <a:ea typeface="ＭＳ Ｐゴシック" charset="0"/>
              </a:defRPr>
            </a:lvl6pPr>
            <a:lvl7pPr marL="2811026" indent="-216233" defTabSz="909979" eaLnBrk="0" fontAlgn="base" hangingPunct="0">
              <a:spcBef>
                <a:spcPct val="0"/>
              </a:spcBef>
              <a:spcAft>
                <a:spcPct val="0"/>
              </a:spcAft>
              <a:defRPr sz="2300">
                <a:solidFill>
                  <a:schemeClr val="tx1"/>
                </a:solidFill>
                <a:latin typeface="Comic Sans MS" charset="0"/>
                <a:ea typeface="ＭＳ Ｐゴシック" charset="0"/>
              </a:defRPr>
            </a:lvl7pPr>
            <a:lvl8pPr marL="3243491" indent="-216233" defTabSz="909979" eaLnBrk="0" fontAlgn="base" hangingPunct="0">
              <a:spcBef>
                <a:spcPct val="0"/>
              </a:spcBef>
              <a:spcAft>
                <a:spcPct val="0"/>
              </a:spcAft>
              <a:defRPr sz="2300">
                <a:solidFill>
                  <a:schemeClr val="tx1"/>
                </a:solidFill>
                <a:latin typeface="Comic Sans MS" charset="0"/>
                <a:ea typeface="ＭＳ Ｐゴシック" charset="0"/>
              </a:defRPr>
            </a:lvl8pPr>
            <a:lvl9pPr marL="3675957" indent="-216233" defTabSz="909979" eaLnBrk="0" fontAlgn="base" hangingPunct="0">
              <a:spcBef>
                <a:spcPct val="0"/>
              </a:spcBef>
              <a:spcAft>
                <a:spcPct val="0"/>
              </a:spcAft>
              <a:defRPr sz="2300">
                <a:solidFill>
                  <a:schemeClr val="tx1"/>
                </a:solidFill>
                <a:latin typeface="Comic Sans MS" charset="0"/>
                <a:ea typeface="ＭＳ Ｐゴシック" charset="0"/>
              </a:defRPr>
            </a:lvl9pPr>
          </a:lstStyle>
          <a:p>
            <a:fld id="{97039B15-F1D9-1C49-96C3-F30C6210595C}" type="slidenum">
              <a:rPr lang="en-US" sz="1300">
                <a:latin typeface="Arial" charset="0"/>
              </a:rPr>
              <a:pPr/>
              <a:t>16</a:t>
            </a:fld>
            <a:endParaRPr lang="en-US" sz="130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type="none" w="sm" len="sm"/>
                <a:tailEnd type="none" w="sm" len="sm"/>
              </a14:hiddenLine>
            </a:ext>
          </a:extLst>
        </p:spPr>
        <p:txBody>
          <a:bodyPr/>
          <a:lstStyle>
            <a:lvl1pPr defTabSz="909979" eaLnBrk="0" hangingPunct="0">
              <a:defRPr sz="2300">
                <a:solidFill>
                  <a:schemeClr val="tx1"/>
                </a:solidFill>
                <a:latin typeface="Comic Sans MS" charset="0"/>
                <a:ea typeface="ＭＳ Ｐゴシック" charset="0"/>
                <a:cs typeface="ＭＳ Ｐゴシック" charset="0"/>
              </a:defRPr>
            </a:lvl1pPr>
            <a:lvl2pPr marL="702756" indent="-270291" defTabSz="909979" eaLnBrk="0" hangingPunct="0">
              <a:defRPr sz="2300">
                <a:solidFill>
                  <a:schemeClr val="tx1"/>
                </a:solidFill>
                <a:latin typeface="Comic Sans MS" charset="0"/>
                <a:ea typeface="ＭＳ Ｐゴシック" charset="0"/>
              </a:defRPr>
            </a:lvl2pPr>
            <a:lvl3pPr marL="1081164" indent="-216233" defTabSz="909979" eaLnBrk="0" hangingPunct="0">
              <a:defRPr sz="2300">
                <a:solidFill>
                  <a:schemeClr val="tx1"/>
                </a:solidFill>
                <a:latin typeface="Comic Sans MS" charset="0"/>
                <a:ea typeface="ＭＳ Ｐゴシック" charset="0"/>
              </a:defRPr>
            </a:lvl3pPr>
            <a:lvl4pPr marL="1513629" indent="-216233" defTabSz="909979" eaLnBrk="0" hangingPunct="0">
              <a:defRPr sz="2300">
                <a:solidFill>
                  <a:schemeClr val="tx1"/>
                </a:solidFill>
                <a:latin typeface="Comic Sans MS" charset="0"/>
                <a:ea typeface="ＭＳ Ｐゴシック" charset="0"/>
              </a:defRPr>
            </a:lvl4pPr>
            <a:lvl5pPr marL="1946095" indent="-216233" defTabSz="909979" eaLnBrk="0" hangingPunct="0">
              <a:defRPr sz="2300">
                <a:solidFill>
                  <a:schemeClr val="tx1"/>
                </a:solidFill>
                <a:latin typeface="Comic Sans MS" charset="0"/>
                <a:ea typeface="ＭＳ Ｐゴシック" charset="0"/>
              </a:defRPr>
            </a:lvl5pPr>
            <a:lvl6pPr marL="2378560" indent="-216233" defTabSz="909979" eaLnBrk="0" fontAlgn="base" hangingPunct="0">
              <a:spcBef>
                <a:spcPct val="0"/>
              </a:spcBef>
              <a:spcAft>
                <a:spcPct val="0"/>
              </a:spcAft>
              <a:defRPr sz="2300">
                <a:solidFill>
                  <a:schemeClr val="tx1"/>
                </a:solidFill>
                <a:latin typeface="Comic Sans MS" charset="0"/>
                <a:ea typeface="ＭＳ Ｐゴシック" charset="0"/>
              </a:defRPr>
            </a:lvl6pPr>
            <a:lvl7pPr marL="2811026" indent="-216233" defTabSz="909979" eaLnBrk="0" fontAlgn="base" hangingPunct="0">
              <a:spcBef>
                <a:spcPct val="0"/>
              </a:spcBef>
              <a:spcAft>
                <a:spcPct val="0"/>
              </a:spcAft>
              <a:defRPr sz="2300">
                <a:solidFill>
                  <a:schemeClr val="tx1"/>
                </a:solidFill>
                <a:latin typeface="Comic Sans MS" charset="0"/>
                <a:ea typeface="ＭＳ Ｐゴシック" charset="0"/>
              </a:defRPr>
            </a:lvl7pPr>
            <a:lvl8pPr marL="3243491" indent="-216233" defTabSz="909979" eaLnBrk="0" fontAlgn="base" hangingPunct="0">
              <a:spcBef>
                <a:spcPct val="0"/>
              </a:spcBef>
              <a:spcAft>
                <a:spcPct val="0"/>
              </a:spcAft>
              <a:defRPr sz="2300">
                <a:solidFill>
                  <a:schemeClr val="tx1"/>
                </a:solidFill>
                <a:latin typeface="Comic Sans MS" charset="0"/>
                <a:ea typeface="ＭＳ Ｐゴシック" charset="0"/>
              </a:defRPr>
            </a:lvl8pPr>
            <a:lvl9pPr marL="3675957" indent="-216233" defTabSz="909979" eaLnBrk="0" fontAlgn="base" hangingPunct="0">
              <a:spcBef>
                <a:spcPct val="0"/>
              </a:spcBef>
              <a:spcAft>
                <a:spcPct val="0"/>
              </a:spcAft>
              <a:defRPr sz="2300">
                <a:solidFill>
                  <a:schemeClr val="tx1"/>
                </a:solidFill>
                <a:latin typeface="Comic Sans MS" charset="0"/>
                <a:ea typeface="ＭＳ Ｐゴシック" charset="0"/>
              </a:defRPr>
            </a:lvl9pPr>
          </a:lstStyle>
          <a:p>
            <a:fld id="{6FA36A98-44BB-5742-8B3E-7C172ED48E0C}" type="slidenum">
              <a:rPr lang="en-US" sz="1300">
                <a:latin typeface="Arial" charset="0"/>
              </a:rPr>
              <a:pPr/>
              <a:t>17</a:t>
            </a:fld>
            <a:endParaRPr lang="en-US" sz="130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eaLnBrk="0" hangingPunct="0">
              <a:defRPr sz="2300">
                <a:solidFill>
                  <a:schemeClr val="tx1"/>
                </a:solidFill>
                <a:latin typeface="Tahoma" charset="0"/>
                <a:ea typeface="ＭＳ Ｐゴシック" charset="0"/>
                <a:cs typeface="ＭＳ Ｐゴシック" charset="0"/>
              </a:defRPr>
            </a:lvl1pPr>
            <a:lvl2pPr marL="702756" indent="-270291" defTabSz="914485" eaLnBrk="0" hangingPunct="0">
              <a:defRPr sz="2300">
                <a:solidFill>
                  <a:schemeClr val="tx1"/>
                </a:solidFill>
                <a:latin typeface="Tahoma" charset="0"/>
                <a:ea typeface="ＭＳ Ｐゴシック" charset="0"/>
              </a:defRPr>
            </a:lvl2pPr>
            <a:lvl3pPr marL="1081164" indent="-216233" defTabSz="914485" eaLnBrk="0" hangingPunct="0">
              <a:defRPr sz="2300">
                <a:solidFill>
                  <a:schemeClr val="tx1"/>
                </a:solidFill>
                <a:latin typeface="Tahoma" charset="0"/>
                <a:ea typeface="ＭＳ Ｐゴシック" charset="0"/>
              </a:defRPr>
            </a:lvl3pPr>
            <a:lvl4pPr marL="1513629" indent="-216233" defTabSz="914485" eaLnBrk="0" hangingPunct="0">
              <a:defRPr sz="2300">
                <a:solidFill>
                  <a:schemeClr val="tx1"/>
                </a:solidFill>
                <a:latin typeface="Tahoma" charset="0"/>
                <a:ea typeface="ＭＳ Ｐゴシック" charset="0"/>
              </a:defRPr>
            </a:lvl4pPr>
            <a:lvl5pPr marL="1946095" indent="-216233" defTabSz="914485" eaLnBrk="0" hangingPunct="0">
              <a:defRPr sz="2300">
                <a:solidFill>
                  <a:schemeClr val="tx1"/>
                </a:solidFill>
                <a:latin typeface="Tahoma"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ahoma"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ahoma"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ahoma"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ahoma" charset="0"/>
                <a:ea typeface="ＭＳ Ｐゴシック" charset="0"/>
              </a:defRPr>
            </a:lvl9pPr>
          </a:lstStyle>
          <a:p>
            <a:pPr eaLnBrk="1" hangingPunct="1"/>
            <a:fld id="{43FB7CAC-0E05-3449-9CA0-9493BC0A269D}" type="slidenum">
              <a:rPr lang="en-US" sz="1200">
                <a:latin typeface="Times New Roman" charset="0"/>
              </a:rPr>
              <a:pPr eaLnBrk="1" hangingPunct="1"/>
              <a:t>37</a:t>
            </a:fld>
            <a:endParaRPr lang="en-US" sz="1200">
              <a:latin typeface="Times New Roman" charset="0"/>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608480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6C5BF9-15BF-5842-9DDB-3AA156DAF0F5}" type="slidenum">
              <a:rPr lang="uk-UA"/>
              <a:t>38</a:t>
            </a:fld>
            <a:endParaRPr lang="uk-UA"/>
          </a:p>
        </p:txBody>
      </p:sp>
    </p:spTree>
    <p:extLst>
      <p:ext uri="{BB962C8B-B14F-4D97-AF65-F5344CB8AC3E}">
        <p14:creationId xmlns:p14="http://schemas.microsoft.com/office/powerpoint/2010/main" val="3209926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eaLnBrk="0" hangingPunct="0">
              <a:defRPr sz="2300">
                <a:solidFill>
                  <a:schemeClr val="tx1"/>
                </a:solidFill>
                <a:latin typeface="Tahoma" charset="0"/>
                <a:ea typeface="ＭＳ Ｐゴシック" charset="0"/>
                <a:cs typeface="ＭＳ Ｐゴシック" charset="0"/>
              </a:defRPr>
            </a:lvl1pPr>
            <a:lvl2pPr marL="702756" indent="-270291" defTabSz="914485" eaLnBrk="0" hangingPunct="0">
              <a:defRPr sz="2300">
                <a:solidFill>
                  <a:schemeClr val="tx1"/>
                </a:solidFill>
                <a:latin typeface="Tahoma" charset="0"/>
                <a:ea typeface="ＭＳ Ｐゴシック" charset="0"/>
              </a:defRPr>
            </a:lvl2pPr>
            <a:lvl3pPr marL="1081164" indent="-216233" defTabSz="914485" eaLnBrk="0" hangingPunct="0">
              <a:defRPr sz="2300">
                <a:solidFill>
                  <a:schemeClr val="tx1"/>
                </a:solidFill>
                <a:latin typeface="Tahoma" charset="0"/>
                <a:ea typeface="ＭＳ Ｐゴシック" charset="0"/>
              </a:defRPr>
            </a:lvl3pPr>
            <a:lvl4pPr marL="1513629" indent="-216233" defTabSz="914485" eaLnBrk="0" hangingPunct="0">
              <a:defRPr sz="2300">
                <a:solidFill>
                  <a:schemeClr val="tx1"/>
                </a:solidFill>
                <a:latin typeface="Tahoma" charset="0"/>
                <a:ea typeface="ＭＳ Ｐゴシック" charset="0"/>
              </a:defRPr>
            </a:lvl4pPr>
            <a:lvl5pPr marL="1946095" indent="-216233" defTabSz="914485" eaLnBrk="0" hangingPunct="0">
              <a:defRPr sz="2300">
                <a:solidFill>
                  <a:schemeClr val="tx1"/>
                </a:solidFill>
                <a:latin typeface="Tahoma"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ahoma"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ahoma"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ahoma"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ahoma" charset="0"/>
                <a:ea typeface="ＭＳ Ｐゴシック" charset="0"/>
              </a:defRPr>
            </a:lvl9pPr>
          </a:lstStyle>
          <a:p>
            <a:pPr eaLnBrk="1" hangingPunct="1"/>
            <a:fld id="{43FB7CAC-0E05-3449-9CA0-9493BC0A269D}" type="slidenum">
              <a:rPr lang="en-US" sz="1200">
                <a:latin typeface="Times New Roman" charset="0"/>
              </a:rPr>
              <a:pPr eaLnBrk="1" hangingPunct="1"/>
              <a:t>40</a:t>
            </a:fld>
            <a:endParaRPr lang="en-US" sz="1200">
              <a:latin typeface="Times New Roman" charset="0"/>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eaLnBrk="0" hangingPunct="0">
              <a:defRPr sz="2300">
                <a:solidFill>
                  <a:schemeClr val="tx1"/>
                </a:solidFill>
                <a:latin typeface="Tahoma" charset="0"/>
                <a:ea typeface="ＭＳ Ｐゴシック" charset="0"/>
                <a:cs typeface="ＭＳ Ｐゴシック" charset="0"/>
              </a:defRPr>
            </a:lvl1pPr>
            <a:lvl2pPr marL="702756" indent="-270291" defTabSz="914485" eaLnBrk="0" hangingPunct="0">
              <a:defRPr sz="2300">
                <a:solidFill>
                  <a:schemeClr val="tx1"/>
                </a:solidFill>
                <a:latin typeface="Tahoma" charset="0"/>
                <a:ea typeface="ＭＳ Ｐゴシック" charset="0"/>
              </a:defRPr>
            </a:lvl2pPr>
            <a:lvl3pPr marL="1081164" indent="-216233" defTabSz="914485" eaLnBrk="0" hangingPunct="0">
              <a:defRPr sz="2300">
                <a:solidFill>
                  <a:schemeClr val="tx1"/>
                </a:solidFill>
                <a:latin typeface="Tahoma" charset="0"/>
                <a:ea typeface="ＭＳ Ｐゴシック" charset="0"/>
              </a:defRPr>
            </a:lvl3pPr>
            <a:lvl4pPr marL="1513629" indent="-216233" defTabSz="914485" eaLnBrk="0" hangingPunct="0">
              <a:defRPr sz="2300">
                <a:solidFill>
                  <a:schemeClr val="tx1"/>
                </a:solidFill>
                <a:latin typeface="Tahoma" charset="0"/>
                <a:ea typeface="ＭＳ Ｐゴシック" charset="0"/>
              </a:defRPr>
            </a:lvl4pPr>
            <a:lvl5pPr marL="1946095" indent="-216233" defTabSz="914485" eaLnBrk="0" hangingPunct="0">
              <a:defRPr sz="2300">
                <a:solidFill>
                  <a:schemeClr val="tx1"/>
                </a:solidFill>
                <a:latin typeface="Tahoma"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ahoma"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ahoma"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ahoma"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ahoma" charset="0"/>
                <a:ea typeface="ＭＳ Ｐゴシック" charset="0"/>
              </a:defRPr>
            </a:lvl9pPr>
          </a:lstStyle>
          <a:p>
            <a:pPr eaLnBrk="1" hangingPunct="1"/>
            <a:fld id="{43FB7CAC-0E05-3449-9CA0-9493BC0A269D}" type="slidenum">
              <a:rPr lang="en-US" sz="1200">
                <a:latin typeface="Times New Roman" charset="0"/>
              </a:rPr>
              <a:pPr eaLnBrk="1" hangingPunct="1"/>
              <a:t>43</a:t>
            </a:fld>
            <a:endParaRPr lang="en-US" sz="1200">
              <a:latin typeface="Times New Roman" charset="0"/>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eaLnBrk="0" hangingPunct="0">
              <a:defRPr sz="2300">
                <a:solidFill>
                  <a:schemeClr val="tx1"/>
                </a:solidFill>
                <a:latin typeface="Tahoma" charset="0"/>
                <a:ea typeface="ＭＳ Ｐゴシック" charset="0"/>
                <a:cs typeface="ＭＳ Ｐゴシック" charset="0"/>
              </a:defRPr>
            </a:lvl1pPr>
            <a:lvl2pPr marL="702756" indent="-270291" defTabSz="914485" eaLnBrk="0" hangingPunct="0">
              <a:defRPr sz="2300">
                <a:solidFill>
                  <a:schemeClr val="tx1"/>
                </a:solidFill>
                <a:latin typeface="Tahoma" charset="0"/>
                <a:ea typeface="ＭＳ Ｐゴシック" charset="0"/>
              </a:defRPr>
            </a:lvl2pPr>
            <a:lvl3pPr marL="1081164" indent="-216233" defTabSz="914485" eaLnBrk="0" hangingPunct="0">
              <a:defRPr sz="2300">
                <a:solidFill>
                  <a:schemeClr val="tx1"/>
                </a:solidFill>
                <a:latin typeface="Tahoma" charset="0"/>
                <a:ea typeface="ＭＳ Ｐゴシック" charset="0"/>
              </a:defRPr>
            </a:lvl3pPr>
            <a:lvl4pPr marL="1513629" indent="-216233" defTabSz="914485" eaLnBrk="0" hangingPunct="0">
              <a:defRPr sz="2300">
                <a:solidFill>
                  <a:schemeClr val="tx1"/>
                </a:solidFill>
                <a:latin typeface="Tahoma" charset="0"/>
                <a:ea typeface="ＭＳ Ｐゴシック" charset="0"/>
              </a:defRPr>
            </a:lvl4pPr>
            <a:lvl5pPr marL="1946095" indent="-216233" defTabSz="914485" eaLnBrk="0" hangingPunct="0">
              <a:defRPr sz="2300">
                <a:solidFill>
                  <a:schemeClr val="tx1"/>
                </a:solidFill>
                <a:latin typeface="Tahoma"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ahoma"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ahoma"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ahoma"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ahoma" charset="0"/>
                <a:ea typeface="ＭＳ Ｐゴシック" charset="0"/>
              </a:defRPr>
            </a:lvl9pPr>
          </a:lstStyle>
          <a:p>
            <a:pPr eaLnBrk="1" hangingPunct="1"/>
            <a:fld id="{43FB7CAC-0E05-3449-9CA0-9493BC0A269D}" type="slidenum">
              <a:rPr lang="en-US" sz="1200">
                <a:latin typeface="Times New Roman" charset="0"/>
              </a:rPr>
              <a:pPr eaLnBrk="1" hangingPunct="1"/>
              <a:t>48</a:t>
            </a:fld>
            <a:endParaRPr lang="en-US" sz="1200">
              <a:latin typeface="Times New Roman" charset="0"/>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120F4B-30D6-A64E-99F4-981C2C58D0AA}" type="datetimeFigureOut">
              <a:t>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4C81B-C2E0-034A-BE72-F8285B5EB2BF}" type="slidenum">
              <a:t>‹#›</a:t>
            </a:fld>
            <a:endParaRPr lang="en-US"/>
          </a:p>
        </p:txBody>
      </p:sp>
    </p:spTree>
    <p:extLst>
      <p:ext uri="{BB962C8B-B14F-4D97-AF65-F5344CB8AC3E}">
        <p14:creationId xmlns:p14="http://schemas.microsoft.com/office/powerpoint/2010/main" val="1187338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120F4B-30D6-A64E-99F4-981C2C58D0AA}" type="datetimeFigureOut">
              <a:t>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4C81B-C2E0-034A-BE72-F8285B5EB2BF}" type="slidenum">
              <a:t>‹#›</a:t>
            </a:fld>
            <a:endParaRPr lang="en-US"/>
          </a:p>
        </p:txBody>
      </p:sp>
    </p:spTree>
    <p:extLst>
      <p:ext uri="{BB962C8B-B14F-4D97-AF65-F5344CB8AC3E}">
        <p14:creationId xmlns:p14="http://schemas.microsoft.com/office/powerpoint/2010/main" val="2396458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120F4B-30D6-A64E-99F4-981C2C58D0AA}" type="datetimeFigureOut">
              <a:t>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4C81B-C2E0-034A-BE72-F8285B5EB2BF}" type="slidenum">
              <a:t>‹#›</a:t>
            </a:fld>
            <a:endParaRPr lang="en-US"/>
          </a:p>
        </p:txBody>
      </p:sp>
    </p:spTree>
    <p:extLst>
      <p:ext uri="{BB962C8B-B14F-4D97-AF65-F5344CB8AC3E}">
        <p14:creationId xmlns:p14="http://schemas.microsoft.com/office/powerpoint/2010/main" val="3206003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120F4B-30D6-A64E-99F4-981C2C58D0AA}" type="datetimeFigureOut">
              <a:t>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4C81B-C2E0-034A-BE72-F8285B5EB2BF}" type="slidenum">
              <a:t>‹#›</a:t>
            </a:fld>
            <a:endParaRPr lang="en-US"/>
          </a:p>
        </p:txBody>
      </p:sp>
    </p:spTree>
    <p:extLst>
      <p:ext uri="{BB962C8B-B14F-4D97-AF65-F5344CB8AC3E}">
        <p14:creationId xmlns:p14="http://schemas.microsoft.com/office/powerpoint/2010/main" val="3588746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120F4B-30D6-A64E-99F4-981C2C58D0AA}" type="datetimeFigureOut">
              <a:t>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4C81B-C2E0-034A-BE72-F8285B5EB2BF}" type="slidenum">
              <a:t>‹#›</a:t>
            </a:fld>
            <a:endParaRPr lang="en-US"/>
          </a:p>
        </p:txBody>
      </p:sp>
    </p:spTree>
    <p:extLst>
      <p:ext uri="{BB962C8B-B14F-4D97-AF65-F5344CB8AC3E}">
        <p14:creationId xmlns:p14="http://schemas.microsoft.com/office/powerpoint/2010/main" val="377498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120F4B-30D6-A64E-99F4-981C2C58D0AA}" type="datetimeFigureOut">
              <a:t>1/24/24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4C81B-C2E0-034A-BE72-F8285B5EB2BF}" type="slidenum">
              <a:t>‹#›</a:t>
            </a:fld>
            <a:endParaRPr lang="en-US"/>
          </a:p>
        </p:txBody>
      </p:sp>
    </p:spTree>
    <p:extLst>
      <p:ext uri="{BB962C8B-B14F-4D97-AF65-F5344CB8AC3E}">
        <p14:creationId xmlns:p14="http://schemas.microsoft.com/office/powerpoint/2010/main" val="50098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120F4B-30D6-A64E-99F4-981C2C58D0AA}" type="datetimeFigureOut">
              <a:t>1/24/24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14C81B-C2E0-034A-BE72-F8285B5EB2BF}" type="slidenum">
              <a:t>‹#›</a:t>
            </a:fld>
            <a:endParaRPr lang="en-US"/>
          </a:p>
        </p:txBody>
      </p:sp>
    </p:spTree>
    <p:extLst>
      <p:ext uri="{BB962C8B-B14F-4D97-AF65-F5344CB8AC3E}">
        <p14:creationId xmlns:p14="http://schemas.microsoft.com/office/powerpoint/2010/main" val="1762402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120F4B-30D6-A64E-99F4-981C2C58D0AA}" type="datetimeFigureOut">
              <a:t>1/24/24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14C81B-C2E0-034A-BE72-F8285B5EB2BF}" type="slidenum">
              <a:t>‹#›</a:t>
            </a:fld>
            <a:endParaRPr lang="en-US"/>
          </a:p>
        </p:txBody>
      </p:sp>
    </p:spTree>
    <p:extLst>
      <p:ext uri="{BB962C8B-B14F-4D97-AF65-F5344CB8AC3E}">
        <p14:creationId xmlns:p14="http://schemas.microsoft.com/office/powerpoint/2010/main" val="1700018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120F4B-30D6-A64E-99F4-981C2C58D0AA}" type="datetimeFigureOut">
              <a:t>1/24/24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14C81B-C2E0-034A-BE72-F8285B5EB2BF}" type="slidenum">
              <a:t>‹#›</a:t>
            </a:fld>
            <a:endParaRPr lang="en-US"/>
          </a:p>
        </p:txBody>
      </p:sp>
    </p:spTree>
    <p:extLst>
      <p:ext uri="{BB962C8B-B14F-4D97-AF65-F5344CB8AC3E}">
        <p14:creationId xmlns:p14="http://schemas.microsoft.com/office/powerpoint/2010/main" val="4152161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120F4B-30D6-A64E-99F4-981C2C58D0AA}" type="datetimeFigureOut">
              <a:t>1/24/24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4C81B-C2E0-034A-BE72-F8285B5EB2BF}" type="slidenum">
              <a:t>‹#›</a:t>
            </a:fld>
            <a:endParaRPr lang="en-US"/>
          </a:p>
        </p:txBody>
      </p:sp>
    </p:spTree>
    <p:extLst>
      <p:ext uri="{BB962C8B-B14F-4D97-AF65-F5344CB8AC3E}">
        <p14:creationId xmlns:p14="http://schemas.microsoft.com/office/powerpoint/2010/main" val="3815181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120F4B-30D6-A64E-99F4-981C2C58D0AA}" type="datetimeFigureOut">
              <a:t>1/24/24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4C81B-C2E0-034A-BE72-F8285B5EB2BF}" type="slidenum">
              <a:t>‹#›</a:t>
            </a:fld>
            <a:endParaRPr lang="en-US"/>
          </a:p>
        </p:txBody>
      </p:sp>
    </p:spTree>
    <p:extLst>
      <p:ext uri="{BB962C8B-B14F-4D97-AF65-F5344CB8AC3E}">
        <p14:creationId xmlns:p14="http://schemas.microsoft.com/office/powerpoint/2010/main" val="3275337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6174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120F4B-30D6-A64E-99F4-981C2C58D0AA}" type="datetimeFigureOut">
              <a:t>1/24/24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4C81B-C2E0-034A-BE72-F8285B5EB2BF}" type="slidenum">
              <a:t>‹#›</a:t>
            </a:fld>
            <a:endParaRPr lang="en-US"/>
          </a:p>
        </p:txBody>
      </p:sp>
    </p:spTree>
    <p:extLst>
      <p:ext uri="{BB962C8B-B14F-4D97-AF65-F5344CB8AC3E}">
        <p14:creationId xmlns:p14="http://schemas.microsoft.com/office/powerpoint/2010/main" val="760031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400" b="1" kern="1200">
          <a:solidFill>
            <a:srgbClr val="31AE8D"/>
          </a:solidFill>
          <a:latin typeface="Verdana"/>
          <a:ea typeface="+mj-ea"/>
          <a:cs typeface="Verdana"/>
        </a:defRPr>
      </a:lvl1pPr>
    </p:titleStyle>
    <p:bodyStyle>
      <a:lvl1pPr marL="342900" indent="-342900" algn="l" defTabSz="457200" rtl="0" eaLnBrk="1" latinLnBrk="0" hangingPunct="1">
        <a:spcBef>
          <a:spcPts val="1200"/>
        </a:spcBef>
        <a:buFont typeface="Arial"/>
        <a:buChar char="•"/>
        <a:defRPr sz="2600" kern="1200">
          <a:solidFill>
            <a:schemeClr val="tx1"/>
          </a:solidFill>
          <a:latin typeface="Helvetica"/>
          <a:ea typeface="+mn-ea"/>
          <a:cs typeface="Helvetica"/>
        </a:defRPr>
      </a:lvl1pPr>
      <a:lvl2pPr marL="742950" indent="-285750" algn="l" defTabSz="457200" rtl="0" eaLnBrk="1" latinLnBrk="0" hangingPunct="1">
        <a:spcBef>
          <a:spcPts val="1200"/>
        </a:spcBef>
        <a:buFont typeface="Arial"/>
        <a:buChar char="–"/>
        <a:defRPr sz="22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arcadeconseil.fr/images/Palm/palm%20pilot%20sur%20socle.gif"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scripted-prototype-example.pp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9132619" cy="6844006"/>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9132619" cy="6844006"/>
          </a:xfrm>
          <a:prstGeom prst="rect">
            <a:avLst/>
          </a:prstGeom>
          <a:blipFill>
            <a:blip r:embed="rId3" cstate="print"/>
            <a:stretch>
              <a:fillRect/>
            </a:stretch>
          </a:blipFill>
        </p:spPr>
        <p:txBody>
          <a:bodyPr wrap="square" lIns="0" tIns="0" rIns="0" bIns="0" rtlCol="0"/>
          <a:lstStyle/>
          <a:p>
            <a:endParaRPr/>
          </a:p>
        </p:txBody>
      </p:sp>
      <p:sp>
        <p:nvSpPr>
          <p:cNvPr id="3" name="Title 3"/>
          <p:cNvSpPr txBox="1">
            <a:spLocks/>
          </p:cNvSpPr>
          <p:nvPr/>
        </p:nvSpPr>
        <p:spPr>
          <a:xfrm>
            <a:off x="0" y="2"/>
            <a:ext cx="9144000" cy="1136384"/>
          </a:xfrm>
          <a:prstGeom prst="rect">
            <a:avLst/>
          </a:prstGeom>
          <a:solidFill>
            <a:schemeClr val="bg1"/>
          </a:solidFill>
        </p:spPr>
        <p:txBody>
          <a:bodyPr/>
          <a:lstStyle>
            <a:lvl1pPr algn="l" defTabSz="457200" rtl="0" eaLnBrk="1" latinLnBrk="0" hangingPunct="1">
              <a:spcBef>
                <a:spcPct val="0"/>
              </a:spcBef>
              <a:buNone/>
              <a:defRPr sz="2400" b="1" kern="1200">
                <a:solidFill>
                  <a:srgbClr val="31AE8D"/>
                </a:solidFill>
                <a:latin typeface="Verdana"/>
                <a:ea typeface="+mj-ea"/>
                <a:cs typeface="Verdana"/>
              </a:defRPr>
            </a:lvl1pPr>
          </a:lstStyle>
          <a:p>
            <a:endParaRPr lang="en-US"/>
          </a:p>
          <a:p>
            <a:r>
              <a:rPr lang="en-US"/>
              <a:t>  Evaluation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p:txBody>
          <a:bodyPr/>
          <a:lstStyle/>
          <a:p>
            <a:pPr eaLnBrk="1" hangingPunct="1"/>
            <a:r>
              <a:rPr lang="en-US">
                <a:latin typeface="Verdana" charset="0"/>
              </a:rPr>
              <a:t>Example: The Cheap Shop Catalog Store</a:t>
            </a:r>
          </a:p>
        </p:txBody>
      </p:sp>
      <p:sp>
        <p:nvSpPr>
          <p:cNvPr id="5122" name="Rectangle 3"/>
          <p:cNvSpPr>
            <a:spLocks noGrp="1" noChangeArrowheads="1"/>
          </p:cNvSpPr>
          <p:nvPr>
            <p:ph type="body" idx="1"/>
          </p:nvPr>
        </p:nvSpPr>
        <p:spPr>
          <a:xfrm>
            <a:off x="539750" y="1557338"/>
            <a:ext cx="5040313" cy="4824412"/>
          </a:xfrm>
        </p:spPr>
        <p:txBody>
          <a:bodyPr>
            <a:normAutofit fontScale="92500" lnSpcReduction="10000"/>
          </a:bodyPr>
          <a:lstStyle/>
          <a:p>
            <a:pPr marL="179388" lvl="1" indent="0" eaLnBrk="1" hangingPunct="1">
              <a:buFontTx/>
              <a:buNone/>
            </a:pPr>
            <a:r>
              <a:rPr lang="en-US" sz="2000">
                <a:latin typeface="Verdana" charset="0"/>
              </a:rPr>
              <a:t>In Cheap Shop, people shop by browsing paper catalogs scattered around the store.</a:t>
            </a:r>
          </a:p>
          <a:p>
            <a:pPr marL="179388" lvl="1" indent="0" eaLnBrk="1" hangingPunct="1">
              <a:buFontTx/>
              <a:buNone/>
            </a:pPr>
            <a:endParaRPr lang="en-US" sz="2000">
              <a:latin typeface="Verdana" charset="0"/>
            </a:endParaRPr>
          </a:p>
          <a:p>
            <a:pPr marL="179388" lvl="1" indent="0" eaLnBrk="1" hangingPunct="1">
              <a:buFontTx/>
              <a:buNone/>
            </a:pPr>
            <a:r>
              <a:rPr lang="en-US" sz="2000">
                <a:latin typeface="Verdana" charset="0"/>
              </a:rPr>
              <a:t>When people see an item they want, they enter its item code from the catalog onto a form.</a:t>
            </a:r>
          </a:p>
          <a:p>
            <a:pPr marL="179388" lvl="1" indent="0" eaLnBrk="1" hangingPunct="1">
              <a:buFontTx/>
              <a:buNone/>
            </a:pPr>
            <a:endParaRPr lang="en-US" sz="2000">
              <a:latin typeface="Verdana" charset="0"/>
            </a:endParaRPr>
          </a:p>
          <a:p>
            <a:pPr marL="179388" lvl="1" indent="0" eaLnBrk="1" hangingPunct="1">
              <a:buFontTx/>
              <a:buNone/>
            </a:pPr>
            <a:r>
              <a:rPr lang="en-US" sz="2000">
                <a:latin typeface="Verdana" charset="0"/>
              </a:rPr>
              <a:t>People give this form to a clerk, who brings the item(s) from the back room to the front counter. </a:t>
            </a:r>
          </a:p>
          <a:p>
            <a:pPr marL="179388" lvl="1" indent="0" eaLnBrk="1" hangingPunct="1">
              <a:buFontTx/>
              <a:buNone/>
            </a:pPr>
            <a:endParaRPr lang="en-US" sz="2000">
              <a:latin typeface="Verdana" charset="0"/>
            </a:endParaRPr>
          </a:p>
          <a:p>
            <a:pPr marL="179388" lvl="1" indent="0" eaLnBrk="1" hangingPunct="1">
              <a:buFontTx/>
              <a:buNone/>
            </a:pPr>
            <a:r>
              <a:rPr lang="en-US" sz="2000">
                <a:latin typeface="Verdana" charset="0"/>
              </a:rPr>
              <a:t>People then pay for the items they want.</a:t>
            </a:r>
          </a:p>
        </p:txBody>
      </p:sp>
      <p:grpSp>
        <p:nvGrpSpPr>
          <p:cNvPr id="5123" name="Group 4"/>
          <p:cNvGrpSpPr>
            <a:grpSpLocks/>
          </p:cNvGrpSpPr>
          <p:nvPr/>
        </p:nvGrpSpPr>
        <p:grpSpPr bwMode="auto">
          <a:xfrm>
            <a:off x="6019800" y="4495800"/>
            <a:ext cx="2743200" cy="1981200"/>
            <a:chOff x="3936" y="2784"/>
            <a:chExt cx="1728" cy="1248"/>
          </a:xfrm>
        </p:grpSpPr>
        <p:grpSp>
          <p:nvGrpSpPr>
            <p:cNvPr id="5125" name="Group 5"/>
            <p:cNvGrpSpPr>
              <a:grpSpLocks/>
            </p:cNvGrpSpPr>
            <p:nvPr/>
          </p:nvGrpSpPr>
          <p:grpSpPr bwMode="auto">
            <a:xfrm>
              <a:off x="3936" y="2784"/>
              <a:ext cx="1680" cy="1248"/>
              <a:chOff x="768" y="2016"/>
              <a:chExt cx="1680" cy="1248"/>
            </a:xfrm>
          </p:grpSpPr>
          <p:sp>
            <p:nvSpPr>
              <p:cNvPr id="5127" name="Rectangle 6"/>
              <p:cNvSpPr>
                <a:spLocks noChangeArrowheads="1"/>
              </p:cNvSpPr>
              <p:nvPr/>
            </p:nvSpPr>
            <p:spPr bwMode="auto">
              <a:xfrm>
                <a:off x="768" y="2016"/>
                <a:ext cx="1680" cy="1248"/>
              </a:xfrm>
              <a:prstGeom prst="rect">
                <a:avLst/>
              </a:prstGeom>
              <a:solidFill>
                <a:srgbClr val="FFFFFF"/>
              </a:solidFill>
              <a:ln w="28575">
                <a:solidFill>
                  <a:schemeClr val="tx1"/>
                </a:solidFill>
                <a:miter lim="800000"/>
                <a:headEnd/>
                <a:tailEnd/>
              </a:ln>
            </p:spPr>
            <p:txBody>
              <a:bodyPr wrap="none" anchor="ctr"/>
              <a:lstStyle/>
              <a:p>
                <a:endParaRPr lang="en-US"/>
              </a:p>
            </p:txBody>
          </p:sp>
          <p:sp>
            <p:nvSpPr>
              <p:cNvPr id="5128" name="Line 7"/>
              <p:cNvSpPr>
                <a:spLocks noChangeShapeType="1"/>
              </p:cNvSpPr>
              <p:nvPr/>
            </p:nvSpPr>
            <p:spPr bwMode="auto">
              <a:xfrm>
                <a:off x="768" y="2496"/>
                <a:ext cx="168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29" name="Line 8"/>
              <p:cNvSpPr>
                <a:spLocks noChangeShapeType="1"/>
              </p:cNvSpPr>
              <p:nvPr/>
            </p:nvSpPr>
            <p:spPr bwMode="auto">
              <a:xfrm>
                <a:off x="768" y="2688"/>
                <a:ext cx="168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30" name="Line 9"/>
              <p:cNvSpPr>
                <a:spLocks noChangeShapeType="1"/>
              </p:cNvSpPr>
              <p:nvPr/>
            </p:nvSpPr>
            <p:spPr bwMode="auto">
              <a:xfrm>
                <a:off x="768" y="2880"/>
                <a:ext cx="168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31" name="Line 10"/>
              <p:cNvSpPr>
                <a:spLocks noChangeShapeType="1"/>
              </p:cNvSpPr>
              <p:nvPr/>
            </p:nvSpPr>
            <p:spPr bwMode="auto">
              <a:xfrm>
                <a:off x="768" y="3072"/>
                <a:ext cx="168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32" name="Line 11"/>
              <p:cNvSpPr>
                <a:spLocks noChangeShapeType="1"/>
              </p:cNvSpPr>
              <p:nvPr/>
            </p:nvSpPr>
            <p:spPr bwMode="auto">
              <a:xfrm>
                <a:off x="1728" y="2016"/>
                <a:ext cx="0" cy="124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33" name="Freeform 12"/>
              <p:cNvSpPr>
                <a:spLocks/>
              </p:cNvSpPr>
              <p:nvPr/>
            </p:nvSpPr>
            <p:spPr bwMode="auto">
              <a:xfrm>
                <a:off x="816" y="2304"/>
                <a:ext cx="66" cy="154"/>
              </a:xfrm>
              <a:custGeom>
                <a:avLst/>
                <a:gdLst>
                  <a:gd name="T0" fmla="*/ 17 w 66"/>
                  <a:gd name="T1" fmla="*/ 0 h 154"/>
                  <a:gd name="T2" fmla="*/ 39 w 66"/>
                  <a:gd name="T3" fmla="*/ 5 h 154"/>
                  <a:gd name="T4" fmla="*/ 22 w 66"/>
                  <a:gd name="T5" fmla="*/ 44 h 154"/>
                  <a:gd name="T6" fmla="*/ 66 w 66"/>
                  <a:gd name="T7" fmla="*/ 143 h 154"/>
                  <a:gd name="T8" fmla="*/ 22 w 66"/>
                  <a:gd name="T9" fmla="*/ 143 h 154"/>
                  <a:gd name="T10" fmla="*/ 17 w 66"/>
                  <a:gd name="T11" fmla="*/ 126 h 154"/>
                  <a:gd name="T12" fmla="*/ 0 w 66"/>
                  <a:gd name="T13" fmla="*/ 121 h 154"/>
                  <a:gd name="T14" fmla="*/ 0 60000 65536"/>
                  <a:gd name="T15" fmla="*/ 0 60000 65536"/>
                  <a:gd name="T16" fmla="*/ 0 60000 65536"/>
                  <a:gd name="T17" fmla="*/ 0 60000 65536"/>
                  <a:gd name="T18" fmla="*/ 0 60000 65536"/>
                  <a:gd name="T19" fmla="*/ 0 60000 65536"/>
                  <a:gd name="T20" fmla="*/ 0 60000 65536"/>
                  <a:gd name="T21" fmla="*/ 0 w 66"/>
                  <a:gd name="T22" fmla="*/ 0 h 154"/>
                  <a:gd name="T23" fmla="*/ 66 w 66"/>
                  <a:gd name="T24" fmla="*/ 154 h 1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154">
                    <a:moveTo>
                      <a:pt x="17" y="0"/>
                    </a:moveTo>
                    <a:cubicBezTo>
                      <a:pt x="24" y="2"/>
                      <a:pt x="33" y="0"/>
                      <a:pt x="39" y="5"/>
                    </a:cubicBezTo>
                    <a:cubicBezTo>
                      <a:pt x="60" y="22"/>
                      <a:pt x="34" y="40"/>
                      <a:pt x="22" y="44"/>
                    </a:cubicBezTo>
                    <a:cubicBezTo>
                      <a:pt x="50" y="71"/>
                      <a:pt x="55" y="107"/>
                      <a:pt x="66" y="143"/>
                    </a:cubicBezTo>
                    <a:cubicBezTo>
                      <a:pt x="51" y="148"/>
                      <a:pt x="39" y="154"/>
                      <a:pt x="22" y="143"/>
                    </a:cubicBezTo>
                    <a:cubicBezTo>
                      <a:pt x="17" y="140"/>
                      <a:pt x="21" y="130"/>
                      <a:pt x="17" y="126"/>
                    </a:cubicBezTo>
                    <a:cubicBezTo>
                      <a:pt x="13" y="122"/>
                      <a:pt x="0" y="121"/>
                      <a:pt x="0" y="121"/>
                    </a:cubicBezTo>
                  </a:path>
                </a:pathLst>
              </a:custGeom>
              <a:solidFill>
                <a:srgbClr val="FFFFFF"/>
              </a:solidFill>
              <a:ln w="28575" cmpd="sng">
                <a:solidFill>
                  <a:schemeClr val="tx1"/>
                </a:solidFill>
                <a:round/>
                <a:headEnd/>
                <a:tailEnd/>
              </a:ln>
            </p:spPr>
            <p:txBody>
              <a:bodyPr wrap="none" anchor="ctr"/>
              <a:lstStyle/>
              <a:p>
                <a:endParaRPr lang="en-US"/>
              </a:p>
            </p:txBody>
          </p:sp>
          <p:sp>
            <p:nvSpPr>
              <p:cNvPr id="5134" name="Freeform 13"/>
              <p:cNvSpPr>
                <a:spLocks/>
              </p:cNvSpPr>
              <p:nvPr/>
            </p:nvSpPr>
            <p:spPr bwMode="auto">
              <a:xfrm>
                <a:off x="936" y="2309"/>
                <a:ext cx="93" cy="146"/>
              </a:xfrm>
              <a:custGeom>
                <a:avLst/>
                <a:gdLst>
                  <a:gd name="T0" fmla="*/ 0 w 93"/>
                  <a:gd name="T1" fmla="*/ 19 h 146"/>
                  <a:gd name="T2" fmla="*/ 66 w 93"/>
                  <a:gd name="T3" fmla="*/ 8 h 146"/>
                  <a:gd name="T4" fmla="*/ 38 w 93"/>
                  <a:gd name="T5" fmla="*/ 74 h 146"/>
                  <a:gd name="T6" fmla="*/ 16 w 93"/>
                  <a:gd name="T7" fmla="*/ 107 h 146"/>
                  <a:gd name="T8" fmla="*/ 11 w 93"/>
                  <a:gd name="T9" fmla="*/ 124 h 146"/>
                  <a:gd name="T10" fmla="*/ 93 w 93"/>
                  <a:gd name="T11" fmla="*/ 140 h 146"/>
                  <a:gd name="T12" fmla="*/ 0 60000 65536"/>
                  <a:gd name="T13" fmla="*/ 0 60000 65536"/>
                  <a:gd name="T14" fmla="*/ 0 60000 65536"/>
                  <a:gd name="T15" fmla="*/ 0 60000 65536"/>
                  <a:gd name="T16" fmla="*/ 0 60000 65536"/>
                  <a:gd name="T17" fmla="*/ 0 60000 65536"/>
                  <a:gd name="T18" fmla="*/ 0 w 93"/>
                  <a:gd name="T19" fmla="*/ 0 h 146"/>
                  <a:gd name="T20" fmla="*/ 93 w 93"/>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93" h="146">
                    <a:moveTo>
                      <a:pt x="0" y="19"/>
                    </a:moveTo>
                    <a:cubicBezTo>
                      <a:pt x="22" y="4"/>
                      <a:pt x="40" y="0"/>
                      <a:pt x="66" y="8"/>
                    </a:cubicBezTo>
                    <a:cubicBezTo>
                      <a:pt x="58" y="51"/>
                      <a:pt x="62" y="43"/>
                      <a:pt x="38" y="74"/>
                    </a:cubicBezTo>
                    <a:cubicBezTo>
                      <a:pt x="30" y="84"/>
                      <a:pt x="16" y="107"/>
                      <a:pt x="16" y="107"/>
                    </a:cubicBezTo>
                    <a:cubicBezTo>
                      <a:pt x="14" y="113"/>
                      <a:pt x="8" y="119"/>
                      <a:pt x="11" y="124"/>
                    </a:cubicBezTo>
                    <a:cubicBezTo>
                      <a:pt x="24" y="146"/>
                      <a:pt x="73" y="140"/>
                      <a:pt x="93" y="140"/>
                    </a:cubicBezTo>
                  </a:path>
                </a:pathLst>
              </a:custGeom>
              <a:solidFill>
                <a:srgbClr val="FFFFFF"/>
              </a:solidFill>
              <a:ln w="28575" cmpd="sng">
                <a:solidFill>
                  <a:schemeClr val="tx1"/>
                </a:solidFill>
                <a:round/>
                <a:headEnd/>
                <a:tailEnd/>
              </a:ln>
            </p:spPr>
            <p:txBody>
              <a:bodyPr wrap="none" anchor="ctr"/>
              <a:lstStyle/>
              <a:p>
                <a:endParaRPr lang="en-US"/>
              </a:p>
            </p:txBody>
          </p:sp>
          <p:sp>
            <p:nvSpPr>
              <p:cNvPr id="5135" name="Freeform 14"/>
              <p:cNvSpPr>
                <a:spLocks/>
              </p:cNvSpPr>
              <p:nvPr/>
            </p:nvSpPr>
            <p:spPr bwMode="auto">
              <a:xfrm>
                <a:off x="1056" y="2304"/>
                <a:ext cx="66" cy="154"/>
              </a:xfrm>
              <a:custGeom>
                <a:avLst/>
                <a:gdLst>
                  <a:gd name="T0" fmla="*/ 17 w 66"/>
                  <a:gd name="T1" fmla="*/ 0 h 154"/>
                  <a:gd name="T2" fmla="*/ 39 w 66"/>
                  <a:gd name="T3" fmla="*/ 5 h 154"/>
                  <a:gd name="T4" fmla="*/ 22 w 66"/>
                  <a:gd name="T5" fmla="*/ 44 h 154"/>
                  <a:gd name="T6" fmla="*/ 66 w 66"/>
                  <a:gd name="T7" fmla="*/ 143 h 154"/>
                  <a:gd name="T8" fmla="*/ 22 w 66"/>
                  <a:gd name="T9" fmla="*/ 143 h 154"/>
                  <a:gd name="T10" fmla="*/ 17 w 66"/>
                  <a:gd name="T11" fmla="*/ 126 h 154"/>
                  <a:gd name="T12" fmla="*/ 0 w 66"/>
                  <a:gd name="T13" fmla="*/ 121 h 154"/>
                  <a:gd name="T14" fmla="*/ 0 60000 65536"/>
                  <a:gd name="T15" fmla="*/ 0 60000 65536"/>
                  <a:gd name="T16" fmla="*/ 0 60000 65536"/>
                  <a:gd name="T17" fmla="*/ 0 60000 65536"/>
                  <a:gd name="T18" fmla="*/ 0 60000 65536"/>
                  <a:gd name="T19" fmla="*/ 0 60000 65536"/>
                  <a:gd name="T20" fmla="*/ 0 60000 65536"/>
                  <a:gd name="T21" fmla="*/ 0 w 66"/>
                  <a:gd name="T22" fmla="*/ 0 h 154"/>
                  <a:gd name="T23" fmla="*/ 66 w 66"/>
                  <a:gd name="T24" fmla="*/ 154 h 1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154">
                    <a:moveTo>
                      <a:pt x="17" y="0"/>
                    </a:moveTo>
                    <a:cubicBezTo>
                      <a:pt x="24" y="2"/>
                      <a:pt x="33" y="0"/>
                      <a:pt x="39" y="5"/>
                    </a:cubicBezTo>
                    <a:cubicBezTo>
                      <a:pt x="60" y="22"/>
                      <a:pt x="34" y="40"/>
                      <a:pt x="22" y="44"/>
                    </a:cubicBezTo>
                    <a:cubicBezTo>
                      <a:pt x="50" y="71"/>
                      <a:pt x="55" y="107"/>
                      <a:pt x="66" y="143"/>
                    </a:cubicBezTo>
                    <a:cubicBezTo>
                      <a:pt x="51" y="148"/>
                      <a:pt x="39" y="154"/>
                      <a:pt x="22" y="143"/>
                    </a:cubicBezTo>
                    <a:cubicBezTo>
                      <a:pt x="17" y="140"/>
                      <a:pt x="21" y="130"/>
                      <a:pt x="17" y="126"/>
                    </a:cubicBezTo>
                    <a:cubicBezTo>
                      <a:pt x="13" y="122"/>
                      <a:pt x="0" y="121"/>
                      <a:pt x="0" y="121"/>
                    </a:cubicBezTo>
                  </a:path>
                </a:pathLst>
              </a:custGeom>
              <a:solidFill>
                <a:srgbClr val="FFFFFF"/>
              </a:solidFill>
              <a:ln w="28575" cmpd="sng">
                <a:solidFill>
                  <a:schemeClr val="tx1"/>
                </a:solidFill>
                <a:round/>
                <a:headEnd/>
                <a:tailEnd/>
              </a:ln>
            </p:spPr>
            <p:txBody>
              <a:bodyPr wrap="none" anchor="ctr"/>
              <a:lstStyle/>
              <a:p>
                <a:endParaRPr lang="en-US"/>
              </a:p>
            </p:txBody>
          </p:sp>
          <p:sp>
            <p:nvSpPr>
              <p:cNvPr id="5136" name="Freeform 15"/>
              <p:cNvSpPr>
                <a:spLocks/>
              </p:cNvSpPr>
              <p:nvPr/>
            </p:nvSpPr>
            <p:spPr bwMode="auto">
              <a:xfrm>
                <a:off x="1173" y="2328"/>
                <a:ext cx="82" cy="120"/>
              </a:xfrm>
              <a:custGeom>
                <a:avLst/>
                <a:gdLst>
                  <a:gd name="T0" fmla="*/ 22 w 82"/>
                  <a:gd name="T1" fmla="*/ 0 h 120"/>
                  <a:gd name="T2" fmla="*/ 0 w 82"/>
                  <a:gd name="T3" fmla="*/ 77 h 120"/>
                  <a:gd name="T4" fmla="*/ 44 w 82"/>
                  <a:gd name="T5" fmla="*/ 110 h 120"/>
                  <a:gd name="T6" fmla="*/ 66 w 82"/>
                  <a:gd name="T7" fmla="*/ 28 h 120"/>
                  <a:gd name="T8" fmla="*/ 22 w 82"/>
                  <a:gd name="T9" fmla="*/ 0 h 120"/>
                  <a:gd name="T10" fmla="*/ 0 60000 65536"/>
                  <a:gd name="T11" fmla="*/ 0 60000 65536"/>
                  <a:gd name="T12" fmla="*/ 0 60000 65536"/>
                  <a:gd name="T13" fmla="*/ 0 60000 65536"/>
                  <a:gd name="T14" fmla="*/ 0 60000 65536"/>
                  <a:gd name="T15" fmla="*/ 0 w 82"/>
                  <a:gd name="T16" fmla="*/ 0 h 120"/>
                  <a:gd name="T17" fmla="*/ 82 w 82"/>
                  <a:gd name="T18" fmla="*/ 120 h 120"/>
                </a:gdLst>
                <a:ahLst/>
                <a:cxnLst>
                  <a:cxn ang="T10">
                    <a:pos x="T0" y="T1"/>
                  </a:cxn>
                  <a:cxn ang="T11">
                    <a:pos x="T2" y="T3"/>
                  </a:cxn>
                  <a:cxn ang="T12">
                    <a:pos x="T4" y="T5"/>
                  </a:cxn>
                  <a:cxn ang="T13">
                    <a:pos x="T6" y="T7"/>
                  </a:cxn>
                  <a:cxn ang="T14">
                    <a:pos x="T8" y="T9"/>
                  </a:cxn>
                </a:cxnLst>
                <a:rect l="T15" t="T16" r="T17" b="T18"/>
                <a:pathLst>
                  <a:path w="82" h="120">
                    <a:moveTo>
                      <a:pt x="22" y="0"/>
                    </a:moveTo>
                    <a:cubicBezTo>
                      <a:pt x="13" y="25"/>
                      <a:pt x="8" y="51"/>
                      <a:pt x="0" y="77"/>
                    </a:cubicBezTo>
                    <a:cubicBezTo>
                      <a:pt x="6" y="116"/>
                      <a:pt x="7" y="120"/>
                      <a:pt x="44" y="110"/>
                    </a:cubicBezTo>
                    <a:cubicBezTo>
                      <a:pt x="75" y="89"/>
                      <a:pt x="82" y="73"/>
                      <a:pt x="66" y="28"/>
                    </a:cubicBezTo>
                    <a:cubicBezTo>
                      <a:pt x="59" y="8"/>
                      <a:pt x="5" y="32"/>
                      <a:pt x="22" y="0"/>
                    </a:cubicBezTo>
                    <a:close/>
                  </a:path>
                </a:pathLst>
              </a:custGeom>
              <a:solidFill>
                <a:srgbClr val="FFFFFF"/>
              </a:solidFill>
              <a:ln w="28575" cmpd="sng">
                <a:solidFill>
                  <a:schemeClr val="tx1"/>
                </a:solidFill>
                <a:round/>
                <a:headEnd/>
                <a:tailEnd/>
              </a:ln>
            </p:spPr>
            <p:txBody>
              <a:bodyPr wrap="none" anchor="ctr"/>
              <a:lstStyle/>
              <a:p>
                <a:endParaRPr lang="en-US"/>
              </a:p>
            </p:txBody>
          </p:sp>
          <p:sp>
            <p:nvSpPr>
              <p:cNvPr id="5137" name="Freeform 16"/>
              <p:cNvSpPr>
                <a:spLocks/>
              </p:cNvSpPr>
              <p:nvPr/>
            </p:nvSpPr>
            <p:spPr bwMode="auto">
              <a:xfrm>
                <a:off x="1294" y="2323"/>
                <a:ext cx="42" cy="148"/>
              </a:xfrm>
              <a:custGeom>
                <a:avLst/>
                <a:gdLst>
                  <a:gd name="T0" fmla="*/ 27 w 42"/>
                  <a:gd name="T1" fmla="*/ 0 h 148"/>
                  <a:gd name="T2" fmla="*/ 5 w 42"/>
                  <a:gd name="T3" fmla="*/ 66 h 148"/>
                  <a:gd name="T4" fmla="*/ 11 w 42"/>
                  <a:gd name="T5" fmla="*/ 121 h 148"/>
                  <a:gd name="T6" fmla="*/ 38 w 42"/>
                  <a:gd name="T7" fmla="*/ 99 h 148"/>
                  <a:gd name="T8" fmla="*/ 0 w 42"/>
                  <a:gd name="T9" fmla="*/ 71 h 148"/>
                  <a:gd name="T10" fmla="*/ 0 60000 65536"/>
                  <a:gd name="T11" fmla="*/ 0 60000 65536"/>
                  <a:gd name="T12" fmla="*/ 0 60000 65536"/>
                  <a:gd name="T13" fmla="*/ 0 60000 65536"/>
                  <a:gd name="T14" fmla="*/ 0 60000 65536"/>
                  <a:gd name="T15" fmla="*/ 0 w 42"/>
                  <a:gd name="T16" fmla="*/ 0 h 148"/>
                  <a:gd name="T17" fmla="*/ 42 w 42"/>
                  <a:gd name="T18" fmla="*/ 148 h 148"/>
                </a:gdLst>
                <a:ahLst/>
                <a:cxnLst>
                  <a:cxn ang="T10">
                    <a:pos x="T0" y="T1"/>
                  </a:cxn>
                  <a:cxn ang="T11">
                    <a:pos x="T2" y="T3"/>
                  </a:cxn>
                  <a:cxn ang="T12">
                    <a:pos x="T4" y="T5"/>
                  </a:cxn>
                  <a:cxn ang="T13">
                    <a:pos x="T6" y="T7"/>
                  </a:cxn>
                  <a:cxn ang="T14">
                    <a:pos x="T8" y="T9"/>
                  </a:cxn>
                </a:cxnLst>
                <a:rect l="T15" t="T16" r="T17" b="T18"/>
                <a:pathLst>
                  <a:path w="42" h="148">
                    <a:moveTo>
                      <a:pt x="27" y="0"/>
                    </a:moveTo>
                    <a:cubicBezTo>
                      <a:pt x="20" y="22"/>
                      <a:pt x="13" y="44"/>
                      <a:pt x="5" y="66"/>
                    </a:cubicBezTo>
                    <a:cubicBezTo>
                      <a:pt x="7" y="84"/>
                      <a:pt x="2" y="105"/>
                      <a:pt x="11" y="121"/>
                    </a:cubicBezTo>
                    <a:cubicBezTo>
                      <a:pt x="26" y="148"/>
                      <a:pt x="36" y="106"/>
                      <a:pt x="38" y="99"/>
                    </a:cubicBezTo>
                    <a:cubicBezTo>
                      <a:pt x="31" y="60"/>
                      <a:pt x="42" y="71"/>
                      <a:pt x="0" y="71"/>
                    </a:cubicBezTo>
                  </a:path>
                </a:pathLst>
              </a:custGeom>
              <a:solidFill>
                <a:srgbClr val="FFFFFF"/>
              </a:solidFill>
              <a:ln w="28575" cmpd="sng">
                <a:solidFill>
                  <a:schemeClr val="tx1"/>
                </a:solidFill>
                <a:round/>
                <a:headEnd/>
                <a:tailEnd/>
              </a:ln>
            </p:spPr>
            <p:txBody>
              <a:bodyPr wrap="none" anchor="ctr"/>
              <a:lstStyle/>
              <a:p>
                <a:endParaRPr lang="en-US"/>
              </a:p>
            </p:txBody>
          </p:sp>
          <p:sp>
            <p:nvSpPr>
              <p:cNvPr id="5138" name="Freeform 17"/>
              <p:cNvSpPr>
                <a:spLocks/>
              </p:cNvSpPr>
              <p:nvPr/>
            </p:nvSpPr>
            <p:spPr bwMode="auto">
              <a:xfrm>
                <a:off x="1392" y="2304"/>
                <a:ext cx="42" cy="148"/>
              </a:xfrm>
              <a:custGeom>
                <a:avLst/>
                <a:gdLst>
                  <a:gd name="T0" fmla="*/ 27 w 42"/>
                  <a:gd name="T1" fmla="*/ 0 h 148"/>
                  <a:gd name="T2" fmla="*/ 5 w 42"/>
                  <a:gd name="T3" fmla="*/ 66 h 148"/>
                  <a:gd name="T4" fmla="*/ 11 w 42"/>
                  <a:gd name="T5" fmla="*/ 121 h 148"/>
                  <a:gd name="T6" fmla="*/ 38 w 42"/>
                  <a:gd name="T7" fmla="*/ 99 h 148"/>
                  <a:gd name="T8" fmla="*/ 0 w 42"/>
                  <a:gd name="T9" fmla="*/ 71 h 148"/>
                  <a:gd name="T10" fmla="*/ 0 60000 65536"/>
                  <a:gd name="T11" fmla="*/ 0 60000 65536"/>
                  <a:gd name="T12" fmla="*/ 0 60000 65536"/>
                  <a:gd name="T13" fmla="*/ 0 60000 65536"/>
                  <a:gd name="T14" fmla="*/ 0 60000 65536"/>
                  <a:gd name="T15" fmla="*/ 0 w 42"/>
                  <a:gd name="T16" fmla="*/ 0 h 148"/>
                  <a:gd name="T17" fmla="*/ 42 w 42"/>
                  <a:gd name="T18" fmla="*/ 148 h 148"/>
                </a:gdLst>
                <a:ahLst/>
                <a:cxnLst>
                  <a:cxn ang="T10">
                    <a:pos x="T0" y="T1"/>
                  </a:cxn>
                  <a:cxn ang="T11">
                    <a:pos x="T2" y="T3"/>
                  </a:cxn>
                  <a:cxn ang="T12">
                    <a:pos x="T4" y="T5"/>
                  </a:cxn>
                  <a:cxn ang="T13">
                    <a:pos x="T6" y="T7"/>
                  </a:cxn>
                  <a:cxn ang="T14">
                    <a:pos x="T8" y="T9"/>
                  </a:cxn>
                </a:cxnLst>
                <a:rect l="T15" t="T16" r="T17" b="T18"/>
                <a:pathLst>
                  <a:path w="42" h="148">
                    <a:moveTo>
                      <a:pt x="27" y="0"/>
                    </a:moveTo>
                    <a:cubicBezTo>
                      <a:pt x="20" y="22"/>
                      <a:pt x="13" y="44"/>
                      <a:pt x="5" y="66"/>
                    </a:cubicBezTo>
                    <a:cubicBezTo>
                      <a:pt x="7" y="84"/>
                      <a:pt x="2" y="105"/>
                      <a:pt x="11" y="121"/>
                    </a:cubicBezTo>
                    <a:cubicBezTo>
                      <a:pt x="26" y="148"/>
                      <a:pt x="36" y="106"/>
                      <a:pt x="38" y="99"/>
                    </a:cubicBezTo>
                    <a:cubicBezTo>
                      <a:pt x="31" y="60"/>
                      <a:pt x="42" y="71"/>
                      <a:pt x="0" y="71"/>
                    </a:cubicBezTo>
                  </a:path>
                </a:pathLst>
              </a:custGeom>
              <a:solidFill>
                <a:srgbClr val="FFFFFF"/>
              </a:solidFill>
              <a:ln w="28575" cmpd="sng">
                <a:solidFill>
                  <a:schemeClr val="tx1"/>
                </a:solidFill>
                <a:round/>
                <a:headEnd/>
                <a:tailEnd/>
              </a:ln>
            </p:spPr>
            <p:txBody>
              <a:bodyPr wrap="none" anchor="ctr"/>
              <a:lstStyle/>
              <a:p>
                <a:endParaRPr lang="en-US"/>
              </a:p>
            </p:txBody>
          </p:sp>
          <p:sp>
            <p:nvSpPr>
              <p:cNvPr id="5139" name="Freeform 18"/>
              <p:cNvSpPr>
                <a:spLocks/>
              </p:cNvSpPr>
              <p:nvPr/>
            </p:nvSpPr>
            <p:spPr bwMode="auto">
              <a:xfrm>
                <a:off x="1536" y="2304"/>
                <a:ext cx="42" cy="148"/>
              </a:xfrm>
              <a:custGeom>
                <a:avLst/>
                <a:gdLst>
                  <a:gd name="T0" fmla="*/ 27 w 42"/>
                  <a:gd name="T1" fmla="*/ 0 h 148"/>
                  <a:gd name="T2" fmla="*/ 5 w 42"/>
                  <a:gd name="T3" fmla="*/ 66 h 148"/>
                  <a:gd name="T4" fmla="*/ 11 w 42"/>
                  <a:gd name="T5" fmla="*/ 121 h 148"/>
                  <a:gd name="T6" fmla="*/ 38 w 42"/>
                  <a:gd name="T7" fmla="*/ 99 h 148"/>
                  <a:gd name="T8" fmla="*/ 0 w 42"/>
                  <a:gd name="T9" fmla="*/ 71 h 148"/>
                  <a:gd name="T10" fmla="*/ 0 60000 65536"/>
                  <a:gd name="T11" fmla="*/ 0 60000 65536"/>
                  <a:gd name="T12" fmla="*/ 0 60000 65536"/>
                  <a:gd name="T13" fmla="*/ 0 60000 65536"/>
                  <a:gd name="T14" fmla="*/ 0 60000 65536"/>
                  <a:gd name="T15" fmla="*/ 0 w 42"/>
                  <a:gd name="T16" fmla="*/ 0 h 148"/>
                  <a:gd name="T17" fmla="*/ 42 w 42"/>
                  <a:gd name="T18" fmla="*/ 148 h 148"/>
                </a:gdLst>
                <a:ahLst/>
                <a:cxnLst>
                  <a:cxn ang="T10">
                    <a:pos x="T0" y="T1"/>
                  </a:cxn>
                  <a:cxn ang="T11">
                    <a:pos x="T2" y="T3"/>
                  </a:cxn>
                  <a:cxn ang="T12">
                    <a:pos x="T4" y="T5"/>
                  </a:cxn>
                  <a:cxn ang="T13">
                    <a:pos x="T6" y="T7"/>
                  </a:cxn>
                  <a:cxn ang="T14">
                    <a:pos x="T8" y="T9"/>
                  </a:cxn>
                </a:cxnLst>
                <a:rect l="T15" t="T16" r="T17" b="T18"/>
                <a:pathLst>
                  <a:path w="42" h="148">
                    <a:moveTo>
                      <a:pt x="27" y="0"/>
                    </a:moveTo>
                    <a:cubicBezTo>
                      <a:pt x="20" y="22"/>
                      <a:pt x="13" y="44"/>
                      <a:pt x="5" y="66"/>
                    </a:cubicBezTo>
                    <a:cubicBezTo>
                      <a:pt x="7" y="84"/>
                      <a:pt x="2" y="105"/>
                      <a:pt x="11" y="121"/>
                    </a:cubicBezTo>
                    <a:cubicBezTo>
                      <a:pt x="26" y="148"/>
                      <a:pt x="36" y="106"/>
                      <a:pt x="38" y="99"/>
                    </a:cubicBezTo>
                    <a:cubicBezTo>
                      <a:pt x="31" y="60"/>
                      <a:pt x="42" y="71"/>
                      <a:pt x="0" y="71"/>
                    </a:cubicBezTo>
                  </a:path>
                </a:pathLst>
              </a:custGeom>
              <a:solidFill>
                <a:srgbClr val="FFFFFF"/>
              </a:solidFill>
              <a:ln w="28575" cmpd="sng">
                <a:solidFill>
                  <a:schemeClr val="tx1"/>
                </a:solidFill>
                <a:round/>
                <a:headEnd/>
                <a:tailEnd/>
              </a:ln>
            </p:spPr>
            <p:txBody>
              <a:bodyPr wrap="none" anchor="ctr"/>
              <a:lstStyle/>
              <a:p>
                <a:endParaRPr lang="en-US"/>
              </a:p>
            </p:txBody>
          </p:sp>
          <p:sp>
            <p:nvSpPr>
              <p:cNvPr id="5140" name="Freeform 19"/>
              <p:cNvSpPr>
                <a:spLocks/>
              </p:cNvSpPr>
              <p:nvPr/>
            </p:nvSpPr>
            <p:spPr bwMode="auto">
              <a:xfrm>
                <a:off x="1600" y="2328"/>
                <a:ext cx="54" cy="127"/>
              </a:xfrm>
              <a:custGeom>
                <a:avLst/>
                <a:gdLst>
                  <a:gd name="T0" fmla="*/ 51 w 54"/>
                  <a:gd name="T1" fmla="*/ 0 h 127"/>
                  <a:gd name="T2" fmla="*/ 2 w 54"/>
                  <a:gd name="T3" fmla="*/ 44 h 127"/>
                  <a:gd name="T4" fmla="*/ 7 w 54"/>
                  <a:gd name="T5" fmla="*/ 94 h 127"/>
                  <a:gd name="T6" fmla="*/ 24 w 54"/>
                  <a:gd name="T7" fmla="*/ 88 h 127"/>
                  <a:gd name="T8" fmla="*/ 29 w 54"/>
                  <a:gd name="T9" fmla="*/ 50 h 127"/>
                  <a:gd name="T10" fmla="*/ 40 w 54"/>
                  <a:gd name="T11" fmla="*/ 33 h 127"/>
                  <a:gd name="T12" fmla="*/ 51 w 54"/>
                  <a:gd name="T13" fmla="*/ 127 h 127"/>
                  <a:gd name="T14" fmla="*/ 0 60000 65536"/>
                  <a:gd name="T15" fmla="*/ 0 60000 65536"/>
                  <a:gd name="T16" fmla="*/ 0 60000 65536"/>
                  <a:gd name="T17" fmla="*/ 0 60000 65536"/>
                  <a:gd name="T18" fmla="*/ 0 60000 65536"/>
                  <a:gd name="T19" fmla="*/ 0 60000 65536"/>
                  <a:gd name="T20" fmla="*/ 0 60000 65536"/>
                  <a:gd name="T21" fmla="*/ 0 w 54"/>
                  <a:gd name="T22" fmla="*/ 0 h 127"/>
                  <a:gd name="T23" fmla="*/ 54 w 54"/>
                  <a:gd name="T24" fmla="*/ 127 h 1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27">
                    <a:moveTo>
                      <a:pt x="51" y="0"/>
                    </a:moveTo>
                    <a:cubicBezTo>
                      <a:pt x="16" y="8"/>
                      <a:pt x="9" y="7"/>
                      <a:pt x="2" y="44"/>
                    </a:cubicBezTo>
                    <a:cubicBezTo>
                      <a:pt x="4" y="61"/>
                      <a:pt x="0" y="79"/>
                      <a:pt x="7" y="94"/>
                    </a:cubicBezTo>
                    <a:cubicBezTo>
                      <a:pt x="10" y="99"/>
                      <a:pt x="21" y="93"/>
                      <a:pt x="24" y="88"/>
                    </a:cubicBezTo>
                    <a:cubicBezTo>
                      <a:pt x="30" y="77"/>
                      <a:pt x="25" y="62"/>
                      <a:pt x="29" y="50"/>
                    </a:cubicBezTo>
                    <a:cubicBezTo>
                      <a:pt x="31" y="44"/>
                      <a:pt x="36" y="39"/>
                      <a:pt x="40" y="33"/>
                    </a:cubicBezTo>
                    <a:cubicBezTo>
                      <a:pt x="54" y="97"/>
                      <a:pt x="51" y="66"/>
                      <a:pt x="51" y="127"/>
                    </a:cubicBezTo>
                  </a:path>
                </a:pathLst>
              </a:custGeom>
              <a:solidFill>
                <a:srgbClr val="FFFFFF"/>
              </a:solidFill>
              <a:ln w="28575" cmpd="sng">
                <a:solidFill>
                  <a:schemeClr val="tx1"/>
                </a:solidFill>
                <a:round/>
                <a:headEnd/>
                <a:tailEnd/>
              </a:ln>
            </p:spPr>
            <p:txBody>
              <a:bodyPr wrap="none" anchor="ctr"/>
              <a:lstStyle/>
              <a:p>
                <a:endParaRPr lang="en-US"/>
              </a:p>
            </p:txBody>
          </p:sp>
          <p:sp>
            <p:nvSpPr>
              <p:cNvPr id="5141" name="Freeform 20"/>
              <p:cNvSpPr>
                <a:spLocks/>
              </p:cNvSpPr>
              <p:nvPr/>
            </p:nvSpPr>
            <p:spPr bwMode="auto">
              <a:xfrm>
                <a:off x="1674" y="2320"/>
                <a:ext cx="55" cy="140"/>
              </a:xfrm>
              <a:custGeom>
                <a:avLst/>
                <a:gdLst>
                  <a:gd name="T0" fmla="*/ 0 w 55"/>
                  <a:gd name="T1" fmla="*/ 8 h 140"/>
                  <a:gd name="T2" fmla="*/ 44 w 55"/>
                  <a:gd name="T3" fmla="*/ 14 h 140"/>
                  <a:gd name="T4" fmla="*/ 22 w 55"/>
                  <a:gd name="T5" fmla="*/ 140 h 140"/>
                  <a:gd name="T6" fmla="*/ 0 60000 65536"/>
                  <a:gd name="T7" fmla="*/ 0 60000 65536"/>
                  <a:gd name="T8" fmla="*/ 0 60000 65536"/>
                  <a:gd name="T9" fmla="*/ 0 w 55"/>
                  <a:gd name="T10" fmla="*/ 0 h 140"/>
                  <a:gd name="T11" fmla="*/ 55 w 55"/>
                  <a:gd name="T12" fmla="*/ 140 h 140"/>
                </a:gdLst>
                <a:ahLst/>
                <a:cxnLst>
                  <a:cxn ang="T6">
                    <a:pos x="T0" y="T1"/>
                  </a:cxn>
                  <a:cxn ang="T7">
                    <a:pos x="T2" y="T3"/>
                  </a:cxn>
                  <a:cxn ang="T8">
                    <a:pos x="T4" y="T5"/>
                  </a:cxn>
                </a:cxnLst>
                <a:rect l="T9" t="T10" r="T11" b="T12"/>
                <a:pathLst>
                  <a:path w="55" h="140">
                    <a:moveTo>
                      <a:pt x="0" y="8"/>
                    </a:moveTo>
                    <a:cubicBezTo>
                      <a:pt x="15" y="10"/>
                      <a:pt x="38" y="0"/>
                      <a:pt x="44" y="14"/>
                    </a:cubicBezTo>
                    <a:cubicBezTo>
                      <a:pt x="55" y="41"/>
                      <a:pt x="22" y="107"/>
                      <a:pt x="22" y="140"/>
                    </a:cubicBezTo>
                  </a:path>
                </a:pathLst>
              </a:custGeom>
              <a:solidFill>
                <a:srgbClr val="FFFFFF"/>
              </a:solidFill>
              <a:ln w="28575" cmpd="sng">
                <a:solidFill>
                  <a:schemeClr val="tx1"/>
                </a:solidFill>
                <a:round/>
                <a:headEnd/>
                <a:tailEnd/>
              </a:ln>
            </p:spPr>
            <p:txBody>
              <a:bodyPr wrap="none" anchor="ctr"/>
              <a:lstStyle/>
              <a:p>
                <a:endParaRPr lang="en-US"/>
              </a:p>
            </p:txBody>
          </p:sp>
          <p:sp>
            <p:nvSpPr>
              <p:cNvPr id="5142" name="Freeform 21"/>
              <p:cNvSpPr>
                <a:spLocks/>
              </p:cNvSpPr>
              <p:nvPr/>
            </p:nvSpPr>
            <p:spPr bwMode="auto">
              <a:xfrm>
                <a:off x="2016" y="2304"/>
                <a:ext cx="7" cy="132"/>
              </a:xfrm>
              <a:custGeom>
                <a:avLst/>
                <a:gdLst>
                  <a:gd name="T0" fmla="*/ 0 w 7"/>
                  <a:gd name="T1" fmla="*/ 0 h 132"/>
                  <a:gd name="T2" fmla="*/ 5 w 7"/>
                  <a:gd name="T3" fmla="*/ 132 h 132"/>
                  <a:gd name="T4" fmla="*/ 0 60000 65536"/>
                  <a:gd name="T5" fmla="*/ 0 60000 65536"/>
                  <a:gd name="T6" fmla="*/ 0 w 7"/>
                  <a:gd name="T7" fmla="*/ 0 h 132"/>
                  <a:gd name="T8" fmla="*/ 7 w 7"/>
                  <a:gd name="T9" fmla="*/ 132 h 132"/>
                </a:gdLst>
                <a:ahLst/>
                <a:cxnLst>
                  <a:cxn ang="T4">
                    <a:pos x="T0" y="T1"/>
                  </a:cxn>
                  <a:cxn ang="T5">
                    <a:pos x="T2" y="T3"/>
                  </a:cxn>
                </a:cxnLst>
                <a:rect l="T6" t="T7" r="T8" b="T9"/>
                <a:pathLst>
                  <a:path w="7" h="132">
                    <a:moveTo>
                      <a:pt x="0" y="0"/>
                    </a:moveTo>
                    <a:cubicBezTo>
                      <a:pt x="7" y="81"/>
                      <a:pt x="5" y="37"/>
                      <a:pt x="5" y="132"/>
                    </a:cubicBezTo>
                  </a:path>
                </a:pathLst>
              </a:custGeom>
              <a:solidFill>
                <a:srgbClr val="FFFFFF"/>
              </a:solidFill>
              <a:ln w="28575" cmpd="sng">
                <a:solidFill>
                  <a:schemeClr val="tx1"/>
                </a:solidFill>
                <a:round/>
                <a:headEnd/>
                <a:tailEnd/>
              </a:ln>
            </p:spPr>
            <p:txBody>
              <a:bodyPr wrap="none" anchor="ctr"/>
              <a:lstStyle/>
              <a:p>
                <a:endParaRPr lang="en-US"/>
              </a:p>
            </p:txBody>
          </p:sp>
        </p:grpSp>
        <p:sp>
          <p:nvSpPr>
            <p:cNvPr id="5126" name="Text Box 22"/>
            <p:cNvSpPr txBox="1">
              <a:spLocks noChangeArrowheads="1"/>
            </p:cNvSpPr>
            <p:nvPr/>
          </p:nvSpPr>
          <p:spPr bwMode="auto">
            <a:xfrm>
              <a:off x="3936" y="2784"/>
              <a:ext cx="172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spcBef>
                  <a:spcPct val="50000"/>
                </a:spcBef>
              </a:pPr>
              <a:r>
                <a:rPr lang="en-US" u="sng">
                  <a:latin typeface="Times New Roman" charset="0"/>
                </a:rPr>
                <a:t>Item code    Amount   </a:t>
              </a:r>
            </a:p>
          </p:txBody>
        </p:sp>
      </p:grpSp>
      <p:pic>
        <p:nvPicPr>
          <p:cNvPr id="5124" name="Picture 23" descr="strol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1557338"/>
            <a:ext cx="30353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66709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026"/>
          <p:cNvSpPr>
            <a:spLocks noChangeArrowheads="1"/>
          </p:cNvSpPr>
          <p:nvPr/>
        </p:nvSpPr>
        <p:spPr bwMode="auto">
          <a:xfrm>
            <a:off x="2133600" y="1752600"/>
            <a:ext cx="8937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eaLnBrk="0" hangingPunct="0"/>
            <a:r>
              <a:rPr lang="en-US" sz="1400">
                <a:latin typeface="Arial" charset="0"/>
              </a:rPr>
              <a:t>Screen 1</a:t>
            </a:r>
          </a:p>
        </p:txBody>
      </p:sp>
      <p:sp>
        <p:nvSpPr>
          <p:cNvPr id="7170" name="Rectangle 1027"/>
          <p:cNvSpPr>
            <a:spLocks noChangeArrowheads="1"/>
          </p:cNvSpPr>
          <p:nvPr/>
        </p:nvSpPr>
        <p:spPr bwMode="auto">
          <a:xfrm>
            <a:off x="2057400" y="5181600"/>
            <a:ext cx="8937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eaLnBrk="0" hangingPunct="0"/>
            <a:r>
              <a:rPr lang="en-US" sz="1400">
                <a:latin typeface="Arial" charset="0"/>
              </a:rPr>
              <a:t>Screen 2</a:t>
            </a:r>
          </a:p>
        </p:txBody>
      </p:sp>
      <p:sp>
        <p:nvSpPr>
          <p:cNvPr id="7171" name="Rectangle 1028"/>
          <p:cNvSpPr>
            <a:spLocks noGrp="1" noChangeArrowheads="1"/>
          </p:cNvSpPr>
          <p:nvPr>
            <p:ph type="title"/>
          </p:nvPr>
        </p:nvSpPr>
        <p:spPr>
          <a:noFill/>
        </p:spPr>
        <p:txBody>
          <a:bodyPr lIns="92075" tIns="46038" rIns="92075" bIns="46038"/>
          <a:lstStyle/>
          <a:p>
            <a:pPr eaLnBrk="1" hangingPunct="1"/>
            <a:r>
              <a:rPr lang="en-US" sz="2800">
                <a:latin typeface="Verdana" charset="0"/>
              </a:rPr>
              <a:t>Cheap Shop</a:t>
            </a:r>
          </a:p>
        </p:txBody>
      </p:sp>
      <p:pic>
        <p:nvPicPr>
          <p:cNvPr id="7172" name="Picture 1" descr="Screen Shot 2015-01-22 at 10.58.14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90943" y="367366"/>
            <a:ext cx="6191250" cy="444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3" name="Picture 2" descr="Screen Shot 2015-01-22 at 10.58.27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7468" y="4380566"/>
            <a:ext cx="5983287" cy="226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66880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p:txBody>
          <a:bodyPr/>
          <a:lstStyle/>
          <a:p>
            <a:pPr eaLnBrk="1" hangingPunct="1"/>
            <a:r>
              <a:rPr lang="en-US" dirty="0">
                <a:latin typeface="Verdana" charset="0"/>
              </a:rPr>
              <a:t>Phase 1: Identify users + tasks</a:t>
            </a:r>
          </a:p>
        </p:txBody>
      </p:sp>
      <p:sp>
        <p:nvSpPr>
          <p:cNvPr id="8194" name="Rectangle 3"/>
          <p:cNvSpPr>
            <a:spLocks noGrp="1" noChangeArrowheads="1"/>
          </p:cNvSpPr>
          <p:nvPr>
            <p:ph type="body" idx="1"/>
          </p:nvPr>
        </p:nvSpPr>
        <p:spPr/>
        <p:txBody>
          <a:bodyPr>
            <a:normAutofit fontScale="85000" lnSpcReduction="20000"/>
          </a:bodyPr>
          <a:lstStyle/>
          <a:p>
            <a:pPr marL="0" indent="0" eaLnBrk="1" hangingPunct="1"/>
            <a:r>
              <a:rPr lang="en-US">
                <a:latin typeface="Verdana" charset="0"/>
              </a:rPr>
              <a:t>If there are no real users or tasks…</a:t>
            </a:r>
          </a:p>
          <a:p>
            <a:pPr lvl="1" eaLnBrk="1" hangingPunct="1"/>
            <a:r>
              <a:rPr lang="en-US">
                <a:latin typeface="Verdana" charset="0"/>
              </a:rPr>
              <a:t>think again, there probably are!</a:t>
            </a:r>
          </a:p>
          <a:p>
            <a:pPr lvl="1" eaLnBrk="1" hangingPunct="1">
              <a:buFontTx/>
              <a:buNone/>
            </a:pPr>
            <a:br>
              <a:rPr lang="en-US">
                <a:latin typeface="Verdana" charset="0"/>
              </a:rPr>
            </a:br>
            <a:endParaRPr lang="en-US">
              <a:latin typeface="Verdana" charset="0"/>
            </a:endParaRPr>
          </a:p>
          <a:p>
            <a:pPr lvl="1" eaLnBrk="1" hangingPunct="1">
              <a:buFontTx/>
              <a:buNone/>
            </a:pPr>
            <a:endParaRPr lang="en-US">
              <a:latin typeface="Verdana" charset="0"/>
            </a:endParaRPr>
          </a:p>
          <a:p>
            <a:pPr lvl="1" eaLnBrk="1" hangingPunct="1">
              <a:buFontTx/>
              <a:buNone/>
            </a:pPr>
            <a:r>
              <a:rPr lang="en-US">
                <a:latin typeface="Verdana" charset="0"/>
              </a:rPr>
              <a:t>	Jeff Hawkins, the inventor of the Palm Pilot, was said to </a:t>
            </a:r>
            <a:br>
              <a:rPr lang="en-US">
                <a:latin typeface="Verdana" charset="0"/>
              </a:rPr>
            </a:br>
            <a:r>
              <a:rPr lang="en-US">
                <a:latin typeface="Verdana" charset="0"/>
              </a:rPr>
              <a:t>have carried a small block of wood around in his shirt pocket … As various everyday situations arose, he would take out the block of wood and imagine how he would use the device.</a:t>
            </a:r>
            <a:r>
              <a:rPr lang="en-US" baseline="30000">
                <a:latin typeface="Verdana" charset="0"/>
              </a:rPr>
              <a:t>1</a:t>
            </a:r>
            <a:r>
              <a:rPr lang="en-US">
                <a:latin typeface="Verdana" charset="0"/>
              </a:rPr>
              <a:t> </a:t>
            </a:r>
            <a:br>
              <a:rPr lang="en-US">
                <a:latin typeface="Verdana" charset="0"/>
              </a:rPr>
            </a:br>
            <a:endParaRPr lang="en-US">
              <a:latin typeface="Verdana" charset="0"/>
            </a:endParaRPr>
          </a:p>
          <a:p>
            <a:pPr marL="0" lvl="1" indent="234950">
              <a:buFontTx/>
              <a:buNone/>
            </a:pPr>
            <a:br>
              <a:rPr lang="en-US">
                <a:latin typeface="Verdana" charset="0"/>
              </a:rPr>
            </a:br>
            <a:br>
              <a:rPr lang="en-US">
                <a:latin typeface="Verdana" charset="0"/>
              </a:rPr>
            </a:br>
            <a:r>
              <a:rPr lang="en-US">
                <a:latin typeface="Verdana" charset="0"/>
              </a:rPr>
              <a:t>The same technique can be used to evoke a response from expected end-users</a:t>
            </a:r>
          </a:p>
          <a:p>
            <a:pPr marL="400050" lvl="2" indent="234950" algn="r" eaLnBrk="1" hangingPunct="1">
              <a:buFontTx/>
              <a:buNone/>
            </a:pPr>
            <a:endParaRPr lang="en-US" sz="1800">
              <a:latin typeface="Verdana" charset="0"/>
            </a:endParaRPr>
          </a:p>
        </p:txBody>
      </p:sp>
      <p:sp>
        <p:nvSpPr>
          <p:cNvPr id="8195" name="Rectangle 4"/>
          <p:cNvSpPr>
            <a:spLocks noChangeArrowheads="1"/>
          </p:cNvSpPr>
          <p:nvPr/>
        </p:nvSpPr>
        <p:spPr bwMode="auto">
          <a:xfrm>
            <a:off x="6227763" y="4437063"/>
            <a:ext cx="22764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type="none" w="sm" len="sm"/>
                <a:tailEnd type="none" w="sm" len="sm"/>
              </a14:hiddenLine>
            </a:ext>
          </a:extLst>
        </p:spPr>
        <p:txBody>
          <a:bodyPr wrap="none" lIns="92075" tIns="46038" rIns="92075" bIns="46038">
            <a:spAutoFit/>
          </a:bodyPr>
          <a:lstStyle/>
          <a:p>
            <a:pPr eaLnBrk="0" hangingPunct="0"/>
            <a:r>
              <a:rPr lang="en-US" sz="1000" b="1" i="1" baseline="30000">
                <a:latin typeface="Times New Roman" charset="0"/>
              </a:rPr>
              <a:t>1</a:t>
            </a:r>
            <a:r>
              <a:rPr lang="en-US" sz="1000" i="1">
                <a:latin typeface="Times New Roman" charset="0"/>
              </a:rPr>
              <a:t>see Sato and Salvador, interactions 6(5)</a:t>
            </a:r>
            <a:endParaRPr lang="en-US" i="1">
              <a:latin typeface="Times New Roman" charset="0"/>
            </a:endParaRPr>
          </a:p>
        </p:txBody>
      </p:sp>
      <p:pic>
        <p:nvPicPr>
          <p:cNvPr id="8196" name="Picture 6" descr="palm%20pilot%20sur%20socl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5770" y="1783293"/>
            <a:ext cx="1326718" cy="1488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5858932" y="1425575"/>
            <a:ext cx="1461463" cy="1734898"/>
          </a:xfrm>
          <a:prstGeom prst="rect">
            <a:avLst/>
          </a:prstGeom>
        </p:spPr>
      </p:pic>
    </p:spTree>
    <p:extLst>
      <p:ext uri="{BB962C8B-B14F-4D97-AF65-F5344CB8AC3E}">
        <p14:creationId xmlns:p14="http://schemas.microsoft.com/office/powerpoint/2010/main" val="2896071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pPr eaLnBrk="1" hangingPunct="1"/>
            <a:r>
              <a:rPr lang="en-US" dirty="0">
                <a:latin typeface="Verdana" charset="0"/>
              </a:rPr>
              <a:t>The Cheap Shop Catalog Store</a:t>
            </a:r>
          </a:p>
        </p:txBody>
      </p:sp>
      <p:sp>
        <p:nvSpPr>
          <p:cNvPr id="9220" name="Rectangle 3"/>
          <p:cNvSpPr txBox="1">
            <a:spLocks noChangeArrowheads="1"/>
          </p:cNvSpPr>
          <p:nvPr/>
        </p:nvSpPr>
        <p:spPr bwMode="auto">
          <a:xfrm>
            <a:off x="539750" y="1557338"/>
            <a:ext cx="7180121" cy="4824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eaLnBrk="0" hangingPunct="0">
              <a:defRPr sz="2400">
                <a:solidFill>
                  <a:schemeClr val="tx1"/>
                </a:solidFill>
                <a:latin typeface="Comic Sans MS" charset="0"/>
                <a:ea typeface="ＭＳ Ｐゴシック" charset="0"/>
                <a:cs typeface="ＭＳ Ｐゴシック" charset="0"/>
              </a:defRPr>
            </a:lvl1pPr>
            <a:lvl2pPr marL="179388"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lvl="1" eaLnBrk="1" hangingPunct="1">
              <a:spcBef>
                <a:spcPct val="20000"/>
              </a:spcBef>
            </a:pPr>
            <a:r>
              <a:rPr lang="en-US" sz="2000">
                <a:solidFill>
                  <a:srgbClr val="000000"/>
                </a:solidFill>
                <a:latin typeface="Verdana" charset="0"/>
                <a:cs typeface="Arial" charset="0"/>
              </a:rPr>
              <a:t>In Cheap Shop, people shop by browsing paper catalogs scattered around the store.</a:t>
            </a:r>
          </a:p>
          <a:p>
            <a:pPr lvl="1" eaLnBrk="1" hangingPunct="1">
              <a:spcBef>
                <a:spcPct val="20000"/>
              </a:spcBef>
            </a:pPr>
            <a:endParaRPr lang="en-US" sz="2000">
              <a:solidFill>
                <a:srgbClr val="000000"/>
              </a:solidFill>
              <a:latin typeface="Verdana" charset="0"/>
              <a:cs typeface="Arial" charset="0"/>
            </a:endParaRPr>
          </a:p>
          <a:p>
            <a:pPr lvl="1" eaLnBrk="1" hangingPunct="1">
              <a:spcBef>
                <a:spcPct val="20000"/>
              </a:spcBef>
            </a:pPr>
            <a:r>
              <a:rPr lang="en-US" sz="2000">
                <a:solidFill>
                  <a:srgbClr val="000000"/>
                </a:solidFill>
                <a:latin typeface="Verdana" charset="0"/>
                <a:cs typeface="Arial" charset="0"/>
              </a:rPr>
              <a:t>When people see an item they want, they enter its item code from the catalog onto a form.</a:t>
            </a:r>
          </a:p>
          <a:p>
            <a:pPr lvl="1" eaLnBrk="1" hangingPunct="1">
              <a:spcBef>
                <a:spcPct val="20000"/>
              </a:spcBef>
            </a:pPr>
            <a:endParaRPr lang="en-US" sz="2000">
              <a:solidFill>
                <a:srgbClr val="000000"/>
              </a:solidFill>
              <a:latin typeface="Verdana" charset="0"/>
              <a:cs typeface="Arial" charset="0"/>
            </a:endParaRPr>
          </a:p>
          <a:p>
            <a:pPr lvl="1" eaLnBrk="1" hangingPunct="1">
              <a:spcBef>
                <a:spcPct val="20000"/>
              </a:spcBef>
            </a:pPr>
            <a:r>
              <a:rPr lang="en-US" sz="2000">
                <a:solidFill>
                  <a:srgbClr val="000000"/>
                </a:solidFill>
                <a:latin typeface="Verdana" charset="0"/>
                <a:cs typeface="Arial" charset="0"/>
              </a:rPr>
              <a:t>People give this form to a clerk, who brings the item(s) from the back room to the front counter. </a:t>
            </a:r>
          </a:p>
          <a:p>
            <a:pPr lvl="1" eaLnBrk="1" hangingPunct="1">
              <a:spcBef>
                <a:spcPct val="20000"/>
              </a:spcBef>
            </a:pPr>
            <a:endParaRPr lang="en-US" sz="2000">
              <a:solidFill>
                <a:srgbClr val="000000"/>
              </a:solidFill>
              <a:latin typeface="Verdana" charset="0"/>
              <a:cs typeface="Arial" charset="0"/>
            </a:endParaRPr>
          </a:p>
          <a:p>
            <a:pPr lvl="1" eaLnBrk="1" hangingPunct="1">
              <a:spcBef>
                <a:spcPct val="20000"/>
              </a:spcBef>
            </a:pPr>
            <a:r>
              <a:rPr lang="en-US" sz="2000">
                <a:solidFill>
                  <a:srgbClr val="000000"/>
                </a:solidFill>
                <a:latin typeface="Verdana" charset="0"/>
                <a:cs typeface="Arial" charset="0"/>
              </a:rPr>
              <a:t>People then pay for the items they want.</a:t>
            </a:r>
          </a:p>
        </p:txBody>
      </p:sp>
    </p:spTree>
    <p:extLst>
      <p:ext uri="{BB962C8B-B14F-4D97-AF65-F5344CB8AC3E}">
        <p14:creationId xmlns:p14="http://schemas.microsoft.com/office/powerpoint/2010/main" val="2975209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noFill/>
        </p:spPr>
        <p:txBody>
          <a:bodyPr lIns="92075" tIns="46038" rIns="92075" bIns="46038"/>
          <a:lstStyle/>
          <a:p>
            <a:pPr eaLnBrk="1" hangingPunct="1"/>
            <a:r>
              <a:rPr lang="en-US" dirty="0">
                <a:latin typeface="Verdana" charset="0"/>
              </a:rPr>
              <a:t>Developing task examples</a:t>
            </a:r>
          </a:p>
        </p:txBody>
      </p:sp>
      <p:sp>
        <p:nvSpPr>
          <p:cNvPr id="10242" name="Rectangle 3"/>
          <p:cNvSpPr>
            <a:spLocks noGrp="1" noChangeArrowheads="1"/>
          </p:cNvSpPr>
          <p:nvPr>
            <p:ph type="body" idx="1"/>
          </p:nvPr>
        </p:nvSpPr>
        <p:spPr>
          <a:xfrm>
            <a:off x="457200" y="1151970"/>
            <a:ext cx="8229600" cy="3567771"/>
          </a:xfrm>
          <a:noFill/>
        </p:spPr>
        <p:txBody>
          <a:bodyPr lIns="92075" tIns="46038" rIns="92075" bIns="46038">
            <a:normAutofit fontScale="85000" lnSpcReduction="20000"/>
          </a:bodyPr>
          <a:lstStyle/>
          <a:p>
            <a:pPr marL="0" indent="0" eaLnBrk="1" hangingPunct="1"/>
            <a:r>
              <a:rPr lang="en-US" sz="2000" b="1">
                <a:latin typeface="Verdana" charset="0"/>
              </a:rPr>
              <a:t>Task example 1</a:t>
            </a:r>
            <a:br>
              <a:rPr lang="en-US" sz="2000" b="1">
                <a:latin typeface="Verdana" charset="0"/>
              </a:rPr>
            </a:br>
            <a:endParaRPr lang="en-US" sz="1200" b="1">
              <a:latin typeface="Verdana" charset="0"/>
            </a:endParaRPr>
          </a:p>
          <a:p>
            <a:pPr lvl="1" eaLnBrk="1" hangingPunct="1">
              <a:lnSpc>
                <a:spcPct val="90000"/>
              </a:lnSpc>
            </a:pPr>
            <a:r>
              <a:rPr lang="en-US">
                <a:latin typeface="Verdana" charset="0"/>
              </a:rPr>
              <a:t>Fred Johnson, who is caring for his demanding toddler son, wants a good quality umbrella stroller (red is preferred, but blue is acceptable). </a:t>
            </a:r>
            <a:br>
              <a:rPr lang="en-US">
                <a:latin typeface="Verdana" charset="0"/>
              </a:rPr>
            </a:br>
            <a:endParaRPr lang="en-US">
              <a:latin typeface="Verdana" charset="0"/>
            </a:endParaRPr>
          </a:p>
          <a:p>
            <a:pPr lvl="1" eaLnBrk="1" hangingPunct="1">
              <a:lnSpc>
                <a:spcPct val="90000"/>
              </a:lnSpc>
            </a:pPr>
            <a:r>
              <a:rPr lang="en-US">
                <a:latin typeface="Verdana" charset="0"/>
              </a:rPr>
              <a:t>He browses the catalog and chooses the JPG stroller (cost $98. item code 323 066 697). </a:t>
            </a:r>
            <a:br>
              <a:rPr lang="en-US">
                <a:latin typeface="Verdana" charset="0"/>
              </a:rPr>
            </a:br>
            <a:endParaRPr lang="en-US">
              <a:latin typeface="Verdana" charset="0"/>
            </a:endParaRPr>
          </a:p>
          <a:p>
            <a:pPr lvl="1" eaLnBrk="1" hangingPunct="1">
              <a:lnSpc>
                <a:spcPct val="90000"/>
              </a:lnSpc>
            </a:pPr>
            <a:r>
              <a:rPr lang="en-US">
                <a:latin typeface="Verdana" charset="0"/>
              </a:rPr>
              <a:t>He pays for it in cash, and uses it immediately. </a:t>
            </a:r>
            <a:br>
              <a:rPr lang="en-US">
                <a:latin typeface="Verdana" charset="0"/>
              </a:rPr>
            </a:br>
            <a:endParaRPr lang="en-US">
              <a:latin typeface="Verdana" charset="0"/>
            </a:endParaRPr>
          </a:p>
          <a:p>
            <a:pPr lvl="1" eaLnBrk="1" hangingPunct="1">
              <a:lnSpc>
                <a:spcPct val="90000"/>
              </a:lnSpc>
            </a:pPr>
            <a:r>
              <a:rPr lang="en-US">
                <a:latin typeface="Verdana" charset="0"/>
              </a:rPr>
              <a:t>Fred is a first-time customer to this store, has little computer experience, and says he types very slowly with one finger. He lives nearby on Dear Bottom Avenue NW.</a:t>
            </a:r>
          </a:p>
        </p:txBody>
      </p:sp>
      <p:pic>
        <p:nvPicPr>
          <p:cNvPr id="5" name="Picture 4" descr="A picture containing text, transport&#10;&#10;Description automatically generated">
            <a:extLst>
              <a:ext uri="{FF2B5EF4-FFF2-40B4-BE49-F238E27FC236}">
                <a16:creationId xmlns:a16="http://schemas.microsoft.com/office/drawing/2014/main" id="{8CEEE4B3-A76C-6753-9E6A-4A97C830AE6C}"/>
              </a:ext>
            </a:extLst>
          </p:cNvPr>
          <p:cNvPicPr>
            <a:picLocks noChangeAspect="1"/>
          </p:cNvPicPr>
          <p:nvPr/>
        </p:nvPicPr>
        <p:blipFill>
          <a:blip r:embed="rId3"/>
          <a:stretch>
            <a:fillRect/>
          </a:stretch>
        </p:blipFill>
        <p:spPr>
          <a:xfrm>
            <a:off x="5257800" y="4845265"/>
            <a:ext cx="3129534" cy="1721529"/>
          </a:xfrm>
          <a:prstGeom prst="rect">
            <a:avLst/>
          </a:prstGeom>
        </p:spPr>
      </p:pic>
    </p:spTree>
    <p:extLst>
      <p:ext uri="{BB962C8B-B14F-4D97-AF65-F5344CB8AC3E}">
        <p14:creationId xmlns:p14="http://schemas.microsoft.com/office/powerpoint/2010/main" val="260341490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noFill/>
        </p:spPr>
        <p:txBody>
          <a:bodyPr lIns="92075" tIns="46038" rIns="92075" bIns="46038"/>
          <a:lstStyle/>
          <a:p>
            <a:pPr eaLnBrk="1" hangingPunct="1"/>
            <a:r>
              <a:rPr lang="en-US">
                <a:latin typeface="Verdana" charset="0"/>
              </a:rPr>
              <a:t>Developing task examples</a:t>
            </a:r>
          </a:p>
        </p:txBody>
      </p:sp>
      <p:sp>
        <p:nvSpPr>
          <p:cNvPr id="12290" name="Rectangle 3"/>
          <p:cNvSpPr>
            <a:spLocks noGrp="1" noChangeArrowheads="1"/>
          </p:cNvSpPr>
          <p:nvPr>
            <p:ph type="body" idx="1"/>
          </p:nvPr>
        </p:nvSpPr>
        <p:spPr>
          <a:noFill/>
        </p:spPr>
        <p:txBody>
          <a:bodyPr lIns="92075" tIns="46038" rIns="92075" bIns="46038">
            <a:normAutofit fontScale="77500" lnSpcReduction="20000"/>
          </a:bodyPr>
          <a:lstStyle/>
          <a:p>
            <a:pPr marL="0" indent="0" eaLnBrk="1" hangingPunct="1"/>
            <a:r>
              <a:rPr lang="en-US" sz="2000" b="1">
                <a:latin typeface="Verdana" charset="0"/>
              </a:rPr>
              <a:t>Task example 2</a:t>
            </a:r>
            <a:r>
              <a:rPr lang="en-US" sz="2000">
                <a:latin typeface="Verdana" charset="0"/>
              </a:rPr>
              <a:t> </a:t>
            </a:r>
            <a:br>
              <a:rPr lang="en-US" sz="2000">
                <a:latin typeface="Verdana" charset="0"/>
              </a:rPr>
            </a:br>
            <a:endParaRPr lang="en-US" sz="1200">
              <a:latin typeface="Verdana" charset="0"/>
            </a:endParaRPr>
          </a:p>
          <a:p>
            <a:pPr lvl="1" eaLnBrk="1" hangingPunct="1"/>
            <a:r>
              <a:rPr lang="en-US">
                <a:latin typeface="Verdana" charset="0"/>
              </a:rPr>
              <a:t>Mary Vornushia is price-comparing the costs of a child</a:t>
            </a:r>
            <a:r>
              <a:rPr lang="ja-JP" altLang="en-US">
                <a:latin typeface="Verdana" charset="0"/>
              </a:rPr>
              <a:t>’</a:t>
            </a:r>
            <a:r>
              <a:rPr lang="en-US" altLang="ja-JP">
                <a:latin typeface="Verdana" charset="0"/>
              </a:rPr>
              <a:t>s bedroom set, consisting of a wooden desk, a chair, a single bed, a mattress, a bedspread, and a pillow all made by Furnons Inc. </a:t>
            </a:r>
          </a:p>
          <a:p>
            <a:pPr lvl="1" eaLnBrk="1" hangingPunct="1"/>
            <a:r>
              <a:rPr lang="en-US">
                <a:latin typeface="Verdana" charset="0"/>
              </a:rPr>
              <a:t>She takes the description and total cost away with her to check against other stores. </a:t>
            </a:r>
          </a:p>
          <a:p>
            <a:pPr lvl="1" eaLnBrk="1" hangingPunct="1"/>
            <a:r>
              <a:rPr lang="en-US">
                <a:latin typeface="Verdana" charset="0"/>
              </a:rPr>
              <a:t>Three hours later, she returns and decides to buy everything but the chair. </a:t>
            </a:r>
          </a:p>
          <a:p>
            <a:pPr lvl="1" eaLnBrk="1" hangingPunct="1"/>
            <a:r>
              <a:rPr lang="en-US">
                <a:latin typeface="Verdana" charset="0"/>
              </a:rPr>
              <a:t>She pays by credit card,</a:t>
            </a:r>
          </a:p>
          <a:p>
            <a:pPr lvl="1" eaLnBrk="1" hangingPunct="1"/>
            <a:r>
              <a:rPr lang="en-US">
                <a:latin typeface="Verdana" charset="0"/>
              </a:rPr>
              <a:t>She asks for the items to be delivered to her daughter</a:t>
            </a:r>
            <a:r>
              <a:rPr lang="ja-JP" altLang="en-US">
                <a:latin typeface="Verdana" charset="0"/>
              </a:rPr>
              <a:t>’</a:t>
            </a:r>
            <a:r>
              <a:rPr lang="en-US" altLang="ja-JP">
                <a:latin typeface="Verdana" charset="0"/>
              </a:rPr>
              <a:t>s home at 31247 Lucinda Drive, in the basement suite at the back of the house. </a:t>
            </a:r>
          </a:p>
          <a:p>
            <a:pPr lvl="1" eaLnBrk="1" hangingPunct="1"/>
            <a:endParaRPr lang="en-US">
              <a:latin typeface="Verdana" charset="0"/>
            </a:endParaRPr>
          </a:p>
          <a:p>
            <a:pPr lvl="1" eaLnBrk="1" hangingPunct="1"/>
            <a:r>
              <a:rPr lang="en-US">
                <a:latin typeface="Verdana" charset="0"/>
              </a:rPr>
              <a:t>Mary is elderly and arthritic. </a:t>
            </a:r>
          </a:p>
        </p:txBody>
      </p:sp>
      <p:sp>
        <p:nvSpPr>
          <p:cNvPr id="12291" name="Rectangle 2"/>
          <p:cNvSpPr>
            <a:spLocks noChangeArrowheads="1"/>
          </p:cNvSpPr>
          <p:nvPr/>
        </p:nvSpPr>
        <p:spPr bwMode="auto">
          <a:xfrm>
            <a:off x="4479925" y="3292475"/>
            <a:ext cx="1841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type="none" w="sm" len="sm"/>
                <a:tailEnd type="none" w="sm" len="sm"/>
              </a14:hiddenLine>
            </a:ext>
          </a:extLst>
        </p:spPr>
        <p:txBody>
          <a:bodyPr wrap="none" lIns="92075" tIns="46038" rIns="92075" bIns="46038">
            <a:spAutoFit/>
          </a:bodyPr>
          <a:lstStyle/>
          <a:p>
            <a:pPr>
              <a:spcBef>
                <a:spcPct val="20000"/>
              </a:spcBef>
            </a:pPr>
            <a:endParaRPr lang="en-US" sz="1200">
              <a:solidFill>
                <a:srgbClr val="000066"/>
              </a:solidFill>
              <a:latin typeface="Verdana" charset="0"/>
            </a:endParaRPr>
          </a:p>
        </p:txBody>
      </p:sp>
    </p:spTree>
    <p:extLst>
      <p:ext uri="{BB962C8B-B14F-4D97-AF65-F5344CB8AC3E}">
        <p14:creationId xmlns:p14="http://schemas.microsoft.com/office/powerpoint/2010/main" val="193647179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noFill/>
        </p:spPr>
        <p:txBody>
          <a:bodyPr lIns="92075" tIns="46038" rIns="92075" bIns="46038"/>
          <a:lstStyle/>
          <a:p>
            <a:pPr eaLnBrk="1" hangingPunct="1"/>
            <a:r>
              <a:rPr lang="en-US">
                <a:latin typeface="Verdana" charset="0"/>
              </a:rPr>
              <a:t>Developing task examples</a:t>
            </a:r>
          </a:p>
        </p:txBody>
      </p:sp>
      <p:sp>
        <p:nvSpPr>
          <p:cNvPr id="14338" name="Rectangle 3"/>
          <p:cNvSpPr>
            <a:spLocks noGrp="1" noChangeArrowheads="1"/>
          </p:cNvSpPr>
          <p:nvPr>
            <p:ph type="body" idx="1"/>
          </p:nvPr>
        </p:nvSpPr>
        <p:spPr>
          <a:noFill/>
        </p:spPr>
        <p:txBody>
          <a:bodyPr lIns="92075" tIns="46038" rIns="92075" bIns="46038">
            <a:normAutofit fontScale="77500" lnSpcReduction="20000"/>
          </a:bodyPr>
          <a:lstStyle/>
          <a:p>
            <a:pPr marL="0" indent="0" eaLnBrk="1" hangingPunct="1">
              <a:lnSpc>
                <a:spcPct val="80000"/>
              </a:lnSpc>
            </a:pPr>
            <a:r>
              <a:rPr lang="en-US" sz="2000" b="1">
                <a:latin typeface="Verdana" charset="0"/>
              </a:rPr>
              <a:t>Task example 3</a:t>
            </a:r>
          </a:p>
          <a:p>
            <a:pPr marL="0" indent="0" eaLnBrk="1" hangingPunct="1">
              <a:lnSpc>
                <a:spcPct val="80000"/>
              </a:lnSpc>
            </a:pPr>
            <a:endParaRPr lang="en-US" sz="1200" b="1">
              <a:latin typeface="Verdana" charset="0"/>
            </a:endParaRPr>
          </a:p>
          <a:p>
            <a:pPr lvl="1" eaLnBrk="1" hangingPunct="1">
              <a:lnSpc>
                <a:spcPct val="90000"/>
              </a:lnSpc>
            </a:pPr>
            <a:r>
              <a:rPr lang="en-US">
                <a:latin typeface="Verdana" charset="0"/>
              </a:rPr>
              <a:t>John Forham, the sole salesperson in the store, is given a list of 10 items by a customer who does not want to use the computer. </a:t>
            </a:r>
          </a:p>
          <a:p>
            <a:pPr lvl="1" eaLnBrk="1" hangingPunct="1">
              <a:lnSpc>
                <a:spcPct val="90000"/>
              </a:lnSpc>
            </a:pPr>
            <a:r>
              <a:rPr lang="en-US">
                <a:latin typeface="Verdana" charset="0"/>
              </a:rPr>
              <a:t>The items are: </a:t>
            </a:r>
            <a:endParaRPr lang="en-US" i="1">
              <a:latin typeface="Verdana" charset="0"/>
            </a:endParaRPr>
          </a:p>
          <a:p>
            <a:pPr lvl="2" eaLnBrk="1" hangingPunct="1">
              <a:lnSpc>
                <a:spcPct val="90000"/>
              </a:lnSpc>
            </a:pPr>
            <a:r>
              <a:rPr lang="en-US">
                <a:latin typeface="Verdana" charset="0"/>
              </a:rPr>
              <a:t>4 pine chairs, 1 pine table, 6 blue place mats, 6 </a:t>
            </a:r>
            <a:r>
              <a:rPr lang="ja-JP" altLang="en-US">
                <a:latin typeface="Verdana" charset="0"/>
              </a:rPr>
              <a:t>“</a:t>
            </a:r>
            <a:r>
              <a:rPr lang="en-US" altLang="ja-JP">
                <a:latin typeface="Verdana" charset="0"/>
              </a:rPr>
              <a:t>lor</a:t>
            </a:r>
            <a:r>
              <a:rPr lang="ja-JP" altLang="en-US">
                <a:latin typeface="Verdana" charset="0"/>
              </a:rPr>
              <a:t>”</a:t>
            </a:r>
            <a:r>
              <a:rPr lang="en-US" altLang="ja-JP">
                <a:latin typeface="Verdana" charset="0"/>
              </a:rPr>
              <a:t> forks, 6 </a:t>
            </a:r>
            <a:r>
              <a:rPr lang="ja-JP" altLang="en-US">
                <a:latin typeface="Verdana" charset="0"/>
              </a:rPr>
              <a:t>“</a:t>
            </a:r>
            <a:r>
              <a:rPr lang="en-US" altLang="ja-JP">
                <a:latin typeface="Verdana" charset="0"/>
              </a:rPr>
              <a:t>lor</a:t>
            </a:r>
            <a:r>
              <a:rPr lang="ja-JP" altLang="en-US">
                <a:latin typeface="Verdana" charset="0"/>
              </a:rPr>
              <a:t>”</a:t>
            </a:r>
            <a:r>
              <a:rPr lang="en-US" altLang="ja-JP">
                <a:latin typeface="Verdana" charset="0"/>
              </a:rPr>
              <a:t> table spoons, 6 </a:t>
            </a:r>
            <a:r>
              <a:rPr lang="ja-JP" altLang="en-US">
                <a:latin typeface="Verdana" charset="0"/>
              </a:rPr>
              <a:t>“</a:t>
            </a:r>
            <a:r>
              <a:rPr lang="en-US" altLang="ja-JP">
                <a:latin typeface="Verdana" charset="0"/>
              </a:rPr>
              <a:t>lor</a:t>
            </a:r>
            <a:r>
              <a:rPr lang="ja-JP" altLang="en-US">
                <a:latin typeface="Verdana" charset="0"/>
              </a:rPr>
              <a:t>”</a:t>
            </a:r>
            <a:r>
              <a:rPr lang="en-US" altLang="ja-JP">
                <a:latin typeface="Verdana" charset="0"/>
              </a:rPr>
              <a:t> teaspoons, 6 </a:t>
            </a:r>
            <a:r>
              <a:rPr lang="ja-JP" altLang="en-US">
                <a:latin typeface="Verdana" charset="0"/>
              </a:rPr>
              <a:t>“</a:t>
            </a:r>
            <a:r>
              <a:rPr lang="en-US" altLang="ja-JP">
                <a:latin typeface="Verdana" charset="0"/>
              </a:rPr>
              <a:t>lor</a:t>
            </a:r>
            <a:r>
              <a:rPr lang="ja-JP" altLang="en-US">
                <a:latin typeface="Verdana" charset="0"/>
              </a:rPr>
              <a:t>”</a:t>
            </a:r>
            <a:r>
              <a:rPr lang="en-US" altLang="ja-JP">
                <a:latin typeface="Verdana" charset="0"/>
              </a:rPr>
              <a:t> knives, 1 </a:t>
            </a:r>
            <a:r>
              <a:rPr lang="ja-JP" altLang="en-US">
                <a:latin typeface="Verdana" charset="0"/>
              </a:rPr>
              <a:t>“</a:t>
            </a:r>
            <a:r>
              <a:rPr lang="en-US" altLang="ja-JP">
                <a:latin typeface="Verdana" charset="0"/>
              </a:rPr>
              <a:t>tot</a:t>
            </a:r>
            <a:r>
              <a:rPr lang="ja-JP" altLang="en-US">
                <a:latin typeface="Verdana" charset="0"/>
              </a:rPr>
              <a:t>”</a:t>
            </a:r>
            <a:r>
              <a:rPr lang="en-US" altLang="ja-JP">
                <a:latin typeface="Verdana" charset="0"/>
              </a:rPr>
              <a:t> tricycle, 1 red ball, 1 </a:t>
            </a:r>
            <a:r>
              <a:rPr lang="ja-JP" altLang="en-US">
                <a:latin typeface="Verdana" charset="0"/>
              </a:rPr>
              <a:t>“</a:t>
            </a:r>
            <a:r>
              <a:rPr lang="en-US" altLang="ja-JP">
                <a:latin typeface="Verdana" charset="0"/>
              </a:rPr>
              <a:t>silva</a:t>
            </a:r>
            <a:r>
              <a:rPr lang="ja-JP" altLang="en-US">
                <a:latin typeface="Verdana" charset="0"/>
              </a:rPr>
              <a:t>”</a:t>
            </a:r>
            <a:r>
              <a:rPr lang="en-US" altLang="ja-JP">
                <a:latin typeface="Verdana" charset="0"/>
              </a:rPr>
              <a:t> croquet set</a:t>
            </a:r>
          </a:p>
          <a:p>
            <a:pPr lvl="1" eaLnBrk="1" hangingPunct="1">
              <a:lnSpc>
                <a:spcPct val="90000"/>
              </a:lnSpc>
            </a:pPr>
            <a:r>
              <a:rPr lang="en-US">
                <a:latin typeface="Verdana" charset="0"/>
              </a:rPr>
              <a:t>After seeing the total, the customer tells John he will take all but the silverware </a:t>
            </a:r>
          </a:p>
          <a:p>
            <a:pPr lvl="1" eaLnBrk="1" hangingPunct="1">
              <a:lnSpc>
                <a:spcPct val="90000"/>
              </a:lnSpc>
            </a:pPr>
            <a:r>
              <a:rPr lang="en-US">
                <a:latin typeface="Verdana" charset="0"/>
              </a:rPr>
              <a:t>The customer then decides to add 1 blue ball to the list. </a:t>
            </a:r>
          </a:p>
          <a:p>
            <a:pPr lvl="1" eaLnBrk="1" hangingPunct="1">
              <a:lnSpc>
                <a:spcPct val="90000"/>
              </a:lnSpc>
            </a:pPr>
            <a:r>
              <a:rPr lang="en-US">
                <a:latin typeface="Verdana" charset="0"/>
              </a:rPr>
              <a:t>The customer starts paying by credit card, but then decides to pay cash. The customer tells John he wants the items delivered to his home the day after tomorrow. While this is occurring, 6 other customers are waiting for John. </a:t>
            </a:r>
          </a:p>
          <a:p>
            <a:pPr lvl="1" eaLnBrk="1" hangingPunct="1">
              <a:lnSpc>
                <a:spcPct val="90000"/>
              </a:lnSpc>
            </a:pPr>
            <a:endParaRPr lang="en-US">
              <a:latin typeface="Verdana" charset="0"/>
            </a:endParaRPr>
          </a:p>
          <a:p>
            <a:pPr lvl="1" eaLnBrk="1" hangingPunct="1">
              <a:lnSpc>
                <a:spcPct val="90000"/>
              </a:lnSpc>
            </a:pPr>
            <a:r>
              <a:rPr lang="en-US">
                <a:latin typeface="Verdana" charset="0"/>
              </a:rPr>
              <a:t>John has been on staff for 1 week, and is only partway through his training program</a:t>
            </a:r>
          </a:p>
        </p:txBody>
      </p:sp>
    </p:spTree>
    <p:extLst>
      <p:ext uri="{BB962C8B-B14F-4D97-AF65-F5344CB8AC3E}">
        <p14:creationId xmlns:p14="http://schemas.microsoft.com/office/powerpoint/2010/main" val="269810888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dirty="0">
                <a:latin typeface="Verdana" charset="0"/>
              </a:rPr>
              <a:t>Are there better ways to do it?</a:t>
            </a:r>
          </a:p>
        </p:txBody>
      </p:sp>
      <p:sp>
        <p:nvSpPr>
          <p:cNvPr id="18434" name="Rectangle 3"/>
          <p:cNvSpPr>
            <a:spLocks noGrp="1" noChangeArrowheads="1"/>
          </p:cNvSpPr>
          <p:nvPr>
            <p:ph type="body" idx="1"/>
          </p:nvPr>
        </p:nvSpPr>
        <p:spPr>
          <a:xfrm>
            <a:off x="539750" y="1557338"/>
            <a:ext cx="3972485" cy="4824412"/>
          </a:xfrm>
        </p:spPr>
        <p:txBody>
          <a:bodyPr>
            <a:normAutofit fontScale="85000" lnSpcReduction="20000"/>
          </a:bodyPr>
          <a:lstStyle/>
          <a:p>
            <a:pPr marL="0" indent="0" eaLnBrk="1" hangingPunct="1"/>
            <a:r>
              <a:rPr lang="en-US">
                <a:latin typeface="Verdana" charset="0"/>
              </a:rPr>
              <a:t>A task-centered prototype </a:t>
            </a:r>
          </a:p>
          <a:p>
            <a:pPr lvl="1" eaLnBrk="1" hangingPunct="1"/>
            <a:endParaRPr lang="en-US">
              <a:latin typeface="Verdana" charset="0"/>
            </a:endParaRPr>
          </a:p>
          <a:p>
            <a:pPr lvl="1" eaLnBrk="1" hangingPunct="1"/>
            <a:r>
              <a:rPr lang="en-US">
                <a:latin typeface="Verdana" charset="0"/>
              </a:rPr>
              <a:t>partial wizard approach to tasks</a:t>
            </a:r>
          </a:p>
          <a:p>
            <a:pPr lvl="1" eaLnBrk="1" hangingPunct="1"/>
            <a:endParaRPr lang="en-US">
              <a:latin typeface="Verdana" charset="0"/>
            </a:endParaRPr>
          </a:p>
          <a:p>
            <a:pPr lvl="1" eaLnBrk="1" hangingPunct="1"/>
            <a:r>
              <a:rPr lang="en-US">
                <a:latin typeface="Verdana" charset="0"/>
              </a:rPr>
              <a:t>prototyped several different ways</a:t>
            </a:r>
          </a:p>
          <a:p>
            <a:pPr lvl="2" eaLnBrk="1" hangingPunct="1"/>
            <a:r>
              <a:rPr lang="en-US">
                <a:latin typeface="Verdana" charset="0"/>
              </a:rPr>
              <a:t>paper - 45 minutes</a:t>
            </a:r>
          </a:p>
          <a:p>
            <a:pPr lvl="2" eaLnBrk="1" hangingPunct="1"/>
            <a:r>
              <a:rPr lang="en-US">
                <a:latin typeface="Verdana" charset="0"/>
              </a:rPr>
              <a:t>scripted animation - 2 hours</a:t>
            </a:r>
          </a:p>
          <a:p>
            <a:pPr lvl="1" eaLnBrk="1" hangingPunct="1"/>
            <a:endParaRPr lang="en-US">
              <a:latin typeface="Verdana" charset="0"/>
            </a:endParaRPr>
          </a:p>
          <a:p>
            <a:pPr marL="0" indent="0" eaLnBrk="1" hangingPunct="1">
              <a:buNone/>
            </a:pPr>
            <a:br>
              <a:rPr lang="en-US">
                <a:latin typeface="Verdana" charset="0"/>
              </a:rPr>
            </a:br>
            <a:br>
              <a:rPr lang="en-US">
                <a:latin typeface="Verdana" charset="0"/>
              </a:rPr>
            </a:br>
            <a:br>
              <a:rPr lang="en-US">
                <a:latin typeface="Verdana" charset="0"/>
              </a:rPr>
            </a:br>
            <a:endParaRPr lang="en-US">
              <a:latin typeface="Verdana" charset="0"/>
            </a:endParaRPr>
          </a:p>
        </p:txBody>
      </p:sp>
      <p:pic>
        <p:nvPicPr>
          <p:cNvPr id="18435" name="Picture 4">
            <a:hlinkClick r:id="rId2" action="ppaction://hlinkpres?slideindex=1&amp;slidetit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2492375"/>
            <a:ext cx="4067175" cy="3814763"/>
          </a:xfrm>
          <a:prstGeom prst="rect">
            <a:avLst/>
          </a:prstGeom>
          <a:noFill/>
          <a:ln w="12699">
            <a:solidFill>
              <a:schemeClr val="accent2"/>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5156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9" name="Rectangle 1026"/>
          <p:cNvSpPr>
            <a:spLocks noChangeArrowheads="1"/>
          </p:cNvSpPr>
          <p:nvPr/>
        </p:nvSpPr>
        <p:spPr bwMode="auto">
          <a:xfrm>
            <a:off x="2133600" y="1752600"/>
            <a:ext cx="8937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eaLnBrk="0" hangingPunct="0"/>
            <a:r>
              <a:rPr lang="en-US" sz="1400">
                <a:latin typeface="Arial" charset="0"/>
              </a:rPr>
              <a:t>Screen 1</a:t>
            </a:r>
          </a:p>
        </p:txBody>
      </p:sp>
      <p:sp>
        <p:nvSpPr>
          <p:cNvPr id="7170" name="Rectangle 1027"/>
          <p:cNvSpPr>
            <a:spLocks noChangeArrowheads="1"/>
          </p:cNvSpPr>
          <p:nvPr/>
        </p:nvSpPr>
        <p:spPr bwMode="auto">
          <a:xfrm>
            <a:off x="2057400" y="5181600"/>
            <a:ext cx="8937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eaLnBrk="0" hangingPunct="0"/>
            <a:r>
              <a:rPr lang="en-US" sz="1400">
                <a:latin typeface="Arial" charset="0"/>
              </a:rPr>
              <a:t>Screen 2</a:t>
            </a:r>
          </a:p>
        </p:txBody>
      </p:sp>
      <p:sp>
        <p:nvSpPr>
          <p:cNvPr id="7171" name="Rectangle 1028"/>
          <p:cNvSpPr>
            <a:spLocks noGrp="1" noChangeArrowheads="1"/>
          </p:cNvSpPr>
          <p:nvPr>
            <p:ph type="title"/>
          </p:nvPr>
        </p:nvSpPr>
        <p:spPr>
          <a:noFill/>
        </p:spPr>
        <p:txBody>
          <a:bodyPr lIns="92075" tIns="46038" rIns="92075" bIns="46038"/>
          <a:lstStyle/>
          <a:p>
            <a:pPr eaLnBrk="1" hangingPunct="1"/>
            <a:r>
              <a:rPr lang="en-US" sz="2800">
                <a:latin typeface="Verdana" charset="0"/>
              </a:rPr>
              <a:t>Cheap Shop</a:t>
            </a:r>
          </a:p>
        </p:txBody>
      </p:sp>
      <p:pic>
        <p:nvPicPr>
          <p:cNvPr id="7172" name="Picture 1" descr="Screen Shot 2015-01-22 at 10.58.14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90943" y="367366"/>
            <a:ext cx="6191250" cy="444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3" name="Picture 2" descr="Screen Shot 2015-01-22 at 10.58.27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7468" y="4380566"/>
            <a:ext cx="5983287" cy="226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78382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p:nvPr/>
        </p:nvSpPr>
        <p:spPr>
          <a:xfrm>
            <a:off x="0" y="1"/>
            <a:ext cx="9132619" cy="684400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dirty="0">
                <a:latin typeface="Verdana" charset="0"/>
              </a:rPr>
              <a:t>Walkthrough template</a:t>
            </a:r>
          </a:p>
        </p:txBody>
      </p:sp>
      <p:sp>
        <p:nvSpPr>
          <p:cNvPr id="17410" name="Text Box 3"/>
          <p:cNvSpPr txBox="1">
            <a:spLocks noChangeArrowheads="1"/>
          </p:cNvSpPr>
          <p:nvPr/>
        </p:nvSpPr>
        <p:spPr bwMode="auto">
          <a:xfrm>
            <a:off x="381000" y="1219200"/>
            <a:ext cx="1524000"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spcBef>
                <a:spcPct val="50000"/>
              </a:spcBef>
            </a:pPr>
            <a:r>
              <a:rPr lang="en-US" sz="1400">
                <a:latin typeface="Arial" charset="0"/>
              </a:rPr>
              <a:t>Description of </a:t>
            </a:r>
            <a:br>
              <a:rPr lang="en-US" sz="1400">
                <a:latin typeface="Arial" charset="0"/>
              </a:rPr>
            </a:br>
            <a:r>
              <a:rPr lang="en-US" sz="1400">
                <a:latin typeface="Arial" charset="0"/>
              </a:rPr>
              <a:t>Step		</a:t>
            </a:r>
          </a:p>
        </p:txBody>
      </p:sp>
      <p:sp>
        <p:nvSpPr>
          <p:cNvPr id="17411" name="Rectangle 4"/>
          <p:cNvSpPr>
            <a:spLocks noChangeArrowheads="1"/>
          </p:cNvSpPr>
          <p:nvPr/>
        </p:nvSpPr>
        <p:spPr bwMode="auto">
          <a:xfrm>
            <a:off x="1981200" y="1219200"/>
            <a:ext cx="2286000"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type="none" w="sm" len="sm"/>
                <a:tailEnd type="none" w="sm" len="sm"/>
              </a14:hiddenLine>
            </a:ext>
          </a:extLst>
        </p:spPr>
        <p:txBody>
          <a:bodyPr lIns="92075" tIns="46038" rIns="92075" bIns="46038">
            <a:spAutoFit/>
          </a:bodyPr>
          <a:lstStyle/>
          <a:p>
            <a:pPr eaLnBrk="0" hangingPunct="0"/>
            <a:r>
              <a:rPr lang="en-US" sz="1400">
                <a:latin typeface="Arial" charset="0"/>
              </a:rPr>
              <a:t>Does the user have the knowledge/training to do this?</a:t>
            </a:r>
          </a:p>
        </p:txBody>
      </p:sp>
      <p:sp>
        <p:nvSpPr>
          <p:cNvPr id="17412" name="Rectangle 5"/>
          <p:cNvSpPr>
            <a:spLocks noChangeArrowheads="1"/>
          </p:cNvSpPr>
          <p:nvPr/>
        </p:nvSpPr>
        <p:spPr bwMode="auto">
          <a:xfrm>
            <a:off x="4343400" y="1219200"/>
            <a:ext cx="2286000"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type="none" w="sm" len="sm"/>
                <a:tailEnd type="none" w="sm" len="sm"/>
              </a14:hiddenLine>
            </a:ext>
          </a:extLst>
        </p:spPr>
        <p:txBody>
          <a:bodyPr lIns="92075" tIns="46038" rIns="92075" bIns="46038">
            <a:spAutoFit/>
          </a:bodyPr>
          <a:lstStyle/>
          <a:p>
            <a:pPr eaLnBrk="0" hangingPunct="0"/>
            <a:r>
              <a:rPr lang="en-US" sz="1400">
                <a:latin typeface="Arial" charset="0"/>
              </a:rPr>
              <a:t>Is it believable that they would do it?</a:t>
            </a:r>
            <a:br>
              <a:rPr lang="en-US" sz="1400">
                <a:latin typeface="Arial" charset="0"/>
              </a:rPr>
            </a:br>
            <a:r>
              <a:rPr lang="en-US" sz="1400">
                <a:latin typeface="Arial" charset="0"/>
              </a:rPr>
              <a:t>Are they motivated?</a:t>
            </a:r>
          </a:p>
        </p:txBody>
      </p:sp>
      <p:sp>
        <p:nvSpPr>
          <p:cNvPr id="17413" name="Rectangle 6"/>
          <p:cNvSpPr>
            <a:spLocks noChangeArrowheads="1"/>
          </p:cNvSpPr>
          <p:nvPr/>
        </p:nvSpPr>
        <p:spPr bwMode="auto">
          <a:xfrm>
            <a:off x="6781800" y="1219200"/>
            <a:ext cx="1981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type="none" w="sm" len="sm"/>
                <a:tailEnd type="none" w="sm" len="sm"/>
              </a14:hiddenLine>
            </a:ext>
          </a:extLst>
        </p:spPr>
        <p:txBody>
          <a:bodyPr lIns="92075" tIns="46038" rIns="92075" bIns="46038">
            <a:spAutoFit/>
          </a:bodyPr>
          <a:lstStyle/>
          <a:p>
            <a:pPr eaLnBrk="0" hangingPunct="0"/>
            <a:r>
              <a:rPr lang="en-US" sz="1400">
                <a:latin typeface="Arial" charset="0"/>
              </a:rPr>
              <a:t>Comment /  solution</a:t>
            </a:r>
          </a:p>
        </p:txBody>
      </p:sp>
      <p:sp>
        <p:nvSpPr>
          <p:cNvPr id="17414" name="Line 8"/>
          <p:cNvSpPr>
            <a:spLocks noChangeShapeType="1"/>
          </p:cNvSpPr>
          <p:nvPr/>
        </p:nvSpPr>
        <p:spPr bwMode="auto">
          <a:xfrm>
            <a:off x="1905000" y="1295400"/>
            <a:ext cx="0" cy="5105400"/>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2075" tIns="46038" rIns="92075" bIns="46038" anchor="ctr">
            <a:spAutoFit/>
          </a:bodyPr>
          <a:lstStyle/>
          <a:p>
            <a:endParaRPr lang="en-US"/>
          </a:p>
        </p:txBody>
      </p:sp>
      <p:sp>
        <p:nvSpPr>
          <p:cNvPr id="17415" name="Line 9"/>
          <p:cNvSpPr>
            <a:spLocks noChangeShapeType="1"/>
          </p:cNvSpPr>
          <p:nvPr/>
        </p:nvSpPr>
        <p:spPr bwMode="auto">
          <a:xfrm>
            <a:off x="4343400" y="1295400"/>
            <a:ext cx="0" cy="5105400"/>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2075" tIns="46038" rIns="92075" bIns="46038" anchor="ctr">
            <a:spAutoFit/>
          </a:bodyPr>
          <a:lstStyle/>
          <a:p>
            <a:endParaRPr lang="en-US"/>
          </a:p>
        </p:txBody>
      </p:sp>
      <p:sp>
        <p:nvSpPr>
          <p:cNvPr id="17416" name="Line 10"/>
          <p:cNvSpPr>
            <a:spLocks noChangeShapeType="1"/>
          </p:cNvSpPr>
          <p:nvPr/>
        </p:nvSpPr>
        <p:spPr bwMode="auto">
          <a:xfrm>
            <a:off x="6324600" y="1219200"/>
            <a:ext cx="0" cy="5105400"/>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2075" tIns="46038" rIns="92075" bIns="46038" anchor="ctr">
            <a:spAutoFit/>
          </a:bodyPr>
          <a:lstStyle/>
          <a:p>
            <a:endParaRPr lang="en-US"/>
          </a:p>
        </p:txBody>
      </p:sp>
      <p:sp>
        <p:nvSpPr>
          <p:cNvPr id="17417" name="Text Box 12"/>
          <p:cNvSpPr txBox="1">
            <a:spLocks noChangeArrowheads="1"/>
          </p:cNvSpPr>
          <p:nvPr/>
        </p:nvSpPr>
        <p:spPr bwMode="auto">
          <a:xfrm>
            <a:off x="6629400" y="966788"/>
            <a:ext cx="23622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a:spcBef>
                <a:spcPct val="50000"/>
              </a:spcBef>
            </a:pPr>
            <a:r>
              <a:rPr lang="en-US" sz="1400" b="1" i="1">
                <a:latin typeface="Arial" charset="0"/>
              </a:rPr>
              <a:t>Task number: ____	</a:t>
            </a:r>
            <a:r>
              <a:rPr lang="en-US" sz="1400">
                <a:latin typeface="Arial" charset="0"/>
              </a:rPr>
              <a:t>	</a:t>
            </a:r>
          </a:p>
        </p:txBody>
      </p:sp>
      <p:sp>
        <p:nvSpPr>
          <p:cNvPr id="17418" name="Line 13"/>
          <p:cNvSpPr>
            <a:spLocks noChangeShapeType="1"/>
          </p:cNvSpPr>
          <p:nvPr/>
        </p:nvSpPr>
        <p:spPr bwMode="auto">
          <a:xfrm>
            <a:off x="457200" y="1981200"/>
            <a:ext cx="8382000" cy="0"/>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lIns="92075" tIns="46038" rIns="92075" bIns="46038" anchor="ctr">
            <a:spAutoFit/>
          </a:bodyPr>
          <a:lstStyle/>
          <a:p>
            <a:endParaRPr lang="en-US"/>
          </a:p>
        </p:txBody>
      </p:sp>
      <p:sp>
        <p:nvSpPr>
          <p:cNvPr id="17419" name="Rectangle 16"/>
          <p:cNvSpPr>
            <a:spLocks noChangeArrowheads="1"/>
          </p:cNvSpPr>
          <p:nvPr/>
        </p:nvSpPr>
        <p:spPr bwMode="auto">
          <a:xfrm>
            <a:off x="107950" y="6453188"/>
            <a:ext cx="903605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0" tIns="46038" rIns="92075" bIns="0" anchor="ctr">
            <a:spAutoFit/>
          </a:bodyPr>
          <a:lstStyle/>
          <a:p>
            <a:r>
              <a:rPr lang="en-US" sz="800">
                <a:solidFill>
                  <a:srgbClr val="808080"/>
                </a:solidFill>
                <a:latin typeface="Verdana" charset="0"/>
              </a:rPr>
              <a:t>A walkthrough for this exercise is found in Greenberg, S. </a:t>
            </a:r>
            <a:r>
              <a:rPr lang="ja-JP" altLang="en-US" sz="800">
                <a:solidFill>
                  <a:srgbClr val="808080"/>
                </a:solidFill>
                <a:latin typeface="Verdana" charset="0"/>
              </a:rPr>
              <a:t>“</a:t>
            </a:r>
            <a:r>
              <a:rPr lang="en-US" altLang="ja-JP" sz="800">
                <a:solidFill>
                  <a:srgbClr val="808080"/>
                </a:solidFill>
                <a:latin typeface="Verdana" charset="0"/>
              </a:rPr>
              <a:t>Working through Task-Centered System Design. in Diaper, D. and Stanton, N. (Eds) The Handbook of Task Analysis for Human-Computer Interaction. Lawrence Erlbaum Associates.</a:t>
            </a:r>
            <a:endParaRPr lang="en-US" sz="800">
              <a:solidFill>
                <a:srgbClr val="808080"/>
              </a:solidFill>
              <a:latin typeface="Verdana" charset="0"/>
            </a:endParaRPr>
          </a:p>
        </p:txBody>
      </p:sp>
    </p:spTree>
    <p:extLst>
      <p:ext uri="{BB962C8B-B14F-4D97-AF65-F5344CB8AC3E}">
        <p14:creationId xmlns:p14="http://schemas.microsoft.com/office/powerpoint/2010/main" val="2467204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9132619" cy="6844006"/>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 Outline</a:t>
            </a:r>
          </a:p>
        </p:txBody>
      </p:sp>
      <p:sp>
        <p:nvSpPr>
          <p:cNvPr id="3" name="Content Placeholder 2"/>
          <p:cNvSpPr>
            <a:spLocks noGrp="1"/>
          </p:cNvSpPr>
          <p:nvPr>
            <p:ph idx="1"/>
          </p:nvPr>
        </p:nvSpPr>
        <p:spPr/>
        <p:txBody>
          <a:bodyPr>
            <a:normAutofit fontScale="77500" lnSpcReduction="20000"/>
          </a:bodyPr>
          <a:lstStyle/>
          <a:p>
            <a:r>
              <a:rPr lang="en-US"/>
              <a:t>Task analysis</a:t>
            </a:r>
          </a:p>
          <a:p>
            <a:r>
              <a:rPr lang="en-US"/>
              <a:t>User definition</a:t>
            </a:r>
          </a:p>
          <a:p>
            <a:r>
              <a:rPr lang="en-US"/>
              <a:t>Conceptual design</a:t>
            </a:r>
          </a:p>
          <a:p>
            <a:r>
              <a:rPr lang="en-US"/>
              <a:t>Semantic design</a:t>
            </a:r>
          </a:p>
          <a:p>
            <a:r>
              <a:rPr lang="en-US"/>
              <a:t>Syntactic design</a:t>
            </a:r>
          </a:p>
          <a:p>
            <a:r>
              <a:rPr lang="en-US"/>
              <a:t>Lexical design</a:t>
            </a:r>
          </a:p>
          <a:p>
            <a:r>
              <a:rPr lang="en-US"/>
              <a:t>Documentation design</a:t>
            </a:r>
          </a:p>
          <a:p>
            <a:r>
              <a:rPr lang="en-US"/>
              <a:t>Design reviews</a:t>
            </a:r>
          </a:p>
          <a:p>
            <a:r>
              <a:rPr lang="en-US"/>
              <a:t>Prototyping</a:t>
            </a:r>
          </a:p>
          <a:p>
            <a:r>
              <a:rPr lang="en-US"/>
              <a:t>User testing</a:t>
            </a:r>
          </a:p>
          <a:p>
            <a:r>
              <a:rPr lang="en-US"/>
              <a:t>Implementation</a:t>
            </a:r>
          </a:p>
          <a:p>
            <a:endParaRPr lang="en-US"/>
          </a:p>
        </p:txBody>
      </p:sp>
    </p:spTree>
    <p:extLst>
      <p:ext uri="{BB962C8B-B14F-4D97-AF65-F5344CB8AC3E}">
        <p14:creationId xmlns:p14="http://schemas.microsoft.com/office/powerpoint/2010/main" val="3237940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0"/>
            <a:ext cx="9145000" cy="684323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8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0"/>
            <a:ext cx="9145000" cy="6843234"/>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164417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0"/>
            <a:ext cx="9145000" cy="684323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56007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0"/>
            <a:ext cx="9145000" cy="684323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48138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0"/>
            <a:ext cx="9145000" cy="684323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85811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1" y="0"/>
            <a:ext cx="9145000" cy="684323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86157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1" y="0"/>
            <a:ext cx="9145000" cy="684323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6707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9132619" cy="684400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0"/>
            <a:ext cx="9145000" cy="684323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89739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0"/>
            <a:ext cx="9145000" cy="684323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68240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1" y="0"/>
            <a:ext cx="9145000" cy="684323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36210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52697"/>
            <a:ext cx="9145000" cy="6843234"/>
          </a:xfrm>
          <a:prstGeom prst="rect">
            <a:avLst/>
          </a:prstGeom>
          <a:blipFill>
            <a:blip r:embed="rId3" cstate="print"/>
            <a:stretch>
              <a:fillRect/>
            </a:stretch>
          </a:blipFill>
        </p:spPr>
        <p:txBody>
          <a:bodyPr wrap="square" lIns="0" tIns="0" rIns="0" bIns="0" rtlCol="0"/>
          <a:lstStyle/>
          <a:p>
            <a:endParaRPr/>
          </a:p>
        </p:txBody>
      </p:sp>
      <p:sp>
        <p:nvSpPr>
          <p:cNvPr id="3" name="Rectangle 2">
            <a:extLst>
              <a:ext uri="{FF2B5EF4-FFF2-40B4-BE49-F238E27FC236}">
                <a16:creationId xmlns:a16="http://schemas.microsoft.com/office/drawing/2014/main" id="{936BA2A5-2CCB-3C4D-BC8B-10977429986F}"/>
              </a:ext>
            </a:extLst>
          </p:cNvPr>
          <p:cNvSpPr/>
          <p:nvPr/>
        </p:nvSpPr>
        <p:spPr>
          <a:xfrm>
            <a:off x="2625634" y="3304903"/>
            <a:ext cx="1528355" cy="4180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97E2876-FFFE-6B4C-99AF-162B9B34170D}"/>
              </a:ext>
            </a:extLst>
          </p:cNvPr>
          <p:cNvPicPr>
            <a:picLocks noChangeAspect="1"/>
          </p:cNvPicPr>
          <p:nvPr/>
        </p:nvPicPr>
        <p:blipFill>
          <a:blip r:embed="rId4"/>
          <a:stretch>
            <a:fillRect/>
          </a:stretch>
        </p:blipFill>
        <p:spPr>
          <a:xfrm>
            <a:off x="165535" y="1834332"/>
            <a:ext cx="7772400" cy="3819957"/>
          </a:xfrm>
          <a:prstGeom prst="rect">
            <a:avLst/>
          </a:prstGeom>
        </p:spPr>
      </p:pic>
    </p:spTree>
    <p:extLst>
      <p:ext uri="{BB962C8B-B14F-4D97-AF65-F5344CB8AC3E}">
        <p14:creationId xmlns:p14="http://schemas.microsoft.com/office/powerpoint/2010/main" val="950971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1" y="0"/>
            <a:ext cx="9145000" cy="684323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83849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0"/>
            <a:ext cx="9145000" cy="684323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55522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0"/>
            <a:ext cx="9145000" cy="684323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99504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pPr eaLnBrk="1" hangingPunct="1"/>
            <a:r>
              <a:rPr lang="en-US" dirty="0">
                <a:latin typeface="Helvetica" charset="0"/>
              </a:rPr>
              <a:t>Design Process for Interactive Systems</a:t>
            </a:r>
          </a:p>
        </p:txBody>
      </p:sp>
      <p:sp>
        <p:nvSpPr>
          <p:cNvPr id="13315" name="Rectangle 3"/>
          <p:cNvSpPr>
            <a:spLocks noGrp="1" noChangeArrowheads="1"/>
          </p:cNvSpPr>
          <p:nvPr>
            <p:ph type="body" idx="4294967295"/>
          </p:nvPr>
        </p:nvSpPr>
        <p:spPr/>
        <p:txBody>
          <a:bodyPr>
            <a:normAutofit/>
          </a:bodyPr>
          <a:lstStyle/>
          <a:p>
            <a:pPr eaLnBrk="1" hangingPunct="1"/>
            <a:r>
              <a:rPr lang="en-US">
                <a:latin typeface="Helvetica" charset="0"/>
              </a:rPr>
              <a:t>Partition into Four Levels</a:t>
            </a:r>
          </a:p>
          <a:p>
            <a:pPr eaLnBrk="1" hangingPunct="1"/>
            <a:endParaRPr lang="en-US">
              <a:latin typeface="Helvetica" charset="0"/>
            </a:endParaRPr>
          </a:p>
          <a:p>
            <a:pPr lvl="1"/>
            <a:r>
              <a:rPr lang="en-US">
                <a:latin typeface="Helvetica" charset="0"/>
              </a:rPr>
              <a:t>Conceptual</a:t>
            </a:r>
          </a:p>
          <a:p>
            <a:pPr lvl="1"/>
            <a:r>
              <a:rPr lang="en-US">
                <a:latin typeface="Helvetica" charset="0"/>
              </a:rPr>
              <a:t>Semantic</a:t>
            </a:r>
          </a:p>
          <a:p>
            <a:pPr lvl="1"/>
            <a:endParaRPr lang="en-US">
              <a:latin typeface="Helvetica" charset="0"/>
            </a:endParaRPr>
          </a:p>
          <a:p>
            <a:pPr lvl="1"/>
            <a:r>
              <a:rPr lang="en-US">
                <a:latin typeface="Helvetica" charset="0"/>
              </a:rPr>
              <a:t>Syntactic</a:t>
            </a:r>
          </a:p>
          <a:p>
            <a:pPr lvl="1"/>
            <a:r>
              <a:rPr lang="en-US">
                <a:latin typeface="Helvetica" charset="0"/>
              </a:rPr>
              <a:t>Lexical</a:t>
            </a:r>
          </a:p>
        </p:txBody>
      </p:sp>
      <p:sp>
        <p:nvSpPr>
          <p:cNvPr id="13316" name="Line 4"/>
          <p:cNvSpPr>
            <a:spLocks noChangeShapeType="1"/>
          </p:cNvSpPr>
          <p:nvPr/>
        </p:nvSpPr>
        <p:spPr bwMode="auto">
          <a:xfrm>
            <a:off x="956917" y="3965254"/>
            <a:ext cx="6632864" cy="0"/>
          </a:xfrm>
          <a:prstGeom prst="line">
            <a:avLst/>
          </a:prstGeom>
          <a:noFill/>
          <a:ln w="57150">
            <a:solidFill>
              <a:srgbClr val="31AE8D"/>
            </a:solidFill>
            <a:round/>
            <a:headEnd/>
            <a:tailEnd/>
          </a:ln>
          <a:extLst>
            <a:ext uri="{909E8E84-426E-40dd-AFC4-6F175D3DCCD1}">
              <a14:hiddenFill xmlns:a14="http://schemas.microsoft.com/office/drawing/2010/main" xmlns="">
                <a:noFill/>
              </a14:hiddenFill>
            </a:ext>
          </a:extLst>
        </p:spPr>
        <p:txBody>
          <a:bodyPr lIns="82058" tIns="41029" rIns="82058" bIns="41029"/>
          <a:lstStyle/>
          <a:p>
            <a:endParaRPr lang="en-US"/>
          </a:p>
        </p:txBody>
      </p:sp>
    </p:spTree>
    <p:extLst>
      <p:ext uri="{BB962C8B-B14F-4D97-AF65-F5344CB8AC3E}">
        <p14:creationId xmlns:p14="http://schemas.microsoft.com/office/powerpoint/2010/main" val="1418021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Level</a:t>
            </a:r>
          </a:p>
        </p:txBody>
      </p:sp>
      <p:pic>
        <p:nvPicPr>
          <p:cNvPr id="4" name="Picture 3"/>
          <p:cNvPicPr>
            <a:picLocks noChangeAspect="1"/>
          </p:cNvPicPr>
          <p:nvPr/>
        </p:nvPicPr>
        <p:blipFill>
          <a:blip r:embed="rId3"/>
          <a:stretch>
            <a:fillRect/>
          </a:stretch>
        </p:blipFill>
        <p:spPr>
          <a:xfrm>
            <a:off x="587374" y="1549401"/>
            <a:ext cx="8207375" cy="4380102"/>
          </a:xfrm>
          <a:prstGeom prst="rect">
            <a:avLst/>
          </a:prstGeom>
        </p:spPr>
      </p:pic>
      <p:sp>
        <p:nvSpPr>
          <p:cNvPr id="3" name="TextBox 2">
            <a:extLst>
              <a:ext uri="{FF2B5EF4-FFF2-40B4-BE49-F238E27FC236}">
                <a16:creationId xmlns:a16="http://schemas.microsoft.com/office/drawing/2014/main" id="{7E86B17A-7EEA-4C97-E103-B5A8B76555A6}"/>
              </a:ext>
            </a:extLst>
          </p:cNvPr>
          <p:cNvSpPr txBox="1"/>
          <p:nvPr/>
        </p:nvSpPr>
        <p:spPr>
          <a:xfrm>
            <a:off x="520699" y="6091269"/>
            <a:ext cx="7741952" cy="584775"/>
          </a:xfrm>
          <a:prstGeom prst="rect">
            <a:avLst/>
          </a:prstGeom>
          <a:noFill/>
        </p:spPr>
        <p:txBody>
          <a:bodyPr wrap="square">
            <a:spAutoFit/>
          </a:bodyPr>
          <a:lstStyle/>
          <a:p>
            <a:r>
              <a:rPr lang="en-US" sz="1600" i="1" dirty="0"/>
              <a:t>For templates, see Canvas page “</a:t>
            </a:r>
            <a:r>
              <a:rPr lang="en-US" sz="1600" b="0" i="0" strike="noStrike">
                <a:solidFill>
                  <a:srgbClr val="2D3B45"/>
                </a:solidFill>
                <a:effectLst/>
                <a:latin typeface="Lato Extended"/>
              </a:rPr>
              <a:t>Templates</a:t>
            </a:r>
            <a:r>
              <a:rPr lang="en-US" sz="1600" b="0" i="0" u="none" strike="noStrike">
                <a:solidFill>
                  <a:srgbClr val="2D3B45"/>
                </a:solidFill>
                <a:effectLst/>
                <a:latin typeface="Lato Extended"/>
              </a:rPr>
              <a:t> for conceptual, semantic, syntactic, lexical level user interface specifications</a:t>
            </a:r>
            <a:r>
              <a:rPr lang="en-US" sz="1600" b="0" i="1" u="none" strike="noStrike" dirty="0">
                <a:solidFill>
                  <a:srgbClr val="2D3B45"/>
                </a:solidFill>
                <a:effectLst/>
                <a:latin typeface="Lato Extended"/>
              </a:rPr>
              <a:t>”</a:t>
            </a:r>
            <a:endParaRPr lang="en-US" sz="1600" i="1" dirty="0"/>
          </a:p>
        </p:txBody>
      </p:sp>
    </p:spTree>
    <p:extLst>
      <p:ext uri="{BB962C8B-B14F-4D97-AF65-F5344CB8AC3E}">
        <p14:creationId xmlns:p14="http://schemas.microsoft.com/office/powerpoint/2010/main" val="209166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4766"/>
            <a:ext cx="9145000" cy="684323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20576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9132619" cy="684400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pPr eaLnBrk="1" hangingPunct="1"/>
            <a:r>
              <a:rPr lang="en-US">
                <a:latin typeface="Helvetica" charset="0"/>
              </a:rPr>
              <a:t>Design Process for Interactive Systems</a:t>
            </a:r>
          </a:p>
        </p:txBody>
      </p:sp>
      <p:sp>
        <p:nvSpPr>
          <p:cNvPr id="13315" name="Rectangle 3"/>
          <p:cNvSpPr>
            <a:spLocks noGrp="1" noChangeArrowheads="1"/>
          </p:cNvSpPr>
          <p:nvPr>
            <p:ph type="body" idx="4294967295"/>
          </p:nvPr>
        </p:nvSpPr>
        <p:spPr/>
        <p:txBody>
          <a:bodyPr>
            <a:normAutofit/>
          </a:bodyPr>
          <a:lstStyle/>
          <a:p>
            <a:pPr eaLnBrk="1" hangingPunct="1"/>
            <a:r>
              <a:rPr lang="en-US">
                <a:latin typeface="Helvetica" charset="0"/>
              </a:rPr>
              <a:t>Partition into Four Levels</a:t>
            </a:r>
          </a:p>
          <a:p>
            <a:pPr eaLnBrk="1" hangingPunct="1"/>
            <a:endParaRPr lang="en-US">
              <a:latin typeface="Helvetica" charset="0"/>
            </a:endParaRPr>
          </a:p>
          <a:p>
            <a:pPr lvl="1"/>
            <a:r>
              <a:rPr lang="en-US">
                <a:latin typeface="Helvetica" charset="0"/>
              </a:rPr>
              <a:t>Conceptual</a:t>
            </a:r>
          </a:p>
          <a:p>
            <a:pPr lvl="1"/>
            <a:r>
              <a:rPr lang="en-US">
                <a:latin typeface="Helvetica" charset="0"/>
              </a:rPr>
              <a:t>Semantic</a:t>
            </a:r>
          </a:p>
          <a:p>
            <a:pPr lvl="1"/>
            <a:endParaRPr lang="en-US">
              <a:latin typeface="Helvetica" charset="0"/>
            </a:endParaRPr>
          </a:p>
          <a:p>
            <a:pPr lvl="1"/>
            <a:r>
              <a:rPr lang="en-US">
                <a:latin typeface="Helvetica" charset="0"/>
              </a:rPr>
              <a:t>Syntactic</a:t>
            </a:r>
          </a:p>
          <a:p>
            <a:pPr lvl="1"/>
            <a:r>
              <a:rPr lang="en-US">
                <a:latin typeface="Helvetica" charset="0"/>
              </a:rPr>
              <a:t>Lexical</a:t>
            </a:r>
          </a:p>
        </p:txBody>
      </p:sp>
      <p:sp>
        <p:nvSpPr>
          <p:cNvPr id="13316" name="Line 4"/>
          <p:cNvSpPr>
            <a:spLocks noChangeShapeType="1"/>
          </p:cNvSpPr>
          <p:nvPr/>
        </p:nvSpPr>
        <p:spPr bwMode="auto">
          <a:xfrm>
            <a:off x="956917" y="3965254"/>
            <a:ext cx="6632864" cy="0"/>
          </a:xfrm>
          <a:prstGeom prst="line">
            <a:avLst/>
          </a:prstGeom>
          <a:noFill/>
          <a:ln w="57150">
            <a:solidFill>
              <a:srgbClr val="31AE8D"/>
            </a:solidFill>
            <a:round/>
            <a:headEnd/>
            <a:tailEnd/>
          </a:ln>
          <a:extLst>
            <a:ext uri="{909E8E84-426E-40dd-AFC4-6F175D3DCCD1}">
              <a14:hiddenFill xmlns:a14="http://schemas.microsoft.com/office/drawing/2010/main" xmlns="">
                <a:noFill/>
              </a14:hiddenFill>
            </a:ext>
          </a:extLst>
        </p:spPr>
        <p:txBody>
          <a:bodyPr lIns="82058" tIns="41029" rIns="82058" bIns="41029"/>
          <a:lstStyle/>
          <a:p>
            <a:endParaRPr lang="en-US"/>
          </a:p>
        </p:txBody>
      </p:sp>
    </p:spTree>
    <p:extLst>
      <p:ext uri="{BB962C8B-B14F-4D97-AF65-F5344CB8AC3E}">
        <p14:creationId xmlns:p14="http://schemas.microsoft.com/office/powerpoint/2010/main" val="23551370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Level</a:t>
            </a:r>
          </a:p>
        </p:txBody>
      </p:sp>
      <p:pic>
        <p:nvPicPr>
          <p:cNvPr id="4" name="Picture 3"/>
          <p:cNvPicPr>
            <a:picLocks noChangeAspect="1"/>
          </p:cNvPicPr>
          <p:nvPr/>
        </p:nvPicPr>
        <p:blipFill>
          <a:blip r:embed="rId2"/>
          <a:stretch>
            <a:fillRect/>
          </a:stretch>
        </p:blipFill>
        <p:spPr>
          <a:xfrm>
            <a:off x="520699" y="1435100"/>
            <a:ext cx="8046319" cy="3502025"/>
          </a:xfrm>
          <a:prstGeom prst="rect">
            <a:avLst/>
          </a:prstGeom>
        </p:spPr>
      </p:pic>
    </p:spTree>
    <p:extLst>
      <p:ext uri="{BB962C8B-B14F-4D97-AF65-F5344CB8AC3E}">
        <p14:creationId xmlns:p14="http://schemas.microsoft.com/office/powerpoint/2010/main" val="1610103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Level Specification</a:t>
            </a:r>
          </a:p>
        </p:txBody>
      </p:sp>
      <p:pic>
        <p:nvPicPr>
          <p:cNvPr id="3" name="Picture 2"/>
          <p:cNvPicPr>
            <a:picLocks noChangeAspect="1"/>
          </p:cNvPicPr>
          <p:nvPr/>
        </p:nvPicPr>
        <p:blipFill>
          <a:blip r:embed="rId2"/>
          <a:stretch>
            <a:fillRect/>
          </a:stretch>
        </p:blipFill>
        <p:spPr>
          <a:xfrm>
            <a:off x="635000" y="1374510"/>
            <a:ext cx="5780262" cy="4501575"/>
          </a:xfrm>
          <a:prstGeom prst="rect">
            <a:avLst/>
          </a:prstGeom>
        </p:spPr>
      </p:pic>
    </p:spTree>
    <p:extLst>
      <p:ext uri="{BB962C8B-B14F-4D97-AF65-F5344CB8AC3E}">
        <p14:creationId xmlns:p14="http://schemas.microsoft.com/office/powerpoint/2010/main" val="4974952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pPr eaLnBrk="1" hangingPunct="1"/>
            <a:r>
              <a:rPr lang="en-US">
                <a:latin typeface="Helvetica" charset="0"/>
              </a:rPr>
              <a:t>Design Process for Interactive Systems</a:t>
            </a:r>
          </a:p>
        </p:txBody>
      </p:sp>
      <p:sp>
        <p:nvSpPr>
          <p:cNvPr id="13315" name="Rectangle 3"/>
          <p:cNvSpPr>
            <a:spLocks noGrp="1" noChangeArrowheads="1"/>
          </p:cNvSpPr>
          <p:nvPr>
            <p:ph type="body" idx="4294967295"/>
          </p:nvPr>
        </p:nvSpPr>
        <p:spPr/>
        <p:txBody>
          <a:bodyPr>
            <a:normAutofit/>
          </a:bodyPr>
          <a:lstStyle/>
          <a:p>
            <a:pPr eaLnBrk="1" hangingPunct="1"/>
            <a:r>
              <a:rPr lang="en-US">
                <a:latin typeface="Helvetica" charset="0"/>
              </a:rPr>
              <a:t>Partition into Four Levels</a:t>
            </a:r>
          </a:p>
          <a:p>
            <a:pPr eaLnBrk="1" hangingPunct="1"/>
            <a:endParaRPr lang="en-US">
              <a:latin typeface="Helvetica" charset="0"/>
            </a:endParaRPr>
          </a:p>
          <a:p>
            <a:pPr lvl="1"/>
            <a:r>
              <a:rPr lang="en-US">
                <a:latin typeface="Helvetica" charset="0"/>
              </a:rPr>
              <a:t>Conceptual</a:t>
            </a:r>
          </a:p>
          <a:p>
            <a:pPr lvl="1"/>
            <a:r>
              <a:rPr lang="en-US">
                <a:latin typeface="Helvetica" charset="0"/>
              </a:rPr>
              <a:t>Semantic</a:t>
            </a:r>
          </a:p>
          <a:p>
            <a:pPr lvl="1"/>
            <a:endParaRPr lang="en-US">
              <a:latin typeface="Helvetica" charset="0"/>
            </a:endParaRPr>
          </a:p>
          <a:p>
            <a:pPr lvl="1"/>
            <a:r>
              <a:rPr lang="en-US">
                <a:latin typeface="Helvetica" charset="0"/>
              </a:rPr>
              <a:t>Syntactic</a:t>
            </a:r>
          </a:p>
          <a:p>
            <a:pPr lvl="1"/>
            <a:r>
              <a:rPr lang="en-US">
                <a:latin typeface="Helvetica" charset="0"/>
              </a:rPr>
              <a:t>Lexical</a:t>
            </a:r>
          </a:p>
        </p:txBody>
      </p:sp>
      <p:sp>
        <p:nvSpPr>
          <p:cNvPr id="13316" name="Line 4"/>
          <p:cNvSpPr>
            <a:spLocks noChangeShapeType="1"/>
          </p:cNvSpPr>
          <p:nvPr/>
        </p:nvSpPr>
        <p:spPr bwMode="auto">
          <a:xfrm>
            <a:off x="956917" y="3965254"/>
            <a:ext cx="6632864" cy="0"/>
          </a:xfrm>
          <a:prstGeom prst="line">
            <a:avLst/>
          </a:prstGeom>
          <a:noFill/>
          <a:ln w="57150">
            <a:solidFill>
              <a:srgbClr val="31AE8D"/>
            </a:solidFill>
            <a:round/>
            <a:headEnd/>
            <a:tailEnd/>
          </a:ln>
          <a:extLst>
            <a:ext uri="{909E8E84-426E-40dd-AFC4-6F175D3DCCD1}">
              <a14:hiddenFill xmlns:a14="http://schemas.microsoft.com/office/drawing/2010/main" xmlns="">
                <a:noFill/>
              </a14:hiddenFill>
            </a:ext>
          </a:extLst>
        </p:spPr>
        <p:txBody>
          <a:bodyPr lIns="82058" tIns="41029" rIns="82058" bIns="41029"/>
          <a:lstStyle/>
          <a:p>
            <a:endParaRPr lang="en-US"/>
          </a:p>
        </p:txBody>
      </p:sp>
    </p:spTree>
    <p:extLst>
      <p:ext uri="{BB962C8B-B14F-4D97-AF65-F5344CB8AC3E}">
        <p14:creationId xmlns:p14="http://schemas.microsoft.com/office/powerpoint/2010/main" val="29799939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BNF (Backus-Naur Form) Example</a:t>
            </a:r>
          </a:p>
        </p:txBody>
      </p:sp>
      <p:pic>
        <p:nvPicPr>
          <p:cNvPr id="4" name="Content Placeholder 3"/>
          <p:cNvPicPr>
            <a:picLocks noGrp="1" noChangeAspect="1"/>
          </p:cNvPicPr>
          <p:nvPr>
            <p:ph idx="1"/>
          </p:nvPr>
        </p:nvPicPr>
        <p:blipFill>
          <a:blip r:embed="rId2"/>
          <a:srcRect t="28751" b="28751"/>
          <a:stretch>
            <a:fillRect/>
          </a:stretch>
        </p:blipFill>
        <p:spPr>
          <a:xfrm>
            <a:off x="-668518" y="1600200"/>
            <a:ext cx="8752068" cy="4813300"/>
          </a:xfrm>
        </p:spPr>
      </p:pic>
    </p:spTree>
    <p:extLst>
      <p:ext uri="{BB962C8B-B14F-4D97-AF65-F5344CB8AC3E}">
        <p14:creationId xmlns:p14="http://schemas.microsoft.com/office/powerpoint/2010/main" val="20775400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State Transition Diagram Example</a:t>
            </a:r>
          </a:p>
        </p:txBody>
      </p:sp>
      <p:pic>
        <p:nvPicPr>
          <p:cNvPr id="6" name="Content Placeholder 5" descr="syntax.png"/>
          <p:cNvPicPr>
            <a:picLocks noGrp="1" noChangeAspect="1"/>
          </p:cNvPicPr>
          <p:nvPr>
            <p:ph idx="1"/>
          </p:nvPr>
        </p:nvPicPr>
        <p:blipFill>
          <a:blip r:embed="rId2">
            <a:extLst>
              <a:ext uri="{28A0092B-C50C-407E-A947-70E740481C1C}">
                <a14:useLocalDpi xmlns:a14="http://schemas.microsoft.com/office/drawing/2010/main" val="0"/>
              </a:ext>
            </a:extLst>
          </a:blip>
          <a:srcRect l="-70084" r="-70084"/>
          <a:stretch>
            <a:fillRect/>
          </a:stretch>
        </p:blipFill>
        <p:spPr>
          <a:xfrm>
            <a:off x="-987425" y="1235075"/>
            <a:ext cx="8229600" cy="4924425"/>
          </a:xfrm>
        </p:spPr>
      </p:pic>
    </p:spTree>
    <p:extLst>
      <p:ext uri="{BB962C8B-B14F-4D97-AF65-F5344CB8AC3E}">
        <p14:creationId xmlns:p14="http://schemas.microsoft.com/office/powerpoint/2010/main" val="27363599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Commands for 3D Object Picking</a:t>
            </a:r>
          </a:p>
        </p:txBody>
      </p:sp>
      <p:pic>
        <p:nvPicPr>
          <p:cNvPr id="4" name="Content Placeholder 3" descr="Skeletal-hand.jpg"/>
          <p:cNvPicPr>
            <a:picLocks noGrp="1" noChangeAspect="1"/>
          </p:cNvPicPr>
          <p:nvPr>
            <p:ph idx="1"/>
          </p:nvPr>
        </p:nvPicPr>
        <p:blipFill>
          <a:blip r:embed="rId2">
            <a:extLst>
              <a:ext uri="{28A0092B-C50C-407E-A947-70E740481C1C}">
                <a14:useLocalDpi xmlns:a14="http://schemas.microsoft.com/office/drawing/2010/main" val="0"/>
              </a:ext>
            </a:extLst>
          </a:blip>
          <a:srcRect l="7250" r="7250"/>
          <a:stretch>
            <a:fillRect/>
          </a:stretch>
        </p:blipFill>
        <p:spPr>
          <a:xfrm>
            <a:off x="777874" y="1854201"/>
            <a:ext cx="7369175" cy="4052762"/>
          </a:xfrm>
        </p:spPr>
      </p:pic>
    </p:spTree>
    <p:extLst>
      <p:ext uri="{BB962C8B-B14F-4D97-AF65-F5344CB8AC3E}">
        <p14:creationId xmlns:p14="http://schemas.microsoft.com/office/powerpoint/2010/main" val="22216383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Transition Diagram Example (2)</a:t>
            </a:r>
          </a:p>
        </p:txBody>
      </p:sp>
      <p:pic>
        <p:nvPicPr>
          <p:cNvPr id="4" name="Content Placeholder 3"/>
          <p:cNvPicPr>
            <a:picLocks noGrp="1" noChangeAspect="1"/>
          </p:cNvPicPr>
          <p:nvPr>
            <p:ph idx="1"/>
          </p:nvPr>
        </p:nvPicPr>
        <p:blipFill rotWithShape="1">
          <a:blip r:embed="rId2"/>
          <a:srcRect l="299" t="16906" r="299" b="18204"/>
          <a:stretch/>
        </p:blipFill>
        <p:spPr>
          <a:xfrm>
            <a:off x="-1" y="1236084"/>
            <a:ext cx="6381751" cy="5366473"/>
          </a:xfrm>
        </p:spPr>
      </p:pic>
    </p:spTree>
    <p:extLst>
      <p:ext uri="{BB962C8B-B14F-4D97-AF65-F5344CB8AC3E}">
        <p14:creationId xmlns:p14="http://schemas.microsoft.com/office/powerpoint/2010/main" val="35706977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pPr eaLnBrk="1" hangingPunct="1"/>
            <a:r>
              <a:rPr lang="en-US">
                <a:latin typeface="Helvetica" charset="0"/>
              </a:rPr>
              <a:t>Design Process for Interactive Systems</a:t>
            </a:r>
          </a:p>
        </p:txBody>
      </p:sp>
      <p:sp>
        <p:nvSpPr>
          <p:cNvPr id="13315" name="Rectangle 3"/>
          <p:cNvSpPr>
            <a:spLocks noGrp="1" noChangeArrowheads="1"/>
          </p:cNvSpPr>
          <p:nvPr>
            <p:ph type="body" idx="4294967295"/>
          </p:nvPr>
        </p:nvSpPr>
        <p:spPr/>
        <p:txBody>
          <a:bodyPr>
            <a:normAutofit/>
          </a:bodyPr>
          <a:lstStyle/>
          <a:p>
            <a:pPr eaLnBrk="1" hangingPunct="1"/>
            <a:r>
              <a:rPr lang="en-US">
                <a:latin typeface="Helvetica" charset="0"/>
              </a:rPr>
              <a:t>Partition into Four Levels</a:t>
            </a:r>
          </a:p>
          <a:p>
            <a:pPr eaLnBrk="1" hangingPunct="1"/>
            <a:endParaRPr lang="en-US">
              <a:latin typeface="Helvetica" charset="0"/>
            </a:endParaRPr>
          </a:p>
          <a:p>
            <a:pPr lvl="1"/>
            <a:r>
              <a:rPr lang="en-US">
                <a:latin typeface="Helvetica" charset="0"/>
              </a:rPr>
              <a:t>Conceptual</a:t>
            </a:r>
          </a:p>
          <a:p>
            <a:pPr lvl="1"/>
            <a:r>
              <a:rPr lang="en-US">
                <a:latin typeface="Helvetica" charset="0"/>
              </a:rPr>
              <a:t>Semantic</a:t>
            </a:r>
          </a:p>
          <a:p>
            <a:pPr lvl="1"/>
            <a:endParaRPr lang="en-US">
              <a:latin typeface="Helvetica" charset="0"/>
            </a:endParaRPr>
          </a:p>
          <a:p>
            <a:pPr lvl="1"/>
            <a:r>
              <a:rPr lang="en-US">
                <a:latin typeface="Helvetica" charset="0"/>
              </a:rPr>
              <a:t>Syntactic</a:t>
            </a:r>
          </a:p>
          <a:p>
            <a:pPr lvl="1"/>
            <a:r>
              <a:rPr lang="en-US">
                <a:latin typeface="Helvetica" charset="0"/>
              </a:rPr>
              <a:t>Lexical</a:t>
            </a:r>
          </a:p>
        </p:txBody>
      </p:sp>
      <p:sp>
        <p:nvSpPr>
          <p:cNvPr id="13316" name="Line 4"/>
          <p:cNvSpPr>
            <a:spLocks noChangeShapeType="1"/>
          </p:cNvSpPr>
          <p:nvPr/>
        </p:nvSpPr>
        <p:spPr bwMode="auto">
          <a:xfrm>
            <a:off x="956917" y="3965254"/>
            <a:ext cx="6632864" cy="0"/>
          </a:xfrm>
          <a:prstGeom prst="line">
            <a:avLst/>
          </a:prstGeom>
          <a:noFill/>
          <a:ln w="57150">
            <a:solidFill>
              <a:srgbClr val="31AE8D"/>
            </a:solidFill>
            <a:round/>
            <a:headEnd/>
            <a:tailEnd/>
          </a:ln>
          <a:extLst>
            <a:ext uri="{909E8E84-426E-40dd-AFC4-6F175D3DCCD1}">
              <a14:hiddenFill xmlns:a14="http://schemas.microsoft.com/office/drawing/2010/main" xmlns="">
                <a:noFill/>
              </a14:hiddenFill>
            </a:ext>
          </a:extLst>
        </p:spPr>
        <p:txBody>
          <a:bodyPr lIns="82058" tIns="41029" rIns="82058" bIns="41029"/>
          <a:lstStyle/>
          <a:p>
            <a:endParaRPr lang="en-US"/>
          </a:p>
        </p:txBody>
      </p:sp>
    </p:spTree>
    <p:extLst>
      <p:ext uri="{BB962C8B-B14F-4D97-AF65-F5344CB8AC3E}">
        <p14:creationId xmlns:p14="http://schemas.microsoft.com/office/powerpoint/2010/main" val="20756950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Command Names (1)</a:t>
            </a:r>
          </a:p>
        </p:txBody>
      </p:sp>
      <p:sp>
        <p:nvSpPr>
          <p:cNvPr id="3" name="Content Placeholder 2"/>
          <p:cNvSpPr>
            <a:spLocks noGrp="1"/>
          </p:cNvSpPr>
          <p:nvPr>
            <p:ph idx="1"/>
          </p:nvPr>
        </p:nvSpPr>
        <p:spPr/>
        <p:txBody>
          <a:bodyPr>
            <a:normAutofit/>
          </a:bodyPr>
          <a:lstStyle/>
          <a:p>
            <a:pPr marL="0" indent="0">
              <a:buNone/>
            </a:pPr>
            <a:r>
              <a:rPr lang="en-US"/>
              <a:t>Menu Choices for Electronic Calendar System</a:t>
            </a:r>
          </a:p>
          <a:p>
            <a:pPr marL="400050" lvl="1" indent="0">
              <a:buNone/>
            </a:pPr>
            <a:r>
              <a:rPr lang="en-US"/>
              <a:t>1. Schedule a meeting</a:t>
            </a:r>
          </a:p>
          <a:p>
            <a:pPr marL="400050" lvl="1" indent="0">
              <a:buNone/>
            </a:pPr>
            <a:r>
              <a:rPr lang="en-US"/>
              <a:t>2. Cancel a meeting</a:t>
            </a:r>
          </a:p>
          <a:p>
            <a:pPr marL="400050" lvl="1" indent="0">
              <a:buNone/>
            </a:pPr>
            <a:r>
              <a:rPr lang="en-US"/>
              <a:t>3. Edit a meeting</a:t>
            </a:r>
          </a:p>
          <a:p>
            <a:pPr marL="400050" lvl="1" indent="0">
              <a:buNone/>
            </a:pPr>
            <a:r>
              <a:rPr lang="en-US"/>
              <a:t>4. See calendar</a:t>
            </a:r>
          </a:p>
          <a:p>
            <a:pPr marL="400050" lvl="1" indent="0">
              <a:buNone/>
            </a:pPr>
            <a:r>
              <a:rPr lang="en-US"/>
              <a:t>5. Other options</a:t>
            </a:r>
          </a:p>
          <a:p>
            <a:pPr marL="400050" lvl="1" indent="0">
              <a:buNone/>
            </a:pPr>
            <a:r>
              <a:rPr lang="en-US"/>
              <a:t>6. Leave calendar</a:t>
            </a:r>
          </a:p>
          <a:p>
            <a:endParaRPr lang="en-US"/>
          </a:p>
        </p:txBody>
      </p:sp>
    </p:spTree>
    <p:extLst>
      <p:ext uri="{BB962C8B-B14F-4D97-AF65-F5344CB8AC3E}">
        <p14:creationId xmlns:p14="http://schemas.microsoft.com/office/powerpoint/2010/main" val="121682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 Outline</a:t>
            </a:r>
          </a:p>
        </p:txBody>
      </p:sp>
      <p:sp>
        <p:nvSpPr>
          <p:cNvPr id="3" name="Content Placeholder 2"/>
          <p:cNvSpPr>
            <a:spLocks noGrp="1"/>
          </p:cNvSpPr>
          <p:nvPr>
            <p:ph idx="1"/>
          </p:nvPr>
        </p:nvSpPr>
        <p:spPr/>
        <p:txBody>
          <a:bodyPr>
            <a:normAutofit fontScale="77500" lnSpcReduction="20000"/>
          </a:bodyPr>
          <a:lstStyle/>
          <a:p>
            <a:r>
              <a:rPr lang="en-US"/>
              <a:t>Task analysis</a:t>
            </a:r>
          </a:p>
          <a:p>
            <a:r>
              <a:rPr lang="en-US"/>
              <a:t>User definition</a:t>
            </a:r>
          </a:p>
          <a:p>
            <a:r>
              <a:rPr lang="en-US"/>
              <a:t>Conceptual design</a:t>
            </a:r>
          </a:p>
          <a:p>
            <a:r>
              <a:rPr lang="en-US"/>
              <a:t>Semantic design</a:t>
            </a:r>
          </a:p>
          <a:p>
            <a:r>
              <a:rPr lang="en-US"/>
              <a:t>Syntactic design</a:t>
            </a:r>
          </a:p>
          <a:p>
            <a:r>
              <a:rPr lang="en-US"/>
              <a:t>Lexical design</a:t>
            </a:r>
          </a:p>
          <a:p>
            <a:r>
              <a:rPr lang="en-US"/>
              <a:t>Documentation design</a:t>
            </a:r>
          </a:p>
          <a:p>
            <a:r>
              <a:rPr lang="en-US"/>
              <a:t>Design reviews</a:t>
            </a:r>
          </a:p>
          <a:p>
            <a:r>
              <a:rPr lang="en-US"/>
              <a:t>Prototyping</a:t>
            </a:r>
          </a:p>
          <a:p>
            <a:r>
              <a:rPr lang="en-US"/>
              <a:t>User testing</a:t>
            </a:r>
          </a:p>
          <a:p>
            <a:r>
              <a:rPr lang="en-US"/>
              <a:t>Implementation</a:t>
            </a:r>
          </a:p>
          <a:p>
            <a:endParaRPr lang="en-US"/>
          </a:p>
        </p:txBody>
      </p:sp>
    </p:spTree>
    <p:extLst>
      <p:ext uri="{BB962C8B-B14F-4D97-AF65-F5344CB8AC3E}">
        <p14:creationId xmlns:p14="http://schemas.microsoft.com/office/powerpoint/2010/main" val="22378733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Command Names (2)</a:t>
            </a:r>
          </a:p>
        </p:txBody>
      </p:sp>
      <p:sp>
        <p:nvSpPr>
          <p:cNvPr id="3" name="Content Placeholder 2"/>
          <p:cNvSpPr>
            <a:spLocks noGrp="1"/>
          </p:cNvSpPr>
          <p:nvPr>
            <p:ph idx="1"/>
          </p:nvPr>
        </p:nvSpPr>
        <p:spPr/>
        <p:txBody>
          <a:bodyPr>
            <a:normAutofit fontScale="70000" lnSpcReduction="20000"/>
          </a:bodyPr>
          <a:lstStyle/>
          <a:p>
            <a:r>
              <a:rPr lang="en-US" dirty="0"/>
              <a:t>Designing Command Names for an Email System</a:t>
            </a:r>
          </a:p>
          <a:p>
            <a:r>
              <a:rPr lang="en-US" dirty="0"/>
              <a:t>Functions</a:t>
            </a:r>
          </a:p>
          <a:p>
            <a:pPr lvl="1"/>
            <a:r>
              <a:rPr lang="en-US" dirty="0"/>
              <a:t>Begin writing text</a:t>
            </a:r>
          </a:p>
          <a:p>
            <a:pPr lvl="1"/>
            <a:r>
              <a:rPr lang="en-US" dirty="0"/>
              <a:t>Put more text at end of current text</a:t>
            </a:r>
          </a:p>
          <a:p>
            <a:pPr lvl="1"/>
            <a:r>
              <a:rPr lang="en-US" dirty="0"/>
              <a:t>Make hard copy</a:t>
            </a:r>
          </a:p>
          <a:p>
            <a:pPr lvl="1"/>
            <a:r>
              <a:rPr lang="en-US" dirty="0"/>
              <a:t>Preserve text in a file</a:t>
            </a:r>
          </a:p>
          <a:p>
            <a:pPr lvl="1"/>
            <a:r>
              <a:rPr lang="en-US" dirty="0"/>
              <a:t>Get rid of some words</a:t>
            </a:r>
          </a:p>
          <a:p>
            <a:pPr lvl="1"/>
            <a:r>
              <a:rPr lang="en-US" dirty="0"/>
              <a:t>Get rid of whole document</a:t>
            </a:r>
          </a:p>
          <a:p>
            <a:pPr lvl="1"/>
            <a:r>
              <a:rPr lang="en-US" dirty="0"/>
              <a:t>Ship text as mail to addressee</a:t>
            </a:r>
          </a:p>
          <a:p>
            <a:pPr lvl="1"/>
            <a:r>
              <a:rPr lang="en-US"/>
              <a:t>Terminate session and leave system</a:t>
            </a:r>
          </a:p>
          <a:p>
            <a:r>
              <a:rPr lang="en-US" dirty="0"/>
              <a:t>Commands</a:t>
            </a:r>
          </a:p>
          <a:p>
            <a:r>
              <a:rPr lang="en-US" dirty="0"/>
              <a:t>Abbreviations</a:t>
            </a:r>
          </a:p>
          <a:p>
            <a:r>
              <a:rPr lang="en-US" dirty="0"/>
              <a:t>Synonyms</a:t>
            </a:r>
          </a:p>
          <a:p>
            <a:pPr lvl="1"/>
            <a:endParaRPr lang="en-US" dirty="0"/>
          </a:p>
          <a:p>
            <a:endParaRPr lang="en-US" dirty="0"/>
          </a:p>
        </p:txBody>
      </p:sp>
    </p:spTree>
    <p:extLst>
      <p:ext uri="{BB962C8B-B14F-4D97-AF65-F5344CB8AC3E}">
        <p14:creationId xmlns:p14="http://schemas.microsoft.com/office/powerpoint/2010/main" val="128890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p:nvPr/>
        </p:nvSpPr>
        <p:spPr>
          <a:xfrm>
            <a:off x="0" y="1"/>
            <a:ext cx="9132619" cy="684400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p:nvPr/>
        </p:nvSpPr>
        <p:spPr>
          <a:xfrm>
            <a:off x="0" y="1"/>
            <a:ext cx="9132619" cy="684400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9132619" cy="6844006"/>
          </a:xfrm>
          <a:prstGeom prst="rect">
            <a:avLst/>
          </a:prstGeom>
          <a:blipFill>
            <a:blip r:embed="rId3" cstate="print"/>
            <a:stretch>
              <a:fillRect/>
            </a:stretch>
          </a:blipFill>
          <a:ln>
            <a:solidFill>
              <a:schemeClr val="bg1"/>
            </a:solidFill>
          </a:ln>
        </p:spPr>
        <p:txBody>
          <a:bodyPr wrap="square" lIns="0" tIns="0" rIns="0" bIns="0" rtlCol="0"/>
          <a:lstStyle/>
          <a:p>
            <a:endParaRPr/>
          </a:p>
        </p:txBody>
      </p:sp>
      <p:sp>
        <p:nvSpPr>
          <p:cNvPr id="4" name="Title 3"/>
          <p:cNvSpPr>
            <a:spLocks noGrp="1"/>
          </p:cNvSpPr>
          <p:nvPr>
            <p:ph type="title"/>
          </p:nvPr>
        </p:nvSpPr>
        <p:spPr>
          <a:xfrm>
            <a:off x="0" y="2"/>
            <a:ext cx="9144000" cy="1136384"/>
          </a:xfrm>
          <a:solidFill>
            <a:schemeClr val="bg1"/>
          </a:solidFill>
        </p:spPr>
        <p:txBody>
          <a:bodyPr/>
          <a:lstStyle/>
          <a:p>
            <a:r>
              <a:rPr lang="en-US" dirty="0"/>
              <a:t>  Design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9132619" cy="6844006"/>
          </a:xfrm>
          <a:prstGeom prst="rect">
            <a:avLst/>
          </a:prstGeom>
          <a:blipFill>
            <a:blip r:embed="rId3" cstate="print"/>
            <a:stretch>
              <a:fillRect/>
            </a:stretch>
          </a:blipFill>
        </p:spPr>
        <p:txBody>
          <a:bodyPr wrap="square" lIns="0" tIns="0" rIns="0" bIns="0" rtlCol="0"/>
          <a:lstStyle/>
          <a:p>
            <a:endParaRPr/>
          </a:p>
        </p:txBody>
      </p:sp>
      <p:sp>
        <p:nvSpPr>
          <p:cNvPr id="5" name="Title 3"/>
          <p:cNvSpPr txBox="1">
            <a:spLocks/>
          </p:cNvSpPr>
          <p:nvPr/>
        </p:nvSpPr>
        <p:spPr>
          <a:xfrm>
            <a:off x="0" y="2"/>
            <a:ext cx="9144000" cy="1136384"/>
          </a:xfrm>
          <a:prstGeom prst="rect">
            <a:avLst/>
          </a:prstGeom>
          <a:solidFill>
            <a:schemeClr val="bg1"/>
          </a:solidFill>
        </p:spPr>
        <p:txBody>
          <a:bodyPr/>
          <a:lstStyle>
            <a:lvl1pPr algn="l" defTabSz="457200" rtl="0" eaLnBrk="1" latinLnBrk="0" hangingPunct="1">
              <a:spcBef>
                <a:spcPct val="0"/>
              </a:spcBef>
              <a:buNone/>
              <a:defRPr sz="2400" b="1" kern="1200">
                <a:solidFill>
                  <a:srgbClr val="31AE8D"/>
                </a:solidFill>
                <a:latin typeface="Verdana"/>
                <a:ea typeface="+mj-ea"/>
                <a:cs typeface="Verdana"/>
              </a:defRPr>
            </a:lvl1pPr>
          </a:lstStyle>
          <a:p>
            <a:endParaRPr lang="en-US"/>
          </a:p>
          <a:p>
            <a:r>
              <a:rPr lang="en-US"/>
              <a:t>  Implementation</a:t>
            </a:r>
          </a:p>
        </p:txBody>
      </p:sp>
      <p:sp>
        <p:nvSpPr>
          <p:cNvPr id="3" name="Rectangle 2"/>
          <p:cNvSpPr/>
          <p:nvPr/>
        </p:nvSpPr>
        <p:spPr>
          <a:xfrm>
            <a:off x="4583507" y="2981539"/>
            <a:ext cx="1196497" cy="515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41447" y="4127783"/>
            <a:ext cx="4154988" cy="14856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1531</TotalTime>
  <Words>1046</Words>
  <Application>Microsoft Macintosh PowerPoint</Application>
  <PresentationFormat>On-screen Show (4:3)</PresentationFormat>
  <Paragraphs>173</Paragraphs>
  <Slides>50</Slides>
  <Notes>33</Notes>
  <HiddenSlides>8</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Helvetica</vt:lpstr>
      <vt:lpstr>Lato Extended</vt:lpstr>
      <vt:lpstr>Times New Roman</vt:lpstr>
      <vt:lpstr>Verdana</vt:lpstr>
      <vt:lpstr>Office Theme</vt:lpstr>
      <vt:lpstr>PowerPoint Presentation</vt:lpstr>
      <vt:lpstr>PowerPoint Presentation</vt:lpstr>
      <vt:lpstr>PowerPoint Presentation</vt:lpstr>
      <vt:lpstr>PowerPoint Presentation</vt:lpstr>
      <vt:lpstr>Methodology Outline</vt:lpstr>
      <vt:lpstr>PowerPoint Presentation</vt:lpstr>
      <vt:lpstr>PowerPoint Presentation</vt:lpstr>
      <vt:lpstr>  Design</vt:lpstr>
      <vt:lpstr>PowerPoint Presentation</vt:lpstr>
      <vt:lpstr>PowerPoint Presentation</vt:lpstr>
      <vt:lpstr>Example: The Cheap Shop Catalog Store</vt:lpstr>
      <vt:lpstr>Cheap Shop</vt:lpstr>
      <vt:lpstr>Phase 1: Identify users + tasks</vt:lpstr>
      <vt:lpstr>The Cheap Shop Catalog Store</vt:lpstr>
      <vt:lpstr>Developing task examples</vt:lpstr>
      <vt:lpstr>Developing task examples</vt:lpstr>
      <vt:lpstr>Developing task examples</vt:lpstr>
      <vt:lpstr>Are there better ways to do it?</vt:lpstr>
      <vt:lpstr>Cheap Shop</vt:lpstr>
      <vt:lpstr>Walkthrough template</vt:lpstr>
      <vt:lpstr>PowerPoint Presentation</vt:lpstr>
      <vt:lpstr>Methodology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Design Process for Interactive Systems</vt:lpstr>
      <vt:lpstr>Conceptual Level</vt:lpstr>
      <vt:lpstr>PowerPoint Presentation</vt:lpstr>
      <vt:lpstr>Design Process for Interactive Systems</vt:lpstr>
      <vt:lpstr>Semantic Level</vt:lpstr>
      <vt:lpstr>Semantic Level Specification</vt:lpstr>
      <vt:lpstr>Design Process for Interactive Systems</vt:lpstr>
      <vt:lpstr>BNF (Backus-Naur Form) Example</vt:lpstr>
      <vt:lpstr>State Transition Diagram Example</vt:lpstr>
      <vt:lpstr>Commands for 3D Object Picking</vt:lpstr>
      <vt:lpstr>State Transition Diagram Example (2)</vt:lpstr>
      <vt:lpstr>Design Process for Interactive Systems</vt:lpstr>
      <vt:lpstr>Command Names (1)</vt:lpstr>
      <vt:lpstr>Command Names (2)</vt:lpstr>
    </vt:vector>
  </TitlesOfParts>
  <Company>Tufts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Jacob</dc:creator>
  <cp:lastModifiedBy>Jacob, Robert</cp:lastModifiedBy>
  <cp:revision>99</cp:revision>
  <dcterms:created xsi:type="dcterms:W3CDTF">2015-05-31T20:48:04Z</dcterms:created>
  <dcterms:modified xsi:type="dcterms:W3CDTF">2024-01-24T15:56:22Z</dcterms:modified>
</cp:coreProperties>
</file>