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52.jpg" ContentType="image/jpg"/>
  <Override PartName="/ppt/notesSlides/notesSlide21.xml" ContentType="application/vnd.openxmlformats-officedocument.presentationml.notesSlide+xml"/>
  <Override PartName="/ppt/media/image53.jpg" ContentType="image/jpg"/>
  <Override PartName="/ppt/notesSlides/notesSlide22.xml" ContentType="application/vnd.openxmlformats-officedocument.presentationml.notesSlide+xml"/>
  <Override PartName="/ppt/media/image56.jpg" ContentType="image/jpg"/>
  <Override PartName="/ppt/media/image57.jpg" ContentType="image/jpg"/>
  <Override PartName="/ppt/media/image58.jpg" ContentType="image/jpg"/>
  <Override PartName="/ppt/notesSlides/notesSlide23.xml" ContentType="application/vnd.openxmlformats-officedocument.presentationml.notesSlide+xml"/>
  <Override PartName="/ppt/media/image59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65.jpg" ContentType="image/jpg"/>
  <Override PartName="/ppt/notesSlides/notesSlide29.xml" ContentType="application/vnd.openxmlformats-officedocument.presentationml.notesSlide+xml"/>
  <Override PartName="/ppt/media/image66.jpg" ContentType="image/jpg"/>
  <Override PartName="/ppt/notesSlides/notesSlide30.xml" ContentType="application/vnd.openxmlformats-officedocument.presentationml.notesSlide+xml"/>
  <Override PartName="/ppt/media/image68.jpg" ContentType="image/jp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72.jpg" ContentType="image/jpg"/>
  <Override PartName="/ppt/notesSlides/notesSlide33.xml" ContentType="application/vnd.openxmlformats-officedocument.presentationml.notesSlide+xml"/>
  <Override PartName="/ppt/media/image74.jpg" ContentType="image/jpg"/>
  <Override PartName="/ppt/notesSlides/notesSlide34.xml" ContentType="application/vnd.openxmlformats-officedocument.presentationml.notesSlide+xml"/>
  <Override PartName="/ppt/media/image79.jpg" ContentType="image/jpg"/>
  <Override PartName="/ppt/notesSlides/notesSlide35.xml" ContentType="application/vnd.openxmlformats-officedocument.presentationml.notesSlide+xml"/>
  <Override PartName="/ppt/media/image83.jpg" ContentType="image/jpg"/>
  <Override PartName="/ppt/notesSlides/notesSlide36.xml" ContentType="application/vnd.openxmlformats-officedocument.presentationml.notesSlide+xml"/>
  <Override PartName="/ppt/media/image84.jpg" ContentType="image/jpg"/>
  <Override PartName="/ppt/notesSlides/notesSlide37.xml" ContentType="application/vnd.openxmlformats-officedocument.presentationml.notesSlide+xml"/>
  <Override PartName="/ppt/media/image85.jpg" ContentType="image/jpg"/>
  <Override PartName="/ppt/media/image86.jpg" ContentType="image/jpg"/>
  <Override PartName="/ppt/notesSlides/notesSlide38.xml" ContentType="application/vnd.openxmlformats-officedocument.presentationml.notesSlide+xml"/>
  <Override PartName="/ppt/media/image87.jpg" ContentType="image/jpg"/>
  <Override PartName="/ppt/notesSlides/notesSlide39.xml" ContentType="application/vnd.openxmlformats-officedocument.presentationml.notesSlide+xml"/>
  <Override PartName="/ppt/media/image88.jpg" ContentType="image/jpg"/>
  <Override PartName="/ppt/notesSlides/notesSlide40.xml" ContentType="application/vnd.openxmlformats-officedocument.presentationml.notesSlide+xml"/>
  <Override PartName="/ppt/media/image89.jpg" ContentType="image/jpg"/>
  <Override PartName="/ppt/notesSlides/notesSlide41.xml" ContentType="application/vnd.openxmlformats-officedocument.presentationml.notesSlide+xml"/>
  <Override PartName="/ppt/media/image90.jpg" ContentType="image/jpg"/>
  <Override PartName="/ppt/notesSlides/notesSlide42.xml" ContentType="application/vnd.openxmlformats-officedocument.presentationml.notesSlide+xml"/>
  <Override PartName="/ppt/media/image91.jpg" ContentType="image/jp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96.jpg" ContentType="image/jpg"/>
  <Override PartName="/ppt/notesSlides/notesSlide45.xml" ContentType="application/vnd.openxmlformats-officedocument.presentationml.notesSlide+xml"/>
  <Override PartName="/ppt/media/image97.jpg" ContentType="image/jpg"/>
  <Override PartName="/ppt/notesSlides/notesSlide46.xml" ContentType="application/vnd.openxmlformats-officedocument.presentationml.notesSlide+xml"/>
  <Override PartName="/ppt/media/image98.jpg" ContentType="image/jpg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103.jpg" ContentType="image/jpg"/>
  <Override PartName="/ppt/notesSlides/notesSlide50.xml" ContentType="application/vnd.openxmlformats-officedocument.presentationml.notesSlide+xml"/>
  <Override PartName="/ppt/media/image104.jpg" ContentType="image/jpg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media/image121.jpg" ContentType="image/jpg"/>
  <Override PartName="/ppt/notesSlides/notesSlide58.xml" ContentType="application/vnd.openxmlformats-officedocument.presentationml.notesSlide+xml"/>
  <Override PartName="/ppt/media/image128.jpg" ContentType="image/jpg"/>
  <Override PartName="/ppt/notesSlides/notesSlide59.xml" ContentType="application/vnd.openxmlformats-officedocument.presentationml.notesSlide+xml"/>
  <Override PartName="/ppt/media/image129.jpg" ContentType="image/jpg"/>
  <Override PartName="/ppt/notesSlides/notesSlide60.xml" ContentType="application/vnd.openxmlformats-officedocument.presentationml.notesSlide+xml"/>
  <Override PartName="/ppt/media/image130.jpg" ContentType="image/jpg"/>
  <Override PartName="/ppt/notesSlides/notesSlide61.xml" ContentType="application/vnd.openxmlformats-officedocument.presentationml.notesSlide+xml"/>
  <Override PartName="/ppt/media/image131.jpg" ContentType="image/jpg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media/image136.jpg" ContentType="image/jpg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media/image140.jpg" ContentType="image/jpg"/>
  <Override PartName="/ppt/notesSlides/notesSlide66.xml" ContentType="application/vnd.openxmlformats-officedocument.presentationml.notesSlide+xml"/>
  <Override PartName="/ppt/media/image141.jpg" ContentType="image/jpg"/>
  <Override PartName="/ppt/notesSlides/notesSlide67.xml" ContentType="application/vnd.openxmlformats-officedocument.presentationml.notesSlide+xml"/>
  <Override PartName="/ppt/media/image142.jpg" ContentType="image/jpg"/>
  <Override PartName="/ppt/notesSlides/notesSlide68.xml" ContentType="application/vnd.openxmlformats-officedocument.presentationml.notesSlide+xml"/>
  <Override PartName="/ppt/media/image143.jpg" ContentType="image/jpg"/>
  <Override PartName="/ppt/notesSlides/notesSlide69.xml" ContentType="application/vnd.openxmlformats-officedocument.presentationml.notesSlide+xml"/>
  <Override PartName="/ppt/media/image144.jpg" ContentType="image/jpg"/>
  <Override PartName="/ppt/notesSlides/notesSlide70.xml" ContentType="application/vnd.openxmlformats-officedocument.presentationml.notesSlide+xml"/>
  <Override PartName="/ppt/media/image145.jpg" ContentType="image/jpg"/>
  <Override PartName="/ppt/notesSlides/notesSlide71.xml" ContentType="application/vnd.openxmlformats-officedocument.presentationml.notesSlide+xml"/>
  <Override PartName="/ppt/media/image146.jpg" ContentType="image/jpg"/>
  <Override PartName="/ppt/notesSlides/notesSlide72.xml" ContentType="application/vnd.openxmlformats-officedocument.presentationml.notesSlide+xml"/>
  <Override PartName="/ppt/media/image147.jpg" ContentType="image/jpg"/>
  <Override PartName="/ppt/notesSlides/notesSlide73.xml" ContentType="application/vnd.openxmlformats-officedocument.presentationml.notesSlide+xml"/>
  <Override PartName="/ppt/media/image148.jpg" ContentType="image/jpg"/>
  <Override PartName="/ppt/notesSlides/notesSlide74.xml" ContentType="application/vnd.openxmlformats-officedocument.presentationml.notesSlide+xml"/>
  <Override PartName="/ppt/media/image149.jpg" ContentType="image/jpg"/>
  <Override PartName="/ppt/notesSlides/notesSlide75.xml" ContentType="application/vnd.openxmlformats-officedocument.presentationml.notesSlide+xml"/>
  <Override PartName="/ppt/media/image153.jpg" ContentType="image/jpg"/>
  <Override PartName="/ppt/notesSlides/notesSlide76.xml" ContentType="application/vnd.openxmlformats-officedocument.presentationml.notesSlide+xml"/>
  <Override PartName="/ppt/media/image154.jpg" ContentType="image/jpg"/>
  <Override PartName="/ppt/notesSlides/notesSlide77.xml" ContentType="application/vnd.openxmlformats-officedocument.presentationml.notesSlide+xml"/>
  <Override PartName="/ppt/media/image155.jpg" ContentType="image/jpg"/>
  <Override PartName="/ppt/notesSlides/notesSlide78.xml" ContentType="application/vnd.openxmlformats-officedocument.presentationml.notesSlide+xml"/>
  <Override PartName="/ppt/media/image156.jpg" ContentType="image/jpg"/>
  <Override PartName="/ppt/notesSlides/notesSlide79.xml" ContentType="application/vnd.openxmlformats-officedocument.presentationml.notesSlide+xml"/>
  <Override PartName="/ppt/media/image157.jpg" ContentType="image/jpg"/>
  <Override PartName="/ppt/notesSlides/notesSlide80.xml" ContentType="application/vnd.openxmlformats-officedocument.presentationml.notesSlide+xml"/>
  <Override PartName="/ppt/media/image158.jpg" ContentType="image/jpg"/>
  <Override PartName="/ppt/notesSlides/notesSlide81.xml" ContentType="application/vnd.openxmlformats-officedocument.presentationml.notesSlide+xml"/>
  <Override PartName="/ppt/media/image159.jpg" ContentType="image/jpg"/>
  <Override PartName="/ppt/notesSlides/notesSlide82.xml" ContentType="application/vnd.openxmlformats-officedocument.presentationml.notesSlide+xml"/>
  <Override PartName="/ppt/media/image160.jpg" ContentType="image/jpg"/>
  <Override PartName="/ppt/notesSlides/notesSlide83.xml" ContentType="application/vnd.openxmlformats-officedocument.presentationml.notesSlide+xml"/>
  <Override PartName="/ppt/media/image161.jpg" ContentType="image/jpg"/>
  <Override PartName="/ppt/notesSlides/notesSlide84.xml" ContentType="application/vnd.openxmlformats-officedocument.presentationml.notesSlide+xml"/>
  <Override PartName="/ppt/media/image164.jpg" ContentType="image/jpg"/>
  <Override PartName="/ppt/notesSlides/notesSlide85.xml" ContentType="application/vnd.openxmlformats-officedocument.presentationml.notesSlide+xml"/>
  <Override PartName="/ppt/media/image170.jpg" ContentType="image/jpg"/>
  <Override PartName="/ppt/notesSlides/notesSlide86.xml" ContentType="application/vnd.openxmlformats-officedocument.presentationml.notesSlide+xml"/>
  <Override PartName="/ppt/media/image171.jpg" ContentType="image/jpg"/>
  <Override PartName="/ppt/notesSlides/notesSlide87.xml" ContentType="application/vnd.openxmlformats-officedocument.presentationml.notesSlide+xml"/>
  <Override PartName="/ppt/media/image172.jpg" ContentType="image/jpg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media/image20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587" r:id="rId13"/>
    <p:sldId id="271" r:id="rId14"/>
    <p:sldId id="273" r:id="rId15"/>
    <p:sldId id="593" r:id="rId16"/>
    <p:sldId id="274" r:id="rId17"/>
    <p:sldId id="275" r:id="rId18"/>
    <p:sldId id="283" r:id="rId19"/>
    <p:sldId id="284" r:id="rId20"/>
    <p:sldId id="285" r:id="rId21"/>
    <p:sldId id="286" r:id="rId22"/>
    <p:sldId id="287" r:id="rId23"/>
    <p:sldId id="291" r:id="rId24"/>
    <p:sldId id="292" r:id="rId25"/>
    <p:sldId id="295" r:id="rId26"/>
    <p:sldId id="293" r:id="rId27"/>
    <p:sldId id="294" r:id="rId28"/>
    <p:sldId id="297" r:id="rId29"/>
    <p:sldId id="508" r:id="rId30"/>
    <p:sldId id="298" r:id="rId31"/>
    <p:sldId id="300" r:id="rId32"/>
    <p:sldId id="301" r:id="rId33"/>
    <p:sldId id="302" r:id="rId34"/>
    <p:sldId id="374" r:id="rId35"/>
    <p:sldId id="303" r:id="rId36"/>
    <p:sldId id="305" r:id="rId37"/>
    <p:sldId id="306" r:id="rId38"/>
    <p:sldId id="307" r:id="rId39"/>
    <p:sldId id="308" r:id="rId40"/>
    <p:sldId id="309" r:id="rId41"/>
    <p:sldId id="310" r:id="rId42"/>
    <p:sldId id="503" r:id="rId43"/>
    <p:sldId id="505" r:id="rId44"/>
    <p:sldId id="506" r:id="rId45"/>
    <p:sldId id="507" r:id="rId46"/>
    <p:sldId id="311" r:id="rId47"/>
    <p:sldId id="316" r:id="rId48"/>
    <p:sldId id="317" r:id="rId49"/>
    <p:sldId id="564" r:id="rId50"/>
    <p:sldId id="561" r:id="rId51"/>
    <p:sldId id="562" r:id="rId52"/>
    <p:sldId id="563" r:id="rId53"/>
    <p:sldId id="319" r:id="rId54"/>
    <p:sldId id="588" r:id="rId55"/>
    <p:sldId id="577" r:id="rId56"/>
    <p:sldId id="416" r:id="rId57"/>
    <p:sldId id="417" r:id="rId58"/>
    <p:sldId id="418" r:id="rId59"/>
    <p:sldId id="472" r:id="rId60"/>
    <p:sldId id="478" r:id="rId61"/>
    <p:sldId id="473" r:id="rId62"/>
    <p:sldId id="479" r:id="rId63"/>
    <p:sldId id="474" r:id="rId64"/>
    <p:sldId id="475" r:id="rId65"/>
    <p:sldId id="480" r:id="rId66"/>
    <p:sldId id="565" r:id="rId67"/>
    <p:sldId id="566" r:id="rId68"/>
    <p:sldId id="481" r:id="rId69"/>
    <p:sldId id="482" r:id="rId70"/>
    <p:sldId id="483" r:id="rId71"/>
    <p:sldId id="484" r:id="rId72"/>
    <p:sldId id="489" r:id="rId73"/>
    <p:sldId id="490" r:id="rId74"/>
    <p:sldId id="491" r:id="rId75"/>
    <p:sldId id="492" r:id="rId76"/>
    <p:sldId id="477" r:id="rId77"/>
    <p:sldId id="573" r:id="rId78"/>
    <p:sldId id="494" r:id="rId79"/>
    <p:sldId id="495" r:id="rId80"/>
    <p:sldId id="496" r:id="rId81"/>
    <p:sldId id="578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589" r:id="rId90"/>
    <p:sldId id="590" r:id="rId91"/>
    <p:sldId id="591" r:id="rId92"/>
    <p:sldId id="592" r:id="rId93"/>
    <p:sldId id="579" r:id="rId94"/>
    <p:sldId id="575" r:id="rId95"/>
    <p:sldId id="327" r:id="rId96"/>
    <p:sldId id="328" r:id="rId97"/>
    <p:sldId id="580" r:id="rId98"/>
    <p:sldId id="329" r:id="rId99"/>
    <p:sldId id="330" r:id="rId100"/>
    <p:sldId id="576" r:id="rId101"/>
    <p:sldId id="517" r:id="rId102"/>
    <p:sldId id="581" r:id="rId103"/>
    <p:sldId id="509" r:id="rId104"/>
    <p:sldId id="331" r:id="rId105"/>
    <p:sldId id="510" r:id="rId106"/>
    <p:sldId id="332" r:id="rId107"/>
    <p:sldId id="333" r:id="rId108"/>
    <p:sldId id="567" r:id="rId109"/>
    <p:sldId id="512" r:id="rId110"/>
    <p:sldId id="582" r:id="rId111"/>
    <p:sldId id="532" r:id="rId112"/>
    <p:sldId id="533" r:id="rId113"/>
    <p:sldId id="341" r:id="rId114"/>
    <p:sldId id="342" r:id="rId115"/>
    <p:sldId id="574" r:id="rId116"/>
    <p:sldId id="535" r:id="rId117"/>
    <p:sldId id="536" r:id="rId118"/>
    <p:sldId id="537" r:id="rId119"/>
    <p:sldId id="538" r:id="rId120"/>
    <p:sldId id="583" r:id="rId121"/>
    <p:sldId id="539" r:id="rId122"/>
    <p:sldId id="540" r:id="rId123"/>
    <p:sldId id="541" r:id="rId124"/>
    <p:sldId id="542" r:id="rId125"/>
    <p:sldId id="543" r:id="rId126"/>
    <p:sldId id="544" r:id="rId127"/>
    <p:sldId id="545" r:id="rId128"/>
    <p:sldId id="546" r:id="rId129"/>
    <p:sldId id="584" r:id="rId130"/>
    <p:sldId id="594" r:id="rId131"/>
    <p:sldId id="344" r:id="rId132"/>
    <p:sldId id="585" r:id="rId133"/>
    <p:sldId id="560" r:id="rId134"/>
    <p:sldId id="518" r:id="rId135"/>
    <p:sldId id="519" r:id="rId136"/>
    <p:sldId id="520" r:id="rId137"/>
    <p:sldId id="571" r:id="rId138"/>
    <p:sldId id="522" r:id="rId139"/>
    <p:sldId id="523" r:id="rId140"/>
    <p:sldId id="524" r:id="rId141"/>
    <p:sldId id="525" r:id="rId142"/>
    <p:sldId id="526" r:id="rId143"/>
    <p:sldId id="527" r:id="rId144"/>
    <p:sldId id="528" r:id="rId145"/>
    <p:sldId id="354" r:id="rId146"/>
    <p:sldId id="355" r:id="rId147"/>
    <p:sldId id="531" r:id="rId148"/>
    <p:sldId id="529" r:id="rId149"/>
    <p:sldId id="530" r:id="rId150"/>
    <p:sldId id="356" r:id="rId151"/>
    <p:sldId id="357" r:id="rId152"/>
    <p:sldId id="513" r:id="rId153"/>
    <p:sldId id="514" r:id="rId154"/>
    <p:sldId id="516" r:id="rId155"/>
    <p:sldId id="569" r:id="rId156"/>
    <p:sldId id="586" r:id="rId157"/>
    <p:sldId id="358" r:id="rId158"/>
    <p:sldId id="359" r:id="rId159"/>
    <p:sldId id="360" r:id="rId160"/>
    <p:sldId id="361" r:id="rId161"/>
    <p:sldId id="362" r:id="rId162"/>
    <p:sldId id="363" r:id="rId163"/>
    <p:sldId id="364" r:id="rId164"/>
    <p:sldId id="365" r:id="rId165"/>
    <p:sldId id="568" r:id="rId166"/>
    <p:sldId id="548" r:id="rId167"/>
    <p:sldId id="549" r:id="rId168"/>
    <p:sldId id="550" r:id="rId169"/>
    <p:sldId id="551" r:id="rId170"/>
    <p:sldId id="552" r:id="rId171"/>
    <p:sldId id="553" r:id="rId172"/>
    <p:sldId id="554" r:id="rId173"/>
    <p:sldId id="555" r:id="rId1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94" autoAdjust="0"/>
    <p:restoredTop sz="94737"/>
  </p:normalViewPr>
  <p:slideViewPr>
    <p:cSldViewPr snapToGrid="0" snapToObjects="1">
      <p:cViewPr varScale="1">
        <p:scale>
          <a:sx n="92" d="100"/>
          <a:sy n="92" d="100"/>
        </p:scale>
        <p:origin x="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2328"/>
    </p:cViewPr>
  </p:sorterViewPr>
  <p:notesViewPr>
    <p:cSldViewPr snapToGrid="0" snapToObjects="1">
      <p:cViewPr varScale="1">
        <p:scale>
          <a:sx n="98" d="100"/>
          <a:sy n="98" d="100"/>
        </p:scale>
        <p:origin x="-21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15D94-23E7-974D-8446-384B52F594E1}" type="datetimeFigureOut">
              <a:t>2/26/24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C5BF9-15BF-5842-9DDB-3AA156DAF0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5BF9-15BF-5842-9DDB-3AA156DAF0F5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607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25537F8-B3FF-7648-9494-BDAC4D0B79F4}" type="slidenum">
              <a:rPr lang="en-US" sz="900">
                <a:latin typeface="Times New Roman" charset="0"/>
              </a:rPr>
              <a:pPr/>
              <a:t>19</a:t>
            </a:fld>
            <a:endParaRPr lang="en-US" sz="900">
              <a:latin typeface="Times New Roman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9EEECA1-AAD7-C548-81E4-53689EA17F9A}" type="slidenum">
              <a:rPr lang="en-US" sz="900">
                <a:latin typeface="Times New Roman" charset="0"/>
              </a:rPr>
              <a:pPr/>
              <a:t>23</a:t>
            </a:fld>
            <a:endParaRPr lang="en-US" sz="9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D13A156-0935-0C4D-A03A-9B263C8075FF}" type="slidenum">
              <a:rPr lang="en-US" sz="900">
                <a:latin typeface="Times New Roman" charset="0"/>
              </a:rPr>
              <a:pPr/>
              <a:t>25</a:t>
            </a:fld>
            <a:endParaRPr lang="en-US" sz="9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BE1F584-3F31-C248-B24B-0DC48390DDF3}" type="slidenum">
              <a:rPr lang="en-US" sz="900">
                <a:latin typeface="Times New Roman" charset="0"/>
              </a:rPr>
              <a:pPr/>
              <a:t>28</a:t>
            </a:fld>
            <a:endParaRPr lang="en-US" sz="9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6D8C247-B1CC-214D-BBDA-4FD01C1774D2}" type="slidenum">
              <a:rPr lang="en-US" sz="900">
                <a:latin typeface="Times New Roman" charset="0"/>
              </a:rPr>
              <a:pPr/>
              <a:t>33</a:t>
            </a:fld>
            <a:endParaRPr lang="en-US" sz="9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57D6D2D-8B0A-7F4B-A957-DE62E5284E5E}" type="slidenum">
              <a:rPr lang="en-US" sz="900">
                <a:latin typeface="Times New Roman" charset="0"/>
              </a:rPr>
              <a:pPr/>
              <a:t>36</a:t>
            </a:fld>
            <a:endParaRPr lang="en-US" sz="9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81A479-33C5-9344-8122-48DEF408854D}" type="slidenum">
              <a:rPr lang="en-US" sz="900">
                <a:latin typeface="Times New Roman" charset="0"/>
              </a:rPr>
              <a:pPr/>
              <a:t>37</a:t>
            </a:fld>
            <a:endParaRPr lang="en-US" sz="90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6194EF1-FBCD-1C46-8860-C85B689F87B9}" type="slidenum">
              <a:rPr lang="en-US" sz="900">
                <a:latin typeface="Times New Roman" charset="0"/>
              </a:rPr>
              <a:pPr/>
              <a:t>38</a:t>
            </a:fld>
            <a:endParaRPr lang="en-US" sz="90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B2205FB-0BA0-6A46-8C59-9895C07DB827}" type="slidenum">
              <a:rPr lang="en-US" sz="900">
                <a:latin typeface="Times New Roman" charset="0"/>
              </a:rPr>
              <a:pPr/>
              <a:t>39</a:t>
            </a:fld>
            <a:endParaRPr lang="en-US" sz="9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E96EE0-2EEC-734F-B48B-630D2F99F2D6}" type="slidenum">
              <a:rPr lang="en-US" sz="900">
                <a:latin typeface="Times New Roman" charset="0"/>
              </a:rPr>
              <a:pPr/>
              <a:t>6</a:t>
            </a:fld>
            <a:endParaRPr lang="en-US" sz="900">
              <a:latin typeface="Times New Roman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57BBA24-7B59-E349-85C4-7C28B23F2790}" type="slidenum">
              <a:rPr lang="en-US" sz="900">
                <a:latin typeface="Times New Roman" charset="0"/>
              </a:rPr>
              <a:pPr/>
              <a:t>46</a:t>
            </a:fld>
            <a:endParaRPr lang="en-US" sz="900">
              <a:latin typeface="Times New Roman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7EDFD8-414D-694C-8882-41BCAD5A1875}" type="slidenum">
              <a:rPr lang="en-US" sz="900">
                <a:latin typeface="Times New Roman" charset="0"/>
              </a:rPr>
              <a:pPr/>
              <a:t>47</a:t>
            </a:fld>
            <a:endParaRPr lang="en-US" sz="9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BD75CD2-F6B7-C148-B06B-E7D5E8A80EDB}" type="slidenum">
              <a:rPr lang="en-US" sz="900">
                <a:latin typeface="Times New Roman" charset="0"/>
              </a:rPr>
              <a:pPr/>
              <a:t>48</a:t>
            </a:fld>
            <a:endParaRPr lang="en-US" sz="9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690CB8F-712D-4447-B981-9D35A1B6003B}" type="slidenum">
              <a:rPr lang="en-US" sz="900">
                <a:latin typeface="Times New Roman" charset="0"/>
              </a:rPr>
              <a:pPr/>
              <a:t>53</a:t>
            </a:fld>
            <a:endParaRPr lang="en-US" sz="90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401C1F4-C25C-E548-9B56-CBDF20D3DB2B}" type="slidenum">
              <a:rPr lang="en-US" sz="900">
                <a:latin typeface="Times New Roman" charset="0"/>
              </a:rPr>
              <a:pPr/>
              <a:t>7</a:t>
            </a:fld>
            <a:endParaRPr lang="en-US" sz="90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865FF7-6908-B74E-984F-3CAE389B6711}" type="slidenum">
              <a:rPr lang="en-US" sz="900">
                <a:latin typeface="Times New Roman" charset="0"/>
              </a:rPr>
              <a:pPr/>
              <a:t>59</a:t>
            </a:fld>
            <a:endParaRPr lang="en-US" sz="9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24A3A04-ADF6-D945-A989-9A666E5C79E0}" type="slidenum">
              <a:rPr lang="en-US" sz="900">
                <a:latin typeface="Times New Roman" charset="0"/>
              </a:rPr>
              <a:pPr/>
              <a:t>8</a:t>
            </a:fld>
            <a:endParaRPr lang="en-US" sz="900">
              <a:latin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1EBA65-0063-534F-9D2B-7313E3089EDB}" type="slidenum">
              <a:rPr lang="en-US" sz="900">
                <a:latin typeface="Times New Roman" charset="0"/>
              </a:rPr>
              <a:pPr/>
              <a:t>76</a:t>
            </a:fld>
            <a:endParaRPr lang="en-US" sz="900">
              <a:latin typeface="Times New Roman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8790B14-FFD5-E642-98A0-6FB9E0CA6CCA}" type="slidenum">
              <a:rPr lang="en-US" sz="900">
                <a:latin typeface="Times New Roman" charset="0"/>
              </a:rPr>
              <a:pPr/>
              <a:t>82</a:t>
            </a:fld>
            <a:endParaRPr lang="en-US" sz="900"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5BF9-15BF-5842-9DDB-3AA156DAF0F5}" type="slidenum">
              <a:rPr lang="uk-UA"/>
              <a:t>88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338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39F76CE-6530-A24F-914F-6AEC6FEE05DD}" type="slidenum">
              <a:rPr lang="en-US" sz="900">
                <a:latin typeface="Times New Roman" charset="0"/>
              </a:rPr>
              <a:pPr/>
              <a:t>11</a:t>
            </a:fld>
            <a:endParaRPr lang="en-US" sz="90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2DB190-AFB0-E14F-9F56-B833CED31FEF}" type="slidenum">
              <a:rPr lang="en-US" sz="900">
                <a:latin typeface="Times New Roman" charset="0"/>
              </a:rPr>
              <a:pPr/>
              <a:t>95</a:t>
            </a:fld>
            <a:endParaRPr lang="en-US" sz="900">
              <a:latin typeface="Times New Roman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AAD8D1-8C96-F841-B7B2-19DD6A735F79}" type="slidenum">
              <a:rPr lang="en-US" sz="900">
                <a:latin typeface="Times New Roman" charset="0"/>
              </a:rPr>
              <a:pPr/>
              <a:t>98</a:t>
            </a:fld>
            <a:endParaRPr lang="en-US" sz="9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DE8CBE6-4BF5-FB4F-8AC2-25A045D97CB4}" type="slidenum">
              <a:rPr lang="en-US" sz="900">
                <a:latin typeface="Times New Roman" charset="0"/>
              </a:rPr>
              <a:pPr/>
              <a:t>104</a:t>
            </a:fld>
            <a:endParaRPr lang="en-US" sz="90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</a:p>
          <a:p>
            <a:r>
              <a:rPr lang="en-US"/>
              <a:t>WWI fighter plane, from pinterest</a:t>
            </a:r>
          </a:p>
          <a:p>
            <a:r>
              <a:rPr lang="en-US"/>
              <a:t>C-5M, from wikipedia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5BF9-15BF-5842-9DDB-3AA156DAF0F5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4900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B25B80-D78D-204D-B0FE-F93FA79728B3}" type="slidenum">
              <a:rPr lang="en-US" sz="900">
                <a:latin typeface="Times New Roman" charset="0"/>
              </a:rPr>
              <a:pPr/>
              <a:t>113</a:t>
            </a:fld>
            <a:endParaRPr lang="en-US" sz="9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A60DAFD-FAEB-0744-804A-CBFA6B5BC8FE}" type="slidenum">
              <a:rPr lang="en-US" sz="900">
                <a:latin typeface="Times New Roman" charset="0"/>
              </a:rPr>
              <a:pPr/>
              <a:t>13</a:t>
            </a:fld>
            <a:endParaRPr lang="en-US" sz="90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AD550B0-7506-5D42-8A2B-21C884D0C298}" type="slidenum">
              <a:rPr lang="en-US" sz="900">
                <a:latin typeface="Times New Roman" charset="0"/>
              </a:rPr>
              <a:pPr/>
              <a:t>14</a:t>
            </a:fld>
            <a:endParaRPr lang="en-US" sz="90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3E6B4EC-98EA-BB48-BFAD-345A2348F029}" type="slidenum">
              <a:rPr lang="en-US" sz="900">
                <a:latin typeface="Times New Roman" charset="0"/>
              </a:rPr>
              <a:pPr/>
              <a:t>150</a:t>
            </a:fld>
            <a:endParaRPr lang="en-US" sz="900">
              <a:latin typeface="Times New Roman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3ABABF-1EEC-DD4C-BB65-5B37E05AB65F}" type="slidenum">
              <a:rPr lang="en-US" sz="900">
                <a:latin typeface="Times New Roman" charset="0"/>
              </a:rPr>
              <a:pPr/>
              <a:t>151</a:t>
            </a:fld>
            <a:endParaRPr lang="en-US" sz="900">
              <a:latin typeface="Times New Roman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33884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3388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FC5BDAE-23C1-9C4E-B50A-806FEFC71C33}" type="slidenum">
              <a:rPr lang="en-US" sz="900">
                <a:latin typeface="Times New Roman" charset="0"/>
              </a:rPr>
              <a:pPr/>
              <a:t>16</a:t>
            </a:fld>
            <a:endParaRPr lang="en-US" sz="90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7D9DD15-5F3E-4F43-B97C-6DBB20C998E0}" type="slidenum">
              <a:rPr lang="en-US" sz="900">
                <a:latin typeface="Times New Roman" charset="0"/>
              </a:rPr>
              <a:pPr/>
              <a:t>157</a:t>
            </a:fld>
            <a:endParaRPr lang="en-US" sz="900">
              <a:latin typeface="Times New Roman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59D1751-1BA4-EA44-AD61-F4A84428093D}" type="slidenum">
              <a:rPr lang="en-US" sz="900">
                <a:latin typeface="Times New Roman" charset="0"/>
              </a:rPr>
              <a:pPr/>
              <a:t>158</a:t>
            </a:fld>
            <a:endParaRPr lang="en-US" sz="900">
              <a:latin typeface="Times New Roman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03797" indent="-270691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2764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5869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8975" indent="-216553" defTabSz="90982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82081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5186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8292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81397" indent="-216553" defTabSz="90982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A4A5987-6A9D-EC4B-AF5D-C87C3F17D3FE}" type="slidenum">
              <a:rPr lang="en-US" sz="900">
                <a:latin typeface="Times New Roman" charset="0"/>
              </a:rPr>
              <a:pPr/>
              <a:t>161</a:t>
            </a:fld>
            <a:endParaRPr lang="en-US" sz="900">
              <a:latin typeface="Times New Roman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3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5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0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1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8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3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1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0F4B-30D6-A64E-99F4-981C2C58D0AA}" type="datetimeFigureOut">
              <a:t>2/26/24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4C81B-C2E0-034A-BE72-F8285B5EB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3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1AE8D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1200"/>
        </a:spcBef>
        <a:buFont typeface="Arial"/>
        <a:buChar char="•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ts val="1200"/>
        </a:spcBef>
        <a:buFont typeface="Arial"/>
        <a:buChar char="–"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65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image" Target="../media/image190.wmf"/><Relationship Id="rId7" Type="http://schemas.openxmlformats.org/officeDocument/2006/relationships/image" Target="../media/image194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wmf"/><Relationship Id="rId11" Type="http://schemas.openxmlformats.org/officeDocument/2006/relationships/image" Target="../media/image197.wmf"/><Relationship Id="rId5" Type="http://schemas.openxmlformats.org/officeDocument/2006/relationships/image" Target="../media/image192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91.wmf"/><Relationship Id="rId9" Type="http://schemas.openxmlformats.org/officeDocument/2006/relationships/image" Target="../media/image196.wmf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w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://images.google.ca/imgres?imgurl=http://www.kidsquartersonline.com/singl%20wall%20hangings/70500%20traffic%20light.JPG&amp;imgrefurl=http://www.kidsquartersonline.com/DD%20road_work.htm&amp;h=319&amp;w=235&amp;sz=19&amp;tbnid=OlaJS0V5uywJ:&amp;tbnh=112&amp;tbnw=83&amp;start=23&amp;prev=/images?q=Traffic+light&amp;start=20&amp;hl=en&amp;lr=&amp;ie=UTF-8&amp;sa=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hyperlink" Target="http://www.flickr.com/photos/johnloo/6774927547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hyperlink" Target="http://www.flickr.com/photos/kitpfish/1552086412/" TargetMode="External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z3MtN89gSQ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hyperlink" Target="http://www.youtube.com/watch?v=PuMw0CR_FYI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06650"/>
            <a:ext cx="8134350" cy="889000"/>
          </a:xfrm>
        </p:spPr>
        <p:txBody>
          <a:bodyPr/>
          <a:lstStyle/>
          <a:p>
            <a:pPr algn="l" eaLnBrk="1" hangingPunct="1"/>
            <a:r>
              <a:rPr lang="en-US">
                <a:latin typeface="Verdana" charset="0"/>
              </a:rPr>
              <a:t>Design of Everyday Things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789363"/>
            <a:ext cx="7920037" cy="1752600"/>
          </a:xfrm>
        </p:spPr>
        <p:txBody>
          <a:bodyPr>
            <a:normAutofit fontScale="92500"/>
          </a:bodyPr>
          <a:lstStyle/>
          <a:p>
            <a:pPr marL="0" indent="0" algn="l" eaLnBrk="1" hangingPunct="1">
              <a:lnSpc>
                <a:spcPct val="120000"/>
              </a:lnSpc>
            </a:pPr>
            <a:r>
              <a:rPr lang="en-US">
                <a:latin typeface="Verdana" charset="0"/>
              </a:rPr>
              <a:t>Pathological designs</a:t>
            </a:r>
          </a:p>
          <a:p>
            <a:pPr marL="0" indent="0" algn="l" eaLnBrk="1" hangingPunct="1">
              <a:lnSpc>
                <a:spcPct val="120000"/>
              </a:lnSpc>
            </a:pPr>
            <a:r>
              <a:rPr lang="en-US">
                <a:latin typeface="Verdana" charset="0"/>
              </a:rPr>
              <a:t>Many human errors result from design errors</a:t>
            </a:r>
            <a:endParaRPr lang="en-US" sz="1200">
              <a:latin typeface="Verdana" charset="0"/>
            </a:endParaRPr>
          </a:p>
          <a:p>
            <a:pPr marL="0" indent="0" algn="l" eaLnBrk="1" hangingPunct="1">
              <a:lnSpc>
                <a:spcPct val="120000"/>
              </a:lnSpc>
            </a:pPr>
            <a:r>
              <a:rPr lang="en-US">
                <a:latin typeface="Verdana" charset="0"/>
              </a:rPr>
              <a:t>Designers help through a good conceptual model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7950" y="6453188"/>
            <a:ext cx="9036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46038" rIns="92075" bIns="0" anchor="ctr">
            <a:spAutoFit/>
          </a:bodyPr>
          <a:lstStyle/>
          <a:p>
            <a:r>
              <a:rPr lang="en-US" sz="800">
                <a:solidFill>
                  <a:srgbClr val="808080"/>
                </a:solidFill>
              </a:rPr>
              <a:t>Slide deck by Saul Greenberg.</a:t>
            </a:r>
            <a:r>
              <a:rPr lang="en-US" sz="900">
                <a:solidFill>
                  <a:srgbClr val="808080"/>
                </a:solidFill>
              </a:rPr>
              <a:t> </a:t>
            </a:r>
            <a:r>
              <a:rPr lang="en-US" sz="800">
                <a:solidFill>
                  <a:srgbClr val="808080"/>
                </a:solidFill>
              </a:rPr>
              <a:t>Permission is granted to use this for non-commercial purposes as long as general credit to Saul Greenberg is clearly maintained. </a:t>
            </a:r>
            <a:br>
              <a:rPr lang="en-US" sz="800">
                <a:solidFill>
                  <a:srgbClr val="808080"/>
                </a:solidFill>
              </a:rPr>
            </a:br>
            <a:r>
              <a:rPr lang="en-US" sz="800">
                <a:solidFill>
                  <a:srgbClr val="808080"/>
                </a:solidFill>
              </a:rPr>
              <a:t>Notice: some material in this deck is used from other sources without permission. Credit to the original source is given if it is known,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7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First TiVo DVR Remote Control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The phone rings…</a:t>
            </a:r>
          </a:p>
          <a:p>
            <a:pPr lvl="1" eaLnBrk="1" hangingPunct="1"/>
            <a:r>
              <a:rPr lang="en-US">
                <a:latin typeface="Verdana" charset="0"/>
              </a:rPr>
              <a:t>hit pause</a:t>
            </a:r>
          </a:p>
          <a:p>
            <a:pPr lvl="1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Why is it easier?</a:t>
            </a:r>
          </a:p>
          <a:p>
            <a:pPr lvl="1" eaLnBrk="1" hangingPunct="1"/>
            <a:r>
              <a:rPr lang="en-US">
                <a:latin typeface="Verdana" charset="0"/>
              </a:rPr>
              <a:t>big button easier to hit (Fitt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Law)</a:t>
            </a:r>
          </a:p>
          <a:p>
            <a:pPr lvl="1" eaLnBrk="1" hangingPunct="1"/>
            <a:r>
              <a:rPr lang="en-US">
                <a:latin typeface="Verdana" charset="0"/>
              </a:rPr>
              <a:t>visually distinctive (color)</a:t>
            </a:r>
          </a:p>
          <a:p>
            <a:pPr lvl="1" eaLnBrk="1" hangingPunct="1"/>
            <a:r>
              <a:rPr lang="en-US">
                <a:latin typeface="Verdana" charset="0"/>
              </a:rPr>
              <a:t>reasonably different from other buttons</a:t>
            </a:r>
          </a:p>
          <a:p>
            <a:pPr lvl="1" eaLnBrk="1" hangingPunct="1"/>
            <a:r>
              <a:rPr lang="en-US">
                <a:latin typeface="Verdana" charset="0"/>
              </a:rPr>
              <a:t>shape and central position means its easy to </a:t>
            </a:r>
            <a:br>
              <a:rPr lang="en-US">
                <a:latin typeface="Verdana" charset="0"/>
              </a:rPr>
            </a:br>
            <a:r>
              <a:rPr lang="en-US">
                <a:latin typeface="Verdana" charset="0"/>
              </a:rPr>
              <a:t>find by feel in zero light conditions</a:t>
            </a:r>
          </a:p>
          <a:p>
            <a:pPr lvl="1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TiVo designed for usability</a:t>
            </a:r>
          </a:p>
          <a:p>
            <a:pPr lvl="1" eaLnBrk="1" hangingPunct="1"/>
            <a:r>
              <a:rPr lang="en-US">
                <a:latin typeface="Verdana" charset="0"/>
              </a:rPr>
              <a:t>part of early product development</a:t>
            </a:r>
          </a:p>
          <a:p>
            <a:pPr lvl="1" eaLnBrk="1" hangingPunct="1"/>
            <a:endParaRPr lang="en-US">
              <a:latin typeface="Verdana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73025" y="6669088"/>
            <a:ext cx="3419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Jacob Nielsen Alertbox March 15, 2004</a:t>
            </a:r>
            <a:endParaRPr lang="en-US" sz="900" i="1">
              <a:solidFill>
                <a:srgbClr val="000066"/>
              </a:solidFill>
            </a:endParaRPr>
          </a:p>
        </p:txBody>
      </p:sp>
      <p:graphicFrame>
        <p:nvGraphicFramePr>
          <p:cNvPr id="19460" name="Object 5"/>
          <p:cNvGraphicFramePr>
            <a:graphicFrameLocks noChangeAspect="1"/>
          </p:cNvGraphicFramePr>
          <p:nvPr/>
        </p:nvGraphicFramePr>
        <p:xfrm>
          <a:off x="7251700" y="0"/>
          <a:ext cx="1892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4286" imgH="3315163" progId="">
                  <p:embed/>
                </p:oleObj>
              </mc:Choice>
              <mc:Fallback>
                <p:oleObj r:id="rId2" imgW="914286" imgH="33151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1700" y="0"/>
                        <a:ext cx="1892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211638" y="6308725"/>
            <a:ext cx="2592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>
                <a:latin typeface="Verdana" charset="0"/>
              </a:rPr>
              <a:t>TiVo DVR Remote</a:t>
            </a:r>
          </a:p>
        </p:txBody>
      </p:sp>
    </p:spTree>
    <p:extLst>
      <p:ext uri="{BB962C8B-B14F-4D97-AF65-F5344CB8AC3E}">
        <p14:creationId xmlns:p14="http://schemas.microsoft.com/office/powerpoint/2010/main" val="25704925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People Don’t Learn Instantly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7" y="1454158"/>
            <a:ext cx="8191500" cy="4267200"/>
          </a:xfrm>
          <a:prstGeom prst="rect">
            <a:avLst/>
          </a:prstGeom>
        </p:spPr>
      </p:pic>
      <p:pic>
        <p:nvPicPr>
          <p:cNvPr id="6" name="Picture 5" descr="aler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2" y="2489017"/>
            <a:ext cx="495300" cy="49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8946" y="4878949"/>
            <a:ext cx="3488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Original source: Interface Hall of Shame</a:t>
            </a:r>
          </a:p>
        </p:txBody>
      </p:sp>
    </p:spTree>
    <p:extLst>
      <p:ext uri="{BB962C8B-B14F-4D97-AF65-F5344CB8AC3E}">
        <p14:creationId xmlns:p14="http://schemas.microsoft.com/office/powerpoint/2010/main" val="29336828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Inane Dialog Boxes</a:t>
            </a:r>
            <a:endParaRPr lang="en-CA">
              <a:latin typeface="Verdana" charset="0"/>
            </a:endParaRP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312738" y="162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pic>
        <p:nvPicPr>
          <p:cNvPr id="40963" name="Picture 5" descr="The world's longest error messag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57150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674688" y="1819275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i="1">
                <a:latin typeface="Times New Roman" charset="0"/>
              </a:rPr>
              <a:t>Midwest Microwave's</a:t>
            </a:r>
            <a:r>
              <a:rPr lang="en-US">
                <a:latin typeface="Times New Roman" charset="0"/>
              </a:rPr>
              <a:t> online catalog </a:t>
            </a: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Some of these interfaces were posted on Interface Hall of Shame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18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5. Be Consistent</a:t>
            </a:r>
          </a:p>
        </p:txBody>
      </p:sp>
    </p:spTree>
    <p:extLst>
      <p:ext uri="{BB962C8B-B14F-4D97-AF65-F5344CB8AC3E}">
        <p14:creationId xmlns:p14="http://schemas.microsoft.com/office/powerpoint/2010/main" val="12672289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515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Be consistent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Consistent syntax of input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>
              <a:buFontTx/>
              <a:buNone/>
            </a:pP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Consistent language and graphics</a:t>
            </a:r>
          </a:p>
          <a:p>
            <a:pPr lvl="1" eaLnBrk="1" hangingPunct="1"/>
            <a:r>
              <a:rPr lang="en-US">
                <a:latin typeface="Verdana" charset="0"/>
              </a:rPr>
              <a:t>same visual appearance across the system (e.g. widgets)</a:t>
            </a:r>
          </a:p>
          <a:p>
            <a:pPr lvl="1" eaLnBrk="1" hangingPunct="1"/>
            <a:r>
              <a:rPr lang="en-US">
                <a:latin typeface="Verdana" charset="0"/>
              </a:rPr>
              <a:t>same information/controls in same location on all windows</a:t>
            </a: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Consistent effects</a:t>
            </a:r>
          </a:p>
          <a:p>
            <a:pPr lvl="1" eaLnBrk="1" hangingPunct="1"/>
            <a:r>
              <a:rPr lang="en-US">
                <a:latin typeface="Verdana" charset="0"/>
              </a:rPr>
              <a:t>commands, actions have same effect in equivalent situations</a:t>
            </a:r>
          </a:p>
          <a:p>
            <a:pPr lvl="2" eaLnBrk="1" hangingPunct="1"/>
            <a:r>
              <a:rPr lang="en-US">
                <a:latin typeface="Verdana" charset="0"/>
              </a:rPr>
              <a:t>predictability</a:t>
            </a:r>
          </a:p>
        </p:txBody>
      </p:sp>
      <p:grpSp>
        <p:nvGrpSpPr>
          <p:cNvPr id="109571" name="Group 22"/>
          <p:cNvGrpSpPr>
            <a:grpSpLocks/>
          </p:cNvGrpSpPr>
          <p:nvPr/>
        </p:nvGrpSpPr>
        <p:grpSpPr bwMode="auto">
          <a:xfrm>
            <a:off x="1042988" y="3933825"/>
            <a:ext cx="6364287" cy="698500"/>
            <a:chOff x="521" y="2614"/>
            <a:chExt cx="4009" cy="440"/>
          </a:xfrm>
        </p:grpSpPr>
        <p:sp>
          <p:nvSpPr>
            <p:cNvPr id="109572" name="Text Box 8"/>
            <p:cNvSpPr txBox="1">
              <a:spLocks noChangeArrowheads="1"/>
            </p:cNvSpPr>
            <p:nvPr/>
          </p:nvSpPr>
          <p:spPr bwMode="auto">
            <a:xfrm>
              <a:off x="521" y="2614"/>
              <a:ext cx="267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Ok</a:t>
              </a:r>
            </a:p>
          </p:txBody>
        </p:sp>
        <p:sp>
          <p:nvSpPr>
            <p:cNvPr id="109573" name="Text Box 9"/>
            <p:cNvSpPr txBox="1">
              <a:spLocks noChangeArrowheads="1"/>
            </p:cNvSpPr>
            <p:nvPr/>
          </p:nvSpPr>
          <p:spPr bwMode="auto">
            <a:xfrm>
              <a:off x="857" y="2614"/>
              <a:ext cx="472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Cancel</a:t>
              </a:r>
            </a:p>
          </p:txBody>
        </p:sp>
        <p:sp>
          <p:nvSpPr>
            <p:cNvPr id="109574" name="Text Box 10"/>
            <p:cNvSpPr txBox="1">
              <a:spLocks noChangeArrowheads="1"/>
            </p:cNvSpPr>
            <p:nvPr/>
          </p:nvSpPr>
          <p:spPr bwMode="auto">
            <a:xfrm>
              <a:off x="2201" y="2614"/>
              <a:ext cx="267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Ok</a:t>
              </a:r>
            </a:p>
          </p:txBody>
        </p:sp>
        <p:sp>
          <p:nvSpPr>
            <p:cNvPr id="109575" name="Text Box 11"/>
            <p:cNvSpPr txBox="1">
              <a:spLocks noChangeArrowheads="1"/>
            </p:cNvSpPr>
            <p:nvPr/>
          </p:nvSpPr>
          <p:spPr bwMode="auto">
            <a:xfrm>
              <a:off x="1673" y="2614"/>
              <a:ext cx="472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Cancel</a:t>
              </a:r>
            </a:p>
          </p:txBody>
        </p:sp>
        <p:sp>
          <p:nvSpPr>
            <p:cNvPr id="109576" name="Text Box 14"/>
            <p:cNvSpPr txBox="1">
              <a:spLocks noChangeArrowheads="1"/>
            </p:cNvSpPr>
            <p:nvPr/>
          </p:nvSpPr>
          <p:spPr bwMode="auto">
            <a:xfrm>
              <a:off x="3515" y="2614"/>
              <a:ext cx="466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Accept</a:t>
              </a:r>
            </a:p>
          </p:txBody>
        </p:sp>
        <p:sp>
          <p:nvSpPr>
            <p:cNvPr id="109577" name="Text Box 15"/>
            <p:cNvSpPr txBox="1">
              <a:spLocks noChangeArrowheads="1"/>
            </p:cNvSpPr>
            <p:nvPr/>
          </p:nvSpPr>
          <p:spPr bwMode="auto">
            <a:xfrm>
              <a:off x="4014" y="2614"/>
              <a:ext cx="516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Dismiss</a:t>
              </a:r>
            </a:p>
          </p:txBody>
        </p:sp>
        <p:sp>
          <p:nvSpPr>
            <p:cNvPr id="109578" name="Text Box 16"/>
            <p:cNvSpPr txBox="1">
              <a:spLocks noChangeArrowheads="1"/>
            </p:cNvSpPr>
            <p:nvPr/>
          </p:nvSpPr>
          <p:spPr bwMode="auto">
            <a:xfrm>
              <a:off x="2681" y="2854"/>
              <a:ext cx="472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Cancel</a:t>
              </a:r>
            </a:p>
          </p:txBody>
        </p:sp>
        <p:sp>
          <p:nvSpPr>
            <p:cNvPr id="109579" name="Text Box 17"/>
            <p:cNvSpPr txBox="1">
              <a:spLocks noChangeArrowheads="1"/>
            </p:cNvSpPr>
            <p:nvPr/>
          </p:nvSpPr>
          <p:spPr bwMode="auto">
            <a:xfrm>
              <a:off x="2681" y="2614"/>
              <a:ext cx="267" cy="200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Ok</a:t>
              </a:r>
            </a:p>
          </p:txBody>
        </p:sp>
        <p:sp>
          <p:nvSpPr>
            <p:cNvPr id="109580" name="Rectangle 18"/>
            <p:cNvSpPr>
              <a:spLocks noChangeArrowheads="1"/>
            </p:cNvSpPr>
            <p:nvPr/>
          </p:nvSpPr>
          <p:spPr bwMode="auto">
            <a:xfrm>
              <a:off x="569" y="2662"/>
              <a:ext cx="192" cy="96"/>
            </a:xfrm>
            <a:prstGeom prst="rect">
              <a:avLst/>
            </a:prstGeom>
            <a:noFill/>
            <a:ln w="12699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109581" name="Rectangle 19"/>
            <p:cNvSpPr>
              <a:spLocks noChangeArrowheads="1"/>
            </p:cNvSpPr>
            <p:nvPr/>
          </p:nvSpPr>
          <p:spPr bwMode="auto">
            <a:xfrm>
              <a:off x="1721" y="2662"/>
              <a:ext cx="384" cy="96"/>
            </a:xfrm>
            <a:prstGeom prst="rect">
              <a:avLst/>
            </a:prstGeom>
            <a:noFill/>
            <a:ln w="12699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667536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762156" y="1243602"/>
            <a:ext cx="3889093" cy="302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297196" y="6648699"/>
            <a:ext cx="85801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8216">
              <a:spcBef>
                <a:spcPts val="668"/>
              </a:spcBef>
            </a:pPr>
            <a:r>
              <a:rPr sz="1000" dirty="0">
                <a:solidFill>
                  <a:srgbClr val="231F20"/>
                </a:solidFill>
                <a:latin typeface="Verdana"/>
                <a:cs typeface="Verdana"/>
              </a:rPr>
              <a:t>© Remember the Milk. All rights reserved.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4661" y="3894184"/>
            <a:ext cx="2752639" cy="111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937" y="2638963"/>
            <a:ext cx="3407825" cy="2255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821" y="1691220"/>
            <a:ext cx="3359827" cy="2255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156" y="1243602"/>
            <a:ext cx="4115144" cy="32413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15" y="847665"/>
            <a:ext cx="3463822" cy="22558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6360" y="4148881"/>
            <a:ext cx="6969823" cy="46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5319"/>
            <a:endParaRPr sz="1000">
              <a:latin typeface="Verdana"/>
              <a:cs typeface="Verdana"/>
            </a:endParaRPr>
          </a:p>
          <a:p>
            <a:pPr>
              <a:spcBef>
                <a:spcPts val="7"/>
              </a:spcBef>
            </a:pPr>
            <a:endParaRPr sz="1000">
              <a:latin typeface="Times New Roman"/>
              <a:cs typeface="Times New Roman"/>
            </a:endParaRPr>
          </a:p>
          <a:p>
            <a:pPr marL="29253"/>
            <a:r>
              <a:rPr sz="1000" dirty="0">
                <a:solidFill>
                  <a:srgbClr val="231F20"/>
                </a:solidFill>
                <a:latin typeface="Verdana"/>
                <a:cs typeface="Verdana"/>
              </a:rPr>
              <a:t>© The GIMP Team. All rights reserved.</a:t>
            </a:r>
            <a:endParaRPr sz="1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76443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Be Consistent</a:t>
            </a:r>
            <a:endParaRPr lang="en-CA">
              <a:latin typeface="Verdana" charset="0"/>
            </a:endParaRPr>
          </a:p>
        </p:txBody>
      </p:sp>
      <p:pic>
        <p:nvPicPr>
          <p:cNvPr id="111618" name="Picture 5" descr="cmdl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43175"/>
            <a:ext cx="41148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AutoShape 7"/>
          <p:cNvSpPr>
            <a:spLocks/>
          </p:cNvSpPr>
          <p:nvPr/>
        </p:nvSpPr>
        <p:spPr bwMode="auto">
          <a:xfrm>
            <a:off x="533400" y="1905000"/>
            <a:ext cx="3581400" cy="2200275"/>
          </a:xfrm>
          <a:prstGeom prst="borderCallout2">
            <a:avLst>
              <a:gd name="adj1" fmla="val 5194"/>
              <a:gd name="adj2" fmla="val 102130"/>
              <a:gd name="adj3" fmla="val 5194"/>
              <a:gd name="adj4" fmla="val 112190"/>
              <a:gd name="adj5" fmla="val 43722"/>
              <a:gd name="adj6" fmla="val 122606"/>
            </a:avLst>
          </a:prstGeom>
          <a:noFill/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>
                <a:latin typeface="Arial" charset="0"/>
              </a:rPr>
              <a:t>These are labels with a raised appearance.</a:t>
            </a:r>
          </a:p>
          <a:p>
            <a:pPr algn="ctr" eaLnBrk="0" hangingPunct="0"/>
            <a:endParaRPr lang="en-US">
              <a:latin typeface="Arial" charset="0"/>
            </a:endParaRPr>
          </a:p>
          <a:p>
            <a:pPr eaLnBrk="0" hangingPunct="0"/>
            <a:r>
              <a:rPr lang="en-US">
                <a:latin typeface="Arial" charset="0"/>
              </a:rPr>
              <a:t>Is it any surprise that people try and click on them?</a:t>
            </a:r>
            <a:endParaRPr lang="en-CA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340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0" y="6613525"/>
            <a:ext cx="1470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From Peachpit website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38125"/>
            <a:ext cx="5342138" cy="331787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3209581"/>
            <a:ext cx="5359400" cy="340394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110358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52694" cy="6851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10787" y="4790527"/>
            <a:ext cx="242047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39"/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817194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26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Remote Slide Clicker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>
                <a:latin typeface="Verdana" charset="0"/>
              </a:rPr>
              <a:t>How do you forward/reverse?</a:t>
            </a:r>
            <a:endParaRPr lang="en-US" sz="2000" b="1">
              <a:latin typeface="Verdana" charset="0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1426496" y="2459704"/>
            <a:ext cx="698500" cy="1104900"/>
          </a:xfrm>
          <a:prstGeom prst="rect">
            <a:avLst/>
          </a:prstGeom>
          <a:solidFill>
            <a:schemeClr val="folHlink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AutoShape 11"/>
          <p:cNvSpPr>
            <a:spLocks noChangeArrowheads="1"/>
          </p:cNvSpPr>
          <p:nvPr/>
        </p:nvSpPr>
        <p:spPr bwMode="auto">
          <a:xfrm>
            <a:off x="1553496" y="2637504"/>
            <a:ext cx="469900" cy="266700"/>
          </a:xfrm>
          <a:prstGeom prst="roundRect">
            <a:avLst>
              <a:gd name="adj" fmla="val 23907"/>
            </a:avLst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611188" y="4849930"/>
            <a:ext cx="8208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66"/>
                </a:solidFill>
              </a:rPr>
              <a:t>Instruction manual: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66"/>
                </a:solidFill>
              </a:rPr>
              <a:t> </a:t>
            </a:r>
            <a:r>
              <a:rPr lang="en-US" sz="1800" i="1">
                <a:solidFill>
                  <a:srgbClr val="000066"/>
                </a:solidFill>
              </a:rPr>
              <a:t>short press</a:t>
            </a:r>
            <a:r>
              <a:rPr lang="en-US" sz="1800">
                <a:solidFill>
                  <a:srgbClr val="000066"/>
                </a:solidFill>
              </a:rPr>
              <a:t>:	slide change forward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66"/>
                </a:solidFill>
              </a:rPr>
              <a:t> </a:t>
            </a:r>
            <a:r>
              <a:rPr lang="en-US" sz="1800" i="1">
                <a:solidFill>
                  <a:srgbClr val="000066"/>
                </a:solidFill>
              </a:rPr>
              <a:t>long press: 	</a:t>
            </a:r>
            <a:r>
              <a:rPr lang="en-US" sz="1800">
                <a:solidFill>
                  <a:srgbClr val="000066"/>
                </a:solidFill>
              </a:rPr>
              <a:t>slide change backward</a:t>
            </a:r>
          </a:p>
        </p:txBody>
      </p:sp>
      <p:sp>
        <p:nvSpPr>
          <p:cNvPr id="21518" name="Rectangle 17"/>
          <p:cNvSpPr>
            <a:spLocks noChangeArrowheads="1"/>
          </p:cNvSpPr>
          <p:nvPr/>
        </p:nvSpPr>
        <p:spPr bwMode="auto">
          <a:xfrm>
            <a:off x="73025" y="6669088"/>
            <a:ext cx="3419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Donald Norman</a:t>
            </a:r>
            <a:endParaRPr lang="en-US" sz="900" i="1">
              <a:solidFill>
                <a:srgbClr val="00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24189">
            <a:off x="2356376" y="2745454"/>
            <a:ext cx="4572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84" y="2604848"/>
            <a:ext cx="2668815" cy="2224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24189">
            <a:off x="2861597" y="3022959"/>
            <a:ext cx="457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2472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6. Give User Control and Freedom</a:t>
            </a:r>
          </a:p>
        </p:txBody>
      </p:sp>
    </p:spTree>
    <p:extLst>
      <p:ext uri="{BB962C8B-B14F-4D97-AF65-F5344CB8AC3E}">
        <p14:creationId xmlns:p14="http://schemas.microsoft.com/office/powerpoint/2010/main" val="40087735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2134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961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931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49574" y="6505744"/>
            <a:ext cx="352697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GlobalSCAPE, Inc. 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4580" y="1700792"/>
            <a:ext cx="3785790" cy="1720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570" t="10724" r="20947" b="14785"/>
          <a:stretch/>
        </p:blipFill>
        <p:spPr>
          <a:xfrm>
            <a:off x="2369850" y="1640882"/>
            <a:ext cx="2458223" cy="1720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65" y="4089385"/>
            <a:ext cx="8082109" cy="22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3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Provide clearly marked exits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462338"/>
          </a:xfrm>
          <a:noFill/>
        </p:spPr>
        <p:txBody>
          <a:bodyPr lIns="92075" tIns="46038" rIns="92075" bIns="46038"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Users don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t like to feel trapped by the computer!</a:t>
            </a:r>
          </a:p>
          <a:p>
            <a:pPr lvl="1" eaLnBrk="1" hangingPunct="1"/>
            <a:r>
              <a:rPr lang="en-US">
                <a:latin typeface="Verdana" charset="0"/>
              </a:rPr>
              <a:t>should offer an easy way out of as many situations as possible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Strategies:</a:t>
            </a:r>
          </a:p>
          <a:p>
            <a:pPr lvl="1" eaLnBrk="1" hangingPunct="1"/>
            <a:r>
              <a:rPr lang="en-US">
                <a:latin typeface="Verdana" charset="0"/>
              </a:rPr>
              <a:t>Cancel button (for dialogs waiting for user input)</a:t>
            </a:r>
          </a:p>
          <a:p>
            <a:pPr lvl="1" eaLnBrk="1" hangingPunct="1"/>
            <a:r>
              <a:rPr lang="en-US">
                <a:latin typeface="Verdana" charset="0"/>
              </a:rPr>
              <a:t>Universal Undo (can get back to previous state)</a:t>
            </a:r>
          </a:p>
          <a:p>
            <a:pPr lvl="1" eaLnBrk="1" hangingPunct="1"/>
            <a:r>
              <a:rPr lang="en-US">
                <a:latin typeface="Verdana" charset="0"/>
              </a:rPr>
              <a:t>Interrupt (especially for lengthy operations)</a:t>
            </a:r>
          </a:p>
          <a:p>
            <a:pPr lvl="1" eaLnBrk="1" hangingPunct="1"/>
            <a:r>
              <a:rPr lang="en-US">
                <a:latin typeface="Verdana" charset="0"/>
              </a:rPr>
              <a:t>Quit (for leaving the program at any time) </a:t>
            </a:r>
          </a:p>
          <a:p>
            <a:pPr lvl="1" eaLnBrk="1" hangingPunct="1"/>
            <a:r>
              <a:rPr lang="en-US">
                <a:latin typeface="Verdana" charset="0"/>
              </a:rPr>
              <a:t>Defaults (for restoring a property sheet)</a:t>
            </a:r>
          </a:p>
        </p:txBody>
      </p:sp>
      <p:grpSp>
        <p:nvGrpSpPr>
          <p:cNvPr id="122883" name="Group 42"/>
          <p:cNvGrpSpPr>
            <a:grpSpLocks/>
          </p:cNvGrpSpPr>
          <p:nvPr/>
        </p:nvGrpSpPr>
        <p:grpSpPr bwMode="auto">
          <a:xfrm>
            <a:off x="4932363" y="4076700"/>
            <a:ext cx="3976687" cy="2530475"/>
            <a:chOff x="2464" y="2208"/>
            <a:chExt cx="2505" cy="1594"/>
          </a:xfrm>
        </p:grpSpPr>
        <p:sp>
          <p:nvSpPr>
            <p:cNvPr id="122884" name="Line 5"/>
            <p:cNvSpPr>
              <a:spLocks noChangeShapeType="1"/>
            </p:cNvSpPr>
            <p:nvPr/>
          </p:nvSpPr>
          <p:spPr bwMode="auto">
            <a:xfrm flipV="1">
              <a:off x="3326" y="2208"/>
              <a:ext cx="1" cy="1425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85" name="Line 6"/>
            <p:cNvSpPr>
              <a:spLocks noChangeShapeType="1"/>
            </p:cNvSpPr>
            <p:nvPr/>
          </p:nvSpPr>
          <p:spPr bwMode="auto">
            <a:xfrm>
              <a:off x="3302" y="2216"/>
              <a:ext cx="1364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86" name="Line 7"/>
            <p:cNvSpPr>
              <a:spLocks noChangeShapeType="1"/>
            </p:cNvSpPr>
            <p:nvPr/>
          </p:nvSpPr>
          <p:spPr bwMode="auto">
            <a:xfrm>
              <a:off x="4650" y="2431"/>
              <a:ext cx="1" cy="121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87" name="Line 8"/>
            <p:cNvSpPr>
              <a:spLocks noChangeShapeType="1"/>
            </p:cNvSpPr>
            <p:nvPr/>
          </p:nvSpPr>
          <p:spPr bwMode="auto">
            <a:xfrm>
              <a:off x="3469" y="3601"/>
              <a:ext cx="1006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88" name="Line 9"/>
            <p:cNvSpPr>
              <a:spLocks noChangeShapeType="1"/>
            </p:cNvSpPr>
            <p:nvPr/>
          </p:nvSpPr>
          <p:spPr bwMode="auto">
            <a:xfrm flipV="1">
              <a:off x="4187" y="2765"/>
              <a:ext cx="1" cy="836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89" name="Line 10"/>
            <p:cNvSpPr>
              <a:spLocks noChangeShapeType="1"/>
            </p:cNvSpPr>
            <p:nvPr/>
          </p:nvSpPr>
          <p:spPr bwMode="auto">
            <a:xfrm flipH="1">
              <a:off x="3605" y="2909"/>
              <a:ext cx="574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0" name="Line 11"/>
            <p:cNvSpPr>
              <a:spLocks noChangeShapeType="1"/>
            </p:cNvSpPr>
            <p:nvPr/>
          </p:nvSpPr>
          <p:spPr bwMode="auto">
            <a:xfrm>
              <a:off x="3725" y="2901"/>
              <a:ext cx="1" cy="525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1" name="Line 12"/>
            <p:cNvSpPr>
              <a:spLocks noChangeShapeType="1"/>
            </p:cNvSpPr>
            <p:nvPr/>
          </p:nvSpPr>
          <p:spPr bwMode="auto">
            <a:xfrm>
              <a:off x="3701" y="3402"/>
              <a:ext cx="351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2" name="Line 13"/>
            <p:cNvSpPr>
              <a:spLocks noChangeShapeType="1"/>
            </p:cNvSpPr>
            <p:nvPr/>
          </p:nvSpPr>
          <p:spPr bwMode="auto">
            <a:xfrm flipV="1">
              <a:off x="4028" y="3132"/>
              <a:ext cx="1" cy="286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3" name="Line 14"/>
            <p:cNvSpPr>
              <a:spLocks noChangeShapeType="1"/>
            </p:cNvSpPr>
            <p:nvPr/>
          </p:nvSpPr>
          <p:spPr bwMode="auto">
            <a:xfrm flipH="1">
              <a:off x="3812" y="3140"/>
              <a:ext cx="208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4" name="Line 15"/>
            <p:cNvSpPr>
              <a:spLocks noChangeShapeType="1"/>
            </p:cNvSpPr>
            <p:nvPr/>
          </p:nvSpPr>
          <p:spPr bwMode="auto">
            <a:xfrm flipH="1">
              <a:off x="3740" y="3283"/>
              <a:ext cx="216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5" name="Line 16"/>
            <p:cNvSpPr>
              <a:spLocks noChangeShapeType="1"/>
            </p:cNvSpPr>
            <p:nvPr/>
          </p:nvSpPr>
          <p:spPr bwMode="auto">
            <a:xfrm flipV="1">
              <a:off x="3924" y="3004"/>
              <a:ext cx="1" cy="15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6" name="Line 17"/>
            <p:cNvSpPr>
              <a:spLocks noChangeShapeType="1"/>
            </p:cNvSpPr>
            <p:nvPr/>
          </p:nvSpPr>
          <p:spPr bwMode="auto">
            <a:xfrm flipH="1">
              <a:off x="3334" y="2901"/>
              <a:ext cx="159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7" name="Line 18"/>
            <p:cNvSpPr>
              <a:spLocks noChangeShapeType="1"/>
            </p:cNvSpPr>
            <p:nvPr/>
          </p:nvSpPr>
          <p:spPr bwMode="auto">
            <a:xfrm flipV="1">
              <a:off x="3477" y="2367"/>
              <a:ext cx="1" cy="46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8" name="Line 19"/>
            <p:cNvSpPr>
              <a:spLocks noChangeShapeType="1"/>
            </p:cNvSpPr>
            <p:nvPr/>
          </p:nvSpPr>
          <p:spPr bwMode="auto">
            <a:xfrm>
              <a:off x="3477" y="2391"/>
              <a:ext cx="982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9" name="Line 20"/>
            <p:cNvSpPr>
              <a:spLocks noChangeShapeType="1"/>
            </p:cNvSpPr>
            <p:nvPr/>
          </p:nvSpPr>
          <p:spPr bwMode="auto">
            <a:xfrm flipV="1">
              <a:off x="4443" y="2232"/>
              <a:ext cx="1" cy="199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0" name="Line 21"/>
            <p:cNvSpPr>
              <a:spLocks noChangeShapeType="1"/>
            </p:cNvSpPr>
            <p:nvPr/>
          </p:nvSpPr>
          <p:spPr bwMode="auto">
            <a:xfrm flipV="1">
              <a:off x="3836" y="2510"/>
              <a:ext cx="1" cy="399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1" name="Line 22"/>
            <p:cNvSpPr>
              <a:spLocks noChangeShapeType="1"/>
            </p:cNvSpPr>
            <p:nvPr/>
          </p:nvSpPr>
          <p:spPr bwMode="auto">
            <a:xfrm>
              <a:off x="3812" y="2534"/>
              <a:ext cx="319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2" name="Line 23"/>
            <p:cNvSpPr>
              <a:spLocks noChangeShapeType="1"/>
            </p:cNvSpPr>
            <p:nvPr/>
          </p:nvSpPr>
          <p:spPr bwMode="auto">
            <a:xfrm>
              <a:off x="4115" y="2526"/>
              <a:ext cx="1" cy="16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3" name="Line 24"/>
            <p:cNvSpPr>
              <a:spLocks noChangeShapeType="1"/>
            </p:cNvSpPr>
            <p:nvPr/>
          </p:nvSpPr>
          <p:spPr bwMode="auto">
            <a:xfrm flipH="1">
              <a:off x="3956" y="2662"/>
              <a:ext cx="159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4" name="Line 25"/>
            <p:cNvSpPr>
              <a:spLocks noChangeShapeType="1"/>
            </p:cNvSpPr>
            <p:nvPr/>
          </p:nvSpPr>
          <p:spPr bwMode="auto">
            <a:xfrm>
              <a:off x="3980" y="2638"/>
              <a:ext cx="1" cy="175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6"/>
            <p:cNvSpPr>
              <a:spLocks noChangeShapeType="1"/>
            </p:cNvSpPr>
            <p:nvPr/>
          </p:nvSpPr>
          <p:spPr bwMode="auto">
            <a:xfrm>
              <a:off x="3948" y="2789"/>
              <a:ext cx="160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7"/>
            <p:cNvSpPr>
              <a:spLocks noChangeShapeType="1"/>
            </p:cNvSpPr>
            <p:nvPr/>
          </p:nvSpPr>
          <p:spPr bwMode="auto">
            <a:xfrm>
              <a:off x="4419" y="2534"/>
              <a:ext cx="1" cy="924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8"/>
            <p:cNvSpPr>
              <a:spLocks noChangeShapeType="1"/>
            </p:cNvSpPr>
            <p:nvPr/>
          </p:nvSpPr>
          <p:spPr bwMode="auto">
            <a:xfrm>
              <a:off x="4251" y="3092"/>
              <a:ext cx="144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Line 29"/>
            <p:cNvSpPr>
              <a:spLocks noChangeShapeType="1"/>
            </p:cNvSpPr>
            <p:nvPr/>
          </p:nvSpPr>
          <p:spPr bwMode="auto">
            <a:xfrm>
              <a:off x="4259" y="3068"/>
              <a:ext cx="1" cy="3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9" name="Line 30"/>
            <p:cNvSpPr>
              <a:spLocks noChangeShapeType="1"/>
            </p:cNvSpPr>
            <p:nvPr/>
          </p:nvSpPr>
          <p:spPr bwMode="auto">
            <a:xfrm>
              <a:off x="4403" y="3450"/>
              <a:ext cx="231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0" name="Line 31"/>
            <p:cNvSpPr>
              <a:spLocks noChangeShapeType="1"/>
            </p:cNvSpPr>
            <p:nvPr/>
          </p:nvSpPr>
          <p:spPr bwMode="auto">
            <a:xfrm>
              <a:off x="3421" y="3179"/>
              <a:ext cx="280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1" name="Line 32"/>
            <p:cNvSpPr>
              <a:spLocks noChangeShapeType="1"/>
            </p:cNvSpPr>
            <p:nvPr/>
          </p:nvSpPr>
          <p:spPr bwMode="auto">
            <a:xfrm>
              <a:off x="3557" y="3187"/>
              <a:ext cx="1" cy="30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2" name="Picture 33"/>
            <p:cNvSpPr>
              <a:spLocks noChangeAspect="1" noChangeArrowheads="1"/>
            </p:cNvSpPr>
            <p:nvPr/>
          </p:nvSpPr>
          <p:spPr bwMode="auto">
            <a:xfrm>
              <a:off x="2464" y="3004"/>
              <a:ext cx="582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3" name="Line 34"/>
            <p:cNvSpPr>
              <a:spLocks noChangeShapeType="1"/>
            </p:cNvSpPr>
            <p:nvPr/>
          </p:nvSpPr>
          <p:spPr bwMode="auto">
            <a:xfrm>
              <a:off x="2983" y="3012"/>
              <a:ext cx="151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4" name="Line 35"/>
            <p:cNvSpPr>
              <a:spLocks noChangeShapeType="1"/>
            </p:cNvSpPr>
            <p:nvPr/>
          </p:nvSpPr>
          <p:spPr bwMode="auto">
            <a:xfrm>
              <a:off x="2983" y="3801"/>
              <a:ext cx="175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5" name="Line 36"/>
            <p:cNvSpPr>
              <a:spLocks noChangeShapeType="1"/>
            </p:cNvSpPr>
            <p:nvPr/>
          </p:nvSpPr>
          <p:spPr bwMode="auto">
            <a:xfrm>
              <a:off x="3094" y="3012"/>
              <a:ext cx="224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6" name="Line 37"/>
            <p:cNvSpPr>
              <a:spLocks noChangeShapeType="1"/>
            </p:cNvSpPr>
            <p:nvPr/>
          </p:nvSpPr>
          <p:spPr bwMode="auto">
            <a:xfrm>
              <a:off x="3118" y="3793"/>
              <a:ext cx="1548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7" name="Line 38"/>
            <p:cNvSpPr>
              <a:spLocks noChangeShapeType="1"/>
            </p:cNvSpPr>
            <p:nvPr/>
          </p:nvSpPr>
          <p:spPr bwMode="auto">
            <a:xfrm>
              <a:off x="4650" y="3601"/>
              <a:ext cx="1" cy="20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8" name="Rectangle 39"/>
            <p:cNvSpPr>
              <a:spLocks noChangeArrowheads="1"/>
            </p:cNvSpPr>
            <p:nvPr/>
          </p:nvSpPr>
          <p:spPr bwMode="auto">
            <a:xfrm>
              <a:off x="4714" y="2231"/>
              <a:ext cx="2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CA" sz="1200">
                  <a:solidFill>
                    <a:srgbClr val="000000"/>
                  </a:solidFill>
                  <a:latin typeface="Arial" charset="0"/>
                </a:rPr>
                <a:t>Core</a:t>
              </a:r>
              <a:endParaRPr lang="en-CA" sz="1400" b="1">
                <a:latin typeface="Arial" charset="0"/>
              </a:endParaRPr>
            </a:p>
          </p:txBody>
        </p:sp>
        <p:sp>
          <p:nvSpPr>
            <p:cNvPr id="122919" name="Rectangle 40"/>
            <p:cNvSpPr>
              <a:spLocks noChangeArrowheads="1"/>
            </p:cNvSpPr>
            <p:nvPr/>
          </p:nvSpPr>
          <p:spPr bwMode="auto">
            <a:xfrm>
              <a:off x="4921" y="2231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CA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CA" sz="1400" b="1">
                <a:latin typeface="Arial" charset="0"/>
              </a:endParaRPr>
            </a:p>
          </p:txBody>
        </p:sp>
        <p:sp>
          <p:nvSpPr>
            <p:cNvPr id="122920" name="Rectangle 41"/>
            <p:cNvSpPr>
              <a:spLocks noChangeArrowheads="1"/>
            </p:cNvSpPr>
            <p:nvPr/>
          </p:nvSpPr>
          <p:spPr bwMode="auto">
            <a:xfrm>
              <a:off x="4714" y="2343"/>
              <a:ext cx="2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CA" sz="1200">
                  <a:solidFill>
                    <a:srgbClr val="000000"/>
                  </a:solidFill>
                  <a:latin typeface="Arial" charset="0"/>
                </a:rPr>
                <a:t>Dump</a:t>
              </a:r>
              <a:endParaRPr lang="en-CA" sz="1400" b="1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79550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AutoShape 5"/>
          <p:cNvSpPr>
            <a:spLocks noChangeArrowheads="1"/>
          </p:cNvSpPr>
          <p:nvPr/>
        </p:nvSpPr>
        <p:spPr bwMode="auto">
          <a:xfrm>
            <a:off x="6934200" y="1524000"/>
            <a:ext cx="1600200" cy="1792288"/>
          </a:xfrm>
          <a:prstGeom prst="cloudCallout">
            <a:avLst>
              <a:gd name="adj1" fmla="val -70634"/>
              <a:gd name="adj2" fmla="val 66296"/>
            </a:avLst>
          </a:prstGeom>
          <a:solidFill>
            <a:srgbClr val="FFFF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/>
              <a:t>How do I get out of this?</a:t>
            </a:r>
            <a:endParaRPr lang="en-US" sz="1400"/>
          </a:p>
        </p:txBody>
      </p:sp>
      <p:sp>
        <p:nvSpPr>
          <p:cNvPr id="1249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Provide clearly marked exits</a:t>
            </a:r>
          </a:p>
        </p:txBody>
      </p:sp>
      <p:pic>
        <p:nvPicPr>
          <p:cNvPr id="124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8402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7489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Wizard vs. Center Stage: Who’s in Control?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164"/>
          <a:stretch/>
        </p:blipFill>
        <p:spPr>
          <a:xfrm>
            <a:off x="0" y="1243932"/>
            <a:ext cx="9144000" cy="5604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8" y="1556427"/>
            <a:ext cx="3982921" cy="30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86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6305" y="5473725"/>
            <a:ext cx="699572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030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Google. </a:t>
            </a:r>
            <a:endParaRPr lang="en-US" sz="1400" dirty="0">
              <a:solidFill>
                <a:srgbClr val="231F20"/>
              </a:solidFill>
              <a:latin typeface="Verdana"/>
              <a:cs typeface="Verdana"/>
            </a:endParaRPr>
          </a:p>
          <a:p>
            <a:pPr marL="4540301"/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54" y="1103679"/>
            <a:ext cx="4568908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10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670" y="1712149"/>
            <a:ext cx="4900445" cy="41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12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449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9081" y="5726659"/>
            <a:ext cx="284117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Facebook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775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Factors in the Airplane Cockpit</a:t>
            </a:r>
          </a:p>
        </p:txBody>
      </p:sp>
      <p:pic>
        <p:nvPicPr>
          <p:cNvPr id="3" name="Picture 2" descr="d861c3fdd3f4c23e078355074f7779e0--cockpit-ww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627058"/>
            <a:ext cx="3576855" cy="2358242"/>
          </a:xfrm>
          <a:prstGeom prst="rect">
            <a:avLst/>
          </a:prstGeom>
        </p:spPr>
      </p:pic>
      <p:pic>
        <p:nvPicPr>
          <p:cNvPr id="4" name="Picture 3" descr="C-5M_Cockp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95" y="2763893"/>
            <a:ext cx="4264605" cy="3198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5701" y="4244393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World War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9492" y="6014532"/>
            <a:ext cx="83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4660556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7. Support Undo</a:t>
            </a:r>
          </a:p>
        </p:txBody>
      </p:sp>
    </p:spTree>
    <p:extLst>
      <p:ext uri="{BB962C8B-B14F-4D97-AF65-F5344CB8AC3E}">
        <p14:creationId xmlns:p14="http://schemas.microsoft.com/office/powerpoint/2010/main" val="17904877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04885" y="2781681"/>
            <a:ext cx="34592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Apple Inc. All rights reserved.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40107" y="3971097"/>
            <a:ext cx="332650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Google. All rights reserved.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6362" y="6151939"/>
            <a:ext cx="426388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Wikipedia Foundation, Inc. 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90743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9284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6946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7828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3053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6081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1857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623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8. Provide Shortcuts</a:t>
            </a:r>
          </a:p>
        </p:txBody>
      </p:sp>
    </p:spTree>
    <p:extLst>
      <p:ext uri="{BB962C8B-B14F-4D97-AF65-F5344CB8AC3E}">
        <p14:creationId xmlns:p14="http://schemas.microsoft.com/office/powerpoint/2010/main" val="353502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What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the altitude?</a:t>
            </a:r>
            <a:endParaRPr lang="en-US">
              <a:latin typeface="Verdana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1055697"/>
            <a:ext cx="3860800" cy="5803900"/>
          </a:xfrm>
          <a:noFill/>
        </p:spPr>
        <p:txBody>
          <a:bodyPr lIns="92075" tIns="46038" rIns="92075" bIns="46038"/>
          <a:lstStyle/>
          <a:p>
            <a:pPr lvl="1" eaLnBrk="1" hangingPunct="1"/>
            <a:r>
              <a:rPr lang="en-US">
                <a:latin typeface="Verdana" charset="0"/>
              </a:rPr>
              <a:t>Early days (&lt; 1000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):</a:t>
            </a:r>
          </a:p>
          <a:p>
            <a:pPr lvl="2" eaLnBrk="1" hangingPunct="1"/>
            <a:r>
              <a:rPr lang="en-US">
                <a:latin typeface="Verdana" charset="0"/>
              </a:rPr>
              <a:t>only one needle needed</a:t>
            </a: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793750" y="1619250"/>
            <a:ext cx="3644900" cy="40005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447925" y="1741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0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343025" y="21732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9</a:t>
            </a: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578225" y="21732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1</a:t>
            </a: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4010025" y="29098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2</a:t>
            </a: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4010025" y="3976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3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3400425" y="48402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4</a:t>
            </a: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1470025" y="48402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6</a:t>
            </a:r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911225" y="39385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7</a:t>
            </a:r>
          </a:p>
        </p:txBody>
      </p:sp>
      <p:sp>
        <p:nvSpPr>
          <p:cNvPr id="23564" name="Rectangle 13"/>
          <p:cNvSpPr>
            <a:spLocks noChangeArrowheads="1"/>
          </p:cNvSpPr>
          <p:nvPr/>
        </p:nvSpPr>
        <p:spPr bwMode="auto">
          <a:xfrm>
            <a:off x="923925" y="29479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8</a:t>
            </a: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2447925" y="5246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5</a:t>
            </a:r>
          </a:p>
        </p:txBody>
      </p:sp>
      <p:sp>
        <p:nvSpPr>
          <p:cNvPr id="23566" name="Line 15"/>
          <p:cNvSpPr>
            <a:spLocks noChangeShapeType="1"/>
          </p:cNvSpPr>
          <p:nvPr/>
        </p:nvSpPr>
        <p:spPr bwMode="auto">
          <a:xfrm flipH="1">
            <a:off x="1955800" y="3683000"/>
            <a:ext cx="673100" cy="584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6"/>
          <p:cNvSpPr>
            <a:spLocks noChangeShapeType="1"/>
          </p:cNvSpPr>
          <p:nvPr/>
        </p:nvSpPr>
        <p:spPr bwMode="auto">
          <a:xfrm>
            <a:off x="2628900" y="3695700"/>
            <a:ext cx="1435100" cy="4064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17" descr="Wide upward diagonal"/>
          <p:cNvSpPr>
            <a:spLocks noChangeArrowheads="1"/>
          </p:cNvSpPr>
          <p:nvPr/>
        </p:nvSpPr>
        <p:spPr bwMode="auto">
          <a:xfrm>
            <a:off x="2362200" y="4521200"/>
            <a:ext cx="609600" cy="3810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Rectangle 23"/>
          <p:cNvSpPr>
            <a:spLocks noChangeArrowheads="1"/>
          </p:cNvSpPr>
          <p:nvPr/>
        </p:nvSpPr>
        <p:spPr bwMode="auto">
          <a:xfrm>
            <a:off x="4800600" y="2565400"/>
            <a:ext cx="388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55613" lvl="1" indent="-276225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66"/>
                </a:solidFill>
              </a:rPr>
              <a:t>As ceilings increased over 1000</a:t>
            </a:r>
            <a:r>
              <a:rPr lang="ja-JP" altLang="en-US" sz="1800">
                <a:solidFill>
                  <a:srgbClr val="000066"/>
                </a:solidFill>
              </a:rPr>
              <a:t>’</a:t>
            </a:r>
            <a:endParaRPr lang="en-US" altLang="ja-JP" sz="1800">
              <a:solidFill>
                <a:srgbClr val="000066"/>
              </a:solidFill>
            </a:endParaRPr>
          </a:p>
          <a:p>
            <a:pPr marL="895350" lvl="2" indent="-180975"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small needle added</a:t>
            </a:r>
          </a:p>
        </p:txBody>
      </p:sp>
      <p:grpSp>
        <p:nvGrpSpPr>
          <p:cNvPr id="23570" name="Group 25"/>
          <p:cNvGrpSpPr>
            <a:grpSpLocks/>
          </p:cNvGrpSpPr>
          <p:nvPr/>
        </p:nvGrpSpPr>
        <p:grpSpPr bwMode="auto">
          <a:xfrm>
            <a:off x="4800600" y="3708400"/>
            <a:ext cx="3886200" cy="2413000"/>
            <a:chOff x="3072" y="1344"/>
            <a:chExt cx="2448" cy="1520"/>
          </a:xfrm>
        </p:grpSpPr>
        <p:grpSp>
          <p:nvGrpSpPr>
            <p:cNvPr id="23572" name="Group 22"/>
            <p:cNvGrpSpPr>
              <a:grpSpLocks/>
            </p:cNvGrpSpPr>
            <p:nvPr/>
          </p:nvGrpSpPr>
          <p:grpSpPr bwMode="auto">
            <a:xfrm>
              <a:off x="3600" y="2256"/>
              <a:ext cx="1120" cy="608"/>
              <a:chOff x="3592" y="2112"/>
              <a:chExt cx="1120" cy="608"/>
            </a:xfrm>
          </p:grpSpPr>
          <p:sp>
            <p:nvSpPr>
              <p:cNvPr id="23574" name="Rectangle 18" descr="Wide upward diagonal"/>
              <p:cNvSpPr>
                <a:spLocks noChangeArrowheads="1"/>
              </p:cNvSpPr>
              <p:nvPr/>
            </p:nvSpPr>
            <p:spPr bwMode="auto">
              <a:xfrm>
                <a:off x="3592" y="2480"/>
                <a:ext cx="384" cy="24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5" name="Rectangle 19"/>
              <p:cNvSpPr>
                <a:spLocks noChangeArrowheads="1"/>
              </p:cNvSpPr>
              <p:nvPr/>
            </p:nvSpPr>
            <p:spPr bwMode="auto">
              <a:xfrm>
                <a:off x="3600" y="2112"/>
                <a:ext cx="384" cy="24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20"/>
              <p:cNvSpPr>
                <a:spLocks noChangeArrowheads="1"/>
              </p:cNvSpPr>
              <p:nvPr/>
            </p:nvSpPr>
            <p:spPr bwMode="auto">
              <a:xfrm>
                <a:off x="4102" y="2126"/>
                <a:ext cx="5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400">
                    <a:latin typeface="Arial" charset="0"/>
                  </a:rPr>
                  <a:t>&lt; 10,000</a:t>
                </a:r>
                <a:r>
                  <a:rPr lang="ja-JP" altLang="en-US" sz="1400">
                    <a:latin typeface="Arial" charset="0"/>
                  </a:rPr>
                  <a:t>’</a:t>
                </a:r>
                <a:endParaRPr lang="en-US" sz="1400">
                  <a:latin typeface="Arial" charset="0"/>
                </a:endParaRPr>
              </a:p>
            </p:txBody>
          </p:sp>
          <p:sp>
            <p:nvSpPr>
              <p:cNvPr id="23577" name="Rectangle 21"/>
              <p:cNvSpPr>
                <a:spLocks noChangeArrowheads="1"/>
              </p:cNvSpPr>
              <p:nvPr/>
            </p:nvSpPr>
            <p:spPr bwMode="auto">
              <a:xfrm>
                <a:off x="4134" y="2494"/>
                <a:ext cx="5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400">
                    <a:latin typeface="Arial" charset="0"/>
                  </a:rPr>
                  <a:t>&gt; 10,000</a:t>
                </a:r>
                <a:r>
                  <a:rPr lang="ja-JP" altLang="en-US" sz="1400">
                    <a:latin typeface="Arial" charset="0"/>
                  </a:rPr>
                  <a:t>’</a:t>
                </a:r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23573" name="Rectangle 24"/>
            <p:cNvSpPr>
              <a:spLocks noChangeArrowheads="1"/>
            </p:cNvSpPr>
            <p:nvPr/>
          </p:nvSpPr>
          <p:spPr bwMode="auto">
            <a:xfrm>
              <a:off x="3072" y="1344"/>
              <a:ext cx="244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455613" lvl="1" indent="-276225">
                <a:spcBef>
                  <a:spcPct val="20000"/>
                </a:spcBef>
                <a:buFontTx/>
                <a:buChar char="–"/>
              </a:pPr>
              <a:r>
                <a:rPr lang="en-US" sz="1800">
                  <a:solidFill>
                    <a:srgbClr val="000066"/>
                  </a:solidFill>
                </a:rPr>
                <a:t>As they increased beyond 10,000</a:t>
              </a:r>
              <a:r>
                <a:rPr lang="ja-JP" altLang="en-US" sz="1800">
                  <a:solidFill>
                    <a:srgbClr val="000066"/>
                  </a:solidFill>
                </a:rPr>
                <a:t>’</a:t>
              </a:r>
              <a:endParaRPr lang="en-US" altLang="ja-JP" sz="1800">
                <a:solidFill>
                  <a:srgbClr val="000066"/>
                </a:solidFill>
              </a:endParaRPr>
            </a:p>
            <a:p>
              <a:pPr marL="895350" lvl="2" indent="-180975">
                <a:spcBef>
                  <a:spcPct val="20000"/>
                </a:spcBef>
                <a:buFontTx/>
                <a:buChar char="•"/>
              </a:pPr>
              <a:r>
                <a:rPr lang="en-US" sz="1600">
                  <a:solidFill>
                    <a:srgbClr val="000066"/>
                  </a:solidFill>
                </a:rPr>
                <a:t>box  indicated 10,000</a:t>
              </a:r>
              <a:r>
                <a:rPr lang="ja-JP" altLang="en-US" sz="1600">
                  <a:solidFill>
                    <a:srgbClr val="000066"/>
                  </a:solidFill>
                </a:rPr>
                <a:t>’</a:t>
              </a:r>
              <a:r>
                <a:rPr lang="en-US" altLang="ja-JP" sz="1600">
                  <a:solidFill>
                    <a:srgbClr val="000066"/>
                  </a:solidFill>
                </a:rPr>
                <a:t> increment through color change</a:t>
              </a:r>
              <a:endParaRPr lang="en-US" sz="1600">
                <a:solidFill>
                  <a:srgbClr val="000066"/>
                </a:solidFill>
              </a:endParaRPr>
            </a:p>
          </p:txBody>
        </p:sp>
      </p:grpSp>
      <p:sp>
        <p:nvSpPr>
          <p:cNvPr id="23571" name="Rectangle 26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ideas from David Hill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44716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ABFE56-C997-B0D2-7957-227755F6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74" y="1152714"/>
            <a:ext cx="5704988" cy="5411557"/>
          </a:xfrm>
          <a:prstGeom prst="rect">
            <a:avLst/>
          </a:prstGeom>
        </p:spPr>
      </p:pic>
      <p:sp>
        <p:nvSpPr>
          <p:cNvPr id="125955" name="AutoShape 5"/>
          <p:cNvSpPr>
            <a:spLocks/>
          </p:cNvSpPr>
          <p:nvPr/>
        </p:nvSpPr>
        <p:spPr bwMode="auto">
          <a:xfrm>
            <a:off x="101038" y="2314650"/>
            <a:ext cx="2087563" cy="954087"/>
          </a:xfrm>
          <a:prstGeom prst="borderCallout2">
            <a:avLst>
              <a:gd name="adj1" fmla="val 16713"/>
              <a:gd name="adj2" fmla="val 100796"/>
              <a:gd name="adj3" fmla="val 15384"/>
              <a:gd name="adj4" fmla="val 118056"/>
              <a:gd name="adj5" fmla="val -50519"/>
              <a:gd name="adj6" fmla="val 171528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Customizable toolbars and</a:t>
            </a:r>
            <a:br>
              <a:rPr lang="en-US" sz="1400">
                <a:latin typeface="Arial" charset="0"/>
              </a:rPr>
            </a:br>
            <a:r>
              <a:rPr lang="en-US" sz="1400">
                <a:latin typeface="Arial" charset="0"/>
              </a:rPr>
              <a:t>palettes for frequent actions</a:t>
            </a:r>
          </a:p>
        </p:txBody>
      </p:sp>
      <p:sp>
        <p:nvSpPr>
          <p:cNvPr id="125956" name="AutoShape 6"/>
          <p:cNvSpPr>
            <a:spLocks/>
          </p:cNvSpPr>
          <p:nvPr/>
        </p:nvSpPr>
        <p:spPr bwMode="auto">
          <a:xfrm>
            <a:off x="764840" y="3312473"/>
            <a:ext cx="2106613" cy="523875"/>
          </a:xfrm>
          <a:prstGeom prst="borderCallout2">
            <a:avLst>
              <a:gd name="adj1" fmla="val 18801"/>
              <a:gd name="adj2" fmla="val 101588"/>
              <a:gd name="adj3" fmla="val 15384"/>
              <a:gd name="adj4" fmla="val 121625"/>
              <a:gd name="adj5" fmla="val -277801"/>
              <a:gd name="adj6" fmla="val 172088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Split menu, with recently used fonts on top</a:t>
            </a:r>
          </a:p>
        </p:txBody>
      </p:sp>
      <p:sp>
        <p:nvSpPr>
          <p:cNvPr id="125957" name="AutoShape 7"/>
          <p:cNvSpPr>
            <a:spLocks/>
          </p:cNvSpPr>
          <p:nvPr/>
        </p:nvSpPr>
        <p:spPr bwMode="auto">
          <a:xfrm>
            <a:off x="3322865" y="6360891"/>
            <a:ext cx="4425044" cy="308419"/>
          </a:xfrm>
          <a:prstGeom prst="borderCallout2">
            <a:avLst>
              <a:gd name="adj1" fmla="val 3032"/>
              <a:gd name="adj2" fmla="val 99162"/>
              <a:gd name="adj3" fmla="val -40204"/>
              <a:gd name="adj4" fmla="val 107912"/>
              <a:gd name="adj5" fmla="val -251292"/>
              <a:gd name="adj6" fmla="val 109093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Scrolling controls for line- or page-sized increments</a:t>
            </a:r>
          </a:p>
        </p:txBody>
      </p:sp>
      <p:sp>
        <p:nvSpPr>
          <p:cNvPr id="125958" name="AutoShape 8"/>
          <p:cNvSpPr>
            <a:spLocks/>
          </p:cNvSpPr>
          <p:nvPr/>
        </p:nvSpPr>
        <p:spPr bwMode="auto">
          <a:xfrm>
            <a:off x="323850" y="5661025"/>
            <a:ext cx="1954213" cy="523875"/>
          </a:xfrm>
          <a:prstGeom prst="borderCallout2">
            <a:avLst>
              <a:gd name="adj1" fmla="val 15384"/>
              <a:gd name="adj2" fmla="val 99963"/>
              <a:gd name="adj3" fmla="val 15384"/>
              <a:gd name="adj4" fmla="val 129069"/>
              <a:gd name="adj5" fmla="val -420944"/>
              <a:gd name="adj6" fmla="val 198120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Right click raises object-specific menu</a:t>
            </a:r>
          </a:p>
        </p:txBody>
      </p:sp>
      <p:sp>
        <p:nvSpPr>
          <p:cNvPr id="125961" name="Text Box 11"/>
          <p:cNvSpPr txBox="1">
            <a:spLocks noChangeArrowheads="1"/>
          </p:cNvSpPr>
          <p:nvPr/>
        </p:nvSpPr>
        <p:spPr bwMode="auto">
          <a:xfrm>
            <a:off x="0" y="6613525"/>
            <a:ext cx="1365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Powerpoint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259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Provide shortcuts</a:t>
            </a:r>
          </a:p>
        </p:txBody>
      </p:sp>
      <p:sp>
        <p:nvSpPr>
          <p:cNvPr id="125954" name="AutoShape 4"/>
          <p:cNvSpPr>
            <a:spLocks/>
          </p:cNvSpPr>
          <p:nvPr/>
        </p:nvSpPr>
        <p:spPr bwMode="auto">
          <a:xfrm>
            <a:off x="457200" y="1476110"/>
            <a:ext cx="2032000" cy="523875"/>
          </a:xfrm>
          <a:prstGeom prst="borderCallout2">
            <a:avLst>
              <a:gd name="adj1" fmla="val 15384"/>
              <a:gd name="adj2" fmla="val 100000"/>
              <a:gd name="adj3" fmla="val 15384"/>
              <a:gd name="adj4" fmla="val 124009"/>
              <a:gd name="adj5" fmla="val 30181"/>
              <a:gd name="adj6" fmla="val 134241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Keyboard accelerators for menus</a:t>
            </a:r>
          </a:p>
        </p:txBody>
      </p:sp>
    </p:spTree>
    <p:extLst>
      <p:ext uri="{BB962C8B-B14F-4D97-AF65-F5344CB8AC3E}">
        <p14:creationId xmlns:p14="http://schemas.microsoft.com/office/powerpoint/2010/main" val="26939226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63" y="1943925"/>
            <a:ext cx="5816600" cy="4470400"/>
          </a:xfrm>
          <a:prstGeom prst="rect">
            <a:avLst/>
          </a:prstGeom>
        </p:spPr>
      </p:pic>
      <p:sp>
        <p:nvSpPr>
          <p:cNvPr id="126978" name="AutoShape 3"/>
          <p:cNvSpPr>
            <a:spLocks/>
          </p:cNvSpPr>
          <p:nvPr/>
        </p:nvSpPr>
        <p:spPr bwMode="auto">
          <a:xfrm>
            <a:off x="436563" y="2533650"/>
            <a:ext cx="1600200" cy="1168400"/>
          </a:xfrm>
          <a:prstGeom prst="borderCallout2">
            <a:avLst>
              <a:gd name="adj1" fmla="val 9782"/>
              <a:gd name="adj2" fmla="val 104764"/>
              <a:gd name="adj3" fmla="val 9782"/>
              <a:gd name="adj4" fmla="val 114681"/>
              <a:gd name="adj5" fmla="val 57745"/>
              <a:gd name="adj6" fmla="val 147718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Alternate representation for quickly doing different set of tasks</a:t>
            </a:r>
          </a:p>
        </p:txBody>
      </p:sp>
      <p:sp>
        <p:nvSpPr>
          <p:cNvPr id="126979" name="AutoShape 4"/>
          <p:cNvSpPr>
            <a:spLocks/>
          </p:cNvSpPr>
          <p:nvPr/>
        </p:nvSpPr>
        <p:spPr bwMode="auto">
          <a:xfrm>
            <a:off x="436563" y="4286250"/>
            <a:ext cx="1828800" cy="742950"/>
          </a:xfrm>
          <a:prstGeom prst="borderCallout2">
            <a:avLst>
              <a:gd name="adj1" fmla="val 15384"/>
              <a:gd name="adj2" fmla="val 104167"/>
              <a:gd name="adj3" fmla="val 15384"/>
              <a:gd name="adj4" fmla="val 116579"/>
              <a:gd name="adj5" fmla="val -170301"/>
              <a:gd name="adj6" fmla="val 157898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Toolset brought in appropriate to this  representation</a:t>
            </a:r>
          </a:p>
        </p:txBody>
      </p:sp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0" y="6613525"/>
            <a:ext cx="1365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Powerpoint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269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Provide shortcuts</a:t>
            </a:r>
          </a:p>
        </p:txBody>
      </p:sp>
    </p:spTree>
    <p:extLst>
      <p:ext uri="{BB962C8B-B14F-4D97-AF65-F5344CB8AC3E}">
        <p14:creationId xmlns:p14="http://schemas.microsoft.com/office/powerpoint/2010/main" val="17219556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9. Deal with Errors in a Positive Way</a:t>
            </a:r>
          </a:p>
        </p:txBody>
      </p:sp>
    </p:spTree>
    <p:extLst>
      <p:ext uri="{BB962C8B-B14F-4D97-AF65-F5344CB8AC3E}">
        <p14:creationId xmlns:p14="http://schemas.microsoft.com/office/powerpoint/2010/main" val="16645689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52387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1366838" y="6080125"/>
            <a:ext cx="272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i="1">
                <a:latin typeface="Arial" charset="0"/>
              </a:rPr>
              <a:t>What is </a:t>
            </a:r>
            <a:r>
              <a:rPr lang="ja-JP" altLang="en-US" sz="2000" i="1">
                <a:latin typeface="Arial" charset="0"/>
              </a:rPr>
              <a:t>“</a:t>
            </a:r>
            <a:r>
              <a:rPr lang="en-US" altLang="ja-JP" sz="2000" i="1">
                <a:latin typeface="Arial" charset="0"/>
              </a:rPr>
              <a:t>error 15762</a:t>
            </a:r>
            <a:r>
              <a:rPr lang="ja-JP" altLang="en-US" sz="2000" i="1">
                <a:latin typeface="Arial" charset="0"/>
              </a:rPr>
              <a:t>”</a:t>
            </a:r>
            <a:r>
              <a:rPr lang="en-US" altLang="ja-JP" sz="2000" i="1">
                <a:latin typeface="Arial" charset="0"/>
              </a:rPr>
              <a:t>?</a:t>
            </a:r>
            <a:endParaRPr lang="en-US" sz="2000" i="1">
              <a:latin typeface="Arial" charset="0"/>
            </a:endParaRPr>
          </a:p>
        </p:txBody>
      </p:sp>
      <p:sp>
        <p:nvSpPr>
          <p:cNvPr id="15360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Deal with errors in a positive way</a:t>
            </a:r>
          </a:p>
        </p:txBody>
      </p:sp>
    </p:spTree>
    <p:extLst>
      <p:ext uri="{BB962C8B-B14F-4D97-AF65-F5344CB8AC3E}">
        <p14:creationId xmlns:p14="http://schemas.microsoft.com/office/powerpoint/2010/main" val="93840203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6965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7221" cy="68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27221" y="0"/>
            <a:ext cx="0" cy="6847389"/>
          </a:xfrm>
          <a:custGeom>
            <a:avLst/>
            <a:gdLst/>
            <a:ahLst/>
            <a:cxnLst/>
            <a:rect l="l" t="t" r="r" b="b"/>
            <a:pathLst>
              <a:path h="3277870">
                <a:moveTo>
                  <a:pt x="0" y="0"/>
                </a:moveTo>
                <a:lnTo>
                  <a:pt x="0" y="3277351"/>
                </a:lnTo>
              </a:path>
            </a:pathLst>
          </a:custGeom>
          <a:ln w="9525">
            <a:solidFill>
              <a:srgbClr val="0304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898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9271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Modes : states in which same actions have different meanings</a:t>
            </a:r>
          </a:p>
          <a:p>
            <a:endParaRPr lang="en-US"/>
          </a:p>
          <a:p>
            <a:r>
              <a:rPr lang="en-US"/>
              <a:t>vi insert mode vs. command mode</a:t>
            </a:r>
          </a:p>
          <a:p>
            <a:r>
              <a:rPr lang="en-US"/>
              <a:t>Caps lock</a:t>
            </a:r>
          </a:p>
          <a:p>
            <a:r>
              <a:rPr lang="en-US"/>
              <a:t>Drawing tool palette</a:t>
            </a:r>
          </a:p>
        </p:txBody>
      </p:sp>
    </p:spTree>
    <p:extLst>
      <p:ext uri="{BB962C8B-B14F-4D97-AF65-F5344CB8AC3E}">
        <p14:creationId xmlns:p14="http://schemas.microsoft.com/office/powerpoint/2010/main" val="22991100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1355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91355" y="6432081"/>
            <a:ext cx="281135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9995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The Harvard Airplane Control Panel</a:t>
            </a:r>
          </a:p>
        </p:txBody>
      </p:sp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1187450" y="1412875"/>
            <a:ext cx="2921000" cy="3759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495550" y="3533775"/>
            <a:ext cx="215900" cy="12446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Oval 7"/>
          <p:cNvSpPr>
            <a:spLocks noChangeArrowheads="1"/>
          </p:cNvSpPr>
          <p:nvPr/>
        </p:nvSpPr>
        <p:spPr bwMode="auto">
          <a:xfrm>
            <a:off x="2381250" y="3216275"/>
            <a:ext cx="444500" cy="6985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Oval 8"/>
          <p:cNvSpPr>
            <a:spLocks noChangeArrowheads="1"/>
          </p:cNvSpPr>
          <p:nvPr/>
        </p:nvSpPr>
        <p:spPr bwMode="auto">
          <a:xfrm>
            <a:off x="2647950" y="3355975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9"/>
          <p:cNvSpPr>
            <a:spLocks noChangeArrowheads="1"/>
          </p:cNvSpPr>
          <p:nvPr/>
        </p:nvSpPr>
        <p:spPr bwMode="auto">
          <a:xfrm>
            <a:off x="2482850" y="3355975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Oval 10"/>
          <p:cNvSpPr>
            <a:spLocks noChangeArrowheads="1"/>
          </p:cNvSpPr>
          <p:nvPr/>
        </p:nvSpPr>
        <p:spPr bwMode="auto">
          <a:xfrm>
            <a:off x="2559050" y="16922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11"/>
          <p:cNvSpPr>
            <a:spLocks noChangeArrowheads="1"/>
          </p:cNvSpPr>
          <p:nvPr/>
        </p:nvSpPr>
        <p:spPr bwMode="auto">
          <a:xfrm>
            <a:off x="3003550" y="21113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12"/>
          <p:cNvSpPr>
            <a:spLocks noChangeArrowheads="1"/>
          </p:cNvSpPr>
          <p:nvPr/>
        </p:nvSpPr>
        <p:spPr bwMode="auto">
          <a:xfrm>
            <a:off x="1974850" y="20986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3"/>
          <p:cNvSpPr>
            <a:spLocks noChangeArrowheads="1"/>
          </p:cNvSpPr>
          <p:nvPr/>
        </p:nvSpPr>
        <p:spPr bwMode="auto">
          <a:xfrm>
            <a:off x="3333750" y="27082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4"/>
          <p:cNvSpPr>
            <a:spLocks noChangeArrowheads="1"/>
          </p:cNvSpPr>
          <p:nvPr/>
        </p:nvSpPr>
        <p:spPr bwMode="auto">
          <a:xfrm>
            <a:off x="1746250" y="27463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5"/>
          <p:cNvSpPr>
            <a:spLocks noChangeArrowheads="1"/>
          </p:cNvSpPr>
          <p:nvPr/>
        </p:nvSpPr>
        <p:spPr bwMode="auto">
          <a:xfrm>
            <a:off x="2165350" y="26701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16"/>
          <p:cNvSpPr>
            <a:spLocks noChangeArrowheads="1"/>
          </p:cNvSpPr>
          <p:nvPr/>
        </p:nvSpPr>
        <p:spPr bwMode="auto">
          <a:xfrm>
            <a:off x="2444750" y="25177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7"/>
          <p:cNvSpPr>
            <a:spLocks noChangeArrowheads="1"/>
          </p:cNvSpPr>
          <p:nvPr/>
        </p:nvSpPr>
        <p:spPr bwMode="auto">
          <a:xfrm>
            <a:off x="2457450" y="21875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8"/>
          <p:cNvSpPr>
            <a:spLocks noChangeArrowheads="1"/>
          </p:cNvSpPr>
          <p:nvPr/>
        </p:nvSpPr>
        <p:spPr bwMode="auto">
          <a:xfrm>
            <a:off x="2647950" y="25304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9"/>
          <p:cNvSpPr>
            <a:spLocks noChangeArrowheads="1"/>
          </p:cNvSpPr>
          <p:nvPr/>
        </p:nvSpPr>
        <p:spPr bwMode="auto">
          <a:xfrm>
            <a:off x="3117850" y="27590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Oval 20"/>
          <p:cNvSpPr>
            <a:spLocks noChangeArrowheads="1"/>
          </p:cNvSpPr>
          <p:nvPr/>
        </p:nvSpPr>
        <p:spPr bwMode="auto">
          <a:xfrm>
            <a:off x="2774950" y="28225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Freeform 21"/>
          <p:cNvSpPr>
            <a:spLocks/>
          </p:cNvSpPr>
          <p:nvPr/>
        </p:nvSpPr>
        <p:spPr bwMode="auto">
          <a:xfrm>
            <a:off x="2000250" y="2301875"/>
            <a:ext cx="242888" cy="52388"/>
          </a:xfrm>
          <a:custGeom>
            <a:avLst/>
            <a:gdLst>
              <a:gd name="T0" fmla="*/ 0 w 153"/>
              <a:gd name="T1" fmla="*/ 0 h 33"/>
              <a:gd name="T2" fmla="*/ 2147483647 w 153"/>
              <a:gd name="T3" fmla="*/ 2147483647 h 33"/>
              <a:gd name="T4" fmla="*/ 2147483647 w 153"/>
              <a:gd name="T5" fmla="*/ 0 h 33"/>
              <a:gd name="T6" fmla="*/ 2147483647 w 153"/>
              <a:gd name="T7" fmla="*/ 2147483647 h 33"/>
              <a:gd name="T8" fmla="*/ 2147483647 w 153"/>
              <a:gd name="T9" fmla="*/ 2147483647 h 33"/>
              <a:gd name="T10" fmla="*/ 2147483647 w 153"/>
              <a:gd name="T11" fmla="*/ 2147483647 h 33"/>
              <a:gd name="T12" fmla="*/ 2147483647 w 153"/>
              <a:gd name="T13" fmla="*/ 2147483647 h 33"/>
              <a:gd name="T14" fmla="*/ 2147483647 w 153"/>
              <a:gd name="T15" fmla="*/ 2147483647 h 33"/>
              <a:gd name="T16" fmla="*/ 2147483647 w 153"/>
              <a:gd name="T17" fmla="*/ 0 h 33"/>
              <a:gd name="T18" fmla="*/ 2147483647 w 153"/>
              <a:gd name="T19" fmla="*/ 0 h 33"/>
              <a:gd name="T20" fmla="*/ 2147483647 w 153"/>
              <a:gd name="T21" fmla="*/ 0 h 33"/>
              <a:gd name="T22" fmla="*/ 2147483647 w 153"/>
              <a:gd name="T23" fmla="*/ 0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3"/>
              <a:gd name="T37" fmla="*/ 0 h 33"/>
              <a:gd name="T38" fmla="*/ 153 w 15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3" h="33">
                <a:moveTo>
                  <a:pt x="0" y="0"/>
                </a:moveTo>
                <a:lnTo>
                  <a:pt x="16" y="8"/>
                </a:lnTo>
                <a:lnTo>
                  <a:pt x="32" y="0"/>
                </a:lnTo>
                <a:lnTo>
                  <a:pt x="48" y="8"/>
                </a:lnTo>
                <a:lnTo>
                  <a:pt x="64" y="8"/>
                </a:lnTo>
                <a:lnTo>
                  <a:pt x="72" y="24"/>
                </a:lnTo>
                <a:lnTo>
                  <a:pt x="88" y="32"/>
                </a:lnTo>
                <a:lnTo>
                  <a:pt x="96" y="16"/>
                </a:lnTo>
                <a:lnTo>
                  <a:pt x="104" y="0"/>
                </a:lnTo>
                <a:lnTo>
                  <a:pt x="120" y="0"/>
                </a:lnTo>
                <a:lnTo>
                  <a:pt x="136" y="0"/>
                </a:lnTo>
                <a:lnTo>
                  <a:pt x="152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22"/>
          <p:cNvSpPr>
            <a:spLocks noChangeShapeType="1"/>
          </p:cNvSpPr>
          <p:nvPr/>
        </p:nvSpPr>
        <p:spPr bwMode="auto">
          <a:xfrm flipV="1">
            <a:off x="2635250" y="1768475"/>
            <a:ext cx="203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23"/>
          <p:cNvSpPr>
            <a:spLocks noChangeShapeType="1"/>
          </p:cNvSpPr>
          <p:nvPr/>
        </p:nvSpPr>
        <p:spPr bwMode="auto">
          <a:xfrm flipV="1">
            <a:off x="3143250" y="2111375"/>
            <a:ext cx="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Oval 24"/>
          <p:cNvSpPr>
            <a:spLocks noChangeArrowheads="1"/>
          </p:cNvSpPr>
          <p:nvPr/>
        </p:nvSpPr>
        <p:spPr bwMode="auto">
          <a:xfrm>
            <a:off x="996950" y="3482975"/>
            <a:ext cx="444500" cy="5461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Oval 25"/>
          <p:cNvSpPr>
            <a:spLocks noChangeArrowheads="1"/>
          </p:cNvSpPr>
          <p:nvPr/>
        </p:nvSpPr>
        <p:spPr bwMode="auto">
          <a:xfrm>
            <a:off x="1149350" y="3698875"/>
            <a:ext cx="127000" cy="152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Rectangle 26"/>
          <p:cNvSpPr>
            <a:spLocks noChangeArrowheads="1"/>
          </p:cNvSpPr>
          <p:nvPr/>
        </p:nvSpPr>
        <p:spPr bwMode="auto">
          <a:xfrm>
            <a:off x="511175" y="4525963"/>
            <a:ext cx="1098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i="1">
                <a:latin typeface="Arial" charset="0"/>
              </a:rPr>
              <a:t>U/C horn</a:t>
            </a:r>
          </a:p>
          <a:p>
            <a:pPr eaLnBrk="0" hangingPunct="0"/>
            <a:r>
              <a:rPr lang="en-US" sz="1800" i="1">
                <a:latin typeface="Arial" charset="0"/>
              </a:rPr>
              <a:t>cut-out </a:t>
            </a:r>
          </a:p>
          <a:p>
            <a:pPr eaLnBrk="0" hangingPunct="0"/>
            <a:r>
              <a:rPr lang="en-US" sz="1800" i="1">
                <a:latin typeface="Arial" charset="0"/>
              </a:rPr>
              <a:t>button </a:t>
            </a:r>
          </a:p>
        </p:txBody>
      </p:sp>
      <p:sp>
        <p:nvSpPr>
          <p:cNvPr id="27672" name="Line 27"/>
          <p:cNvSpPr>
            <a:spLocks noChangeShapeType="1"/>
          </p:cNvSpPr>
          <p:nvPr/>
        </p:nvSpPr>
        <p:spPr bwMode="auto">
          <a:xfrm flipV="1">
            <a:off x="819150" y="4067175"/>
            <a:ext cx="266700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Rectangle 28"/>
          <p:cNvSpPr>
            <a:spLocks noChangeArrowheads="1"/>
          </p:cNvSpPr>
          <p:nvPr/>
        </p:nvSpPr>
        <p:spPr bwMode="auto">
          <a:xfrm>
            <a:off x="395288" y="5589588"/>
            <a:ext cx="68246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/>
              <a:t>Problem #1: Conditioned response</a:t>
            </a:r>
          </a:p>
          <a:p>
            <a:pPr lvl="1" eaLnBrk="0" hangingPunct="0"/>
            <a:r>
              <a:rPr lang="en-US"/>
              <a:t>stall -&gt; push button; therefore stimulus nullified</a:t>
            </a:r>
            <a:endParaRPr lang="en-US" sz="1800" b="1"/>
          </a:p>
        </p:txBody>
      </p:sp>
      <p:sp>
        <p:nvSpPr>
          <p:cNvPr id="27674" name="Rectangle 2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ideas from David Hill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05327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450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7343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5466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0790" y="4611886"/>
            <a:ext cx="385416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4741332"/>
            <a:ext cx="9132619" cy="210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0" y="4964909"/>
            <a:ext cx="5248662" cy="155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62" y="4964275"/>
            <a:ext cx="3044638" cy="15579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6578" y="1681235"/>
            <a:ext cx="4077661" cy="189895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3510575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408976" y="4288208"/>
            <a:ext cx="6139187" cy="184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66" y="4064765"/>
            <a:ext cx="7987247" cy="2392316"/>
          </a:xfrm>
          <a:prstGeom prst="rect">
            <a:avLst/>
          </a:prstGeom>
        </p:spPr>
      </p:pic>
      <p:pic>
        <p:nvPicPr>
          <p:cNvPr id="5" name="Picture 4" descr="alert.jp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6" y="4889241"/>
            <a:ext cx="527569" cy="5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86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05950"/>
            <a:ext cx="48545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>
                <a:latin typeface="Arial" charset="0"/>
              </a:rPr>
              <a:t>Problematic message to a nuclear power plant operator</a:t>
            </a:r>
          </a:p>
        </p:txBody>
      </p:sp>
    </p:spTree>
    <p:extLst>
      <p:ext uri="{BB962C8B-B14F-4D97-AF65-F5344CB8AC3E}">
        <p14:creationId xmlns:p14="http://schemas.microsoft.com/office/powerpoint/2010/main" val="18568395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Deal with errors in a positive way</a:t>
            </a:r>
            <a:endParaRPr lang="en-CA">
              <a:latin typeface="Verdana" charset="0"/>
            </a:endParaRPr>
          </a:p>
        </p:txBody>
      </p:sp>
      <p:sp>
        <p:nvSpPr>
          <p:cNvPr id="146435" name="Rectangle 6"/>
          <p:cNvSpPr>
            <a:spLocks noChangeArrowheads="1"/>
          </p:cNvSpPr>
          <p:nvPr/>
        </p:nvSpPr>
        <p:spPr bwMode="auto">
          <a:xfrm>
            <a:off x="395288" y="3272351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200">
                <a:latin typeface="Verdana" charset="0"/>
              </a:rPr>
              <a:t>Adobe's </a:t>
            </a:r>
            <a:r>
              <a:rPr lang="en-US" sz="1200" i="1">
                <a:latin typeface="Verdana" charset="0"/>
              </a:rPr>
              <a:t>ImageReady</a:t>
            </a:r>
            <a:endParaRPr lang="en-US" sz="1200">
              <a:latin typeface="Verdana" charset="0"/>
            </a:endParaRPr>
          </a:p>
        </p:txBody>
      </p:sp>
      <p:pic>
        <p:nvPicPr>
          <p:cNvPr id="146438" name="Picture 16" descr="Thanks, but no thank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54" y="2653602"/>
            <a:ext cx="3336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9" name="Rectangle 17"/>
          <p:cNvSpPr>
            <a:spLocks noChangeArrowheads="1"/>
          </p:cNvSpPr>
          <p:nvPr/>
        </p:nvSpPr>
        <p:spPr bwMode="auto">
          <a:xfrm>
            <a:off x="4284904" y="3894673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200" i="1">
                <a:latin typeface="Verdana" charset="0"/>
              </a:rPr>
              <a:t>Windows Notepad</a:t>
            </a:r>
            <a:endParaRPr lang="en-CA" sz="1200">
              <a:latin typeface="Verdana" charset="0"/>
            </a:endParaRPr>
          </a:p>
        </p:txBody>
      </p:sp>
      <p:pic>
        <p:nvPicPr>
          <p:cNvPr id="146441" name="Picture 20" descr="Should I be concerned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04" y="4604603"/>
            <a:ext cx="36226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2" name="Rectangle 21"/>
          <p:cNvSpPr>
            <a:spLocks noChangeArrowheads="1"/>
          </p:cNvSpPr>
          <p:nvPr/>
        </p:nvSpPr>
        <p:spPr bwMode="auto">
          <a:xfrm>
            <a:off x="4799742" y="6057047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200">
                <a:latin typeface="Verdana" charset="0"/>
              </a:rPr>
              <a:t>Microsoft's </a:t>
            </a:r>
            <a:r>
              <a:rPr lang="en-US" sz="1200" i="1">
                <a:latin typeface="Verdana" charset="0"/>
              </a:rPr>
              <a:t>NT Operating System</a:t>
            </a:r>
            <a:r>
              <a:rPr lang="en-US" sz="1200">
                <a:latin typeface="Verdana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2" y="1891875"/>
            <a:ext cx="3586162" cy="14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252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566" y="2189247"/>
            <a:ext cx="290506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Apple, Inc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5098" y="4119328"/>
            <a:ext cx="281135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8354" y="6613308"/>
            <a:ext cx="322027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Autodesk, Inc.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121989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80409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"/>
            <a:ext cx="9132619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7961" y="6452467"/>
            <a:ext cx="368883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50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Adobe Systems Inc. 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1456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B4777-6F0B-E22B-B5DC-38B97CC9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Still Happens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2469E430-03B1-33D8-1E5C-A8C341C6B6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2" y="1600200"/>
            <a:ext cx="70247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650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r>
              <a:rPr lang="en-US">
                <a:latin typeface="Verdana" charset="0"/>
              </a:rPr>
              <a:t>Provide meaningful error messages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77500" lnSpcReduction="20000"/>
          </a:bodyPr>
          <a:lstStyle/>
          <a:p>
            <a:r>
              <a:rPr lang="en-US">
                <a:latin typeface="Verdana" charset="0"/>
              </a:rPr>
              <a:t>error messages should be in the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task language</a:t>
            </a:r>
          </a:p>
          <a:p>
            <a:r>
              <a:rPr lang="en-US">
                <a:latin typeface="Verdana" charset="0"/>
              </a:rPr>
              <a:t>don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t make people feel stupid</a:t>
            </a:r>
            <a:br>
              <a:rPr lang="en-US" altLang="ja-JP">
                <a:latin typeface="Verdana" charset="0"/>
              </a:rPr>
            </a:br>
            <a:endParaRPr lang="en-US" altLang="ja-JP">
              <a:latin typeface="Verdana" charset="0"/>
            </a:endParaRPr>
          </a:p>
          <a:p>
            <a:pPr lvl="1">
              <a:buFontTx/>
              <a:buNone/>
            </a:pPr>
            <a:r>
              <a:rPr lang="en-US">
                <a:latin typeface="Verdana" charset="0"/>
              </a:rPr>
              <a:t>Try again, bonehead!</a:t>
            </a:r>
          </a:p>
          <a:p>
            <a:pPr lvl="1">
              <a:buFontTx/>
              <a:buNone/>
            </a:pPr>
            <a:endParaRPr lang="en-US">
              <a:latin typeface="Verdana" charset="0"/>
            </a:endParaRPr>
          </a:p>
          <a:p>
            <a:pPr lvl="1">
              <a:buFontTx/>
              <a:buNone/>
            </a:pPr>
            <a:r>
              <a:rPr lang="en-US">
                <a:latin typeface="Verdana" charset="0"/>
              </a:rPr>
              <a:t>Error 25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>
              <a:buFontTx/>
              <a:buNone/>
            </a:pPr>
            <a:r>
              <a:rPr lang="en-US">
                <a:latin typeface="Verdana" charset="0"/>
              </a:rPr>
              <a:t>Cannot open this document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>
              <a:buFontTx/>
              <a:buNone/>
            </a:pPr>
            <a:r>
              <a:rPr lang="en-US">
                <a:latin typeface="Verdana" charset="0"/>
              </a:rPr>
              <a:t>Cannot open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chapter 5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because the application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Microsoft Word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is not on your system</a:t>
            </a:r>
            <a:br>
              <a:rPr lang="en-US" altLang="ja-JP">
                <a:latin typeface="Verdana" charset="0"/>
              </a:rPr>
            </a:br>
            <a:endParaRPr lang="en-US" altLang="ja-JP">
              <a:latin typeface="Verdana" charset="0"/>
            </a:endParaRPr>
          </a:p>
          <a:p>
            <a:pPr lvl="1">
              <a:buFontTx/>
              <a:buNone/>
            </a:pPr>
            <a:r>
              <a:rPr lang="en-US">
                <a:latin typeface="Verdana" charset="0"/>
              </a:rPr>
              <a:t>Cannot open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chapter 5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because the application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Microsoft Word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is not on your system. Open it with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TextEdit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instead?</a:t>
            </a:r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81036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Deal with errors in a positive way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Prevent errors</a:t>
            </a:r>
          </a:p>
          <a:p>
            <a:pPr lvl="1" eaLnBrk="1" hangingPunct="1"/>
            <a:r>
              <a:rPr lang="en-US">
                <a:latin typeface="Verdana" charset="0"/>
              </a:rPr>
              <a:t>try to make errors impossible</a:t>
            </a:r>
          </a:p>
          <a:p>
            <a:pPr lvl="1" eaLnBrk="1" hangingPunct="1"/>
            <a:r>
              <a:rPr lang="en-US">
                <a:latin typeface="Verdana" charset="0"/>
              </a:rPr>
              <a:t>widgets where you can only enter legal data</a:t>
            </a:r>
          </a:p>
          <a:p>
            <a:pPr marL="457200" lvl="1" indent="0" eaLnBrk="1" hangingPunct="1">
              <a:buNone/>
            </a:pP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Provide reasonableness checks on input data</a:t>
            </a:r>
          </a:p>
          <a:p>
            <a:pPr lvl="1" eaLnBrk="1" hangingPunct="1"/>
            <a:r>
              <a:rPr lang="en-US">
                <a:latin typeface="Verdana" charset="0"/>
              </a:rPr>
              <a:t>on entering order for office supplies</a:t>
            </a:r>
          </a:p>
          <a:p>
            <a:pPr lvl="2" eaLnBrk="1" hangingPunct="1"/>
            <a:r>
              <a:rPr lang="en-US">
                <a:latin typeface="Verdana" charset="0"/>
              </a:rPr>
              <a:t>5000 pencils is an unusually large order. Do you really want to order that many?</a:t>
            </a:r>
          </a:p>
        </p:txBody>
      </p:sp>
      <p:pic>
        <p:nvPicPr>
          <p:cNvPr id="6" name="Picture 5" descr="dat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54" y="2787726"/>
            <a:ext cx="921852" cy="2098524"/>
          </a:xfrm>
          <a:prstGeom prst="rect">
            <a:avLst/>
          </a:prstGeom>
        </p:spPr>
      </p:pic>
      <p:pic>
        <p:nvPicPr>
          <p:cNvPr id="7" name="Picture 6" descr="dat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82" y="2787726"/>
            <a:ext cx="1490590" cy="11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16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08 at 5.4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80" y="1600433"/>
            <a:ext cx="4788750" cy="2463047"/>
          </a:xfrm>
          <a:prstGeom prst="rect">
            <a:avLst/>
          </a:prstGeom>
        </p:spPr>
      </p:pic>
      <p:sp>
        <p:nvSpPr>
          <p:cNvPr id="38919" name="Text Box 11"/>
          <p:cNvSpPr txBox="1">
            <a:spLocks noChangeArrowheads="1"/>
          </p:cNvSpPr>
          <p:nvPr/>
        </p:nvSpPr>
        <p:spPr bwMode="auto">
          <a:xfrm>
            <a:off x="269736" y="3500983"/>
            <a:ext cx="365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Verdana" charset="0"/>
              </a:rPr>
              <a:t>Umm, thanks for the warning,</a:t>
            </a:r>
          </a:p>
          <a:p>
            <a:r>
              <a:rPr lang="en-US" sz="1800">
                <a:latin typeface="Verdana" charset="0"/>
              </a:rPr>
              <a:t>but what should I do?</a:t>
            </a:r>
            <a:endParaRPr lang="en-CA" sz="1800">
              <a:latin typeface="Verdana" charset="0"/>
            </a:endParaRPr>
          </a:p>
        </p:txBody>
      </p:sp>
      <p:pic>
        <p:nvPicPr>
          <p:cNvPr id="6" name="Picture 5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3260"/>
            <a:ext cx="381000" cy="419100"/>
          </a:xfrm>
          <a:prstGeom prst="rect">
            <a:avLst/>
          </a:prstGeom>
        </p:spPr>
      </p:pic>
      <p:pic>
        <p:nvPicPr>
          <p:cNvPr id="38916" name="Picture 8" descr="A philosophical enig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72" y="1916113"/>
            <a:ext cx="435451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Inane Dialog Boxes</a:t>
            </a:r>
            <a:endParaRPr lang="en-CA">
              <a:latin typeface="Verdana" charset="0"/>
            </a:endParaRP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4768572" y="3516313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Verdana" charset="0"/>
              </a:rPr>
              <a:t>What happens when you </a:t>
            </a:r>
            <a:br>
              <a:rPr lang="en-US" sz="1800">
                <a:latin typeface="Verdana" charset="0"/>
              </a:rPr>
            </a:br>
            <a:r>
              <a:rPr lang="en-US" sz="1800">
                <a:latin typeface="Verdana" charset="0"/>
              </a:rPr>
              <a:t>cancel a cancelled operation?</a:t>
            </a:r>
            <a:endParaRPr lang="en-CA" sz="1800">
              <a:latin typeface="Verdana" charset="0"/>
            </a:endParaRPr>
          </a:p>
        </p:txBody>
      </p:sp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395288" y="6076950"/>
            <a:ext cx="3521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Verdana" charset="0"/>
              </a:rPr>
              <a:t>Do I have any choice in this?</a:t>
            </a:r>
            <a:endParaRPr lang="en-CA" sz="1800">
              <a:latin typeface="Verdana" charset="0"/>
            </a:endParaRPr>
          </a:p>
        </p:txBody>
      </p:sp>
      <p:sp>
        <p:nvSpPr>
          <p:cNvPr id="38921" name="Text Box 16"/>
          <p:cNvSpPr txBox="1">
            <a:spLocks noChangeArrowheads="1"/>
          </p:cNvSpPr>
          <p:nvPr/>
        </p:nvSpPr>
        <p:spPr bwMode="auto">
          <a:xfrm>
            <a:off x="5290699" y="6092825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Verdana" charset="0"/>
              </a:rPr>
              <a:t>Uhhh… I give up on this one </a:t>
            </a:r>
            <a:endParaRPr lang="en-CA" sz="1800">
              <a:latin typeface="Verdana" charset="0"/>
            </a:endParaRPr>
          </a:p>
        </p:txBody>
      </p:sp>
      <p:sp>
        <p:nvSpPr>
          <p:cNvPr id="38922" name="Rectangle 18"/>
          <p:cNvSpPr>
            <a:spLocks noChangeArrowheads="1"/>
          </p:cNvSpPr>
          <p:nvPr/>
        </p:nvSpPr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Some of these interfaces were posted on Interface Hall of Shame</a:t>
            </a:r>
            <a:endParaRPr lang="en-US" sz="900" i="1">
              <a:solidFill>
                <a:srgbClr val="000066"/>
              </a:solidFill>
            </a:endParaRPr>
          </a:p>
        </p:txBody>
      </p:sp>
      <p:pic>
        <p:nvPicPr>
          <p:cNvPr id="7" name="Picture 6" descr="Screen Shot 2016-04-08 at 5.58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28" y="4304369"/>
            <a:ext cx="5665304" cy="2454244"/>
          </a:xfrm>
          <a:prstGeom prst="rect">
            <a:avLst/>
          </a:prstGeom>
        </p:spPr>
      </p:pic>
      <p:pic>
        <p:nvPicPr>
          <p:cNvPr id="8" name="Picture 7" descr="Untitled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070060"/>
            <a:ext cx="393700" cy="393700"/>
          </a:xfrm>
          <a:prstGeom prst="rect">
            <a:avLst/>
          </a:prstGeom>
        </p:spPr>
      </p:pic>
      <p:pic>
        <p:nvPicPr>
          <p:cNvPr id="10" name="Picture 9" descr="Screen Shot 2016-04-08 at 6.10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78" y="4304369"/>
            <a:ext cx="4251382" cy="2506957"/>
          </a:xfrm>
          <a:prstGeom prst="rect">
            <a:avLst/>
          </a:prstGeom>
        </p:spPr>
      </p:pic>
      <p:pic>
        <p:nvPicPr>
          <p:cNvPr id="11" name="Picture 10" descr="Untitled-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56" y="5006281"/>
            <a:ext cx="368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005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Inane Dialog Boxes</a:t>
            </a:r>
            <a:endParaRPr lang="en-CA">
              <a:latin typeface="Verdana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These are too good not to show</a:t>
            </a:r>
            <a:endParaRPr lang="en-CA">
              <a:latin typeface="Verdana" charset="0"/>
            </a:endParaRPr>
          </a:p>
        </p:txBody>
      </p:sp>
      <p:pic>
        <p:nvPicPr>
          <p:cNvPr id="39940" name="Picture 7" descr="Platform Independent e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21" y="2738329"/>
            <a:ext cx="3703844" cy="14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9" descr="Don't touch that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84" y="3861362"/>
            <a:ext cx="4630360" cy="279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11"/>
          <p:cNvSpPr>
            <a:spLocks noChangeArrowheads="1"/>
          </p:cNvSpPr>
          <p:nvPr/>
        </p:nvSpPr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Some of these interfaces were posted on Interface Hall of Shame</a:t>
            </a:r>
            <a:endParaRPr lang="en-US" sz="900" i="1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86" y="2265131"/>
            <a:ext cx="4540275" cy="13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917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Inane Dialog Boxes</a:t>
            </a:r>
            <a:endParaRPr lang="en-CA">
              <a:latin typeface="Verdana" charset="0"/>
            </a:endParaRP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65100" y="2343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pic>
        <p:nvPicPr>
          <p:cNvPr id="41988" name="Picture 7" descr="Stupid Messages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40" y="3303287"/>
            <a:ext cx="4264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A purposeless question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7" y="1424525"/>
            <a:ext cx="419417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12"/>
          <p:cNvSpPr>
            <a:spLocks noChangeArrowheads="1"/>
          </p:cNvSpPr>
          <p:nvPr/>
        </p:nvSpPr>
        <p:spPr bwMode="auto">
          <a:xfrm>
            <a:off x="580281" y="2990102"/>
            <a:ext cx="4284662" cy="42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400" i="1">
                <a:latin typeface="Times New Roman" charset="0"/>
              </a:rPr>
              <a:t>ClearCase</a:t>
            </a:r>
            <a:r>
              <a:rPr lang="en-US" sz="1400">
                <a:latin typeface="Times New Roman" charset="0"/>
              </a:rPr>
              <a:t>, source-code control Rational Software</a:t>
            </a:r>
          </a:p>
          <a:p>
            <a:pPr eaLnBrk="0" hangingPunct="0"/>
            <a:endParaRPr lang="en-US" sz="1400">
              <a:latin typeface="Times New Roman" charset="0"/>
            </a:endParaRPr>
          </a:p>
        </p:txBody>
      </p:sp>
      <p:pic>
        <p:nvPicPr>
          <p:cNvPr id="41992" name="Picture 15" descr="We have a winner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55" y="5229226"/>
            <a:ext cx="41941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16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Some of these interfaces were posted on Interface Hall of Shame</a:t>
            </a:r>
            <a:endParaRPr lang="en-US" sz="900" i="1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105" y="4927588"/>
            <a:ext cx="5560104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3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More Example</a:t>
            </a:r>
          </a:p>
        </p:txBody>
      </p:sp>
      <p:pic>
        <p:nvPicPr>
          <p:cNvPr id="3" name="Picture 2" descr="H0uVq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6" y="1170700"/>
            <a:ext cx="7315087" cy="54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26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10. Provide Help</a:t>
            </a:r>
          </a:p>
        </p:txBody>
      </p:sp>
    </p:spTree>
    <p:extLst>
      <p:ext uri="{BB962C8B-B14F-4D97-AF65-F5344CB8AC3E}">
        <p14:creationId xmlns:p14="http://schemas.microsoft.com/office/powerpoint/2010/main" val="16936585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Provide help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marL="0" indent="0" eaLnBrk="1" hangingPunct="1"/>
            <a:r>
              <a:rPr lang="en-US">
                <a:latin typeface="Verdana" charset="0"/>
              </a:rPr>
              <a:t>Help is not a replacement for bad design!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Simple systems:</a:t>
            </a:r>
          </a:p>
          <a:p>
            <a:pPr lvl="1" eaLnBrk="1" hangingPunct="1"/>
            <a:r>
              <a:rPr lang="en-US">
                <a:latin typeface="Verdana" charset="0"/>
              </a:rPr>
              <a:t>walk up and use; minimal instructions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Most other systems</a:t>
            </a:r>
          </a:p>
          <a:p>
            <a:pPr lvl="1" eaLnBrk="1" hangingPunct="1"/>
            <a:r>
              <a:rPr lang="en-US">
                <a:latin typeface="Verdana" charset="0"/>
              </a:rPr>
              <a:t>feature rich</a:t>
            </a:r>
          </a:p>
          <a:p>
            <a:pPr lvl="1" eaLnBrk="1" hangingPunct="1"/>
            <a:r>
              <a:rPr lang="en-US">
                <a:latin typeface="Verdana" charset="0"/>
              </a:rPr>
              <a:t>simple things should be simple</a:t>
            </a:r>
          </a:p>
          <a:p>
            <a:pPr lvl="1" eaLnBrk="1" hangingPunct="1"/>
            <a:r>
              <a:rPr lang="en-US">
                <a:latin typeface="Verdana" charset="0"/>
              </a:rPr>
              <a:t>learning path for advanced features</a:t>
            </a:r>
          </a:p>
          <a:p>
            <a:pPr marL="0" indent="0" eaLnBrk="1" hangingPunct="1"/>
            <a:endParaRPr lang="en-US" sz="2000" b="1">
              <a:latin typeface="Verdana" charset="0"/>
            </a:endParaRPr>
          </a:p>
        </p:txBody>
      </p:sp>
      <p:grpSp>
        <p:nvGrpSpPr>
          <p:cNvPr id="151555" name="Group 19"/>
          <p:cNvGrpSpPr>
            <a:grpSpLocks/>
          </p:cNvGrpSpPr>
          <p:nvPr/>
        </p:nvGrpSpPr>
        <p:grpSpPr bwMode="auto">
          <a:xfrm>
            <a:off x="6804025" y="2708275"/>
            <a:ext cx="2051050" cy="3916363"/>
            <a:chOff x="4468" y="0"/>
            <a:chExt cx="1292" cy="2467"/>
          </a:xfrm>
        </p:grpSpPr>
        <p:grpSp>
          <p:nvGrpSpPr>
            <p:cNvPr id="151556" name="Group 10"/>
            <p:cNvGrpSpPr>
              <a:grpSpLocks/>
            </p:cNvGrpSpPr>
            <p:nvPr/>
          </p:nvGrpSpPr>
          <p:grpSpPr bwMode="auto">
            <a:xfrm>
              <a:off x="4508" y="0"/>
              <a:ext cx="856" cy="1041"/>
              <a:chOff x="2191" y="2342"/>
              <a:chExt cx="856" cy="1041"/>
            </a:xfrm>
          </p:grpSpPr>
          <p:pic>
            <p:nvPicPr>
              <p:cNvPr id="151565" name="Picture 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2342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66" name="Picture 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" y="2454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67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6" y="2566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68" name="Picture 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4" y="2678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69" name="Picture 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2" y="2790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70" name="Picture 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0" y="2901"/>
                <a:ext cx="4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1557" name="Group 17"/>
            <p:cNvGrpSpPr>
              <a:grpSpLocks/>
            </p:cNvGrpSpPr>
            <p:nvPr/>
          </p:nvGrpSpPr>
          <p:grpSpPr bwMode="auto">
            <a:xfrm>
              <a:off x="5084" y="672"/>
              <a:ext cx="676" cy="913"/>
              <a:chOff x="2880" y="3006"/>
              <a:chExt cx="676" cy="913"/>
            </a:xfrm>
          </p:grpSpPr>
          <p:pic>
            <p:nvPicPr>
              <p:cNvPr id="151559" name="Picture 11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006"/>
                <a:ext cx="633" cy="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560" name="Rectangle 12"/>
              <p:cNvSpPr>
                <a:spLocks noChangeArrowheads="1"/>
              </p:cNvSpPr>
              <p:nvPr/>
            </p:nvSpPr>
            <p:spPr bwMode="auto">
              <a:xfrm>
                <a:off x="2926" y="3363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Volume 37:</a:t>
                </a:r>
              </a:p>
            </p:txBody>
          </p:sp>
          <p:sp>
            <p:nvSpPr>
              <p:cNvPr id="151561" name="Rectangle 13"/>
              <p:cNvSpPr>
                <a:spLocks noChangeArrowheads="1"/>
              </p:cNvSpPr>
              <p:nvPr/>
            </p:nvSpPr>
            <p:spPr bwMode="auto">
              <a:xfrm>
                <a:off x="3413" y="3363"/>
                <a:ext cx="14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 </a:t>
                </a:r>
              </a:p>
            </p:txBody>
          </p:sp>
          <p:sp>
            <p:nvSpPr>
              <p:cNvPr id="151562" name="Rectangle 14"/>
              <p:cNvSpPr>
                <a:spLocks noChangeArrowheads="1"/>
              </p:cNvSpPr>
              <p:nvPr/>
            </p:nvSpPr>
            <p:spPr bwMode="auto">
              <a:xfrm>
                <a:off x="2926" y="3475"/>
                <a:ext cx="45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A user's</a:t>
                </a:r>
              </a:p>
            </p:txBody>
          </p:sp>
          <p:sp>
            <p:nvSpPr>
              <p:cNvPr id="151563" name="Rectangle 15"/>
              <p:cNvSpPr>
                <a:spLocks noChangeArrowheads="1"/>
              </p:cNvSpPr>
              <p:nvPr/>
            </p:nvSpPr>
            <p:spPr bwMode="auto">
              <a:xfrm>
                <a:off x="3269" y="3475"/>
                <a:ext cx="17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  </a:t>
                </a:r>
              </a:p>
            </p:txBody>
          </p:sp>
          <p:sp>
            <p:nvSpPr>
              <p:cNvPr id="151564" name="Rectangle 16"/>
              <p:cNvSpPr>
                <a:spLocks noChangeArrowheads="1"/>
              </p:cNvSpPr>
              <p:nvPr/>
            </p:nvSpPr>
            <p:spPr bwMode="auto">
              <a:xfrm>
                <a:off x="2926" y="3586"/>
                <a:ext cx="53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0000"/>
                    </a:solidFill>
                    <a:latin typeface="Arial" charset="0"/>
                  </a:rPr>
                  <a:t>guide to...</a:t>
                </a:r>
              </a:p>
            </p:txBody>
          </p:sp>
        </p:grpSp>
        <p:graphicFrame>
          <p:nvGraphicFramePr>
            <p:cNvPr id="151558" name="Object 1024"/>
            <p:cNvGraphicFramePr>
              <a:graphicFrameLocks noChangeAspect="1"/>
            </p:cNvGraphicFramePr>
            <p:nvPr/>
          </p:nvGraphicFramePr>
          <p:xfrm>
            <a:off x="4468" y="1026"/>
            <a:ext cx="688" cy="1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091913" imgH="2284968" progId="MS_ClipArt_Gallery.2">
                    <p:embed/>
                  </p:oleObj>
                </mc:Choice>
                <mc:Fallback>
                  <p:oleObj name="Clip" r:id="rId10" imgW="1091913" imgH="2284968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8" y="1026"/>
                          <a:ext cx="688" cy="1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42900873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Documentation and how it is used</a:t>
            </a:r>
          </a:p>
        </p:txBody>
      </p:sp>
      <p:sp>
        <p:nvSpPr>
          <p:cNvPr id="15360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Many users do not read manuals</a:t>
            </a:r>
          </a:p>
          <a:p>
            <a:pPr lvl="1" eaLnBrk="1" hangingPunct="1"/>
            <a:r>
              <a:rPr lang="en-US">
                <a:latin typeface="Verdana" charset="0"/>
              </a:rPr>
              <a:t>prefer to spend their time pursuing their task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Usually used when users are in some kind of panic</a:t>
            </a:r>
          </a:p>
          <a:p>
            <a:pPr lvl="1" eaLnBrk="1" hangingPunct="1"/>
            <a:r>
              <a:rPr lang="en-US">
                <a:latin typeface="Verdana" charset="0"/>
              </a:rPr>
              <a:t>paper manuals often unavailable or inaccessible</a:t>
            </a:r>
          </a:p>
          <a:p>
            <a:pPr lvl="1" eaLnBrk="1" hangingPunct="1"/>
            <a:r>
              <a:rPr lang="en-US">
                <a:latin typeface="Verdana" charset="0"/>
              </a:rPr>
              <a:t>online documentation better</a:t>
            </a:r>
          </a:p>
          <a:p>
            <a:pPr lvl="1" eaLnBrk="1" hangingPunct="1"/>
            <a:r>
              <a:rPr lang="en-US">
                <a:latin typeface="Verdana" charset="0"/>
              </a:rPr>
              <a:t>good search/lookup tools</a:t>
            </a:r>
          </a:p>
          <a:p>
            <a:pPr lvl="1" eaLnBrk="1" hangingPunct="1"/>
            <a:r>
              <a:rPr lang="en-US">
                <a:latin typeface="Verdana" charset="0"/>
              </a:rPr>
              <a:t>online help specific to current context</a:t>
            </a:r>
          </a:p>
          <a:p>
            <a:pPr lvl="1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Sometimes used for quick reference</a:t>
            </a:r>
          </a:p>
          <a:p>
            <a:pPr lvl="1" eaLnBrk="1" hangingPunct="1"/>
            <a:r>
              <a:rPr lang="en-US">
                <a:latin typeface="Verdana" charset="0"/>
              </a:rPr>
              <a:t>syntax of actions, possibilities...</a:t>
            </a:r>
          </a:p>
          <a:p>
            <a:pPr lvl="1" eaLnBrk="1" hangingPunct="1"/>
            <a:r>
              <a:rPr lang="en-US">
                <a:latin typeface="Verdana" charset="0"/>
              </a:rPr>
              <a:t>list of shortcuts ...</a:t>
            </a:r>
          </a:p>
        </p:txBody>
      </p:sp>
    </p:spTree>
    <p:extLst>
      <p:ext uri="{BB962C8B-B14F-4D97-AF65-F5344CB8AC3E}">
        <p14:creationId xmlns:p14="http://schemas.microsoft.com/office/powerpoint/2010/main" val="3823691202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Types of help</a:t>
            </a:r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Tutorial and/or getting started manuals</a:t>
            </a:r>
          </a:p>
          <a:p>
            <a:pPr lvl="1" eaLnBrk="1" hangingPunct="1"/>
            <a:r>
              <a:rPr lang="en-US">
                <a:latin typeface="Verdana" charset="0"/>
              </a:rPr>
              <a:t>short guides that people are likely to read when first obtaining their systems</a:t>
            </a:r>
          </a:p>
          <a:p>
            <a:pPr lvl="2" eaLnBrk="1" hangingPunct="1"/>
            <a:r>
              <a:rPr lang="en-US">
                <a:latin typeface="Verdana" charset="0"/>
              </a:rPr>
              <a:t>encourages exploration and getting to know the system</a:t>
            </a:r>
          </a:p>
          <a:p>
            <a:pPr lvl="2" eaLnBrk="1" hangingPunct="1"/>
            <a:r>
              <a:rPr lang="en-US">
                <a:latin typeface="Verdana" charset="0"/>
              </a:rPr>
              <a:t>tries to get conceptual material across and essential syntax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on-line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tours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, exercises, and demos</a:t>
            </a:r>
          </a:p>
          <a:p>
            <a:pPr lvl="2" eaLnBrk="1" hangingPunct="1"/>
            <a:r>
              <a:rPr lang="en-US">
                <a:latin typeface="Verdana" charset="0"/>
              </a:rPr>
              <a:t>demonstrates very basic principles through working examples</a:t>
            </a:r>
          </a:p>
        </p:txBody>
      </p:sp>
    </p:spTree>
    <p:extLst>
      <p:ext uri="{BB962C8B-B14F-4D97-AF65-F5344CB8AC3E}">
        <p14:creationId xmlns:p14="http://schemas.microsoft.com/office/powerpoint/2010/main" val="1396735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100"/>
          <p:cNvSpPr>
            <a:spLocks noChangeArrowheads="1"/>
          </p:cNvSpPr>
          <p:nvPr/>
        </p:nvSpPr>
        <p:spPr bwMode="auto">
          <a:xfrm>
            <a:off x="4806950" y="4697413"/>
            <a:ext cx="1136650" cy="915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800" i="1">
                <a:latin typeface="Arial" charset="0"/>
              </a:rPr>
              <a:t>Tip-tank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jettison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button</a:t>
            </a:r>
          </a:p>
        </p:txBody>
      </p:sp>
      <p:sp>
        <p:nvSpPr>
          <p:cNvPr id="29698" name="Rectangle 2134"/>
          <p:cNvSpPr>
            <a:spLocks noChangeArrowheads="1"/>
          </p:cNvSpPr>
          <p:nvPr/>
        </p:nvSpPr>
        <p:spPr bwMode="auto">
          <a:xfrm>
            <a:off x="511175" y="4525963"/>
            <a:ext cx="1098550" cy="915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i="1">
                <a:latin typeface="Arial" charset="0"/>
              </a:rPr>
              <a:t>U/C horn</a:t>
            </a:r>
          </a:p>
          <a:p>
            <a:pPr eaLnBrk="0" hangingPunct="0"/>
            <a:r>
              <a:rPr lang="en-US" sz="1800" i="1">
                <a:latin typeface="Arial" charset="0"/>
              </a:rPr>
              <a:t>cut-out </a:t>
            </a:r>
          </a:p>
          <a:p>
            <a:pPr eaLnBrk="0" hangingPunct="0"/>
            <a:r>
              <a:rPr lang="en-US" sz="1800" i="1">
                <a:latin typeface="Arial" charset="0"/>
              </a:rPr>
              <a:t>button </a:t>
            </a:r>
          </a:p>
        </p:txBody>
      </p:sp>
      <p:sp>
        <p:nvSpPr>
          <p:cNvPr id="29699" name="Rectangle 205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 </a:t>
            </a:r>
          </a:p>
        </p:txBody>
      </p:sp>
      <p:sp>
        <p:nvSpPr>
          <p:cNvPr id="29700" name="Rectangle 2076"/>
          <p:cNvSpPr>
            <a:spLocks noChangeArrowheads="1"/>
          </p:cNvSpPr>
          <p:nvPr/>
        </p:nvSpPr>
        <p:spPr bwMode="auto">
          <a:xfrm>
            <a:off x="1219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The Harvard Control Panel</a:t>
            </a:r>
          </a:p>
        </p:txBody>
      </p:sp>
      <p:sp>
        <p:nvSpPr>
          <p:cNvPr id="29701" name="Line 2107"/>
          <p:cNvSpPr>
            <a:spLocks noChangeShapeType="1"/>
          </p:cNvSpPr>
          <p:nvPr/>
        </p:nvSpPr>
        <p:spPr bwMode="auto">
          <a:xfrm>
            <a:off x="4603750" y="560388"/>
            <a:ext cx="0" cy="56197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2102"/>
          <p:cNvSpPr>
            <a:spLocks noChangeArrowheads="1"/>
          </p:cNvSpPr>
          <p:nvPr/>
        </p:nvSpPr>
        <p:spPr bwMode="auto">
          <a:xfrm>
            <a:off x="5181600" y="6096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</a:rPr>
              <a:t>The T-33 Control Panel</a:t>
            </a:r>
          </a:p>
        </p:txBody>
      </p:sp>
      <p:sp>
        <p:nvSpPr>
          <p:cNvPr id="29703" name="Oval 2078"/>
          <p:cNvSpPr>
            <a:spLocks noChangeArrowheads="1"/>
          </p:cNvSpPr>
          <p:nvPr/>
        </p:nvSpPr>
        <p:spPr bwMode="auto">
          <a:xfrm>
            <a:off x="5240338" y="1484313"/>
            <a:ext cx="2932112" cy="3722687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2080"/>
          <p:cNvSpPr>
            <a:spLocks noChangeArrowheads="1"/>
          </p:cNvSpPr>
          <p:nvPr/>
        </p:nvSpPr>
        <p:spPr bwMode="auto">
          <a:xfrm>
            <a:off x="6559550" y="3605213"/>
            <a:ext cx="215900" cy="12446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2081"/>
          <p:cNvSpPr>
            <a:spLocks noChangeArrowheads="1"/>
          </p:cNvSpPr>
          <p:nvPr/>
        </p:nvSpPr>
        <p:spPr bwMode="auto">
          <a:xfrm>
            <a:off x="6445250" y="3287713"/>
            <a:ext cx="444500" cy="6985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2082"/>
          <p:cNvSpPr>
            <a:spLocks noChangeArrowheads="1"/>
          </p:cNvSpPr>
          <p:nvPr/>
        </p:nvSpPr>
        <p:spPr bwMode="auto">
          <a:xfrm>
            <a:off x="6711950" y="3427413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2083"/>
          <p:cNvSpPr>
            <a:spLocks noChangeArrowheads="1"/>
          </p:cNvSpPr>
          <p:nvPr/>
        </p:nvSpPr>
        <p:spPr bwMode="auto">
          <a:xfrm>
            <a:off x="6546850" y="3427413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2084"/>
          <p:cNvSpPr>
            <a:spLocks noChangeArrowheads="1"/>
          </p:cNvSpPr>
          <p:nvPr/>
        </p:nvSpPr>
        <p:spPr bwMode="auto">
          <a:xfrm>
            <a:off x="6407150" y="28051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2085"/>
          <p:cNvSpPr>
            <a:spLocks noChangeArrowheads="1"/>
          </p:cNvSpPr>
          <p:nvPr/>
        </p:nvSpPr>
        <p:spPr bwMode="auto">
          <a:xfrm>
            <a:off x="7067550" y="21828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2086"/>
          <p:cNvSpPr>
            <a:spLocks noChangeArrowheads="1"/>
          </p:cNvSpPr>
          <p:nvPr/>
        </p:nvSpPr>
        <p:spPr bwMode="auto">
          <a:xfrm>
            <a:off x="6115050" y="18907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2087"/>
          <p:cNvSpPr>
            <a:spLocks noChangeArrowheads="1"/>
          </p:cNvSpPr>
          <p:nvPr/>
        </p:nvSpPr>
        <p:spPr bwMode="auto">
          <a:xfrm>
            <a:off x="6889750" y="17256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2088"/>
          <p:cNvSpPr>
            <a:spLocks noChangeArrowheads="1"/>
          </p:cNvSpPr>
          <p:nvPr/>
        </p:nvSpPr>
        <p:spPr bwMode="auto">
          <a:xfrm>
            <a:off x="5810250" y="28178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2089"/>
          <p:cNvSpPr>
            <a:spLocks noChangeArrowheads="1"/>
          </p:cNvSpPr>
          <p:nvPr/>
        </p:nvSpPr>
        <p:spPr bwMode="auto">
          <a:xfrm>
            <a:off x="6229350" y="27416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2090"/>
          <p:cNvSpPr>
            <a:spLocks noChangeArrowheads="1"/>
          </p:cNvSpPr>
          <p:nvPr/>
        </p:nvSpPr>
        <p:spPr bwMode="auto">
          <a:xfrm>
            <a:off x="6508750" y="25892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Oval 2091"/>
          <p:cNvSpPr>
            <a:spLocks noChangeArrowheads="1"/>
          </p:cNvSpPr>
          <p:nvPr/>
        </p:nvSpPr>
        <p:spPr bwMode="auto">
          <a:xfrm>
            <a:off x="6521450" y="22590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Oval 2092"/>
          <p:cNvSpPr>
            <a:spLocks noChangeArrowheads="1"/>
          </p:cNvSpPr>
          <p:nvPr/>
        </p:nvSpPr>
        <p:spPr bwMode="auto">
          <a:xfrm>
            <a:off x="7550150" y="25384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Oval 2093"/>
          <p:cNvSpPr>
            <a:spLocks noChangeArrowheads="1"/>
          </p:cNvSpPr>
          <p:nvPr/>
        </p:nvSpPr>
        <p:spPr bwMode="auto">
          <a:xfrm>
            <a:off x="7181850" y="28305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Oval 2094"/>
          <p:cNvSpPr>
            <a:spLocks noChangeArrowheads="1"/>
          </p:cNvSpPr>
          <p:nvPr/>
        </p:nvSpPr>
        <p:spPr bwMode="auto">
          <a:xfrm>
            <a:off x="6838950" y="2894013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Freeform 2095"/>
          <p:cNvSpPr>
            <a:spLocks/>
          </p:cNvSpPr>
          <p:nvPr/>
        </p:nvSpPr>
        <p:spPr bwMode="auto">
          <a:xfrm>
            <a:off x="6140450" y="2093913"/>
            <a:ext cx="242888" cy="52387"/>
          </a:xfrm>
          <a:custGeom>
            <a:avLst/>
            <a:gdLst>
              <a:gd name="T0" fmla="*/ 0 w 153"/>
              <a:gd name="T1" fmla="*/ 0 h 33"/>
              <a:gd name="T2" fmla="*/ 2147483647 w 153"/>
              <a:gd name="T3" fmla="*/ 2147483647 h 33"/>
              <a:gd name="T4" fmla="*/ 2147483647 w 153"/>
              <a:gd name="T5" fmla="*/ 0 h 33"/>
              <a:gd name="T6" fmla="*/ 2147483647 w 153"/>
              <a:gd name="T7" fmla="*/ 2147483647 h 33"/>
              <a:gd name="T8" fmla="*/ 2147483647 w 153"/>
              <a:gd name="T9" fmla="*/ 2147483647 h 33"/>
              <a:gd name="T10" fmla="*/ 2147483647 w 153"/>
              <a:gd name="T11" fmla="*/ 2147483647 h 33"/>
              <a:gd name="T12" fmla="*/ 2147483647 w 153"/>
              <a:gd name="T13" fmla="*/ 2147483647 h 33"/>
              <a:gd name="T14" fmla="*/ 2147483647 w 153"/>
              <a:gd name="T15" fmla="*/ 2147483647 h 33"/>
              <a:gd name="T16" fmla="*/ 2147483647 w 153"/>
              <a:gd name="T17" fmla="*/ 0 h 33"/>
              <a:gd name="T18" fmla="*/ 2147483647 w 153"/>
              <a:gd name="T19" fmla="*/ 0 h 33"/>
              <a:gd name="T20" fmla="*/ 2147483647 w 153"/>
              <a:gd name="T21" fmla="*/ 0 h 33"/>
              <a:gd name="T22" fmla="*/ 2147483647 w 153"/>
              <a:gd name="T23" fmla="*/ 0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3"/>
              <a:gd name="T37" fmla="*/ 0 h 33"/>
              <a:gd name="T38" fmla="*/ 153 w 15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3" h="33">
                <a:moveTo>
                  <a:pt x="0" y="0"/>
                </a:moveTo>
                <a:lnTo>
                  <a:pt x="16" y="8"/>
                </a:lnTo>
                <a:lnTo>
                  <a:pt x="32" y="0"/>
                </a:lnTo>
                <a:lnTo>
                  <a:pt x="48" y="8"/>
                </a:lnTo>
                <a:lnTo>
                  <a:pt x="64" y="8"/>
                </a:lnTo>
                <a:lnTo>
                  <a:pt x="72" y="24"/>
                </a:lnTo>
                <a:lnTo>
                  <a:pt x="88" y="32"/>
                </a:lnTo>
                <a:lnTo>
                  <a:pt x="96" y="16"/>
                </a:lnTo>
                <a:lnTo>
                  <a:pt x="104" y="0"/>
                </a:lnTo>
                <a:lnTo>
                  <a:pt x="120" y="0"/>
                </a:lnTo>
                <a:lnTo>
                  <a:pt x="136" y="0"/>
                </a:lnTo>
                <a:lnTo>
                  <a:pt x="152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2096"/>
          <p:cNvSpPr>
            <a:spLocks noChangeShapeType="1"/>
          </p:cNvSpPr>
          <p:nvPr/>
        </p:nvSpPr>
        <p:spPr bwMode="auto">
          <a:xfrm flipV="1">
            <a:off x="6483350" y="2881313"/>
            <a:ext cx="203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Line 2097"/>
          <p:cNvSpPr>
            <a:spLocks noChangeShapeType="1"/>
          </p:cNvSpPr>
          <p:nvPr/>
        </p:nvSpPr>
        <p:spPr bwMode="auto">
          <a:xfrm flipV="1">
            <a:off x="7207250" y="2182813"/>
            <a:ext cx="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Oval 2098"/>
          <p:cNvSpPr>
            <a:spLocks noChangeArrowheads="1"/>
          </p:cNvSpPr>
          <p:nvPr/>
        </p:nvSpPr>
        <p:spPr bwMode="auto">
          <a:xfrm>
            <a:off x="5060950" y="3554413"/>
            <a:ext cx="444500" cy="5461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2099"/>
          <p:cNvSpPr>
            <a:spLocks noChangeArrowheads="1"/>
          </p:cNvSpPr>
          <p:nvPr/>
        </p:nvSpPr>
        <p:spPr bwMode="auto">
          <a:xfrm>
            <a:off x="5213350" y="3770313"/>
            <a:ext cx="127000" cy="152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2101"/>
          <p:cNvSpPr>
            <a:spLocks noChangeShapeType="1"/>
          </p:cNvSpPr>
          <p:nvPr/>
        </p:nvSpPr>
        <p:spPr bwMode="auto">
          <a:xfrm flipV="1">
            <a:off x="5035550" y="4164013"/>
            <a:ext cx="2921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Oval 2103"/>
          <p:cNvSpPr>
            <a:spLocks noChangeArrowheads="1"/>
          </p:cNvSpPr>
          <p:nvPr/>
        </p:nvSpPr>
        <p:spPr bwMode="auto">
          <a:xfrm>
            <a:off x="5581650" y="23606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Oval 2104"/>
          <p:cNvSpPr>
            <a:spLocks noChangeArrowheads="1"/>
          </p:cNvSpPr>
          <p:nvPr/>
        </p:nvSpPr>
        <p:spPr bwMode="auto">
          <a:xfrm>
            <a:off x="7131050" y="3084513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Line 2105"/>
          <p:cNvSpPr>
            <a:spLocks noChangeShapeType="1"/>
          </p:cNvSpPr>
          <p:nvPr/>
        </p:nvSpPr>
        <p:spPr bwMode="auto">
          <a:xfrm>
            <a:off x="5949950" y="3021013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Oval 2106"/>
          <p:cNvSpPr>
            <a:spLocks noChangeArrowheads="1"/>
          </p:cNvSpPr>
          <p:nvPr/>
        </p:nvSpPr>
        <p:spPr bwMode="auto">
          <a:xfrm>
            <a:off x="6661150" y="3681413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Rectangle 2108"/>
          <p:cNvSpPr>
            <a:spLocks noChangeArrowheads="1"/>
          </p:cNvSpPr>
          <p:nvPr/>
        </p:nvSpPr>
        <p:spPr bwMode="auto">
          <a:xfrm>
            <a:off x="323850" y="5734050"/>
            <a:ext cx="8039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/>
            <a:r>
              <a:rPr lang="en-US"/>
              <a:t>Problem #2: Negative transfer</a:t>
            </a:r>
          </a:p>
          <a:p>
            <a:pPr lvl="1" eaLnBrk="0" hangingPunct="0"/>
            <a:r>
              <a:rPr lang="en-US"/>
              <a:t>T-33</a:t>
            </a:r>
            <a:r>
              <a:rPr lang="ja-JP" altLang="en-US"/>
              <a:t>’</a:t>
            </a:r>
            <a:r>
              <a:rPr lang="en-US" altLang="ja-JP"/>
              <a:t>s: tip-tank jettison button in same location</a:t>
            </a:r>
            <a:endParaRPr lang="en-US"/>
          </a:p>
        </p:txBody>
      </p:sp>
      <p:sp>
        <p:nvSpPr>
          <p:cNvPr id="29730" name="Oval 2113"/>
          <p:cNvSpPr>
            <a:spLocks noChangeArrowheads="1"/>
          </p:cNvSpPr>
          <p:nvPr/>
        </p:nvSpPr>
        <p:spPr bwMode="auto">
          <a:xfrm>
            <a:off x="1187450" y="1412875"/>
            <a:ext cx="2921000" cy="3759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Rectangle 2114"/>
          <p:cNvSpPr>
            <a:spLocks noChangeArrowheads="1"/>
          </p:cNvSpPr>
          <p:nvPr/>
        </p:nvSpPr>
        <p:spPr bwMode="auto">
          <a:xfrm>
            <a:off x="2495550" y="3533775"/>
            <a:ext cx="215900" cy="12446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Oval 2115"/>
          <p:cNvSpPr>
            <a:spLocks noChangeArrowheads="1"/>
          </p:cNvSpPr>
          <p:nvPr/>
        </p:nvSpPr>
        <p:spPr bwMode="auto">
          <a:xfrm>
            <a:off x="2381250" y="3216275"/>
            <a:ext cx="444500" cy="6985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3" name="Oval 2116"/>
          <p:cNvSpPr>
            <a:spLocks noChangeArrowheads="1"/>
          </p:cNvSpPr>
          <p:nvPr/>
        </p:nvSpPr>
        <p:spPr bwMode="auto">
          <a:xfrm>
            <a:off x="2647950" y="3355975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Oval 2117"/>
          <p:cNvSpPr>
            <a:spLocks noChangeArrowheads="1"/>
          </p:cNvSpPr>
          <p:nvPr/>
        </p:nvSpPr>
        <p:spPr bwMode="auto">
          <a:xfrm>
            <a:off x="2482850" y="3355975"/>
            <a:ext cx="63500" cy="101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Oval 2118"/>
          <p:cNvSpPr>
            <a:spLocks noChangeArrowheads="1"/>
          </p:cNvSpPr>
          <p:nvPr/>
        </p:nvSpPr>
        <p:spPr bwMode="auto">
          <a:xfrm>
            <a:off x="2559050" y="16922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Oval 2119"/>
          <p:cNvSpPr>
            <a:spLocks noChangeArrowheads="1"/>
          </p:cNvSpPr>
          <p:nvPr/>
        </p:nvSpPr>
        <p:spPr bwMode="auto">
          <a:xfrm>
            <a:off x="3003550" y="21113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Oval 2120"/>
          <p:cNvSpPr>
            <a:spLocks noChangeArrowheads="1"/>
          </p:cNvSpPr>
          <p:nvPr/>
        </p:nvSpPr>
        <p:spPr bwMode="auto">
          <a:xfrm>
            <a:off x="1974850" y="20986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8" name="Oval 2121"/>
          <p:cNvSpPr>
            <a:spLocks noChangeArrowheads="1"/>
          </p:cNvSpPr>
          <p:nvPr/>
        </p:nvSpPr>
        <p:spPr bwMode="auto">
          <a:xfrm>
            <a:off x="3333750" y="27082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Oval 2122"/>
          <p:cNvSpPr>
            <a:spLocks noChangeArrowheads="1"/>
          </p:cNvSpPr>
          <p:nvPr/>
        </p:nvSpPr>
        <p:spPr bwMode="auto">
          <a:xfrm>
            <a:off x="1746250" y="2746375"/>
            <a:ext cx="304800" cy="406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0" name="Oval 2123"/>
          <p:cNvSpPr>
            <a:spLocks noChangeArrowheads="1"/>
          </p:cNvSpPr>
          <p:nvPr/>
        </p:nvSpPr>
        <p:spPr bwMode="auto">
          <a:xfrm>
            <a:off x="2165350" y="26701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1" name="Oval 2124"/>
          <p:cNvSpPr>
            <a:spLocks noChangeArrowheads="1"/>
          </p:cNvSpPr>
          <p:nvPr/>
        </p:nvSpPr>
        <p:spPr bwMode="auto">
          <a:xfrm>
            <a:off x="2444750" y="25177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Oval 2125"/>
          <p:cNvSpPr>
            <a:spLocks noChangeArrowheads="1"/>
          </p:cNvSpPr>
          <p:nvPr/>
        </p:nvSpPr>
        <p:spPr bwMode="auto">
          <a:xfrm>
            <a:off x="2457450" y="21875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Oval 2126"/>
          <p:cNvSpPr>
            <a:spLocks noChangeArrowheads="1"/>
          </p:cNvSpPr>
          <p:nvPr/>
        </p:nvSpPr>
        <p:spPr bwMode="auto">
          <a:xfrm>
            <a:off x="2647950" y="25304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Oval 2127"/>
          <p:cNvSpPr>
            <a:spLocks noChangeArrowheads="1"/>
          </p:cNvSpPr>
          <p:nvPr/>
        </p:nvSpPr>
        <p:spPr bwMode="auto">
          <a:xfrm>
            <a:off x="3117850" y="27590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5" name="Oval 2128"/>
          <p:cNvSpPr>
            <a:spLocks noChangeArrowheads="1"/>
          </p:cNvSpPr>
          <p:nvPr/>
        </p:nvSpPr>
        <p:spPr bwMode="auto">
          <a:xfrm>
            <a:off x="2774950" y="2822575"/>
            <a:ext cx="50800" cy="762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Freeform 2129"/>
          <p:cNvSpPr>
            <a:spLocks/>
          </p:cNvSpPr>
          <p:nvPr/>
        </p:nvSpPr>
        <p:spPr bwMode="auto">
          <a:xfrm>
            <a:off x="2000250" y="2301875"/>
            <a:ext cx="242888" cy="52388"/>
          </a:xfrm>
          <a:custGeom>
            <a:avLst/>
            <a:gdLst>
              <a:gd name="T0" fmla="*/ 0 w 153"/>
              <a:gd name="T1" fmla="*/ 0 h 33"/>
              <a:gd name="T2" fmla="*/ 2147483647 w 153"/>
              <a:gd name="T3" fmla="*/ 2147483647 h 33"/>
              <a:gd name="T4" fmla="*/ 2147483647 w 153"/>
              <a:gd name="T5" fmla="*/ 0 h 33"/>
              <a:gd name="T6" fmla="*/ 2147483647 w 153"/>
              <a:gd name="T7" fmla="*/ 2147483647 h 33"/>
              <a:gd name="T8" fmla="*/ 2147483647 w 153"/>
              <a:gd name="T9" fmla="*/ 2147483647 h 33"/>
              <a:gd name="T10" fmla="*/ 2147483647 w 153"/>
              <a:gd name="T11" fmla="*/ 2147483647 h 33"/>
              <a:gd name="T12" fmla="*/ 2147483647 w 153"/>
              <a:gd name="T13" fmla="*/ 2147483647 h 33"/>
              <a:gd name="T14" fmla="*/ 2147483647 w 153"/>
              <a:gd name="T15" fmla="*/ 2147483647 h 33"/>
              <a:gd name="T16" fmla="*/ 2147483647 w 153"/>
              <a:gd name="T17" fmla="*/ 0 h 33"/>
              <a:gd name="T18" fmla="*/ 2147483647 w 153"/>
              <a:gd name="T19" fmla="*/ 0 h 33"/>
              <a:gd name="T20" fmla="*/ 2147483647 w 153"/>
              <a:gd name="T21" fmla="*/ 0 h 33"/>
              <a:gd name="T22" fmla="*/ 2147483647 w 153"/>
              <a:gd name="T23" fmla="*/ 0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3"/>
              <a:gd name="T37" fmla="*/ 0 h 33"/>
              <a:gd name="T38" fmla="*/ 153 w 15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3" h="33">
                <a:moveTo>
                  <a:pt x="0" y="0"/>
                </a:moveTo>
                <a:lnTo>
                  <a:pt x="16" y="8"/>
                </a:lnTo>
                <a:lnTo>
                  <a:pt x="32" y="0"/>
                </a:lnTo>
                <a:lnTo>
                  <a:pt x="48" y="8"/>
                </a:lnTo>
                <a:lnTo>
                  <a:pt x="64" y="8"/>
                </a:lnTo>
                <a:lnTo>
                  <a:pt x="72" y="24"/>
                </a:lnTo>
                <a:lnTo>
                  <a:pt x="88" y="32"/>
                </a:lnTo>
                <a:lnTo>
                  <a:pt x="96" y="16"/>
                </a:lnTo>
                <a:lnTo>
                  <a:pt x="104" y="0"/>
                </a:lnTo>
                <a:lnTo>
                  <a:pt x="120" y="0"/>
                </a:lnTo>
                <a:lnTo>
                  <a:pt x="136" y="0"/>
                </a:lnTo>
                <a:lnTo>
                  <a:pt x="152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47" name="Line 2130"/>
          <p:cNvSpPr>
            <a:spLocks noChangeShapeType="1"/>
          </p:cNvSpPr>
          <p:nvPr/>
        </p:nvSpPr>
        <p:spPr bwMode="auto">
          <a:xfrm flipV="1">
            <a:off x="2635250" y="1768475"/>
            <a:ext cx="203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Line 2131"/>
          <p:cNvSpPr>
            <a:spLocks noChangeShapeType="1"/>
          </p:cNvSpPr>
          <p:nvPr/>
        </p:nvSpPr>
        <p:spPr bwMode="auto">
          <a:xfrm flipV="1">
            <a:off x="3143250" y="2111375"/>
            <a:ext cx="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9" name="Oval 2132"/>
          <p:cNvSpPr>
            <a:spLocks noChangeArrowheads="1"/>
          </p:cNvSpPr>
          <p:nvPr/>
        </p:nvSpPr>
        <p:spPr bwMode="auto">
          <a:xfrm>
            <a:off x="996950" y="3482975"/>
            <a:ext cx="444500" cy="5461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0" name="Oval 2133"/>
          <p:cNvSpPr>
            <a:spLocks noChangeArrowheads="1"/>
          </p:cNvSpPr>
          <p:nvPr/>
        </p:nvSpPr>
        <p:spPr bwMode="auto">
          <a:xfrm>
            <a:off x="1149350" y="3698875"/>
            <a:ext cx="127000" cy="1524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1" name="Line 2135"/>
          <p:cNvSpPr>
            <a:spLocks noChangeShapeType="1"/>
          </p:cNvSpPr>
          <p:nvPr/>
        </p:nvSpPr>
        <p:spPr bwMode="auto">
          <a:xfrm flipV="1">
            <a:off x="819150" y="4067175"/>
            <a:ext cx="266700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2" name="Rectangle 2138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ideas from David Hill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87540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Types of help</a:t>
            </a:r>
          </a:p>
        </p:txBody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90830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Reference manuals</a:t>
            </a:r>
          </a:p>
          <a:p>
            <a:pPr lvl="1" eaLnBrk="1" hangingPunct="1"/>
            <a:r>
              <a:rPr lang="en-US">
                <a:latin typeface="Verdana" charset="0"/>
              </a:rPr>
              <a:t>used mostly for detailed lookup by experts</a:t>
            </a:r>
          </a:p>
          <a:p>
            <a:pPr lvl="2" eaLnBrk="1" hangingPunct="1"/>
            <a:r>
              <a:rPr lang="en-US">
                <a:latin typeface="Verdana" charset="0"/>
              </a:rPr>
              <a:t>rarely introduces concepts</a:t>
            </a:r>
          </a:p>
          <a:p>
            <a:pPr lvl="2" eaLnBrk="1" hangingPunct="1"/>
            <a:r>
              <a:rPr lang="en-US">
                <a:latin typeface="Verdana" charset="0"/>
              </a:rPr>
              <a:t>thematically arranged</a:t>
            </a:r>
          </a:p>
          <a:p>
            <a:pPr lvl="1" eaLnBrk="1" hangingPunct="1"/>
            <a:r>
              <a:rPr lang="en-US">
                <a:latin typeface="Verdana" charset="0"/>
              </a:rPr>
              <a:t>on-line hypertext</a:t>
            </a:r>
          </a:p>
          <a:p>
            <a:pPr lvl="2" eaLnBrk="1" hangingPunct="1"/>
            <a:r>
              <a:rPr lang="en-US">
                <a:latin typeface="Verdana" charset="0"/>
              </a:rPr>
              <a:t>search / find</a:t>
            </a:r>
          </a:p>
          <a:p>
            <a:pPr lvl="2" eaLnBrk="1" hangingPunct="1"/>
            <a:r>
              <a:rPr lang="en-US">
                <a:latin typeface="Verdana" charset="0"/>
              </a:rPr>
              <a:t>table of contents</a:t>
            </a:r>
          </a:p>
          <a:p>
            <a:pPr lvl="2" eaLnBrk="1" hangingPunct="1"/>
            <a:r>
              <a:rPr lang="en-US">
                <a:latin typeface="Verdana" charset="0"/>
              </a:rPr>
              <a:t>index</a:t>
            </a:r>
          </a:p>
          <a:p>
            <a:pPr lvl="2" eaLnBrk="1" hangingPunct="1"/>
            <a:r>
              <a:rPr lang="en-US">
                <a:latin typeface="Verdana" charset="0"/>
              </a:rPr>
              <a:t>cross-index</a:t>
            </a: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09" y="3055683"/>
            <a:ext cx="4870278" cy="3350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14" y="4531125"/>
            <a:ext cx="1420795" cy="18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63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Types of help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659186"/>
          </a:xfrm>
          <a:noFill/>
        </p:spPr>
        <p:txBody>
          <a:bodyPr lIns="92075" tIns="46038" rIns="92075" bIns="46038">
            <a:normAutofit fontScale="85000" lnSpcReduction="1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Reminders</a:t>
            </a:r>
          </a:p>
          <a:p>
            <a:pPr lvl="1" eaLnBrk="1" hangingPunct="1"/>
            <a:r>
              <a:rPr lang="en-US">
                <a:latin typeface="Verdana" charset="0"/>
              </a:rPr>
              <a:t>short reference cards</a:t>
            </a:r>
          </a:p>
          <a:p>
            <a:pPr lvl="2" eaLnBrk="1" hangingPunct="1"/>
            <a:r>
              <a:rPr lang="en-US">
                <a:latin typeface="Verdana" charset="0"/>
              </a:rPr>
              <a:t>expert user who just wants to check facts</a:t>
            </a:r>
          </a:p>
          <a:p>
            <a:pPr lvl="2" eaLnBrk="1" hangingPunct="1"/>
            <a:r>
              <a:rPr lang="en-US">
                <a:latin typeface="Verdana" charset="0"/>
              </a:rPr>
              <a:t>novice who wants to get overview of system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capabilities</a:t>
            </a:r>
            <a:br>
              <a:rPr lang="en-US" altLang="ja-JP">
                <a:latin typeface="Verdana" charset="0"/>
              </a:rPr>
            </a:br>
            <a:endParaRPr lang="en-US" altLang="ja-JP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keyboard templates</a:t>
            </a:r>
          </a:p>
          <a:p>
            <a:pPr lvl="2" eaLnBrk="1" hangingPunct="1"/>
            <a:r>
              <a:rPr lang="en-US">
                <a:latin typeface="Verdana" charset="0"/>
              </a:rPr>
              <a:t>shortcuts/syntactic meanings of keys; recognition vs. recall; capabilities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tooltips and other context-sensitive help</a:t>
            </a:r>
          </a:p>
          <a:p>
            <a:pPr lvl="2" eaLnBrk="1" hangingPunct="1"/>
            <a:r>
              <a:rPr lang="en-US">
                <a:latin typeface="Verdana" charset="0"/>
              </a:rPr>
              <a:t>text over graphical items indicates their meaning or purpose</a:t>
            </a:r>
          </a:p>
        </p:txBody>
      </p:sp>
      <p:graphicFrame>
        <p:nvGraphicFramePr>
          <p:cNvPr id="157699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58953"/>
              </p:ext>
            </p:extLst>
          </p:nvPr>
        </p:nvGraphicFramePr>
        <p:xfrm>
          <a:off x="6324600" y="5259387"/>
          <a:ext cx="170180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4276" imgH="545592" progId="Word.Document.8">
                  <p:embed/>
                </p:oleObj>
              </mc:Choice>
              <mc:Fallback>
                <p:oleObj name="Document" r:id="rId3" imgW="684276" imgH="545592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259387"/>
                        <a:ext cx="1701800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0" name="Text Box 7"/>
          <p:cNvSpPr txBox="1">
            <a:spLocks noChangeArrowheads="1"/>
          </p:cNvSpPr>
          <p:nvPr/>
        </p:nvSpPr>
        <p:spPr bwMode="auto">
          <a:xfrm>
            <a:off x="0" y="6613525"/>
            <a:ext cx="1036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Word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98910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Types of help</a:t>
            </a:r>
          </a:p>
        </p:txBody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21126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Wizards</a:t>
            </a:r>
          </a:p>
          <a:p>
            <a:pPr lvl="1" eaLnBrk="1" hangingPunct="1"/>
            <a:r>
              <a:rPr lang="en-US">
                <a:latin typeface="Verdana" charset="0"/>
              </a:rPr>
              <a:t>walks user through typical tasks</a:t>
            </a:r>
          </a:p>
          <a:p>
            <a:pPr lvl="1" eaLnBrk="1" hangingPunct="1"/>
            <a:r>
              <a:rPr lang="en-US" i="1">
                <a:latin typeface="Verdana" charset="0"/>
              </a:rPr>
              <a:t>but</a:t>
            </a:r>
            <a:r>
              <a:rPr lang="en-US">
                <a:latin typeface="Verdana" charset="0"/>
              </a:rPr>
              <a:t> dangerous if user gets stuck</a:t>
            </a: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pic>
        <p:nvPicPr>
          <p:cNvPr id="1597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844800"/>
            <a:ext cx="49053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159748" name="Object 6"/>
          <p:cNvGraphicFramePr>
            <a:graphicFrameLocks noChangeAspect="1"/>
          </p:cNvGraphicFramePr>
          <p:nvPr/>
        </p:nvGraphicFramePr>
        <p:xfrm>
          <a:off x="2484438" y="4570413"/>
          <a:ext cx="106362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3083" imgH="2286000" progId="MS_ClipArt_Gallery.2">
                  <p:embed/>
                </p:oleObj>
              </mc:Choice>
              <mc:Fallback>
                <p:oleObj name="Clip" r:id="rId3" imgW="1063083" imgH="22860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570413"/>
                        <a:ext cx="106362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49" name="AutoShape 7"/>
          <p:cNvSpPr>
            <a:spLocks noChangeArrowheads="1"/>
          </p:cNvSpPr>
          <p:nvPr/>
        </p:nvSpPr>
        <p:spPr bwMode="auto">
          <a:xfrm>
            <a:off x="684213" y="2811463"/>
            <a:ext cx="2436812" cy="2109787"/>
          </a:xfrm>
          <a:prstGeom prst="cloudCallout">
            <a:avLst>
              <a:gd name="adj1" fmla="val 28500"/>
              <a:gd name="adj2" fmla="val 57306"/>
            </a:avLst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/>
              <a:t>What</a:t>
            </a:r>
            <a:r>
              <a:rPr lang="ja-JP" altLang="en-US" sz="1400"/>
              <a:t>’</a:t>
            </a:r>
            <a:r>
              <a:rPr lang="en-US" altLang="ja-JP" sz="1400"/>
              <a:t>s my computer</a:t>
            </a:r>
            <a:r>
              <a:rPr lang="ja-JP" altLang="en-US" sz="1400"/>
              <a:t>’</a:t>
            </a:r>
            <a:r>
              <a:rPr lang="en-US" altLang="ja-JP" sz="1400"/>
              <a:t>s name? </a:t>
            </a:r>
            <a:br>
              <a:rPr lang="en-US" altLang="ja-JP" sz="1400"/>
            </a:br>
            <a:r>
              <a:rPr lang="en-US" altLang="ja-JP" sz="1400"/>
              <a:t>Fred? </a:t>
            </a:r>
            <a:br>
              <a:rPr lang="en-US" altLang="ja-JP" sz="1400"/>
            </a:br>
            <a:r>
              <a:rPr lang="en-US" altLang="ja-JP" sz="1400"/>
              <a:t>Intel? </a:t>
            </a:r>
            <a:br>
              <a:rPr lang="en-US" altLang="ja-JP" sz="1400"/>
            </a:br>
            <a:r>
              <a:rPr lang="en-US" altLang="ja-JP" sz="1400"/>
              <a:t>Dell?</a:t>
            </a:r>
            <a:endParaRPr lang="en-US" sz="1400">
              <a:latin typeface="Arial" charset="0"/>
            </a:endParaRPr>
          </a:p>
        </p:txBody>
      </p:sp>
      <p:sp>
        <p:nvSpPr>
          <p:cNvPr id="159750" name="Text Box 8"/>
          <p:cNvSpPr txBox="1">
            <a:spLocks noChangeArrowheads="1"/>
          </p:cNvSpPr>
          <p:nvPr/>
        </p:nvSpPr>
        <p:spPr bwMode="auto">
          <a:xfrm>
            <a:off x="0" y="6613525"/>
            <a:ext cx="1365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Powerpoint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9274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Types of help</a:t>
            </a:r>
          </a:p>
        </p:txBody>
      </p:sp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89363"/>
            <a:ext cx="7591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077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5170488"/>
            <a:ext cx="1285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0772" name="Line 9"/>
          <p:cNvSpPr>
            <a:spLocks noChangeShapeType="1"/>
          </p:cNvSpPr>
          <p:nvPr/>
        </p:nvSpPr>
        <p:spPr bwMode="auto">
          <a:xfrm flipV="1">
            <a:off x="2168525" y="3941763"/>
            <a:ext cx="852488" cy="1381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60773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Tips</a:t>
            </a:r>
          </a:p>
          <a:p>
            <a:pPr lvl="1" eaLnBrk="1" hangingPunct="1"/>
            <a:r>
              <a:rPr lang="en-US">
                <a:latin typeface="Verdana" charset="0"/>
              </a:rPr>
              <a:t>migration path to learning system features</a:t>
            </a:r>
          </a:p>
          <a:p>
            <a:pPr lvl="1" eaLnBrk="1" hangingPunct="1"/>
            <a:r>
              <a:rPr lang="en-US">
                <a:latin typeface="Verdana" charset="0"/>
              </a:rPr>
              <a:t>also context-specific tips on being more efficient</a:t>
            </a:r>
          </a:p>
          <a:p>
            <a:pPr lvl="1" eaLnBrk="1" hangingPunct="1"/>
            <a:r>
              <a:rPr lang="en-US">
                <a:latin typeface="Verdana" charset="0"/>
              </a:rPr>
              <a:t>must be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smart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, otherwise boring and tedious</a:t>
            </a:r>
            <a:endParaRPr lang="en-US">
              <a:latin typeface="Verdana" charset="0"/>
            </a:endParaRPr>
          </a:p>
        </p:txBody>
      </p:sp>
      <p:sp>
        <p:nvSpPr>
          <p:cNvPr id="160774" name="Text Box 13"/>
          <p:cNvSpPr txBox="1">
            <a:spLocks noChangeArrowheads="1"/>
          </p:cNvSpPr>
          <p:nvPr/>
        </p:nvSpPr>
        <p:spPr bwMode="auto">
          <a:xfrm>
            <a:off x="0" y="6613525"/>
            <a:ext cx="1036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Word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0297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Summary of Guidelines</a:t>
            </a:r>
          </a:p>
        </p:txBody>
      </p:sp>
      <p:sp>
        <p:nvSpPr>
          <p:cNvPr id="1617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Visibility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Simple and natural dialogue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Speak the user’s language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Minimize user's memory load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Be consistent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Give user control and freedom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Support undo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Provide shortcuts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Deal with errors in a positive way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Provide help</a:t>
            </a:r>
          </a:p>
        </p:txBody>
      </p:sp>
    </p:spTree>
    <p:extLst>
      <p:ext uri="{BB962C8B-B14F-4D97-AF65-F5344CB8AC3E}">
        <p14:creationId xmlns:p14="http://schemas.microsoft.com/office/powerpoint/2010/main" val="6267047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8639" cy="68517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5759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Heuristic evaluation</a:t>
            </a:r>
          </a:p>
        </p:txBody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>
                <a:latin typeface="Verdana" charset="0"/>
              </a:rPr>
              <a:t>Compare UI design to guidelines</a:t>
            </a:r>
          </a:p>
          <a:p>
            <a:pPr marL="0" indent="0"/>
            <a:r>
              <a:rPr lang="en-US">
                <a:latin typeface="Verdana" charset="0"/>
              </a:rPr>
              <a:t>Issues</a:t>
            </a:r>
          </a:p>
          <a:p>
            <a:pPr marL="400050" lvl="1" indent="0"/>
            <a:r>
              <a:rPr lang="en-US">
                <a:latin typeface="Verdana" charset="0"/>
              </a:rPr>
              <a:t>Problems found by a single inspector</a:t>
            </a:r>
          </a:p>
          <a:p>
            <a:pPr marL="400050" lvl="1" indent="0"/>
            <a:r>
              <a:rPr lang="en-US">
                <a:latin typeface="Verdana" charset="0"/>
              </a:rPr>
              <a:t>Problems found by multiple inspectors</a:t>
            </a:r>
          </a:p>
          <a:p>
            <a:pPr marL="400050" lvl="1" indent="0"/>
            <a:r>
              <a:rPr lang="en-US">
                <a:latin typeface="Verdana" charset="0"/>
              </a:rPr>
              <a:t>Individuals vs. teams</a:t>
            </a:r>
          </a:p>
          <a:p>
            <a:pPr marL="400050" lvl="1" indent="0"/>
            <a:r>
              <a:rPr lang="en-US">
                <a:latin typeface="Verdana" charset="0"/>
              </a:rPr>
              <a:t>Self guided or scenarios?</a:t>
            </a:r>
          </a:p>
          <a:p>
            <a:pPr marL="400050" lvl="1" indent="0"/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3973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Problems found by one inspector</a:t>
            </a:r>
          </a:p>
        </p:txBody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Average over six case studies</a:t>
            </a:r>
          </a:p>
          <a:p>
            <a:pPr lvl="1" eaLnBrk="1" hangingPunct="1"/>
            <a:r>
              <a:rPr lang="en-US">
                <a:latin typeface="Verdana" charset="0"/>
              </a:rPr>
              <a:t>35% of all usability problems; </a:t>
            </a:r>
          </a:p>
          <a:p>
            <a:pPr lvl="1" eaLnBrk="1" hangingPunct="1"/>
            <a:r>
              <a:rPr lang="en-US">
                <a:latin typeface="Verdana" charset="0"/>
              </a:rPr>
              <a:t>42% of the major problems</a:t>
            </a:r>
          </a:p>
          <a:p>
            <a:pPr lvl="1" eaLnBrk="1" hangingPunct="1"/>
            <a:r>
              <a:rPr lang="en-US">
                <a:latin typeface="Verdana" charset="0"/>
              </a:rPr>
              <a:t>32% of the minor problems</a:t>
            </a:r>
          </a:p>
          <a:p>
            <a:pPr lvl="1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lvl="1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Not great, but</a:t>
            </a:r>
          </a:p>
          <a:p>
            <a:pPr lvl="1" eaLnBrk="1" hangingPunct="1"/>
            <a:r>
              <a:rPr lang="en-US">
                <a:latin typeface="Verdana" charset="0"/>
              </a:rPr>
              <a:t>finding some problems with one evaluator is </a:t>
            </a:r>
            <a:br>
              <a:rPr lang="en-US">
                <a:latin typeface="Verdana" charset="0"/>
              </a:rPr>
            </a:br>
            <a:r>
              <a:rPr lang="en-US" i="1">
                <a:latin typeface="Verdana" charset="0"/>
              </a:rPr>
              <a:t>much</a:t>
            </a:r>
            <a:r>
              <a:rPr lang="en-US">
                <a:latin typeface="Verdana" charset="0"/>
              </a:rPr>
              <a:t> better than finding no problems with </a:t>
            </a:r>
            <a:br>
              <a:rPr lang="en-US">
                <a:latin typeface="Verdana" charset="0"/>
              </a:rPr>
            </a:br>
            <a:r>
              <a:rPr lang="en-US">
                <a:latin typeface="Verdana" charset="0"/>
              </a:rPr>
              <a:t>no evaluators!</a:t>
            </a:r>
          </a:p>
        </p:txBody>
      </p:sp>
      <p:pic>
        <p:nvPicPr>
          <p:cNvPr id="163843" name="Picture 4" descr="MCj024037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636838"/>
            <a:ext cx="241458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3238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Problems found by one inspector</a:t>
            </a:r>
          </a:p>
        </p:txBody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 sz="2000">
                <a:latin typeface="Verdana" charset="0"/>
              </a:rPr>
              <a:t>Varies according to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difficulty of the interface being evaluated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the expertise of the inspectors </a:t>
            </a:r>
          </a:p>
          <a:p>
            <a:pPr lvl="1" eaLnBrk="1" hangingPunct="1"/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Average problems found by: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novice evaluators - 22%</a:t>
            </a:r>
          </a:p>
          <a:p>
            <a:pPr lvl="2" eaLnBrk="1" hangingPunct="1"/>
            <a:r>
              <a:rPr lang="en-US" sz="1400">
                <a:latin typeface="Verdana" charset="0"/>
              </a:rPr>
              <a:t>no usability expertise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regular specialists - 41% </a:t>
            </a:r>
          </a:p>
          <a:p>
            <a:pPr lvl="2" eaLnBrk="1" hangingPunct="1"/>
            <a:r>
              <a:rPr lang="en-US" sz="1400">
                <a:latin typeface="Verdana" charset="0"/>
              </a:rPr>
              <a:t>expertise in usability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double specialists  - 60%</a:t>
            </a:r>
          </a:p>
          <a:p>
            <a:pPr lvl="2" eaLnBrk="1" hangingPunct="1"/>
            <a:r>
              <a:rPr lang="en-US" sz="1400">
                <a:latin typeface="Verdana" charset="0"/>
              </a:rPr>
              <a:t>experience in both usability and the particular </a:t>
            </a:r>
            <a:br>
              <a:rPr lang="en-US" sz="1400">
                <a:latin typeface="Verdana" charset="0"/>
              </a:rPr>
            </a:br>
            <a:r>
              <a:rPr lang="en-US" sz="1400">
                <a:latin typeface="Verdana" charset="0"/>
              </a:rPr>
              <a:t>kind of interface being evaluated </a:t>
            </a:r>
          </a:p>
          <a:p>
            <a:pPr lvl="2" eaLnBrk="1" hangingPunct="1"/>
            <a:r>
              <a:rPr lang="en-US" sz="1400">
                <a:latin typeface="Verdana" charset="0"/>
              </a:rPr>
              <a:t>also find domain-related problems</a:t>
            </a:r>
          </a:p>
          <a:p>
            <a:pPr lvl="2" eaLnBrk="1" hangingPunct="1"/>
            <a:endParaRPr lang="en-US" sz="14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Tradeoff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novices poorer, but cheaper!</a:t>
            </a:r>
          </a:p>
        </p:txBody>
      </p:sp>
      <p:pic>
        <p:nvPicPr>
          <p:cNvPr id="164867" name="Picture 4" descr="MCj024037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636838"/>
            <a:ext cx="241458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9588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Problems found by one inspector</a:t>
            </a:r>
          </a:p>
        </p:txBody>
      </p:sp>
      <p:sp>
        <p:nvSpPr>
          <p:cNvPr id="16589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393826"/>
            <a:ext cx="8229600" cy="1098550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Evaluators miss both easy and hard problems</a:t>
            </a:r>
          </a:p>
          <a:p>
            <a:pPr lvl="1" eaLnBrk="1" hangingPunct="1"/>
            <a:r>
              <a:rPr lang="ja-JP" altLang="en-US">
                <a:latin typeface="Verdana" charset="0"/>
              </a:rPr>
              <a:t>‘</a:t>
            </a:r>
            <a:r>
              <a:rPr lang="en-US" altLang="ja-JP">
                <a:latin typeface="Verdana" charset="0"/>
              </a:rPr>
              <a:t>best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 evaluators can miss easy problems</a:t>
            </a:r>
          </a:p>
          <a:p>
            <a:pPr lvl="1" eaLnBrk="1" hangingPunct="1"/>
            <a:r>
              <a:rPr lang="ja-JP" altLang="en-US">
                <a:latin typeface="Verdana" charset="0"/>
              </a:rPr>
              <a:t>‘</a:t>
            </a:r>
            <a:r>
              <a:rPr lang="en-US" altLang="ja-JP">
                <a:latin typeface="Verdana" charset="0"/>
              </a:rPr>
              <a:t>worse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 evaluators can discover hard problems</a:t>
            </a:r>
            <a:endParaRPr lang="en-US">
              <a:latin typeface="Verdana" charset="0"/>
            </a:endParaRPr>
          </a:p>
        </p:txBody>
      </p:sp>
      <p:pic>
        <p:nvPicPr>
          <p:cNvPr id="165891" name="Picture 3" descr="Matrix of the finding of usability probl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92375"/>
            <a:ext cx="56165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51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254000"/>
            <a:ext cx="4713287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50825" y="5734050"/>
            <a:ext cx="82089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/>
              <a:t>Darn these hooves! I hit the wrong switch again!</a:t>
            </a:r>
            <a:br>
              <a:rPr lang="en-US" sz="2800"/>
            </a:br>
            <a:r>
              <a:rPr lang="en-US" sz="2800"/>
              <a:t>Who designs these instrument panels, raccoons?</a:t>
            </a:r>
            <a:endParaRPr lang="en-US" sz="1800" b="1">
              <a:latin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8875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Problems found by multiple evaluators</a:t>
            </a:r>
          </a:p>
        </p:txBody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9850"/>
            <a:ext cx="8229600" cy="136842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3-5 evaluators find 66-75% of usability problems</a:t>
            </a:r>
          </a:p>
          <a:p>
            <a:pPr lvl="1" eaLnBrk="1" hangingPunct="1"/>
            <a:r>
              <a:rPr lang="en-US">
                <a:latin typeface="Verdana" charset="0"/>
              </a:rPr>
              <a:t>different people find different usability problems </a:t>
            </a:r>
          </a:p>
          <a:p>
            <a:pPr lvl="1" eaLnBrk="1" hangingPunct="1"/>
            <a:r>
              <a:rPr lang="en-US">
                <a:latin typeface="Verdana" charset="0"/>
              </a:rPr>
              <a:t>only modest overlap between the sets of problems found</a:t>
            </a: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pic>
        <p:nvPicPr>
          <p:cNvPr id="166915" name="Picture 4" descr="Curve of number of usability problems found as more evaluators are ad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08275"/>
            <a:ext cx="56515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Rectangle 8"/>
          <p:cNvSpPr>
            <a:spLocks noChangeArrowheads="1"/>
          </p:cNvSpPr>
          <p:nvPr/>
        </p:nvSpPr>
        <p:spPr bwMode="auto">
          <a:xfrm>
            <a:off x="3059113" y="3716338"/>
            <a:ext cx="647700" cy="5032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835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Problems found by multiple evaluators</a:t>
            </a:r>
          </a:p>
        </p:txBody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Where is the best cost/benefit?</a:t>
            </a:r>
          </a:p>
        </p:txBody>
      </p:sp>
      <p:pic>
        <p:nvPicPr>
          <p:cNvPr id="167939" name="Picture 5" descr="Curve of ratio of benefits to costs as more evaluators are ad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5940425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Rectangle 6"/>
          <p:cNvSpPr>
            <a:spLocks noChangeArrowheads="1"/>
          </p:cNvSpPr>
          <p:nvPr/>
        </p:nvSpPr>
        <p:spPr bwMode="auto">
          <a:xfrm>
            <a:off x="2771775" y="2636838"/>
            <a:ext cx="647700" cy="2889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907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Individuals </a:t>
            </a:r>
            <a:r>
              <a:rPr lang="en-US" i="1">
                <a:latin typeface="Verdana" charset="0"/>
              </a:rPr>
              <a:t>vs </a:t>
            </a:r>
            <a:r>
              <a:rPr lang="en-US">
                <a:latin typeface="Verdana" charset="0"/>
              </a:rPr>
              <a:t>teams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52424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Nielsen </a:t>
            </a:r>
          </a:p>
          <a:p>
            <a:pPr lvl="1" eaLnBrk="1" hangingPunct="1"/>
            <a:r>
              <a:rPr lang="en-US">
                <a:latin typeface="Verdana" charset="0"/>
              </a:rPr>
              <a:t>recommends individual evaluators inspect the interface alone 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Why?</a:t>
            </a:r>
          </a:p>
          <a:p>
            <a:pPr lvl="1" eaLnBrk="1" hangingPunct="1"/>
            <a:r>
              <a:rPr lang="en-US">
                <a:latin typeface="Verdana" charset="0"/>
              </a:rPr>
              <a:t>evaluation is not influenced by others </a:t>
            </a:r>
          </a:p>
          <a:p>
            <a:pPr lvl="1" eaLnBrk="1" hangingPunct="1"/>
            <a:r>
              <a:rPr lang="en-US">
                <a:latin typeface="Verdana" charset="0"/>
              </a:rPr>
              <a:t>independent and unbiased </a:t>
            </a:r>
          </a:p>
          <a:p>
            <a:pPr lvl="1" eaLnBrk="1" hangingPunct="1"/>
            <a:r>
              <a:rPr lang="en-US">
                <a:latin typeface="Verdana" charset="0"/>
              </a:rPr>
              <a:t>greater variability in the kinds of errors found </a:t>
            </a:r>
          </a:p>
          <a:p>
            <a:pPr lvl="1" eaLnBrk="1" hangingPunct="1"/>
            <a:r>
              <a:rPr lang="en-US">
                <a:latin typeface="Verdana" charset="0"/>
              </a:rPr>
              <a:t>no overhead required to organize group meetings </a:t>
            </a:r>
          </a:p>
        </p:txBody>
      </p:sp>
      <p:pic>
        <p:nvPicPr>
          <p:cNvPr id="168963" name="Picture 4" descr="MCj029350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124450"/>
            <a:ext cx="26892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51583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</a:rPr>
              <a:t>Self Guided vs Scenario Exploration</a:t>
            </a:r>
          </a:p>
        </p:txBody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Self-guided</a:t>
            </a:r>
          </a:p>
          <a:p>
            <a:pPr lvl="1" eaLnBrk="1" hangingPunct="1"/>
            <a:r>
              <a:rPr lang="en-US">
                <a:latin typeface="Verdana" charset="0"/>
              </a:rPr>
              <a:t>open-ended exploration</a:t>
            </a:r>
          </a:p>
          <a:p>
            <a:pPr lvl="1" eaLnBrk="1" hangingPunct="1"/>
            <a:r>
              <a:rPr lang="en-US">
                <a:latin typeface="Verdana" charset="0"/>
              </a:rPr>
              <a:t>Not necessarily task-directed</a:t>
            </a:r>
          </a:p>
          <a:p>
            <a:pPr lvl="1" eaLnBrk="1" hangingPunct="1"/>
            <a:r>
              <a:rPr lang="en-US">
                <a:latin typeface="Verdana" charset="0"/>
              </a:rPr>
              <a:t>good for exploring diverse aspects of the interface, and to follow potential pitfalls</a:t>
            </a:r>
          </a:p>
          <a:p>
            <a:pPr lvl="1" eaLnBrk="1" hangingPunct="1">
              <a:buFontTx/>
              <a:buNone/>
            </a:pP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Scenarios</a:t>
            </a:r>
          </a:p>
          <a:p>
            <a:pPr lvl="1" eaLnBrk="1" hangingPunct="1"/>
            <a:r>
              <a:rPr lang="en-US">
                <a:latin typeface="Verdana" charset="0"/>
              </a:rPr>
              <a:t>step through the interface using representative end user tasks </a:t>
            </a:r>
          </a:p>
          <a:p>
            <a:pPr lvl="1" eaLnBrk="1" hangingPunct="1"/>
            <a:r>
              <a:rPr lang="en-US">
                <a:latin typeface="Verdana" charset="0"/>
              </a:rPr>
              <a:t>ensures problems identified in relevant portions of the interface </a:t>
            </a:r>
          </a:p>
          <a:p>
            <a:pPr lvl="1" eaLnBrk="1" hangingPunct="1"/>
            <a:r>
              <a:rPr lang="en-US">
                <a:latin typeface="Verdana" charset="0"/>
              </a:rPr>
              <a:t>ensures that specific features of interest are evaluated </a:t>
            </a:r>
          </a:p>
          <a:p>
            <a:pPr lvl="1" eaLnBrk="1" hangingPunct="1"/>
            <a:r>
              <a:rPr lang="en-US">
                <a:latin typeface="Verdana" charset="0"/>
              </a:rPr>
              <a:t>but limits the scope of the evaluation - problems can be missed</a:t>
            </a:r>
          </a:p>
        </p:txBody>
      </p:sp>
    </p:spTree>
    <p:extLst>
      <p:ext uri="{BB962C8B-B14F-4D97-AF65-F5344CB8AC3E}">
        <p14:creationId xmlns:p14="http://schemas.microsoft.com/office/powerpoint/2010/main" val="296420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Psychology of HCI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8BCA89-1F97-D5CA-32EB-99476C70A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Perceived affordances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Causality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Visible constraints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Mapping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Transfer effects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Idioms and population stereotypes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models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3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Perceived Affordance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4555"/>
            <a:ext cx="8229600" cy="4525963"/>
          </a:xfrm>
          <a:noFill/>
        </p:spPr>
        <p:txBody>
          <a:bodyPr lIns="92075" tIns="46038" rIns="92075" bIns="46038"/>
          <a:lstStyle/>
          <a:p>
            <a:pPr marL="0" indent="0" eaLnBrk="1" hangingPunct="1">
              <a:buNone/>
            </a:pPr>
            <a:r>
              <a:rPr lang="en-US">
                <a:latin typeface="Verdana" charset="0"/>
              </a:rPr>
              <a:t>The perceived properties of the object that suggest how one could use it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</p:txBody>
      </p:sp>
      <p:sp>
        <p:nvSpPr>
          <p:cNvPr id="44035" name="Rectangle 36"/>
          <p:cNvSpPr>
            <a:spLocks noChangeArrowheads="1"/>
          </p:cNvSpPr>
          <p:nvPr/>
        </p:nvSpPr>
        <p:spPr bwMode="auto">
          <a:xfrm>
            <a:off x="107950" y="6610350"/>
            <a:ext cx="892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46038" rIns="92075" bIns="0" anchor="ctr">
            <a:spAutoFit/>
          </a:bodyPr>
          <a:lstStyle/>
          <a:p>
            <a:r>
              <a:rPr lang="en-US" sz="800">
                <a:solidFill>
                  <a:srgbClr val="808080"/>
                </a:solidFill>
                <a:latin typeface="Verdana" charset="0"/>
              </a:rPr>
              <a:t>Many concepts in this section are adapted from Don Norman</a:t>
            </a:r>
            <a:r>
              <a:rPr lang="ja-JP" altLang="en-US" sz="800">
                <a:solidFill>
                  <a:srgbClr val="808080"/>
                </a:solidFill>
                <a:latin typeface="Verdana" charset="0"/>
              </a:rPr>
              <a:t>’</a:t>
            </a:r>
            <a:r>
              <a:rPr lang="en-US" altLang="ja-JP" sz="800">
                <a:solidFill>
                  <a:srgbClr val="808080"/>
                </a:solidFill>
                <a:latin typeface="Verdana" charset="0"/>
              </a:rPr>
              <a:t>s book: The Design of Everyday Things </a:t>
            </a:r>
            <a:endParaRPr lang="en-US" sz="800">
              <a:latin typeface="Verdana" charset="0"/>
            </a:endParaRPr>
          </a:p>
        </p:txBody>
      </p:sp>
      <p:pic>
        <p:nvPicPr>
          <p:cNvPr id="44036" name="Picture 37" descr="Table%20and%20Chairs%20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16556"/>
          <a:stretch>
            <a:fillRect/>
          </a:stretch>
        </p:blipFill>
        <p:spPr bwMode="auto">
          <a:xfrm>
            <a:off x="657225" y="2420938"/>
            <a:ext cx="34496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38"/>
          <p:cNvSpPr>
            <a:spLocks noChangeArrowheads="1"/>
          </p:cNvSpPr>
          <p:nvPr/>
        </p:nvSpPr>
        <p:spPr bwMode="auto">
          <a:xfrm>
            <a:off x="657225" y="4040188"/>
            <a:ext cx="3216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chairs are for sitting</a:t>
            </a:r>
          </a:p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table for placing things on</a:t>
            </a:r>
          </a:p>
        </p:txBody>
      </p:sp>
      <p:pic>
        <p:nvPicPr>
          <p:cNvPr id="44038" name="Picture 39" descr="8640b-323-kno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50040"/>
          <a:stretch>
            <a:fillRect/>
          </a:stretch>
        </p:blipFill>
        <p:spPr bwMode="auto">
          <a:xfrm>
            <a:off x="5530850" y="2420938"/>
            <a:ext cx="32893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40"/>
          <p:cNvSpPr>
            <a:spLocks noChangeArrowheads="1"/>
          </p:cNvSpPr>
          <p:nvPr/>
        </p:nvSpPr>
        <p:spPr bwMode="auto">
          <a:xfrm>
            <a:off x="5473700" y="4040188"/>
            <a:ext cx="3216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knobs are for turning</a:t>
            </a:r>
          </a:p>
        </p:txBody>
      </p:sp>
      <p:pic>
        <p:nvPicPr>
          <p:cNvPr id="44040" name="Picture 41" descr="WOV355Control-pan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t="45389" r="23241" b="34334"/>
          <a:stretch>
            <a:fillRect/>
          </a:stretch>
        </p:blipFill>
        <p:spPr bwMode="auto">
          <a:xfrm>
            <a:off x="3116263" y="4598988"/>
            <a:ext cx="15414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42"/>
          <p:cNvSpPr>
            <a:spLocks noChangeArrowheads="1"/>
          </p:cNvSpPr>
          <p:nvPr/>
        </p:nvSpPr>
        <p:spPr bwMode="auto">
          <a:xfrm>
            <a:off x="3059113" y="6169025"/>
            <a:ext cx="1343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buttons are for pressing</a:t>
            </a:r>
          </a:p>
        </p:txBody>
      </p:sp>
      <p:pic>
        <p:nvPicPr>
          <p:cNvPr id="44042" name="Picture 43" descr="ssan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11064"/>
          <a:stretch>
            <a:fillRect/>
          </a:stretch>
        </p:blipFill>
        <p:spPr bwMode="auto">
          <a:xfrm>
            <a:off x="598488" y="4598988"/>
            <a:ext cx="210502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44"/>
          <p:cNvSpPr>
            <a:spLocks noChangeArrowheads="1"/>
          </p:cNvSpPr>
          <p:nvPr/>
        </p:nvSpPr>
        <p:spPr bwMode="auto">
          <a:xfrm>
            <a:off x="539750" y="6167438"/>
            <a:ext cx="3390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slots are for inserting</a:t>
            </a:r>
          </a:p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handles are for turning</a:t>
            </a:r>
          </a:p>
        </p:txBody>
      </p:sp>
      <p:pic>
        <p:nvPicPr>
          <p:cNvPr id="44044" name="Picture 45" descr="dqopvons[1]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19277" b="17318"/>
          <a:stretch/>
        </p:blipFill>
        <p:spPr bwMode="auto">
          <a:xfrm>
            <a:off x="7465522" y="4597400"/>
            <a:ext cx="118024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Rectangle 46"/>
          <p:cNvSpPr>
            <a:spLocks noChangeArrowheads="1"/>
          </p:cNvSpPr>
          <p:nvPr/>
        </p:nvSpPr>
        <p:spPr bwMode="auto">
          <a:xfrm>
            <a:off x="7300913" y="6146800"/>
            <a:ext cx="1843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computer for…</a:t>
            </a:r>
          </a:p>
        </p:txBody>
      </p:sp>
      <p:sp>
        <p:nvSpPr>
          <p:cNvPr id="44046" name="Rectangle 50"/>
          <p:cNvSpPr>
            <a:spLocks noChangeArrowheads="1"/>
          </p:cNvSpPr>
          <p:nvPr/>
        </p:nvSpPr>
        <p:spPr bwMode="auto">
          <a:xfrm>
            <a:off x="5081952" y="6165850"/>
            <a:ext cx="223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000066"/>
                </a:solidFill>
                <a:latin typeface="Verdana" charset="0"/>
              </a:rPr>
              <a:t>switch for toggling</a:t>
            </a:r>
          </a:p>
        </p:txBody>
      </p:sp>
      <p:pic>
        <p:nvPicPr>
          <p:cNvPr id="44047" name="Picture 52" descr="light-swit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3831" r="21744" b="9291"/>
          <a:stretch>
            <a:fillRect/>
          </a:stretch>
        </p:blipFill>
        <p:spPr bwMode="auto">
          <a:xfrm>
            <a:off x="5586777" y="4581525"/>
            <a:ext cx="95091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0084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Comic Sans MS" charset="0"/>
              </a:rPr>
              <a:t>41 BC: Emperor tired of losing to Gauls</a:t>
            </a:r>
          </a:p>
        </p:txBody>
      </p:sp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David Hill</a:t>
            </a:r>
            <a:endParaRPr lang="en-US" sz="900" i="1">
              <a:solidFill>
                <a:srgbClr val="000066"/>
              </a:solidFill>
            </a:endParaRPr>
          </a:p>
        </p:txBody>
      </p:sp>
      <p:pic>
        <p:nvPicPr>
          <p:cNvPr id="6147" name="Picture 1092" descr="psychopathology-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3180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30" name="PubOvalCallout"/>
          <p:cNvSpPr>
            <a:spLocks noEditPoints="1" noChangeArrowheads="1"/>
          </p:cNvSpPr>
          <p:nvPr/>
        </p:nvSpPr>
        <p:spPr bwMode="auto">
          <a:xfrm>
            <a:off x="3851275" y="1484313"/>
            <a:ext cx="3024188" cy="1600200"/>
          </a:xfrm>
          <a:custGeom>
            <a:avLst/>
            <a:gdLst>
              <a:gd name="G0" fmla="+- 0 0 0"/>
              <a:gd name="G1" fmla="+- 0 0 0"/>
              <a:gd name="T0" fmla="*/ 10800 w 21600"/>
              <a:gd name="T1" fmla="*/ 0 h 21600"/>
              <a:gd name="T2" fmla="*/ 0 w 21600"/>
              <a:gd name="T3" fmla="*/ 8105 h 21600"/>
              <a:gd name="T4" fmla="*/ 0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>
                <a:latin typeface="Comic Sans MS" pitchFamily="66" charset="0"/>
                <a:ea typeface="+mn-ea"/>
                <a:cs typeface="+mn-cs"/>
              </a:rPr>
              <a:t>Win me the Chariot Race</a:t>
            </a:r>
          </a:p>
        </p:txBody>
      </p:sp>
    </p:spTree>
    <p:extLst>
      <p:ext uri="{BB962C8B-B14F-4D97-AF65-F5344CB8AC3E}">
        <p14:creationId xmlns:p14="http://schemas.microsoft.com/office/powerpoint/2010/main" val="176766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0" descr="B000067O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731963"/>
            <a:ext cx="37211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Perceived Affordances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621867" cy="4525963"/>
          </a:xfrm>
        </p:spPr>
        <p:txBody>
          <a:bodyPr>
            <a:normAutofit lnSpcReduction="1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Product design</a:t>
            </a:r>
          </a:p>
          <a:p>
            <a:pPr lvl="1" eaLnBrk="1" hangingPunct="1"/>
            <a:r>
              <a:rPr lang="en-US">
                <a:latin typeface="Verdana" charset="0"/>
              </a:rPr>
              <a:t>perceived affordances: </a:t>
            </a:r>
          </a:p>
          <a:p>
            <a:pPr lvl="2" eaLnBrk="1" hangingPunct="1"/>
            <a:r>
              <a:rPr lang="en-US">
                <a:latin typeface="Verdana" charset="0"/>
              </a:rPr>
              <a:t>design invites people to take possible actions</a:t>
            </a:r>
          </a:p>
          <a:p>
            <a:pPr lvl="1" eaLnBrk="1" hangingPunct="1"/>
            <a:r>
              <a:rPr lang="en-US">
                <a:latin typeface="Verdana" charset="0"/>
              </a:rPr>
              <a:t>actual affordances:   </a:t>
            </a:r>
          </a:p>
          <a:p>
            <a:pPr lvl="2" eaLnBrk="1" hangingPunct="1"/>
            <a:r>
              <a:rPr lang="en-US">
                <a:latin typeface="Verdana" charset="0"/>
              </a:rPr>
              <a:t>the actual actionable properties of the product</a:t>
            </a:r>
          </a:p>
          <a:p>
            <a:pPr marL="0" indent="0" eaLnBrk="1" hangingPunct="1"/>
            <a:r>
              <a:rPr lang="en-US">
                <a:latin typeface="Verdana" charset="0"/>
              </a:rPr>
              <a:t>Problems occur when</a:t>
            </a:r>
          </a:p>
          <a:p>
            <a:pPr lvl="1" eaLnBrk="1" hangingPunct="1"/>
            <a:r>
              <a:rPr lang="en-US">
                <a:latin typeface="Verdana" charset="0"/>
              </a:rPr>
              <a:t>these are not the same, </a:t>
            </a:r>
          </a:p>
          <a:p>
            <a:pPr lvl="1" eaLnBrk="1" hangingPunct="1"/>
            <a:r>
              <a:rPr lang="en-US">
                <a:latin typeface="Verdana" charset="0"/>
              </a:rPr>
              <a:t>people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perceptions are not what the designer expects </a:t>
            </a: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107950" y="6610350"/>
            <a:ext cx="892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46038" rIns="92075" bIns="0" anchor="ctr">
            <a:spAutoFit/>
          </a:bodyPr>
          <a:lstStyle/>
          <a:p>
            <a:r>
              <a:rPr lang="en-US" sz="800">
                <a:solidFill>
                  <a:srgbClr val="808080"/>
                </a:solidFill>
                <a:latin typeface="Verdana" charset="0"/>
              </a:rPr>
              <a:t>In-depth discussion available at www.jnd.org/dn.mss/affordances-and-design.html</a:t>
            </a:r>
          </a:p>
        </p:txBody>
      </p:sp>
    </p:spTree>
    <p:extLst>
      <p:ext uri="{BB962C8B-B14F-4D97-AF65-F5344CB8AC3E}">
        <p14:creationId xmlns:p14="http://schemas.microsoft.com/office/powerpoint/2010/main" val="39056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Perceived Affordances</a:t>
            </a:r>
          </a:p>
        </p:txBody>
      </p:sp>
      <p:pic>
        <p:nvPicPr>
          <p:cNvPr id="47106" name="Picture 4" descr="B000067O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3815"/>
          <a:stretch>
            <a:fillRect/>
          </a:stretch>
        </p:blipFill>
        <p:spPr bwMode="auto">
          <a:xfrm>
            <a:off x="1905000" y="1484313"/>
            <a:ext cx="41084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1116013" y="2852738"/>
            <a:ext cx="3600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sz="2000">
                <a:solidFill>
                  <a:srgbClr val="000066"/>
                </a:solidFill>
                <a:latin typeface="Verdana" charset="0"/>
              </a:rPr>
              <a:t>Handles for lifting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4464050" y="1341438"/>
            <a:ext cx="410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358775" lvl="2"/>
            <a:r>
              <a:rPr lang="en-US" sz="2000">
                <a:solidFill>
                  <a:srgbClr val="000066"/>
                </a:solidFill>
                <a:latin typeface="Verdana" charset="0"/>
              </a:rPr>
              <a:t>Mirrors for not touching</a:t>
            </a:r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 flipH="1">
            <a:off x="4283075" y="1557338"/>
            <a:ext cx="576263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7110" name="Line 10"/>
          <p:cNvSpPr>
            <a:spLocks noChangeShapeType="1"/>
          </p:cNvSpPr>
          <p:nvPr/>
        </p:nvSpPr>
        <p:spPr bwMode="auto">
          <a:xfrm flipV="1">
            <a:off x="4643438" y="2636838"/>
            <a:ext cx="504825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7111" name="Rectangle 11"/>
          <p:cNvSpPr>
            <a:spLocks noChangeArrowheads="1"/>
          </p:cNvSpPr>
          <p:nvPr/>
        </p:nvSpPr>
        <p:spPr bwMode="auto">
          <a:xfrm>
            <a:off x="6659563" y="2492375"/>
            <a:ext cx="248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2000">
                <a:solidFill>
                  <a:srgbClr val="000066"/>
                </a:solidFill>
                <a:latin typeface="Verdana" charset="0"/>
              </a:rPr>
              <a:t>Knobs for turning</a:t>
            </a:r>
          </a:p>
        </p:txBody>
      </p:sp>
      <p:sp>
        <p:nvSpPr>
          <p:cNvPr id="47112" name="Line 12"/>
          <p:cNvSpPr>
            <a:spLocks noChangeShapeType="1"/>
          </p:cNvSpPr>
          <p:nvPr/>
        </p:nvSpPr>
        <p:spPr bwMode="auto">
          <a:xfrm flipH="1">
            <a:off x="5940425" y="2781300"/>
            <a:ext cx="64770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7113" name="Line 18"/>
          <p:cNvSpPr>
            <a:spLocks noChangeShapeType="1"/>
          </p:cNvSpPr>
          <p:nvPr/>
        </p:nvSpPr>
        <p:spPr bwMode="auto">
          <a:xfrm>
            <a:off x="2843213" y="4221163"/>
            <a:ext cx="752475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7114" name="Rectangle 19"/>
          <p:cNvSpPr>
            <a:spLocks noChangeArrowheads="1"/>
          </p:cNvSpPr>
          <p:nvPr/>
        </p:nvSpPr>
        <p:spPr bwMode="auto">
          <a:xfrm>
            <a:off x="0" y="3860800"/>
            <a:ext cx="4787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sz="2000">
                <a:solidFill>
                  <a:srgbClr val="000066"/>
                </a:solidFill>
                <a:latin typeface="Verdana" charset="0"/>
              </a:rPr>
              <a:t>Surface for placing transparencies</a:t>
            </a:r>
            <a:br>
              <a:rPr lang="en-US" sz="1800">
                <a:solidFill>
                  <a:srgbClr val="000066"/>
                </a:solidFill>
                <a:latin typeface="Verdana" charset="0"/>
              </a:rPr>
            </a:br>
            <a:endParaRPr lang="en-US" sz="1400" i="1">
              <a:solidFill>
                <a:srgbClr val="000066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2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Perceived Affordance Problems</a:t>
            </a:r>
          </a:p>
        </p:txBody>
      </p:sp>
      <p:pic>
        <p:nvPicPr>
          <p:cNvPr id="48130" name="Picture 3" descr="B000067O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3815"/>
          <a:stretch>
            <a:fillRect/>
          </a:stretch>
        </p:blipFill>
        <p:spPr bwMode="auto">
          <a:xfrm>
            <a:off x="1905000" y="1484313"/>
            <a:ext cx="41084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116013" y="2852738"/>
            <a:ext cx="3600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sz="2000">
                <a:solidFill>
                  <a:srgbClr val="000066"/>
                </a:solidFill>
                <a:latin typeface="Verdana" charset="0"/>
              </a:rPr>
              <a:t>Handles for lifting</a:t>
            </a:r>
          </a:p>
          <a:p>
            <a:pPr algn="r"/>
            <a:r>
              <a:rPr lang="en-US" sz="1400" i="1">
                <a:solidFill>
                  <a:srgbClr val="000066"/>
                </a:solidFill>
                <a:latin typeface="Verdana" charset="0"/>
              </a:rPr>
              <a:t>bends frame, focus distorted</a:t>
            </a:r>
            <a:br>
              <a:rPr lang="en-US" sz="1400">
                <a:solidFill>
                  <a:srgbClr val="000066"/>
                </a:solidFill>
                <a:latin typeface="Verdana" charset="0"/>
              </a:rPr>
            </a:br>
            <a:endParaRPr lang="en-US" sz="1400">
              <a:solidFill>
                <a:srgbClr val="000066"/>
              </a:solidFill>
              <a:latin typeface="Verdana" charset="0"/>
            </a:endParaRPr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2843213" y="4221163"/>
            <a:ext cx="752475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4464050" y="1341438"/>
            <a:ext cx="41036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358775" lvl="2"/>
            <a:r>
              <a:rPr lang="en-US" sz="2000">
                <a:solidFill>
                  <a:srgbClr val="000066"/>
                </a:solidFill>
                <a:latin typeface="Verdana" charset="0"/>
              </a:rPr>
              <a:t>Mirrors for not touching</a:t>
            </a:r>
            <a:br>
              <a:rPr lang="en-US" sz="1800">
                <a:solidFill>
                  <a:srgbClr val="000066"/>
                </a:solidFill>
                <a:latin typeface="Verdana" charset="0"/>
              </a:rPr>
            </a:br>
            <a:r>
              <a:rPr lang="en-US" sz="1400" i="1">
                <a:solidFill>
                  <a:srgbClr val="000066"/>
                </a:solidFill>
                <a:latin typeface="Verdana" charset="0"/>
              </a:rPr>
              <a:t>people don</a:t>
            </a:r>
            <a:r>
              <a:rPr lang="ja-JP" altLang="en-US" sz="1400" i="1">
                <a:solidFill>
                  <a:srgbClr val="000066"/>
                </a:solidFill>
                <a:latin typeface="Verdana" charset="0"/>
              </a:rPr>
              <a:t>’</a:t>
            </a:r>
            <a:r>
              <a:rPr lang="en-US" altLang="ja-JP" sz="1400" i="1">
                <a:solidFill>
                  <a:srgbClr val="000066"/>
                </a:solidFill>
                <a:latin typeface="Verdana" charset="0"/>
              </a:rPr>
              <a:t>t reposition image</a:t>
            </a:r>
            <a:endParaRPr lang="en-US" sz="1400" i="1">
              <a:solidFill>
                <a:srgbClr val="000066"/>
              </a:solidFill>
              <a:latin typeface="Verdana" charset="0"/>
            </a:endParaRP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 flipH="1">
            <a:off x="4283075" y="1557338"/>
            <a:ext cx="576263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0" y="3860800"/>
            <a:ext cx="4787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sz="2000">
                <a:solidFill>
                  <a:srgbClr val="000066"/>
                </a:solidFill>
                <a:latin typeface="Verdana" charset="0"/>
              </a:rPr>
              <a:t>Surface for placing transparencies</a:t>
            </a:r>
            <a:br>
              <a:rPr lang="en-US" sz="1800">
                <a:solidFill>
                  <a:srgbClr val="000066"/>
                </a:solidFill>
                <a:latin typeface="Verdana" charset="0"/>
              </a:rPr>
            </a:br>
            <a:r>
              <a:rPr lang="en-US" sz="1400" i="1">
                <a:solidFill>
                  <a:srgbClr val="000066"/>
                </a:solidFill>
                <a:latin typeface="Verdana" charset="0"/>
              </a:rPr>
              <a:t>which way is up?</a:t>
            </a:r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 flipV="1">
            <a:off x="4643438" y="2636838"/>
            <a:ext cx="504825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>
            <a:off x="6659563" y="2492375"/>
            <a:ext cx="2484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2000">
                <a:solidFill>
                  <a:srgbClr val="000066"/>
                </a:solidFill>
                <a:latin typeface="Verdana" charset="0"/>
              </a:rPr>
              <a:t>Knobs for turning</a:t>
            </a:r>
            <a:br>
              <a:rPr lang="en-US" sz="1600">
                <a:solidFill>
                  <a:srgbClr val="000066"/>
                </a:solidFill>
                <a:latin typeface="Verdana" charset="0"/>
              </a:rPr>
            </a:br>
            <a:r>
              <a:rPr lang="en-US" sz="1400" i="1">
                <a:solidFill>
                  <a:srgbClr val="000066"/>
                </a:solidFill>
                <a:latin typeface="Verdana" charset="0"/>
              </a:rPr>
              <a:t>focus or image position?</a:t>
            </a:r>
            <a:endParaRPr lang="en-US" sz="1400">
              <a:solidFill>
                <a:srgbClr val="000066"/>
              </a:solidFill>
              <a:latin typeface="Verdana" charset="0"/>
            </a:endParaRPr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H="1">
            <a:off x="5940425" y="2781300"/>
            <a:ext cx="64770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8139" name="Rectangle 12"/>
          <p:cNvSpPr>
            <a:spLocks noChangeArrowheads="1"/>
          </p:cNvSpPr>
          <p:nvPr/>
        </p:nvSpPr>
        <p:spPr bwMode="auto">
          <a:xfrm>
            <a:off x="6156325" y="5229225"/>
            <a:ext cx="2484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600" i="1">
                <a:solidFill>
                  <a:srgbClr val="000066"/>
                </a:solidFill>
                <a:latin typeface="Verdana" charset="0"/>
              </a:rPr>
              <a:t>w</a:t>
            </a:r>
            <a:r>
              <a:rPr lang="en-US" sz="1400" i="1">
                <a:solidFill>
                  <a:srgbClr val="000066"/>
                </a:solidFill>
                <a:latin typeface="Verdana" charset="0"/>
              </a:rPr>
              <a:t>hat about this?</a:t>
            </a:r>
            <a:endParaRPr lang="en-US" sz="1400">
              <a:solidFill>
                <a:srgbClr val="000066"/>
              </a:solidFill>
              <a:latin typeface="Verdana" charset="0"/>
            </a:endParaRPr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H="1" flipV="1">
            <a:off x="5795963" y="4940300"/>
            <a:ext cx="360362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Visible Constraints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160463"/>
          </a:xfrm>
          <a:noFill/>
        </p:spPr>
        <p:txBody>
          <a:bodyPr lIns="92075" tIns="46038" rIns="92075" bIns="46038">
            <a:normAutofit fontScale="92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Limitations of the actions possible perceived from object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appearance</a:t>
            </a:r>
          </a:p>
          <a:p>
            <a:pPr lvl="1" eaLnBrk="1" hangingPunct="1"/>
            <a:r>
              <a:rPr lang="en-US">
                <a:latin typeface="Verdana" charset="0"/>
              </a:rPr>
              <a:t>provides people with a range of usage possibilities</a:t>
            </a:r>
          </a:p>
        </p:txBody>
      </p:sp>
      <p:grpSp>
        <p:nvGrpSpPr>
          <p:cNvPr id="52227" name="Group 281"/>
          <p:cNvGrpSpPr>
            <a:grpSpLocks/>
          </p:cNvGrpSpPr>
          <p:nvPr/>
        </p:nvGrpSpPr>
        <p:grpSpPr bwMode="auto">
          <a:xfrm>
            <a:off x="844550" y="4476750"/>
            <a:ext cx="1336675" cy="2227263"/>
            <a:chOff x="542" y="2452"/>
            <a:chExt cx="842" cy="1403"/>
          </a:xfrm>
        </p:grpSpPr>
        <p:sp>
          <p:nvSpPr>
            <p:cNvPr id="52290" name="Rectangle 5"/>
            <p:cNvSpPr>
              <a:spLocks noChangeArrowheads="1"/>
            </p:cNvSpPr>
            <p:nvPr/>
          </p:nvSpPr>
          <p:spPr bwMode="auto">
            <a:xfrm>
              <a:off x="600" y="2452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1" name="Oval 6"/>
            <p:cNvSpPr>
              <a:spLocks noChangeArrowheads="1"/>
            </p:cNvSpPr>
            <p:nvPr/>
          </p:nvSpPr>
          <p:spPr bwMode="auto">
            <a:xfrm>
              <a:off x="1056" y="2972"/>
              <a:ext cx="64" cy="7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2" name="Rectangle 9"/>
            <p:cNvSpPr>
              <a:spLocks noChangeArrowheads="1"/>
            </p:cNvSpPr>
            <p:nvPr/>
          </p:nvSpPr>
          <p:spPr bwMode="auto">
            <a:xfrm>
              <a:off x="542" y="3676"/>
              <a:ext cx="84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latin typeface="Verdana" charset="0"/>
                </a:rPr>
                <a:t>Push or pull?</a:t>
              </a:r>
            </a:p>
          </p:txBody>
        </p:sp>
      </p:grpSp>
      <p:grpSp>
        <p:nvGrpSpPr>
          <p:cNvPr id="52228" name="Group 282"/>
          <p:cNvGrpSpPr>
            <a:grpSpLocks/>
          </p:cNvGrpSpPr>
          <p:nvPr/>
        </p:nvGrpSpPr>
        <p:grpSpPr bwMode="auto">
          <a:xfrm>
            <a:off x="3790950" y="4451350"/>
            <a:ext cx="1244600" cy="2239963"/>
            <a:chOff x="2398" y="2436"/>
            <a:chExt cx="784" cy="1411"/>
          </a:xfrm>
        </p:grpSpPr>
        <p:sp>
          <p:nvSpPr>
            <p:cNvPr id="52285" name="Rectangle 7"/>
            <p:cNvSpPr>
              <a:spLocks noChangeArrowheads="1"/>
            </p:cNvSpPr>
            <p:nvPr/>
          </p:nvSpPr>
          <p:spPr bwMode="auto">
            <a:xfrm>
              <a:off x="2456" y="2436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6" name="Rectangle 10"/>
            <p:cNvSpPr>
              <a:spLocks noChangeArrowheads="1"/>
            </p:cNvSpPr>
            <p:nvPr/>
          </p:nvSpPr>
          <p:spPr bwMode="auto">
            <a:xfrm>
              <a:off x="2398" y="3668"/>
              <a:ext cx="78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latin typeface="Verdana" charset="0"/>
                </a:rPr>
                <a:t>Which side?</a:t>
              </a:r>
            </a:p>
          </p:txBody>
        </p:sp>
        <p:sp>
          <p:nvSpPr>
            <p:cNvPr id="52287" name="Line 12"/>
            <p:cNvSpPr>
              <a:spLocks noChangeShapeType="1"/>
            </p:cNvSpPr>
            <p:nvPr/>
          </p:nvSpPr>
          <p:spPr bwMode="auto">
            <a:xfrm>
              <a:off x="2536" y="2980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8" name="Line 13"/>
            <p:cNvSpPr>
              <a:spLocks noChangeShapeType="1"/>
            </p:cNvSpPr>
            <p:nvPr/>
          </p:nvSpPr>
          <p:spPr bwMode="auto">
            <a:xfrm>
              <a:off x="2976" y="2964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9" name="Line 14"/>
            <p:cNvSpPr>
              <a:spLocks noChangeShapeType="1"/>
            </p:cNvSpPr>
            <p:nvPr/>
          </p:nvSpPr>
          <p:spPr bwMode="auto">
            <a:xfrm>
              <a:off x="2528" y="3100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29" name="Group 283"/>
          <p:cNvGrpSpPr>
            <a:grpSpLocks/>
          </p:cNvGrpSpPr>
          <p:nvPr/>
        </p:nvGrpSpPr>
        <p:grpSpPr bwMode="auto">
          <a:xfrm>
            <a:off x="6300788" y="4425950"/>
            <a:ext cx="2543175" cy="2432050"/>
            <a:chOff x="4150" y="2420"/>
            <a:chExt cx="1602" cy="1532"/>
          </a:xfrm>
        </p:grpSpPr>
        <p:sp>
          <p:nvSpPr>
            <p:cNvPr id="52281" name="Rectangle 8"/>
            <p:cNvSpPr>
              <a:spLocks noChangeArrowheads="1"/>
            </p:cNvSpPr>
            <p:nvPr/>
          </p:nvSpPr>
          <p:spPr bwMode="auto">
            <a:xfrm>
              <a:off x="4312" y="2420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2" name="Rectangle 11"/>
            <p:cNvSpPr>
              <a:spLocks noChangeArrowheads="1"/>
            </p:cNvSpPr>
            <p:nvPr/>
          </p:nvSpPr>
          <p:spPr bwMode="auto">
            <a:xfrm>
              <a:off x="4150" y="3652"/>
              <a:ext cx="1602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latin typeface="Verdana" charset="0"/>
                </a:rPr>
                <a:t>Can only push,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side to push clearly visible</a:t>
              </a:r>
            </a:p>
          </p:txBody>
        </p:sp>
        <p:sp>
          <p:nvSpPr>
            <p:cNvPr id="52283" name="Line 15"/>
            <p:cNvSpPr>
              <a:spLocks noChangeShapeType="1"/>
            </p:cNvSpPr>
            <p:nvPr/>
          </p:nvSpPr>
          <p:spPr bwMode="auto">
            <a:xfrm>
              <a:off x="4384" y="3036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4" name="Rectangle 16"/>
            <p:cNvSpPr>
              <a:spLocks noChangeArrowheads="1"/>
            </p:cNvSpPr>
            <p:nvPr/>
          </p:nvSpPr>
          <p:spPr bwMode="auto">
            <a:xfrm>
              <a:off x="4632" y="3004"/>
              <a:ext cx="232" cy="7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30" name="Line 17"/>
          <p:cNvSpPr>
            <a:spLocks noChangeShapeType="1"/>
          </p:cNvSpPr>
          <p:nvPr/>
        </p:nvSpPr>
        <p:spPr bwMode="auto">
          <a:xfrm>
            <a:off x="684213" y="4292600"/>
            <a:ext cx="797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18"/>
          <p:cNvSpPr>
            <a:spLocks noChangeShapeType="1"/>
          </p:cNvSpPr>
          <p:nvPr/>
        </p:nvSpPr>
        <p:spPr bwMode="auto">
          <a:xfrm>
            <a:off x="4392613" y="2819400"/>
            <a:ext cx="0" cy="147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2" name="Group 57"/>
          <p:cNvGrpSpPr>
            <a:grpSpLocks/>
          </p:cNvGrpSpPr>
          <p:nvPr/>
        </p:nvGrpSpPr>
        <p:grpSpPr bwMode="auto">
          <a:xfrm>
            <a:off x="2411413" y="2736850"/>
            <a:ext cx="685800" cy="1431925"/>
            <a:chOff x="1529" y="1311"/>
            <a:chExt cx="432" cy="902"/>
          </a:xfrm>
        </p:grpSpPr>
        <p:sp>
          <p:nvSpPr>
            <p:cNvPr id="52243" name="Oval 19"/>
            <p:cNvSpPr>
              <a:spLocks noChangeArrowheads="1"/>
            </p:cNvSpPr>
            <p:nvPr/>
          </p:nvSpPr>
          <p:spPr bwMode="auto">
            <a:xfrm>
              <a:off x="1606" y="1944"/>
              <a:ext cx="281" cy="2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Freeform 20"/>
            <p:cNvSpPr>
              <a:spLocks/>
            </p:cNvSpPr>
            <p:nvPr/>
          </p:nvSpPr>
          <p:spPr bwMode="auto">
            <a:xfrm>
              <a:off x="1529" y="1326"/>
              <a:ext cx="411" cy="755"/>
            </a:xfrm>
            <a:custGeom>
              <a:avLst/>
              <a:gdLst>
                <a:gd name="T0" fmla="*/ 1 w 411"/>
                <a:gd name="T1" fmla="*/ 0 h 755"/>
                <a:gd name="T2" fmla="*/ 409 w 411"/>
                <a:gd name="T3" fmla="*/ 0 h 755"/>
                <a:gd name="T4" fmla="*/ 410 w 411"/>
                <a:gd name="T5" fmla="*/ 754 h 755"/>
                <a:gd name="T6" fmla="*/ 0 w 411"/>
                <a:gd name="T7" fmla="*/ 753 h 755"/>
                <a:gd name="T8" fmla="*/ 1 w 411"/>
                <a:gd name="T9" fmla="*/ 0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1"/>
                <a:gd name="T16" fmla="*/ 0 h 755"/>
                <a:gd name="T17" fmla="*/ 411 w 411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1" h="755">
                  <a:moveTo>
                    <a:pt x="1" y="0"/>
                  </a:moveTo>
                  <a:lnTo>
                    <a:pt x="409" y="0"/>
                  </a:lnTo>
                  <a:lnTo>
                    <a:pt x="410" y="754"/>
                  </a:lnTo>
                  <a:lnTo>
                    <a:pt x="0" y="753"/>
                  </a:lnTo>
                  <a:lnTo>
                    <a:pt x="1" y="0"/>
                  </a:lnTo>
                </a:path>
              </a:pathLst>
            </a:custGeom>
            <a:solidFill>
              <a:srgbClr val="FF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Oval 21"/>
            <p:cNvSpPr>
              <a:spLocks noChangeArrowheads="1"/>
            </p:cNvSpPr>
            <p:nvPr/>
          </p:nvSpPr>
          <p:spPr bwMode="auto">
            <a:xfrm>
              <a:off x="1593" y="1956"/>
              <a:ext cx="281" cy="257"/>
            </a:xfrm>
            <a:prstGeom prst="ellipse">
              <a:avLst/>
            </a:prstGeom>
            <a:solidFill>
              <a:srgbClr val="FF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22"/>
            <p:cNvSpPr>
              <a:spLocks/>
            </p:cNvSpPr>
            <p:nvPr/>
          </p:nvSpPr>
          <p:spPr bwMode="auto">
            <a:xfrm>
              <a:off x="1530" y="1311"/>
              <a:ext cx="424" cy="17"/>
            </a:xfrm>
            <a:custGeom>
              <a:avLst/>
              <a:gdLst>
                <a:gd name="T0" fmla="*/ 15 w 424"/>
                <a:gd name="T1" fmla="*/ 0 h 17"/>
                <a:gd name="T2" fmla="*/ 423 w 424"/>
                <a:gd name="T3" fmla="*/ 0 h 17"/>
                <a:gd name="T4" fmla="*/ 408 w 424"/>
                <a:gd name="T5" fmla="*/ 16 h 17"/>
                <a:gd name="T6" fmla="*/ 0 w 424"/>
                <a:gd name="T7" fmla="*/ 16 h 17"/>
                <a:gd name="T8" fmla="*/ 15 w 42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4"/>
                <a:gd name="T16" fmla="*/ 0 h 17"/>
                <a:gd name="T17" fmla="*/ 424 w 42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4" h="17">
                  <a:moveTo>
                    <a:pt x="15" y="0"/>
                  </a:moveTo>
                  <a:lnTo>
                    <a:pt x="423" y="0"/>
                  </a:lnTo>
                  <a:lnTo>
                    <a:pt x="408" y="16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FFB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3"/>
            <p:cNvSpPr>
              <a:spLocks/>
            </p:cNvSpPr>
            <p:nvPr/>
          </p:nvSpPr>
          <p:spPr bwMode="auto">
            <a:xfrm>
              <a:off x="1944" y="1312"/>
              <a:ext cx="17" cy="768"/>
            </a:xfrm>
            <a:custGeom>
              <a:avLst/>
              <a:gdLst>
                <a:gd name="T0" fmla="*/ 14 w 17"/>
                <a:gd name="T1" fmla="*/ 0 h 768"/>
                <a:gd name="T2" fmla="*/ 0 w 17"/>
                <a:gd name="T3" fmla="*/ 14 h 768"/>
                <a:gd name="T4" fmla="*/ 1 w 17"/>
                <a:gd name="T5" fmla="*/ 767 h 768"/>
                <a:gd name="T6" fmla="*/ 16 w 17"/>
                <a:gd name="T7" fmla="*/ 753 h 768"/>
                <a:gd name="T8" fmla="*/ 14 w 17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68"/>
                <a:gd name="T17" fmla="*/ 17 w 17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68">
                  <a:moveTo>
                    <a:pt x="14" y="0"/>
                  </a:moveTo>
                  <a:lnTo>
                    <a:pt x="0" y="14"/>
                  </a:lnTo>
                  <a:lnTo>
                    <a:pt x="1" y="767"/>
                  </a:lnTo>
                  <a:lnTo>
                    <a:pt x="16" y="753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Oval 24"/>
            <p:cNvSpPr>
              <a:spLocks noChangeArrowheads="1"/>
            </p:cNvSpPr>
            <p:nvPr/>
          </p:nvSpPr>
          <p:spPr bwMode="auto">
            <a:xfrm>
              <a:off x="1618" y="1988"/>
              <a:ext cx="233" cy="20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Freeform 25"/>
            <p:cNvSpPr>
              <a:spLocks/>
            </p:cNvSpPr>
            <p:nvPr/>
          </p:nvSpPr>
          <p:spPr bwMode="auto">
            <a:xfrm>
              <a:off x="1559" y="1351"/>
              <a:ext cx="351" cy="17"/>
            </a:xfrm>
            <a:custGeom>
              <a:avLst/>
              <a:gdLst>
                <a:gd name="T0" fmla="*/ 0 w 351"/>
                <a:gd name="T1" fmla="*/ 0 h 17"/>
                <a:gd name="T2" fmla="*/ 350 w 351"/>
                <a:gd name="T3" fmla="*/ 0 h 17"/>
                <a:gd name="T4" fmla="*/ 328 w 351"/>
                <a:gd name="T5" fmla="*/ 16 h 17"/>
                <a:gd name="T6" fmla="*/ 21 w 351"/>
                <a:gd name="T7" fmla="*/ 16 h 17"/>
                <a:gd name="T8" fmla="*/ 0 w 35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1"/>
                <a:gd name="T16" fmla="*/ 0 h 17"/>
                <a:gd name="T17" fmla="*/ 351 w 35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1" h="17">
                  <a:moveTo>
                    <a:pt x="0" y="0"/>
                  </a:moveTo>
                  <a:lnTo>
                    <a:pt x="350" y="0"/>
                  </a:lnTo>
                  <a:lnTo>
                    <a:pt x="328" y="16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26"/>
            <p:cNvSpPr>
              <a:spLocks/>
            </p:cNvSpPr>
            <p:nvPr/>
          </p:nvSpPr>
          <p:spPr bwMode="auto">
            <a:xfrm>
              <a:off x="1557" y="2047"/>
              <a:ext cx="81" cy="17"/>
            </a:xfrm>
            <a:custGeom>
              <a:avLst/>
              <a:gdLst>
                <a:gd name="T0" fmla="*/ 21 w 81"/>
                <a:gd name="T1" fmla="*/ 0 h 17"/>
                <a:gd name="T2" fmla="*/ 80 w 81"/>
                <a:gd name="T3" fmla="*/ 0 h 17"/>
                <a:gd name="T4" fmla="*/ 59 w 81"/>
                <a:gd name="T5" fmla="*/ 16 h 17"/>
                <a:gd name="T6" fmla="*/ 0 w 81"/>
                <a:gd name="T7" fmla="*/ 16 h 17"/>
                <a:gd name="T8" fmla="*/ 21 w 8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7"/>
                <a:gd name="T17" fmla="*/ 81 w 8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7">
                  <a:moveTo>
                    <a:pt x="21" y="0"/>
                  </a:moveTo>
                  <a:lnTo>
                    <a:pt x="80" y="0"/>
                  </a:lnTo>
                  <a:lnTo>
                    <a:pt x="59" y="16"/>
                  </a:lnTo>
                  <a:lnTo>
                    <a:pt x="0" y="16"/>
                  </a:lnTo>
                  <a:lnTo>
                    <a:pt x="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27"/>
            <p:cNvSpPr>
              <a:spLocks/>
            </p:cNvSpPr>
            <p:nvPr/>
          </p:nvSpPr>
          <p:spPr bwMode="auto">
            <a:xfrm>
              <a:off x="1829" y="2047"/>
              <a:ext cx="80" cy="17"/>
            </a:xfrm>
            <a:custGeom>
              <a:avLst/>
              <a:gdLst>
                <a:gd name="T0" fmla="*/ 0 w 80"/>
                <a:gd name="T1" fmla="*/ 1 h 17"/>
                <a:gd name="T2" fmla="*/ 20 w 80"/>
                <a:gd name="T3" fmla="*/ 16 h 17"/>
                <a:gd name="T4" fmla="*/ 79 w 80"/>
                <a:gd name="T5" fmla="*/ 16 h 17"/>
                <a:gd name="T6" fmla="*/ 59 w 80"/>
                <a:gd name="T7" fmla="*/ 0 h 17"/>
                <a:gd name="T8" fmla="*/ 0 w 80"/>
                <a:gd name="T9" fmla="*/ 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7"/>
                <a:gd name="T17" fmla="*/ 80 w 8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7">
                  <a:moveTo>
                    <a:pt x="0" y="1"/>
                  </a:moveTo>
                  <a:lnTo>
                    <a:pt x="20" y="16"/>
                  </a:lnTo>
                  <a:lnTo>
                    <a:pt x="79" y="16"/>
                  </a:ln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28"/>
            <p:cNvSpPr>
              <a:spLocks/>
            </p:cNvSpPr>
            <p:nvPr/>
          </p:nvSpPr>
          <p:spPr bwMode="auto">
            <a:xfrm>
              <a:off x="1893" y="1350"/>
              <a:ext cx="17" cy="712"/>
            </a:xfrm>
            <a:custGeom>
              <a:avLst/>
              <a:gdLst>
                <a:gd name="T0" fmla="*/ 16 w 17"/>
                <a:gd name="T1" fmla="*/ 0 h 712"/>
                <a:gd name="T2" fmla="*/ 15 w 17"/>
                <a:gd name="T3" fmla="*/ 711 h 712"/>
                <a:gd name="T4" fmla="*/ 0 w 17"/>
                <a:gd name="T5" fmla="*/ 691 h 712"/>
                <a:gd name="T6" fmla="*/ 0 w 17"/>
                <a:gd name="T7" fmla="*/ 20 h 712"/>
                <a:gd name="T8" fmla="*/ 16 w 17"/>
                <a:gd name="T9" fmla="*/ 0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12"/>
                <a:gd name="T17" fmla="*/ 17 w 17"/>
                <a:gd name="T18" fmla="*/ 712 h 7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12">
                  <a:moveTo>
                    <a:pt x="16" y="0"/>
                  </a:moveTo>
                  <a:lnTo>
                    <a:pt x="15" y="711"/>
                  </a:lnTo>
                  <a:lnTo>
                    <a:pt x="0" y="691"/>
                  </a:lnTo>
                  <a:lnTo>
                    <a:pt x="0" y="2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29"/>
            <p:cNvSpPr>
              <a:spLocks/>
            </p:cNvSpPr>
            <p:nvPr/>
          </p:nvSpPr>
          <p:spPr bwMode="auto">
            <a:xfrm>
              <a:off x="1557" y="1350"/>
              <a:ext cx="18" cy="712"/>
            </a:xfrm>
            <a:custGeom>
              <a:avLst/>
              <a:gdLst>
                <a:gd name="T0" fmla="*/ 1 w 18"/>
                <a:gd name="T1" fmla="*/ 0 h 712"/>
                <a:gd name="T2" fmla="*/ 0 w 18"/>
                <a:gd name="T3" fmla="*/ 711 h 712"/>
                <a:gd name="T4" fmla="*/ 17 w 18"/>
                <a:gd name="T5" fmla="*/ 691 h 712"/>
                <a:gd name="T6" fmla="*/ 17 w 18"/>
                <a:gd name="T7" fmla="*/ 20 h 712"/>
                <a:gd name="T8" fmla="*/ 1 w 18"/>
                <a:gd name="T9" fmla="*/ 0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712"/>
                <a:gd name="T17" fmla="*/ 18 w 18"/>
                <a:gd name="T18" fmla="*/ 712 h 7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712">
                  <a:moveTo>
                    <a:pt x="1" y="0"/>
                  </a:moveTo>
                  <a:lnTo>
                    <a:pt x="0" y="711"/>
                  </a:lnTo>
                  <a:lnTo>
                    <a:pt x="17" y="691"/>
                  </a:lnTo>
                  <a:lnTo>
                    <a:pt x="17" y="20"/>
                  </a:lnTo>
                  <a:lnTo>
                    <a:pt x="1" y="0"/>
                  </a:lnTo>
                </a:path>
              </a:pathLst>
            </a:custGeom>
            <a:solidFill>
              <a:srgbClr val="FFB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Oval 30"/>
            <p:cNvSpPr>
              <a:spLocks noChangeArrowheads="1"/>
            </p:cNvSpPr>
            <p:nvPr/>
          </p:nvSpPr>
          <p:spPr bwMode="auto">
            <a:xfrm>
              <a:off x="1634" y="1991"/>
              <a:ext cx="201" cy="187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Freeform 31"/>
            <p:cNvSpPr>
              <a:spLocks/>
            </p:cNvSpPr>
            <p:nvPr/>
          </p:nvSpPr>
          <p:spPr bwMode="auto">
            <a:xfrm>
              <a:off x="1580" y="1369"/>
              <a:ext cx="308" cy="673"/>
            </a:xfrm>
            <a:custGeom>
              <a:avLst/>
              <a:gdLst>
                <a:gd name="T0" fmla="*/ 0 w 308"/>
                <a:gd name="T1" fmla="*/ 0 h 673"/>
                <a:gd name="T2" fmla="*/ 307 w 308"/>
                <a:gd name="T3" fmla="*/ 1 h 673"/>
                <a:gd name="T4" fmla="*/ 307 w 308"/>
                <a:gd name="T5" fmla="*/ 672 h 673"/>
                <a:gd name="T6" fmla="*/ 0 w 308"/>
                <a:gd name="T7" fmla="*/ 672 h 673"/>
                <a:gd name="T8" fmla="*/ 0 w 308"/>
                <a:gd name="T9" fmla="*/ 0 h 6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673"/>
                <a:gd name="T17" fmla="*/ 308 w 308"/>
                <a:gd name="T18" fmla="*/ 673 h 6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673">
                  <a:moveTo>
                    <a:pt x="0" y="0"/>
                  </a:moveTo>
                  <a:lnTo>
                    <a:pt x="307" y="1"/>
                  </a:lnTo>
                  <a:lnTo>
                    <a:pt x="307" y="672"/>
                  </a:lnTo>
                  <a:lnTo>
                    <a:pt x="0" y="672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Oval 32"/>
            <p:cNvSpPr>
              <a:spLocks noChangeArrowheads="1"/>
            </p:cNvSpPr>
            <p:nvPr/>
          </p:nvSpPr>
          <p:spPr bwMode="auto">
            <a:xfrm>
              <a:off x="1596" y="1479"/>
              <a:ext cx="246" cy="2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7" name="Oval 33"/>
            <p:cNvSpPr>
              <a:spLocks noChangeArrowheads="1"/>
            </p:cNvSpPr>
            <p:nvPr/>
          </p:nvSpPr>
          <p:spPr bwMode="auto">
            <a:xfrm>
              <a:off x="1596" y="1481"/>
              <a:ext cx="240" cy="2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8" name="Oval 34"/>
            <p:cNvSpPr>
              <a:spLocks noChangeArrowheads="1"/>
            </p:cNvSpPr>
            <p:nvPr/>
          </p:nvSpPr>
          <p:spPr bwMode="auto">
            <a:xfrm>
              <a:off x="1638" y="1520"/>
              <a:ext cx="97" cy="88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Oval 35"/>
            <p:cNvSpPr>
              <a:spLocks noChangeArrowheads="1"/>
            </p:cNvSpPr>
            <p:nvPr/>
          </p:nvSpPr>
          <p:spPr bwMode="auto">
            <a:xfrm>
              <a:off x="1701" y="1781"/>
              <a:ext cx="55" cy="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0" name="Freeform 36"/>
            <p:cNvSpPr>
              <a:spLocks/>
            </p:cNvSpPr>
            <p:nvPr/>
          </p:nvSpPr>
          <p:spPr bwMode="auto">
            <a:xfrm>
              <a:off x="1693" y="1828"/>
              <a:ext cx="76" cy="155"/>
            </a:xfrm>
            <a:custGeom>
              <a:avLst/>
              <a:gdLst>
                <a:gd name="T0" fmla="*/ 22 w 76"/>
                <a:gd name="T1" fmla="*/ 4 h 155"/>
                <a:gd name="T2" fmla="*/ 0 w 76"/>
                <a:gd name="T3" fmla="*/ 154 h 155"/>
                <a:gd name="T4" fmla="*/ 75 w 76"/>
                <a:gd name="T5" fmla="*/ 154 h 155"/>
                <a:gd name="T6" fmla="*/ 51 w 76"/>
                <a:gd name="T7" fmla="*/ 0 h 155"/>
                <a:gd name="T8" fmla="*/ 22 w 76"/>
                <a:gd name="T9" fmla="*/ 4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55"/>
                <a:gd name="T17" fmla="*/ 76 w 76"/>
                <a:gd name="T18" fmla="*/ 155 h 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55">
                  <a:moveTo>
                    <a:pt x="22" y="4"/>
                  </a:moveTo>
                  <a:lnTo>
                    <a:pt x="0" y="154"/>
                  </a:lnTo>
                  <a:lnTo>
                    <a:pt x="75" y="154"/>
                  </a:lnTo>
                  <a:lnTo>
                    <a:pt x="51" y="0"/>
                  </a:lnTo>
                  <a:lnTo>
                    <a:pt x="2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1" name="Group 39"/>
            <p:cNvGrpSpPr>
              <a:grpSpLocks/>
            </p:cNvGrpSpPr>
            <p:nvPr/>
          </p:nvGrpSpPr>
          <p:grpSpPr bwMode="auto">
            <a:xfrm>
              <a:off x="1833" y="1389"/>
              <a:ext cx="35" cy="31"/>
              <a:chOff x="1833" y="1389"/>
              <a:chExt cx="35" cy="31"/>
            </a:xfrm>
          </p:grpSpPr>
          <p:sp>
            <p:nvSpPr>
              <p:cNvPr id="52279" name="Oval 37"/>
              <p:cNvSpPr>
                <a:spLocks noChangeArrowheads="1"/>
              </p:cNvSpPr>
              <p:nvPr/>
            </p:nvSpPr>
            <p:spPr bwMode="auto">
              <a:xfrm>
                <a:off x="1833" y="1389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0" name="Oval 38"/>
              <p:cNvSpPr>
                <a:spLocks noChangeArrowheads="1"/>
              </p:cNvSpPr>
              <p:nvPr/>
            </p:nvSpPr>
            <p:spPr bwMode="auto">
              <a:xfrm>
                <a:off x="1839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62" name="Oval 40"/>
            <p:cNvSpPr>
              <a:spLocks noChangeArrowheads="1"/>
            </p:cNvSpPr>
            <p:nvPr/>
          </p:nvSpPr>
          <p:spPr bwMode="auto">
            <a:xfrm>
              <a:off x="1844" y="1396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Freeform 41"/>
            <p:cNvSpPr>
              <a:spLocks/>
            </p:cNvSpPr>
            <p:nvPr/>
          </p:nvSpPr>
          <p:spPr bwMode="auto">
            <a:xfrm>
              <a:off x="1834" y="1404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"/>
                <a:gd name="T17" fmla="*/ 34 w 3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4" name="Group 44"/>
            <p:cNvGrpSpPr>
              <a:grpSpLocks/>
            </p:cNvGrpSpPr>
            <p:nvPr/>
          </p:nvGrpSpPr>
          <p:grpSpPr bwMode="auto">
            <a:xfrm>
              <a:off x="1834" y="1993"/>
              <a:ext cx="34" cy="31"/>
              <a:chOff x="1834" y="1993"/>
              <a:chExt cx="34" cy="31"/>
            </a:xfrm>
          </p:grpSpPr>
          <p:sp>
            <p:nvSpPr>
              <p:cNvPr id="52277" name="Oval 42"/>
              <p:cNvSpPr>
                <a:spLocks noChangeArrowheads="1"/>
              </p:cNvSpPr>
              <p:nvPr/>
            </p:nvSpPr>
            <p:spPr bwMode="auto">
              <a:xfrm>
                <a:off x="1834" y="1993"/>
                <a:ext cx="34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8" name="Oval 43"/>
              <p:cNvSpPr>
                <a:spLocks noChangeArrowheads="1"/>
              </p:cNvSpPr>
              <p:nvPr/>
            </p:nvSpPr>
            <p:spPr bwMode="auto">
              <a:xfrm>
                <a:off x="1839" y="1997"/>
                <a:ext cx="17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65" name="Oval 45"/>
            <p:cNvSpPr>
              <a:spLocks noChangeArrowheads="1"/>
            </p:cNvSpPr>
            <p:nvPr/>
          </p:nvSpPr>
          <p:spPr bwMode="auto">
            <a:xfrm>
              <a:off x="1845" y="2000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6" name="Freeform 46"/>
            <p:cNvSpPr>
              <a:spLocks/>
            </p:cNvSpPr>
            <p:nvPr/>
          </p:nvSpPr>
          <p:spPr bwMode="auto">
            <a:xfrm>
              <a:off x="1835" y="200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"/>
                <a:gd name="T17" fmla="*/ 34 w 3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7" name="Group 49"/>
            <p:cNvGrpSpPr>
              <a:grpSpLocks/>
            </p:cNvGrpSpPr>
            <p:nvPr/>
          </p:nvGrpSpPr>
          <p:grpSpPr bwMode="auto">
            <a:xfrm>
              <a:off x="1595" y="1993"/>
              <a:ext cx="35" cy="31"/>
              <a:chOff x="1595" y="1993"/>
              <a:chExt cx="35" cy="31"/>
            </a:xfrm>
          </p:grpSpPr>
          <p:sp>
            <p:nvSpPr>
              <p:cNvPr id="52275" name="Oval 47"/>
              <p:cNvSpPr>
                <a:spLocks noChangeArrowheads="1"/>
              </p:cNvSpPr>
              <p:nvPr/>
            </p:nvSpPr>
            <p:spPr bwMode="auto">
              <a:xfrm>
                <a:off x="1595" y="1993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6" name="Oval 48"/>
              <p:cNvSpPr>
                <a:spLocks noChangeArrowheads="1"/>
              </p:cNvSpPr>
              <p:nvPr/>
            </p:nvSpPr>
            <p:spPr bwMode="auto">
              <a:xfrm>
                <a:off x="1601" y="1998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68" name="Oval 50"/>
            <p:cNvSpPr>
              <a:spLocks noChangeArrowheads="1"/>
            </p:cNvSpPr>
            <p:nvPr/>
          </p:nvSpPr>
          <p:spPr bwMode="auto">
            <a:xfrm>
              <a:off x="1606" y="2001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9" name="Freeform 51"/>
            <p:cNvSpPr>
              <a:spLocks/>
            </p:cNvSpPr>
            <p:nvPr/>
          </p:nvSpPr>
          <p:spPr bwMode="auto">
            <a:xfrm>
              <a:off x="1597" y="200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"/>
                <a:gd name="T17" fmla="*/ 34 w 3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70" name="Group 54"/>
            <p:cNvGrpSpPr>
              <a:grpSpLocks/>
            </p:cNvGrpSpPr>
            <p:nvPr/>
          </p:nvGrpSpPr>
          <p:grpSpPr bwMode="auto">
            <a:xfrm>
              <a:off x="1595" y="1388"/>
              <a:ext cx="35" cy="31"/>
              <a:chOff x="1595" y="1388"/>
              <a:chExt cx="35" cy="31"/>
            </a:xfrm>
          </p:grpSpPr>
          <p:sp>
            <p:nvSpPr>
              <p:cNvPr id="52273" name="Oval 52"/>
              <p:cNvSpPr>
                <a:spLocks noChangeArrowheads="1"/>
              </p:cNvSpPr>
              <p:nvPr/>
            </p:nvSpPr>
            <p:spPr bwMode="auto">
              <a:xfrm>
                <a:off x="1595" y="1388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4" name="Oval 53"/>
              <p:cNvSpPr>
                <a:spLocks noChangeArrowheads="1"/>
              </p:cNvSpPr>
              <p:nvPr/>
            </p:nvSpPr>
            <p:spPr bwMode="auto">
              <a:xfrm>
                <a:off x="1601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71" name="Oval 55"/>
            <p:cNvSpPr>
              <a:spLocks noChangeArrowheads="1"/>
            </p:cNvSpPr>
            <p:nvPr/>
          </p:nvSpPr>
          <p:spPr bwMode="auto">
            <a:xfrm>
              <a:off x="1606" y="1396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2" name="Freeform 56"/>
            <p:cNvSpPr>
              <a:spLocks/>
            </p:cNvSpPr>
            <p:nvPr/>
          </p:nvSpPr>
          <p:spPr bwMode="auto">
            <a:xfrm>
              <a:off x="1597" y="1403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"/>
                <a:gd name="T17" fmla="*/ 34 w 3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33" name="Group 66"/>
          <p:cNvGrpSpPr>
            <a:grpSpLocks/>
          </p:cNvGrpSpPr>
          <p:nvPr/>
        </p:nvGrpSpPr>
        <p:grpSpPr bwMode="auto">
          <a:xfrm>
            <a:off x="1014413" y="3095625"/>
            <a:ext cx="1158875" cy="384175"/>
            <a:chOff x="649" y="1537"/>
            <a:chExt cx="730" cy="242"/>
          </a:xfrm>
        </p:grpSpPr>
        <p:sp>
          <p:nvSpPr>
            <p:cNvPr id="52235" name="Freeform 58"/>
            <p:cNvSpPr>
              <a:spLocks/>
            </p:cNvSpPr>
            <p:nvPr/>
          </p:nvSpPr>
          <p:spPr bwMode="auto">
            <a:xfrm>
              <a:off x="1167" y="1672"/>
              <a:ext cx="150" cy="100"/>
            </a:xfrm>
            <a:custGeom>
              <a:avLst/>
              <a:gdLst>
                <a:gd name="T0" fmla="*/ 0 w 150"/>
                <a:gd name="T1" fmla="*/ 0 h 100"/>
                <a:gd name="T2" fmla="*/ 0 w 150"/>
                <a:gd name="T3" fmla="*/ 99 h 100"/>
                <a:gd name="T4" fmla="*/ 26 w 150"/>
                <a:gd name="T5" fmla="*/ 99 h 100"/>
                <a:gd name="T6" fmla="*/ 26 w 150"/>
                <a:gd name="T7" fmla="*/ 79 h 100"/>
                <a:gd name="T8" fmla="*/ 38 w 150"/>
                <a:gd name="T9" fmla="*/ 79 h 100"/>
                <a:gd name="T10" fmla="*/ 38 w 150"/>
                <a:gd name="T11" fmla="*/ 70 h 100"/>
                <a:gd name="T12" fmla="*/ 55 w 150"/>
                <a:gd name="T13" fmla="*/ 70 h 100"/>
                <a:gd name="T14" fmla="*/ 55 w 150"/>
                <a:gd name="T15" fmla="*/ 81 h 100"/>
                <a:gd name="T16" fmla="*/ 77 w 150"/>
                <a:gd name="T17" fmla="*/ 81 h 100"/>
                <a:gd name="T18" fmla="*/ 77 w 150"/>
                <a:gd name="T19" fmla="*/ 46 h 100"/>
                <a:gd name="T20" fmla="*/ 93 w 150"/>
                <a:gd name="T21" fmla="*/ 46 h 100"/>
                <a:gd name="T22" fmla="*/ 93 w 150"/>
                <a:gd name="T23" fmla="*/ 71 h 100"/>
                <a:gd name="T24" fmla="*/ 105 w 150"/>
                <a:gd name="T25" fmla="*/ 74 h 100"/>
                <a:gd name="T26" fmla="*/ 105 w 150"/>
                <a:gd name="T27" fmla="*/ 91 h 100"/>
                <a:gd name="T28" fmla="*/ 149 w 150"/>
                <a:gd name="T29" fmla="*/ 91 h 100"/>
                <a:gd name="T30" fmla="*/ 149 w 150"/>
                <a:gd name="T31" fmla="*/ 72 h 100"/>
                <a:gd name="T32" fmla="*/ 137 w 150"/>
                <a:gd name="T33" fmla="*/ 72 h 100"/>
                <a:gd name="T34" fmla="*/ 137 w 150"/>
                <a:gd name="T35" fmla="*/ 0 h 100"/>
                <a:gd name="T36" fmla="*/ 0 w 150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0"/>
                <a:gd name="T58" fmla="*/ 0 h 100"/>
                <a:gd name="T59" fmla="*/ 150 w 150"/>
                <a:gd name="T60" fmla="*/ 100 h 1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0" h="100">
                  <a:moveTo>
                    <a:pt x="0" y="0"/>
                  </a:moveTo>
                  <a:lnTo>
                    <a:pt x="0" y="99"/>
                  </a:lnTo>
                  <a:lnTo>
                    <a:pt x="26" y="99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38" y="70"/>
                  </a:lnTo>
                  <a:lnTo>
                    <a:pt x="55" y="70"/>
                  </a:lnTo>
                  <a:lnTo>
                    <a:pt x="55" y="81"/>
                  </a:lnTo>
                  <a:lnTo>
                    <a:pt x="77" y="81"/>
                  </a:lnTo>
                  <a:lnTo>
                    <a:pt x="77" y="46"/>
                  </a:lnTo>
                  <a:lnTo>
                    <a:pt x="93" y="46"/>
                  </a:lnTo>
                  <a:lnTo>
                    <a:pt x="93" y="71"/>
                  </a:lnTo>
                  <a:lnTo>
                    <a:pt x="105" y="74"/>
                  </a:lnTo>
                  <a:lnTo>
                    <a:pt x="105" y="91"/>
                  </a:lnTo>
                  <a:lnTo>
                    <a:pt x="149" y="91"/>
                  </a:lnTo>
                  <a:lnTo>
                    <a:pt x="149" y="72"/>
                  </a:lnTo>
                  <a:lnTo>
                    <a:pt x="137" y="72"/>
                  </a:lnTo>
                  <a:lnTo>
                    <a:pt x="137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36" name="Group 62"/>
            <p:cNvGrpSpPr>
              <a:grpSpLocks/>
            </p:cNvGrpSpPr>
            <p:nvPr/>
          </p:nvGrpSpPr>
          <p:grpSpPr bwMode="auto">
            <a:xfrm>
              <a:off x="649" y="1537"/>
              <a:ext cx="252" cy="242"/>
              <a:chOff x="649" y="1537"/>
              <a:chExt cx="252" cy="242"/>
            </a:xfrm>
          </p:grpSpPr>
          <p:sp>
            <p:nvSpPr>
              <p:cNvPr id="52240" name="Oval 59"/>
              <p:cNvSpPr>
                <a:spLocks noChangeArrowheads="1"/>
              </p:cNvSpPr>
              <p:nvPr/>
            </p:nvSpPr>
            <p:spPr bwMode="auto">
              <a:xfrm>
                <a:off x="649" y="1600"/>
                <a:ext cx="128" cy="115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1" name="Oval 60"/>
              <p:cNvSpPr>
                <a:spLocks noChangeArrowheads="1"/>
              </p:cNvSpPr>
              <p:nvPr/>
            </p:nvSpPr>
            <p:spPr bwMode="auto">
              <a:xfrm>
                <a:off x="766" y="1663"/>
                <a:ext cx="130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2" name="Oval 61"/>
              <p:cNvSpPr>
                <a:spLocks noChangeArrowheads="1"/>
              </p:cNvSpPr>
              <p:nvPr/>
            </p:nvSpPr>
            <p:spPr bwMode="auto">
              <a:xfrm>
                <a:off x="770" y="1537"/>
                <a:ext cx="131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7" name="Group 65"/>
            <p:cNvGrpSpPr>
              <a:grpSpLocks/>
            </p:cNvGrpSpPr>
            <p:nvPr/>
          </p:nvGrpSpPr>
          <p:grpSpPr bwMode="auto">
            <a:xfrm>
              <a:off x="851" y="1647"/>
              <a:ext cx="528" cy="25"/>
              <a:chOff x="851" y="1647"/>
              <a:chExt cx="528" cy="25"/>
            </a:xfrm>
          </p:grpSpPr>
          <p:sp>
            <p:nvSpPr>
              <p:cNvPr id="52238" name="AutoShape 63"/>
              <p:cNvSpPr>
                <a:spLocks noChangeArrowheads="1"/>
              </p:cNvSpPr>
              <p:nvPr/>
            </p:nvSpPr>
            <p:spPr bwMode="auto">
              <a:xfrm>
                <a:off x="851" y="1647"/>
                <a:ext cx="528" cy="25"/>
              </a:xfrm>
              <a:prstGeom prst="roundRect">
                <a:avLst>
                  <a:gd name="adj" fmla="val 41931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9" name="Line 64"/>
              <p:cNvSpPr>
                <a:spLocks noChangeShapeType="1"/>
              </p:cNvSpPr>
              <p:nvPr/>
            </p:nvSpPr>
            <p:spPr bwMode="auto">
              <a:xfrm>
                <a:off x="901" y="1654"/>
                <a:ext cx="45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2234" name="Picture 285" descr="j030084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4175"/>
            <a:ext cx="18161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11384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Visible constraints: Enter a Date</a:t>
            </a:r>
            <a:endParaRPr lang="en-CA">
              <a:latin typeface="Verdana" charset="0"/>
            </a:endParaRPr>
          </a:p>
        </p:txBody>
      </p:sp>
      <p:sp>
        <p:nvSpPr>
          <p:cNvPr id="542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27846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>
                <a:latin typeface="Verdana" charset="0"/>
              </a:rPr>
              <a:t>The more constraints, the less opportunity for error</a:t>
            </a:r>
          </a:p>
          <a:p>
            <a:pPr lvl="1" eaLnBrk="1" hangingPunct="1"/>
            <a:r>
              <a:rPr lang="en-US">
                <a:latin typeface="Verdana" charset="0"/>
              </a:rPr>
              <a:t>particularly important for managing user input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0" y="6613525"/>
            <a:ext cx="327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Verdana" charset="0"/>
              </a:rPr>
              <a:t>Controls constructed in Visual Basic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35" y="3109004"/>
            <a:ext cx="142240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81" y="3095199"/>
            <a:ext cx="2286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1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Mapping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011362"/>
          </a:xfrm>
          <a:noFill/>
        </p:spPr>
        <p:txBody>
          <a:bodyPr lIns="92075" tIns="46038" rIns="92075" bIns="46038">
            <a:normAutofit fontScale="925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The set of possible relations between objects</a:t>
            </a:r>
          </a:p>
          <a:p>
            <a:pPr marL="0" indent="0" eaLnBrk="1" hangingPunct="1"/>
            <a:r>
              <a:rPr lang="en-US">
                <a:latin typeface="Verdana" charset="0"/>
              </a:rPr>
              <a:t>Control-display compatibility</a:t>
            </a:r>
          </a:p>
          <a:p>
            <a:pPr lvl="1" eaLnBrk="1" hangingPunct="1"/>
            <a:r>
              <a:rPr lang="en-US">
                <a:latin typeface="Verdana" charset="0"/>
              </a:rPr>
              <a:t>the natural relationship between controls and displays</a:t>
            </a:r>
          </a:p>
          <a:p>
            <a:pPr lvl="1" eaLnBrk="1" hangingPunct="1"/>
            <a:r>
              <a:rPr lang="en-US">
                <a:latin typeface="Verdana" charset="0"/>
              </a:rPr>
              <a:t>e.g., visual mapping of stove controls to elements</a:t>
            </a:r>
          </a:p>
          <a:p>
            <a:pPr marL="0" indent="0" eaLnBrk="1" hangingPunct="1">
              <a:spcBef>
                <a:spcPct val="0"/>
              </a:spcBef>
            </a:pPr>
            <a:endParaRPr lang="en-US" sz="2000" b="1">
              <a:latin typeface="Verdana" charset="0"/>
            </a:endParaRPr>
          </a:p>
        </p:txBody>
      </p:sp>
      <p:grpSp>
        <p:nvGrpSpPr>
          <p:cNvPr id="57347" name="Group 142"/>
          <p:cNvGrpSpPr>
            <a:grpSpLocks/>
          </p:cNvGrpSpPr>
          <p:nvPr/>
        </p:nvGrpSpPr>
        <p:grpSpPr bwMode="auto">
          <a:xfrm>
            <a:off x="276225" y="3656013"/>
            <a:ext cx="2189163" cy="3243262"/>
            <a:chOff x="174" y="1801"/>
            <a:chExt cx="1379" cy="2043"/>
          </a:xfrm>
        </p:grpSpPr>
        <p:grpSp>
          <p:nvGrpSpPr>
            <p:cNvPr id="57453" name="Group 7"/>
            <p:cNvGrpSpPr>
              <a:grpSpLocks/>
            </p:cNvGrpSpPr>
            <p:nvPr/>
          </p:nvGrpSpPr>
          <p:grpSpPr bwMode="auto">
            <a:xfrm>
              <a:off x="872" y="2048"/>
              <a:ext cx="328" cy="424"/>
              <a:chOff x="872" y="2048"/>
              <a:chExt cx="328" cy="424"/>
            </a:xfrm>
          </p:grpSpPr>
          <p:sp>
            <p:nvSpPr>
              <p:cNvPr id="57486" name="Oval 4"/>
              <p:cNvSpPr>
                <a:spLocks noChangeArrowheads="1"/>
              </p:cNvSpPr>
              <p:nvPr/>
            </p:nvSpPr>
            <p:spPr bwMode="auto">
              <a:xfrm>
                <a:off x="872" y="204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7" name="Oval 5"/>
              <p:cNvSpPr>
                <a:spLocks noChangeArrowheads="1"/>
              </p:cNvSpPr>
              <p:nvPr/>
            </p:nvSpPr>
            <p:spPr bwMode="auto">
              <a:xfrm>
                <a:off x="1000" y="223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8" name="Oval 6"/>
              <p:cNvSpPr>
                <a:spLocks noChangeArrowheads="1"/>
              </p:cNvSpPr>
              <p:nvPr/>
            </p:nvSpPr>
            <p:spPr bwMode="auto">
              <a:xfrm>
                <a:off x="1024" y="226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4" name="Group 11"/>
            <p:cNvGrpSpPr>
              <a:grpSpLocks/>
            </p:cNvGrpSpPr>
            <p:nvPr/>
          </p:nvGrpSpPr>
          <p:grpSpPr bwMode="auto">
            <a:xfrm>
              <a:off x="496" y="2099"/>
              <a:ext cx="248" cy="322"/>
              <a:chOff x="496" y="2099"/>
              <a:chExt cx="248" cy="322"/>
            </a:xfrm>
          </p:grpSpPr>
          <p:sp>
            <p:nvSpPr>
              <p:cNvPr id="57483" name="Oval 8"/>
              <p:cNvSpPr>
                <a:spLocks noChangeArrowheads="1"/>
              </p:cNvSpPr>
              <p:nvPr/>
            </p:nvSpPr>
            <p:spPr bwMode="auto">
              <a:xfrm>
                <a:off x="496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4" name="Oval 9"/>
              <p:cNvSpPr>
                <a:spLocks noChangeArrowheads="1"/>
              </p:cNvSpPr>
              <p:nvPr/>
            </p:nvSpPr>
            <p:spPr bwMode="auto">
              <a:xfrm>
                <a:off x="594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5" name="Oval 10"/>
              <p:cNvSpPr>
                <a:spLocks noChangeArrowheads="1"/>
              </p:cNvSpPr>
              <p:nvPr/>
            </p:nvSpPr>
            <p:spPr bwMode="auto">
              <a:xfrm>
                <a:off x="613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5" name="Group 15"/>
            <p:cNvGrpSpPr>
              <a:grpSpLocks/>
            </p:cNvGrpSpPr>
            <p:nvPr/>
          </p:nvGrpSpPr>
          <p:grpSpPr bwMode="auto">
            <a:xfrm>
              <a:off x="448" y="2496"/>
              <a:ext cx="328" cy="424"/>
              <a:chOff x="448" y="2496"/>
              <a:chExt cx="328" cy="424"/>
            </a:xfrm>
          </p:grpSpPr>
          <p:sp>
            <p:nvSpPr>
              <p:cNvPr id="57480" name="Oval 12"/>
              <p:cNvSpPr>
                <a:spLocks noChangeArrowheads="1"/>
              </p:cNvSpPr>
              <p:nvPr/>
            </p:nvSpPr>
            <p:spPr bwMode="auto">
              <a:xfrm>
                <a:off x="448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1" name="Oval 13"/>
              <p:cNvSpPr>
                <a:spLocks noChangeArrowheads="1"/>
              </p:cNvSpPr>
              <p:nvPr/>
            </p:nvSpPr>
            <p:spPr bwMode="auto">
              <a:xfrm>
                <a:off x="576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82" name="Oval 14"/>
              <p:cNvSpPr>
                <a:spLocks noChangeArrowheads="1"/>
              </p:cNvSpPr>
              <p:nvPr/>
            </p:nvSpPr>
            <p:spPr bwMode="auto">
              <a:xfrm>
                <a:off x="600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6" name="Group 19"/>
            <p:cNvGrpSpPr>
              <a:grpSpLocks/>
            </p:cNvGrpSpPr>
            <p:nvPr/>
          </p:nvGrpSpPr>
          <p:grpSpPr bwMode="auto">
            <a:xfrm>
              <a:off x="920" y="2579"/>
              <a:ext cx="248" cy="322"/>
              <a:chOff x="920" y="2579"/>
              <a:chExt cx="248" cy="322"/>
            </a:xfrm>
          </p:grpSpPr>
          <p:sp>
            <p:nvSpPr>
              <p:cNvPr id="57477" name="Oval 16"/>
              <p:cNvSpPr>
                <a:spLocks noChangeArrowheads="1"/>
              </p:cNvSpPr>
              <p:nvPr/>
            </p:nvSpPr>
            <p:spPr bwMode="auto">
              <a:xfrm>
                <a:off x="920" y="257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8" name="Oval 17"/>
              <p:cNvSpPr>
                <a:spLocks noChangeArrowheads="1"/>
              </p:cNvSpPr>
              <p:nvPr/>
            </p:nvSpPr>
            <p:spPr bwMode="auto">
              <a:xfrm>
                <a:off x="1018" y="272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9" name="Oval 18"/>
              <p:cNvSpPr>
                <a:spLocks noChangeArrowheads="1"/>
              </p:cNvSpPr>
              <p:nvPr/>
            </p:nvSpPr>
            <p:spPr bwMode="auto">
              <a:xfrm>
                <a:off x="1037" y="274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7" name="Group 22"/>
            <p:cNvGrpSpPr>
              <a:grpSpLocks/>
            </p:cNvGrpSpPr>
            <p:nvPr/>
          </p:nvGrpSpPr>
          <p:grpSpPr bwMode="auto">
            <a:xfrm>
              <a:off x="324" y="3052"/>
              <a:ext cx="88" cy="120"/>
              <a:chOff x="324" y="3052"/>
              <a:chExt cx="88" cy="120"/>
            </a:xfrm>
          </p:grpSpPr>
          <p:sp>
            <p:nvSpPr>
              <p:cNvPr id="57475" name="Oval 20"/>
              <p:cNvSpPr>
                <a:spLocks noChangeArrowheads="1"/>
              </p:cNvSpPr>
              <p:nvPr/>
            </p:nvSpPr>
            <p:spPr bwMode="auto">
              <a:xfrm>
                <a:off x="324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6" name="Rectangle 21"/>
              <p:cNvSpPr>
                <a:spLocks noChangeArrowheads="1"/>
              </p:cNvSpPr>
              <p:nvPr/>
            </p:nvSpPr>
            <p:spPr bwMode="auto">
              <a:xfrm>
                <a:off x="356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8" name="Group 25"/>
            <p:cNvGrpSpPr>
              <a:grpSpLocks/>
            </p:cNvGrpSpPr>
            <p:nvPr/>
          </p:nvGrpSpPr>
          <p:grpSpPr bwMode="auto">
            <a:xfrm>
              <a:off x="636" y="3052"/>
              <a:ext cx="88" cy="120"/>
              <a:chOff x="636" y="3052"/>
              <a:chExt cx="88" cy="120"/>
            </a:xfrm>
          </p:grpSpPr>
          <p:sp>
            <p:nvSpPr>
              <p:cNvPr id="57473" name="Oval 23"/>
              <p:cNvSpPr>
                <a:spLocks noChangeArrowheads="1"/>
              </p:cNvSpPr>
              <p:nvPr/>
            </p:nvSpPr>
            <p:spPr bwMode="auto">
              <a:xfrm>
                <a:off x="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4" name="Rectangle 24"/>
              <p:cNvSpPr>
                <a:spLocks noChangeArrowheads="1"/>
              </p:cNvSpPr>
              <p:nvPr/>
            </p:nvSpPr>
            <p:spPr bwMode="auto">
              <a:xfrm>
                <a:off x="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9" name="Group 28"/>
            <p:cNvGrpSpPr>
              <a:grpSpLocks/>
            </p:cNvGrpSpPr>
            <p:nvPr/>
          </p:nvGrpSpPr>
          <p:grpSpPr bwMode="auto">
            <a:xfrm>
              <a:off x="916" y="3060"/>
              <a:ext cx="88" cy="120"/>
              <a:chOff x="916" y="3060"/>
              <a:chExt cx="88" cy="120"/>
            </a:xfrm>
          </p:grpSpPr>
          <p:sp>
            <p:nvSpPr>
              <p:cNvPr id="57471" name="Oval 26"/>
              <p:cNvSpPr>
                <a:spLocks noChangeArrowheads="1"/>
              </p:cNvSpPr>
              <p:nvPr/>
            </p:nvSpPr>
            <p:spPr bwMode="auto">
              <a:xfrm>
                <a:off x="9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2" name="Rectangle 27"/>
              <p:cNvSpPr>
                <a:spLocks noChangeArrowheads="1"/>
              </p:cNvSpPr>
              <p:nvPr/>
            </p:nvSpPr>
            <p:spPr bwMode="auto">
              <a:xfrm>
                <a:off x="9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60" name="Group 31"/>
            <p:cNvGrpSpPr>
              <a:grpSpLocks/>
            </p:cNvGrpSpPr>
            <p:nvPr/>
          </p:nvGrpSpPr>
          <p:grpSpPr bwMode="auto">
            <a:xfrm>
              <a:off x="1116" y="3060"/>
              <a:ext cx="88" cy="120"/>
              <a:chOff x="1116" y="3060"/>
              <a:chExt cx="88" cy="120"/>
            </a:xfrm>
          </p:grpSpPr>
          <p:sp>
            <p:nvSpPr>
              <p:cNvPr id="57469" name="Oval 29"/>
              <p:cNvSpPr>
                <a:spLocks noChangeArrowheads="1"/>
              </p:cNvSpPr>
              <p:nvPr/>
            </p:nvSpPr>
            <p:spPr bwMode="auto">
              <a:xfrm>
                <a:off x="11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70" name="Rectangle 30"/>
              <p:cNvSpPr>
                <a:spLocks noChangeArrowheads="1"/>
              </p:cNvSpPr>
              <p:nvPr/>
            </p:nvSpPr>
            <p:spPr bwMode="auto">
              <a:xfrm>
                <a:off x="11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461" name="Rectangle 32"/>
            <p:cNvSpPr>
              <a:spLocks noChangeArrowheads="1"/>
            </p:cNvSpPr>
            <p:nvPr/>
          </p:nvSpPr>
          <p:spPr bwMode="auto">
            <a:xfrm>
              <a:off x="428" y="2020"/>
              <a:ext cx="808" cy="9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62" name="Rectangle 33"/>
            <p:cNvSpPr>
              <a:spLocks noChangeArrowheads="1"/>
            </p:cNvSpPr>
            <p:nvPr/>
          </p:nvSpPr>
          <p:spPr bwMode="auto">
            <a:xfrm>
              <a:off x="230" y="3173"/>
              <a:ext cx="3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back</a:t>
              </a:r>
              <a:br>
                <a:rPr lang="en-US" sz="1200">
                  <a:latin typeface="Arial" charset="0"/>
                </a:rPr>
              </a:br>
              <a:r>
                <a:rPr lang="en-US" sz="1200">
                  <a:latin typeface="Arial" charset="0"/>
                </a:rPr>
                <a:t>right</a:t>
              </a:r>
            </a:p>
          </p:txBody>
        </p:sp>
        <p:sp>
          <p:nvSpPr>
            <p:cNvPr id="57463" name="Rectangle 34"/>
            <p:cNvSpPr>
              <a:spLocks noChangeArrowheads="1"/>
            </p:cNvSpPr>
            <p:nvPr/>
          </p:nvSpPr>
          <p:spPr bwMode="auto">
            <a:xfrm>
              <a:off x="542" y="3173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front</a:t>
              </a:r>
              <a:br>
                <a:rPr lang="en-US" sz="1200">
                  <a:latin typeface="Arial" charset="0"/>
                </a:rPr>
              </a:br>
              <a:r>
                <a:rPr lang="en-US" sz="1200">
                  <a:latin typeface="Arial" charset="0"/>
                </a:rPr>
                <a:t>left</a:t>
              </a:r>
            </a:p>
          </p:txBody>
        </p:sp>
        <p:sp>
          <p:nvSpPr>
            <p:cNvPr id="57464" name="Rectangle 35"/>
            <p:cNvSpPr>
              <a:spLocks noChangeArrowheads="1"/>
            </p:cNvSpPr>
            <p:nvPr/>
          </p:nvSpPr>
          <p:spPr bwMode="auto">
            <a:xfrm>
              <a:off x="822" y="3173"/>
              <a:ext cx="3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back</a:t>
              </a:r>
              <a:br>
                <a:rPr lang="en-US" sz="1200">
                  <a:latin typeface="Arial" charset="0"/>
                </a:rPr>
              </a:br>
              <a:r>
                <a:rPr lang="en-US" sz="1200">
                  <a:latin typeface="Arial" charset="0"/>
                </a:rPr>
                <a:t>left</a:t>
              </a:r>
            </a:p>
          </p:txBody>
        </p:sp>
        <p:sp>
          <p:nvSpPr>
            <p:cNvPr id="57465" name="Rectangle 36"/>
            <p:cNvSpPr>
              <a:spLocks noChangeArrowheads="1"/>
            </p:cNvSpPr>
            <p:nvPr/>
          </p:nvSpPr>
          <p:spPr bwMode="auto">
            <a:xfrm>
              <a:off x="1086" y="3173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front</a:t>
              </a:r>
              <a:br>
                <a:rPr lang="en-US" sz="1200">
                  <a:latin typeface="Arial" charset="0"/>
                </a:rPr>
              </a:br>
              <a:r>
                <a:rPr lang="en-US" sz="1200">
                  <a:latin typeface="Arial" charset="0"/>
                </a:rPr>
                <a:t>right</a:t>
              </a:r>
            </a:p>
          </p:txBody>
        </p:sp>
        <p:sp>
          <p:nvSpPr>
            <p:cNvPr id="57466" name="Rectangle 37"/>
            <p:cNvSpPr>
              <a:spLocks noChangeArrowheads="1"/>
            </p:cNvSpPr>
            <p:nvPr/>
          </p:nvSpPr>
          <p:spPr bwMode="auto">
            <a:xfrm>
              <a:off x="174" y="3518"/>
              <a:ext cx="137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latin typeface="Arial" charset="0"/>
                </a:rPr>
                <a:t>24 possibilities, requires: </a:t>
              </a:r>
            </a:p>
            <a:p>
              <a:pPr eaLnBrk="0" hangingPunct="0"/>
              <a:r>
                <a:rPr lang="en-US" sz="1400">
                  <a:latin typeface="Arial" charset="0"/>
                </a:rPr>
                <a:t>  -visible labels + memory</a:t>
              </a:r>
              <a:endParaRPr lang="en-US" sz="1800" b="1">
                <a:latin typeface="Arial" charset="0"/>
              </a:endParaRPr>
            </a:p>
          </p:txBody>
        </p:sp>
        <p:sp>
          <p:nvSpPr>
            <p:cNvPr id="57467" name="Rectangle 38"/>
            <p:cNvSpPr>
              <a:spLocks noChangeArrowheads="1"/>
            </p:cNvSpPr>
            <p:nvPr/>
          </p:nvSpPr>
          <p:spPr bwMode="auto">
            <a:xfrm>
              <a:off x="518" y="1801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latin typeface="Arial" charset="0"/>
                </a:rPr>
                <a:t>arbitrary</a:t>
              </a:r>
            </a:p>
          </p:txBody>
        </p:sp>
        <p:sp>
          <p:nvSpPr>
            <p:cNvPr id="57468" name="Rectangle 76"/>
            <p:cNvSpPr>
              <a:spLocks noChangeArrowheads="1"/>
            </p:cNvSpPr>
            <p:nvPr/>
          </p:nvSpPr>
          <p:spPr bwMode="auto">
            <a:xfrm>
              <a:off x="188" y="2980"/>
              <a:ext cx="1184" cy="4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348" name="Group 146"/>
          <p:cNvGrpSpPr>
            <a:grpSpLocks/>
          </p:cNvGrpSpPr>
          <p:nvPr/>
        </p:nvGrpSpPr>
        <p:grpSpPr bwMode="auto">
          <a:xfrm>
            <a:off x="2417763" y="3643313"/>
            <a:ext cx="2225675" cy="3243262"/>
            <a:chOff x="1523" y="2295"/>
            <a:chExt cx="1402" cy="2043"/>
          </a:xfrm>
        </p:grpSpPr>
        <p:grpSp>
          <p:nvGrpSpPr>
            <p:cNvPr id="57413" name="Group 42"/>
            <p:cNvGrpSpPr>
              <a:grpSpLocks/>
            </p:cNvGrpSpPr>
            <p:nvPr/>
          </p:nvGrpSpPr>
          <p:grpSpPr bwMode="auto">
            <a:xfrm>
              <a:off x="2408" y="2558"/>
              <a:ext cx="328" cy="424"/>
              <a:chOff x="2408" y="2056"/>
              <a:chExt cx="328" cy="424"/>
            </a:xfrm>
          </p:grpSpPr>
          <p:sp>
            <p:nvSpPr>
              <p:cNvPr id="57450" name="Oval 39"/>
              <p:cNvSpPr>
                <a:spLocks noChangeArrowheads="1"/>
              </p:cNvSpPr>
              <p:nvPr/>
            </p:nvSpPr>
            <p:spPr bwMode="auto">
              <a:xfrm>
                <a:off x="2408" y="205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51" name="Oval 40"/>
              <p:cNvSpPr>
                <a:spLocks noChangeArrowheads="1"/>
              </p:cNvSpPr>
              <p:nvPr/>
            </p:nvSpPr>
            <p:spPr bwMode="auto">
              <a:xfrm>
                <a:off x="2536" y="224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52" name="Oval 41"/>
              <p:cNvSpPr>
                <a:spLocks noChangeArrowheads="1"/>
              </p:cNvSpPr>
              <p:nvPr/>
            </p:nvSpPr>
            <p:spPr bwMode="auto">
              <a:xfrm>
                <a:off x="2560" y="227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4" name="Group 46"/>
            <p:cNvGrpSpPr>
              <a:grpSpLocks/>
            </p:cNvGrpSpPr>
            <p:nvPr/>
          </p:nvGrpSpPr>
          <p:grpSpPr bwMode="auto">
            <a:xfrm>
              <a:off x="1840" y="2601"/>
              <a:ext cx="248" cy="322"/>
              <a:chOff x="1840" y="2099"/>
              <a:chExt cx="248" cy="322"/>
            </a:xfrm>
          </p:grpSpPr>
          <p:sp>
            <p:nvSpPr>
              <p:cNvPr id="57447" name="Oval 43"/>
              <p:cNvSpPr>
                <a:spLocks noChangeArrowheads="1"/>
              </p:cNvSpPr>
              <p:nvPr/>
            </p:nvSpPr>
            <p:spPr bwMode="auto">
              <a:xfrm>
                <a:off x="1840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8" name="Oval 44"/>
              <p:cNvSpPr>
                <a:spLocks noChangeArrowheads="1"/>
              </p:cNvSpPr>
              <p:nvPr/>
            </p:nvSpPr>
            <p:spPr bwMode="auto">
              <a:xfrm>
                <a:off x="1938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9" name="Oval 45"/>
              <p:cNvSpPr>
                <a:spLocks noChangeArrowheads="1"/>
              </p:cNvSpPr>
              <p:nvPr/>
            </p:nvSpPr>
            <p:spPr bwMode="auto">
              <a:xfrm>
                <a:off x="1957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5" name="Group 50"/>
            <p:cNvGrpSpPr>
              <a:grpSpLocks/>
            </p:cNvGrpSpPr>
            <p:nvPr/>
          </p:nvGrpSpPr>
          <p:grpSpPr bwMode="auto">
            <a:xfrm>
              <a:off x="1792" y="2998"/>
              <a:ext cx="328" cy="424"/>
              <a:chOff x="1792" y="2496"/>
              <a:chExt cx="328" cy="424"/>
            </a:xfrm>
          </p:grpSpPr>
          <p:sp>
            <p:nvSpPr>
              <p:cNvPr id="57444" name="Oval 47"/>
              <p:cNvSpPr>
                <a:spLocks noChangeArrowheads="1"/>
              </p:cNvSpPr>
              <p:nvPr/>
            </p:nvSpPr>
            <p:spPr bwMode="auto">
              <a:xfrm>
                <a:off x="1792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5" name="Oval 48"/>
              <p:cNvSpPr>
                <a:spLocks noChangeArrowheads="1"/>
              </p:cNvSpPr>
              <p:nvPr/>
            </p:nvSpPr>
            <p:spPr bwMode="auto">
              <a:xfrm>
                <a:off x="1920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6" name="Oval 49"/>
              <p:cNvSpPr>
                <a:spLocks noChangeArrowheads="1"/>
              </p:cNvSpPr>
              <p:nvPr/>
            </p:nvSpPr>
            <p:spPr bwMode="auto">
              <a:xfrm>
                <a:off x="1944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6" name="Group 54"/>
            <p:cNvGrpSpPr>
              <a:grpSpLocks/>
            </p:cNvGrpSpPr>
            <p:nvPr/>
          </p:nvGrpSpPr>
          <p:grpSpPr bwMode="auto">
            <a:xfrm>
              <a:off x="2456" y="3089"/>
              <a:ext cx="248" cy="322"/>
              <a:chOff x="2456" y="2587"/>
              <a:chExt cx="248" cy="322"/>
            </a:xfrm>
          </p:grpSpPr>
          <p:sp>
            <p:nvSpPr>
              <p:cNvPr id="57441" name="Oval 51"/>
              <p:cNvSpPr>
                <a:spLocks noChangeArrowheads="1"/>
              </p:cNvSpPr>
              <p:nvPr/>
            </p:nvSpPr>
            <p:spPr bwMode="auto">
              <a:xfrm>
                <a:off x="2456" y="2587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2" name="Oval 52"/>
              <p:cNvSpPr>
                <a:spLocks noChangeArrowheads="1"/>
              </p:cNvSpPr>
              <p:nvPr/>
            </p:nvSpPr>
            <p:spPr bwMode="auto">
              <a:xfrm>
                <a:off x="2554" y="2728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3" name="Oval 53"/>
              <p:cNvSpPr>
                <a:spLocks noChangeArrowheads="1"/>
              </p:cNvSpPr>
              <p:nvPr/>
            </p:nvSpPr>
            <p:spPr bwMode="auto">
              <a:xfrm>
                <a:off x="2573" y="2753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7" name="Group 57"/>
            <p:cNvGrpSpPr>
              <a:grpSpLocks/>
            </p:cNvGrpSpPr>
            <p:nvPr/>
          </p:nvGrpSpPr>
          <p:grpSpPr bwMode="auto">
            <a:xfrm>
              <a:off x="1780" y="3546"/>
              <a:ext cx="88" cy="120"/>
              <a:chOff x="1780" y="3044"/>
              <a:chExt cx="88" cy="120"/>
            </a:xfrm>
          </p:grpSpPr>
          <p:sp>
            <p:nvSpPr>
              <p:cNvPr id="57439" name="Oval 55"/>
              <p:cNvSpPr>
                <a:spLocks noChangeArrowheads="1"/>
              </p:cNvSpPr>
              <p:nvPr/>
            </p:nvSpPr>
            <p:spPr bwMode="auto">
              <a:xfrm>
                <a:off x="1780" y="305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40" name="Rectangle 56"/>
              <p:cNvSpPr>
                <a:spLocks noChangeArrowheads="1"/>
              </p:cNvSpPr>
              <p:nvPr/>
            </p:nvSpPr>
            <p:spPr bwMode="auto">
              <a:xfrm>
                <a:off x="1812" y="304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8" name="Group 60"/>
            <p:cNvGrpSpPr>
              <a:grpSpLocks/>
            </p:cNvGrpSpPr>
            <p:nvPr/>
          </p:nvGrpSpPr>
          <p:grpSpPr bwMode="auto">
            <a:xfrm>
              <a:off x="2012" y="3538"/>
              <a:ext cx="88" cy="120"/>
              <a:chOff x="2012" y="3036"/>
              <a:chExt cx="88" cy="120"/>
            </a:xfrm>
          </p:grpSpPr>
          <p:sp>
            <p:nvSpPr>
              <p:cNvPr id="57437" name="Oval 58"/>
              <p:cNvSpPr>
                <a:spLocks noChangeArrowheads="1"/>
              </p:cNvSpPr>
              <p:nvPr/>
            </p:nvSpPr>
            <p:spPr bwMode="auto">
              <a:xfrm>
                <a:off x="2012" y="304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38" name="Rectangle 59"/>
              <p:cNvSpPr>
                <a:spLocks noChangeArrowheads="1"/>
              </p:cNvSpPr>
              <p:nvPr/>
            </p:nvSpPr>
            <p:spPr bwMode="auto">
              <a:xfrm>
                <a:off x="2044" y="303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19" name="Group 63"/>
            <p:cNvGrpSpPr>
              <a:grpSpLocks/>
            </p:cNvGrpSpPr>
            <p:nvPr/>
          </p:nvGrpSpPr>
          <p:grpSpPr bwMode="auto">
            <a:xfrm>
              <a:off x="2452" y="3554"/>
              <a:ext cx="88" cy="120"/>
              <a:chOff x="2452" y="3052"/>
              <a:chExt cx="88" cy="120"/>
            </a:xfrm>
          </p:grpSpPr>
          <p:sp>
            <p:nvSpPr>
              <p:cNvPr id="57435" name="Oval 61"/>
              <p:cNvSpPr>
                <a:spLocks noChangeArrowheads="1"/>
              </p:cNvSpPr>
              <p:nvPr/>
            </p:nvSpPr>
            <p:spPr bwMode="auto">
              <a:xfrm>
                <a:off x="2452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36" name="Rectangle 62"/>
              <p:cNvSpPr>
                <a:spLocks noChangeArrowheads="1"/>
              </p:cNvSpPr>
              <p:nvPr/>
            </p:nvSpPr>
            <p:spPr bwMode="auto">
              <a:xfrm>
                <a:off x="2484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20" name="Group 66"/>
            <p:cNvGrpSpPr>
              <a:grpSpLocks/>
            </p:cNvGrpSpPr>
            <p:nvPr/>
          </p:nvGrpSpPr>
          <p:grpSpPr bwMode="auto">
            <a:xfrm>
              <a:off x="2636" y="3554"/>
              <a:ext cx="88" cy="120"/>
              <a:chOff x="2636" y="3052"/>
              <a:chExt cx="88" cy="120"/>
            </a:xfrm>
          </p:grpSpPr>
          <p:sp>
            <p:nvSpPr>
              <p:cNvPr id="57433" name="Oval 64"/>
              <p:cNvSpPr>
                <a:spLocks noChangeArrowheads="1"/>
              </p:cNvSpPr>
              <p:nvPr/>
            </p:nvSpPr>
            <p:spPr bwMode="auto">
              <a:xfrm>
                <a:off x="2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34" name="Rectangle 65"/>
              <p:cNvSpPr>
                <a:spLocks noChangeArrowheads="1"/>
              </p:cNvSpPr>
              <p:nvPr/>
            </p:nvSpPr>
            <p:spPr bwMode="auto">
              <a:xfrm>
                <a:off x="2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421" name="Rectangle 67"/>
            <p:cNvSpPr>
              <a:spLocks noChangeArrowheads="1"/>
            </p:cNvSpPr>
            <p:nvPr/>
          </p:nvSpPr>
          <p:spPr bwMode="auto">
            <a:xfrm>
              <a:off x="1668" y="2514"/>
              <a:ext cx="1232" cy="14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22" name="Rectangle 68"/>
            <p:cNvSpPr>
              <a:spLocks noChangeArrowheads="1"/>
            </p:cNvSpPr>
            <p:nvPr/>
          </p:nvSpPr>
          <p:spPr bwMode="auto">
            <a:xfrm>
              <a:off x="1686" y="3667"/>
              <a:ext cx="3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back</a:t>
              </a:r>
              <a:br>
                <a:rPr lang="en-US" sz="1200">
                  <a:latin typeface="Arial" charset="0"/>
                </a:rPr>
              </a:br>
              <a:endParaRPr lang="en-US" sz="1200">
                <a:latin typeface="Arial" charset="0"/>
              </a:endParaRPr>
            </a:p>
          </p:txBody>
        </p:sp>
        <p:sp>
          <p:nvSpPr>
            <p:cNvPr id="57423" name="Rectangle 69"/>
            <p:cNvSpPr>
              <a:spLocks noChangeArrowheads="1"/>
            </p:cNvSpPr>
            <p:nvPr/>
          </p:nvSpPr>
          <p:spPr bwMode="auto">
            <a:xfrm>
              <a:off x="1918" y="3659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front</a:t>
              </a:r>
              <a:br>
                <a:rPr lang="en-US" sz="1200">
                  <a:latin typeface="Arial" charset="0"/>
                </a:rPr>
              </a:br>
              <a:endParaRPr lang="en-US" sz="1200">
                <a:latin typeface="Arial" charset="0"/>
              </a:endParaRPr>
            </a:p>
          </p:txBody>
        </p:sp>
        <p:sp>
          <p:nvSpPr>
            <p:cNvPr id="57424" name="Rectangle 70"/>
            <p:cNvSpPr>
              <a:spLocks noChangeArrowheads="1"/>
            </p:cNvSpPr>
            <p:nvPr/>
          </p:nvSpPr>
          <p:spPr bwMode="auto">
            <a:xfrm>
              <a:off x="2358" y="3667"/>
              <a:ext cx="3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front</a:t>
              </a:r>
            </a:p>
          </p:txBody>
        </p:sp>
        <p:sp>
          <p:nvSpPr>
            <p:cNvPr id="57425" name="Rectangle 71"/>
            <p:cNvSpPr>
              <a:spLocks noChangeArrowheads="1"/>
            </p:cNvSpPr>
            <p:nvPr/>
          </p:nvSpPr>
          <p:spPr bwMode="auto">
            <a:xfrm>
              <a:off x="2606" y="3667"/>
              <a:ext cx="3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back</a:t>
              </a:r>
            </a:p>
          </p:txBody>
        </p:sp>
        <p:sp>
          <p:nvSpPr>
            <p:cNvPr id="57426" name="Rectangle 72"/>
            <p:cNvSpPr>
              <a:spLocks noChangeArrowheads="1"/>
            </p:cNvSpPr>
            <p:nvPr/>
          </p:nvSpPr>
          <p:spPr bwMode="auto">
            <a:xfrm>
              <a:off x="1670" y="4012"/>
              <a:ext cx="124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latin typeface="Arial" charset="0"/>
                </a:rPr>
                <a:t>2 possibilities per side </a:t>
              </a:r>
            </a:p>
            <a:p>
              <a:pPr eaLnBrk="0" hangingPunct="0"/>
              <a:r>
                <a:rPr lang="en-US" sz="1400">
                  <a:latin typeface="Arial" charset="0"/>
                </a:rPr>
                <a:t> =4 total possibilities</a:t>
              </a:r>
            </a:p>
          </p:txBody>
        </p:sp>
        <p:sp>
          <p:nvSpPr>
            <p:cNvPr id="57427" name="Rectangle 73"/>
            <p:cNvSpPr>
              <a:spLocks noChangeArrowheads="1"/>
            </p:cNvSpPr>
            <p:nvPr/>
          </p:nvSpPr>
          <p:spPr bwMode="auto">
            <a:xfrm>
              <a:off x="1974" y="2295"/>
              <a:ext cx="5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latin typeface="Arial" charset="0"/>
                </a:rPr>
                <a:t>paired</a:t>
              </a:r>
            </a:p>
          </p:txBody>
        </p:sp>
        <p:sp>
          <p:nvSpPr>
            <p:cNvPr id="57428" name="Rectangle 74"/>
            <p:cNvSpPr>
              <a:spLocks noChangeArrowheads="1"/>
            </p:cNvSpPr>
            <p:nvPr/>
          </p:nvSpPr>
          <p:spPr bwMode="auto">
            <a:xfrm>
              <a:off x="1684" y="3530"/>
              <a:ext cx="528" cy="2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29" name="Rectangle 75"/>
            <p:cNvSpPr>
              <a:spLocks noChangeArrowheads="1"/>
            </p:cNvSpPr>
            <p:nvPr/>
          </p:nvSpPr>
          <p:spPr bwMode="auto">
            <a:xfrm>
              <a:off x="2356" y="3522"/>
              <a:ext cx="528" cy="2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30" name="Line 77"/>
            <p:cNvSpPr>
              <a:spLocks noChangeShapeType="1"/>
            </p:cNvSpPr>
            <p:nvPr/>
          </p:nvSpPr>
          <p:spPr bwMode="auto">
            <a:xfrm flipV="1">
              <a:off x="2296" y="3838"/>
              <a:ext cx="232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31" name="Line 78"/>
            <p:cNvSpPr>
              <a:spLocks noChangeShapeType="1"/>
            </p:cNvSpPr>
            <p:nvPr/>
          </p:nvSpPr>
          <p:spPr bwMode="auto">
            <a:xfrm flipH="1" flipV="1">
              <a:off x="2040" y="3846"/>
              <a:ext cx="240" cy="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32" name="Line 140"/>
            <p:cNvSpPr>
              <a:spLocks noChangeShapeType="1"/>
            </p:cNvSpPr>
            <p:nvPr/>
          </p:nvSpPr>
          <p:spPr bwMode="auto">
            <a:xfrm>
              <a:off x="1523" y="2456"/>
              <a:ext cx="0" cy="186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349" name="Group 147"/>
          <p:cNvGrpSpPr>
            <a:grpSpLocks/>
          </p:cNvGrpSpPr>
          <p:nvPr/>
        </p:nvGrpSpPr>
        <p:grpSpPr bwMode="auto">
          <a:xfrm>
            <a:off x="4910138" y="3611563"/>
            <a:ext cx="3810000" cy="3246437"/>
            <a:chOff x="3093" y="2275"/>
            <a:chExt cx="2400" cy="2045"/>
          </a:xfrm>
        </p:grpSpPr>
        <p:grpSp>
          <p:nvGrpSpPr>
            <p:cNvPr id="57350" name="Group 144"/>
            <p:cNvGrpSpPr>
              <a:grpSpLocks/>
            </p:cNvGrpSpPr>
            <p:nvPr/>
          </p:nvGrpSpPr>
          <p:grpSpPr bwMode="auto">
            <a:xfrm>
              <a:off x="3205" y="2275"/>
              <a:ext cx="2288" cy="1611"/>
              <a:chOff x="3205" y="1773"/>
              <a:chExt cx="2288" cy="1611"/>
            </a:xfrm>
          </p:grpSpPr>
          <p:grpSp>
            <p:nvGrpSpPr>
              <p:cNvPr id="57352" name="Group 82"/>
              <p:cNvGrpSpPr>
                <a:grpSpLocks/>
              </p:cNvGrpSpPr>
              <p:nvPr/>
            </p:nvGrpSpPr>
            <p:grpSpPr bwMode="auto">
              <a:xfrm>
                <a:off x="4481" y="2028"/>
                <a:ext cx="328" cy="424"/>
                <a:chOff x="4481" y="2028"/>
                <a:chExt cx="328" cy="424"/>
              </a:xfrm>
            </p:grpSpPr>
            <p:sp>
              <p:nvSpPr>
                <p:cNvPr id="57410" name="Oval 79"/>
                <p:cNvSpPr>
                  <a:spLocks noChangeArrowheads="1"/>
                </p:cNvSpPr>
                <p:nvPr/>
              </p:nvSpPr>
              <p:spPr bwMode="auto">
                <a:xfrm>
                  <a:off x="4481" y="20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11" name="Oval 80"/>
                <p:cNvSpPr>
                  <a:spLocks noChangeArrowheads="1"/>
                </p:cNvSpPr>
                <p:nvPr/>
              </p:nvSpPr>
              <p:spPr bwMode="auto">
                <a:xfrm>
                  <a:off x="4609" y="22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12" name="Oval 81"/>
                <p:cNvSpPr>
                  <a:spLocks noChangeArrowheads="1"/>
                </p:cNvSpPr>
                <p:nvPr/>
              </p:nvSpPr>
              <p:spPr bwMode="auto">
                <a:xfrm>
                  <a:off x="4633" y="22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3" name="Group 86"/>
              <p:cNvGrpSpPr>
                <a:grpSpLocks/>
              </p:cNvGrpSpPr>
              <p:nvPr/>
            </p:nvGrpSpPr>
            <p:grpSpPr bwMode="auto">
              <a:xfrm>
                <a:off x="4689" y="2535"/>
                <a:ext cx="248" cy="322"/>
                <a:chOff x="4689" y="2535"/>
                <a:chExt cx="248" cy="322"/>
              </a:xfrm>
            </p:grpSpPr>
            <p:sp>
              <p:nvSpPr>
                <p:cNvPr id="57407" name="Oval 83"/>
                <p:cNvSpPr>
                  <a:spLocks noChangeArrowheads="1"/>
                </p:cNvSpPr>
                <p:nvPr/>
              </p:nvSpPr>
              <p:spPr bwMode="auto">
                <a:xfrm>
                  <a:off x="4689" y="2535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8" name="Oval 84"/>
                <p:cNvSpPr>
                  <a:spLocks noChangeArrowheads="1"/>
                </p:cNvSpPr>
                <p:nvPr/>
              </p:nvSpPr>
              <p:spPr bwMode="auto">
                <a:xfrm>
                  <a:off x="4787" y="2676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9" name="Oval 85"/>
                <p:cNvSpPr>
                  <a:spLocks noChangeArrowheads="1"/>
                </p:cNvSpPr>
                <p:nvPr/>
              </p:nvSpPr>
              <p:spPr bwMode="auto">
                <a:xfrm>
                  <a:off x="4806" y="2701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4" name="Group 90"/>
              <p:cNvGrpSpPr>
                <a:grpSpLocks/>
              </p:cNvGrpSpPr>
              <p:nvPr/>
            </p:nvGrpSpPr>
            <p:grpSpPr bwMode="auto">
              <a:xfrm>
                <a:off x="5113" y="2468"/>
                <a:ext cx="328" cy="424"/>
                <a:chOff x="5113" y="2468"/>
                <a:chExt cx="328" cy="424"/>
              </a:xfrm>
            </p:grpSpPr>
            <p:sp>
              <p:nvSpPr>
                <p:cNvPr id="57404" name="Oval 87"/>
                <p:cNvSpPr>
                  <a:spLocks noChangeArrowheads="1"/>
                </p:cNvSpPr>
                <p:nvPr/>
              </p:nvSpPr>
              <p:spPr bwMode="auto">
                <a:xfrm>
                  <a:off x="5113" y="246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5" name="Oval 88"/>
                <p:cNvSpPr>
                  <a:spLocks noChangeArrowheads="1"/>
                </p:cNvSpPr>
                <p:nvPr/>
              </p:nvSpPr>
              <p:spPr bwMode="auto">
                <a:xfrm>
                  <a:off x="5241" y="265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6" name="Oval 89"/>
                <p:cNvSpPr>
                  <a:spLocks noChangeArrowheads="1"/>
                </p:cNvSpPr>
                <p:nvPr/>
              </p:nvSpPr>
              <p:spPr bwMode="auto">
                <a:xfrm>
                  <a:off x="5265" y="268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5" name="Group 94"/>
              <p:cNvGrpSpPr>
                <a:grpSpLocks/>
              </p:cNvGrpSpPr>
              <p:nvPr/>
            </p:nvGrpSpPr>
            <p:grpSpPr bwMode="auto">
              <a:xfrm>
                <a:off x="4977" y="2063"/>
                <a:ext cx="248" cy="322"/>
                <a:chOff x="4977" y="2063"/>
                <a:chExt cx="248" cy="322"/>
              </a:xfrm>
            </p:grpSpPr>
            <p:sp>
              <p:nvSpPr>
                <p:cNvPr id="57401" name="Oval 91"/>
                <p:cNvSpPr>
                  <a:spLocks noChangeArrowheads="1"/>
                </p:cNvSpPr>
                <p:nvPr/>
              </p:nvSpPr>
              <p:spPr bwMode="auto">
                <a:xfrm>
                  <a:off x="4977" y="2063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2" name="Oval 92"/>
                <p:cNvSpPr>
                  <a:spLocks noChangeArrowheads="1"/>
                </p:cNvSpPr>
                <p:nvPr/>
              </p:nvSpPr>
              <p:spPr bwMode="auto">
                <a:xfrm>
                  <a:off x="5075" y="2204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3" name="Oval 93"/>
                <p:cNvSpPr>
                  <a:spLocks noChangeArrowheads="1"/>
                </p:cNvSpPr>
                <p:nvPr/>
              </p:nvSpPr>
              <p:spPr bwMode="auto">
                <a:xfrm>
                  <a:off x="5094" y="2229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6" name="Group 97"/>
              <p:cNvGrpSpPr>
                <a:grpSpLocks/>
              </p:cNvGrpSpPr>
              <p:nvPr/>
            </p:nvGrpSpPr>
            <p:grpSpPr bwMode="auto">
              <a:xfrm>
                <a:off x="4533" y="3024"/>
                <a:ext cx="88" cy="120"/>
                <a:chOff x="4533" y="3024"/>
                <a:chExt cx="88" cy="120"/>
              </a:xfrm>
            </p:grpSpPr>
            <p:sp>
              <p:nvSpPr>
                <p:cNvPr id="57399" name="Oval 95"/>
                <p:cNvSpPr>
                  <a:spLocks noChangeArrowheads="1"/>
                </p:cNvSpPr>
                <p:nvPr/>
              </p:nvSpPr>
              <p:spPr bwMode="auto">
                <a:xfrm>
                  <a:off x="4533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00" name="Rectangle 96"/>
                <p:cNvSpPr>
                  <a:spLocks noChangeArrowheads="1"/>
                </p:cNvSpPr>
                <p:nvPr/>
              </p:nvSpPr>
              <p:spPr bwMode="auto">
                <a:xfrm>
                  <a:off x="4565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7" name="Group 100"/>
              <p:cNvGrpSpPr>
                <a:grpSpLocks/>
              </p:cNvGrpSpPr>
              <p:nvPr/>
            </p:nvGrpSpPr>
            <p:grpSpPr bwMode="auto">
              <a:xfrm>
                <a:off x="4725" y="3024"/>
                <a:ext cx="88" cy="120"/>
                <a:chOff x="4725" y="3024"/>
                <a:chExt cx="88" cy="120"/>
              </a:xfrm>
            </p:grpSpPr>
            <p:sp>
              <p:nvSpPr>
                <p:cNvPr id="57397" name="Oval 98"/>
                <p:cNvSpPr>
                  <a:spLocks noChangeArrowheads="1"/>
                </p:cNvSpPr>
                <p:nvPr/>
              </p:nvSpPr>
              <p:spPr bwMode="auto">
                <a:xfrm>
                  <a:off x="4725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8" name="Rectangle 99"/>
                <p:cNvSpPr>
                  <a:spLocks noChangeArrowheads="1"/>
                </p:cNvSpPr>
                <p:nvPr/>
              </p:nvSpPr>
              <p:spPr bwMode="auto">
                <a:xfrm>
                  <a:off x="4757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8" name="Group 103"/>
              <p:cNvGrpSpPr>
                <a:grpSpLocks/>
              </p:cNvGrpSpPr>
              <p:nvPr/>
            </p:nvGrpSpPr>
            <p:grpSpPr bwMode="auto">
              <a:xfrm>
                <a:off x="4629" y="3192"/>
                <a:ext cx="88" cy="120"/>
                <a:chOff x="4629" y="3192"/>
                <a:chExt cx="88" cy="120"/>
              </a:xfrm>
            </p:grpSpPr>
            <p:sp>
              <p:nvSpPr>
                <p:cNvPr id="57395" name="Oval 101"/>
                <p:cNvSpPr>
                  <a:spLocks noChangeArrowheads="1"/>
                </p:cNvSpPr>
                <p:nvPr/>
              </p:nvSpPr>
              <p:spPr bwMode="auto">
                <a:xfrm>
                  <a:off x="4629" y="320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6" name="Rectangle 102"/>
                <p:cNvSpPr>
                  <a:spLocks noChangeArrowheads="1"/>
                </p:cNvSpPr>
                <p:nvPr/>
              </p:nvSpPr>
              <p:spPr bwMode="auto">
                <a:xfrm>
                  <a:off x="4661" y="319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59" name="Group 106"/>
              <p:cNvGrpSpPr>
                <a:grpSpLocks/>
              </p:cNvGrpSpPr>
              <p:nvPr/>
            </p:nvGrpSpPr>
            <p:grpSpPr bwMode="auto">
              <a:xfrm>
                <a:off x="4845" y="3184"/>
                <a:ext cx="88" cy="120"/>
                <a:chOff x="4845" y="3184"/>
                <a:chExt cx="88" cy="120"/>
              </a:xfrm>
            </p:grpSpPr>
            <p:sp>
              <p:nvSpPr>
                <p:cNvPr id="57393" name="Oval 104"/>
                <p:cNvSpPr>
                  <a:spLocks noChangeArrowheads="1"/>
                </p:cNvSpPr>
                <p:nvPr/>
              </p:nvSpPr>
              <p:spPr bwMode="auto">
                <a:xfrm>
                  <a:off x="4845" y="31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4" name="Rectangle 105"/>
                <p:cNvSpPr>
                  <a:spLocks noChangeArrowheads="1"/>
                </p:cNvSpPr>
                <p:nvPr/>
              </p:nvSpPr>
              <p:spPr bwMode="auto">
                <a:xfrm>
                  <a:off x="4877" y="31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360" name="Rectangle 107"/>
              <p:cNvSpPr>
                <a:spLocks noChangeArrowheads="1"/>
              </p:cNvSpPr>
              <p:nvPr/>
            </p:nvSpPr>
            <p:spPr bwMode="auto">
              <a:xfrm>
                <a:off x="4429" y="1992"/>
                <a:ext cx="1064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Rectangle 108"/>
              <p:cNvSpPr>
                <a:spLocks noChangeArrowheads="1"/>
              </p:cNvSpPr>
              <p:nvPr/>
            </p:nvSpPr>
            <p:spPr bwMode="auto">
              <a:xfrm>
                <a:off x="3927" y="1773"/>
                <a:ext cx="8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800">
                    <a:latin typeface="Arial" charset="0"/>
                  </a:rPr>
                  <a:t>full mapping</a:t>
                </a:r>
              </a:p>
            </p:txBody>
          </p:sp>
          <p:sp>
            <p:nvSpPr>
              <p:cNvPr id="57362" name="Rectangle 109"/>
              <p:cNvSpPr>
                <a:spLocks noChangeArrowheads="1"/>
              </p:cNvSpPr>
              <p:nvPr/>
            </p:nvSpPr>
            <p:spPr bwMode="auto">
              <a:xfrm>
                <a:off x="4493" y="3008"/>
                <a:ext cx="456" cy="3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363" name="Group 113"/>
              <p:cNvGrpSpPr>
                <a:grpSpLocks/>
              </p:cNvGrpSpPr>
              <p:nvPr/>
            </p:nvGrpSpPr>
            <p:grpSpPr bwMode="auto">
              <a:xfrm>
                <a:off x="3225" y="2428"/>
                <a:ext cx="328" cy="424"/>
                <a:chOff x="3225" y="2428"/>
                <a:chExt cx="328" cy="424"/>
              </a:xfrm>
            </p:grpSpPr>
            <p:sp>
              <p:nvSpPr>
                <p:cNvPr id="57390" name="Oval 110"/>
                <p:cNvSpPr>
                  <a:spLocks noChangeArrowheads="1"/>
                </p:cNvSpPr>
                <p:nvPr/>
              </p:nvSpPr>
              <p:spPr bwMode="auto">
                <a:xfrm>
                  <a:off x="322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1" name="Oval 111"/>
                <p:cNvSpPr>
                  <a:spLocks noChangeArrowheads="1"/>
                </p:cNvSpPr>
                <p:nvPr/>
              </p:nvSpPr>
              <p:spPr bwMode="auto">
                <a:xfrm>
                  <a:off x="335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2" name="Oval 112"/>
                <p:cNvSpPr>
                  <a:spLocks noChangeArrowheads="1"/>
                </p:cNvSpPr>
                <p:nvPr/>
              </p:nvSpPr>
              <p:spPr bwMode="auto">
                <a:xfrm>
                  <a:off x="337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4" name="Group 117"/>
              <p:cNvGrpSpPr>
                <a:grpSpLocks/>
              </p:cNvGrpSpPr>
              <p:nvPr/>
            </p:nvGrpSpPr>
            <p:grpSpPr bwMode="auto">
              <a:xfrm>
                <a:off x="3465" y="2031"/>
                <a:ext cx="248" cy="322"/>
                <a:chOff x="3465" y="2031"/>
                <a:chExt cx="248" cy="322"/>
              </a:xfrm>
            </p:grpSpPr>
            <p:sp>
              <p:nvSpPr>
                <p:cNvPr id="57387" name="Oval 114"/>
                <p:cNvSpPr>
                  <a:spLocks noChangeArrowheads="1"/>
                </p:cNvSpPr>
                <p:nvPr/>
              </p:nvSpPr>
              <p:spPr bwMode="auto">
                <a:xfrm>
                  <a:off x="3465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8" name="Oval 115"/>
                <p:cNvSpPr>
                  <a:spLocks noChangeArrowheads="1"/>
                </p:cNvSpPr>
                <p:nvPr/>
              </p:nvSpPr>
              <p:spPr bwMode="auto">
                <a:xfrm>
                  <a:off x="3563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9" name="Oval 116"/>
                <p:cNvSpPr>
                  <a:spLocks noChangeArrowheads="1"/>
                </p:cNvSpPr>
                <p:nvPr/>
              </p:nvSpPr>
              <p:spPr bwMode="auto">
                <a:xfrm>
                  <a:off x="3582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5" name="Group 121"/>
              <p:cNvGrpSpPr>
                <a:grpSpLocks/>
              </p:cNvGrpSpPr>
              <p:nvPr/>
            </p:nvGrpSpPr>
            <p:grpSpPr bwMode="auto">
              <a:xfrm>
                <a:off x="3905" y="2428"/>
                <a:ext cx="328" cy="424"/>
                <a:chOff x="3905" y="2428"/>
                <a:chExt cx="328" cy="424"/>
              </a:xfrm>
            </p:grpSpPr>
            <p:sp>
              <p:nvSpPr>
                <p:cNvPr id="57384" name="Oval 118"/>
                <p:cNvSpPr>
                  <a:spLocks noChangeArrowheads="1"/>
                </p:cNvSpPr>
                <p:nvPr/>
              </p:nvSpPr>
              <p:spPr bwMode="auto">
                <a:xfrm>
                  <a:off x="390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5" name="Oval 119"/>
                <p:cNvSpPr>
                  <a:spLocks noChangeArrowheads="1"/>
                </p:cNvSpPr>
                <p:nvPr/>
              </p:nvSpPr>
              <p:spPr bwMode="auto">
                <a:xfrm>
                  <a:off x="403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6" name="Oval 120"/>
                <p:cNvSpPr>
                  <a:spLocks noChangeArrowheads="1"/>
                </p:cNvSpPr>
                <p:nvPr/>
              </p:nvSpPr>
              <p:spPr bwMode="auto">
                <a:xfrm>
                  <a:off x="405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6" name="Group 125"/>
              <p:cNvGrpSpPr>
                <a:grpSpLocks/>
              </p:cNvGrpSpPr>
              <p:nvPr/>
            </p:nvGrpSpPr>
            <p:grpSpPr bwMode="auto">
              <a:xfrm>
                <a:off x="3801" y="2031"/>
                <a:ext cx="248" cy="322"/>
                <a:chOff x="3801" y="2031"/>
                <a:chExt cx="248" cy="322"/>
              </a:xfrm>
            </p:grpSpPr>
            <p:sp>
              <p:nvSpPr>
                <p:cNvPr id="57381" name="Oval 122"/>
                <p:cNvSpPr>
                  <a:spLocks noChangeArrowheads="1"/>
                </p:cNvSpPr>
                <p:nvPr/>
              </p:nvSpPr>
              <p:spPr bwMode="auto">
                <a:xfrm>
                  <a:off x="3801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2" name="Oval 123"/>
                <p:cNvSpPr>
                  <a:spLocks noChangeArrowheads="1"/>
                </p:cNvSpPr>
                <p:nvPr/>
              </p:nvSpPr>
              <p:spPr bwMode="auto">
                <a:xfrm>
                  <a:off x="3899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3" name="Oval 124"/>
                <p:cNvSpPr>
                  <a:spLocks noChangeArrowheads="1"/>
                </p:cNvSpPr>
                <p:nvPr/>
              </p:nvSpPr>
              <p:spPr bwMode="auto">
                <a:xfrm>
                  <a:off x="3918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7" name="Group 128"/>
              <p:cNvGrpSpPr>
                <a:grpSpLocks/>
              </p:cNvGrpSpPr>
              <p:nvPr/>
            </p:nvGrpSpPr>
            <p:grpSpPr bwMode="auto">
              <a:xfrm>
                <a:off x="3621" y="2976"/>
                <a:ext cx="88" cy="120"/>
                <a:chOff x="3621" y="2976"/>
                <a:chExt cx="88" cy="120"/>
              </a:xfrm>
            </p:grpSpPr>
            <p:sp>
              <p:nvSpPr>
                <p:cNvPr id="57379" name="Oval 126"/>
                <p:cNvSpPr>
                  <a:spLocks noChangeArrowheads="1"/>
                </p:cNvSpPr>
                <p:nvPr/>
              </p:nvSpPr>
              <p:spPr bwMode="auto">
                <a:xfrm>
                  <a:off x="3621" y="298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80" name="Rectangle 127"/>
                <p:cNvSpPr>
                  <a:spLocks noChangeArrowheads="1"/>
                </p:cNvSpPr>
                <p:nvPr/>
              </p:nvSpPr>
              <p:spPr bwMode="auto">
                <a:xfrm>
                  <a:off x="3653" y="297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8" name="Group 131"/>
              <p:cNvGrpSpPr>
                <a:grpSpLocks/>
              </p:cNvGrpSpPr>
              <p:nvPr/>
            </p:nvGrpSpPr>
            <p:grpSpPr bwMode="auto">
              <a:xfrm>
                <a:off x="3765" y="2984"/>
                <a:ext cx="88" cy="120"/>
                <a:chOff x="3765" y="2984"/>
                <a:chExt cx="88" cy="120"/>
              </a:xfrm>
            </p:grpSpPr>
            <p:sp>
              <p:nvSpPr>
                <p:cNvPr id="57377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29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8" name="Rectangle 130"/>
                <p:cNvSpPr>
                  <a:spLocks noChangeArrowheads="1"/>
                </p:cNvSpPr>
                <p:nvPr/>
              </p:nvSpPr>
              <p:spPr bwMode="auto">
                <a:xfrm>
                  <a:off x="3797" y="29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69" name="Group 134"/>
              <p:cNvGrpSpPr>
                <a:grpSpLocks/>
              </p:cNvGrpSpPr>
              <p:nvPr/>
            </p:nvGrpSpPr>
            <p:grpSpPr bwMode="auto">
              <a:xfrm>
                <a:off x="3477" y="3072"/>
                <a:ext cx="88" cy="120"/>
                <a:chOff x="3477" y="3072"/>
                <a:chExt cx="88" cy="120"/>
              </a:xfrm>
            </p:grpSpPr>
            <p:sp>
              <p:nvSpPr>
                <p:cNvPr id="57375" name="Oval 132"/>
                <p:cNvSpPr>
                  <a:spLocks noChangeArrowheads="1"/>
                </p:cNvSpPr>
                <p:nvPr/>
              </p:nvSpPr>
              <p:spPr bwMode="auto">
                <a:xfrm>
                  <a:off x="3477" y="308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6" name="Rectangle 133"/>
                <p:cNvSpPr>
                  <a:spLocks noChangeArrowheads="1"/>
                </p:cNvSpPr>
                <p:nvPr/>
              </p:nvSpPr>
              <p:spPr bwMode="auto">
                <a:xfrm>
                  <a:off x="3509" y="307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70" name="Group 137"/>
              <p:cNvGrpSpPr>
                <a:grpSpLocks/>
              </p:cNvGrpSpPr>
              <p:nvPr/>
            </p:nvGrpSpPr>
            <p:grpSpPr bwMode="auto">
              <a:xfrm>
                <a:off x="3909" y="3056"/>
                <a:ext cx="88" cy="120"/>
                <a:chOff x="3909" y="3056"/>
                <a:chExt cx="88" cy="120"/>
              </a:xfrm>
            </p:grpSpPr>
            <p:sp>
              <p:nvSpPr>
                <p:cNvPr id="57373" name="Oval 135"/>
                <p:cNvSpPr>
                  <a:spLocks noChangeArrowheads="1"/>
                </p:cNvSpPr>
                <p:nvPr/>
              </p:nvSpPr>
              <p:spPr bwMode="auto">
                <a:xfrm>
                  <a:off x="3909" y="306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Rectangle 136"/>
                <p:cNvSpPr>
                  <a:spLocks noChangeArrowheads="1"/>
                </p:cNvSpPr>
                <p:nvPr/>
              </p:nvSpPr>
              <p:spPr bwMode="auto">
                <a:xfrm>
                  <a:off x="3941" y="305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371" name="Rectangle 138"/>
              <p:cNvSpPr>
                <a:spLocks noChangeArrowheads="1"/>
              </p:cNvSpPr>
              <p:nvPr/>
            </p:nvSpPr>
            <p:spPr bwMode="auto">
              <a:xfrm>
                <a:off x="3205" y="2000"/>
                <a:ext cx="1064" cy="1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72" name="Rectangle 139"/>
              <p:cNvSpPr>
                <a:spLocks noChangeArrowheads="1"/>
              </p:cNvSpPr>
              <p:nvPr/>
            </p:nvSpPr>
            <p:spPr bwMode="auto">
              <a:xfrm>
                <a:off x="3421" y="2960"/>
                <a:ext cx="648" cy="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351" name="Line 141"/>
            <p:cNvSpPr>
              <a:spLocks noChangeShapeType="1"/>
            </p:cNvSpPr>
            <p:nvPr/>
          </p:nvSpPr>
          <p:spPr bwMode="auto">
            <a:xfrm>
              <a:off x="3093" y="2320"/>
              <a:ext cx="0" cy="20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632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7" name="Object 4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193702" imgH="9142857" progId="MSPhotoEd.3">
                  <p:embed/>
                </p:oleObj>
              </mc:Choice>
              <mc:Fallback>
                <p:oleObj name="Photo Editor Photo" r:id="rId2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6899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193702" imgH="9142857" progId="MSPhotoEd.3">
                  <p:embed/>
                </p:oleObj>
              </mc:Choice>
              <mc:Fallback>
                <p:oleObj name="Photo Editor Photo" r:id="rId2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444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Mapping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4736"/>
            <a:ext cx="8229600" cy="4525963"/>
          </a:xfrm>
          <a:noFill/>
        </p:spPr>
        <p:txBody>
          <a:bodyPr lIns="92075" tIns="46038" rIns="92075" bIns="46038"/>
          <a:lstStyle/>
          <a:p>
            <a:pPr marL="0" indent="0" eaLnBrk="1" hangingPunct="1"/>
            <a:r>
              <a:rPr lang="en-US">
                <a:latin typeface="Verdana" charset="0"/>
              </a:rPr>
              <a:t>Control-display compatibility</a:t>
            </a:r>
          </a:p>
          <a:p>
            <a:pPr lvl="1" eaLnBrk="1" hangingPunct="1"/>
            <a:r>
              <a:rPr lang="en-US">
                <a:latin typeface="Verdana" charset="0"/>
              </a:rPr>
              <a:t>cause and effect 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sz="2000" b="1">
              <a:latin typeface="Verdana" charset="0"/>
            </a:endParaRPr>
          </a:p>
        </p:txBody>
      </p:sp>
      <p:pic>
        <p:nvPicPr>
          <p:cNvPr id="61443" name="Picture 6" descr="st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563813"/>
            <a:ext cx="17764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 descr="hazard-turning-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17287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AutoShape 9"/>
          <p:cNvSpPr>
            <a:spLocks noChangeArrowheads="1"/>
          </p:cNvSpPr>
          <p:nvPr/>
        </p:nvSpPr>
        <p:spPr bwMode="auto">
          <a:xfrm flipH="1">
            <a:off x="731838" y="2492375"/>
            <a:ext cx="1512887" cy="576263"/>
          </a:xfrm>
          <a:prstGeom prst="curvedDownArrow">
            <a:avLst>
              <a:gd name="adj1" fmla="val 52507"/>
              <a:gd name="adj2" fmla="val 105014"/>
              <a:gd name="adj3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1446" name="Line 14"/>
          <p:cNvSpPr>
            <a:spLocks noChangeShapeType="1"/>
          </p:cNvSpPr>
          <p:nvPr/>
        </p:nvSpPr>
        <p:spPr bwMode="auto">
          <a:xfrm>
            <a:off x="7596188" y="3141663"/>
            <a:ext cx="0" cy="719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1447" name="Text Box 15"/>
          <p:cNvSpPr txBox="1">
            <a:spLocks noChangeArrowheads="1"/>
          </p:cNvSpPr>
          <p:nvPr/>
        </p:nvSpPr>
        <p:spPr bwMode="auto">
          <a:xfrm>
            <a:off x="611188" y="5876925"/>
            <a:ext cx="2808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Verdana" charset="0"/>
              </a:rPr>
              <a:t>steering wheel-</a:t>
            </a:r>
            <a:br>
              <a:rPr lang="en-US" sz="1600">
                <a:solidFill>
                  <a:srgbClr val="000066"/>
                </a:solidFill>
                <a:latin typeface="Verdana" charset="0"/>
              </a:rPr>
            </a:br>
            <a:r>
              <a:rPr lang="en-US" sz="1600">
                <a:solidFill>
                  <a:srgbClr val="000066"/>
                </a:solidFill>
                <a:latin typeface="Verdana" charset="0"/>
              </a:rPr>
              <a:t>turn left, car turns left</a:t>
            </a:r>
          </a:p>
        </p:txBody>
      </p:sp>
      <p:sp>
        <p:nvSpPr>
          <p:cNvPr id="61449" name="Text Box 17"/>
          <p:cNvSpPr txBox="1">
            <a:spLocks noChangeArrowheads="1"/>
          </p:cNvSpPr>
          <p:nvPr/>
        </p:nvSpPr>
        <p:spPr bwMode="auto">
          <a:xfrm>
            <a:off x="4932363" y="5949950"/>
            <a:ext cx="2808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Verdana" charset="0"/>
              </a:rPr>
              <a:t>scroll bar – scroll down viewport goes down</a:t>
            </a:r>
          </a:p>
        </p:txBody>
      </p:sp>
      <p:grpSp>
        <p:nvGrpSpPr>
          <p:cNvPr id="61450" name="Group 22"/>
          <p:cNvGrpSpPr>
            <a:grpSpLocks/>
          </p:cNvGrpSpPr>
          <p:nvPr/>
        </p:nvGrpSpPr>
        <p:grpSpPr bwMode="auto">
          <a:xfrm>
            <a:off x="7740650" y="2060575"/>
            <a:ext cx="1223963" cy="3960813"/>
            <a:chOff x="4921" y="1570"/>
            <a:chExt cx="635" cy="2313"/>
          </a:xfrm>
        </p:grpSpPr>
        <p:pic>
          <p:nvPicPr>
            <p:cNvPr id="6145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570"/>
              <a:ext cx="635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61456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950"/>
              <a:ext cx="635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61451" name="Rectangle 13"/>
          <p:cNvSpPr>
            <a:spLocks noChangeArrowheads="1"/>
          </p:cNvSpPr>
          <p:nvPr/>
        </p:nvSpPr>
        <p:spPr bwMode="auto">
          <a:xfrm>
            <a:off x="7740650" y="3141663"/>
            <a:ext cx="792163" cy="647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1452" name="Line 21"/>
          <p:cNvSpPr>
            <a:spLocks noChangeShapeType="1"/>
          </p:cNvSpPr>
          <p:nvPr/>
        </p:nvSpPr>
        <p:spPr bwMode="auto">
          <a:xfrm>
            <a:off x="7308850" y="3141663"/>
            <a:ext cx="0" cy="7191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1453" name="Line 23"/>
          <p:cNvSpPr>
            <a:spLocks noChangeShapeType="1"/>
          </p:cNvSpPr>
          <p:nvPr/>
        </p:nvSpPr>
        <p:spPr bwMode="auto">
          <a:xfrm>
            <a:off x="7308850" y="2997200"/>
            <a:ext cx="358775" cy="144463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1454" name="Line 24"/>
          <p:cNvSpPr>
            <a:spLocks noChangeShapeType="1"/>
          </p:cNvSpPr>
          <p:nvPr/>
        </p:nvSpPr>
        <p:spPr bwMode="auto">
          <a:xfrm flipH="1">
            <a:off x="7235825" y="3860800"/>
            <a:ext cx="431800" cy="5048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925" y="2861606"/>
            <a:ext cx="27559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236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34055" y="6130205"/>
            <a:ext cx="236243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53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IBM.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charset="0"/>
              </a:rPr>
              <a:t>Advisor intuitively finds a solution...      </a:t>
            </a:r>
          </a:p>
        </p:txBody>
      </p:sp>
      <p:pic>
        <p:nvPicPr>
          <p:cNvPr id="7170" name="Picture 1031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2133600"/>
            <a:ext cx="36004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034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David Hill</a:t>
            </a:r>
            <a:endParaRPr lang="en-US" sz="900" i="1">
              <a:solidFill>
                <a:srgbClr val="000066"/>
              </a:solidFill>
            </a:endParaRPr>
          </a:p>
        </p:txBody>
      </p:sp>
      <p:sp>
        <p:nvSpPr>
          <p:cNvPr id="7172" name="AutoShape 6"/>
          <p:cNvSpPr>
            <a:spLocks noChangeArrowheads="1"/>
          </p:cNvSpPr>
          <p:nvPr/>
        </p:nvSpPr>
        <p:spPr bwMode="auto">
          <a:xfrm>
            <a:off x="4211638" y="1773238"/>
            <a:ext cx="1957387" cy="2212975"/>
          </a:xfrm>
          <a:prstGeom prst="cloudCallout">
            <a:avLst>
              <a:gd name="adj1" fmla="val 57542"/>
              <a:gd name="adj2" fmla="val 45838"/>
            </a:avLst>
          </a:prstGeom>
          <a:solidFill>
            <a:srgbClr val="CCEC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>
            <a:spAutoFit/>
          </a:bodyPr>
          <a:lstStyle/>
          <a:p>
            <a:pPr algn="ctr" eaLnBrk="0" hangingPunct="0"/>
            <a:r>
              <a:rPr lang="en-US" sz="1800" b="1"/>
              <a:t>Hmmm……</a:t>
            </a:r>
            <a:br>
              <a:rPr lang="en-US" sz="1800" b="1"/>
            </a:br>
            <a:br>
              <a:rPr lang="en-US" sz="1800" b="1"/>
            </a:br>
            <a:r>
              <a:rPr lang="en-US" sz="1800" b="1"/>
              <a:t>AHA! </a:t>
            </a:r>
            <a:br>
              <a:rPr lang="en-US" sz="1800" b="1"/>
            </a:br>
            <a:r>
              <a:rPr lang="en-US" sz="1800" b="1"/>
              <a:t>The Wind</a:t>
            </a:r>
            <a:r>
              <a:rPr lang="en-US" sz="1800" b="1">
                <a:latin typeface="Arial" charset="0"/>
              </a:rPr>
              <a:t>!</a:t>
            </a:r>
            <a:br>
              <a:rPr lang="en-US" sz="1800" b="1">
                <a:latin typeface="Arial" charset="0"/>
              </a:rPr>
            </a:br>
            <a:endParaRPr lang="en-US" sz="18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42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Mapping</a:t>
            </a:r>
          </a:p>
        </p:txBody>
      </p:sp>
      <p:sp>
        <p:nvSpPr>
          <p:cNvPr id="63490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3"/>
            <a:ext cx="8229600" cy="4525963"/>
          </a:xfrm>
        </p:spPr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Palette controls and active objects</a:t>
            </a: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256213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468313" y="2636838"/>
            <a:ext cx="28082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latin typeface="Arial" charset="0"/>
              </a:rPr>
              <a:t>Only controls that can operate on a picture are fully visible</a:t>
            </a:r>
          </a:p>
        </p:txBody>
      </p:sp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1260475" y="54387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latin typeface="Arial" charset="0"/>
              </a:rPr>
              <a:t>Selected picture</a:t>
            </a:r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 flipV="1">
            <a:off x="3203575" y="5229225"/>
            <a:ext cx="21590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 flipV="1">
            <a:off x="3276600" y="2781300"/>
            <a:ext cx="2374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 flipV="1">
            <a:off x="3203575" y="2636838"/>
            <a:ext cx="4248150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3497" name="Text Box 12"/>
          <p:cNvSpPr txBox="1">
            <a:spLocks noChangeArrowheads="1"/>
          </p:cNvSpPr>
          <p:nvPr/>
        </p:nvSpPr>
        <p:spPr bwMode="auto">
          <a:xfrm>
            <a:off x="612775" y="4005263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latin typeface="Arial" charset="0"/>
              </a:rPr>
              <a:t>Others are grayed out</a:t>
            </a:r>
          </a:p>
        </p:txBody>
      </p:sp>
    </p:spTree>
    <p:extLst>
      <p:ext uri="{BB962C8B-B14F-4D97-AF65-F5344CB8AC3E}">
        <p14:creationId xmlns:p14="http://schemas.microsoft.com/office/powerpoint/2010/main" val="162195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Mapping Problems</a:t>
            </a:r>
          </a:p>
        </p:txBody>
      </p:sp>
      <p:pic>
        <p:nvPicPr>
          <p:cNvPr id="65538" name="Picture 5" descr="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324326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15"/>
          <p:cNvSpPr>
            <a:spLocks noChangeArrowheads="1"/>
          </p:cNvSpPr>
          <p:nvPr/>
        </p:nvSpPr>
        <p:spPr bwMode="auto">
          <a:xfrm>
            <a:off x="73025" y="6669088"/>
            <a:ext cx="4283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Photograph courtesy of www.baddesigns.com</a:t>
            </a:r>
          </a:p>
        </p:txBody>
      </p:sp>
      <p:grpSp>
        <p:nvGrpSpPr>
          <p:cNvPr id="65540" name="Group 24"/>
          <p:cNvGrpSpPr>
            <a:grpSpLocks/>
          </p:cNvGrpSpPr>
          <p:nvPr/>
        </p:nvGrpSpPr>
        <p:grpSpPr bwMode="auto">
          <a:xfrm>
            <a:off x="4500563" y="2133600"/>
            <a:ext cx="4319587" cy="4297363"/>
            <a:chOff x="2835" y="1344"/>
            <a:chExt cx="2721" cy="2707"/>
          </a:xfrm>
        </p:grpSpPr>
        <p:sp>
          <p:nvSpPr>
            <p:cNvPr id="65542" name="Text Box 10"/>
            <p:cNvSpPr txBox="1">
              <a:spLocks noChangeArrowheads="1"/>
            </p:cNvSpPr>
            <p:nvPr/>
          </p:nvSpPr>
          <p:spPr bwMode="auto">
            <a:xfrm>
              <a:off x="2971" y="1661"/>
              <a:ext cx="11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FF"/>
                  </a:solidFill>
                  <a:latin typeface="Verdana" charset="0"/>
                </a:rPr>
                <a:t>Move cabinet</a:t>
              </a:r>
            </a:p>
          </p:txBody>
        </p:sp>
        <p:pic>
          <p:nvPicPr>
            <p:cNvPr id="65543" name="Picture 7" descr="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44"/>
              <a:ext cx="2721" cy="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Line 12"/>
            <p:cNvSpPr>
              <a:spLocks noChangeShapeType="1"/>
            </p:cNvSpPr>
            <p:nvPr/>
          </p:nvSpPr>
          <p:spPr bwMode="auto">
            <a:xfrm>
              <a:off x="3515" y="1888"/>
              <a:ext cx="318" cy="363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65545" name="Text Box 13"/>
            <p:cNvSpPr txBox="1">
              <a:spLocks noChangeArrowheads="1"/>
            </p:cNvSpPr>
            <p:nvPr/>
          </p:nvSpPr>
          <p:spPr bwMode="auto">
            <a:xfrm>
              <a:off x="2925" y="2205"/>
              <a:ext cx="1951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FF"/>
                  </a:solidFill>
                  <a:latin typeface="Verdana" charset="0"/>
                </a:rPr>
                <a:t>Mapping:</a:t>
              </a:r>
              <a:br>
                <a:rPr lang="en-US" sz="1600" b="1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600" b="1" i="1">
                  <a:solidFill>
                    <a:srgbClr val="FFFFFF"/>
                  </a:solidFill>
                  <a:latin typeface="Verdana" charset="0"/>
                </a:rPr>
                <a:t>suggests it</a:t>
              </a:r>
              <a:r>
                <a:rPr lang="en-US" sz="1600" b="1">
                  <a:solidFill>
                    <a:srgbClr val="FFFFFF"/>
                  </a:solidFill>
                  <a:latin typeface="Verdana" charset="0"/>
                </a:rPr>
                <a:t> </a:t>
              </a:r>
              <a:r>
                <a:rPr lang="en-US" sz="1600" b="1" i="1">
                  <a:solidFill>
                    <a:srgbClr val="FFFFFF"/>
                  </a:solidFill>
                  <a:latin typeface="Verdana" charset="0"/>
                </a:rPr>
                <a:t>should open the drawer but doesn</a:t>
              </a:r>
              <a:r>
                <a:rPr lang="ja-JP" altLang="en-US" sz="1600" b="1" i="1">
                  <a:solidFill>
                    <a:srgbClr val="FFFFFF"/>
                  </a:solidFill>
                  <a:latin typeface="Verdana" charset="0"/>
                </a:rPr>
                <a:t>’</a:t>
              </a:r>
              <a:r>
                <a:rPr lang="en-US" altLang="ja-JP" sz="1600" b="1" i="1">
                  <a:solidFill>
                    <a:srgbClr val="FFFFFF"/>
                  </a:solidFill>
                  <a:latin typeface="Verdana" charset="0"/>
                </a:rPr>
                <a:t>t</a:t>
              </a:r>
              <a:endParaRPr lang="en-US" sz="1600" b="1" i="1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65546" name="Rectangle 21"/>
            <p:cNvSpPr>
              <a:spLocks noChangeArrowheads="1"/>
            </p:cNvSpPr>
            <p:nvPr/>
          </p:nvSpPr>
          <p:spPr bwMode="auto">
            <a:xfrm>
              <a:off x="2925" y="1525"/>
              <a:ext cx="15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FFFF"/>
                  </a:solidFill>
                  <a:latin typeface="Verdana" charset="0"/>
                </a:rPr>
                <a:t>Affordance: </a:t>
              </a:r>
              <a:br>
                <a:rPr lang="en-US" sz="1600" b="1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600" b="1" i="1">
                  <a:solidFill>
                    <a:srgbClr val="FFFFFF"/>
                  </a:solidFill>
                  <a:latin typeface="Verdana" charset="0"/>
                </a:rPr>
                <a:t>handle is for pulling</a:t>
              </a:r>
            </a:p>
          </p:txBody>
        </p:sp>
        <p:sp>
          <p:nvSpPr>
            <p:cNvPr id="65547" name="Line 22"/>
            <p:cNvSpPr>
              <a:spLocks noChangeShapeType="1"/>
            </p:cNvSpPr>
            <p:nvPr/>
          </p:nvSpPr>
          <p:spPr bwMode="auto">
            <a:xfrm>
              <a:off x="4558" y="2205"/>
              <a:ext cx="272" cy="272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5541" name="Rectangle 25"/>
          <p:cNvSpPr>
            <a:spLocks noChangeArrowheads="1"/>
          </p:cNvSpPr>
          <p:nvPr/>
        </p:nvSpPr>
        <p:spPr bwMode="auto">
          <a:xfrm>
            <a:off x="539750" y="1690688"/>
            <a:ext cx="3695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>
                <a:solidFill>
                  <a:srgbClr val="000066"/>
                </a:solidFill>
                <a:latin typeface="Verdana" charset="0"/>
              </a:rPr>
              <a:t>Quick, open the top drawer</a:t>
            </a:r>
          </a:p>
        </p:txBody>
      </p:sp>
    </p:spTree>
    <p:extLst>
      <p:ext uri="{BB962C8B-B14F-4D97-AF65-F5344CB8AC3E}">
        <p14:creationId xmlns:p14="http://schemas.microsoft.com/office/powerpoint/2010/main" val="1957951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45921"/>
            <a:ext cx="28479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69721"/>
            <a:ext cx="27051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6629400" y="5410200"/>
            <a:ext cx="1524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0" y="6613525"/>
            <a:ext cx="28432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Verdana" charset="0"/>
              </a:rPr>
              <a:t>LViewPro</a:t>
            </a:r>
          </a:p>
        </p:txBody>
      </p:sp>
      <p:sp>
        <p:nvSpPr>
          <p:cNvPr id="6656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Causality Problems</a:t>
            </a:r>
          </a:p>
        </p:txBody>
      </p:sp>
      <p:sp>
        <p:nvSpPr>
          <p:cNvPr id="66566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solidFill>
                  <a:schemeClr val="tx1"/>
                </a:solidFill>
                <a:latin typeface="Verdana" charset="0"/>
              </a:rPr>
              <a:t>Effects visible only after Exec button is pressed</a:t>
            </a:r>
          </a:p>
          <a:p>
            <a:pPr lvl="1" eaLnBrk="1" hangingPunct="1"/>
            <a:r>
              <a:rPr lang="en-US">
                <a:solidFill>
                  <a:schemeClr val="tx1"/>
                </a:solidFill>
                <a:latin typeface="Verdana" charset="0"/>
              </a:rPr>
              <a:t>Ok does nothing!</a:t>
            </a:r>
          </a:p>
          <a:p>
            <a:pPr lvl="1" eaLnBrk="1" hangingPunct="1"/>
            <a:r>
              <a:rPr lang="en-US">
                <a:solidFill>
                  <a:schemeClr val="tx1"/>
                </a:solidFill>
                <a:latin typeface="Verdana" charset="0"/>
              </a:rPr>
              <a:t>awkward to find appropriate color level</a:t>
            </a:r>
            <a:r>
              <a:rPr lang="en-US" i="1">
                <a:solidFill>
                  <a:schemeClr val="tx1"/>
                </a:solidFill>
                <a:latin typeface="Verdana" charset="0"/>
              </a:rPr>
              <a:t> </a:t>
            </a:r>
            <a:endParaRPr lang="en-CA" i="1">
              <a:solidFill>
                <a:schemeClr val="tx1"/>
              </a:solidFill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sp>
        <p:nvSpPr>
          <p:cNvPr id="66567" name="Line 12"/>
          <p:cNvSpPr>
            <a:spLocks noChangeShapeType="1"/>
          </p:cNvSpPr>
          <p:nvPr/>
        </p:nvSpPr>
        <p:spPr bwMode="auto">
          <a:xfrm flipH="1">
            <a:off x="1835150" y="6503446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8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Transfer Effects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marL="0" indent="0" eaLnBrk="1" hangingPunct="1"/>
            <a:r>
              <a:rPr lang="en-US">
                <a:latin typeface="Verdana" charset="0"/>
              </a:rPr>
              <a:t>People transfer their learning/expectations of similar objects to the current objects</a:t>
            </a:r>
          </a:p>
          <a:p>
            <a:pPr lvl="2" eaLnBrk="1" hangingPunct="1"/>
            <a:r>
              <a:rPr lang="en-US">
                <a:latin typeface="Verdana" charset="0"/>
              </a:rPr>
              <a:t>positive transfer: previous learning's also apply to new situation</a:t>
            </a:r>
          </a:p>
          <a:p>
            <a:pPr lvl="2" eaLnBrk="1" hangingPunct="1"/>
            <a:r>
              <a:rPr lang="en-US">
                <a:latin typeface="Verdana" charset="0"/>
              </a:rPr>
              <a:t>negative transfer: previous learning's conflict with the new situation</a:t>
            </a:r>
          </a:p>
        </p:txBody>
      </p:sp>
      <p:sp>
        <p:nvSpPr>
          <p:cNvPr id="67587" name="Line 6"/>
          <p:cNvSpPr>
            <a:spLocks noChangeShapeType="1"/>
          </p:cNvSpPr>
          <p:nvPr/>
        </p:nvSpPr>
        <p:spPr bwMode="auto">
          <a:xfrm>
            <a:off x="3248794" y="4834461"/>
            <a:ext cx="15875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588" name="Picture 7" descr="TYPEWR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008961"/>
            <a:ext cx="19573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37" y="4090116"/>
            <a:ext cx="3595885" cy="17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459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study for phone number pad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25" y="1289754"/>
            <a:ext cx="3489402" cy="53301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88900" dir="2700000" algn="tl" rotWithShape="0">
              <a:schemeClr val="accent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912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Transfer Effect Problems</a:t>
            </a:r>
          </a:p>
        </p:txBody>
      </p:sp>
      <p:pic>
        <p:nvPicPr>
          <p:cNvPr id="69634" name="Picture 5" descr="(picture of mop sin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432117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7" descr="(picture of sig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3845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Line 8"/>
          <p:cNvSpPr>
            <a:spLocks noChangeShapeType="1"/>
          </p:cNvSpPr>
          <p:nvPr/>
        </p:nvSpPr>
        <p:spPr bwMode="auto">
          <a:xfrm flipH="1">
            <a:off x="3851275" y="2781300"/>
            <a:ext cx="1512888" cy="2159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69637" name="Rectangle 12"/>
          <p:cNvSpPr>
            <a:spLocks noChangeArrowheads="1"/>
          </p:cNvSpPr>
          <p:nvPr/>
        </p:nvSpPr>
        <p:spPr bwMode="auto">
          <a:xfrm>
            <a:off x="73025" y="6669088"/>
            <a:ext cx="4283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Photograph courtesy of www.baddesigns.com</a:t>
            </a:r>
          </a:p>
        </p:txBody>
      </p:sp>
      <p:sp>
        <p:nvSpPr>
          <p:cNvPr id="69638" name="Text Box 14"/>
          <p:cNvSpPr txBox="1">
            <a:spLocks noChangeArrowheads="1"/>
          </p:cNvSpPr>
          <p:nvPr/>
        </p:nvSpPr>
        <p:spPr bwMode="auto">
          <a:xfrm>
            <a:off x="684213" y="1773238"/>
            <a:ext cx="424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66"/>
                </a:solidFill>
                <a:latin typeface="Verdana" charset="0"/>
              </a:rPr>
              <a:t>A Restaurant in Santa Barbara</a:t>
            </a:r>
          </a:p>
        </p:txBody>
      </p:sp>
    </p:spTree>
    <p:extLst>
      <p:ext uri="{BB962C8B-B14F-4D97-AF65-F5344CB8AC3E}">
        <p14:creationId xmlns:p14="http://schemas.microsoft.com/office/powerpoint/2010/main" val="4058749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Idioms and Population Stereotypes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CA" sz="2000">
                <a:latin typeface="Verdana" charset="0"/>
              </a:rPr>
              <a:t>Interface idioms: </a:t>
            </a:r>
          </a:p>
          <a:p>
            <a:pPr lvl="1" eaLnBrk="1" hangingPunct="1">
              <a:lnSpc>
                <a:spcPct val="90000"/>
              </a:lnSpc>
            </a:pPr>
            <a:r>
              <a:rPr lang="en-CA" sz="1600">
                <a:latin typeface="Verdana" charset="0"/>
              </a:rPr>
              <a:t>‘standard’ interface features we learnt, use and remember</a:t>
            </a:r>
          </a:p>
          <a:p>
            <a:pPr lvl="1" eaLnBrk="1" hangingPunct="1">
              <a:lnSpc>
                <a:spcPct val="90000"/>
              </a:lnSpc>
            </a:pPr>
            <a:endParaRPr lang="en-US" sz="1600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sz="2000">
                <a:latin typeface="Verdana" charset="0"/>
              </a:rPr>
              <a:t>Idioms may define arbitrary behaviours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Verdana" charset="0"/>
              </a:rPr>
              <a:t>red means danger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Verdana" charset="0"/>
              </a:rPr>
              <a:t>green means safe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600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sz="2000">
                <a:latin typeface="Verdana" charset="0"/>
              </a:rPr>
              <a:t>Population stereotypes: Idioms vary in different cultures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Verdana" charset="0"/>
              </a:rPr>
              <a:t>Light switches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>
                <a:latin typeface="Verdana" charset="0"/>
              </a:rPr>
              <a:t>America: down is off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>
                <a:latin typeface="Verdana" charset="0"/>
              </a:rPr>
              <a:t>Britain:   down is on</a:t>
            </a:r>
          </a:p>
          <a:p>
            <a:pPr lvl="3" eaLnBrk="1" hangingPunct="1">
              <a:lnSpc>
                <a:spcPct val="90000"/>
              </a:lnSpc>
            </a:pPr>
            <a:endParaRPr lang="en-CA" sz="1400">
              <a:latin typeface="Verdana" charset="0"/>
            </a:endParaRP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en-CA" sz="1400">
              <a:latin typeface="Verdana" charset="0"/>
            </a:endParaRP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en-US" sz="1400">
              <a:latin typeface="Verdan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Verdana" charset="0"/>
              </a:rPr>
              <a:t>Faucets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>
                <a:latin typeface="Verdana" charset="0"/>
              </a:rPr>
              <a:t>America: counter-clockwise 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>
                <a:latin typeface="Verdana" charset="0"/>
              </a:rPr>
              <a:t>Britain: counter-clockwise off</a:t>
            </a:r>
          </a:p>
        </p:txBody>
      </p:sp>
      <p:sp>
        <p:nvSpPr>
          <p:cNvPr id="71683" name="Freeform 4"/>
          <p:cNvSpPr>
            <a:spLocks noEditPoints="1"/>
          </p:cNvSpPr>
          <p:nvPr/>
        </p:nvSpPr>
        <p:spPr bwMode="auto">
          <a:xfrm>
            <a:off x="3563938" y="4149725"/>
            <a:ext cx="893762" cy="1449388"/>
          </a:xfrm>
          <a:custGeom>
            <a:avLst/>
            <a:gdLst>
              <a:gd name="T0" fmla="*/ 2147483647 w 6928"/>
              <a:gd name="T1" fmla="*/ 2147483647 h 11234"/>
              <a:gd name="T2" fmla="*/ 2147483647 w 6928"/>
              <a:gd name="T3" fmla="*/ 0 h 11234"/>
              <a:gd name="T4" fmla="*/ 2147483647 w 6928"/>
              <a:gd name="T5" fmla="*/ 2147483647 h 11234"/>
              <a:gd name="T6" fmla="*/ 2147483647 w 6928"/>
              <a:gd name="T7" fmla="*/ 2147483647 h 11234"/>
              <a:gd name="T8" fmla="*/ 2147483647 w 6928"/>
              <a:gd name="T9" fmla="*/ 2147483647 h 11234"/>
              <a:gd name="T10" fmla="*/ 2147483647 w 6928"/>
              <a:gd name="T11" fmla="*/ 2147483647 h 11234"/>
              <a:gd name="T12" fmla="*/ 2147483647 w 6928"/>
              <a:gd name="T13" fmla="*/ 2147483647 h 11234"/>
              <a:gd name="T14" fmla="*/ 2147483647 w 6928"/>
              <a:gd name="T15" fmla="*/ 2147483647 h 11234"/>
              <a:gd name="T16" fmla="*/ 2147483647 w 6928"/>
              <a:gd name="T17" fmla="*/ 2147483647 h 11234"/>
              <a:gd name="T18" fmla="*/ 2147483647 w 6928"/>
              <a:gd name="T19" fmla="*/ 2147483647 h 11234"/>
              <a:gd name="T20" fmla="*/ 2147483647 w 6928"/>
              <a:gd name="T21" fmla="*/ 2147483647 h 11234"/>
              <a:gd name="T22" fmla="*/ 2147483647 w 6928"/>
              <a:gd name="T23" fmla="*/ 2147483647 h 11234"/>
              <a:gd name="T24" fmla="*/ 2147483647 w 6928"/>
              <a:gd name="T25" fmla="*/ 2147483647 h 11234"/>
              <a:gd name="T26" fmla="*/ 2147483647 w 6928"/>
              <a:gd name="T27" fmla="*/ 2147483647 h 11234"/>
              <a:gd name="T28" fmla="*/ 2147483647 w 6928"/>
              <a:gd name="T29" fmla="*/ 2147483647 h 11234"/>
              <a:gd name="T30" fmla="*/ 2147483647 w 6928"/>
              <a:gd name="T31" fmla="*/ 2147483647 h 11234"/>
              <a:gd name="T32" fmla="*/ 2147483647 w 6928"/>
              <a:gd name="T33" fmla="*/ 2147483647 h 11234"/>
              <a:gd name="T34" fmla="*/ 2147483647 w 6928"/>
              <a:gd name="T35" fmla="*/ 2147483647 h 11234"/>
              <a:gd name="T36" fmla="*/ 2147483647 w 6928"/>
              <a:gd name="T37" fmla="*/ 2147483647 h 11234"/>
              <a:gd name="T38" fmla="*/ 2147483647 w 6928"/>
              <a:gd name="T39" fmla="*/ 2147483647 h 11234"/>
              <a:gd name="T40" fmla="*/ 2147483647 w 6928"/>
              <a:gd name="T41" fmla="*/ 2147483647 h 11234"/>
              <a:gd name="T42" fmla="*/ 2147483647 w 6928"/>
              <a:gd name="T43" fmla="*/ 2147483647 h 11234"/>
              <a:gd name="T44" fmla="*/ 2147483647 w 6928"/>
              <a:gd name="T45" fmla="*/ 2147483647 h 11234"/>
              <a:gd name="T46" fmla="*/ 2147483647 w 6928"/>
              <a:gd name="T47" fmla="*/ 2147483647 h 11234"/>
              <a:gd name="T48" fmla="*/ 2147483647 w 6928"/>
              <a:gd name="T49" fmla="*/ 2147483647 h 11234"/>
              <a:gd name="T50" fmla="*/ 2147483647 w 6928"/>
              <a:gd name="T51" fmla="*/ 2147483647 h 11234"/>
              <a:gd name="T52" fmla="*/ 2147483647 w 6928"/>
              <a:gd name="T53" fmla="*/ 2147483647 h 11234"/>
              <a:gd name="T54" fmla="*/ 2147483647 w 6928"/>
              <a:gd name="T55" fmla="*/ 2147483647 h 11234"/>
              <a:gd name="T56" fmla="*/ 2147483647 w 6928"/>
              <a:gd name="T57" fmla="*/ 2147483647 h 11234"/>
              <a:gd name="T58" fmla="*/ 2147483647 w 6928"/>
              <a:gd name="T59" fmla="*/ 2147483647 h 11234"/>
              <a:gd name="T60" fmla="*/ 2147483647 w 6928"/>
              <a:gd name="T61" fmla="*/ 2147483647 h 11234"/>
              <a:gd name="T62" fmla="*/ 2147483647 w 6928"/>
              <a:gd name="T63" fmla="*/ 2147483647 h 11234"/>
              <a:gd name="T64" fmla="*/ 2147483647 w 6928"/>
              <a:gd name="T65" fmla="*/ 2147483647 h 11234"/>
              <a:gd name="T66" fmla="*/ 2147483647 w 6928"/>
              <a:gd name="T67" fmla="*/ 2147483647 h 11234"/>
              <a:gd name="T68" fmla="*/ 2147483647 w 6928"/>
              <a:gd name="T69" fmla="*/ 2147483647 h 11234"/>
              <a:gd name="T70" fmla="*/ 2147483647 w 6928"/>
              <a:gd name="T71" fmla="*/ 2147483647 h 11234"/>
              <a:gd name="T72" fmla="*/ 2147483647 w 6928"/>
              <a:gd name="T73" fmla="*/ 2147483647 h 11234"/>
              <a:gd name="T74" fmla="*/ 2147483647 w 6928"/>
              <a:gd name="T75" fmla="*/ 2147483647 h 11234"/>
              <a:gd name="T76" fmla="*/ 2147483647 w 6928"/>
              <a:gd name="T77" fmla="*/ 2147483647 h 1123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928"/>
              <a:gd name="T118" fmla="*/ 0 h 11234"/>
              <a:gd name="T119" fmla="*/ 6928 w 6928"/>
              <a:gd name="T120" fmla="*/ 11234 h 1123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928" h="11234">
                <a:moveTo>
                  <a:pt x="6316" y="2004"/>
                </a:moveTo>
                <a:lnTo>
                  <a:pt x="6526" y="434"/>
                </a:lnTo>
                <a:lnTo>
                  <a:pt x="5423" y="604"/>
                </a:lnTo>
                <a:lnTo>
                  <a:pt x="6928" y="0"/>
                </a:lnTo>
                <a:lnTo>
                  <a:pt x="6316" y="2004"/>
                </a:lnTo>
                <a:close/>
                <a:moveTo>
                  <a:pt x="2059" y="1095"/>
                </a:moveTo>
                <a:lnTo>
                  <a:pt x="1867" y="1723"/>
                </a:lnTo>
                <a:lnTo>
                  <a:pt x="1818" y="949"/>
                </a:lnTo>
                <a:lnTo>
                  <a:pt x="3018" y="820"/>
                </a:lnTo>
                <a:lnTo>
                  <a:pt x="2059" y="1095"/>
                </a:lnTo>
                <a:close/>
                <a:moveTo>
                  <a:pt x="982" y="2535"/>
                </a:moveTo>
                <a:lnTo>
                  <a:pt x="538" y="3106"/>
                </a:lnTo>
                <a:lnTo>
                  <a:pt x="853" y="2325"/>
                </a:lnTo>
                <a:lnTo>
                  <a:pt x="1633" y="2495"/>
                </a:lnTo>
                <a:lnTo>
                  <a:pt x="982" y="2535"/>
                </a:lnTo>
                <a:close/>
                <a:moveTo>
                  <a:pt x="4763" y="5062"/>
                </a:moveTo>
                <a:lnTo>
                  <a:pt x="3798" y="10244"/>
                </a:lnTo>
                <a:lnTo>
                  <a:pt x="491" y="7837"/>
                </a:lnTo>
                <a:lnTo>
                  <a:pt x="1633" y="4787"/>
                </a:lnTo>
                <a:lnTo>
                  <a:pt x="595" y="3355"/>
                </a:lnTo>
                <a:lnTo>
                  <a:pt x="1150" y="2728"/>
                </a:lnTo>
                <a:lnTo>
                  <a:pt x="1987" y="2696"/>
                </a:lnTo>
                <a:lnTo>
                  <a:pt x="2269" y="1271"/>
                </a:lnTo>
                <a:lnTo>
                  <a:pt x="6292" y="692"/>
                </a:lnTo>
                <a:lnTo>
                  <a:pt x="4763" y="5062"/>
                </a:lnTo>
                <a:close/>
                <a:moveTo>
                  <a:pt x="4119" y="11234"/>
                </a:moveTo>
                <a:lnTo>
                  <a:pt x="2494" y="9849"/>
                </a:lnTo>
                <a:lnTo>
                  <a:pt x="3991" y="10711"/>
                </a:lnTo>
                <a:lnTo>
                  <a:pt x="4546" y="8916"/>
                </a:lnTo>
                <a:lnTo>
                  <a:pt x="4119" y="11234"/>
                </a:lnTo>
                <a:close/>
                <a:moveTo>
                  <a:pt x="0" y="8095"/>
                </a:moveTo>
                <a:lnTo>
                  <a:pt x="354" y="6969"/>
                </a:lnTo>
                <a:lnTo>
                  <a:pt x="265" y="7974"/>
                </a:lnTo>
                <a:lnTo>
                  <a:pt x="1069" y="8675"/>
                </a:lnTo>
                <a:lnTo>
                  <a:pt x="0" y="8095"/>
                </a:lnTo>
                <a:close/>
                <a:moveTo>
                  <a:pt x="3065" y="3903"/>
                </a:moveTo>
                <a:lnTo>
                  <a:pt x="2012" y="2897"/>
                </a:lnTo>
                <a:lnTo>
                  <a:pt x="1552" y="3468"/>
                </a:lnTo>
                <a:lnTo>
                  <a:pt x="2671" y="5078"/>
                </a:lnTo>
                <a:lnTo>
                  <a:pt x="2913" y="5930"/>
                </a:lnTo>
                <a:lnTo>
                  <a:pt x="3420" y="3678"/>
                </a:lnTo>
                <a:lnTo>
                  <a:pt x="3065" y="3903"/>
                </a:lnTo>
                <a:close/>
                <a:moveTo>
                  <a:pt x="2438" y="1489"/>
                </a:moveTo>
                <a:lnTo>
                  <a:pt x="2236" y="2776"/>
                </a:lnTo>
                <a:lnTo>
                  <a:pt x="2663" y="3163"/>
                </a:lnTo>
                <a:lnTo>
                  <a:pt x="3798" y="3187"/>
                </a:lnTo>
                <a:lnTo>
                  <a:pt x="2937" y="6712"/>
                </a:lnTo>
                <a:lnTo>
                  <a:pt x="1923" y="5971"/>
                </a:lnTo>
                <a:lnTo>
                  <a:pt x="2004" y="5391"/>
                </a:lnTo>
                <a:lnTo>
                  <a:pt x="1778" y="5005"/>
                </a:lnTo>
                <a:lnTo>
                  <a:pt x="812" y="7742"/>
                </a:lnTo>
                <a:lnTo>
                  <a:pt x="3596" y="9681"/>
                </a:lnTo>
                <a:lnTo>
                  <a:pt x="4594" y="4684"/>
                </a:lnTo>
                <a:lnTo>
                  <a:pt x="5817" y="1062"/>
                </a:lnTo>
                <a:lnTo>
                  <a:pt x="2438" y="1489"/>
                </a:lnTo>
                <a:close/>
                <a:moveTo>
                  <a:pt x="3266" y="2414"/>
                </a:moveTo>
                <a:lnTo>
                  <a:pt x="3266" y="2269"/>
                </a:lnTo>
                <a:lnTo>
                  <a:pt x="3516" y="2012"/>
                </a:lnTo>
                <a:lnTo>
                  <a:pt x="3798" y="2060"/>
                </a:lnTo>
                <a:lnTo>
                  <a:pt x="3878" y="2213"/>
                </a:lnTo>
                <a:lnTo>
                  <a:pt x="3266" y="2414"/>
                </a:lnTo>
                <a:close/>
                <a:moveTo>
                  <a:pt x="3741" y="2728"/>
                </a:moveTo>
                <a:lnTo>
                  <a:pt x="3428" y="2696"/>
                </a:lnTo>
                <a:lnTo>
                  <a:pt x="3283" y="2519"/>
                </a:lnTo>
                <a:lnTo>
                  <a:pt x="3910" y="2325"/>
                </a:lnTo>
                <a:lnTo>
                  <a:pt x="3910" y="2583"/>
                </a:lnTo>
                <a:lnTo>
                  <a:pt x="3741" y="2728"/>
                </a:lnTo>
                <a:close/>
                <a:moveTo>
                  <a:pt x="2679" y="7797"/>
                </a:moveTo>
                <a:lnTo>
                  <a:pt x="2180" y="7379"/>
                </a:lnTo>
                <a:lnTo>
                  <a:pt x="2462" y="7259"/>
                </a:lnTo>
                <a:lnTo>
                  <a:pt x="2768" y="7427"/>
                </a:lnTo>
                <a:lnTo>
                  <a:pt x="2768" y="7637"/>
                </a:lnTo>
                <a:lnTo>
                  <a:pt x="2679" y="7797"/>
                </a:lnTo>
                <a:close/>
                <a:moveTo>
                  <a:pt x="2414" y="7910"/>
                </a:moveTo>
                <a:lnTo>
                  <a:pt x="2180" y="7861"/>
                </a:lnTo>
                <a:lnTo>
                  <a:pt x="2107" y="7653"/>
                </a:lnTo>
                <a:lnTo>
                  <a:pt x="2148" y="7508"/>
                </a:lnTo>
                <a:lnTo>
                  <a:pt x="2614" y="7870"/>
                </a:lnTo>
                <a:lnTo>
                  <a:pt x="2414" y="79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684" name="Picture 5" descr="IN00359_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661025"/>
            <a:ext cx="11525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1" descr="70500%2520traffic%2520lig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6697" r="27109" b="12202"/>
          <a:stretch>
            <a:fillRect/>
          </a:stretch>
        </p:blipFill>
        <p:spPr bwMode="auto">
          <a:xfrm>
            <a:off x="6011863" y="2492375"/>
            <a:ext cx="48101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86921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Idioms and Population Stereotypes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405188"/>
          </a:xfrm>
          <a:noFill/>
        </p:spPr>
        <p:txBody>
          <a:bodyPr lIns="92075" tIns="46038" rIns="92075" bIns="46038"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Ignoring/changing idioms?</a:t>
            </a:r>
          </a:p>
          <a:p>
            <a:pPr lvl="1" eaLnBrk="1" hangingPunct="1"/>
            <a:r>
              <a:rPr lang="en-US">
                <a:latin typeface="Verdana" charset="0"/>
              </a:rPr>
              <a:t>home handyman</a:t>
            </a:r>
          </a:p>
          <a:p>
            <a:pPr lvl="2" eaLnBrk="1" hangingPunct="1"/>
            <a:r>
              <a:rPr lang="en-US">
                <a:latin typeface="Verdana" charset="0"/>
              </a:rPr>
              <a:t>light switches installed upside down </a:t>
            </a:r>
          </a:p>
          <a:p>
            <a:pPr lvl="2" eaLnBrk="1" hangingPunct="1">
              <a:buFontTx/>
              <a:buNone/>
            </a:pP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calculators vs. phone number pads</a:t>
            </a:r>
          </a:p>
          <a:p>
            <a:pPr lvl="2" eaLnBrk="1" hangingPunct="1"/>
            <a:r>
              <a:rPr lang="en-US">
                <a:latin typeface="Verdana" charset="0"/>
              </a:rPr>
              <a:t>which did computer keypads follow and why?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Difficulty of changing stereotypes</a:t>
            </a:r>
          </a:p>
          <a:p>
            <a:pPr lvl="1" eaLnBrk="1" hangingPunct="1"/>
            <a:r>
              <a:rPr lang="en-US">
                <a:latin typeface="Verdana" charset="0"/>
              </a:rPr>
              <a:t>Qwerty keyboard: designed to prevent jamming of keyboard</a:t>
            </a:r>
          </a:p>
          <a:p>
            <a:pPr lvl="1" eaLnBrk="1" hangingPunct="1"/>
            <a:r>
              <a:rPr lang="en-US">
                <a:latin typeface="Verdana" charset="0"/>
              </a:rPr>
              <a:t>Dvorak keyboard (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30s): provably faster to use</a:t>
            </a:r>
            <a:endParaRPr lang="en-US">
              <a:latin typeface="Verdana" charset="0"/>
            </a:endParaRPr>
          </a:p>
        </p:txBody>
      </p:sp>
      <p:pic>
        <p:nvPicPr>
          <p:cNvPr id="73731" name="Picture 7" descr="dvora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005388"/>
            <a:ext cx="3384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9" descr="dvora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05388"/>
            <a:ext cx="352901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10"/>
          <p:cNvSpPr>
            <a:spLocks noChangeArrowheads="1"/>
          </p:cNvSpPr>
          <p:nvPr/>
        </p:nvSpPr>
        <p:spPr bwMode="auto">
          <a:xfrm>
            <a:off x="73025" y="6669088"/>
            <a:ext cx="4930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Images from www.atarimagazines.com/v5n11/dvorakkeyboard.html </a:t>
            </a:r>
          </a:p>
        </p:txBody>
      </p:sp>
    </p:spTree>
    <p:extLst>
      <p:ext uri="{BB962C8B-B14F-4D97-AF65-F5344CB8AC3E}">
        <p14:creationId xmlns:p14="http://schemas.microsoft.com/office/powerpoint/2010/main" val="256811611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Mental model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92500" lnSpcReduction="10000"/>
          </a:bodyPr>
          <a:lstStyle/>
          <a:p>
            <a:pPr marL="0" indent="0" eaLnBrk="1" hangingPunct="1"/>
            <a:r>
              <a:rPr lang="en-US" sz="2000">
                <a:latin typeface="Verdana" charset="0"/>
              </a:rPr>
              <a:t>People have </a:t>
            </a:r>
            <a:r>
              <a:rPr lang="ja-JP" altLang="en-US" sz="2000">
                <a:latin typeface="Verdana" charset="0"/>
              </a:rPr>
              <a:t>“</a:t>
            </a:r>
            <a:r>
              <a:rPr lang="en-US" altLang="ja-JP" sz="2000">
                <a:latin typeface="Verdana" charset="0"/>
              </a:rPr>
              <a:t>mental models</a:t>
            </a:r>
            <a:r>
              <a:rPr lang="ja-JP" altLang="en-US" sz="2000">
                <a:latin typeface="Verdana" charset="0"/>
              </a:rPr>
              <a:t>”</a:t>
            </a:r>
            <a:r>
              <a:rPr lang="en-US" altLang="ja-JP" sz="2000">
                <a:latin typeface="Verdana" charset="0"/>
              </a:rPr>
              <a:t> of how things work, built from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affordances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causality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constraints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mapping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positive transfer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population stereotypes/cultural standards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instructions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interactions</a:t>
            </a:r>
          </a:p>
          <a:p>
            <a:pPr marL="0" indent="0" eaLnBrk="1" hangingPunct="1"/>
            <a:r>
              <a:rPr lang="en-US" sz="2000">
                <a:latin typeface="Verdana" charset="0"/>
              </a:rPr>
              <a:t>models allow people to mentally simulate operation of device </a:t>
            </a:r>
          </a:p>
          <a:p>
            <a:pPr marL="0" indent="0" eaLnBrk="1" hangingPunct="1"/>
            <a:r>
              <a:rPr lang="en-US" sz="2000">
                <a:latin typeface="Verdana" charset="0"/>
              </a:rPr>
              <a:t>models may be wrong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particularly if above attributes are misleading</a:t>
            </a:r>
          </a:p>
        </p:txBody>
      </p:sp>
    </p:spTree>
    <p:extLst>
      <p:ext uri="{BB962C8B-B14F-4D97-AF65-F5344CB8AC3E}">
        <p14:creationId xmlns:p14="http://schemas.microsoft.com/office/powerpoint/2010/main" val="304982731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Good example: Scissors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6696075" cy="5113337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/>
            <a:r>
              <a:rPr lang="en-US" sz="2000">
                <a:latin typeface="Verdana" charset="0"/>
              </a:rPr>
              <a:t>affordances: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holes for something to be inserted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constraints: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big hole for several fingers, small hole for thumb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mapping: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between holes and fingers suggested and constrained by appearance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positive transfer and cultural idioms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learnt when young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constant mechanism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mental model: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implications clear of how the operating parts 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440" y="1568696"/>
            <a:ext cx="1188411" cy="30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98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030" descr="ju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9138"/>
            <a:ext cx="662463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charset="0"/>
              </a:rPr>
              <a:t>The Chariot Race</a:t>
            </a:r>
            <a:endParaRPr lang="en-US">
              <a:latin typeface="Verdana" charset="0"/>
            </a:endParaRP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63138"/>
            <a:ext cx="5943600" cy="4525963"/>
          </a:xfrm>
        </p:spPr>
        <p:txBody>
          <a:bodyPr/>
          <a:lstStyle/>
          <a:p>
            <a:pPr marL="0" indent="0" eaLnBrk="1" hangingPunct="1"/>
            <a:r>
              <a:rPr lang="en-US">
                <a:latin typeface="Comic Sans MS" charset="0"/>
              </a:rPr>
              <a:t>Notice aerodynamic efficiency of the faster chariot</a:t>
            </a:r>
            <a:endParaRPr lang="en-US">
              <a:latin typeface="Verdana" charset="0"/>
            </a:endParaRPr>
          </a:p>
        </p:txBody>
      </p:sp>
      <p:sp>
        <p:nvSpPr>
          <p:cNvPr id="8196" name="AutoShape 6"/>
          <p:cNvSpPr>
            <a:spLocks noChangeArrowheads="1"/>
          </p:cNvSpPr>
          <p:nvPr/>
        </p:nvSpPr>
        <p:spPr bwMode="auto">
          <a:xfrm>
            <a:off x="7164388" y="1484313"/>
            <a:ext cx="1225550" cy="947737"/>
          </a:xfrm>
          <a:prstGeom prst="cloudCallout">
            <a:avLst>
              <a:gd name="adj1" fmla="val -72278"/>
              <a:gd name="adj2" fmla="val 117671"/>
            </a:avLst>
          </a:prstGeom>
          <a:solidFill>
            <a:srgbClr val="CCEC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 b="1"/>
              <a:t>Yes!!!</a:t>
            </a:r>
            <a:br>
              <a:rPr lang="en-US" sz="1800" b="1">
                <a:latin typeface="Arial" charset="0"/>
              </a:rPr>
            </a:br>
            <a:endParaRPr lang="en-US" sz="1800" b="1">
              <a:latin typeface="Arial" charset="0"/>
            </a:endParaRPr>
          </a:p>
        </p:txBody>
      </p:sp>
      <p:sp>
        <p:nvSpPr>
          <p:cNvPr id="8197" name="AutoShape 1029"/>
          <p:cNvSpPr>
            <a:spLocks noChangeArrowheads="1"/>
          </p:cNvSpPr>
          <p:nvPr/>
        </p:nvSpPr>
        <p:spPr bwMode="auto">
          <a:xfrm>
            <a:off x="2555875" y="2349500"/>
            <a:ext cx="1727200" cy="525463"/>
          </a:xfrm>
          <a:prstGeom prst="cloudCallout">
            <a:avLst>
              <a:gd name="adj1" fmla="val 35384"/>
              <a:gd name="adj2" fmla="val 116162"/>
            </a:avLst>
          </a:prstGeom>
          <a:solidFill>
            <a:srgbClr val="CCEC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 b="1"/>
              <a:t>Nuts…</a:t>
            </a:r>
            <a:endParaRPr lang="en-US" sz="1800" b="1">
              <a:latin typeface="Arial" charset="0"/>
            </a:endParaRPr>
          </a:p>
        </p:txBody>
      </p:sp>
      <p:sp>
        <p:nvSpPr>
          <p:cNvPr id="8198" name="Rectangle 1031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David Hill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0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wa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3829050"/>
            <a:ext cx="26257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Bad example: First generation digital watch</a:t>
            </a:r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 sz="2000">
                <a:latin typeface="Verdana" charset="0"/>
              </a:rPr>
              <a:t>affordances: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four push buttons to push, but not clear what they will do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constraints and mapping unknown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no visible relation between buttons, possible actions and end result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transfer of training 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little relation to analog watches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cultural idiom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somewhat standardized core controls and functions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but still highly variable  </a:t>
            </a:r>
            <a:br>
              <a:rPr lang="en-US" sz="1600">
                <a:latin typeface="Verdana" charset="0"/>
              </a:rPr>
            </a:br>
            <a:endParaRPr lang="en-US" sz="1600">
              <a:latin typeface="Verdana" charset="0"/>
            </a:endParaRPr>
          </a:p>
          <a:p>
            <a:pPr marL="0" indent="0" eaLnBrk="1" hangingPunct="1"/>
            <a:r>
              <a:rPr lang="en-US" sz="2000">
                <a:latin typeface="Verdana" charset="0"/>
              </a:rPr>
              <a:t>mental model:</a:t>
            </a:r>
          </a:p>
          <a:p>
            <a:pPr lvl="1" eaLnBrk="1" hangingPunct="1"/>
            <a:r>
              <a:rPr lang="en-US" sz="1600">
                <a:latin typeface="Verdana" charset="0"/>
              </a:rPr>
              <a:t>must be learnt</a:t>
            </a:r>
          </a:p>
        </p:txBody>
      </p:sp>
    </p:spTree>
    <p:extLst>
      <p:ext uri="{BB962C8B-B14F-4D97-AF65-F5344CB8AC3E}">
        <p14:creationId xmlns:p14="http://schemas.microsoft.com/office/powerpoint/2010/main" val="3090637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171575"/>
            <a:ext cx="46101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0" y="6613525"/>
            <a:ext cx="4284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Verdana" charset="0"/>
              </a:rPr>
              <a:t>Donald Norman Design of Everyday Things, Basic Books</a:t>
            </a:r>
          </a:p>
        </p:txBody>
      </p:sp>
    </p:spTree>
    <p:extLst>
      <p:ext uri="{BB962C8B-B14F-4D97-AF65-F5344CB8AC3E}">
        <p14:creationId xmlns:p14="http://schemas.microsoft.com/office/powerpoint/2010/main" val="293517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365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911" b="19626"/>
          <a:stretch/>
        </p:blipFill>
        <p:spPr>
          <a:xfrm>
            <a:off x="1181857" y="4082047"/>
            <a:ext cx="2517140" cy="1845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722" y="4398776"/>
            <a:ext cx="1658138" cy="11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9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317" y="3989402"/>
            <a:ext cx="1715363" cy="1386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4542" y="5575230"/>
            <a:ext cx="363695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53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Image courtesy of 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  <a:hlinkClick r:id="rId5"/>
              </a:rPr>
              <a:t>KitAy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on Flickr.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9616" y="3410453"/>
            <a:ext cx="2984737" cy="19905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2941" y="5580189"/>
            <a:ext cx="366857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53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Image courtesy of 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  <a:hlinkClick r:id="rId7"/>
              </a:rPr>
              <a:t>John Loo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on Flickr.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97230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31510" cy="68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11422" y="3739914"/>
            <a:ext cx="29498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53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Google Inc</a:t>
            </a:r>
            <a:r>
              <a:rPr lang="en-US" sz="1400" dirty="0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5803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Designing a good mental model</a:t>
            </a:r>
          </a:p>
        </p:txBody>
      </p:sp>
      <p:sp>
        <p:nvSpPr>
          <p:cNvPr id="819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620963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communicate model through visual image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visible affordances, mappings, and constraints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visible causality of interactions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cultural idioms, transfer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instructions augments visuals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all work together to remind a person of what can be done and how to do it</a:t>
            </a:r>
          </a:p>
        </p:txBody>
      </p:sp>
      <p:pic>
        <p:nvPicPr>
          <p:cNvPr id="8192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21163"/>
            <a:ext cx="43561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47218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Why design is hard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Over the last century</a:t>
            </a:r>
            <a:br>
              <a:rPr lang="en-US">
                <a:latin typeface="Verdana" charset="0"/>
              </a:rPr>
            </a:br>
            <a:endParaRPr lang="en-US" sz="1400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the number of things to control has increased dramatically</a:t>
            </a:r>
          </a:p>
          <a:p>
            <a:pPr lvl="2" eaLnBrk="1" hangingPunct="1"/>
            <a:r>
              <a:rPr lang="en-US">
                <a:latin typeface="Verdana" charset="0"/>
              </a:rPr>
              <a:t>car audio: smartphone controls, online music services, AM, FM1, FM2, pre-sets, station selection, balance, fader, bass, treble, distance, mono/stereo, fast forward and reverse, etc (while driving at night!)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display is increasingly artificial </a:t>
            </a:r>
          </a:p>
          <a:p>
            <a:pPr lvl="2" eaLnBrk="1" hangingPunct="1"/>
            <a:r>
              <a:rPr lang="en-US">
                <a:latin typeface="Verdana" charset="0"/>
              </a:rPr>
              <a:t>red lights in car indicate problems vs flames for fire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feedback more complex, subtle, and less natural</a:t>
            </a:r>
          </a:p>
          <a:p>
            <a:pPr lvl="2" eaLnBrk="1" hangingPunct="1"/>
            <a:r>
              <a:rPr lang="en-US">
                <a:latin typeface="Verdana" charset="0"/>
              </a:rPr>
              <a:t>is your digital watch alarm on and set correctly?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errors increasing serious and/or costly</a:t>
            </a:r>
          </a:p>
          <a:p>
            <a:pPr lvl="2" eaLnBrk="1" hangingPunct="1"/>
            <a:r>
              <a:rPr lang="en-US">
                <a:latin typeface="Verdana" charset="0"/>
              </a:rPr>
              <a:t>airplane crashes, losing days of work...</a:t>
            </a:r>
          </a:p>
        </p:txBody>
      </p:sp>
    </p:spTree>
    <p:extLst>
      <p:ext uri="{BB962C8B-B14F-4D97-AF65-F5344CB8AC3E}">
        <p14:creationId xmlns:p14="http://schemas.microsoft.com/office/powerpoint/2010/main" val="179500121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Human Factors in Computing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What does this do?</a:t>
            </a: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computers far more complex to control than everyday devices</a:t>
            </a:r>
          </a:p>
          <a:p>
            <a:pPr lvl="1" eaLnBrk="1" hangingPunct="1"/>
            <a:r>
              <a:rPr lang="en-US">
                <a:latin typeface="Verdana" charset="0"/>
              </a:rPr>
              <a:t>general purpose computer contains no natural mental model</a:t>
            </a:r>
          </a:p>
          <a:p>
            <a:pPr lvl="1" eaLnBrk="1" hangingPunct="1"/>
            <a:r>
              <a:rPr lang="en-US">
                <a:latin typeface="Verdana" charset="0"/>
              </a:rPr>
              <a:t>completely up to the designer to craft a mental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460" y="1583488"/>
            <a:ext cx="4143745" cy="27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80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Whom do you design for?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7" y="1600200"/>
            <a:ext cx="8229600" cy="4525963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sz="1600">
                <a:latin typeface="Verdana" charset="0"/>
              </a:rPr>
              <a:t>novices		</a:t>
            </a:r>
            <a:r>
              <a:rPr lang="en-US" sz="1600" i="1">
                <a:latin typeface="Verdana" charset="0"/>
              </a:rPr>
              <a:t>walk up and use systems</a:t>
            </a:r>
          </a:p>
          <a:p>
            <a:pPr lvl="3" eaLnBrk="1" hangingPunct="1">
              <a:buFontTx/>
              <a:buNone/>
            </a:pPr>
            <a:r>
              <a:rPr lang="en-US" i="1">
                <a:latin typeface="Verdana" charset="0"/>
              </a:rPr>
              <a:t>			</a:t>
            </a:r>
            <a:r>
              <a:rPr lang="en-US" sz="1600" i="1">
                <a:latin typeface="Verdana" charset="0"/>
              </a:rPr>
              <a:t>interface affords restricted set of tasks</a:t>
            </a:r>
          </a:p>
          <a:p>
            <a:pPr lvl="3" eaLnBrk="1" hangingPunct="1">
              <a:buFontTx/>
              <a:buNone/>
            </a:pPr>
            <a:r>
              <a:rPr lang="en-US" sz="1600" i="1">
                <a:latin typeface="Verdana" charset="0"/>
              </a:rPr>
              <a:t>			introductory tutorials to more complex uses</a:t>
            </a:r>
          </a:p>
          <a:p>
            <a:pPr lvl="3" eaLnBrk="1" hangingPunct="1"/>
            <a:endParaRPr lang="en-US" i="1">
              <a:latin typeface="Verdana" charset="0"/>
            </a:endParaRPr>
          </a:p>
          <a:p>
            <a:pPr lvl="1" eaLnBrk="1" hangingPunct="1"/>
            <a:r>
              <a:rPr lang="en-US" sz="1600">
                <a:latin typeface="Verdana" charset="0"/>
              </a:rPr>
              <a:t>casual		</a:t>
            </a:r>
            <a:r>
              <a:rPr lang="en-US" sz="1600" i="1">
                <a:latin typeface="Verdana" charset="0"/>
              </a:rPr>
              <a:t>standard idioms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recognition (visual affordances) over recall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reference guides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interface affords basic task structure</a:t>
            </a:r>
            <a:br>
              <a:rPr lang="en-US" sz="1600" i="1">
                <a:latin typeface="Verdana" charset="0"/>
              </a:rPr>
            </a:br>
            <a:endParaRPr lang="en-US" sz="1600" i="1">
              <a:latin typeface="Verdana" charset="0"/>
            </a:endParaRPr>
          </a:p>
          <a:p>
            <a:pPr lvl="1" eaLnBrk="1" hangingPunct="1"/>
            <a:r>
              <a:rPr lang="en-US" sz="1600">
                <a:latin typeface="Verdana" charset="0"/>
              </a:rPr>
              <a:t>intermediate</a:t>
            </a:r>
            <a:r>
              <a:rPr lang="en-US" sz="1600" i="1">
                <a:latin typeface="Verdana" charset="0"/>
              </a:rPr>
              <a:t>	advanced idioms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complex controls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reminders and tips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interface affords advanced tasks</a:t>
            </a:r>
            <a:br>
              <a:rPr lang="en-US" sz="1600" i="1">
                <a:latin typeface="Verdana" charset="0"/>
              </a:rPr>
            </a:br>
            <a:endParaRPr lang="en-US" sz="1600" i="1">
              <a:latin typeface="Verdana" charset="0"/>
            </a:endParaRPr>
          </a:p>
          <a:p>
            <a:pPr lvl="1" eaLnBrk="1" hangingPunct="1"/>
            <a:r>
              <a:rPr lang="en-US" sz="1600">
                <a:latin typeface="Verdana" charset="0"/>
              </a:rPr>
              <a:t>expert		</a:t>
            </a:r>
            <a:r>
              <a:rPr lang="en-US" sz="1600" i="1">
                <a:latin typeface="Verdana" charset="0"/>
              </a:rPr>
              <a:t>shortcuts for power use</a:t>
            </a:r>
            <a:br>
              <a:rPr lang="en-US" sz="1600" i="1">
                <a:latin typeface="Verdana" charset="0"/>
              </a:rPr>
            </a:br>
            <a:r>
              <a:rPr lang="en-US" sz="1600" i="1">
                <a:latin typeface="Verdana" charset="0"/>
              </a:rPr>
              <a:t>				interface affords full task + task customization</a:t>
            </a:r>
          </a:p>
        </p:txBody>
      </p:sp>
      <p:sp>
        <p:nvSpPr>
          <p:cNvPr id="87043" name="Line 4"/>
          <p:cNvSpPr>
            <a:spLocks noChangeShapeType="1"/>
          </p:cNvSpPr>
          <p:nvPr/>
        </p:nvSpPr>
        <p:spPr bwMode="auto">
          <a:xfrm>
            <a:off x="7239000" y="2590800"/>
            <a:ext cx="0" cy="2819400"/>
          </a:xfrm>
          <a:prstGeom prst="line">
            <a:avLst/>
          </a:prstGeom>
          <a:noFill/>
          <a:ln w="12699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7467600" y="2667000"/>
            <a:ext cx="11493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most shrink-</a:t>
            </a:r>
            <a:br>
              <a:rPr lang="en-US" sz="1400">
                <a:solidFill>
                  <a:srgbClr val="FF0000"/>
                </a:solidFill>
                <a:latin typeface="Arial" charset="0"/>
              </a:rPr>
            </a:br>
            <a:r>
              <a:rPr lang="en-US" sz="1400">
                <a:solidFill>
                  <a:srgbClr val="FF0000"/>
                </a:solidFill>
                <a:latin typeface="Arial" charset="0"/>
              </a:rPr>
              <a:t>wrapped</a:t>
            </a:r>
            <a:br>
              <a:rPr lang="en-US" sz="1400">
                <a:solidFill>
                  <a:srgbClr val="FF0000"/>
                </a:solidFill>
                <a:latin typeface="Arial" charset="0"/>
              </a:rPr>
            </a:br>
            <a:r>
              <a:rPr lang="en-US" sz="1400">
                <a:solidFill>
                  <a:srgbClr val="FF0000"/>
                </a:solidFill>
                <a:latin typeface="Arial" charset="0"/>
              </a:rPr>
              <a:t>systems</a:t>
            </a:r>
          </a:p>
        </p:txBody>
      </p:sp>
      <p:sp>
        <p:nvSpPr>
          <p:cNvPr id="87045" name="Line 6"/>
          <p:cNvSpPr>
            <a:spLocks noChangeShapeType="1"/>
          </p:cNvSpPr>
          <p:nvPr/>
        </p:nvSpPr>
        <p:spPr bwMode="auto">
          <a:xfrm flipH="1">
            <a:off x="7086600" y="1700213"/>
            <a:ext cx="6350" cy="2160587"/>
          </a:xfrm>
          <a:prstGeom prst="line">
            <a:avLst/>
          </a:prstGeom>
          <a:noFill/>
          <a:ln w="12699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7235825" y="16287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most kiosk + internet systems</a:t>
            </a:r>
          </a:p>
        </p:txBody>
      </p:sp>
      <p:sp>
        <p:nvSpPr>
          <p:cNvPr id="87047" name="Line 8"/>
          <p:cNvSpPr>
            <a:spLocks noChangeShapeType="1"/>
          </p:cNvSpPr>
          <p:nvPr/>
        </p:nvSpPr>
        <p:spPr bwMode="auto">
          <a:xfrm>
            <a:off x="7391400" y="4495800"/>
            <a:ext cx="0" cy="1905000"/>
          </a:xfrm>
          <a:prstGeom prst="line">
            <a:avLst/>
          </a:prstGeom>
          <a:noFill/>
          <a:ln w="12699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7740650" y="4508500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custom software</a:t>
            </a:r>
          </a:p>
        </p:txBody>
      </p:sp>
    </p:spTree>
    <p:extLst>
      <p:ext uri="{BB962C8B-B14F-4D97-AF65-F5344CB8AC3E}">
        <p14:creationId xmlns:p14="http://schemas.microsoft.com/office/powerpoint/2010/main" val="203070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033" descr="Imag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89138"/>
            <a:ext cx="40481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charset="0"/>
              </a:rPr>
              <a:t>The Chariot Race</a:t>
            </a:r>
            <a:endParaRPr lang="en-CA">
              <a:latin typeface="Comic Sans MS" charset="0"/>
            </a:endParaRPr>
          </a:p>
        </p:txBody>
      </p:sp>
      <p:sp>
        <p:nvSpPr>
          <p:cNvPr id="9219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Comic Sans MS" charset="0"/>
              </a:rPr>
              <a:t>But, in maneuvering for position on the turn, </a:t>
            </a:r>
          </a:p>
          <a:p>
            <a:pPr marL="0" indent="0" eaLnBrk="1" hangingPunct="1"/>
            <a:r>
              <a:rPr lang="en-US">
                <a:latin typeface="Comic Sans MS" charset="0"/>
              </a:rPr>
              <a:t>the DRIVER makes an error!!!</a:t>
            </a:r>
          </a:p>
        </p:txBody>
      </p:sp>
      <p:sp>
        <p:nvSpPr>
          <p:cNvPr id="9220" name="Text Box 1030"/>
          <p:cNvSpPr txBox="1">
            <a:spLocks noChangeArrowheads="1"/>
          </p:cNvSpPr>
          <p:nvPr/>
        </p:nvSpPr>
        <p:spPr bwMode="auto">
          <a:xfrm>
            <a:off x="755650" y="3716338"/>
            <a:ext cx="2954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Or was it </a:t>
            </a:r>
            <a:br>
              <a:rPr lang="en-US" b="1"/>
            </a:br>
            <a:r>
              <a:rPr lang="en-US" b="1"/>
              <a:t>the DESIGNER???</a:t>
            </a:r>
            <a:endParaRPr lang="en-US" b="1">
              <a:latin typeface="Arial" charset="0"/>
            </a:endParaRPr>
          </a:p>
        </p:txBody>
      </p:sp>
      <p:sp>
        <p:nvSpPr>
          <p:cNvPr id="9221" name="AutoShape 1032"/>
          <p:cNvSpPr>
            <a:spLocks noChangeArrowheads="1"/>
          </p:cNvSpPr>
          <p:nvPr/>
        </p:nvSpPr>
        <p:spPr bwMode="auto">
          <a:xfrm>
            <a:off x="3563938" y="2924175"/>
            <a:ext cx="1446212" cy="528638"/>
          </a:xfrm>
          <a:prstGeom prst="cloudCallout">
            <a:avLst>
              <a:gd name="adj1" fmla="val 64380"/>
              <a:gd name="adj2" fmla="val 105255"/>
            </a:avLst>
          </a:prstGeom>
          <a:solidFill>
            <a:srgbClr val="FFFF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2075" tIns="46038" rIns="92075" bIns="46038" anchor="ctr">
            <a:spAutoFit/>
          </a:bodyPr>
          <a:lstStyle/>
          <a:p>
            <a:pPr eaLnBrk="0" hangingPunct="0"/>
            <a:r>
              <a:rPr lang="en-US" sz="1800" b="1"/>
              <a:t>Ooops… </a:t>
            </a:r>
            <a:endParaRPr lang="en-US" sz="1800" b="1">
              <a:latin typeface="Arial" charset="0"/>
            </a:endParaRPr>
          </a:p>
        </p:txBody>
      </p:sp>
      <p:sp>
        <p:nvSpPr>
          <p:cNvPr id="9222" name="AutoShape 1031"/>
          <p:cNvSpPr>
            <a:spLocks noChangeArrowheads="1"/>
          </p:cNvSpPr>
          <p:nvPr/>
        </p:nvSpPr>
        <p:spPr bwMode="auto">
          <a:xfrm>
            <a:off x="6300788" y="2636838"/>
            <a:ext cx="1149350" cy="1371600"/>
          </a:xfrm>
          <a:prstGeom prst="cloudCallout">
            <a:avLst>
              <a:gd name="adj1" fmla="val 19477"/>
              <a:gd name="adj2" fmla="val 69907"/>
            </a:avLst>
          </a:prstGeom>
          <a:solidFill>
            <a:srgbClr val="FFFFFF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>
            <a:spAutoFit/>
          </a:bodyPr>
          <a:lstStyle/>
          <a:p>
            <a:pPr eaLnBrk="0" hangingPunct="0"/>
            <a:r>
              <a:rPr lang="en-US" sz="1800" b="1"/>
              <a:t>Har, </a:t>
            </a:r>
            <a:br>
              <a:rPr lang="en-US" sz="1800" b="1"/>
            </a:br>
            <a:r>
              <a:rPr lang="en-US" sz="1800" b="1"/>
              <a:t>har… </a:t>
            </a:r>
            <a:br>
              <a:rPr lang="en-US" sz="1800" b="1">
                <a:latin typeface="Arial" charset="0"/>
              </a:rPr>
            </a:br>
            <a:endParaRPr lang="en-US" sz="1800" b="1">
              <a:latin typeface="Arial" charset="0"/>
            </a:endParaRPr>
          </a:p>
        </p:txBody>
      </p:sp>
      <p:sp>
        <p:nvSpPr>
          <p:cNvPr id="9223" name="Rectangle 1034"/>
          <p:cNvSpPr>
            <a:spLocks noChangeArrowheads="1"/>
          </p:cNvSpPr>
          <p:nvPr/>
        </p:nvSpPr>
        <p:spPr bwMode="auto">
          <a:xfrm>
            <a:off x="0" y="6669088"/>
            <a:ext cx="19796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David Hill</a:t>
            </a:r>
            <a:endParaRPr lang="en-US" sz="900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40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Whom do you design for?</a:t>
            </a:r>
          </a:p>
        </p:txBody>
      </p:sp>
      <p:pic>
        <p:nvPicPr>
          <p:cNvPr id="83970" name="Picture 4" descr="f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"/>
          <a:stretch>
            <a:fillRect/>
          </a:stretch>
        </p:blipFill>
        <p:spPr bwMode="auto">
          <a:xfrm>
            <a:off x="2051050" y="1268413"/>
            <a:ext cx="66960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7304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Whom do you design for?</a:t>
            </a:r>
          </a:p>
        </p:txBody>
      </p:sp>
      <p:pic>
        <p:nvPicPr>
          <p:cNvPr id="84994" name="Picture 5" descr="fo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4"/>
          <a:stretch>
            <a:fillRect/>
          </a:stretch>
        </p:blipFill>
        <p:spPr bwMode="auto">
          <a:xfrm>
            <a:off x="1835150" y="1412875"/>
            <a:ext cx="72024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690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1" descr="A picture of a normal curve should be he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b="18091"/>
          <a:stretch>
            <a:fillRect/>
          </a:stretch>
        </p:blipFill>
        <p:spPr bwMode="auto">
          <a:xfrm>
            <a:off x="900113" y="620713"/>
            <a:ext cx="75612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AutoShape 14"/>
          <p:cNvSpPr>
            <a:spLocks/>
          </p:cNvSpPr>
          <p:nvPr/>
        </p:nvSpPr>
        <p:spPr bwMode="auto">
          <a:xfrm>
            <a:off x="4643438" y="5813425"/>
            <a:ext cx="1358900" cy="742950"/>
          </a:xfrm>
          <a:prstGeom prst="borderCallout2">
            <a:avLst>
              <a:gd name="adj1" fmla="val 15384"/>
              <a:gd name="adj2" fmla="val -5606"/>
              <a:gd name="adj3" fmla="val 15384"/>
              <a:gd name="adj4" fmla="val -17991"/>
              <a:gd name="adj5" fmla="val -117949"/>
              <a:gd name="adj6" fmla="val -34347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/>
            <a:r>
              <a:rPr lang="en-US" sz="1400">
                <a:latin typeface="Arial" charset="0"/>
              </a:rPr>
              <a:t>Mean and</a:t>
            </a:r>
            <a:br>
              <a:rPr lang="en-US" sz="1400">
                <a:latin typeface="Arial" charset="0"/>
              </a:rPr>
            </a:br>
            <a:r>
              <a:rPr lang="en-US" sz="1400">
                <a:latin typeface="Arial" charset="0"/>
              </a:rPr>
              <a:t>50th percentile</a:t>
            </a:r>
          </a:p>
          <a:p>
            <a:pPr eaLnBrk="0" hangingPunct="0"/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0279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Design principles and guidelines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marL="0" indent="0" eaLnBrk="1" hangingPunct="1"/>
            <a:r>
              <a:rPr lang="en-US">
                <a:latin typeface="Verdana" charset="0"/>
              </a:rPr>
              <a:t>Broad usability statements that guide a developer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design efforts</a:t>
            </a:r>
          </a:p>
          <a:p>
            <a:pPr lvl="1" eaLnBrk="1" hangingPunct="1"/>
            <a:r>
              <a:rPr lang="en-US">
                <a:latin typeface="Verdana" charset="0"/>
              </a:rPr>
              <a:t>use the users language</a:t>
            </a:r>
          </a:p>
          <a:p>
            <a:pPr lvl="1" eaLnBrk="1" hangingPunct="1"/>
            <a:r>
              <a:rPr lang="en-US">
                <a:latin typeface="Verdana" charset="0"/>
              </a:rPr>
              <a:t>provide feedback…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Derived from common design problems across many systems</a:t>
            </a:r>
          </a:p>
          <a:p>
            <a:pPr lvl="1" eaLnBrk="1" hangingPunct="1"/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5576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Guidelines</a:t>
            </a:r>
          </a:p>
        </p:txBody>
      </p:sp>
      <p:sp>
        <p:nvSpPr>
          <p:cNvPr id="1617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Visibility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Simple and natural dialogue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Speak the user’s language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Minimize user's memory load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Be consistent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Give user control and freedom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Support undo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Provide shortcuts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Deal with errors in a positive way</a:t>
            </a:r>
          </a:p>
          <a:p>
            <a:pPr marL="627063" indent="-627063">
              <a:buFont typeface="+mj-lt"/>
              <a:buAutoNum type="arabicPeriod"/>
            </a:pPr>
            <a:r>
              <a:rPr lang="en-US">
                <a:latin typeface="Verdana" charset="0"/>
              </a:rPr>
              <a:t>Provide help</a:t>
            </a:r>
          </a:p>
        </p:txBody>
      </p:sp>
    </p:spTree>
    <p:extLst>
      <p:ext uri="{BB962C8B-B14F-4D97-AF65-F5344CB8AC3E}">
        <p14:creationId xmlns:p14="http://schemas.microsoft.com/office/powerpoint/2010/main" val="2970352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1. Visibility</a:t>
            </a:r>
          </a:p>
        </p:txBody>
      </p:sp>
    </p:spTree>
    <p:extLst>
      <p:ext uri="{BB962C8B-B14F-4D97-AF65-F5344CB8AC3E}">
        <p14:creationId xmlns:p14="http://schemas.microsoft.com/office/powerpoint/2010/main" val="3488691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4767" y="5142497"/>
            <a:ext cx="23697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6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IBM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2011" y="3096320"/>
            <a:ext cx="6053959" cy="3044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8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216" y="5421834"/>
            <a:ext cx="3238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0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88295" y="6606663"/>
            <a:ext cx="382757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6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20239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5" name="Group 25"/>
          <p:cNvGrpSpPr>
            <a:grpSpLocks/>
          </p:cNvGrpSpPr>
          <p:nvPr/>
        </p:nvGrpSpPr>
        <p:grpSpPr bwMode="auto">
          <a:xfrm>
            <a:off x="5274074" y="3612958"/>
            <a:ext cx="869014" cy="548002"/>
            <a:chOff x="4388" y="413"/>
            <a:chExt cx="771" cy="566"/>
          </a:xfrm>
        </p:grpSpPr>
        <p:sp>
          <p:nvSpPr>
            <p:cNvPr id="114700" name="Rectangle 27"/>
            <p:cNvSpPr>
              <a:spLocks noChangeArrowheads="1"/>
            </p:cNvSpPr>
            <p:nvPr/>
          </p:nvSpPr>
          <p:spPr bwMode="auto">
            <a:xfrm>
              <a:off x="4388" y="413"/>
              <a:ext cx="77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&gt; Doit</a:t>
              </a:r>
            </a:p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This will take</a:t>
              </a:r>
              <a:br>
                <a:rPr lang="en-US" sz="120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5 minutes...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1" name="Rectangle 28"/>
            <p:cNvSpPr>
              <a:spLocks noChangeArrowheads="1"/>
            </p:cNvSpPr>
            <p:nvPr/>
          </p:nvSpPr>
          <p:spPr bwMode="auto">
            <a:xfrm>
              <a:off x="4643" y="413"/>
              <a:ext cx="3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2" name="Rectangle 29"/>
            <p:cNvSpPr>
              <a:spLocks noChangeArrowheads="1"/>
            </p:cNvSpPr>
            <p:nvPr/>
          </p:nvSpPr>
          <p:spPr bwMode="auto">
            <a:xfrm>
              <a:off x="4388" y="525"/>
              <a:ext cx="3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3" name="Rectangle 30"/>
            <p:cNvSpPr>
              <a:spLocks noChangeArrowheads="1"/>
            </p:cNvSpPr>
            <p:nvPr/>
          </p:nvSpPr>
          <p:spPr bwMode="auto">
            <a:xfrm>
              <a:off x="4388" y="636"/>
              <a:ext cx="3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4" name="Rectangle 31"/>
            <p:cNvSpPr>
              <a:spLocks noChangeArrowheads="1"/>
            </p:cNvSpPr>
            <p:nvPr/>
          </p:nvSpPr>
          <p:spPr bwMode="auto">
            <a:xfrm>
              <a:off x="4388" y="748"/>
              <a:ext cx="3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</p:grpSp>
      <p:graphicFrame>
        <p:nvGraphicFramePr>
          <p:cNvPr id="114693" name="Object 17"/>
          <p:cNvGraphicFramePr>
            <a:graphicFrameLocks noChangeAspect="1"/>
          </p:cNvGraphicFramePr>
          <p:nvPr/>
        </p:nvGraphicFramePr>
        <p:xfrm>
          <a:off x="1781175" y="4110038"/>
          <a:ext cx="106362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3083" imgH="2286000" progId="MS_ClipArt_Gallery.2">
                  <p:embed/>
                </p:oleObj>
              </mc:Choice>
              <mc:Fallback>
                <p:oleObj name="Clip" r:id="rId3" imgW="1063083" imgH="22860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4110038"/>
                        <a:ext cx="106362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4" name="AutoShape 18"/>
          <p:cNvSpPr>
            <a:spLocks noChangeArrowheads="1"/>
          </p:cNvSpPr>
          <p:nvPr/>
        </p:nvSpPr>
        <p:spPr bwMode="auto">
          <a:xfrm>
            <a:off x="1028700" y="3379788"/>
            <a:ext cx="1438275" cy="760412"/>
          </a:xfrm>
          <a:prstGeom prst="cloudCallout">
            <a:avLst>
              <a:gd name="adj1" fmla="val 22847"/>
              <a:gd name="adj2" fmla="val 70667"/>
            </a:avLst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What</a:t>
            </a:r>
            <a:r>
              <a:rPr lang="ja-JP" altLang="en-US" sz="1400">
                <a:latin typeface="Arial" charset="0"/>
              </a:rPr>
              <a:t>’</a:t>
            </a:r>
            <a:r>
              <a:rPr lang="en-US" altLang="ja-JP" sz="1400">
                <a:latin typeface="Arial" charset="0"/>
              </a:rPr>
              <a:t>s it doing?</a:t>
            </a:r>
            <a:endParaRPr lang="en-US" sz="1400">
              <a:latin typeface="Arial" charset="0"/>
            </a:endParaRPr>
          </a:p>
        </p:txBody>
      </p:sp>
      <p:grpSp>
        <p:nvGrpSpPr>
          <p:cNvPr id="114691" name="Group 16"/>
          <p:cNvGrpSpPr>
            <a:grpSpLocks/>
          </p:cNvGrpSpPr>
          <p:nvPr/>
        </p:nvGrpSpPr>
        <p:grpSpPr bwMode="auto">
          <a:xfrm>
            <a:off x="2969026" y="3684396"/>
            <a:ext cx="401257" cy="506369"/>
            <a:chOff x="4388" y="413"/>
            <a:chExt cx="356" cy="523"/>
          </a:xfrm>
        </p:grpSpPr>
        <p:sp>
          <p:nvSpPr>
            <p:cNvPr id="114706" name="Rectangle 6"/>
            <p:cNvSpPr>
              <a:spLocks noChangeArrowheads="1"/>
            </p:cNvSpPr>
            <p:nvPr/>
          </p:nvSpPr>
          <p:spPr bwMode="auto">
            <a:xfrm>
              <a:off x="4388" y="413"/>
              <a:ext cx="35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&gt; Doit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7" name="Rectangle 7"/>
            <p:cNvSpPr>
              <a:spLocks noChangeArrowheads="1"/>
            </p:cNvSpPr>
            <p:nvPr/>
          </p:nvSpPr>
          <p:spPr bwMode="auto">
            <a:xfrm>
              <a:off x="4643" y="413"/>
              <a:ext cx="3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8" name="Rectangle 8"/>
            <p:cNvSpPr>
              <a:spLocks noChangeArrowheads="1"/>
            </p:cNvSpPr>
            <p:nvPr/>
          </p:nvSpPr>
          <p:spPr bwMode="auto">
            <a:xfrm>
              <a:off x="4388" y="525"/>
              <a:ext cx="3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09" name="Rectangle 9"/>
            <p:cNvSpPr>
              <a:spLocks noChangeArrowheads="1"/>
            </p:cNvSpPr>
            <p:nvPr/>
          </p:nvSpPr>
          <p:spPr bwMode="auto">
            <a:xfrm>
              <a:off x="4388" y="636"/>
              <a:ext cx="3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14710" name="Rectangle 10"/>
            <p:cNvSpPr>
              <a:spLocks noChangeArrowheads="1"/>
            </p:cNvSpPr>
            <p:nvPr/>
          </p:nvSpPr>
          <p:spPr bwMode="auto">
            <a:xfrm>
              <a:off x="4388" y="748"/>
              <a:ext cx="3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400">
                <a:latin typeface="Arial" charset="0"/>
              </a:endParaRPr>
            </a:p>
          </p:txBody>
        </p:sp>
      </p:grpSp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Provide feedback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612899"/>
          </a:xfrm>
          <a:noFill/>
        </p:spPr>
        <p:txBody>
          <a:bodyPr lIns="92075" tIns="46038" rIns="92075" bIns="46038">
            <a:normAutofit fontScale="92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Continuously inform the user about </a:t>
            </a:r>
          </a:p>
          <a:p>
            <a:pPr lvl="1" eaLnBrk="1" hangingPunct="1"/>
            <a:r>
              <a:rPr lang="en-US">
                <a:latin typeface="Verdana" charset="0"/>
              </a:rPr>
              <a:t>what it is doing</a:t>
            </a:r>
          </a:p>
          <a:p>
            <a:pPr lvl="1" eaLnBrk="1" hangingPunct="1"/>
            <a:r>
              <a:rPr lang="en-US">
                <a:latin typeface="Verdana" charset="0"/>
              </a:rPr>
              <a:t>how it is interpreting the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input</a:t>
            </a:r>
          </a:p>
          <a:p>
            <a:pPr lvl="1" eaLnBrk="1" hangingPunct="1"/>
            <a:r>
              <a:rPr lang="en-US">
                <a:latin typeface="Verdana" charset="0"/>
              </a:rPr>
              <a:t>user should always be aware of what is going on</a:t>
            </a:r>
          </a:p>
        </p:txBody>
      </p:sp>
      <p:sp>
        <p:nvSpPr>
          <p:cNvPr id="114692" name="Rectangle 13"/>
          <p:cNvSpPr>
            <a:spLocks noChangeArrowheads="1"/>
          </p:cNvSpPr>
          <p:nvPr/>
        </p:nvSpPr>
        <p:spPr bwMode="auto">
          <a:xfrm>
            <a:off x="6054725" y="227013"/>
            <a:ext cx="1016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</a:t>
            </a:r>
            <a:endParaRPr lang="en-US" sz="1400">
              <a:latin typeface="Arial" charset="0"/>
            </a:endParaRPr>
          </a:p>
        </p:txBody>
      </p:sp>
      <p:graphicFrame>
        <p:nvGraphicFramePr>
          <p:cNvPr id="114696" name="Object 32"/>
          <p:cNvGraphicFramePr>
            <a:graphicFrameLocks noChangeAspect="1"/>
          </p:cNvGraphicFramePr>
          <p:nvPr/>
        </p:nvGraphicFramePr>
        <p:xfrm>
          <a:off x="6677025" y="4267200"/>
          <a:ext cx="183991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840136" imgH="2286000" progId="MS_ClipArt_Gallery.2">
                  <p:embed/>
                </p:oleObj>
              </mc:Choice>
              <mc:Fallback>
                <p:oleObj name="Clip" r:id="rId5" imgW="1840136" imgH="22860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7025" y="4267200"/>
                        <a:ext cx="1839913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7" name="AutoShape 33"/>
          <p:cNvSpPr>
            <a:spLocks noChangeArrowheads="1"/>
          </p:cNvSpPr>
          <p:nvPr/>
        </p:nvSpPr>
        <p:spPr bwMode="auto">
          <a:xfrm>
            <a:off x="6829425" y="3352800"/>
            <a:ext cx="1438275" cy="760413"/>
          </a:xfrm>
          <a:prstGeom prst="cloudCallout">
            <a:avLst>
              <a:gd name="adj1" fmla="val 22847"/>
              <a:gd name="adj2" fmla="val 70667"/>
            </a:avLst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Time for coffee.</a:t>
            </a:r>
          </a:p>
        </p:txBody>
      </p:sp>
      <p:sp>
        <p:nvSpPr>
          <p:cNvPr id="114698" name="Line 34"/>
          <p:cNvSpPr>
            <a:spLocks noChangeShapeType="1"/>
          </p:cNvSpPr>
          <p:nvPr/>
        </p:nvSpPr>
        <p:spPr bwMode="auto">
          <a:xfrm>
            <a:off x="4500563" y="3213100"/>
            <a:ext cx="0" cy="3048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69FB0-E6C8-3668-2B5D-A642D2313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302" y="3429000"/>
            <a:ext cx="1473200" cy="124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B6F0D-2328-0625-9530-FAE5C99CD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574" y="3433527"/>
            <a:ext cx="1473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91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Tractors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Early design</a:t>
            </a: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Terrain	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unsurfaced and rough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hilly</a:t>
            </a:r>
            <a:br>
              <a:rPr lang="en-US">
                <a:latin typeface="Verdana" charset="0"/>
              </a:rPr>
            </a:br>
            <a:endParaRPr lang="en-US" sz="800">
              <a:latin typeface="Verdana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Farmer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works long hours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works quickly</a:t>
            </a:r>
          </a:p>
        </p:txBody>
      </p:sp>
      <p:sp>
        <p:nvSpPr>
          <p:cNvPr id="10243" name="Rectangle 19"/>
          <p:cNvSpPr>
            <a:spLocks noChangeArrowheads="1"/>
          </p:cNvSpPr>
          <p:nvPr/>
        </p:nvSpPr>
        <p:spPr bwMode="auto">
          <a:xfrm>
            <a:off x="3132138" y="3357563"/>
            <a:ext cx="1327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>
                <a:latin typeface="Arial" charset="0"/>
              </a:rPr>
              <a:t>narrow front </a:t>
            </a:r>
          </a:p>
          <a:p>
            <a:pPr eaLnBrk="0" hangingPunct="0"/>
            <a:r>
              <a:rPr lang="en-US" sz="1600">
                <a:latin typeface="Arial" charset="0"/>
              </a:rPr>
              <a:t>wheel base</a:t>
            </a:r>
          </a:p>
        </p:txBody>
      </p:sp>
      <p:sp>
        <p:nvSpPr>
          <p:cNvPr id="10244" name="Rectangle 47"/>
          <p:cNvSpPr>
            <a:spLocks noChangeArrowheads="1"/>
          </p:cNvSpPr>
          <p:nvPr/>
        </p:nvSpPr>
        <p:spPr bwMode="auto">
          <a:xfrm>
            <a:off x="0" y="6669088"/>
            <a:ext cx="63007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1000" i="1">
                <a:solidFill>
                  <a:schemeClr val="bg2"/>
                </a:solidFill>
              </a:rPr>
              <a:t>Images from www.co.lawrence.tn.us and www.uni-magdeburg.de</a:t>
            </a:r>
            <a:endParaRPr lang="en-US" sz="1000" b="1" i="1">
              <a:solidFill>
                <a:schemeClr val="bg2"/>
              </a:solidFill>
            </a:endParaRPr>
          </a:p>
        </p:txBody>
      </p:sp>
      <p:pic>
        <p:nvPicPr>
          <p:cNvPr id="10245" name="Picture 48" descr="jd_hdo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8163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Line 49"/>
          <p:cNvSpPr>
            <a:spLocks noChangeShapeType="1"/>
          </p:cNvSpPr>
          <p:nvPr/>
        </p:nvSpPr>
        <p:spPr bwMode="auto">
          <a:xfrm>
            <a:off x="4140200" y="1989138"/>
            <a:ext cx="11525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0247" name="Line 50"/>
          <p:cNvSpPr>
            <a:spLocks noChangeShapeType="1"/>
          </p:cNvSpPr>
          <p:nvPr/>
        </p:nvSpPr>
        <p:spPr bwMode="auto">
          <a:xfrm>
            <a:off x="4284663" y="3644900"/>
            <a:ext cx="1079500" cy="714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0248" name="Rectangle 17"/>
          <p:cNvSpPr>
            <a:spLocks noChangeArrowheads="1"/>
          </p:cNvSpPr>
          <p:nvPr/>
        </p:nvSpPr>
        <p:spPr bwMode="auto">
          <a:xfrm>
            <a:off x="3059113" y="1557338"/>
            <a:ext cx="12461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>
                <a:latin typeface="Arial" charset="0"/>
              </a:rPr>
              <a:t>high center </a:t>
            </a:r>
          </a:p>
          <a:p>
            <a:pPr eaLnBrk="0" hangingPunct="0"/>
            <a:r>
              <a:rPr lang="en-US" sz="1600">
                <a:latin typeface="Arial" charset="0"/>
              </a:rPr>
              <a:t>of gravity</a:t>
            </a:r>
          </a:p>
        </p:txBody>
      </p:sp>
      <p:pic>
        <p:nvPicPr>
          <p:cNvPr id="10249" name="Picture 57" descr="100-0007_AUT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37063"/>
            <a:ext cx="4883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8619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32300" y="5763656"/>
            <a:ext cx="4597400" cy="843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7925" marR="11744">
              <a:lnSpc>
                <a:spcPct val="112799"/>
              </a:lnSpc>
            </a:pPr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The GIMP Team</a:t>
            </a:r>
            <a:endParaRPr lang="en-US" sz="1400" dirty="0">
              <a:solidFill>
                <a:srgbClr val="231F20"/>
              </a:solidFill>
              <a:latin typeface="Verdana"/>
              <a:cs typeface="Verdana"/>
            </a:endParaRPr>
          </a:p>
          <a:p>
            <a:pPr marL="2737925" marR="11744">
              <a:lnSpc>
                <a:spcPct val="112799"/>
              </a:lnSpc>
            </a:pPr>
            <a:endParaRPr sz="1400">
              <a:latin typeface="Verdana"/>
              <a:cs typeface="Verdana"/>
            </a:endParaRPr>
          </a:p>
          <a:p>
            <a:pPr marL="29361">
              <a:spcBef>
                <a:spcPts val="1110"/>
              </a:spcBef>
            </a:pPr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7480" y="2586756"/>
            <a:ext cx="2292220" cy="379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5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Provide feedback</a:t>
            </a:r>
          </a:p>
        </p:txBody>
      </p:sp>
      <p:graphicFrame>
        <p:nvGraphicFramePr>
          <p:cNvPr id="116738" name="Object 3"/>
          <p:cNvGraphicFramePr>
            <a:graphicFrameLocks/>
          </p:cNvGraphicFramePr>
          <p:nvPr/>
        </p:nvGraphicFramePr>
        <p:xfrm>
          <a:off x="3124200" y="2133600"/>
          <a:ext cx="234315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98804" imgH="574548" progId="Word.Document.8">
                  <p:embed/>
                </p:oleObj>
              </mc:Choice>
              <mc:Fallback>
                <p:oleObj name="Document" r:id="rId2" imgW="1098804" imgH="574548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343150" cy="121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39" name="AutoShape 4"/>
          <p:cNvSpPr>
            <a:spLocks/>
          </p:cNvSpPr>
          <p:nvPr/>
        </p:nvSpPr>
        <p:spPr bwMode="auto">
          <a:xfrm>
            <a:off x="990600" y="3927475"/>
            <a:ext cx="1600200" cy="654050"/>
          </a:xfrm>
          <a:prstGeom prst="borderCallout2">
            <a:avLst>
              <a:gd name="adj1" fmla="val 17477"/>
              <a:gd name="adj2" fmla="val 104764"/>
              <a:gd name="adj3" fmla="val 17477"/>
              <a:gd name="adj4" fmla="val 116269"/>
              <a:gd name="adj5" fmla="val -131796"/>
              <a:gd name="adj6" fmla="val 154861"/>
            </a:avLst>
          </a:prstGeom>
          <a:noFill/>
          <a:ln w="12699">
            <a:solidFill>
              <a:schemeClr val="hlink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>
                <a:latin typeface="Arial" charset="0"/>
              </a:rPr>
              <a:t>What did I select?</a:t>
            </a:r>
          </a:p>
        </p:txBody>
      </p:sp>
      <p:sp>
        <p:nvSpPr>
          <p:cNvPr id="116740" name="AutoShape 5"/>
          <p:cNvSpPr>
            <a:spLocks/>
          </p:cNvSpPr>
          <p:nvPr/>
        </p:nvSpPr>
        <p:spPr bwMode="auto">
          <a:xfrm>
            <a:off x="6172200" y="1843088"/>
            <a:ext cx="1600200" cy="654050"/>
          </a:xfrm>
          <a:prstGeom prst="borderCallout2">
            <a:avLst>
              <a:gd name="adj1" fmla="val 21556"/>
              <a:gd name="adj2" fmla="val -4764"/>
              <a:gd name="adj3" fmla="val 21556"/>
              <a:gd name="adj4" fmla="val -20338"/>
              <a:gd name="adj5" fmla="val 140718"/>
              <a:gd name="adj6" fmla="val -72519"/>
            </a:avLst>
          </a:prstGeom>
          <a:noFill/>
          <a:ln w="12699">
            <a:solidFill>
              <a:schemeClr val="hlink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>
                <a:latin typeface="Arial" charset="0"/>
              </a:rPr>
              <a:t>What mode am I in now?</a:t>
            </a:r>
          </a:p>
        </p:txBody>
      </p:sp>
      <p:sp>
        <p:nvSpPr>
          <p:cNvPr id="116741" name="AutoShape 6"/>
          <p:cNvSpPr>
            <a:spLocks/>
          </p:cNvSpPr>
          <p:nvPr/>
        </p:nvSpPr>
        <p:spPr bwMode="auto">
          <a:xfrm>
            <a:off x="5715000" y="4219575"/>
            <a:ext cx="1600200" cy="1203325"/>
          </a:xfrm>
          <a:prstGeom prst="borderCallout2">
            <a:avLst>
              <a:gd name="adj1" fmla="val 11958"/>
              <a:gd name="adj2" fmla="val -4764"/>
              <a:gd name="adj3" fmla="val 11958"/>
              <a:gd name="adj4" fmla="val -16370"/>
              <a:gd name="adj5" fmla="val -120264"/>
              <a:gd name="adj6" fmla="val -54069"/>
            </a:avLst>
          </a:prstGeom>
          <a:noFill/>
          <a:ln w="12699">
            <a:solidFill>
              <a:schemeClr val="hlink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lang="en-US" sz="1800">
                <a:latin typeface="Arial" charset="0"/>
              </a:rPr>
              <a:t>How is the system interpreting my actions?</a:t>
            </a:r>
          </a:p>
        </p:txBody>
      </p:sp>
      <p:sp>
        <p:nvSpPr>
          <p:cNvPr id="116742" name="Text Box 7"/>
          <p:cNvSpPr txBox="1">
            <a:spLocks noChangeArrowheads="1"/>
          </p:cNvSpPr>
          <p:nvPr/>
        </p:nvSpPr>
        <p:spPr bwMode="auto">
          <a:xfrm>
            <a:off x="0" y="6613525"/>
            <a:ext cx="102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08080"/>
                </a:solidFill>
                <a:latin typeface="Arial" charset="0"/>
              </a:rPr>
              <a:t>Microsoft Paint</a:t>
            </a:r>
            <a:endParaRPr lang="en-CA" sz="100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201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128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604250" cy="51133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Be as specific as possible, based on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input</a:t>
            </a: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br>
              <a:rPr lang="en-US" altLang="ja-JP">
                <a:latin typeface="Verdana" charset="0"/>
              </a:rPr>
            </a:br>
            <a:r>
              <a:rPr lang="en-US" altLang="ja-JP">
                <a:latin typeface="Verdana" charset="0"/>
              </a:rPr>
              <a:t>Best within the context of the action</a:t>
            </a:r>
            <a:endParaRPr lang="en-US">
              <a:latin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14" y="4595316"/>
            <a:ext cx="8917990" cy="1259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24" y="4781734"/>
            <a:ext cx="8559800" cy="87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58" y="2046434"/>
            <a:ext cx="3937521" cy="2196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2122634"/>
            <a:ext cx="3922868" cy="2120163"/>
          </a:xfrm>
          <a:prstGeom prst="rect">
            <a:avLst/>
          </a:prstGeom>
        </p:spPr>
      </p:pic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Provide feedback</a:t>
            </a:r>
          </a:p>
        </p:txBody>
      </p:sp>
    </p:spTree>
    <p:extLst>
      <p:ext uri="{BB962C8B-B14F-4D97-AF65-F5344CB8AC3E}">
        <p14:creationId xmlns:p14="http://schemas.microsoft.com/office/powerpoint/2010/main" val="2094443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Provide feedback</a:t>
            </a:r>
            <a:endParaRPr lang="en-CA">
              <a:latin typeface="Verdana" charset="0"/>
            </a:endParaRPr>
          </a:p>
        </p:txBody>
      </p:sp>
      <p:pic>
        <p:nvPicPr>
          <p:cNvPr id="118786" name="Picture 4" descr="Epileptics Bewa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24200"/>
            <a:ext cx="42973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3419475" y="4365625"/>
            <a:ext cx="3733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200" i="1">
                <a:latin typeface="Arial" charset="0"/>
              </a:rPr>
              <a:t>Drawing Board LT</a:t>
            </a:r>
            <a:endParaRPr lang="en-US" sz="1200">
              <a:latin typeface="Arial" charset="0"/>
            </a:endParaRPr>
          </a:p>
        </p:txBody>
      </p:sp>
      <p:sp>
        <p:nvSpPr>
          <p:cNvPr id="118788" name="AutoShape 6"/>
          <p:cNvSpPr>
            <a:spLocks/>
          </p:cNvSpPr>
          <p:nvPr/>
        </p:nvSpPr>
        <p:spPr bwMode="auto">
          <a:xfrm>
            <a:off x="755650" y="1700213"/>
            <a:ext cx="3657600" cy="609600"/>
          </a:xfrm>
          <a:prstGeom prst="borderCallout2">
            <a:avLst>
              <a:gd name="adj1" fmla="val 18750"/>
              <a:gd name="adj2" fmla="val 102083"/>
              <a:gd name="adj3" fmla="val 18750"/>
              <a:gd name="adj4" fmla="val 141278"/>
              <a:gd name="adj5" fmla="val 306250"/>
              <a:gd name="adj6" fmla="val 160157"/>
            </a:avLst>
          </a:prstGeom>
          <a:noFill/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800">
                <a:latin typeface="Arial" charset="0"/>
              </a:rPr>
              <a:t>Multiple files being copied, 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but feedback is file by file.</a:t>
            </a:r>
            <a:endParaRPr lang="en-CA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821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7660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4038600" cy="4525963"/>
          </a:xfrm>
        </p:spPr>
        <p:txBody>
          <a:bodyPr/>
          <a:lstStyle/>
          <a:p>
            <a:r>
              <a:rPr lang="en-US"/>
              <a:t>Scrollbar shows extra information, but takes no extra space</a:t>
            </a:r>
          </a:p>
          <a:p>
            <a:r>
              <a:rPr lang="en-US"/>
              <a:t>Predecessor of modern social navigaion/recommender system</a:t>
            </a:r>
          </a:p>
          <a:p>
            <a:r>
              <a:rPr lang="en-US"/>
              <a:t>James Hollan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wear/Edit wear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6680" b="16680"/>
          <a:stretch>
            <a:fillRect/>
          </a:stretch>
        </p:blipFill>
        <p:spPr>
          <a:xfrm>
            <a:off x="4946632" y="1600200"/>
            <a:ext cx="4038600" cy="4525963"/>
          </a:xfr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34444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781" y="918123"/>
            <a:ext cx="3240903" cy="2583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Recent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Harvard Stacklife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7362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ts val="12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Matejka et al, Patina</a:t>
            </a:r>
          </a:p>
          <a:p>
            <a:pPr lvl="1"/>
            <a:r>
              <a:rPr lang="en-US" u="sng">
                <a:hlinkClick r:id="rId3"/>
              </a:rPr>
              <a:t>http://www.youtube.com/watch?v=Tz3MtN89gSQ</a:t>
            </a:r>
            <a:endParaRPr lang="en-US"/>
          </a:p>
          <a:p>
            <a:pPr lvl="1"/>
            <a:r>
              <a:rPr lang="en-US" u="sng">
                <a:hlinkClick r:id="rId4"/>
              </a:rPr>
              <a:t>http://www.youtube.com/watch?v=PuMw0CR_FYI</a:t>
            </a:r>
            <a:endParaRPr lang="en-US"/>
          </a:p>
          <a:p>
            <a:pPr marL="0" indent="0">
              <a:buNone/>
            </a:pPr>
            <a:endParaRPr lang="en-US" b="1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144" y="3691883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4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64849" y="5068290"/>
            <a:ext cx="281135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6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Microsoft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2720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61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Tractors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208963" cy="5040312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Result</a:t>
            </a: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Quotes from National AG Safety Database </a:t>
            </a:r>
          </a:p>
          <a:p>
            <a:pPr lvl="1" eaLnBrk="1" hangingPunct="1"/>
            <a:r>
              <a:rPr lang="en-US" b="1" i="1">
                <a:latin typeface="Verdana" charset="0"/>
              </a:rPr>
              <a:t>older tractors</a:t>
            </a:r>
            <a:r>
              <a:rPr lang="en-US">
                <a:latin typeface="Verdana" charset="0"/>
              </a:rPr>
              <a:t> have narrow front ends that are easily upset </a:t>
            </a:r>
          </a:p>
          <a:p>
            <a:pPr lvl="1" eaLnBrk="1" hangingPunct="1"/>
            <a:r>
              <a:rPr lang="en-US">
                <a:latin typeface="Verdana" charset="0"/>
              </a:rPr>
              <a:t>tractor upsets cause more fatalities than other farm accidents </a:t>
            </a:r>
          </a:p>
          <a:p>
            <a:pPr lvl="1" eaLnBrk="1" hangingPunct="1"/>
            <a:r>
              <a:rPr lang="en-US">
                <a:latin typeface="Verdana" charset="0"/>
              </a:rPr>
              <a:t>injuries often include a broken or crushed pelvis.</a:t>
            </a:r>
            <a:r>
              <a:rPr lang="en-US">
                <a:solidFill>
                  <a:schemeClr val="tx1"/>
                </a:solidFill>
                <a:latin typeface="Verdana" charset="0"/>
              </a:rPr>
              <a:t> </a:t>
            </a:r>
            <a:endParaRPr lang="en-US">
              <a:latin typeface="Verdana" charset="0"/>
            </a:endParaRPr>
          </a:p>
        </p:txBody>
      </p:sp>
      <p:sp>
        <p:nvSpPr>
          <p:cNvPr id="12291" name="Rectangle 47"/>
          <p:cNvSpPr>
            <a:spLocks noChangeArrowheads="1"/>
          </p:cNvSpPr>
          <p:nvPr/>
        </p:nvSpPr>
        <p:spPr bwMode="auto">
          <a:xfrm>
            <a:off x="0" y="6669088"/>
            <a:ext cx="38512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 i="1">
                <a:solidFill>
                  <a:schemeClr val="folHlink"/>
                </a:solidFill>
              </a:rPr>
              <a:t>Accident image from </a:t>
            </a:r>
            <a:r>
              <a:rPr lang="en-US" sz="1000" i="1">
                <a:solidFill>
                  <a:schemeClr val="folHlink"/>
                </a:solidFill>
              </a:rPr>
              <a:t>//www.osh.dol.govt.nz/</a:t>
            </a:r>
          </a:p>
        </p:txBody>
      </p:sp>
      <p:grpSp>
        <p:nvGrpSpPr>
          <p:cNvPr id="12292" name="Group 23"/>
          <p:cNvGrpSpPr>
            <a:grpSpLocks/>
          </p:cNvGrpSpPr>
          <p:nvPr/>
        </p:nvGrpSpPr>
        <p:grpSpPr bwMode="auto">
          <a:xfrm>
            <a:off x="684213" y="2060575"/>
            <a:ext cx="3455987" cy="1081088"/>
            <a:chOff x="1417" y="2111"/>
            <a:chExt cx="2885" cy="762"/>
          </a:xfrm>
        </p:grpSpPr>
        <p:sp>
          <p:nvSpPr>
            <p:cNvPr id="12295" name="Freeform 24"/>
            <p:cNvSpPr>
              <a:spLocks/>
            </p:cNvSpPr>
            <p:nvPr/>
          </p:nvSpPr>
          <p:spPr bwMode="auto">
            <a:xfrm>
              <a:off x="1417" y="2475"/>
              <a:ext cx="2855" cy="141"/>
            </a:xfrm>
            <a:custGeom>
              <a:avLst/>
              <a:gdLst>
                <a:gd name="T0" fmla="*/ 20 w 2855"/>
                <a:gd name="T1" fmla="*/ 93 h 141"/>
                <a:gd name="T2" fmla="*/ 60 w 2855"/>
                <a:gd name="T3" fmla="*/ 80 h 141"/>
                <a:gd name="T4" fmla="*/ 107 w 2855"/>
                <a:gd name="T5" fmla="*/ 80 h 141"/>
                <a:gd name="T6" fmla="*/ 200 w 2855"/>
                <a:gd name="T7" fmla="*/ 126 h 141"/>
                <a:gd name="T8" fmla="*/ 240 w 2855"/>
                <a:gd name="T9" fmla="*/ 126 h 141"/>
                <a:gd name="T10" fmla="*/ 287 w 2855"/>
                <a:gd name="T11" fmla="*/ 140 h 141"/>
                <a:gd name="T12" fmla="*/ 327 w 2855"/>
                <a:gd name="T13" fmla="*/ 140 h 141"/>
                <a:gd name="T14" fmla="*/ 374 w 2855"/>
                <a:gd name="T15" fmla="*/ 93 h 141"/>
                <a:gd name="T16" fmla="*/ 454 w 2855"/>
                <a:gd name="T17" fmla="*/ 53 h 141"/>
                <a:gd name="T18" fmla="*/ 514 w 2855"/>
                <a:gd name="T19" fmla="*/ 86 h 141"/>
                <a:gd name="T20" fmla="*/ 554 w 2855"/>
                <a:gd name="T21" fmla="*/ 113 h 141"/>
                <a:gd name="T22" fmla="*/ 600 w 2855"/>
                <a:gd name="T23" fmla="*/ 120 h 141"/>
                <a:gd name="T24" fmla="*/ 654 w 2855"/>
                <a:gd name="T25" fmla="*/ 126 h 141"/>
                <a:gd name="T26" fmla="*/ 714 w 2855"/>
                <a:gd name="T27" fmla="*/ 126 h 141"/>
                <a:gd name="T28" fmla="*/ 774 w 2855"/>
                <a:gd name="T29" fmla="*/ 113 h 141"/>
                <a:gd name="T30" fmla="*/ 934 w 2855"/>
                <a:gd name="T31" fmla="*/ 93 h 141"/>
                <a:gd name="T32" fmla="*/ 980 w 2855"/>
                <a:gd name="T33" fmla="*/ 120 h 141"/>
                <a:gd name="T34" fmla="*/ 1027 w 2855"/>
                <a:gd name="T35" fmla="*/ 126 h 141"/>
                <a:gd name="T36" fmla="*/ 1074 w 2855"/>
                <a:gd name="T37" fmla="*/ 113 h 141"/>
                <a:gd name="T38" fmla="*/ 1120 w 2855"/>
                <a:gd name="T39" fmla="*/ 100 h 141"/>
                <a:gd name="T40" fmla="*/ 1174 w 2855"/>
                <a:gd name="T41" fmla="*/ 86 h 141"/>
                <a:gd name="T42" fmla="*/ 1274 w 2855"/>
                <a:gd name="T43" fmla="*/ 46 h 141"/>
                <a:gd name="T44" fmla="*/ 1314 w 2855"/>
                <a:gd name="T45" fmla="*/ 40 h 141"/>
                <a:gd name="T46" fmla="*/ 1354 w 2855"/>
                <a:gd name="T47" fmla="*/ 73 h 141"/>
                <a:gd name="T48" fmla="*/ 1400 w 2855"/>
                <a:gd name="T49" fmla="*/ 113 h 141"/>
                <a:gd name="T50" fmla="*/ 1460 w 2855"/>
                <a:gd name="T51" fmla="*/ 126 h 141"/>
                <a:gd name="T52" fmla="*/ 1507 w 2855"/>
                <a:gd name="T53" fmla="*/ 140 h 141"/>
                <a:gd name="T54" fmla="*/ 1560 w 2855"/>
                <a:gd name="T55" fmla="*/ 140 h 141"/>
                <a:gd name="T56" fmla="*/ 1660 w 2855"/>
                <a:gd name="T57" fmla="*/ 66 h 141"/>
                <a:gd name="T58" fmla="*/ 1720 w 2855"/>
                <a:gd name="T59" fmla="*/ 46 h 141"/>
                <a:gd name="T60" fmla="*/ 1767 w 2855"/>
                <a:gd name="T61" fmla="*/ 26 h 141"/>
                <a:gd name="T62" fmla="*/ 1827 w 2855"/>
                <a:gd name="T63" fmla="*/ 53 h 141"/>
                <a:gd name="T64" fmla="*/ 1887 w 2855"/>
                <a:gd name="T65" fmla="*/ 86 h 141"/>
                <a:gd name="T66" fmla="*/ 2054 w 2855"/>
                <a:gd name="T67" fmla="*/ 93 h 141"/>
                <a:gd name="T68" fmla="*/ 2127 w 2855"/>
                <a:gd name="T69" fmla="*/ 93 h 141"/>
                <a:gd name="T70" fmla="*/ 2267 w 2855"/>
                <a:gd name="T71" fmla="*/ 26 h 141"/>
                <a:gd name="T72" fmla="*/ 2314 w 2855"/>
                <a:gd name="T73" fmla="*/ 13 h 141"/>
                <a:gd name="T74" fmla="*/ 2367 w 2855"/>
                <a:gd name="T75" fmla="*/ 0 h 141"/>
                <a:gd name="T76" fmla="*/ 2400 w 2855"/>
                <a:gd name="T77" fmla="*/ 33 h 141"/>
                <a:gd name="T78" fmla="*/ 2440 w 2855"/>
                <a:gd name="T79" fmla="*/ 53 h 141"/>
                <a:gd name="T80" fmla="*/ 2494 w 2855"/>
                <a:gd name="T81" fmla="*/ 86 h 141"/>
                <a:gd name="T82" fmla="*/ 2634 w 2855"/>
                <a:gd name="T83" fmla="*/ 93 h 141"/>
                <a:gd name="T84" fmla="*/ 2674 w 2855"/>
                <a:gd name="T85" fmla="*/ 73 h 141"/>
                <a:gd name="T86" fmla="*/ 2720 w 2855"/>
                <a:gd name="T87" fmla="*/ 53 h 141"/>
                <a:gd name="T88" fmla="*/ 2760 w 2855"/>
                <a:gd name="T89" fmla="*/ 40 h 141"/>
                <a:gd name="T90" fmla="*/ 2814 w 2855"/>
                <a:gd name="T91" fmla="*/ 40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55"/>
                <a:gd name="T139" fmla="*/ 0 h 141"/>
                <a:gd name="T140" fmla="*/ 2855 w 28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55" h="141">
                  <a:moveTo>
                    <a:pt x="0" y="113"/>
                  </a:moveTo>
                  <a:lnTo>
                    <a:pt x="20" y="93"/>
                  </a:lnTo>
                  <a:lnTo>
                    <a:pt x="40" y="93"/>
                  </a:lnTo>
                  <a:lnTo>
                    <a:pt x="60" y="80"/>
                  </a:lnTo>
                  <a:lnTo>
                    <a:pt x="87" y="80"/>
                  </a:lnTo>
                  <a:lnTo>
                    <a:pt x="107" y="80"/>
                  </a:lnTo>
                  <a:lnTo>
                    <a:pt x="180" y="120"/>
                  </a:lnTo>
                  <a:lnTo>
                    <a:pt x="200" y="126"/>
                  </a:lnTo>
                  <a:lnTo>
                    <a:pt x="220" y="126"/>
                  </a:lnTo>
                  <a:lnTo>
                    <a:pt x="240" y="126"/>
                  </a:lnTo>
                  <a:lnTo>
                    <a:pt x="260" y="133"/>
                  </a:lnTo>
                  <a:lnTo>
                    <a:pt x="287" y="140"/>
                  </a:lnTo>
                  <a:lnTo>
                    <a:pt x="307" y="140"/>
                  </a:lnTo>
                  <a:lnTo>
                    <a:pt x="327" y="140"/>
                  </a:lnTo>
                  <a:lnTo>
                    <a:pt x="360" y="113"/>
                  </a:lnTo>
                  <a:lnTo>
                    <a:pt x="374" y="93"/>
                  </a:lnTo>
                  <a:lnTo>
                    <a:pt x="394" y="93"/>
                  </a:lnTo>
                  <a:lnTo>
                    <a:pt x="454" y="53"/>
                  </a:lnTo>
                  <a:lnTo>
                    <a:pt x="494" y="53"/>
                  </a:lnTo>
                  <a:lnTo>
                    <a:pt x="514" y="86"/>
                  </a:lnTo>
                  <a:lnTo>
                    <a:pt x="540" y="93"/>
                  </a:lnTo>
                  <a:lnTo>
                    <a:pt x="554" y="113"/>
                  </a:lnTo>
                  <a:lnTo>
                    <a:pt x="580" y="120"/>
                  </a:lnTo>
                  <a:lnTo>
                    <a:pt x="600" y="120"/>
                  </a:lnTo>
                  <a:lnTo>
                    <a:pt x="620" y="120"/>
                  </a:lnTo>
                  <a:lnTo>
                    <a:pt x="654" y="126"/>
                  </a:lnTo>
                  <a:lnTo>
                    <a:pt x="687" y="126"/>
                  </a:lnTo>
                  <a:lnTo>
                    <a:pt x="714" y="126"/>
                  </a:lnTo>
                  <a:lnTo>
                    <a:pt x="747" y="120"/>
                  </a:lnTo>
                  <a:lnTo>
                    <a:pt x="774" y="113"/>
                  </a:lnTo>
                  <a:lnTo>
                    <a:pt x="914" y="93"/>
                  </a:lnTo>
                  <a:lnTo>
                    <a:pt x="934" y="93"/>
                  </a:lnTo>
                  <a:lnTo>
                    <a:pt x="960" y="106"/>
                  </a:lnTo>
                  <a:lnTo>
                    <a:pt x="980" y="120"/>
                  </a:lnTo>
                  <a:lnTo>
                    <a:pt x="1007" y="133"/>
                  </a:lnTo>
                  <a:lnTo>
                    <a:pt x="1027" y="126"/>
                  </a:lnTo>
                  <a:lnTo>
                    <a:pt x="1047" y="113"/>
                  </a:lnTo>
                  <a:lnTo>
                    <a:pt x="1074" y="113"/>
                  </a:lnTo>
                  <a:lnTo>
                    <a:pt x="1100" y="106"/>
                  </a:lnTo>
                  <a:lnTo>
                    <a:pt x="1120" y="100"/>
                  </a:lnTo>
                  <a:lnTo>
                    <a:pt x="1140" y="100"/>
                  </a:lnTo>
                  <a:lnTo>
                    <a:pt x="1174" y="86"/>
                  </a:lnTo>
                  <a:lnTo>
                    <a:pt x="1254" y="53"/>
                  </a:lnTo>
                  <a:lnTo>
                    <a:pt x="1274" y="46"/>
                  </a:lnTo>
                  <a:lnTo>
                    <a:pt x="1294" y="40"/>
                  </a:lnTo>
                  <a:lnTo>
                    <a:pt x="1314" y="40"/>
                  </a:lnTo>
                  <a:lnTo>
                    <a:pt x="1334" y="46"/>
                  </a:lnTo>
                  <a:lnTo>
                    <a:pt x="1354" y="73"/>
                  </a:lnTo>
                  <a:lnTo>
                    <a:pt x="1374" y="93"/>
                  </a:lnTo>
                  <a:lnTo>
                    <a:pt x="1400" y="113"/>
                  </a:lnTo>
                  <a:lnTo>
                    <a:pt x="1434" y="120"/>
                  </a:lnTo>
                  <a:lnTo>
                    <a:pt x="1460" y="126"/>
                  </a:lnTo>
                  <a:lnTo>
                    <a:pt x="1487" y="133"/>
                  </a:lnTo>
                  <a:lnTo>
                    <a:pt x="1507" y="140"/>
                  </a:lnTo>
                  <a:lnTo>
                    <a:pt x="1527" y="140"/>
                  </a:lnTo>
                  <a:lnTo>
                    <a:pt x="1560" y="140"/>
                  </a:lnTo>
                  <a:lnTo>
                    <a:pt x="1580" y="140"/>
                  </a:lnTo>
                  <a:lnTo>
                    <a:pt x="1660" y="66"/>
                  </a:lnTo>
                  <a:lnTo>
                    <a:pt x="1687" y="53"/>
                  </a:lnTo>
                  <a:lnTo>
                    <a:pt x="1720" y="46"/>
                  </a:lnTo>
                  <a:lnTo>
                    <a:pt x="1740" y="33"/>
                  </a:lnTo>
                  <a:lnTo>
                    <a:pt x="1767" y="26"/>
                  </a:lnTo>
                  <a:lnTo>
                    <a:pt x="1787" y="26"/>
                  </a:lnTo>
                  <a:lnTo>
                    <a:pt x="1827" y="53"/>
                  </a:lnTo>
                  <a:lnTo>
                    <a:pt x="1854" y="73"/>
                  </a:lnTo>
                  <a:lnTo>
                    <a:pt x="1887" y="86"/>
                  </a:lnTo>
                  <a:lnTo>
                    <a:pt x="1927" y="93"/>
                  </a:lnTo>
                  <a:lnTo>
                    <a:pt x="2054" y="93"/>
                  </a:lnTo>
                  <a:lnTo>
                    <a:pt x="2094" y="93"/>
                  </a:lnTo>
                  <a:lnTo>
                    <a:pt x="2127" y="93"/>
                  </a:lnTo>
                  <a:lnTo>
                    <a:pt x="2234" y="53"/>
                  </a:lnTo>
                  <a:lnTo>
                    <a:pt x="2267" y="26"/>
                  </a:lnTo>
                  <a:lnTo>
                    <a:pt x="2294" y="13"/>
                  </a:lnTo>
                  <a:lnTo>
                    <a:pt x="2314" y="13"/>
                  </a:lnTo>
                  <a:lnTo>
                    <a:pt x="2347" y="6"/>
                  </a:lnTo>
                  <a:lnTo>
                    <a:pt x="2367" y="0"/>
                  </a:lnTo>
                  <a:lnTo>
                    <a:pt x="2380" y="20"/>
                  </a:lnTo>
                  <a:lnTo>
                    <a:pt x="2400" y="33"/>
                  </a:lnTo>
                  <a:lnTo>
                    <a:pt x="2420" y="46"/>
                  </a:lnTo>
                  <a:lnTo>
                    <a:pt x="2440" y="53"/>
                  </a:lnTo>
                  <a:lnTo>
                    <a:pt x="2460" y="73"/>
                  </a:lnTo>
                  <a:lnTo>
                    <a:pt x="2494" y="86"/>
                  </a:lnTo>
                  <a:lnTo>
                    <a:pt x="2607" y="100"/>
                  </a:lnTo>
                  <a:lnTo>
                    <a:pt x="2634" y="93"/>
                  </a:lnTo>
                  <a:lnTo>
                    <a:pt x="2654" y="86"/>
                  </a:lnTo>
                  <a:lnTo>
                    <a:pt x="2674" y="73"/>
                  </a:lnTo>
                  <a:lnTo>
                    <a:pt x="2700" y="60"/>
                  </a:lnTo>
                  <a:lnTo>
                    <a:pt x="2720" y="53"/>
                  </a:lnTo>
                  <a:lnTo>
                    <a:pt x="2740" y="46"/>
                  </a:lnTo>
                  <a:lnTo>
                    <a:pt x="2760" y="40"/>
                  </a:lnTo>
                  <a:lnTo>
                    <a:pt x="2787" y="40"/>
                  </a:lnTo>
                  <a:lnTo>
                    <a:pt x="2814" y="40"/>
                  </a:lnTo>
                  <a:lnTo>
                    <a:pt x="2854" y="5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Rectangle 25"/>
            <p:cNvSpPr>
              <a:spLocks noChangeArrowheads="1"/>
            </p:cNvSpPr>
            <p:nvPr/>
          </p:nvSpPr>
          <p:spPr bwMode="auto">
            <a:xfrm>
              <a:off x="2196" y="2360"/>
              <a:ext cx="931" cy="2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Oval 26"/>
            <p:cNvSpPr>
              <a:spLocks noChangeArrowheads="1"/>
            </p:cNvSpPr>
            <p:nvPr/>
          </p:nvSpPr>
          <p:spPr bwMode="auto">
            <a:xfrm>
              <a:off x="2256" y="2306"/>
              <a:ext cx="298" cy="1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Oval 27"/>
            <p:cNvSpPr>
              <a:spLocks noChangeArrowheads="1"/>
            </p:cNvSpPr>
            <p:nvPr/>
          </p:nvSpPr>
          <p:spPr bwMode="auto">
            <a:xfrm>
              <a:off x="2719" y="2302"/>
              <a:ext cx="298" cy="1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Oval 28"/>
            <p:cNvSpPr>
              <a:spLocks noChangeArrowheads="1"/>
            </p:cNvSpPr>
            <p:nvPr/>
          </p:nvSpPr>
          <p:spPr bwMode="auto">
            <a:xfrm>
              <a:off x="2288" y="2612"/>
              <a:ext cx="298" cy="1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Oval 29"/>
            <p:cNvSpPr>
              <a:spLocks noChangeArrowheads="1"/>
            </p:cNvSpPr>
            <p:nvPr/>
          </p:nvSpPr>
          <p:spPr bwMode="auto">
            <a:xfrm>
              <a:off x="2737" y="2608"/>
              <a:ext cx="298" cy="1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1" name="Group 30"/>
            <p:cNvGrpSpPr>
              <a:grpSpLocks/>
            </p:cNvGrpSpPr>
            <p:nvPr/>
          </p:nvGrpSpPr>
          <p:grpSpPr bwMode="auto">
            <a:xfrm>
              <a:off x="1944" y="2512"/>
              <a:ext cx="38" cy="33"/>
              <a:chOff x="1944" y="2512"/>
              <a:chExt cx="38" cy="33"/>
            </a:xfrm>
          </p:grpSpPr>
          <p:sp>
            <p:nvSpPr>
              <p:cNvPr id="12314" name="Line 31"/>
              <p:cNvSpPr>
                <a:spLocks noChangeShapeType="1"/>
              </p:cNvSpPr>
              <p:nvPr/>
            </p:nvSpPr>
            <p:spPr bwMode="auto">
              <a:xfrm>
                <a:off x="1946" y="2512"/>
                <a:ext cx="3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5" name="Line 32"/>
              <p:cNvSpPr>
                <a:spLocks noChangeShapeType="1"/>
              </p:cNvSpPr>
              <p:nvPr/>
            </p:nvSpPr>
            <p:spPr bwMode="auto">
              <a:xfrm flipH="1">
                <a:off x="1944" y="2513"/>
                <a:ext cx="3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02" name="Oval 33"/>
            <p:cNvSpPr>
              <a:spLocks noChangeArrowheads="1"/>
            </p:cNvSpPr>
            <p:nvPr/>
          </p:nvSpPr>
          <p:spPr bwMode="auto">
            <a:xfrm>
              <a:off x="1903" y="2453"/>
              <a:ext cx="204" cy="19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3" name="Group 34"/>
            <p:cNvGrpSpPr>
              <a:grpSpLocks/>
            </p:cNvGrpSpPr>
            <p:nvPr/>
          </p:nvGrpSpPr>
          <p:grpSpPr bwMode="auto">
            <a:xfrm>
              <a:off x="1933" y="2508"/>
              <a:ext cx="38" cy="33"/>
              <a:chOff x="1933" y="2508"/>
              <a:chExt cx="38" cy="33"/>
            </a:xfrm>
          </p:grpSpPr>
          <p:sp>
            <p:nvSpPr>
              <p:cNvPr id="12312" name="Line 35"/>
              <p:cNvSpPr>
                <a:spLocks noChangeShapeType="1"/>
              </p:cNvSpPr>
              <p:nvPr/>
            </p:nvSpPr>
            <p:spPr bwMode="auto">
              <a:xfrm>
                <a:off x="1935" y="2508"/>
                <a:ext cx="3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3" name="Line 36"/>
              <p:cNvSpPr>
                <a:spLocks noChangeShapeType="1"/>
              </p:cNvSpPr>
              <p:nvPr/>
            </p:nvSpPr>
            <p:spPr bwMode="auto">
              <a:xfrm flipH="1">
                <a:off x="1933" y="2509"/>
                <a:ext cx="36" cy="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04" name="Group 37"/>
            <p:cNvGrpSpPr>
              <a:grpSpLocks/>
            </p:cNvGrpSpPr>
            <p:nvPr/>
          </p:nvGrpSpPr>
          <p:grpSpPr bwMode="auto">
            <a:xfrm>
              <a:off x="2039" y="2511"/>
              <a:ext cx="17" cy="16"/>
              <a:chOff x="2039" y="2511"/>
              <a:chExt cx="17" cy="16"/>
            </a:xfrm>
          </p:grpSpPr>
          <p:sp>
            <p:nvSpPr>
              <p:cNvPr id="12310" name="Line 38"/>
              <p:cNvSpPr>
                <a:spLocks noChangeShapeType="1"/>
              </p:cNvSpPr>
              <p:nvPr/>
            </p:nvSpPr>
            <p:spPr bwMode="auto">
              <a:xfrm>
                <a:off x="2040" y="2511"/>
                <a:ext cx="16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1" name="Line 39"/>
              <p:cNvSpPr>
                <a:spLocks noChangeShapeType="1"/>
              </p:cNvSpPr>
              <p:nvPr/>
            </p:nvSpPr>
            <p:spPr bwMode="auto">
              <a:xfrm flipH="1">
                <a:off x="2039" y="2511"/>
                <a:ext cx="16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05" name="Line 40"/>
            <p:cNvSpPr>
              <a:spLocks noChangeShapeType="1"/>
            </p:cNvSpPr>
            <p:nvPr/>
          </p:nvSpPr>
          <p:spPr bwMode="auto">
            <a:xfrm flipV="1">
              <a:off x="1968" y="2585"/>
              <a:ext cx="93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41"/>
            <p:cNvSpPr>
              <a:spLocks noChangeShapeType="1"/>
            </p:cNvSpPr>
            <p:nvPr/>
          </p:nvSpPr>
          <p:spPr bwMode="auto">
            <a:xfrm flipV="1">
              <a:off x="2055" y="2558"/>
              <a:ext cx="153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2"/>
            <p:cNvSpPr>
              <a:spLocks/>
            </p:cNvSpPr>
            <p:nvPr/>
          </p:nvSpPr>
          <p:spPr bwMode="auto">
            <a:xfrm>
              <a:off x="1441" y="2732"/>
              <a:ext cx="2855" cy="141"/>
            </a:xfrm>
            <a:custGeom>
              <a:avLst/>
              <a:gdLst>
                <a:gd name="T0" fmla="*/ 20 w 2855"/>
                <a:gd name="T1" fmla="*/ 93 h 141"/>
                <a:gd name="T2" fmla="*/ 60 w 2855"/>
                <a:gd name="T3" fmla="*/ 80 h 141"/>
                <a:gd name="T4" fmla="*/ 107 w 2855"/>
                <a:gd name="T5" fmla="*/ 80 h 141"/>
                <a:gd name="T6" fmla="*/ 200 w 2855"/>
                <a:gd name="T7" fmla="*/ 126 h 141"/>
                <a:gd name="T8" fmla="*/ 240 w 2855"/>
                <a:gd name="T9" fmla="*/ 126 h 141"/>
                <a:gd name="T10" fmla="*/ 287 w 2855"/>
                <a:gd name="T11" fmla="*/ 140 h 141"/>
                <a:gd name="T12" fmla="*/ 327 w 2855"/>
                <a:gd name="T13" fmla="*/ 140 h 141"/>
                <a:gd name="T14" fmla="*/ 374 w 2855"/>
                <a:gd name="T15" fmla="*/ 93 h 141"/>
                <a:gd name="T16" fmla="*/ 454 w 2855"/>
                <a:gd name="T17" fmla="*/ 53 h 141"/>
                <a:gd name="T18" fmla="*/ 514 w 2855"/>
                <a:gd name="T19" fmla="*/ 86 h 141"/>
                <a:gd name="T20" fmla="*/ 554 w 2855"/>
                <a:gd name="T21" fmla="*/ 113 h 141"/>
                <a:gd name="T22" fmla="*/ 600 w 2855"/>
                <a:gd name="T23" fmla="*/ 120 h 141"/>
                <a:gd name="T24" fmla="*/ 654 w 2855"/>
                <a:gd name="T25" fmla="*/ 126 h 141"/>
                <a:gd name="T26" fmla="*/ 714 w 2855"/>
                <a:gd name="T27" fmla="*/ 126 h 141"/>
                <a:gd name="T28" fmla="*/ 774 w 2855"/>
                <a:gd name="T29" fmla="*/ 113 h 141"/>
                <a:gd name="T30" fmla="*/ 934 w 2855"/>
                <a:gd name="T31" fmla="*/ 93 h 141"/>
                <a:gd name="T32" fmla="*/ 980 w 2855"/>
                <a:gd name="T33" fmla="*/ 120 h 141"/>
                <a:gd name="T34" fmla="*/ 1027 w 2855"/>
                <a:gd name="T35" fmla="*/ 126 h 141"/>
                <a:gd name="T36" fmla="*/ 1074 w 2855"/>
                <a:gd name="T37" fmla="*/ 113 h 141"/>
                <a:gd name="T38" fmla="*/ 1120 w 2855"/>
                <a:gd name="T39" fmla="*/ 100 h 141"/>
                <a:gd name="T40" fmla="*/ 1174 w 2855"/>
                <a:gd name="T41" fmla="*/ 86 h 141"/>
                <a:gd name="T42" fmla="*/ 1274 w 2855"/>
                <a:gd name="T43" fmla="*/ 46 h 141"/>
                <a:gd name="T44" fmla="*/ 1314 w 2855"/>
                <a:gd name="T45" fmla="*/ 40 h 141"/>
                <a:gd name="T46" fmla="*/ 1354 w 2855"/>
                <a:gd name="T47" fmla="*/ 73 h 141"/>
                <a:gd name="T48" fmla="*/ 1400 w 2855"/>
                <a:gd name="T49" fmla="*/ 113 h 141"/>
                <a:gd name="T50" fmla="*/ 1460 w 2855"/>
                <a:gd name="T51" fmla="*/ 126 h 141"/>
                <a:gd name="T52" fmla="*/ 1507 w 2855"/>
                <a:gd name="T53" fmla="*/ 140 h 141"/>
                <a:gd name="T54" fmla="*/ 1560 w 2855"/>
                <a:gd name="T55" fmla="*/ 140 h 141"/>
                <a:gd name="T56" fmla="*/ 1660 w 2855"/>
                <a:gd name="T57" fmla="*/ 66 h 141"/>
                <a:gd name="T58" fmla="*/ 1720 w 2855"/>
                <a:gd name="T59" fmla="*/ 46 h 141"/>
                <a:gd name="T60" fmla="*/ 1767 w 2855"/>
                <a:gd name="T61" fmla="*/ 26 h 141"/>
                <a:gd name="T62" fmla="*/ 1827 w 2855"/>
                <a:gd name="T63" fmla="*/ 53 h 141"/>
                <a:gd name="T64" fmla="*/ 1887 w 2855"/>
                <a:gd name="T65" fmla="*/ 86 h 141"/>
                <a:gd name="T66" fmla="*/ 2054 w 2855"/>
                <a:gd name="T67" fmla="*/ 93 h 141"/>
                <a:gd name="T68" fmla="*/ 2127 w 2855"/>
                <a:gd name="T69" fmla="*/ 93 h 141"/>
                <a:gd name="T70" fmla="*/ 2267 w 2855"/>
                <a:gd name="T71" fmla="*/ 26 h 141"/>
                <a:gd name="T72" fmla="*/ 2314 w 2855"/>
                <a:gd name="T73" fmla="*/ 13 h 141"/>
                <a:gd name="T74" fmla="*/ 2367 w 2855"/>
                <a:gd name="T75" fmla="*/ 0 h 141"/>
                <a:gd name="T76" fmla="*/ 2400 w 2855"/>
                <a:gd name="T77" fmla="*/ 33 h 141"/>
                <a:gd name="T78" fmla="*/ 2440 w 2855"/>
                <a:gd name="T79" fmla="*/ 53 h 141"/>
                <a:gd name="T80" fmla="*/ 2494 w 2855"/>
                <a:gd name="T81" fmla="*/ 86 h 141"/>
                <a:gd name="T82" fmla="*/ 2634 w 2855"/>
                <a:gd name="T83" fmla="*/ 93 h 141"/>
                <a:gd name="T84" fmla="*/ 2674 w 2855"/>
                <a:gd name="T85" fmla="*/ 73 h 141"/>
                <a:gd name="T86" fmla="*/ 2720 w 2855"/>
                <a:gd name="T87" fmla="*/ 53 h 141"/>
                <a:gd name="T88" fmla="*/ 2760 w 2855"/>
                <a:gd name="T89" fmla="*/ 40 h 141"/>
                <a:gd name="T90" fmla="*/ 2814 w 2855"/>
                <a:gd name="T91" fmla="*/ 40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55"/>
                <a:gd name="T139" fmla="*/ 0 h 141"/>
                <a:gd name="T140" fmla="*/ 2855 w 28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55" h="141">
                  <a:moveTo>
                    <a:pt x="0" y="113"/>
                  </a:moveTo>
                  <a:lnTo>
                    <a:pt x="20" y="93"/>
                  </a:lnTo>
                  <a:lnTo>
                    <a:pt x="40" y="93"/>
                  </a:lnTo>
                  <a:lnTo>
                    <a:pt x="60" y="80"/>
                  </a:lnTo>
                  <a:lnTo>
                    <a:pt x="87" y="80"/>
                  </a:lnTo>
                  <a:lnTo>
                    <a:pt x="107" y="80"/>
                  </a:lnTo>
                  <a:lnTo>
                    <a:pt x="180" y="120"/>
                  </a:lnTo>
                  <a:lnTo>
                    <a:pt x="200" y="126"/>
                  </a:lnTo>
                  <a:lnTo>
                    <a:pt x="220" y="126"/>
                  </a:lnTo>
                  <a:lnTo>
                    <a:pt x="240" y="126"/>
                  </a:lnTo>
                  <a:lnTo>
                    <a:pt x="260" y="133"/>
                  </a:lnTo>
                  <a:lnTo>
                    <a:pt x="287" y="140"/>
                  </a:lnTo>
                  <a:lnTo>
                    <a:pt x="307" y="140"/>
                  </a:lnTo>
                  <a:lnTo>
                    <a:pt x="327" y="140"/>
                  </a:lnTo>
                  <a:lnTo>
                    <a:pt x="360" y="113"/>
                  </a:lnTo>
                  <a:lnTo>
                    <a:pt x="374" y="93"/>
                  </a:lnTo>
                  <a:lnTo>
                    <a:pt x="394" y="93"/>
                  </a:lnTo>
                  <a:lnTo>
                    <a:pt x="454" y="53"/>
                  </a:lnTo>
                  <a:lnTo>
                    <a:pt x="494" y="53"/>
                  </a:lnTo>
                  <a:lnTo>
                    <a:pt x="514" y="86"/>
                  </a:lnTo>
                  <a:lnTo>
                    <a:pt x="540" y="93"/>
                  </a:lnTo>
                  <a:lnTo>
                    <a:pt x="554" y="113"/>
                  </a:lnTo>
                  <a:lnTo>
                    <a:pt x="580" y="120"/>
                  </a:lnTo>
                  <a:lnTo>
                    <a:pt x="600" y="120"/>
                  </a:lnTo>
                  <a:lnTo>
                    <a:pt x="620" y="120"/>
                  </a:lnTo>
                  <a:lnTo>
                    <a:pt x="654" y="126"/>
                  </a:lnTo>
                  <a:lnTo>
                    <a:pt x="687" y="126"/>
                  </a:lnTo>
                  <a:lnTo>
                    <a:pt x="714" y="126"/>
                  </a:lnTo>
                  <a:lnTo>
                    <a:pt x="747" y="120"/>
                  </a:lnTo>
                  <a:lnTo>
                    <a:pt x="774" y="113"/>
                  </a:lnTo>
                  <a:lnTo>
                    <a:pt x="914" y="93"/>
                  </a:lnTo>
                  <a:lnTo>
                    <a:pt x="934" y="93"/>
                  </a:lnTo>
                  <a:lnTo>
                    <a:pt x="960" y="106"/>
                  </a:lnTo>
                  <a:lnTo>
                    <a:pt x="980" y="120"/>
                  </a:lnTo>
                  <a:lnTo>
                    <a:pt x="1007" y="133"/>
                  </a:lnTo>
                  <a:lnTo>
                    <a:pt x="1027" y="126"/>
                  </a:lnTo>
                  <a:lnTo>
                    <a:pt x="1047" y="113"/>
                  </a:lnTo>
                  <a:lnTo>
                    <a:pt x="1074" y="113"/>
                  </a:lnTo>
                  <a:lnTo>
                    <a:pt x="1100" y="106"/>
                  </a:lnTo>
                  <a:lnTo>
                    <a:pt x="1120" y="100"/>
                  </a:lnTo>
                  <a:lnTo>
                    <a:pt x="1140" y="100"/>
                  </a:lnTo>
                  <a:lnTo>
                    <a:pt x="1174" y="86"/>
                  </a:lnTo>
                  <a:lnTo>
                    <a:pt x="1254" y="53"/>
                  </a:lnTo>
                  <a:lnTo>
                    <a:pt x="1274" y="46"/>
                  </a:lnTo>
                  <a:lnTo>
                    <a:pt x="1294" y="40"/>
                  </a:lnTo>
                  <a:lnTo>
                    <a:pt x="1314" y="40"/>
                  </a:lnTo>
                  <a:lnTo>
                    <a:pt x="1334" y="46"/>
                  </a:lnTo>
                  <a:lnTo>
                    <a:pt x="1354" y="73"/>
                  </a:lnTo>
                  <a:lnTo>
                    <a:pt x="1374" y="93"/>
                  </a:lnTo>
                  <a:lnTo>
                    <a:pt x="1400" y="113"/>
                  </a:lnTo>
                  <a:lnTo>
                    <a:pt x="1434" y="120"/>
                  </a:lnTo>
                  <a:lnTo>
                    <a:pt x="1460" y="126"/>
                  </a:lnTo>
                  <a:lnTo>
                    <a:pt x="1487" y="133"/>
                  </a:lnTo>
                  <a:lnTo>
                    <a:pt x="1507" y="140"/>
                  </a:lnTo>
                  <a:lnTo>
                    <a:pt x="1527" y="140"/>
                  </a:lnTo>
                  <a:lnTo>
                    <a:pt x="1560" y="140"/>
                  </a:lnTo>
                  <a:lnTo>
                    <a:pt x="1580" y="140"/>
                  </a:lnTo>
                  <a:lnTo>
                    <a:pt x="1660" y="66"/>
                  </a:lnTo>
                  <a:lnTo>
                    <a:pt x="1687" y="53"/>
                  </a:lnTo>
                  <a:lnTo>
                    <a:pt x="1720" y="46"/>
                  </a:lnTo>
                  <a:lnTo>
                    <a:pt x="1740" y="33"/>
                  </a:lnTo>
                  <a:lnTo>
                    <a:pt x="1767" y="26"/>
                  </a:lnTo>
                  <a:lnTo>
                    <a:pt x="1787" y="26"/>
                  </a:lnTo>
                  <a:lnTo>
                    <a:pt x="1827" y="53"/>
                  </a:lnTo>
                  <a:lnTo>
                    <a:pt x="1854" y="73"/>
                  </a:lnTo>
                  <a:lnTo>
                    <a:pt x="1887" y="86"/>
                  </a:lnTo>
                  <a:lnTo>
                    <a:pt x="1927" y="93"/>
                  </a:lnTo>
                  <a:lnTo>
                    <a:pt x="2054" y="93"/>
                  </a:lnTo>
                  <a:lnTo>
                    <a:pt x="2094" y="93"/>
                  </a:lnTo>
                  <a:lnTo>
                    <a:pt x="2127" y="93"/>
                  </a:lnTo>
                  <a:lnTo>
                    <a:pt x="2234" y="53"/>
                  </a:lnTo>
                  <a:lnTo>
                    <a:pt x="2267" y="26"/>
                  </a:lnTo>
                  <a:lnTo>
                    <a:pt x="2294" y="13"/>
                  </a:lnTo>
                  <a:lnTo>
                    <a:pt x="2314" y="13"/>
                  </a:lnTo>
                  <a:lnTo>
                    <a:pt x="2347" y="6"/>
                  </a:lnTo>
                  <a:lnTo>
                    <a:pt x="2367" y="0"/>
                  </a:lnTo>
                  <a:lnTo>
                    <a:pt x="2380" y="20"/>
                  </a:lnTo>
                  <a:lnTo>
                    <a:pt x="2400" y="33"/>
                  </a:lnTo>
                  <a:lnTo>
                    <a:pt x="2420" y="46"/>
                  </a:lnTo>
                  <a:lnTo>
                    <a:pt x="2440" y="53"/>
                  </a:lnTo>
                  <a:lnTo>
                    <a:pt x="2460" y="73"/>
                  </a:lnTo>
                  <a:lnTo>
                    <a:pt x="2494" y="86"/>
                  </a:lnTo>
                  <a:lnTo>
                    <a:pt x="2607" y="100"/>
                  </a:lnTo>
                  <a:lnTo>
                    <a:pt x="2634" y="93"/>
                  </a:lnTo>
                  <a:lnTo>
                    <a:pt x="2654" y="86"/>
                  </a:lnTo>
                  <a:lnTo>
                    <a:pt x="2674" y="73"/>
                  </a:lnTo>
                  <a:lnTo>
                    <a:pt x="2700" y="60"/>
                  </a:lnTo>
                  <a:lnTo>
                    <a:pt x="2720" y="53"/>
                  </a:lnTo>
                  <a:lnTo>
                    <a:pt x="2740" y="46"/>
                  </a:lnTo>
                  <a:lnTo>
                    <a:pt x="2760" y="40"/>
                  </a:lnTo>
                  <a:lnTo>
                    <a:pt x="2787" y="40"/>
                  </a:lnTo>
                  <a:lnTo>
                    <a:pt x="2814" y="40"/>
                  </a:lnTo>
                  <a:lnTo>
                    <a:pt x="2854" y="5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43"/>
            <p:cNvSpPr>
              <a:spLocks/>
            </p:cNvSpPr>
            <p:nvPr/>
          </p:nvSpPr>
          <p:spPr bwMode="auto">
            <a:xfrm>
              <a:off x="1447" y="2111"/>
              <a:ext cx="2855" cy="141"/>
            </a:xfrm>
            <a:custGeom>
              <a:avLst/>
              <a:gdLst>
                <a:gd name="T0" fmla="*/ 20 w 2855"/>
                <a:gd name="T1" fmla="*/ 93 h 141"/>
                <a:gd name="T2" fmla="*/ 60 w 2855"/>
                <a:gd name="T3" fmla="*/ 80 h 141"/>
                <a:gd name="T4" fmla="*/ 107 w 2855"/>
                <a:gd name="T5" fmla="*/ 80 h 141"/>
                <a:gd name="T6" fmla="*/ 200 w 2855"/>
                <a:gd name="T7" fmla="*/ 126 h 141"/>
                <a:gd name="T8" fmla="*/ 240 w 2855"/>
                <a:gd name="T9" fmla="*/ 126 h 141"/>
                <a:gd name="T10" fmla="*/ 287 w 2855"/>
                <a:gd name="T11" fmla="*/ 140 h 141"/>
                <a:gd name="T12" fmla="*/ 327 w 2855"/>
                <a:gd name="T13" fmla="*/ 140 h 141"/>
                <a:gd name="T14" fmla="*/ 374 w 2855"/>
                <a:gd name="T15" fmla="*/ 93 h 141"/>
                <a:gd name="T16" fmla="*/ 454 w 2855"/>
                <a:gd name="T17" fmla="*/ 53 h 141"/>
                <a:gd name="T18" fmla="*/ 514 w 2855"/>
                <a:gd name="T19" fmla="*/ 86 h 141"/>
                <a:gd name="T20" fmla="*/ 554 w 2855"/>
                <a:gd name="T21" fmla="*/ 113 h 141"/>
                <a:gd name="T22" fmla="*/ 600 w 2855"/>
                <a:gd name="T23" fmla="*/ 120 h 141"/>
                <a:gd name="T24" fmla="*/ 654 w 2855"/>
                <a:gd name="T25" fmla="*/ 126 h 141"/>
                <a:gd name="T26" fmla="*/ 714 w 2855"/>
                <a:gd name="T27" fmla="*/ 126 h 141"/>
                <a:gd name="T28" fmla="*/ 774 w 2855"/>
                <a:gd name="T29" fmla="*/ 113 h 141"/>
                <a:gd name="T30" fmla="*/ 934 w 2855"/>
                <a:gd name="T31" fmla="*/ 93 h 141"/>
                <a:gd name="T32" fmla="*/ 980 w 2855"/>
                <a:gd name="T33" fmla="*/ 120 h 141"/>
                <a:gd name="T34" fmla="*/ 1027 w 2855"/>
                <a:gd name="T35" fmla="*/ 126 h 141"/>
                <a:gd name="T36" fmla="*/ 1074 w 2855"/>
                <a:gd name="T37" fmla="*/ 113 h 141"/>
                <a:gd name="T38" fmla="*/ 1120 w 2855"/>
                <a:gd name="T39" fmla="*/ 100 h 141"/>
                <a:gd name="T40" fmla="*/ 1174 w 2855"/>
                <a:gd name="T41" fmla="*/ 86 h 141"/>
                <a:gd name="T42" fmla="*/ 1274 w 2855"/>
                <a:gd name="T43" fmla="*/ 46 h 141"/>
                <a:gd name="T44" fmla="*/ 1314 w 2855"/>
                <a:gd name="T45" fmla="*/ 40 h 141"/>
                <a:gd name="T46" fmla="*/ 1354 w 2855"/>
                <a:gd name="T47" fmla="*/ 73 h 141"/>
                <a:gd name="T48" fmla="*/ 1400 w 2855"/>
                <a:gd name="T49" fmla="*/ 113 h 141"/>
                <a:gd name="T50" fmla="*/ 1460 w 2855"/>
                <a:gd name="T51" fmla="*/ 126 h 141"/>
                <a:gd name="T52" fmla="*/ 1507 w 2855"/>
                <a:gd name="T53" fmla="*/ 140 h 141"/>
                <a:gd name="T54" fmla="*/ 1560 w 2855"/>
                <a:gd name="T55" fmla="*/ 140 h 141"/>
                <a:gd name="T56" fmla="*/ 1660 w 2855"/>
                <a:gd name="T57" fmla="*/ 66 h 141"/>
                <a:gd name="T58" fmla="*/ 1720 w 2855"/>
                <a:gd name="T59" fmla="*/ 46 h 141"/>
                <a:gd name="T60" fmla="*/ 1767 w 2855"/>
                <a:gd name="T61" fmla="*/ 26 h 141"/>
                <a:gd name="T62" fmla="*/ 1827 w 2855"/>
                <a:gd name="T63" fmla="*/ 53 h 141"/>
                <a:gd name="T64" fmla="*/ 1887 w 2855"/>
                <a:gd name="T65" fmla="*/ 86 h 141"/>
                <a:gd name="T66" fmla="*/ 2054 w 2855"/>
                <a:gd name="T67" fmla="*/ 93 h 141"/>
                <a:gd name="T68" fmla="*/ 2127 w 2855"/>
                <a:gd name="T69" fmla="*/ 93 h 141"/>
                <a:gd name="T70" fmla="*/ 2267 w 2855"/>
                <a:gd name="T71" fmla="*/ 26 h 141"/>
                <a:gd name="T72" fmla="*/ 2314 w 2855"/>
                <a:gd name="T73" fmla="*/ 13 h 141"/>
                <a:gd name="T74" fmla="*/ 2367 w 2855"/>
                <a:gd name="T75" fmla="*/ 0 h 141"/>
                <a:gd name="T76" fmla="*/ 2400 w 2855"/>
                <a:gd name="T77" fmla="*/ 33 h 141"/>
                <a:gd name="T78" fmla="*/ 2440 w 2855"/>
                <a:gd name="T79" fmla="*/ 53 h 141"/>
                <a:gd name="T80" fmla="*/ 2494 w 2855"/>
                <a:gd name="T81" fmla="*/ 86 h 141"/>
                <a:gd name="T82" fmla="*/ 2634 w 2855"/>
                <a:gd name="T83" fmla="*/ 93 h 141"/>
                <a:gd name="T84" fmla="*/ 2674 w 2855"/>
                <a:gd name="T85" fmla="*/ 73 h 141"/>
                <a:gd name="T86" fmla="*/ 2720 w 2855"/>
                <a:gd name="T87" fmla="*/ 53 h 141"/>
                <a:gd name="T88" fmla="*/ 2760 w 2855"/>
                <a:gd name="T89" fmla="*/ 40 h 141"/>
                <a:gd name="T90" fmla="*/ 2814 w 2855"/>
                <a:gd name="T91" fmla="*/ 40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55"/>
                <a:gd name="T139" fmla="*/ 0 h 141"/>
                <a:gd name="T140" fmla="*/ 2855 w 28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55" h="141">
                  <a:moveTo>
                    <a:pt x="0" y="113"/>
                  </a:moveTo>
                  <a:lnTo>
                    <a:pt x="20" y="93"/>
                  </a:lnTo>
                  <a:lnTo>
                    <a:pt x="40" y="93"/>
                  </a:lnTo>
                  <a:lnTo>
                    <a:pt x="60" y="80"/>
                  </a:lnTo>
                  <a:lnTo>
                    <a:pt x="87" y="80"/>
                  </a:lnTo>
                  <a:lnTo>
                    <a:pt x="107" y="80"/>
                  </a:lnTo>
                  <a:lnTo>
                    <a:pt x="180" y="120"/>
                  </a:lnTo>
                  <a:lnTo>
                    <a:pt x="200" y="126"/>
                  </a:lnTo>
                  <a:lnTo>
                    <a:pt x="220" y="126"/>
                  </a:lnTo>
                  <a:lnTo>
                    <a:pt x="240" y="126"/>
                  </a:lnTo>
                  <a:lnTo>
                    <a:pt x="260" y="133"/>
                  </a:lnTo>
                  <a:lnTo>
                    <a:pt x="287" y="140"/>
                  </a:lnTo>
                  <a:lnTo>
                    <a:pt x="307" y="140"/>
                  </a:lnTo>
                  <a:lnTo>
                    <a:pt x="327" y="140"/>
                  </a:lnTo>
                  <a:lnTo>
                    <a:pt x="360" y="113"/>
                  </a:lnTo>
                  <a:lnTo>
                    <a:pt x="374" y="93"/>
                  </a:lnTo>
                  <a:lnTo>
                    <a:pt x="394" y="93"/>
                  </a:lnTo>
                  <a:lnTo>
                    <a:pt x="454" y="53"/>
                  </a:lnTo>
                  <a:lnTo>
                    <a:pt x="494" y="53"/>
                  </a:lnTo>
                  <a:lnTo>
                    <a:pt x="514" y="86"/>
                  </a:lnTo>
                  <a:lnTo>
                    <a:pt x="540" y="93"/>
                  </a:lnTo>
                  <a:lnTo>
                    <a:pt x="554" y="113"/>
                  </a:lnTo>
                  <a:lnTo>
                    <a:pt x="580" y="120"/>
                  </a:lnTo>
                  <a:lnTo>
                    <a:pt x="600" y="120"/>
                  </a:lnTo>
                  <a:lnTo>
                    <a:pt x="620" y="120"/>
                  </a:lnTo>
                  <a:lnTo>
                    <a:pt x="654" y="126"/>
                  </a:lnTo>
                  <a:lnTo>
                    <a:pt x="687" y="126"/>
                  </a:lnTo>
                  <a:lnTo>
                    <a:pt x="714" y="126"/>
                  </a:lnTo>
                  <a:lnTo>
                    <a:pt x="747" y="120"/>
                  </a:lnTo>
                  <a:lnTo>
                    <a:pt x="774" y="113"/>
                  </a:lnTo>
                  <a:lnTo>
                    <a:pt x="914" y="93"/>
                  </a:lnTo>
                  <a:lnTo>
                    <a:pt x="934" y="93"/>
                  </a:lnTo>
                  <a:lnTo>
                    <a:pt x="960" y="106"/>
                  </a:lnTo>
                  <a:lnTo>
                    <a:pt x="980" y="120"/>
                  </a:lnTo>
                  <a:lnTo>
                    <a:pt x="1007" y="133"/>
                  </a:lnTo>
                  <a:lnTo>
                    <a:pt x="1027" y="126"/>
                  </a:lnTo>
                  <a:lnTo>
                    <a:pt x="1047" y="113"/>
                  </a:lnTo>
                  <a:lnTo>
                    <a:pt x="1074" y="113"/>
                  </a:lnTo>
                  <a:lnTo>
                    <a:pt x="1100" y="106"/>
                  </a:lnTo>
                  <a:lnTo>
                    <a:pt x="1120" y="100"/>
                  </a:lnTo>
                  <a:lnTo>
                    <a:pt x="1140" y="100"/>
                  </a:lnTo>
                  <a:lnTo>
                    <a:pt x="1174" y="86"/>
                  </a:lnTo>
                  <a:lnTo>
                    <a:pt x="1254" y="53"/>
                  </a:lnTo>
                  <a:lnTo>
                    <a:pt x="1274" y="46"/>
                  </a:lnTo>
                  <a:lnTo>
                    <a:pt x="1294" y="40"/>
                  </a:lnTo>
                  <a:lnTo>
                    <a:pt x="1314" y="40"/>
                  </a:lnTo>
                  <a:lnTo>
                    <a:pt x="1334" y="46"/>
                  </a:lnTo>
                  <a:lnTo>
                    <a:pt x="1354" y="73"/>
                  </a:lnTo>
                  <a:lnTo>
                    <a:pt x="1374" y="93"/>
                  </a:lnTo>
                  <a:lnTo>
                    <a:pt x="1400" y="113"/>
                  </a:lnTo>
                  <a:lnTo>
                    <a:pt x="1434" y="120"/>
                  </a:lnTo>
                  <a:lnTo>
                    <a:pt x="1460" y="126"/>
                  </a:lnTo>
                  <a:lnTo>
                    <a:pt x="1487" y="133"/>
                  </a:lnTo>
                  <a:lnTo>
                    <a:pt x="1507" y="140"/>
                  </a:lnTo>
                  <a:lnTo>
                    <a:pt x="1527" y="140"/>
                  </a:lnTo>
                  <a:lnTo>
                    <a:pt x="1560" y="140"/>
                  </a:lnTo>
                  <a:lnTo>
                    <a:pt x="1580" y="140"/>
                  </a:lnTo>
                  <a:lnTo>
                    <a:pt x="1660" y="66"/>
                  </a:lnTo>
                  <a:lnTo>
                    <a:pt x="1687" y="53"/>
                  </a:lnTo>
                  <a:lnTo>
                    <a:pt x="1720" y="46"/>
                  </a:lnTo>
                  <a:lnTo>
                    <a:pt x="1740" y="33"/>
                  </a:lnTo>
                  <a:lnTo>
                    <a:pt x="1767" y="26"/>
                  </a:lnTo>
                  <a:lnTo>
                    <a:pt x="1787" y="26"/>
                  </a:lnTo>
                  <a:lnTo>
                    <a:pt x="1827" y="53"/>
                  </a:lnTo>
                  <a:lnTo>
                    <a:pt x="1854" y="73"/>
                  </a:lnTo>
                  <a:lnTo>
                    <a:pt x="1887" y="86"/>
                  </a:lnTo>
                  <a:lnTo>
                    <a:pt x="1927" y="93"/>
                  </a:lnTo>
                  <a:lnTo>
                    <a:pt x="2054" y="93"/>
                  </a:lnTo>
                  <a:lnTo>
                    <a:pt x="2094" y="93"/>
                  </a:lnTo>
                  <a:lnTo>
                    <a:pt x="2127" y="93"/>
                  </a:lnTo>
                  <a:lnTo>
                    <a:pt x="2234" y="53"/>
                  </a:lnTo>
                  <a:lnTo>
                    <a:pt x="2267" y="26"/>
                  </a:lnTo>
                  <a:lnTo>
                    <a:pt x="2294" y="13"/>
                  </a:lnTo>
                  <a:lnTo>
                    <a:pt x="2314" y="13"/>
                  </a:lnTo>
                  <a:lnTo>
                    <a:pt x="2347" y="6"/>
                  </a:lnTo>
                  <a:lnTo>
                    <a:pt x="2367" y="0"/>
                  </a:lnTo>
                  <a:lnTo>
                    <a:pt x="2380" y="20"/>
                  </a:lnTo>
                  <a:lnTo>
                    <a:pt x="2400" y="33"/>
                  </a:lnTo>
                  <a:lnTo>
                    <a:pt x="2420" y="46"/>
                  </a:lnTo>
                  <a:lnTo>
                    <a:pt x="2440" y="53"/>
                  </a:lnTo>
                  <a:lnTo>
                    <a:pt x="2460" y="73"/>
                  </a:lnTo>
                  <a:lnTo>
                    <a:pt x="2494" y="86"/>
                  </a:lnTo>
                  <a:lnTo>
                    <a:pt x="2607" y="100"/>
                  </a:lnTo>
                  <a:lnTo>
                    <a:pt x="2634" y="93"/>
                  </a:lnTo>
                  <a:lnTo>
                    <a:pt x="2654" y="86"/>
                  </a:lnTo>
                  <a:lnTo>
                    <a:pt x="2674" y="73"/>
                  </a:lnTo>
                  <a:lnTo>
                    <a:pt x="2700" y="60"/>
                  </a:lnTo>
                  <a:lnTo>
                    <a:pt x="2720" y="53"/>
                  </a:lnTo>
                  <a:lnTo>
                    <a:pt x="2740" y="46"/>
                  </a:lnTo>
                  <a:lnTo>
                    <a:pt x="2760" y="40"/>
                  </a:lnTo>
                  <a:lnTo>
                    <a:pt x="2787" y="40"/>
                  </a:lnTo>
                  <a:lnTo>
                    <a:pt x="2814" y="40"/>
                  </a:lnTo>
                  <a:lnTo>
                    <a:pt x="2854" y="5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44"/>
            <p:cNvSpPr>
              <a:spLocks noChangeShapeType="1"/>
            </p:cNvSpPr>
            <p:nvPr/>
          </p:nvSpPr>
          <p:spPr bwMode="auto">
            <a:xfrm>
              <a:off x="2148" y="2498"/>
              <a:ext cx="0" cy="2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293" name="Picture 53" descr="tractor1.gif (65017 bytes)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213"/>
            <a:ext cx="434181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val 54"/>
          <p:cNvSpPr>
            <a:spLocks noChangeArrowheads="1"/>
          </p:cNvSpPr>
          <p:nvPr/>
        </p:nvSpPr>
        <p:spPr bwMode="auto">
          <a:xfrm>
            <a:off x="7019925" y="3644900"/>
            <a:ext cx="1800225" cy="9350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375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4362" y="844988"/>
            <a:ext cx="3784678" cy="5495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26614" y="6428392"/>
            <a:ext cx="438538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6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Image courtesy of </a:t>
            </a:r>
            <a:r>
              <a:rPr sz="1400" dirty="0">
                <a:solidFill>
                  <a:srgbClr val="3553A4"/>
                </a:solidFill>
                <a:latin typeface="Verdana"/>
                <a:cs typeface="Verdana"/>
              </a:rPr>
              <a:t>James Fleeting </a:t>
            </a:r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on Flickr.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817675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7439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6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09888" y="6048615"/>
            <a:ext cx="369879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61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Microsof</a:t>
            </a:r>
            <a:r>
              <a:rPr lang="en-US" sz="140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579228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44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7639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>
                <a:latin typeface="Verdana" charset="0"/>
              </a:rPr>
              <a:t>Dealing with long delays</a:t>
            </a:r>
          </a:p>
        </p:txBody>
      </p:sp>
      <p:sp>
        <p:nvSpPr>
          <p:cNvPr id="120835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>
            <a:normAutofit lnSpcReduction="10000"/>
          </a:bodyPr>
          <a:lstStyle/>
          <a:p>
            <a:pPr marL="0" indent="0" eaLnBrk="1" hangingPunct="1">
              <a:buNone/>
            </a:pP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Cursors</a:t>
            </a:r>
          </a:p>
          <a:p>
            <a:pPr lvl="2" eaLnBrk="1" hangingPunct="1"/>
            <a:r>
              <a:rPr lang="en-US">
                <a:latin typeface="Verdana" charset="0"/>
              </a:rPr>
              <a:t>for short transactions</a:t>
            </a: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Percent done dialogs</a:t>
            </a:r>
          </a:p>
          <a:p>
            <a:pPr lvl="3" eaLnBrk="1" hangingPunct="1"/>
            <a:r>
              <a:rPr lang="en-US">
                <a:latin typeface="Verdana" charset="0"/>
              </a:rPr>
              <a:t>time left</a:t>
            </a:r>
          </a:p>
          <a:p>
            <a:pPr lvl="3" eaLnBrk="1" hangingPunct="1"/>
            <a:r>
              <a:rPr lang="en-US">
                <a:latin typeface="Verdana" charset="0"/>
              </a:rPr>
              <a:t>estimated time</a:t>
            </a:r>
          </a:p>
          <a:p>
            <a:pPr lvl="3" eaLnBrk="1" hangingPunct="1">
              <a:buFontTx/>
              <a:buNone/>
            </a:pP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Random</a:t>
            </a:r>
          </a:p>
          <a:p>
            <a:pPr lvl="2" eaLnBrk="1" hangingPunct="1"/>
            <a:r>
              <a:rPr lang="en-US">
                <a:latin typeface="Verdana" charset="0"/>
              </a:rPr>
              <a:t>for unknown times</a:t>
            </a:r>
          </a:p>
        </p:txBody>
      </p:sp>
      <p:graphicFrame>
        <p:nvGraphicFramePr>
          <p:cNvPr id="120837" name="Object 0"/>
          <p:cNvGraphicFramePr>
            <a:graphicFrameLocks noChangeAspect="1"/>
          </p:cNvGraphicFramePr>
          <p:nvPr/>
        </p:nvGraphicFramePr>
        <p:xfrm>
          <a:off x="4427538" y="2205038"/>
          <a:ext cx="5048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04923" imgH="285866" progId="MSPhotoEd.3">
                  <p:embed/>
                </p:oleObj>
              </mc:Choice>
              <mc:Fallback>
                <p:oleObj name="Photo Editor Photo" r:id="rId3" imgW="304923" imgH="28586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205038"/>
                        <a:ext cx="5048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70" t="10724" r="20947" b="14785"/>
          <a:stretch/>
        </p:blipFill>
        <p:spPr>
          <a:xfrm>
            <a:off x="4646123" y="3282369"/>
            <a:ext cx="2044855" cy="1431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966" y="5092556"/>
            <a:ext cx="3619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2347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Unnecessary Feedback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20" y="1734820"/>
            <a:ext cx="6301740" cy="4193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7920" y="5354320"/>
            <a:ext cx="3488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Original source: Interface Hall of Shame</a:t>
            </a:r>
          </a:p>
        </p:txBody>
      </p:sp>
    </p:spTree>
    <p:extLst>
      <p:ext uri="{BB962C8B-B14F-4D97-AF65-F5344CB8AC3E}">
        <p14:creationId xmlns:p14="http://schemas.microsoft.com/office/powerpoint/2010/main" val="31306575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602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66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Tractors</a:t>
            </a:r>
          </a:p>
        </p:txBody>
      </p:sp>
      <p:sp>
        <p:nvSpPr>
          <p:cNvPr id="14338" name="Rectangle 3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770563" cy="4525963"/>
          </a:xfrm>
        </p:spPr>
        <p:txBody>
          <a:bodyPr>
            <a:normAutofit lnSpcReduction="1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Used to be called </a:t>
            </a:r>
            <a:r>
              <a:rPr lang="en-US" b="1">
                <a:latin typeface="Verdana" charset="0"/>
              </a:rPr>
              <a:t>driver</a:t>
            </a:r>
            <a:r>
              <a:rPr lang="ja-JP" altLang="en-US" b="1">
                <a:latin typeface="Verdana" charset="0"/>
              </a:rPr>
              <a:t>’</a:t>
            </a:r>
            <a:r>
              <a:rPr lang="en-US" altLang="ja-JP" b="1">
                <a:latin typeface="Verdana" charset="0"/>
              </a:rPr>
              <a:t>s error</a:t>
            </a:r>
            <a:r>
              <a:rPr lang="en-US" altLang="ja-JP">
                <a:latin typeface="Verdana" charset="0"/>
              </a:rPr>
              <a:t> </a:t>
            </a:r>
          </a:p>
          <a:p>
            <a:pPr marL="0" indent="0" eaLnBrk="1" hangingPunct="1"/>
            <a:endParaRPr lang="en-US">
              <a:latin typeface="Verdana" charset="0"/>
            </a:endParaRPr>
          </a:p>
          <a:p>
            <a:pPr marL="0" indent="0" eaLnBrk="1" hangingPunct="1"/>
            <a:r>
              <a:rPr lang="en-US">
                <a:latin typeface="Verdana" charset="0"/>
              </a:rPr>
              <a:t>But</a:t>
            </a:r>
          </a:p>
          <a:p>
            <a:pPr lvl="1" eaLnBrk="1" hangingPunct="1"/>
            <a:r>
              <a:rPr lang="en-US">
                <a:latin typeface="Verdana" charset="0"/>
              </a:rPr>
              <a:t>accidents less frequent as modern designs have 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2" eaLnBrk="1" hangingPunct="1"/>
            <a:r>
              <a:rPr lang="en-US">
                <a:latin typeface="Verdana" charset="0"/>
              </a:rPr>
              <a:t>roll cage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2" eaLnBrk="1" hangingPunct="1"/>
            <a:r>
              <a:rPr lang="en-US">
                <a:latin typeface="Verdana" charset="0"/>
              </a:rPr>
              <a:t>low center of gravity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2" eaLnBrk="1" hangingPunct="1"/>
            <a:r>
              <a:rPr lang="en-US">
                <a:latin typeface="Verdana" charset="0"/>
              </a:rPr>
              <a:t>wider wheel bases</a:t>
            </a:r>
          </a:p>
          <a:p>
            <a:pPr marL="0" indent="0" eaLnBrk="1" hangingPunct="1"/>
            <a:endParaRPr lang="en-US">
              <a:latin typeface="Verdana" charset="0"/>
            </a:endParaRPr>
          </a:p>
        </p:txBody>
      </p:sp>
      <p:sp>
        <p:nvSpPr>
          <p:cNvPr id="14339" name="Rectangle 29"/>
          <p:cNvSpPr>
            <a:spLocks noChangeArrowheads="1"/>
          </p:cNvSpPr>
          <p:nvPr/>
        </p:nvSpPr>
        <p:spPr bwMode="auto">
          <a:xfrm>
            <a:off x="0" y="6524625"/>
            <a:ext cx="2771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/>
          <a:p>
            <a:pPr>
              <a:spcBef>
                <a:spcPct val="20000"/>
              </a:spcBef>
            </a:pPr>
            <a:r>
              <a:rPr lang="en-US" sz="900" i="1">
                <a:solidFill>
                  <a:schemeClr val="folHlink"/>
                </a:solidFill>
              </a:rPr>
              <a:t>Tractor from </a:t>
            </a:r>
            <a:r>
              <a:rPr lang="en-US" sz="1000" i="1">
                <a:solidFill>
                  <a:schemeClr val="folHlink"/>
                </a:solidFill>
              </a:rPr>
              <a:t>www.historylink101.com</a:t>
            </a:r>
          </a:p>
        </p:txBody>
      </p:sp>
      <p:pic>
        <p:nvPicPr>
          <p:cNvPr id="14340" name="Picture 34" descr="modern_john_deere_tr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13100"/>
            <a:ext cx="38893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Line 35"/>
          <p:cNvSpPr>
            <a:spLocks noChangeShapeType="1"/>
          </p:cNvSpPr>
          <p:nvPr/>
        </p:nvSpPr>
        <p:spPr bwMode="auto">
          <a:xfrm flipV="1">
            <a:off x="3779838" y="3708400"/>
            <a:ext cx="1926695" cy="93184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4342" name="Line 36"/>
          <p:cNvSpPr>
            <a:spLocks noChangeShapeType="1"/>
          </p:cNvSpPr>
          <p:nvPr/>
        </p:nvSpPr>
        <p:spPr bwMode="auto">
          <a:xfrm flipV="1">
            <a:off x="3779838" y="4640243"/>
            <a:ext cx="2604029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4343" name="Line 37"/>
          <p:cNvSpPr>
            <a:spLocks noChangeShapeType="1"/>
          </p:cNvSpPr>
          <p:nvPr/>
        </p:nvSpPr>
        <p:spPr bwMode="auto">
          <a:xfrm>
            <a:off x="3779837" y="5791179"/>
            <a:ext cx="3467629" cy="33498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227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011" cy="684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2704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2. Simple and Natural Dialogue</a:t>
            </a:r>
          </a:p>
        </p:txBody>
      </p:sp>
    </p:spTree>
    <p:extLst>
      <p:ext uri="{BB962C8B-B14F-4D97-AF65-F5344CB8AC3E}">
        <p14:creationId xmlns:p14="http://schemas.microsoft.com/office/powerpoint/2010/main" val="4042640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Simple and natural dialogue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126066"/>
          </a:xfrm>
          <a:noFill/>
        </p:spPr>
        <p:txBody>
          <a:bodyPr lIns="92075" tIns="46038" rIns="92075" bIns="46038">
            <a:noAutofit/>
          </a:bodyPr>
          <a:lstStyle/>
          <a:p>
            <a:r>
              <a:rPr lang="en-US">
                <a:latin typeface="Verdana" charset="0"/>
              </a:rPr>
              <a:t>Use the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mental model</a:t>
            </a:r>
          </a:p>
          <a:p>
            <a:r>
              <a:rPr lang="en-US">
                <a:latin typeface="Verdana" charset="0"/>
              </a:rPr>
              <a:t>Match the users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 task sequence </a:t>
            </a:r>
          </a:p>
          <a:p>
            <a:r>
              <a:rPr lang="en-US">
                <a:latin typeface="Verdana" charset="0"/>
              </a:rPr>
              <a:t>Minimize mapping between interface and task semantics</a:t>
            </a:r>
          </a:p>
        </p:txBody>
      </p:sp>
    </p:spTree>
    <p:extLst>
      <p:ext uri="{BB962C8B-B14F-4D97-AF65-F5344CB8AC3E}">
        <p14:creationId xmlns:p14="http://schemas.microsoft.com/office/powerpoint/2010/main" val="145070437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Simple and natural dialogue</a:t>
            </a:r>
          </a:p>
        </p:txBody>
      </p:sp>
      <p:sp>
        <p:nvSpPr>
          <p:cNvPr id="9728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Present exactly the information the user needs</a:t>
            </a:r>
          </a:p>
          <a:p>
            <a:pPr lvl="1" eaLnBrk="1" hangingPunct="1"/>
            <a:r>
              <a:rPr lang="en-US">
                <a:latin typeface="Verdana" charset="0"/>
              </a:rPr>
              <a:t>less is more</a:t>
            </a:r>
          </a:p>
          <a:p>
            <a:pPr lvl="2" eaLnBrk="1" hangingPunct="1"/>
            <a:r>
              <a:rPr lang="en-US">
                <a:latin typeface="Verdana" charset="0"/>
              </a:rPr>
              <a:t>less to learn, to get wrong, to distract...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information should appear in natural order</a:t>
            </a:r>
          </a:p>
          <a:p>
            <a:pPr lvl="2" eaLnBrk="1" hangingPunct="1"/>
            <a:r>
              <a:rPr lang="en-US">
                <a:latin typeface="Verdana" charset="0"/>
              </a:rPr>
              <a:t>related information is graphically clustered</a:t>
            </a:r>
          </a:p>
          <a:p>
            <a:pPr lvl="2" eaLnBrk="1" hangingPunct="1"/>
            <a:r>
              <a:rPr lang="en-US">
                <a:latin typeface="Verdana" charset="0"/>
              </a:rPr>
              <a:t>order of accessing information matches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expectations</a:t>
            </a:r>
            <a:br>
              <a:rPr lang="en-US" altLang="ja-JP">
                <a:latin typeface="Verdana" charset="0"/>
              </a:rPr>
            </a:br>
            <a:endParaRPr lang="en-US" altLang="ja-JP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remove or hide irrelevant or rarely needed information</a:t>
            </a:r>
          </a:p>
          <a:p>
            <a:pPr lvl="2" eaLnBrk="1" hangingPunct="1"/>
            <a:r>
              <a:rPr lang="en-US">
                <a:latin typeface="Verdana" charset="0"/>
              </a:rPr>
              <a:t>competes with important information on screen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remove modes</a:t>
            </a: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lvl="1" eaLnBrk="1" hangingPunct="1"/>
            <a:r>
              <a:rPr lang="en-US">
                <a:latin typeface="Verdana" charset="0"/>
              </a:rPr>
              <a:t>use windows frugally</a:t>
            </a:r>
          </a:p>
          <a:p>
            <a:pPr lvl="2" eaLnBrk="1" hangingPunct="1"/>
            <a:r>
              <a:rPr lang="en-US">
                <a:latin typeface="Verdana" charset="0"/>
              </a:rPr>
              <a:t>don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t add unneeded navigation and window management</a:t>
            </a:r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313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0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-3680"/>
          <a:stretch/>
        </p:blipFill>
        <p:spPr bwMode="auto">
          <a:xfrm>
            <a:off x="0" y="219456"/>
            <a:ext cx="8648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8306" name="Text Box 1027"/>
          <p:cNvSpPr txBox="1">
            <a:spLocks noChangeArrowheads="1"/>
          </p:cNvSpPr>
          <p:nvPr/>
        </p:nvSpPr>
        <p:spPr bwMode="auto">
          <a:xfrm>
            <a:off x="0" y="6613525"/>
            <a:ext cx="4824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By previous 481 students Brant LeClercq, Lloyd Yoon, Amy Yang (with permission)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98307" name="Freeform 1028"/>
          <p:cNvSpPr>
            <a:spLocks/>
          </p:cNvSpPr>
          <p:nvPr/>
        </p:nvSpPr>
        <p:spPr bwMode="auto">
          <a:xfrm>
            <a:off x="6248400" y="228600"/>
            <a:ext cx="1295400" cy="647700"/>
          </a:xfrm>
          <a:custGeom>
            <a:avLst/>
            <a:gdLst>
              <a:gd name="T0" fmla="*/ 2147483647 w 816"/>
              <a:gd name="T1" fmla="*/ 2147483647 h 536"/>
              <a:gd name="T2" fmla="*/ 2147483647 w 816"/>
              <a:gd name="T3" fmla="*/ 2147483647 h 536"/>
              <a:gd name="T4" fmla="*/ 2147483647 w 816"/>
              <a:gd name="T5" fmla="*/ 2147483647 h 536"/>
              <a:gd name="T6" fmla="*/ 2147483647 w 816"/>
              <a:gd name="T7" fmla="*/ 2147483647 h 536"/>
              <a:gd name="T8" fmla="*/ 2147483647 w 816"/>
              <a:gd name="T9" fmla="*/ 2147483647 h 536"/>
              <a:gd name="T10" fmla="*/ 2147483647 w 816"/>
              <a:gd name="T11" fmla="*/ 2147483647 h 536"/>
              <a:gd name="T12" fmla="*/ 2147483647 w 816"/>
              <a:gd name="T13" fmla="*/ 2147483647 h 536"/>
              <a:gd name="T14" fmla="*/ 2147483647 w 816"/>
              <a:gd name="T15" fmla="*/ 2147483647 h 536"/>
              <a:gd name="T16" fmla="*/ 2147483647 w 816"/>
              <a:gd name="T17" fmla="*/ 2147483647 h 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536"/>
              <a:gd name="T29" fmla="*/ 816 w 816"/>
              <a:gd name="T30" fmla="*/ 536 h 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536">
                <a:moveTo>
                  <a:pt x="504" y="72"/>
                </a:moveTo>
                <a:cubicBezTo>
                  <a:pt x="324" y="36"/>
                  <a:pt x="144" y="0"/>
                  <a:pt x="72" y="24"/>
                </a:cubicBezTo>
                <a:cubicBezTo>
                  <a:pt x="0" y="48"/>
                  <a:pt x="64" y="136"/>
                  <a:pt x="72" y="216"/>
                </a:cubicBezTo>
                <a:cubicBezTo>
                  <a:pt x="80" y="296"/>
                  <a:pt x="32" y="472"/>
                  <a:pt x="120" y="504"/>
                </a:cubicBezTo>
                <a:cubicBezTo>
                  <a:pt x="208" y="536"/>
                  <a:pt x="488" y="440"/>
                  <a:pt x="600" y="408"/>
                </a:cubicBezTo>
                <a:cubicBezTo>
                  <a:pt x="712" y="376"/>
                  <a:pt x="768" y="368"/>
                  <a:pt x="792" y="312"/>
                </a:cubicBezTo>
                <a:cubicBezTo>
                  <a:pt x="816" y="256"/>
                  <a:pt x="792" y="120"/>
                  <a:pt x="744" y="72"/>
                </a:cubicBezTo>
                <a:cubicBezTo>
                  <a:pt x="696" y="24"/>
                  <a:pt x="576" y="24"/>
                  <a:pt x="504" y="24"/>
                </a:cubicBezTo>
                <a:cubicBezTo>
                  <a:pt x="432" y="24"/>
                  <a:pt x="368" y="64"/>
                  <a:pt x="312" y="7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8308" name="Text Box 1029"/>
          <p:cNvSpPr txBox="1">
            <a:spLocks noChangeArrowheads="1"/>
          </p:cNvSpPr>
          <p:nvPr/>
        </p:nvSpPr>
        <p:spPr bwMode="auto">
          <a:xfrm>
            <a:off x="5148263" y="6021388"/>
            <a:ext cx="3500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Good: information all in the same place</a:t>
            </a:r>
            <a:endParaRPr lang="en-CA" sz="1400" b="1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8627" y="5627429"/>
            <a:ext cx="244890" cy="12698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62844" y="5622167"/>
            <a:ext cx="209855" cy="11822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64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-3681"/>
          <a:stretch/>
        </p:blipFill>
        <p:spPr bwMode="auto">
          <a:xfrm>
            <a:off x="0" y="219456"/>
            <a:ext cx="8648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9330" name="Text Box 3"/>
          <p:cNvSpPr txBox="1">
            <a:spLocks noChangeArrowheads="1"/>
          </p:cNvSpPr>
          <p:nvPr/>
        </p:nvSpPr>
        <p:spPr bwMode="auto">
          <a:xfrm>
            <a:off x="0" y="6613525"/>
            <a:ext cx="4824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By previous 481 students Brant LeClercq, Lloyd Yoon, Amy Yang (with permission)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5148263" y="6021388"/>
            <a:ext cx="35004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Good: information all in the same place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Bad:    special edit mode</a:t>
            </a:r>
            <a:endParaRPr lang="en-CA" sz="1400" b="1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CA" sz="1400" b="1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627" y="5627429"/>
            <a:ext cx="244890" cy="12698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2844" y="5622167"/>
            <a:ext cx="209855" cy="11822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336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0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-3681"/>
          <a:stretch/>
        </p:blipFill>
        <p:spPr bwMode="auto">
          <a:xfrm>
            <a:off x="0" y="219456"/>
            <a:ext cx="8648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0354" name="Text Box 1027"/>
          <p:cNvSpPr txBox="1">
            <a:spLocks noChangeArrowheads="1"/>
          </p:cNvSpPr>
          <p:nvPr/>
        </p:nvSpPr>
        <p:spPr bwMode="auto">
          <a:xfrm>
            <a:off x="-107950" y="6613525"/>
            <a:ext cx="4824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By previous 481 students Brant LeClercq, Lloyd Yoon, Amy Yang (with permission)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100355" name="Freeform 1028"/>
          <p:cNvSpPr>
            <a:spLocks/>
          </p:cNvSpPr>
          <p:nvPr/>
        </p:nvSpPr>
        <p:spPr bwMode="auto">
          <a:xfrm>
            <a:off x="7239000" y="2895600"/>
            <a:ext cx="1295400" cy="647700"/>
          </a:xfrm>
          <a:custGeom>
            <a:avLst/>
            <a:gdLst>
              <a:gd name="T0" fmla="*/ 2147483647 w 816"/>
              <a:gd name="T1" fmla="*/ 2147483647 h 536"/>
              <a:gd name="T2" fmla="*/ 2147483647 w 816"/>
              <a:gd name="T3" fmla="*/ 2147483647 h 536"/>
              <a:gd name="T4" fmla="*/ 2147483647 w 816"/>
              <a:gd name="T5" fmla="*/ 2147483647 h 536"/>
              <a:gd name="T6" fmla="*/ 2147483647 w 816"/>
              <a:gd name="T7" fmla="*/ 2147483647 h 536"/>
              <a:gd name="T8" fmla="*/ 2147483647 w 816"/>
              <a:gd name="T9" fmla="*/ 2147483647 h 536"/>
              <a:gd name="T10" fmla="*/ 2147483647 w 816"/>
              <a:gd name="T11" fmla="*/ 2147483647 h 536"/>
              <a:gd name="T12" fmla="*/ 2147483647 w 816"/>
              <a:gd name="T13" fmla="*/ 2147483647 h 536"/>
              <a:gd name="T14" fmla="*/ 2147483647 w 816"/>
              <a:gd name="T15" fmla="*/ 2147483647 h 536"/>
              <a:gd name="T16" fmla="*/ 2147483647 w 816"/>
              <a:gd name="T17" fmla="*/ 2147483647 h 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536"/>
              <a:gd name="T29" fmla="*/ 816 w 816"/>
              <a:gd name="T30" fmla="*/ 536 h 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536">
                <a:moveTo>
                  <a:pt x="504" y="72"/>
                </a:moveTo>
                <a:cubicBezTo>
                  <a:pt x="324" y="36"/>
                  <a:pt x="144" y="0"/>
                  <a:pt x="72" y="24"/>
                </a:cubicBezTo>
                <a:cubicBezTo>
                  <a:pt x="0" y="48"/>
                  <a:pt x="64" y="136"/>
                  <a:pt x="72" y="216"/>
                </a:cubicBezTo>
                <a:cubicBezTo>
                  <a:pt x="80" y="296"/>
                  <a:pt x="32" y="472"/>
                  <a:pt x="120" y="504"/>
                </a:cubicBezTo>
                <a:cubicBezTo>
                  <a:pt x="208" y="536"/>
                  <a:pt x="488" y="440"/>
                  <a:pt x="600" y="408"/>
                </a:cubicBezTo>
                <a:cubicBezTo>
                  <a:pt x="712" y="376"/>
                  <a:pt x="768" y="368"/>
                  <a:pt x="792" y="312"/>
                </a:cubicBezTo>
                <a:cubicBezTo>
                  <a:pt x="816" y="256"/>
                  <a:pt x="792" y="120"/>
                  <a:pt x="744" y="72"/>
                </a:cubicBezTo>
                <a:cubicBezTo>
                  <a:pt x="696" y="24"/>
                  <a:pt x="576" y="24"/>
                  <a:pt x="504" y="24"/>
                </a:cubicBezTo>
                <a:cubicBezTo>
                  <a:pt x="432" y="24"/>
                  <a:pt x="368" y="64"/>
                  <a:pt x="312" y="72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8627" y="5627429"/>
            <a:ext cx="244890" cy="12698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2844" y="5622167"/>
            <a:ext cx="209855" cy="11822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360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0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b="-3527"/>
          <a:stretch/>
        </p:blipFill>
        <p:spPr bwMode="auto">
          <a:xfrm>
            <a:off x="0" y="210312"/>
            <a:ext cx="8648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1378" name="Text Box 1027"/>
          <p:cNvSpPr txBox="1">
            <a:spLocks noChangeArrowheads="1"/>
          </p:cNvSpPr>
          <p:nvPr/>
        </p:nvSpPr>
        <p:spPr bwMode="auto">
          <a:xfrm>
            <a:off x="4953000" y="6096000"/>
            <a:ext cx="3940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Good: Stable parts of the window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Bad:    Prescriptions separate from graphics</a:t>
            </a:r>
            <a:endParaRPr lang="en-CA" sz="1400" b="1">
              <a:latin typeface="Arial" charset="0"/>
            </a:endParaRPr>
          </a:p>
        </p:txBody>
      </p:sp>
      <p:sp>
        <p:nvSpPr>
          <p:cNvPr id="101379" name="Text Box 1028"/>
          <p:cNvSpPr txBox="1">
            <a:spLocks noChangeArrowheads="1"/>
          </p:cNvSpPr>
          <p:nvPr/>
        </p:nvSpPr>
        <p:spPr bwMode="auto">
          <a:xfrm>
            <a:off x="0" y="6613525"/>
            <a:ext cx="4824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By previous 481 students Brant LeClercq, Lloyd Yoon, Amy Yang (with permission)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003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-3681"/>
          <a:stretch/>
        </p:blipFill>
        <p:spPr bwMode="auto">
          <a:xfrm>
            <a:off x="0" y="219456"/>
            <a:ext cx="8648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0" y="6613525"/>
            <a:ext cx="4824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By previous 481 students Brant LeClercq, Lloyd Yoon, Amy Yang (with permission)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4419600" y="533400"/>
            <a:ext cx="3352800" cy="2133600"/>
          </a:xfrm>
          <a:custGeom>
            <a:avLst/>
            <a:gdLst>
              <a:gd name="T0" fmla="*/ 2147483647 w 816"/>
              <a:gd name="T1" fmla="*/ 2147483647 h 536"/>
              <a:gd name="T2" fmla="*/ 2147483647 w 816"/>
              <a:gd name="T3" fmla="*/ 2147483647 h 536"/>
              <a:gd name="T4" fmla="*/ 2147483647 w 816"/>
              <a:gd name="T5" fmla="*/ 2147483647 h 536"/>
              <a:gd name="T6" fmla="*/ 2147483647 w 816"/>
              <a:gd name="T7" fmla="*/ 2147483647 h 536"/>
              <a:gd name="T8" fmla="*/ 2147483647 w 816"/>
              <a:gd name="T9" fmla="*/ 2147483647 h 536"/>
              <a:gd name="T10" fmla="*/ 2147483647 w 816"/>
              <a:gd name="T11" fmla="*/ 2147483647 h 536"/>
              <a:gd name="T12" fmla="*/ 2147483647 w 816"/>
              <a:gd name="T13" fmla="*/ 2147483647 h 536"/>
              <a:gd name="T14" fmla="*/ 2147483647 w 816"/>
              <a:gd name="T15" fmla="*/ 2147483647 h 536"/>
              <a:gd name="T16" fmla="*/ 2147483647 w 816"/>
              <a:gd name="T17" fmla="*/ 2147483647 h 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536"/>
              <a:gd name="T29" fmla="*/ 816 w 816"/>
              <a:gd name="T30" fmla="*/ 536 h 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536">
                <a:moveTo>
                  <a:pt x="504" y="72"/>
                </a:moveTo>
                <a:cubicBezTo>
                  <a:pt x="324" y="36"/>
                  <a:pt x="144" y="0"/>
                  <a:pt x="72" y="24"/>
                </a:cubicBezTo>
                <a:cubicBezTo>
                  <a:pt x="0" y="48"/>
                  <a:pt x="64" y="136"/>
                  <a:pt x="72" y="216"/>
                </a:cubicBezTo>
                <a:cubicBezTo>
                  <a:pt x="80" y="296"/>
                  <a:pt x="32" y="472"/>
                  <a:pt x="120" y="504"/>
                </a:cubicBezTo>
                <a:cubicBezTo>
                  <a:pt x="208" y="536"/>
                  <a:pt x="488" y="440"/>
                  <a:pt x="600" y="408"/>
                </a:cubicBezTo>
                <a:cubicBezTo>
                  <a:pt x="712" y="376"/>
                  <a:pt x="768" y="368"/>
                  <a:pt x="792" y="312"/>
                </a:cubicBezTo>
                <a:cubicBezTo>
                  <a:pt x="816" y="256"/>
                  <a:pt x="792" y="120"/>
                  <a:pt x="744" y="72"/>
                </a:cubicBezTo>
                <a:cubicBezTo>
                  <a:pt x="696" y="24"/>
                  <a:pt x="576" y="24"/>
                  <a:pt x="504" y="24"/>
                </a:cubicBezTo>
                <a:cubicBezTo>
                  <a:pt x="432" y="24"/>
                  <a:pt x="368" y="64"/>
                  <a:pt x="312" y="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02404" name="Text Box 8"/>
          <p:cNvSpPr txBox="1">
            <a:spLocks noChangeArrowheads="1"/>
          </p:cNvSpPr>
          <p:nvPr/>
        </p:nvSpPr>
        <p:spPr bwMode="auto">
          <a:xfrm>
            <a:off x="5715000" y="1066800"/>
            <a:ext cx="17891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</a:rPr>
              <a:t>collapsed onto </a:t>
            </a:r>
            <a:br>
              <a:rPr lang="en-US" sz="1400" b="1">
                <a:solidFill>
                  <a:srgbClr val="FF00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one screen</a:t>
            </a:r>
            <a:br>
              <a:rPr lang="en-US" sz="1400" b="1">
                <a:solidFill>
                  <a:srgbClr val="FF00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(needs formatting)</a:t>
            </a:r>
            <a:endParaRPr lang="en-CA" sz="1400" b="1">
              <a:solidFill>
                <a:srgbClr val="FF0000"/>
              </a:solidFill>
            </a:endParaRPr>
          </a:p>
        </p:txBody>
      </p:sp>
      <p:sp>
        <p:nvSpPr>
          <p:cNvPr id="102405" name="AutoShape 10"/>
          <p:cNvSpPr>
            <a:spLocks/>
          </p:cNvSpPr>
          <p:nvPr/>
        </p:nvSpPr>
        <p:spPr bwMode="auto">
          <a:xfrm>
            <a:off x="4211638" y="2708275"/>
            <a:ext cx="1981200" cy="533400"/>
          </a:xfrm>
          <a:prstGeom prst="borderCallout2">
            <a:avLst>
              <a:gd name="adj1" fmla="val 21431"/>
              <a:gd name="adj2" fmla="val -3847"/>
              <a:gd name="adj3" fmla="val 21431"/>
              <a:gd name="adj4" fmla="val -18269"/>
              <a:gd name="adj5" fmla="val -50597"/>
              <a:gd name="adj6" fmla="val -33255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400" b="1">
                <a:solidFill>
                  <a:srgbClr val="FF0000"/>
                </a:solidFill>
              </a:rPr>
              <a:t>Double click to edit </a:t>
            </a:r>
            <a:br>
              <a:rPr lang="en-US" sz="1400" b="1">
                <a:solidFill>
                  <a:srgbClr val="FF00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(mode buttons gone)</a:t>
            </a:r>
            <a:endParaRPr lang="en-CA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06" name="AutoShape 11"/>
          <p:cNvSpPr>
            <a:spLocks/>
          </p:cNvSpPr>
          <p:nvPr/>
        </p:nvSpPr>
        <p:spPr bwMode="auto">
          <a:xfrm>
            <a:off x="6858000" y="2286000"/>
            <a:ext cx="1447800" cy="533400"/>
          </a:xfrm>
          <a:prstGeom prst="borderCallout2">
            <a:avLst>
              <a:gd name="adj1" fmla="val 21431"/>
              <a:gd name="adj2" fmla="val -5264"/>
              <a:gd name="adj3" fmla="val 21431"/>
              <a:gd name="adj4" fmla="val -29278"/>
              <a:gd name="adj5" fmla="val 423213"/>
              <a:gd name="adj6" fmla="val -54606"/>
            </a:avLst>
          </a:prstGeom>
          <a:noFill/>
          <a:ln w="12699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1400" b="1">
                <a:solidFill>
                  <a:srgbClr val="FF0000"/>
                </a:solidFill>
              </a:rPr>
              <a:t>Click to get info</a:t>
            </a:r>
            <a:endParaRPr lang="en-CA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07" name="Freeform 12"/>
          <p:cNvSpPr>
            <a:spLocks/>
          </p:cNvSpPr>
          <p:nvPr/>
        </p:nvSpPr>
        <p:spPr bwMode="auto">
          <a:xfrm>
            <a:off x="6858000" y="1752600"/>
            <a:ext cx="685800" cy="457200"/>
          </a:xfrm>
          <a:custGeom>
            <a:avLst/>
            <a:gdLst>
              <a:gd name="T0" fmla="*/ 2147483647 w 432"/>
              <a:gd name="T1" fmla="*/ 2147483647 h 288"/>
              <a:gd name="T2" fmla="*/ 2147483647 w 432"/>
              <a:gd name="T3" fmla="*/ 2147483647 h 288"/>
              <a:gd name="T4" fmla="*/ 2147483647 w 432"/>
              <a:gd name="T5" fmla="*/ 2147483647 h 288"/>
              <a:gd name="T6" fmla="*/ 0 w 432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288"/>
              <a:gd name="T14" fmla="*/ 432 w 432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288">
                <a:moveTo>
                  <a:pt x="432" y="288"/>
                </a:moveTo>
                <a:cubicBezTo>
                  <a:pt x="412" y="236"/>
                  <a:pt x="392" y="184"/>
                  <a:pt x="336" y="144"/>
                </a:cubicBezTo>
                <a:cubicBezTo>
                  <a:pt x="280" y="104"/>
                  <a:pt x="152" y="72"/>
                  <a:pt x="96" y="48"/>
                </a:cubicBezTo>
                <a:cubicBezTo>
                  <a:pt x="40" y="24"/>
                  <a:pt x="20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02408" name="Text Box 13"/>
          <p:cNvSpPr txBox="1">
            <a:spLocks noChangeArrowheads="1"/>
          </p:cNvSpPr>
          <p:nvPr/>
        </p:nvSpPr>
        <p:spPr bwMode="auto">
          <a:xfrm>
            <a:off x="3276600" y="3213100"/>
            <a:ext cx="1025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</a:rPr>
              <a:t>Add Undo</a:t>
            </a:r>
            <a:endParaRPr lang="en-CA" sz="14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8627" y="5627429"/>
            <a:ext cx="244890" cy="12698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62844" y="5622167"/>
            <a:ext cx="209855" cy="118225"/>
          </a:xfrm>
          <a:prstGeom prst="rect">
            <a:avLst/>
          </a:prstGeom>
          <a:solidFill>
            <a:srgbClr val="CAC6B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3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9152291" cy="6845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781" y="6295410"/>
            <a:ext cx="411784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96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FileMatrix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4707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Remote Controls</a:t>
            </a:r>
          </a:p>
        </p:txBody>
      </p:sp>
      <p:sp>
        <p:nvSpPr>
          <p:cNvPr id="1843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The phone rings…</a:t>
            </a:r>
          </a:p>
          <a:p>
            <a:pPr lvl="1" eaLnBrk="1" hangingPunct="1"/>
            <a:r>
              <a:rPr lang="en-US">
                <a:latin typeface="Verdana" charset="0"/>
              </a:rPr>
              <a:t>hit pause</a:t>
            </a:r>
          </a:p>
          <a:p>
            <a:pPr lvl="1" eaLnBrk="1" hangingPunct="1">
              <a:buFontTx/>
              <a:buNone/>
            </a:pPr>
            <a:endParaRPr lang="en-US">
              <a:latin typeface="Verdana" charset="0"/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73025" y="6669088"/>
            <a:ext cx="3419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</a:rPr>
              <a:t>Slide idea from Jacob Nielsen Alertbox March 15, 2004</a:t>
            </a:r>
            <a:endParaRPr lang="en-US" sz="900" i="1">
              <a:solidFill>
                <a:srgbClr val="000066"/>
              </a:solidFill>
            </a:endParaRPr>
          </a:p>
        </p:txBody>
      </p:sp>
      <p:graphicFrame>
        <p:nvGraphicFramePr>
          <p:cNvPr id="18436" name="Object 8"/>
          <p:cNvGraphicFramePr>
            <a:graphicFrameLocks noChangeAspect="1"/>
          </p:cNvGraphicFramePr>
          <p:nvPr/>
        </p:nvGraphicFramePr>
        <p:xfrm>
          <a:off x="6983413" y="0"/>
          <a:ext cx="21605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28844" imgH="3266667" progId="">
                  <p:embed/>
                </p:oleObj>
              </mc:Choice>
              <mc:Fallback>
                <p:oleObj r:id="rId2" imgW="1028844" imgH="3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3413" y="0"/>
                        <a:ext cx="216058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4211638" y="6308725"/>
            <a:ext cx="2592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>
                <a:latin typeface="Verdana" charset="0"/>
              </a:rPr>
              <a:t>Pioneer DVD Remote</a:t>
            </a:r>
          </a:p>
        </p:txBody>
      </p:sp>
    </p:spTree>
    <p:extLst>
      <p:ext uri="{BB962C8B-B14F-4D97-AF65-F5344CB8AC3E}">
        <p14:creationId xmlns:p14="http://schemas.microsoft.com/office/powerpoint/2010/main" val="12829834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9152291" cy="6845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16549" y="6502976"/>
            <a:ext cx="39418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96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Google Inc</a:t>
            </a:r>
            <a:r>
              <a:rPr lang="en-US" sz="1400" dirty="0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68762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87930" y="6161326"/>
            <a:ext cx="39418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96"/>
            <a:r>
              <a:rPr sz="1400" dirty="0">
                <a:solidFill>
                  <a:srgbClr val="231F20"/>
                </a:solidFill>
                <a:latin typeface="Verdana"/>
                <a:cs typeface="Verdana"/>
              </a:rPr>
              <a:t>© Google Inc.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6174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1AE8D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/>
              <a:t>Techniques: Remove nonessential elements</a:t>
            </a:r>
          </a:p>
        </p:txBody>
      </p:sp>
      <p:pic>
        <p:nvPicPr>
          <p:cNvPr id="9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9BDE1D62-9986-C5A0-5DC6-FD6E223E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06693"/>
            <a:ext cx="7772400" cy="50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67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961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30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3. Speak the User’s Language</a:t>
            </a:r>
          </a:p>
        </p:txBody>
      </p:sp>
    </p:spTree>
    <p:extLst>
      <p:ext uri="{BB962C8B-B14F-4D97-AF65-F5344CB8AC3E}">
        <p14:creationId xmlns:p14="http://schemas.microsoft.com/office/powerpoint/2010/main" val="27647132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 the User’s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common words, not technical jargon</a:t>
            </a:r>
          </a:p>
          <a:p>
            <a:pPr lvl="1"/>
            <a:r>
              <a:rPr lang="en-US"/>
              <a:t>But use domain-specific terms where appropriate</a:t>
            </a:r>
          </a:p>
          <a:p>
            <a:r>
              <a:rPr lang="en-US"/>
              <a:t>Allow aliases/synonyms in command languages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494" y="6387146"/>
            <a:ext cx="3488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Original source: Interface Hall of Shame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81597" y="3297566"/>
            <a:ext cx="4129338" cy="3348112"/>
            <a:chOff x="2142969" y="3145837"/>
            <a:chExt cx="4930953" cy="3998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2969" y="3145837"/>
              <a:ext cx="4930953" cy="3998070"/>
            </a:xfrm>
            <a:prstGeom prst="rect">
              <a:avLst/>
            </a:prstGeom>
          </p:spPr>
        </p:pic>
        <p:pic>
          <p:nvPicPr>
            <p:cNvPr id="9" name="Picture 8" descr="alert.jp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584" y="4159552"/>
              <a:ext cx="787400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9454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08962" cy="4824412"/>
          </a:xfrm>
          <a:noFill/>
        </p:spPr>
        <p:txBody>
          <a:bodyPr lIns="92075" tIns="46038" rIns="92075" bIns="46038">
            <a:normAutofit fontScale="92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Terminology based on users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 language for task</a:t>
            </a:r>
          </a:p>
          <a:p>
            <a:pPr lvl="1" eaLnBrk="1" hangingPunct="1"/>
            <a:r>
              <a:rPr lang="en-US">
                <a:latin typeface="Verdana" charset="0"/>
              </a:rPr>
              <a:t>e.g. withdrawing money from a bank machine</a:t>
            </a:r>
          </a:p>
          <a:p>
            <a:pPr lvl="2" eaLnBrk="1" hangingPunct="1">
              <a:buFontTx/>
              <a:buNone/>
            </a:pPr>
            <a:endParaRPr lang="en-US" i="1">
              <a:latin typeface="Verdana" charset="0"/>
            </a:endParaRPr>
          </a:p>
          <a:p>
            <a:pPr lvl="2" eaLnBrk="1" hangingPunct="1">
              <a:buFontTx/>
              <a:buNone/>
            </a:pP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  <a:p>
            <a:pPr marL="0" indent="0" eaLnBrk="1" hangingPunct="1">
              <a:buNone/>
            </a:pP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r>
              <a:rPr lang="en-US">
                <a:latin typeface="Verdana" charset="0"/>
              </a:rPr>
              <a:t>Use meaningful mnemonics, icons &amp; abbreviations</a:t>
            </a:r>
          </a:p>
          <a:p>
            <a:pPr lvl="1" eaLnBrk="1" hangingPunct="1"/>
            <a:r>
              <a:rPr lang="en-US">
                <a:latin typeface="Verdana" charset="0"/>
              </a:rPr>
              <a:t>eg File / Save</a:t>
            </a:r>
          </a:p>
          <a:p>
            <a:pPr lvl="2" eaLnBrk="1" hangingPunct="1"/>
            <a:r>
              <a:rPr lang="en-US">
                <a:latin typeface="Verdana" charset="0"/>
              </a:rPr>
              <a:t>Ctrl + S   	(abbreviation)</a:t>
            </a:r>
          </a:p>
          <a:p>
            <a:pPr lvl="2" eaLnBrk="1" hangingPunct="1"/>
            <a:r>
              <a:rPr lang="en-US">
                <a:latin typeface="Verdana" charset="0"/>
              </a:rPr>
              <a:t>Alt FS  		(mnemonic for menu action)</a:t>
            </a:r>
          </a:p>
          <a:p>
            <a:pPr lvl="2" eaLnBrk="1" hangingPunct="1"/>
            <a:r>
              <a:rPr lang="en-US">
                <a:latin typeface="Verdana" charset="0"/>
              </a:rPr>
              <a:t>   			(tooltip  icon)	</a:t>
            </a:r>
          </a:p>
        </p:txBody>
      </p:sp>
      <p:pic>
        <p:nvPicPr>
          <p:cNvPr id="10342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021388"/>
            <a:ext cx="8763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93" y="2194768"/>
            <a:ext cx="3700864" cy="2736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124" y="2206864"/>
            <a:ext cx="3738380" cy="2764361"/>
          </a:xfrm>
          <a:prstGeom prst="rect">
            <a:avLst/>
          </a:prstGeom>
        </p:spPr>
      </p:pic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Speak the user’s</a:t>
            </a:r>
            <a:r>
              <a:rPr lang="en-US" altLang="ja-JP">
                <a:latin typeface="Verdana" charset="0"/>
              </a:rPr>
              <a:t> language</a:t>
            </a:r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0863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Speak the users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 language</a:t>
            </a:r>
            <a:endParaRPr lang="en-CA">
              <a:latin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13666" y="1180145"/>
            <a:ext cx="4447339" cy="3434422"/>
            <a:chOff x="3643951" y="690634"/>
            <a:chExt cx="5850451" cy="45179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3951" y="690634"/>
              <a:ext cx="5850451" cy="4517964"/>
            </a:xfrm>
            <a:prstGeom prst="rect">
              <a:avLst/>
            </a:prstGeom>
          </p:spPr>
        </p:pic>
        <p:pic>
          <p:nvPicPr>
            <p:cNvPr id="3" name="Picture 2" descr="alert.jp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011" y="1853255"/>
              <a:ext cx="787400" cy="800100"/>
            </a:xfrm>
            <a:prstGeom prst="rect">
              <a:avLst/>
            </a:prstGeom>
          </p:spPr>
        </p:pic>
      </p:grpSp>
      <p:pic>
        <p:nvPicPr>
          <p:cNvPr id="6" name="Picture 1" descr="Screen Shot 2015-01-22 at 10.58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1" y="2834795"/>
            <a:ext cx="61912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 descr="Well...Duh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409464"/>
            <a:ext cx="21717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666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Guidelines:</a:t>
            </a:r>
          </a:p>
          <a:p>
            <a:pPr marL="0" indent="0" algn="ctr">
              <a:buNone/>
            </a:pPr>
            <a:endParaRPr lang="en-US" sz="3600" b="1">
              <a:solidFill>
                <a:srgbClr val="31AE8D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31AE8D"/>
                </a:solidFill>
                <a:latin typeface="Verdana"/>
                <a:cs typeface="Verdana"/>
              </a:rPr>
              <a:t>4. Minimize User’s Memory Load</a:t>
            </a:r>
          </a:p>
        </p:txBody>
      </p:sp>
    </p:spTree>
    <p:extLst>
      <p:ext uri="{BB962C8B-B14F-4D97-AF65-F5344CB8AC3E}">
        <p14:creationId xmlns:p14="http://schemas.microsoft.com/office/powerpoint/2010/main" val="34632923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</a:rPr>
              <a:t>Minimize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memory load</a:t>
            </a:r>
            <a:endParaRPr lang="en-US">
              <a:latin typeface="Verdana" charset="0"/>
            </a:endParaRP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81667"/>
          </a:xfrm>
          <a:noFill/>
        </p:spPr>
        <p:txBody>
          <a:bodyPr lIns="92075" tIns="46038" rIns="92075" bIns="46038">
            <a:normAutofit fontScale="77500" lnSpcReduction="20000"/>
          </a:bodyPr>
          <a:lstStyle/>
          <a:p>
            <a:pPr marL="0" indent="0" eaLnBrk="1" hangingPunct="1"/>
            <a:r>
              <a:rPr lang="en-US">
                <a:latin typeface="Verdana" charset="0"/>
              </a:rPr>
              <a:t>Computers good at remembering, people are not!</a:t>
            </a:r>
          </a:p>
          <a:p>
            <a:pPr marL="0" indent="0" eaLnBrk="1" hangingPunct="1"/>
            <a:r>
              <a:rPr lang="en-US">
                <a:latin typeface="Verdana" charset="0"/>
              </a:rPr>
              <a:t>Promote recognition over recall</a:t>
            </a:r>
          </a:p>
          <a:p>
            <a:pPr lvl="1" eaLnBrk="1" hangingPunct="1"/>
            <a:r>
              <a:rPr lang="en-US">
                <a:latin typeface="Verdana" charset="0"/>
              </a:rPr>
              <a:t>menus, icons, choice dialog boxes vs commands, field formats</a:t>
            </a:r>
          </a:p>
          <a:p>
            <a:pPr lvl="1" eaLnBrk="1" hangingPunct="1"/>
            <a:r>
              <a:rPr lang="en-US">
                <a:latin typeface="Verdana" charset="0"/>
              </a:rPr>
              <a:t>relies on visibility of objects to the user (but less is more!)</a:t>
            </a:r>
          </a:p>
        </p:txBody>
      </p:sp>
      <p:sp>
        <p:nvSpPr>
          <p:cNvPr id="106501" name="Text Box 9"/>
          <p:cNvSpPr txBox="1">
            <a:spLocks noChangeArrowheads="1"/>
          </p:cNvSpPr>
          <p:nvPr/>
        </p:nvSpPr>
        <p:spPr bwMode="auto">
          <a:xfrm>
            <a:off x="383002" y="6613525"/>
            <a:ext cx="17319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5F5F5F"/>
                </a:solidFill>
                <a:latin typeface="Arial" charset="0"/>
              </a:rPr>
              <a:t>From Microsoft applications</a:t>
            </a:r>
            <a:endParaRPr lang="en-CA" sz="1000">
              <a:solidFill>
                <a:srgbClr val="5F5F5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78" y="2972265"/>
            <a:ext cx="3023418" cy="3534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85" y="3554384"/>
            <a:ext cx="4172354" cy="35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906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Minimize user</a:t>
            </a:r>
            <a:r>
              <a:rPr lang="ja-JP" altLang="en-US">
                <a:latin typeface="Verdana" charset="0"/>
              </a:rPr>
              <a:t>’</a:t>
            </a:r>
            <a:r>
              <a:rPr lang="en-US" altLang="ja-JP">
                <a:latin typeface="Verdana" charset="0"/>
              </a:rPr>
              <a:t>s memory load</a:t>
            </a:r>
            <a:endParaRPr lang="en-US">
              <a:latin typeface="Verdana" charset="0"/>
            </a:endParaRPr>
          </a:p>
        </p:txBody>
      </p:sp>
      <p:sp>
        <p:nvSpPr>
          <p:cNvPr id="108546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>
                <a:latin typeface="Verdana" charset="0"/>
              </a:rPr>
              <a:t>Gives input format, example and default</a:t>
            </a: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br>
              <a:rPr lang="en-US">
                <a:latin typeface="Verdana" charset="0"/>
              </a:rPr>
            </a:br>
            <a:endParaRPr lang="en-US">
              <a:latin typeface="Verdan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55" y="2884889"/>
            <a:ext cx="1422400" cy="322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01" y="2884889"/>
            <a:ext cx="2286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5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3963</Words>
  <Application>Microsoft Macintosh PowerPoint</Application>
  <PresentationFormat>On-screen Show (4:3)</PresentationFormat>
  <Paragraphs>792</Paragraphs>
  <Slides>173</Slides>
  <Notes>93</Notes>
  <HiddenSlides>20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173</vt:i4>
      </vt:variant>
    </vt:vector>
  </HeadingPairs>
  <TitlesOfParts>
    <vt:vector size="184" baseType="lpstr">
      <vt:lpstr>Brush Script MT</vt:lpstr>
      <vt:lpstr>Arial</vt:lpstr>
      <vt:lpstr>Calibri</vt:lpstr>
      <vt:lpstr>Comic Sans MS</vt:lpstr>
      <vt:lpstr>Helvetica</vt:lpstr>
      <vt:lpstr>Times New Roman</vt:lpstr>
      <vt:lpstr>Verdana</vt:lpstr>
      <vt:lpstr>Office Theme</vt:lpstr>
      <vt:lpstr>Photo Editor Photo</vt:lpstr>
      <vt:lpstr>Clip</vt:lpstr>
      <vt:lpstr>Document</vt:lpstr>
      <vt:lpstr>Design of Everyday Things</vt:lpstr>
      <vt:lpstr>41 BC: Emperor tired of losing to Gauls</vt:lpstr>
      <vt:lpstr>Advisor intuitively finds a solution...      </vt:lpstr>
      <vt:lpstr>The Chariot Race</vt:lpstr>
      <vt:lpstr>The Chariot Race</vt:lpstr>
      <vt:lpstr>Tractors</vt:lpstr>
      <vt:lpstr>Tractors</vt:lpstr>
      <vt:lpstr>Tractors</vt:lpstr>
      <vt:lpstr>Remote Controls</vt:lpstr>
      <vt:lpstr>First TiVo DVR Remote Control</vt:lpstr>
      <vt:lpstr>Remote Slide Clicker</vt:lpstr>
      <vt:lpstr>Human Factors in the Airplane Cockpit</vt:lpstr>
      <vt:lpstr>What’s the altitude?</vt:lpstr>
      <vt:lpstr>The Harvard Airplane Control Panel</vt:lpstr>
      <vt:lpstr>Still Happens</vt:lpstr>
      <vt:lpstr> </vt:lpstr>
      <vt:lpstr>PowerPoint Presentation</vt:lpstr>
      <vt:lpstr>Psychology of HCI</vt:lpstr>
      <vt:lpstr>Perceived Affordance</vt:lpstr>
      <vt:lpstr>Perceived Affordances</vt:lpstr>
      <vt:lpstr>Perceived Affordances</vt:lpstr>
      <vt:lpstr>Perceived Affordance Problems</vt:lpstr>
      <vt:lpstr>Visible Constraints</vt:lpstr>
      <vt:lpstr>Visible constraints: Enter a Date</vt:lpstr>
      <vt:lpstr>Mapping</vt:lpstr>
      <vt:lpstr>PowerPoint Presentation</vt:lpstr>
      <vt:lpstr>PowerPoint Presentation</vt:lpstr>
      <vt:lpstr>Mapping</vt:lpstr>
      <vt:lpstr>PowerPoint Presentation</vt:lpstr>
      <vt:lpstr>Mapping</vt:lpstr>
      <vt:lpstr>Mapping Problems</vt:lpstr>
      <vt:lpstr>Causality Problems</vt:lpstr>
      <vt:lpstr>Transfer Effects</vt:lpstr>
      <vt:lpstr>Early study for phone number pad layout</vt:lpstr>
      <vt:lpstr>Transfer Effect Problems</vt:lpstr>
      <vt:lpstr>Idioms and Population Stereotypes</vt:lpstr>
      <vt:lpstr>Idioms and Population Stereotypes</vt:lpstr>
      <vt:lpstr>Mental model</vt:lpstr>
      <vt:lpstr>Good example: Scissors</vt:lpstr>
      <vt:lpstr>Bad example: First generation digital 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a good mental model</vt:lpstr>
      <vt:lpstr>Why design is hard</vt:lpstr>
      <vt:lpstr>Human Factors in Computing</vt:lpstr>
      <vt:lpstr>Whom do you design for?</vt:lpstr>
      <vt:lpstr>Whom do you design for?</vt:lpstr>
      <vt:lpstr>Whom do you design for?</vt:lpstr>
      <vt:lpstr>PowerPoint Presentation</vt:lpstr>
      <vt:lpstr>Design principles and guidelines</vt:lpstr>
      <vt:lpstr>Guidelines</vt:lpstr>
      <vt:lpstr>PowerPoint Presentation</vt:lpstr>
      <vt:lpstr>PowerPoint Presentation</vt:lpstr>
      <vt:lpstr>PowerPoint Presentation</vt:lpstr>
      <vt:lpstr>PowerPoint Presentation</vt:lpstr>
      <vt:lpstr>Provide feedback</vt:lpstr>
      <vt:lpstr>PowerPoint Presentation</vt:lpstr>
      <vt:lpstr>Provide feedback</vt:lpstr>
      <vt:lpstr>PowerPoint Presentation</vt:lpstr>
      <vt:lpstr>Provide feedback</vt:lpstr>
      <vt:lpstr>Provide feedback</vt:lpstr>
      <vt:lpstr>PowerPoint Presentation</vt:lpstr>
      <vt:lpstr>Read wear/Edit wear</vt:lpstr>
      <vt:lpstr>More Recent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Dealing with long delays</vt:lpstr>
      <vt:lpstr>Unnecessary Feedback</vt:lpstr>
      <vt:lpstr>PowerPoint Presentation</vt:lpstr>
      <vt:lpstr>PowerPoint Presentation</vt:lpstr>
      <vt:lpstr>PowerPoint Presentation</vt:lpstr>
      <vt:lpstr>PowerPoint Presentation</vt:lpstr>
      <vt:lpstr>Simple and natural dialogue</vt:lpstr>
      <vt:lpstr>Simple and natural dialogue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 the User’s Language</vt:lpstr>
      <vt:lpstr>Speak the user’s language</vt:lpstr>
      <vt:lpstr>Speak the users’ language</vt:lpstr>
      <vt:lpstr>PowerPoint Presentation</vt:lpstr>
      <vt:lpstr>Minimize user’s memory load</vt:lpstr>
      <vt:lpstr>Minimize user’s memory load</vt:lpstr>
      <vt:lpstr>People Don’t Learn Instantly</vt:lpstr>
      <vt:lpstr>Inane Dialog Boxes</vt:lpstr>
      <vt:lpstr>PowerPoint Presentation</vt:lpstr>
      <vt:lpstr>PowerPoint Presentation</vt:lpstr>
      <vt:lpstr>Be consistent</vt:lpstr>
      <vt:lpstr>PowerPoint Presentation</vt:lpstr>
      <vt:lpstr>Be Consistent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Provide clearly marked exits</vt:lpstr>
      <vt:lpstr>Provide clearly marked exits</vt:lpstr>
      <vt:lpstr>Wizard vs. Center Stage: Who’s in Control?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Provide shortcuts</vt:lpstr>
      <vt:lpstr>Provide shortcuts</vt:lpstr>
      <vt:lpstr>PowerPoint Presentation</vt:lpstr>
      <vt:lpstr>Deal with errors in a positive way</vt:lpstr>
      <vt:lpstr>PowerPoint Presentation</vt:lpstr>
      <vt:lpstr>PowerPoint Presentation</vt:lpstr>
      <vt:lpstr>PowerPoint Presentation</vt:lpstr>
      <vt:lpstr>Mode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Problematic message to a nuclear power plant operator</vt:lpstr>
      <vt:lpstr>Deal with errors in a positive way</vt:lpstr>
      <vt:lpstr>PowerPoint Presentation</vt:lpstr>
      <vt:lpstr>PowerPoint Presentation</vt:lpstr>
      <vt:lpstr>PowerPoint Presentation</vt:lpstr>
      <vt:lpstr>Provide meaningful error messages</vt:lpstr>
      <vt:lpstr>Deal with errors in a positive way</vt:lpstr>
      <vt:lpstr>Inane Dialog Boxes</vt:lpstr>
      <vt:lpstr>Inane Dialog Boxes</vt:lpstr>
      <vt:lpstr>Inane Dialog Boxes</vt:lpstr>
      <vt:lpstr>One More Example</vt:lpstr>
      <vt:lpstr>PowerPoint Presentation</vt:lpstr>
      <vt:lpstr>Provide help</vt:lpstr>
      <vt:lpstr>Documentation and how it is used</vt:lpstr>
      <vt:lpstr>Types of help</vt:lpstr>
      <vt:lpstr>Types of help</vt:lpstr>
      <vt:lpstr>Types of help</vt:lpstr>
      <vt:lpstr>Types of help</vt:lpstr>
      <vt:lpstr>Types of help</vt:lpstr>
      <vt:lpstr>Summary of Guidelines</vt:lpstr>
      <vt:lpstr>PowerPoint Presentation</vt:lpstr>
      <vt:lpstr>Heuristic evaluation</vt:lpstr>
      <vt:lpstr>Problems found by one inspector</vt:lpstr>
      <vt:lpstr>Problems found by one inspector</vt:lpstr>
      <vt:lpstr>Problems found by one inspector</vt:lpstr>
      <vt:lpstr>Problems found by multiple evaluators</vt:lpstr>
      <vt:lpstr>Problems found by multiple evaluators</vt:lpstr>
      <vt:lpstr>Individuals vs teams</vt:lpstr>
      <vt:lpstr>Self Guided vs Scenario Exploration</vt:lpstr>
    </vt:vector>
  </TitlesOfParts>
  <Company>Tufts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Jacob</dc:creator>
  <cp:lastModifiedBy>Jacob, Robert</cp:lastModifiedBy>
  <cp:revision>295</cp:revision>
  <dcterms:created xsi:type="dcterms:W3CDTF">2015-05-31T20:48:04Z</dcterms:created>
  <dcterms:modified xsi:type="dcterms:W3CDTF">2024-02-26T15:04:25Z</dcterms:modified>
</cp:coreProperties>
</file>