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4"/>
  </p:notesMasterIdLst>
  <p:sldIdLst>
    <p:sldId id="347" r:id="rId2"/>
    <p:sldId id="348" r:id="rId3"/>
    <p:sldId id="349" r:id="rId4"/>
    <p:sldId id="350" r:id="rId5"/>
    <p:sldId id="351" r:id="rId6"/>
    <p:sldId id="352" r:id="rId7"/>
    <p:sldId id="353" r:id="rId8"/>
    <p:sldId id="354" r:id="rId9"/>
    <p:sldId id="355" r:id="rId10"/>
    <p:sldId id="356" r:id="rId11"/>
    <p:sldId id="357" r:id="rId12"/>
    <p:sldId id="358" r:id="rId13"/>
    <p:sldId id="359" r:id="rId14"/>
    <p:sldId id="361" r:id="rId15"/>
    <p:sldId id="257" r:id="rId16"/>
    <p:sldId id="258" r:id="rId17"/>
    <p:sldId id="259" r:id="rId18"/>
    <p:sldId id="260" r:id="rId19"/>
    <p:sldId id="261" r:id="rId20"/>
    <p:sldId id="262" r:id="rId21"/>
    <p:sldId id="263" r:id="rId22"/>
    <p:sldId id="264" r:id="rId23"/>
    <p:sldId id="265" r:id="rId24"/>
    <p:sldId id="430" r:id="rId25"/>
    <p:sldId id="362" r:id="rId26"/>
    <p:sldId id="363" r:id="rId27"/>
    <p:sldId id="364" r:id="rId28"/>
    <p:sldId id="365" r:id="rId29"/>
    <p:sldId id="366" r:id="rId30"/>
    <p:sldId id="367" r:id="rId31"/>
    <p:sldId id="368" r:id="rId32"/>
    <p:sldId id="370" r:id="rId33"/>
    <p:sldId id="373" r:id="rId34"/>
    <p:sldId id="371" r:id="rId35"/>
    <p:sldId id="369" r:id="rId36"/>
    <p:sldId id="372" r:id="rId37"/>
    <p:sldId id="426" r:id="rId38"/>
    <p:sldId id="427" r:id="rId39"/>
    <p:sldId id="374" r:id="rId40"/>
    <p:sldId id="375" r:id="rId41"/>
    <p:sldId id="376"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90" r:id="rId55"/>
    <p:sldId id="389" r:id="rId56"/>
    <p:sldId id="266" r:id="rId57"/>
    <p:sldId id="267" r:id="rId58"/>
    <p:sldId id="268" r:id="rId59"/>
    <p:sldId id="413" r:id="rId60"/>
    <p:sldId id="414" r:id="rId61"/>
    <p:sldId id="415" r:id="rId62"/>
    <p:sldId id="416" r:id="rId63"/>
    <p:sldId id="417" r:id="rId64"/>
    <p:sldId id="418" r:id="rId65"/>
    <p:sldId id="424" r:id="rId66"/>
    <p:sldId id="425" r:id="rId67"/>
    <p:sldId id="419" r:id="rId68"/>
    <p:sldId id="428" r:id="rId69"/>
    <p:sldId id="423" r:id="rId70"/>
    <p:sldId id="429" r:id="rId71"/>
    <p:sldId id="420" r:id="rId72"/>
    <p:sldId id="421" r:id="rId73"/>
    <p:sldId id="422" r:id="rId74"/>
    <p:sldId id="391" r:id="rId75"/>
    <p:sldId id="392" r:id="rId76"/>
    <p:sldId id="393" r:id="rId77"/>
    <p:sldId id="394" r:id="rId78"/>
    <p:sldId id="398" r:id="rId79"/>
    <p:sldId id="399" r:id="rId80"/>
    <p:sldId id="400" r:id="rId81"/>
    <p:sldId id="401" r:id="rId82"/>
    <p:sldId id="402" r:id="rId83"/>
    <p:sldId id="403" r:id="rId84"/>
    <p:sldId id="404" r:id="rId85"/>
    <p:sldId id="405" r:id="rId86"/>
    <p:sldId id="406" r:id="rId87"/>
    <p:sldId id="407" r:id="rId88"/>
    <p:sldId id="408" r:id="rId89"/>
    <p:sldId id="409" r:id="rId90"/>
    <p:sldId id="410" r:id="rId91"/>
    <p:sldId id="411" r:id="rId92"/>
    <p:sldId id="412" r:id="rId93"/>
    <p:sldId id="282" r:id="rId94"/>
    <p:sldId id="283" r:id="rId95"/>
    <p:sldId id="284" r:id="rId96"/>
    <p:sldId id="285" r:id="rId97"/>
    <p:sldId id="286" r:id="rId98"/>
    <p:sldId id="287" r:id="rId99"/>
    <p:sldId id="288" r:id="rId100"/>
    <p:sldId id="289" r:id="rId101"/>
    <p:sldId id="290" r:id="rId102"/>
    <p:sldId id="346"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AE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7" autoAdjust="0"/>
    <p:restoredTop sz="94522"/>
  </p:normalViewPr>
  <p:slideViewPr>
    <p:cSldViewPr snapToGrid="0" snapToObjects="1">
      <p:cViewPr>
        <p:scale>
          <a:sx n="265" d="100"/>
          <a:sy n="265" d="100"/>
        </p:scale>
        <p:origin x="-776" y="-3952"/>
      </p:cViewPr>
      <p:guideLst>
        <p:guide orient="horz" pos="2160"/>
        <p:guide pos="2880"/>
      </p:guideLst>
    </p:cSldViewPr>
  </p:slideViewPr>
  <p:notesTextViewPr>
    <p:cViewPr>
      <p:scale>
        <a:sx n="100" d="100"/>
        <a:sy n="100" d="100"/>
      </p:scale>
      <p:origin x="0" y="0"/>
    </p:cViewPr>
  </p:notesTextViewPr>
  <p:sorterViewPr>
    <p:cViewPr varScale="1">
      <p:scale>
        <a:sx n="173" d="100"/>
        <a:sy n="173" d="100"/>
      </p:scale>
      <p:origin x="0" y="59192"/>
    </p:cViewPr>
  </p:sorterViewPr>
  <p:notesViewPr>
    <p:cSldViewPr snapToGrid="0" snapToObjects="1">
      <p:cViewPr varScale="1">
        <p:scale>
          <a:sx n="97" d="100"/>
          <a:sy n="97" d="100"/>
        </p:scale>
        <p:origin x="-244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15D94-23E7-974D-8446-384B52F594E1}" type="datetimeFigureOut">
              <a:t>4/10/24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C5BF9-15BF-5842-9DDB-3AA156DAF0F5}" type="slidenum">
              <a:t>‹#›</a:t>
            </a:fld>
            <a:endParaRPr lang="en-US"/>
          </a:p>
        </p:txBody>
      </p:sp>
    </p:spTree>
    <p:extLst>
      <p:ext uri="{BB962C8B-B14F-4D97-AF65-F5344CB8AC3E}">
        <p14:creationId xmlns:p14="http://schemas.microsoft.com/office/powerpoint/2010/main" val="1347393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45273C8-EC35-CC4B-9719-DE7BCA44CA06}" type="slidenum">
              <a:rPr lang="en-US" sz="1200">
                <a:latin typeface="Arial" charset="0"/>
              </a:rPr>
              <a:pPr/>
              <a:t>15</a:t>
            </a:fld>
            <a:endParaRPr lang="en-US" sz="1200">
              <a:latin typeface="Arial" charset="0"/>
            </a:endParaRPr>
          </a:p>
        </p:txBody>
      </p:sp>
      <p:sp>
        <p:nvSpPr>
          <p:cNvPr id="18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9D4B9F65-9DDF-C541-8629-9E60053DFFB1}" type="slidenum">
              <a:rPr lang="en-US" sz="1200">
                <a:latin typeface="Arial" charset="0"/>
              </a:rPr>
              <a:pPr algn="r" eaLnBrk="1" hangingPunct="1"/>
              <a:t>15</a:t>
            </a:fld>
            <a:endParaRPr lang="en-US" sz="120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BA130D2-906F-8447-8FCA-26240BC1F216}" type="slidenum">
              <a:rPr lang="en-US" sz="1200">
                <a:latin typeface="Arial" charset="0"/>
              </a:rPr>
              <a:pPr/>
              <a:t>16</a:t>
            </a:fld>
            <a:endParaRPr lang="en-US" sz="1200">
              <a:latin typeface="Arial" charset="0"/>
            </a:endParaRPr>
          </a:p>
        </p:txBody>
      </p:sp>
      <p:sp>
        <p:nvSpPr>
          <p:cNvPr id="20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D92940EF-4287-C947-BF41-E24D3A750637}" type="slidenum">
              <a:rPr lang="en-US" sz="1200">
                <a:latin typeface="Arial" charset="0"/>
              </a:rPr>
              <a:pPr algn="r" eaLnBrk="1" hangingPunct="1"/>
              <a:t>16</a:t>
            </a:fld>
            <a:endParaRPr lang="en-US" sz="120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8478AAD-F16A-BF46-AA0C-E92ACC7B7749}" type="slidenum">
              <a:rPr lang="en-US" sz="1200">
                <a:latin typeface="Arial" charset="0"/>
              </a:rPr>
              <a:pPr/>
              <a:t>17</a:t>
            </a:fld>
            <a:endParaRPr lang="en-US" sz="1200">
              <a:latin typeface="Arial" charset="0"/>
            </a:endParaRPr>
          </a:p>
        </p:txBody>
      </p:sp>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2509DF2E-C3D1-E24A-A739-2CF0A6ACF4C2}" type="slidenum">
              <a:rPr lang="en-US" sz="1200">
                <a:latin typeface="Arial" charset="0"/>
              </a:rPr>
              <a:pPr algn="r" eaLnBrk="1" hangingPunct="1"/>
              <a:t>17</a:t>
            </a:fld>
            <a:endParaRPr lang="en-US" sz="120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306DD13-2EE8-7D4A-87FF-ADF498E69A21}" type="slidenum">
              <a:rPr lang="en-US" sz="1200">
                <a:latin typeface="Arial" charset="0"/>
              </a:rPr>
              <a:pPr/>
              <a:t>18</a:t>
            </a:fld>
            <a:endParaRPr lang="en-US" sz="1200">
              <a:latin typeface="Arial" charset="0"/>
            </a:endParaRPr>
          </a:p>
        </p:txBody>
      </p:sp>
      <p:sp>
        <p:nvSpPr>
          <p:cNvPr id="245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8547541A-AE39-5C4B-A473-E3B6F2FD6ED6}" type="slidenum">
              <a:rPr lang="en-US" sz="1200">
                <a:latin typeface="Arial" charset="0"/>
              </a:rPr>
              <a:pPr algn="r" eaLnBrk="1" hangingPunct="1"/>
              <a:t>18</a:t>
            </a:fld>
            <a:endParaRPr lang="en-US" sz="120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Neat trick: Press Ctrl-P and you</a:t>
            </a:r>
            <a:r>
              <a:rPr lang="ja-JP" altLang="en-US"/>
              <a:t>’</a:t>
            </a:r>
            <a:r>
              <a:rPr lang="en-US" altLang="ja-JP"/>
              <a:t>ll have a pen tool. You can circle the eyes and the one ear that</a:t>
            </a:r>
            <a:r>
              <a:rPr lang="ja-JP" altLang="en-US"/>
              <a:t>’</a:t>
            </a:r>
            <a:r>
              <a:rPr lang="en-US" altLang="ja-JP"/>
              <a:t>s identifiable, show the face, etc. Hold down the Shift key while drawing, and you</a:t>
            </a:r>
            <a:r>
              <a:rPr lang="ja-JP" altLang="en-US"/>
              <a:t>’</a:t>
            </a:r>
            <a:r>
              <a:rPr lang="en-US" altLang="ja-JP"/>
              <a:t>ll get a straight horizontal or vertical line. Warning: all your drawing disappears when you move to the next slide.</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A01767A-DF34-0B4A-9494-830B4C7C4BB6}" type="slidenum">
              <a:rPr lang="en-US" sz="1200">
                <a:latin typeface="Arial" charset="0"/>
              </a:rPr>
              <a:pPr/>
              <a:t>19</a:t>
            </a:fld>
            <a:endParaRPr lang="en-US" sz="1200">
              <a:latin typeface="Arial" charset="0"/>
            </a:endParaRPr>
          </a:p>
        </p:txBody>
      </p:sp>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DC20126A-2848-864B-B2B0-EBDC2E9A65AC}" type="slidenum">
              <a:rPr lang="en-US" sz="1200">
                <a:latin typeface="Arial" charset="0"/>
              </a:rPr>
              <a:pPr algn="r" eaLnBrk="1" hangingPunct="1"/>
              <a:t>19</a:t>
            </a:fld>
            <a:endParaRPr lang="en-US" sz="120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Some people probably still won</a:t>
            </a:r>
            <a:r>
              <a:rPr lang="ja-JP" altLang="en-US"/>
              <a:t>’</a:t>
            </a:r>
            <a:r>
              <a:rPr lang="en-US" altLang="ja-JP"/>
              <a:t>t see it. Might back up and let them look a little more. The </a:t>
            </a:r>
            <a:r>
              <a:rPr lang="ja-JP" altLang="en-US"/>
              <a:t>“</a:t>
            </a:r>
            <a:r>
              <a:rPr lang="en-US" altLang="ja-JP"/>
              <a:t>Aha!</a:t>
            </a:r>
            <a:r>
              <a:rPr lang="ja-JP" altLang="en-US"/>
              <a:t>”</a:t>
            </a:r>
            <a:r>
              <a:rPr lang="en-US" altLang="ja-JP"/>
              <a:t> expressions are fun to watch. To drive home that expectations matter, this might be a good place for a classic story: An e-commerce site was having a huge number of abandoned shopping carts. Nobody could see why: the </a:t>
            </a:r>
            <a:r>
              <a:rPr lang="ja-JP" altLang="en-US"/>
              <a:t>“</a:t>
            </a:r>
            <a:r>
              <a:rPr lang="en-US" altLang="ja-JP"/>
              <a:t>Click Here to Place Your Order</a:t>
            </a:r>
            <a:r>
              <a:rPr lang="ja-JP" altLang="en-US"/>
              <a:t>”</a:t>
            </a:r>
            <a:r>
              <a:rPr lang="en-US" altLang="ja-JP"/>
              <a:t> button was very much in plain sight. In desperation (</a:t>
            </a:r>
            <a:r>
              <a:rPr lang="en-US" altLang="ja-JP">
                <a:sym typeface="Wingdings" charset="0"/>
              </a:rPr>
              <a:t>) the developers finally did some user testing. Explanation: the button was flashing, and most users expect that anything flashing is an advertisement. In a very practical sense, they couldn</a:t>
            </a:r>
            <a:r>
              <a:rPr lang="ja-JP" altLang="en-US">
                <a:sym typeface="Wingdings" charset="0"/>
              </a:rPr>
              <a:t>’</a:t>
            </a:r>
            <a:r>
              <a:rPr lang="en-US" altLang="ja-JP">
                <a:sym typeface="Wingdings" charset="0"/>
              </a:rPr>
              <a:t>t </a:t>
            </a:r>
            <a:r>
              <a:rPr lang="ja-JP" altLang="en-US">
                <a:sym typeface="Wingdings" charset="0"/>
              </a:rPr>
              <a:t>“</a:t>
            </a:r>
            <a:r>
              <a:rPr lang="en-US" altLang="ja-JP">
                <a:sym typeface="Wingdings" charset="0"/>
              </a:rPr>
              <a:t>see</a:t>
            </a:r>
            <a:r>
              <a:rPr lang="ja-JP" altLang="en-US">
                <a:sym typeface="Wingdings" charset="0"/>
              </a:rPr>
              <a:t>”</a:t>
            </a:r>
            <a:r>
              <a:rPr lang="en-US" altLang="ja-JP">
                <a:sym typeface="Wingdings" charset="0"/>
              </a:rPr>
              <a:t> the button.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5FB88911-10CC-8B41-8F02-FE7B5D200C84}" type="slidenum">
              <a:rPr lang="en-US" sz="1200">
                <a:latin typeface="Arial" charset="0"/>
              </a:rPr>
              <a:pPr/>
              <a:t>23</a:t>
            </a:fld>
            <a:endParaRPr lang="en-US" sz="1200">
              <a:latin typeface="Arial" charset="0"/>
            </a:endParaRPr>
          </a:p>
        </p:txBody>
      </p:sp>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926CC90F-1F69-CA4F-A5E3-D1D6A0D5AC15}" type="slidenum">
              <a:rPr lang="en-US" sz="1200">
                <a:latin typeface="Arial" charset="0"/>
              </a:rPr>
              <a:pPr algn="r" eaLnBrk="1" hangingPunct="1"/>
              <a:t>23</a:t>
            </a:fld>
            <a:endParaRPr 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A much-used example,  but some students will not have seen it. It</a:t>
            </a:r>
            <a:r>
              <a:rPr lang="ja-JP" altLang="en-US"/>
              <a:t>’</a:t>
            </a:r>
            <a:r>
              <a:rPr lang="en-US" altLang="ja-JP"/>
              <a:t>s either a vase/birdbath/whatever, or it</a:t>
            </a:r>
            <a:r>
              <a:rPr lang="ja-JP" altLang="en-US"/>
              <a:t>’</a:t>
            </a:r>
            <a:r>
              <a:rPr lang="en-US" altLang="ja-JP"/>
              <a:t>s two profiles of people facing each other. Which is a pottery student more likely to see? A photography student? Mind set at work again.</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39989701-1C66-854A-B4AC-4BA2B23D15D5}" type="slidenum">
              <a:rPr lang="en-US" sz="1000">
                <a:solidFill>
                  <a:srgbClr val="000000"/>
                </a:solidFill>
                <a:latin typeface="Times New Roman" charset="0"/>
              </a:rPr>
              <a:pPr/>
              <a:t>32</a:t>
            </a:fld>
            <a:endParaRPr lang="en-US" sz="1000">
              <a:solidFill>
                <a:srgbClr val="000000"/>
              </a:solidFill>
              <a:latin typeface="Times New Roman" charset="0"/>
            </a:endParaRPr>
          </a:p>
        </p:txBody>
      </p:sp>
      <p:sp>
        <p:nvSpPr>
          <p:cNvPr id="37890"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F98A267A-71CD-224F-8643-3D9A118403B4}" type="slidenum">
              <a:rPr lang="en-US" sz="1000" i="1">
                <a:solidFill>
                  <a:srgbClr val="000000"/>
                </a:solidFill>
                <a:latin typeface="Times New Roman" charset="0"/>
              </a:rPr>
              <a:pPr algn="r" fontAlgn="base">
                <a:spcBef>
                  <a:spcPct val="0"/>
                </a:spcBef>
                <a:spcAft>
                  <a:spcPct val="0"/>
                </a:spcAft>
              </a:pPr>
              <a:t>32</a:t>
            </a:fld>
            <a:endParaRPr lang="en-US" sz="1000" i="1">
              <a:solidFill>
                <a:srgbClr val="000000"/>
              </a:solidFill>
              <a:latin typeface="Times New Roman" charset="0"/>
            </a:endParaRPr>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BB8FFD4B-BFAD-5A47-B320-0F7E709CA595}" type="slidenum">
              <a:rPr lang="en-US" sz="1000">
                <a:solidFill>
                  <a:srgbClr val="000000"/>
                </a:solidFill>
                <a:latin typeface="Times New Roman" charset="0"/>
              </a:rPr>
              <a:pPr/>
              <a:t>34</a:t>
            </a:fld>
            <a:endParaRPr lang="en-US" sz="1000">
              <a:solidFill>
                <a:srgbClr val="000000"/>
              </a:solidFill>
              <a:latin typeface="Times New Roman" charset="0"/>
            </a:endParaRPr>
          </a:p>
        </p:txBody>
      </p:sp>
      <p:sp>
        <p:nvSpPr>
          <p:cNvPr id="39938"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AF107798-DE2C-1348-BD64-D51445B5A6D5}" type="slidenum">
              <a:rPr lang="en-US" sz="1000" i="1">
                <a:solidFill>
                  <a:srgbClr val="000000"/>
                </a:solidFill>
                <a:latin typeface="Times New Roman" charset="0"/>
              </a:rPr>
              <a:pPr algn="r" fontAlgn="base">
                <a:spcBef>
                  <a:spcPct val="0"/>
                </a:spcBef>
                <a:spcAft>
                  <a:spcPct val="0"/>
                </a:spcAft>
              </a:pPr>
              <a:t>34</a:t>
            </a:fld>
            <a:endParaRPr lang="en-US" sz="1000" i="1">
              <a:solidFill>
                <a:srgbClr val="000000"/>
              </a:solidFill>
              <a:latin typeface="Times New Roman" charset="0"/>
            </a:endParaRPr>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27EB3FDC-84F4-6C48-B2AB-841DB6090DE2}" type="slidenum">
              <a:rPr lang="en-US" sz="1000">
                <a:solidFill>
                  <a:srgbClr val="000000"/>
                </a:solidFill>
                <a:latin typeface="Times New Roman" charset="0"/>
              </a:rPr>
              <a:pPr/>
              <a:t>36</a:t>
            </a:fld>
            <a:endParaRPr lang="en-US" sz="1000">
              <a:solidFill>
                <a:srgbClr val="000000"/>
              </a:solidFill>
              <a:latin typeface="Times New Roman" charset="0"/>
            </a:endParaRPr>
          </a:p>
        </p:txBody>
      </p:sp>
      <p:sp>
        <p:nvSpPr>
          <p:cNvPr id="41986"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297A4909-C8BD-CF4D-9BF3-A38D6F9C2658}" type="slidenum">
              <a:rPr lang="en-US" sz="1000" i="1">
                <a:solidFill>
                  <a:srgbClr val="000000"/>
                </a:solidFill>
                <a:latin typeface="Times New Roman" charset="0"/>
              </a:rPr>
              <a:pPr algn="r" fontAlgn="base">
                <a:spcBef>
                  <a:spcPct val="0"/>
                </a:spcBef>
                <a:spcAft>
                  <a:spcPct val="0"/>
                </a:spcAft>
              </a:pPr>
              <a:t>36</a:t>
            </a:fld>
            <a:endParaRPr lang="en-US" sz="1000" i="1">
              <a:solidFill>
                <a:srgbClr val="000000"/>
              </a:solidFill>
              <a:latin typeface="Times New Roman" charset="0"/>
            </a:endParaRPr>
          </a:p>
        </p:txBody>
      </p:sp>
      <p:sp>
        <p:nvSpPr>
          <p:cNvPr id="41987" name="Rectangle 2"/>
          <p:cNvSpPr>
            <a:spLocks noGrp="1" noRot="1" noChangeAspect="1" noChangeArrowheads="1" noTextEdit="1"/>
          </p:cNvSpPr>
          <p:nvPr>
            <p:ph type="sldImg"/>
          </p:nvPr>
        </p:nvSpPr>
        <p:spPr>
          <a:ln cap="flat"/>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E93F812-E1B2-CA41-8EB5-80D051ADCBD2}" type="slidenum">
              <a:rPr lang="en-US" sz="1200">
                <a:latin typeface="Arial" charset="0"/>
              </a:rPr>
              <a:pPr/>
              <a:t>56</a:t>
            </a:fld>
            <a:endParaRPr lang="en-US" sz="1200">
              <a:latin typeface="Arial" charset="0"/>
            </a:endParaRPr>
          </a:p>
        </p:txBody>
      </p:sp>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1D31AF77-A886-874B-ADB2-F1A9436199F3}" type="slidenum">
              <a:rPr lang="en-US" sz="1200">
                <a:latin typeface="Arial" charset="0"/>
              </a:rPr>
              <a:pPr algn="r" eaLnBrk="1" hangingPunct="1"/>
              <a:t>56</a:t>
            </a:fld>
            <a:endParaRPr lang="en-US" sz="120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Somewhere in this section, emphasize the connection with website design, and note that these principles are applied directly—sometimes with different names—in Chapter 5, Visual Organization. Most HCI books have a section on Gestalt psychology; not all make the connection with graphic design.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A1D53A5-45CD-E742-B612-615BE5997D1A}" type="slidenum">
              <a:rPr lang="en-US" sz="1200">
                <a:latin typeface="Arial" charset="0"/>
              </a:rPr>
              <a:pPr/>
              <a:t>57</a:t>
            </a:fld>
            <a:endParaRPr lang="en-US" sz="1200">
              <a:latin typeface="Arial" charset="0"/>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BBA03E79-1653-8741-8A02-37893225174C}" type="slidenum">
              <a:rPr lang="en-US" sz="1200">
                <a:latin typeface="Arial" charset="0"/>
              </a:rPr>
              <a:pPr algn="r" eaLnBrk="1" hangingPunct="1"/>
              <a:t>57</a:t>
            </a:fld>
            <a:endParaRPr lang="en-US" sz="120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ja-JP" altLang="en-US"/>
              <a:t>“</a:t>
            </a:r>
            <a:r>
              <a:rPr lang="en-US" altLang="ja-JP"/>
              <a:t>Gestalt</a:t>
            </a:r>
            <a:r>
              <a:rPr lang="ja-JP" altLang="en-US"/>
              <a:t>”</a:t>
            </a:r>
            <a:r>
              <a:rPr lang="en-US" altLang="ja-JP"/>
              <a:t> is capitalized because it</a:t>
            </a:r>
            <a:r>
              <a:rPr lang="ja-JP" altLang="en-US"/>
              <a:t>’</a:t>
            </a:r>
            <a:r>
              <a:rPr lang="en-US" altLang="ja-JP"/>
              <a:t>s a German noun, and nouns are capitalized in German. </a:t>
            </a:r>
            <a:r>
              <a:rPr lang="ja-JP" altLang="en-US"/>
              <a:t>“</a:t>
            </a:r>
            <a:r>
              <a:rPr lang="en-US" altLang="ja-JP"/>
              <a:t>Gestalt</a:t>
            </a:r>
            <a:r>
              <a:rPr lang="ja-JP" altLang="en-US"/>
              <a:t>”</a:t>
            </a:r>
            <a:r>
              <a:rPr lang="en-US" altLang="ja-JP"/>
              <a:t> is not the name of an early psychologist.</a:t>
            </a: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B843368-99B9-6045-A8F2-7C29CE8958D4}" type="slidenum">
              <a:rPr lang="en-US" sz="1200">
                <a:latin typeface="Arial" charset="0"/>
              </a:rPr>
              <a:pPr/>
              <a:t>58</a:t>
            </a:fld>
            <a:endParaRPr lang="en-US" sz="1200">
              <a:latin typeface="Arial" charset="0"/>
            </a:endParaRPr>
          </a:p>
        </p:txBody>
      </p:sp>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D5AD9A46-E891-024D-B525-F8D192A6333A}" type="slidenum">
              <a:rPr lang="en-US" sz="1200">
                <a:latin typeface="Arial" charset="0"/>
              </a:rPr>
              <a:pPr algn="r" eaLnBrk="1" hangingPunct="1"/>
              <a:t>58</a:t>
            </a:fld>
            <a:endParaRPr lang="en-US" sz="120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We see three groups of two lines each. We see three groups of ellipses, even though one </a:t>
            </a:r>
            <a:r>
              <a:rPr lang="ja-JP" altLang="en-US"/>
              <a:t>“</a:t>
            </a:r>
            <a:r>
              <a:rPr lang="en-US" altLang="ja-JP"/>
              <a:t>group</a:t>
            </a:r>
            <a:r>
              <a:rPr lang="ja-JP" altLang="en-US"/>
              <a:t>”</a:t>
            </a:r>
            <a:r>
              <a:rPr lang="en-US" altLang="ja-JP"/>
              <a:t> has only one member. (Maybe this is obvious, but there is no connection between the two examples.)</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0141A72-2765-4B4F-84B2-2F5771185B6D}" type="slidenum">
              <a:rPr lang="en-US" sz="1200">
                <a:latin typeface="Arial" charset="0"/>
              </a:rPr>
              <a:pPr/>
              <a:t>60</a:t>
            </a:fld>
            <a:endParaRPr lang="en-US" sz="1200">
              <a:latin typeface="Arial" charset="0"/>
            </a:endParaRPr>
          </a:p>
        </p:txBody>
      </p:sp>
      <p:sp>
        <p:nvSpPr>
          <p:cNvPr id="409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5C148096-A258-7A42-A801-D599B907F849}" type="slidenum">
              <a:rPr lang="en-US" sz="1200">
                <a:latin typeface="Arial" charset="0"/>
              </a:rPr>
              <a:pPr algn="r" eaLnBrk="1" hangingPunct="1"/>
              <a:t>60</a:t>
            </a:fld>
            <a:endParaRPr lang="en-US" sz="120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An example of a fundamental application of proximity: things that are related should be grouped together, and things that are not related should be separated from each other. We sometimes speak of these two aspects as positive proximity and negative proximity. A good quiz or test question: What does proximity say about how links on a page should be grouped? You will say this half a dozen times at least; be brave—put in on a test and see how many people learned it. And if they didn</a:t>
            </a:r>
            <a:r>
              <a:rPr lang="ja-JP" altLang="en-US"/>
              <a:t>’</a:t>
            </a:r>
            <a:r>
              <a:rPr lang="en-US" altLang="ja-JP"/>
              <a:t>t, you get to drive it home in going over the exam.</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8ED7D7F-9051-644A-B4DC-F72113FB5EF0}" type="slidenum">
              <a:rPr lang="en-US" sz="1200">
                <a:latin typeface="Arial" charset="0"/>
              </a:rPr>
              <a:pPr/>
              <a:t>61</a:t>
            </a:fld>
            <a:endParaRPr lang="en-US" sz="1200">
              <a:latin typeface="Arial" charset="0"/>
            </a:endParaRPr>
          </a:p>
        </p:txBody>
      </p:sp>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1F236123-9DBA-6F41-AD73-D236C56FB318}" type="slidenum">
              <a:rPr lang="en-US" sz="1200">
                <a:latin typeface="Arial" charset="0"/>
              </a:rPr>
              <a:pPr algn="r" eaLnBrk="1" hangingPunct="1"/>
              <a:t>61</a:t>
            </a:fld>
            <a:endParaRPr 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Ask, </a:t>
            </a:r>
            <a:r>
              <a:rPr lang="ja-JP" altLang="en-US"/>
              <a:t>“</a:t>
            </a:r>
            <a:r>
              <a:rPr lang="en-US" altLang="ja-JP"/>
              <a:t>What do you see here?</a:t>
            </a:r>
            <a:r>
              <a:rPr lang="ja-JP" altLang="en-US"/>
              <a:t>”</a:t>
            </a:r>
            <a:r>
              <a:rPr lang="en-US" altLang="ja-JP"/>
              <a:t> and you are more likely to get </a:t>
            </a:r>
            <a:r>
              <a:rPr lang="ja-JP" altLang="en-US"/>
              <a:t>“</a:t>
            </a:r>
            <a:r>
              <a:rPr lang="en-US" altLang="ja-JP"/>
              <a:t>three yellow circles and six green ones</a:t>
            </a:r>
            <a:r>
              <a:rPr lang="ja-JP" altLang="en-US"/>
              <a:t>”</a:t>
            </a:r>
            <a:r>
              <a:rPr lang="en-US" altLang="ja-JP"/>
              <a:t> than </a:t>
            </a:r>
            <a:r>
              <a:rPr lang="ja-JP" altLang="en-US"/>
              <a:t>“</a:t>
            </a:r>
            <a:r>
              <a:rPr lang="en-US" altLang="ja-JP"/>
              <a:t>three rows of three circles each.</a:t>
            </a:r>
            <a:r>
              <a:rPr lang="ja-JP" altLang="en-US"/>
              <a:t>”</a:t>
            </a:r>
            <a:r>
              <a:rPr lang="en-US" altLang="ja-JP"/>
              <a:t> The similarity is what stands out. Actually, it</a:t>
            </a:r>
            <a:r>
              <a:rPr lang="ja-JP" altLang="en-US"/>
              <a:t>’</a:t>
            </a:r>
            <a:r>
              <a:rPr lang="en-US" altLang="ja-JP"/>
              <a:t>s the </a:t>
            </a:r>
            <a:r>
              <a:rPr lang="en-US" altLang="ja-JP" i="1"/>
              <a:t>difference</a:t>
            </a:r>
            <a:r>
              <a:rPr lang="en-US" altLang="ja-JP"/>
              <a:t> that stands out, but that</a:t>
            </a:r>
            <a:r>
              <a:rPr lang="ja-JP" altLang="en-US"/>
              <a:t>’</a:t>
            </a:r>
            <a:r>
              <a:rPr lang="en-US" altLang="ja-JP"/>
              <a:t>s the other side of similarity.</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8CC1A11-694A-6848-8F5C-231896F6B0CD}" type="slidenum">
              <a:rPr lang="en-US" sz="1200">
                <a:latin typeface="Arial" charset="0"/>
              </a:rPr>
              <a:pPr/>
              <a:t>62</a:t>
            </a:fld>
            <a:endParaRPr lang="en-US" sz="1200">
              <a:latin typeface="Arial" charset="0"/>
            </a:endParaRPr>
          </a:p>
        </p:txBody>
      </p:sp>
      <p:sp>
        <p:nvSpPr>
          <p:cNvPr id="450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95BA00AC-C79A-2648-BB37-7A787808743B}" type="slidenum">
              <a:rPr lang="en-US" sz="1200">
                <a:latin typeface="Arial" charset="0"/>
              </a:rPr>
              <a:pPr algn="r" eaLnBrk="1" hangingPunct="1"/>
              <a:t>62</a:t>
            </a:fld>
            <a:endParaRPr lang="en-US" sz="120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Unless you have given students handouts of the slides, in which case they will be reading ahead, give them a minute to suggest things. Making the fonts the same will probably come last; most students have extremely low sensitivity to font issues. </a:t>
            </a:r>
          </a:p>
          <a:p>
            <a:pPr eaLnBrk="1" hangingPunct="1"/>
            <a:r>
              <a:rPr lang="en-US"/>
              <a:t>This is ahead of the game, but if you don</a:t>
            </a:r>
            <a:r>
              <a:rPr lang="ja-JP" altLang="en-US"/>
              <a:t>’</a:t>
            </a:r>
            <a:r>
              <a:rPr lang="en-US" altLang="ja-JP"/>
              <a:t>t believe that, give a no-credit pop quiz: print a line of Times Roman and a line of Arial, and ask students to identify the serif font and the sans serif font. See if they do better than chance. I know people who are positive that any educated person knows about this; sadly, not true.</a:t>
            </a:r>
          </a:p>
          <a:p>
            <a:pPr eaLnBrk="1" hangingPunct="1"/>
            <a:r>
              <a:rPr lang="en-US" i="1"/>
              <a:t>Of course</a:t>
            </a:r>
            <a:r>
              <a:rPr lang="en-US"/>
              <a:t> this is off the subject! But if you do plan to do anything on typography, or perhaps especially if you don</a:t>
            </a:r>
            <a:r>
              <a:rPr lang="ja-JP" altLang="en-US"/>
              <a:t>’</a:t>
            </a:r>
            <a:r>
              <a:rPr lang="en-US" altLang="ja-JP"/>
              <a:t>t, take this chance to get in a 30-second plug. Every educated person </a:t>
            </a:r>
            <a:r>
              <a:rPr lang="en-US" altLang="ja-JP" i="1"/>
              <a:t>should </a:t>
            </a:r>
            <a:r>
              <a:rPr lang="en-US" altLang="ja-JP"/>
              <a:t>know the difference between serif and sans serif.</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2C1E798-348C-9D42-ADD9-E73555C0F57E}" type="slidenum">
              <a:rPr lang="en-US" sz="1200">
                <a:latin typeface="Arial" charset="0"/>
              </a:rPr>
              <a:pPr/>
              <a:t>64</a:t>
            </a:fld>
            <a:endParaRPr lang="en-US" sz="1200">
              <a:latin typeface="Arial" charset="0"/>
            </a:endParaRPr>
          </a:p>
        </p:txBody>
      </p:sp>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847ED2AB-DF8E-2248-90F6-B4EFAE82231E}" type="slidenum">
              <a:rPr lang="en-US" sz="1200">
                <a:latin typeface="Arial" charset="0"/>
              </a:rPr>
              <a:pPr algn="r" eaLnBrk="1" hangingPunct="1"/>
              <a:t>64</a:t>
            </a:fld>
            <a:endParaRPr lang="en-US" sz="120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At least that</a:t>
            </a:r>
            <a:r>
              <a:rPr lang="ja-JP" altLang="en-US"/>
              <a:t>’</a:t>
            </a:r>
            <a:r>
              <a:rPr lang="en-US" altLang="ja-JP"/>
              <a:t>s how they appear to the authors, both of whom have a programming background. Square brackets in a program almost always occur in pairs, so that</a:t>
            </a:r>
            <a:r>
              <a:rPr lang="ja-JP" altLang="en-US"/>
              <a:t>’</a:t>
            </a:r>
            <a:r>
              <a:rPr lang="en-US" altLang="ja-JP"/>
              <a:t>s how we see them here. Depending on the prerequisites for your course, you may have students who have zero programming experience. They may see this example differently.</a:t>
            </a:r>
          </a:p>
          <a:p>
            <a:pPr eaLnBrk="1" hangingPunct="1"/>
            <a:r>
              <a:rPr lang="en-US"/>
              <a:t>In the triangles, some students may object: </a:t>
            </a:r>
            <a:r>
              <a:rPr lang="ja-JP" altLang="en-US"/>
              <a:t>“</a:t>
            </a:r>
            <a:r>
              <a:rPr lang="en-US" altLang="ja-JP"/>
              <a:t>We don</a:t>
            </a:r>
            <a:r>
              <a:rPr lang="ja-JP" altLang="en-US"/>
              <a:t>’</a:t>
            </a:r>
            <a:r>
              <a:rPr lang="en-US" altLang="ja-JP"/>
              <a:t>t just </a:t>
            </a:r>
            <a:r>
              <a:rPr lang="ja-JP" altLang="en-US"/>
              <a:t>‘</a:t>
            </a:r>
            <a:r>
              <a:rPr lang="en-US" altLang="ja-JP"/>
              <a:t>see</a:t>
            </a:r>
            <a:r>
              <a:rPr lang="ja-JP" altLang="en-US"/>
              <a:t>’</a:t>
            </a:r>
            <a:r>
              <a:rPr lang="en-US" altLang="ja-JP"/>
              <a:t> two triangles; those </a:t>
            </a:r>
            <a:r>
              <a:rPr lang="en-US" altLang="ja-JP" i="1"/>
              <a:t>are</a:t>
            </a:r>
            <a:r>
              <a:rPr lang="en-US" altLang="ja-JP"/>
              <a:t> triangles.</a:t>
            </a:r>
            <a:r>
              <a:rPr lang="ja-JP" altLang="en-US"/>
              <a:t>”</a:t>
            </a:r>
            <a:r>
              <a:rPr lang="en-US" altLang="ja-JP"/>
              <a:t> Use Ctrl-A Ctrl-P to get a pencil tool, and draw to show how the figure can be seen as three non-overlapping areas, only the center one of which is a triangle. (You can change the pencil tool color: right-click while in this mode to see options.)</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82260430-8912-2F47-89C6-5FF2272967F5}" type="slidenum">
              <a:rPr lang="en-US" sz="1200">
                <a:latin typeface="Arial" charset="0"/>
              </a:rPr>
              <a:pPr/>
              <a:t>67</a:t>
            </a:fld>
            <a:endParaRPr lang="en-US" sz="1200">
              <a:latin typeface="Arial" charset="0"/>
            </a:endParaRPr>
          </a:p>
        </p:txBody>
      </p:sp>
      <p:sp>
        <p:nvSpPr>
          <p:cNvPr id="512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A5006167-2C5F-3347-AD69-085E4D562A61}" type="slidenum">
              <a:rPr lang="en-US" sz="1200">
                <a:latin typeface="Arial" charset="0"/>
              </a:rPr>
              <a:pPr algn="r" eaLnBrk="1" hangingPunct="1"/>
              <a:t>67</a:t>
            </a:fld>
            <a:endParaRPr lang="en-US" sz="1200">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In fact there are two different ways to make L-shaped groups of the circles.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9A7A318-9611-144F-935D-BA66AAF8E1CF}" type="slidenum">
              <a:rPr lang="en-US" sz="1200">
                <a:latin typeface="Arial" charset="0"/>
              </a:rPr>
              <a:pPr/>
              <a:t>71</a:t>
            </a:fld>
            <a:endParaRPr lang="en-US" sz="1200">
              <a:latin typeface="Arial" charset="0"/>
            </a:endParaRPr>
          </a:p>
        </p:txBody>
      </p:sp>
      <p:sp>
        <p:nvSpPr>
          <p:cNvPr id="532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37B6C7E9-471F-534E-BF98-12545C45F52C}" type="slidenum">
              <a:rPr lang="en-US" sz="1200">
                <a:latin typeface="Arial" charset="0"/>
              </a:rPr>
              <a:pPr algn="r" eaLnBrk="1" hangingPunct="1"/>
              <a:t>71</a:t>
            </a:fld>
            <a:endParaRPr lang="en-US" sz="120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The solid lines are not part of the page: see the next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BCEF086-F3A1-3146-B27A-8E4CA6FBFC0D}" type="slidenum">
              <a:rPr lang="en-US" sz="1200">
                <a:latin typeface="Arial" charset="0"/>
              </a:rPr>
              <a:pPr/>
              <a:t>72</a:t>
            </a:fld>
            <a:endParaRPr lang="en-US" sz="1200">
              <a:latin typeface="Arial" charset="0"/>
            </a:endParaRPr>
          </a:p>
        </p:txBody>
      </p:sp>
      <p:sp>
        <p:nvSpPr>
          <p:cNvPr id="55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eaLnBrk="1" hangingPunct="1"/>
            <a:fld id="{58AFAF4A-9E5B-364F-A0FA-A535F8FDC58F}" type="slidenum">
              <a:rPr lang="en-US" sz="1200">
                <a:latin typeface="Arial" charset="0"/>
              </a:rPr>
              <a:pPr algn="r" eaLnBrk="1" hangingPunct="1"/>
              <a:t>72</a:t>
            </a:fld>
            <a:endParaRPr lang="en-US" sz="120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A preview of alignment, treated much more fully in Chapter 5, Visual Organization.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6632D475-122E-2742-BEE8-906D18BB27F4}" type="slidenum">
              <a:rPr lang="en-US" sz="1000">
                <a:solidFill>
                  <a:srgbClr val="000000"/>
                </a:solidFill>
                <a:latin typeface="Times New Roman" charset="0"/>
              </a:rPr>
              <a:pPr/>
              <a:t>80</a:t>
            </a:fld>
            <a:endParaRPr lang="en-US" sz="1000">
              <a:solidFill>
                <a:srgbClr val="000000"/>
              </a:solidFill>
              <a:latin typeface="Times New Roman" charset="0"/>
            </a:endParaRPr>
          </a:p>
        </p:txBody>
      </p:sp>
      <p:sp>
        <p:nvSpPr>
          <p:cNvPr id="15362"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091B06BE-5652-EE4C-BA90-FFF37D1DDA02}" type="slidenum">
              <a:rPr lang="en-US" sz="1000" i="1">
                <a:solidFill>
                  <a:srgbClr val="000000"/>
                </a:solidFill>
                <a:latin typeface="Times New Roman" charset="0"/>
              </a:rPr>
              <a:pPr algn="r" fontAlgn="base">
                <a:spcBef>
                  <a:spcPct val="0"/>
                </a:spcBef>
                <a:spcAft>
                  <a:spcPct val="0"/>
                </a:spcAft>
              </a:pPr>
              <a:t>80</a:t>
            </a:fld>
            <a:endParaRPr lang="en-US" sz="1000" i="1">
              <a:solidFill>
                <a:srgbClr val="000000"/>
              </a:solidFill>
              <a:latin typeface="Times New Roman" charset="0"/>
            </a:endParaRPr>
          </a:p>
        </p:txBody>
      </p:sp>
      <p:sp>
        <p:nvSpPr>
          <p:cNvPr id="15363" name="Rectangle 2"/>
          <p:cNvSpPr>
            <a:spLocks noGrp="1" noRot="1" noChangeAspect="1" noChangeArrowheads="1" noTextEdit="1"/>
          </p:cNvSpPr>
          <p:nvPr>
            <p:ph type="sldImg"/>
          </p:nvPr>
        </p:nvSpPr>
        <p:spPr>
          <a:ln cap="flat"/>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FB03BECF-E5F3-4E4C-B1DF-6E74F00130A5}" type="slidenum">
              <a:rPr lang="en-US" sz="1000">
                <a:solidFill>
                  <a:srgbClr val="000000"/>
                </a:solidFill>
                <a:latin typeface="Times New Roman" charset="0"/>
              </a:rPr>
              <a:pPr/>
              <a:t>82</a:t>
            </a:fld>
            <a:endParaRPr lang="en-US" sz="1000">
              <a:solidFill>
                <a:srgbClr val="000000"/>
              </a:solidFill>
              <a:latin typeface="Times New Roman" charset="0"/>
            </a:endParaRPr>
          </a:p>
        </p:txBody>
      </p:sp>
      <p:sp>
        <p:nvSpPr>
          <p:cNvPr id="19458"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224F625D-E0AB-3A40-89D6-8B990B445453}" type="slidenum">
              <a:rPr lang="en-US" sz="1000" i="1">
                <a:solidFill>
                  <a:srgbClr val="000000"/>
                </a:solidFill>
                <a:latin typeface="Times New Roman" charset="0"/>
              </a:rPr>
              <a:pPr algn="r" fontAlgn="base">
                <a:spcBef>
                  <a:spcPct val="0"/>
                </a:spcBef>
                <a:spcAft>
                  <a:spcPct val="0"/>
                </a:spcAft>
              </a:pPr>
              <a:t>82</a:t>
            </a:fld>
            <a:endParaRPr lang="en-US" sz="1000" i="1">
              <a:solidFill>
                <a:srgbClr val="000000"/>
              </a:solidFill>
              <a:latin typeface="Times New Roman" charset="0"/>
            </a:endParaRPr>
          </a:p>
        </p:txBody>
      </p:sp>
      <p:sp>
        <p:nvSpPr>
          <p:cNvPr id="19459" name="Rectangle 2"/>
          <p:cNvSpPr>
            <a:spLocks noGrp="1" noRot="1" noChangeAspect="1" noChangeArrowheads="1" noTextEdit="1"/>
          </p:cNvSpPr>
          <p:nvPr>
            <p:ph type="sldImg"/>
          </p:nvPr>
        </p:nvSpPr>
        <p:spPr>
          <a:ln cap="flat"/>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0CE711F1-3499-104B-A618-8E59991570E2}" type="slidenum">
              <a:rPr lang="en-US" sz="1000">
                <a:solidFill>
                  <a:srgbClr val="000000"/>
                </a:solidFill>
                <a:latin typeface="Times New Roman" charset="0"/>
              </a:rPr>
              <a:pPr/>
              <a:t>83</a:t>
            </a:fld>
            <a:endParaRPr lang="en-US" sz="1000">
              <a:solidFill>
                <a:srgbClr val="000000"/>
              </a:solidFill>
              <a:latin typeface="Times New Roman" charset="0"/>
            </a:endParaRPr>
          </a:p>
        </p:txBody>
      </p:sp>
      <p:sp>
        <p:nvSpPr>
          <p:cNvPr id="21506"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7A466B38-E073-6341-9B00-B113347C94EA}" type="slidenum">
              <a:rPr lang="en-US" sz="1000" i="1">
                <a:solidFill>
                  <a:srgbClr val="000000"/>
                </a:solidFill>
                <a:latin typeface="Times New Roman" charset="0"/>
              </a:rPr>
              <a:pPr algn="r" fontAlgn="base">
                <a:spcBef>
                  <a:spcPct val="0"/>
                </a:spcBef>
                <a:spcAft>
                  <a:spcPct val="0"/>
                </a:spcAft>
              </a:pPr>
              <a:t>83</a:t>
            </a:fld>
            <a:endParaRPr lang="en-US" sz="1000" i="1">
              <a:solidFill>
                <a:srgbClr val="000000"/>
              </a:solidFill>
              <a:latin typeface="Times New Roman" charset="0"/>
            </a:endParaRPr>
          </a:p>
        </p:txBody>
      </p:sp>
      <p:sp>
        <p:nvSpPr>
          <p:cNvPr id="21507" name="Rectangle 2"/>
          <p:cNvSpPr>
            <a:spLocks noGrp="1" noRot="1" noChangeAspect="1" noChangeArrowheads="1" noTextEdit="1"/>
          </p:cNvSpPr>
          <p:nvPr>
            <p:ph type="sldImg"/>
          </p:nvPr>
        </p:nvSpPr>
        <p:spPr>
          <a:ln cap="flat"/>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9E2416C3-F5D5-354C-95EA-764E046210BF}" type="slidenum">
              <a:rPr lang="en-US" sz="1000">
                <a:solidFill>
                  <a:srgbClr val="000000"/>
                </a:solidFill>
                <a:latin typeface="Times New Roman" charset="0"/>
              </a:rPr>
              <a:pPr/>
              <a:t>84</a:t>
            </a:fld>
            <a:endParaRPr lang="en-US" sz="1000">
              <a:solidFill>
                <a:srgbClr val="000000"/>
              </a:solidFill>
              <a:latin typeface="Times New Roman" charset="0"/>
            </a:endParaRPr>
          </a:p>
        </p:txBody>
      </p:sp>
      <p:sp>
        <p:nvSpPr>
          <p:cNvPr id="29698"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A5BC6DFA-DC7C-6B40-859B-C0FC85AAEB0F}" type="slidenum">
              <a:rPr lang="en-US" sz="1000" i="1">
                <a:solidFill>
                  <a:srgbClr val="000000"/>
                </a:solidFill>
                <a:latin typeface="Times New Roman" charset="0"/>
              </a:rPr>
              <a:pPr algn="r" fontAlgn="base">
                <a:spcBef>
                  <a:spcPct val="0"/>
                </a:spcBef>
                <a:spcAft>
                  <a:spcPct val="0"/>
                </a:spcAft>
              </a:pPr>
              <a:t>84</a:t>
            </a:fld>
            <a:endParaRPr lang="en-US" sz="1000" i="1">
              <a:solidFill>
                <a:srgbClr val="000000"/>
              </a:solidFill>
              <a:latin typeface="Times New Roman" charset="0"/>
            </a:endParaRPr>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7E30F07E-DADB-F049-AAB1-8F50F3481551}" type="slidenum">
              <a:rPr lang="en-US" sz="1000">
                <a:solidFill>
                  <a:srgbClr val="000000"/>
                </a:solidFill>
                <a:latin typeface="Times New Roman" charset="0"/>
              </a:rPr>
              <a:pPr/>
              <a:t>85</a:t>
            </a:fld>
            <a:endParaRPr lang="en-US" sz="1000">
              <a:solidFill>
                <a:srgbClr val="000000"/>
              </a:solidFill>
              <a:latin typeface="Times New Roman" charset="0"/>
            </a:endParaRPr>
          </a:p>
        </p:txBody>
      </p:sp>
      <p:sp>
        <p:nvSpPr>
          <p:cNvPr id="33794"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57DE8E16-3E38-F046-8619-8F95B4BD4469}" type="slidenum">
              <a:rPr lang="en-US" sz="1000" i="1">
                <a:solidFill>
                  <a:srgbClr val="000000"/>
                </a:solidFill>
                <a:latin typeface="Times New Roman" charset="0"/>
              </a:rPr>
              <a:pPr algn="r" fontAlgn="base">
                <a:spcBef>
                  <a:spcPct val="0"/>
                </a:spcBef>
                <a:spcAft>
                  <a:spcPct val="0"/>
                </a:spcAft>
              </a:pPr>
              <a:t>85</a:t>
            </a:fld>
            <a:endParaRPr lang="en-US" sz="1000" i="1">
              <a:solidFill>
                <a:srgbClr val="000000"/>
              </a:solidFill>
              <a:latin typeface="Times New Roman" charset="0"/>
            </a:endParaRPr>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74BBF461-F5B0-9648-9E95-5C1F7AEE5513}" type="slidenum">
              <a:rPr lang="en-US" sz="1000">
                <a:solidFill>
                  <a:srgbClr val="000000"/>
                </a:solidFill>
                <a:latin typeface="Times New Roman" charset="0"/>
              </a:rPr>
              <a:pPr/>
              <a:t>86</a:t>
            </a:fld>
            <a:endParaRPr lang="en-US" sz="1000">
              <a:solidFill>
                <a:srgbClr val="000000"/>
              </a:solidFill>
              <a:latin typeface="Times New Roman" charset="0"/>
            </a:endParaRPr>
          </a:p>
        </p:txBody>
      </p:sp>
      <p:sp>
        <p:nvSpPr>
          <p:cNvPr id="47106"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3331BA2B-C7DB-7240-8B05-140370EDC6D2}" type="slidenum">
              <a:rPr lang="en-US" sz="1000" i="1">
                <a:solidFill>
                  <a:srgbClr val="000000"/>
                </a:solidFill>
                <a:latin typeface="Times New Roman" charset="0"/>
              </a:rPr>
              <a:pPr algn="r" fontAlgn="base">
                <a:spcBef>
                  <a:spcPct val="0"/>
                </a:spcBef>
                <a:spcAft>
                  <a:spcPct val="0"/>
                </a:spcAft>
              </a:pPr>
              <a:t>86</a:t>
            </a:fld>
            <a:endParaRPr lang="en-US" sz="1000" i="1">
              <a:solidFill>
                <a:srgbClr val="000000"/>
              </a:solidFill>
              <a:latin typeface="Times New Roman" charset="0"/>
            </a:endParaRPr>
          </a:p>
        </p:txBody>
      </p:sp>
      <p:sp>
        <p:nvSpPr>
          <p:cNvPr id="47107" name="Rectangle 2"/>
          <p:cNvSpPr>
            <a:spLocks noGrp="1" noRot="1" noChangeAspect="1" noChangeArrowheads="1" noTextEdit="1"/>
          </p:cNvSpPr>
          <p:nvPr>
            <p:ph type="sldImg"/>
          </p:nvPr>
        </p:nvSpPr>
        <p:spPr>
          <a:ln cap="flat"/>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979" eaLnBrk="0" hangingPunct="0">
              <a:defRPr sz="2300">
                <a:solidFill>
                  <a:schemeClr val="tx1"/>
                </a:solidFill>
                <a:latin typeface="Comic Sans MS" charset="0"/>
                <a:ea typeface="ＭＳ Ｐゴシック" charset="0"/>
                <a:cs typeface="ＭＳ Ｐゴシック" charset="0"/>
              </a:defRPr>
            </a:lvl1pPr>
            <a:lvl2pPr marL="702756" indent="-270291" defTabSz="909979" eaLnBrk="0" hangingPunct="0">
              <a:defRPr sz="2300">
                <a:solidFill>
                  <a:schemeClr val="tx1"/>
                </a:solidFill>
                <a:latin typeface="Comic Sans MS" charset="0"/>
                <a:ea typeface="ＭＳ Ｐゴシック" charset="0"/>
              </a:defRPr>
            </a:lvl2pPr>
            <a:lvl3pPr marL="1081164" indent="-216233" defTabSz="909979" eaLnBrk="0" hangingPunct="0">
              <a:defRPr sz="2300">
                <a:solidFill>
                  <a:schemeClr val="tx1"/>
                </a:solidFill>
                <a:latin typeface="Comic Sans MS" charset="0"/>
                <a:ea typeface="ＭＳ Ｐゴシック" charset="0"/>
              </a:defRPr>
            </a:lvl3pPr>
            <a:lvl4pPr marL="1513629" indent="-216233" defTabSz="909979" eaLnBrk="0" hangingPunct="0">
              <a:defRPr sz="2300">
                <a:solidFill>
                  <a:schemeClr val="tx1"/>
                </a:solidFill>
                <a:latin typeface="Comic Sans MS" charset="0"/>
                <a:ea typeface="ＭＳ Ｐゴシック" charset="0"/>
              </a:defRPr>
            </a:lvl4pPr>
            <a:lvl5pPr marL="1946095" indent="-216233" defTabSz="909979" eaLnBrk="0" hangingPunct="0">
              <a:defRPr sz="2300">
                <a:solidFill>
                  <a:schemeClr val="tx1"/>
                </a:solidFill>
                <a:latin typeface="Comic Sans MS" charset="0"/>
                <a:ea typeface="ＭＳ Ｐゴシック" charset="0"/>
              </a:defRPr>
            </a:lvl5pPr>
            <a:lvl6pPr marL="2378560" indent="-216233" defTabSz="909979" eaLnBrk="0" fontAlgn="base" hangingPunct="0">
              <a:spcBef>
                <a:spcPct val="0"/>
              </a:spcBef>
              <a:spcAft>
                <a:spcPct val="0"/>
              </a:spcAft>
              <a:defRPr sz="2300">
                <a:solidFill>
                  <a:schemeClr val="tx1"/>
                </a:solidFill>
                <a:latin typeface="Comic Sans MS" charset="0"/>
                <a:ea typeface="ＭＳ Ｐゴシック" charset="0"/>
              </a:defRPr>
            </a:lvl6pPr>
            <a:lvl7pPr marL="2811026" indent="-216233" defTabSz="909979" eaLnBrk="0" fontAlgn="base" hangingPunct="0">
              <a:spcBef>
                <a:spcPct val="0"/>
              </a:spcBef>
              <a:spcAft>
                <a:spcPct val="0"/>
              </a:spcAft>
              <a:defRPr sz="2300">
                <a:solidFill>
                  <a:schemeClr val="tx1"/>
                </a:solidFill>
                <a:latin typeface="Comic Sans MS" charset="0"/>
                <a:ea typeface="ＭＳ Ｐゴシック" charset="0"/>
              </a:defRPr>
            </a:lvl7pPr>
            <a:lvl8pPr marL="3243491" indent="-216233" defTabSz="909979" eaLnBrk="0" fontAlgn="base" hangingPunct="0">
              <a:spcBef>
                <a:spcPct val="0"/>
              </a:spcBef>
              <a:spcAft>
                <a:spcPct val="0"/>
              </a:spcAft>
              <a:defRPr sz="2300">
                <a:solidFill>
                  <a:schemeClr val="tx1"/>
                </a:solidFill>
                <a:latin typeface="Comic Sans MS" charset="0"/>
                <a:ea typeface="ＭＳ Ｐゴシック" charset="0"/>
              </a:defRPr>
            </a:lvl8pPr>
            <a:lvl9pPr marL="3675957" indent="-216233" defTabSz="909979" eaLnBrk="0" fontAlgn="base" hangingPunct="0">
              <a:spcBef>
                <a:spcPct val="0"/>
              </a:spcBef>
              <a:spcAft>
                <a:spcPct val="0"/>
              </a:spcAft>
              <a:defRPr sz="2300">
                <a:solidFill>
                  <a:schemeClr val="tx1"/>
                </a:solidFill>
                <a:latin typeface="Comic Sans MS" charset="0"/>
                <a:ea typeface="ＭＳ Ｐゴシック" charset="0"/>
              </a:defRPr>
            </a:lvl9pPr>
          </a:lstStyle>
          <a:p>
            <a:fld id="{E32E8C63-3088-5244-A9E9-07A5E4E81A61}" type="slidenum">
              <a:rPr lang="en-US" sz="1000">
                <a:solidFill>
                  <a:srgbClr val="000000"/>
                </a:solidFill>
                <a:latin typeface="Times New Roman" charset="0"/>
              </a:rPr>
              <a:pPr/>
              <a:t>88</a:t>
            </a:fld>
            <a:endParaRPr lang="en-US" sz="1000">
              <a:solidFill>
                <a:srgbClr val="000000"/>
              </a:solidFill>
              <a:latin typeface="Times New Roman" charset="0"/>
            </a:endParaRPr>
          </a:p>
        </p:txBody>
      </p:sp>
      <p:sp>
        <p:nvSpPr>
          <p:cNvPr id="53250" name="Rectangle 5"/>
          <p:cNvSpPr txBox="1">
            <a:spLocks noGrp="1" noChangeArrowheads="1"/>
          </p:cNvSpPr>
          <p:nvPr/>
        </p:nvSpPr>
        <p:spPr bwMode="auto">
          <a:xfrm>
            <a:off x="3887391" y="8687405"/>
            <a:ext cx="2970609"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982" tIns="0" rIns="18982" bIns="0" anchor="b"/>
          <a:lstStyle>
            <a:lvl1pPr defTabSz="962025" eaLnBrk="0" hangingPunct="0">
              <a:defRPr sz="2400">
                <a:solidFill>
                  <a:schemeClr val="tx1"/>
                </a:solidFill>
                <a:latin typeface="Comic Sans MS" charset="0"/>
                <a:ea typeface="ＭＳ Ｐゴシック" charset="0"/>
                <a:cs typeface="ＭＳ Ｐゴシック" charset="0"/>
              </a:defRPr>
            </a:lvl1pPr>
            <a:lvl2pPr marL="742950" indent="-285750" defTabSz="962025" eaLnBrk="0" hangingPunct="0">
              <a:defRPr sz="2400">
                <a:solidFill>
                  <a:schemeClr val="tx1"/>
                </a:solidFill>
                <a:latin typeface="Comic Sans MS" charset="0"/>
                <a:ea typeface="ＭＳ Ｐゴシック" charset="0"/>
              </a:defRPr>
            </a:lvl2pPr>
            <a:lvl3pPr marL="1143000" indent="-228600" defTabSz="962025" eaLnBrk="0" hangingPunct="0">
              <a:defRPr sz="2400">
                <a:solidFill>
                  <a:schemeClr val="tx1"/>
                </a:solidFill>
                <a:latin typeface="Comic Sans MS" charset="0"/>
                <a:ea typeface="ＭＳ Ｐゴシック" charset="0"/>
              </a:defRPr>
            </a:lvl3pPr>
            <a:lvl4pPr marL="1600200" indent="-228600" defTabSz="962025" eaLnBrk="0" hangingPunct="0">
              <a:defRPr sz="2400">
                <a:solidFill>
                  <a:schemeClr val="tx1"/>
                </a:solidFill>
                <a:latin typeface="Comic Sans MS" charset="0"/>
                <a:ea typeface="ＭＳ Ｐゴシック" charset="0"/>
              </a:defRPr>
            </a:lvl4pPr>
            <a:lvl5pPr marL="2057400" indent="-228600" defTabSz="962025" eaLnBrk="0" hangingPunct="0">
              <a:defRPr sz="2400">
                <a:solidFill>
                  <a:schemeClr val="tx1"/>
                </a:solidFill>
                <a:latin typeface="Comic Sans MS" charset="0"/>
                <a:ea typeface="ＭＳ Ｐゴシック" charset="0"/>
              </a:defRPr>
            </a:lvl5pPr>
            <a:lvl6pPr marL="2514600" indent="-228600" defTabSz="962025"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962025"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962025"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962025" eaLnBrk="0" fontAlgn="base" hangingPunct="0">
              <a:spcBef>
                <a:spcPct val="0"/>
              </a:spcBef>
              <a:spcAft>
                <a:spcPct val="0"/>
              </a:spcAft>
              <a:defRPr sz="2400">
                <a:solidFill>
                  <a:schemeClr val="tx1"/>
                </a:solidFill>
                <a:latin typeface="Comic Sans MS" charset="0"/>
                <a:ea typeface="ＭＳ Ｐゴシック" charset="0"/>
              </a:defRPr>
            </a:lvl9pPr>
          </a:lstStyle>
          <a:p>
            <a:pPr algn="r" fontAlgn="base">
              <a:spcBef>
                <a:spcPct val="0"/>
              </a:spcBef>
              <a:spcAft>
                <a:spcPct val="0"/>
              </a:spcAft>
            </a:pPr>
            <a:fld id="{20B373AE-CFED-9048-95A7-32097BB94AD3}" type="slidenum">
              <a:rPr lang="en-US" sz="1000" i="1">
                <a:solidFill>
                  <a:srgbClr val="000000"/>
                </a:solidFill>
                <a:latin typeface="Times New Roman" charset="0"/>
              </a:rPr>
              <a:pPr algn="r" fontAlgn="base">
                <a:spcBef>
                  <a:spcPct val="0"/>
                </a:spcBef>
                <a:spcAft>
                  <a:spcPct val="0"/>
                </a:spcAft>
              </a:pPr>
              <a:t>88</a:t>
            </a:fld>
            <a:endParaRPr lang="en-US" sz="1000" i="1">
              <a:solidFill>
                <a:srgbClr val="000000"/>
              </a:solidFill>
              <a:latin typeface="Times New Roman" charset="0"/>
            </a:endParaRPr>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defTabSz="911482">
              <a:spcBef>
                <a:spcPct val="0"/>
              </a:spcBef>
            </a:pPr>
            <a:endParaRPr lang="en-CA" sz="24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120F4B-30D6-A64E-99F4-981C2C58D0AA}" type="datetimeFigureOut">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118733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20F4B-30D6-A64E-99F4-981C2C58D0AA}" type="datetimeFigureOut">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239645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20F4B-30D6-A64E-99F4-981C2C58D0AA}" type="datetimeFigureOut">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206003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44646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550" y="2017713"/>
            <a:ext cx="34480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fld id="{8555D9F1-6F71-684E-B443-FA3E3155C6B3}" type="datetimeFigureOut">
              <a:rPr lang="en-US"/>
              <a:pPr>
                <a:defRPr/>
              </a:pPr>
              <a:t>4/10/24</a:t>
            </a:fld>
            <a:r>
              <a:rPr lang="en-US"/>
              <a:t>Chapter 2: Capabilities of Human Beings</a:t>
            </a:r>
          </a:p>
        </p:txBody>
      </p:sp>
      <p:sp>
        <p:nvSpPr>
          <p:cNvPr id="6" name="Rectangle 12"/>
          <p:cNvSpPr>
            <a:spLocks noGrp="1" noChangeArrowheads="1"/>
          </p:cNvSpPr>
          <p:nvPr>
            <p:ph type="ftr" sz="quarter" idx="11"/>
          </p:nvPr>
        </p:nvSpPr>
        <p:spPr>
          <a:ln/>
        </p:spPr>
        <p:txBody>
          <a:bodyPr/>
          <a:lstStyle>
            <a:lvl1pPr>
              <a:defRPr/>
            </a:lvl1pPr>
          </a:lstStyle>
          <a:p>
            <a:pPr>
              <a:defRPr/>
            </a:pPr>
            <a:r>
              <a:rPr lang="en-US"/>
              <a:t>Copyright © 2004 by Prentice Hall</a:t>
            </a:r>
          </a:p>
        </p:txBody>
      </p:sp>
      <p:sp>
        <p:nvSpPr>
          <p:cNvPr id="7" name="Rectangle 13"/>
          <p:cNvSpPr>
            <a:spLocks noGrp="1" noChangeArrowheads="1"/>
          </p:cNvSpPr>
          <p:nvPr>
            <p:ph type="sldNum" sz="quarter" idx="12"/>
          </p:nvPr>
        </p:nvSpPr>
        <p:spPr>
          <a:ln/>
        </p:spPr>
        <p:txBody>
          <a:bodyPr/>
          <a:lstStyle>
            <a:lvl1pPr>
              <a:defRPr/>
            </a:lvl1pPr>
          </a:lstStyle>
          <a:p>
            <a:pPr>
              <a:defRPr/>
            </a:pPr>
            <a:fld id="{A4C89E04-155B-FD4D-9FA9-E24F1D984E24}" type="slidenum">
              <a:rPr lang="en-US"/>
              <a:pPr>
                <a:defRPr/>
              </a:pPr>
              <a:t>‹#›</a:t>
            </a:fld>
            <a:endParaRPr lang="en-US"/>
          </a:p>
        </p:txBody>
      </p:sp>
    </p:spTree>
    <p:extLst>
      <p:ext uri="{BB962C8B-B14F-4D97-AF65-F5344CB8AC3E}">
        <p14:creationId xmlns:p14="http://schemas.microsoft.com/office/powerpoint/2010/main" val="427730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120F4B-30D6-A64E-99F4-981C2C58D0AA}" type="datetimeFigureOut">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58874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120F4B-30D6-A64E-99F4-981C2C58D0AA}" type="datetimeFigureOut">
              <a:t>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7749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120F4B-30D6-A64E-99F4-981C2C58D0AA}" type="datetimeFigureOut">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5009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120F4B-30D6-A64E-99F4-981C2C58D0AA}" type="datetimeFigureOut">
              <a:t>4/10/24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176240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120F4B-30D6-A64E-99F4-981C2C58D0AA}" type="datetimeFigureOut">
              <a:t>4/10/24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170001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120F4B-30D6-A64E-99F4-981C2C58D0AA}" type="datetimeFigureOut">
              <a:t>4/10/24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415216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20F4B-30D6-A64E-99F4-981C2C58D0AA}" type="datetimeFigureOut">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81518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120F4B-30D6-A64E-99F4-981C2C58D0AA}" type="datetimeFigureOut">
              <a:t>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4C81B-C2E0-034A-BE72-F8285B5EB2BF}" type="slidenum">
              <a:t>‹#›</a:t>
            </a:fld>
            <a:endParaRPr lang="en-US"/>
          </a:p>
        </p:txBody>
      </p:sp>
    </p:spTree>
    <p:extLst>
      <p:ext uri="{BB962C8B-B14F-4D97-AF65-F5344CB8AC3E}">
        <p14:creationId xmlns:p14="http://schemas.microsoft.com/office/powerpoint/2010/main" val="327533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174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20F4B-30D6-A64E-99F4-981C2C58D0AA}" type="datetimeFigureOut">
              <a:t>4/10/24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4C81B-C2E0-034A-BE72-F8285B5EB2BF}" type="slidenum">
              <a:t>‹#›</a:t>
            </a:fld>
            <a:endParaRPr lang="en-US"/>
          </a:p>
        </p:txBody>
      </p:sp>
    </p:spTree>
    <p:extLst>
      <p:ext uri="{BB962C8B-B14F-4D97-AF65-F5344CB8AC3E}">
        <p14:creationId xmlns:p14="http://schemas.microsoft.com/office/powerpoint/2010/main" val="760031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400" b="1" kern="1200">
          <a:solidFill>
            <a:srgbClr val="31AE8D"/>
          </a:solidFill>
          <a:latin typeface="Verdana"/>
          <a:ea typeface="+mj-ea"/>
          <a:cs typeface="Verdana"/>
        </a:defRPr>
      </a:lvl1pPr>
    </p:titleStyle>
    <p:bodyStyle>
      <a:lvl1pPr marL="342900" indent="-342900" algn="l" defTabSz="457200" rtl="0" eaLnBrk="1" latinLnBrk="0" hangingPunct="1">
        <a:spcBef>
          <a:spcPts val="1200"/>
        </a:spcBef>
        <a:buFont typeface="Arial"/>
        <a:buChar char="•"/>
        <a:defRPr sz="2600" kern="1200">
          <a:solidFill>
            <a:schemeClr val="tx1"/>
          </a:solidFill>
          <a:latin typeface="Helvetica"/>
          <a:ea typeface="+mn-ea"/>
          <a:cs typeface="Helvetica"/>
        </a:defRPr>
      </a:lvl1pPr>
      <a:lvl2pPr marL="742950" indent="-285750" algn="l" defTabSz="457200" rtl="0" eaLnBrk="1" latinLnBrk="0" hangingPunct="1">
        <a:spcBef>
          <a:spcPts val="1200"/>
        </a:spcBef>
        <a:buFont typeface="Arial"/>
        <a:buChar char="–"/>
        <a:defRPr sz="22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 y="4"/>
            <a:ext cx="8951740" cy="684621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87789" y="913112"/>
            <a:ext cx="8963379" cy="5030279"/>
          </a:xfrm>
          <a:custGeom>
            <a:avLst/>
            <a:gdLst/>
            <a:ahLst/>
            <a:cxnLst/>
            <a:rect l="l" t="t" r="r" b="b"/>
            <a:pathLst>
              <a:path w="4033520" h="1974850">
                <a:moveTo>
                  <a:pt x="0" y="1974862"/>
                </a:moveTo>
                <a:lnTo>
                  <a:pt x="4033278" y="1974862"/>
                </a:lnTo>
                <a:lnTo>
                  <a:pt x="4033278" y="0"/>
                </a:lnTo>
                <a:lnTo>
                  <a:pt x="0" y="0"/>
                </a:lnTo>
                <a:lnTo>
                  <a:pt x="0" y="1974862"/>
                </a:lnTo>
                <a:close/>
              </a:path>
            </a:pathLst>
          </a:custGeom>
          <a:solidFill>
            <a:srgbClr val="FFFFFF"/>
          </a:solidFill>
        </p:spPr>
        <p:txBody>
          <a:bodyPr wrap="square" lIns="0" tIns="0" rIns="0" bIns="0" rtlCol="0"/>
          <a:lstStyle/>
          <a:p>
            <a:endParaRPr/>
          </a:p>
        </p:txBody>
      </p:sp>
      <p:sp>
        <p:nvSpPr>
          <p:cNvPr id="4" name="object 4"/>
          <p:cNvSpPr/>
          <p:nvPr/>
        </p:nvSpPr>
        <p:spPr>
          <a:xfrm>
            <a:off x="87789" y="913112"/>
            <a:ext cx="8963379" cy="5030279"/>
          </a:xfrm>
          <a:custGeom>
            <a:avLst/>
            <a:gdLst/>
            <a:ahLst/>
            <a:cxnLst/>
            <a:rect l="l" t="t" r="r" b="b"/>
            <a:pathLst>
              <a:path w="4033520" h="1974850">
                <a:moveTo>
                  <a:pt x="4033278" y="1974862"/>
                </a:moveTo>
                <a:lnTo>
                  <a:pt x="0" y="1974862"/>
                </a:lnTo>
                <a:lnTo>
                  <a:pt x="0" y="0"/>
                </a:lnTo>
                <a:lnTo>
                  <a:pt x="4033278" y="0"/>
                </a:lnTo>
                <a:lnTo>
                  <a:pt x="4033278" y="1974862"/>
                </a:lnTo>
                <a:close/>
              </a:path>
            </a:pathLst>
          </a:custGeom>
          <a:ln w="9004">
            <a:solidFill>
              <a:srgbClr val="010202"/>
            </a:solidFill>
          </a:ln>
        </p:spPr>
        <p:txBody>
          <a:bodyPr wrap="square" lIns="0" tIns="0" rIns="0" bIns="0" rtlCol="0"/>
          <a:lstStyle/>
          <a:p>
            <a:endParaRPr/>
          </a:p>
        </p:txBody>
      </p:sp>
      <p:sp>
        <p:nvSpPr>
          <p:cNvPr id="5" name="object 5"/>
          <p:cNvSpPr/>
          <p:nvPr/>
        </p:nvSpPr>
        <p:spPr>
          <a:xfrm>
            <a:off x="1253242" y="1683450"/>
            <a:ext cx="4857044" cy="3847921"/>
          </a:xfrm>
          <a:custGeom>
            <a:avLst/>
            <a:gdLst/>
            <a:ahLst/>
            <a:cxnLst/>
            <a:rect l="l" t="t" r="r" b="b"/>
            <a:pathLst>
              <a:path w="2185670" h="1510664">
                <a:moveTo>
                  <a:pt x="1649405" y="71307"/>
                </a:moveTo>
                <a:lnTo>
                  <a:pt x="1589676" y="48429"/>
                </a:lnTo>
                <a:lnTo>
                  <a:pt x="1527574" y="30290"/>
                </a:lnTo>
                <a:lnTo>
                  <a:pt x="1463693" y="16634"/>
                </a:lnTo>
                <a:lnTo>
                  <a:pt x="1398631" y="7204"/>
                </a:lnTo>
                <a:lnTo>
                  <a:pt x="1332983" y="1744"/>
                </a:lnTo>
                <a:lnTo>
                  <a:pt x="1267345" y="0"/>
                </a:lnTo>
                <a:lnTo>
                  <a:pt x="1234716" y="440"/>
                </a:lnTo>
                <a:lnTo>
                  <a:pt x="1170211" y="3786"/>
                </a:lnTo>
                <a:lnTo>
                  <a:pt x="1107207" y="10207"/>
                </a:lnTo>
                <a:lnTo>
                  <a:pt x="1046299" y="19445"/>
                </a:lnTo>
                <a:lnTo>
                  <a:pt x="1003110" y="27869"/>
                </a:lnTo>
                <a:lnTo>
                  <a:pt x="960326" y="37426"/>
                </a:lnTo>
                <a:lnTo>
                  <a:pt x="915993" y="48776"/>
                </a:lnTo>
                <a:lnTo>
                  <a:pt x="871325" y="62162"/>
                </a:lnTo>
                <a:lnTo>
                  <a:pt x="827538" y="77823"/>
                </a:lnTo>
                <a:lnTo>
                  <a:pt x="785846" y="96001"/>
                </a:lnTo>
                <a:lnTo>
                  <a:pt x="747463" y="116938"/>
                </a:lnTo>
                <a:lnTo>
                  <a:pt x="712191" y="141023"/>
                </a:lnTo>
                <a:lnTo>
                  <a:pt x="666355" y="177218"/>
                </a:lnTo>
                <a:lnTo>
                  <a:pt x="622257" y="217405"/>
                </a:lnTo>
                <a:lnTo>
                  <a:pt x="580362" y="261112"/>
                </a:lnTo>
                <a:lnTo>
                  <a:pt x="541137" y="307864"/>
                </a:lnTo>
                <a:lnTo>
                  <a:pt x="505049" y="357190"/>
                </a:lnTo>
                <a:lnTo>
                  <a:pt x="472562" y="408615"/>
                </a:lnTo>
                <a:lnTo>
                  <a:pt x="444144" y="461667"/>
                </a:lnTo>
                <a:lnTo>
                  <a:pt x="420261" y="515872"/>
                </a:lnTo>
                <a:lnTo>
                  <a:pt x="401379" y="570757"/>
                </a:lnTo>
                <a:lnTo>
                  <a:pt x="390578" y="612732"/>
                </a:lnTo>
                <a:lnTo>
                  <a:pt x="382063" y="656173"/>
                </a:lnTo>
                <a:lnTo>
                  <a:pt x="375988" y="699824"/>
                </a:lnTo>
                <a:lnTo>
                  <a:pt x="372351" y="743644"/>
                </a:lnTo>
                <a:lnTo>
                  <a:pt x="371150" y="787589"/>
                </a:lnTo>
                <a:lnTo>
                  <a:pt x="371290" y="802259"/>
                </a:lnTo>
                <a:lnTo>
                  <a:pt x="373332" y="846306"/>
                </a:lnTo>
                <a:lnTo>
                  <a:pt x="377805" y="890381"/>
                </a:lnTo>
                <a:lnTo>
                  <a:pt x="379714" y="905410"/>
                </a:lnTo>
                <a:lnTo>
                  <a:pt x="381416" y="919795"/>
                </a:lnTo>
                <a:lnTo>
                  <a:pt x="382807" y="933568"/>
                </a:lnTo>
                <a:lnTo>
                  <a:pt x="383787" y="946766"/>
                </a:lnTo>
                <a:lnTo>
                  <a:pt x="384251" y="959422"/>
                </a:lnTo>
                <a:lnTo>
                  <a:pt x="384098" y="971572"/>
                </a:lnTo>
                <a:lnTo>
                  <a:pt x="375267" y="1015793"/>
                </a:lnTo>
                <a:lnTo>
                  <a:pt x="348369" y="1054672"/>
                </a:lnTo>
                <a:lnTo>
                  <a:pt x="311247" y="1081597"/>
                </a:lnTo>
                <a:lnTo>
                  <a:pt x="266358" y="1105482"/>
                </a:lnTo>
                <a:lnTo>
                  <a:pt x="221226" y="1126214"/>
                </a:lnTo>
                <a:lnTo>
                  <a:pt x="176198" y="1144569"/>
                </a:lnTo>
                <a:lnTo>
                  <a:pt x="131618" y="1161326"/>
                </a:lnTo>
                <a:lnTo>
                  <a:pt x="102318" y="1171993"/>
                </a:lnTo>
                <a:lnTo>
                  <a:pt x="87832" y="1177261"/>
                </a:lnTo>
                <a:lnTo>
                  <a:pt x="73473" y="1182524"/>
                </a:lnTo>
                <a:lnTo>
                  <a:pt x="59254" y="1187811"/>
                </a:lnTo>
                <a:lnTo>
                  <a:pt x="45187" y="1193151"/>
                </a:lnTo>
                <a:lnTo>
                  <a:pt x="31285" y="1198572"/>
                </a:lnTo>
                <a:lnTo>
                  <a:pt x="19345" y="1202853"/>
                </a:lnTo>
                <a:lnTo>
                  <a:pt x="7239" y="1206834"/>
                </a:lnTo>
                <a:lnTo>
                  <a:pt x="0" y="1217171"/>
                </a:lnTo>
                <a:lnTo>
                  <a:pt x="1947" y="1228246"/>
                </a:lnTo>
                <a:lnTo>
                  <a:pt x="4806" y="1229712"/>
                </a:lnTo>
                <a:lnTo>
                  <a:pt x="17696" y="1223604"/>
                </a:lnTo>
                <a:lnTo>
                  <a:pt x="25062" y="1221152"/>
                </a:lnTo>
                <a:lnTo>
                  <a:pt x="41295" y="1215342"/>
                </a:lnTo>
                <a:lnTo>
                  <a:pt x="52787" y="1210540"/>
                </a:lnTo>
                <a:lnTo>
                  <a:pt x="62160" y="1206172"/>
                </a:lnTo>
                <a:lnTo>
                  <a:pt x="72034" y="1201664"/>
                </a:lnTo>
                <a:lnTo>
                  <a:pt x="108465" y="1187098"/>
                </a:lnTo>
                <a:lnTo>
                  <a:pt x="144981" y="1173604"/>
                </a:lnTo>
                <a:lnTo>
                  <a:pt x="181572" y="1161185"/>
                </a:lnTo>
                <a:lnTo>
                  <a:pt x="218227" y="1149843"/>
                </a:lnTo>
                <a:lnTo>
                  <a:pt x="254934" y="1139579"/>
                </a:lnTo>
                <a:lnTo>
                  <a:pt x="303938" y="1127574"/>
                </a:lnTo>
                <a:lnTo>
                  <a:pt x="341513" y="1120408"/>
                </a:lnTo>
                <a:lnTo>
                  <a:pt x="366445" y="1118461"/>
                </a:lnTo>
                <a:lnTo>
                  <a:pt x="378791" y="1118636"/>
                </a:lnTo>
                <a:lnTo>
                  <a:pt x="427613" y="1128894"/>
                </a:lnTo>
                <a:lnTo>
                  <a:pt x="464052" y="1147262"/>
                </a:lnTo>
                <a:lnTo>
                  <a:pt x="505965" y="1174881"/>
                </a:lnTo>
                <a:lnTo>
                  <a:pt x="535876" y="1199437"/>
                </a:lnTo>
                <a:lnTo>
                  <a:pt x="572589" y="1232858"/>
                </a:lnTo>
                <a:lnTo>
                  <a:pt x="598088" y="1256018"/>
                </a:lnTo>
                <a:lnTo>
                  <a:pt x="651360" y="1300631"/>
                </a:lnTo>
                <a:lnTo>
                  <a:pt x="707429" y="1342485"/>
                </a:lnTo>
                <a:lnTo>
                  <a:pt x="766016" y="1381007"/>
                </a:lnTo>
                <a:lnTo>
                  <a:pt x="826840" y="1415620"/>
                </a:lnTo>
                <a:lnTo>
                  <a:pt x="889621" y="1445750"/>
                </a:lnTo>
                <a:lnTo>
                  <a:pt x="954081" y="1470820"/>
                </a:lnTo>
                <a:lnTo>
                  <a:pt x="1019939" y="1490256"/>
                </a:lnTo>
                <a:lnTo>
                  <a:pt x="1086915" y="1503483"/>
                </a:lnTo>
                <a:lnTo>
                  <a:pt x="1154730" y="1509924"/>
                </a:lnTo>
                <a:lnTo>
                  <a:pt x="1188865" y="1510420"/>
                </a:lnTo>
                <a:lnTo>
                  <a:pt x="1201347" y="1510169"/>
                </a:lnTo>
                <a:lnTo>
                  <a:pt x="1252050" y="1507338"/>
                </a:lnTo>
                <a:lnTo>
                  <a:pt x="1290403" y="1503260"/>
                </a:lnTo>
                <a:lnTo>
                  <a:pt x="1328511" y="1497467"/>
                </a:lnTo>
                <a:lnTo>
                  <a:pt x="1365904" y="1489925"/>
                </a:lnTo>
                <a:lnTo>
                  <a:pt x="1403982" y="1480088"/>
                </a:lnTo>
                <a:lnTo>
                  <a:pt x="1441860" y="1469188"/>
                </a:lnTo>
                <a:lnTo>
                  <a:pt x="1478714" y="1457640"/>
                </a:lnTo>
                <a:lnTo>
                  <a:pt x="1526370" y="1441160"/>
                </a:lnTo>
                <a:lnTo>
                  <a:pt x="1572476" y="1423350"/>
                </a:lnTo>
                <a:lnTo>
                  <a:pt x="1611515" y="1406378"/>
                </a:lnTo>
                <a:lnTo>
                  <a:pt x="1658038" y="1381182"/>
                </a:lnTo>
                <a:lnTo>
                  <a:pt x="1700594" y="1352483"/>
                </a:lnTo>
                <a:lnTo>
                  <a:pt x="1739933" y="1320773"/>
                </a:lnTo>
                <a:lnTo>
                  <a:pt x="1776809" y="1286544"/>
                </a:lnTo>
                <a:lnTo>
                  <a:pt x="1811972" y="1250287"/>
                </a:lnTo>
                <a:lnTo>
                  <a:pt x="1846176" y="1212493"/>
                </a:lnTo>
                <a:lnTo>
                  <a:pt x="1857494" y="1199639"/>
                </a:lnTo>
                <a:lnTo>
                  <a:pt x="1866102" y="1190213"/>
                </a:lnTo>
                <a:lnTo>
                  <a:pt x="1903371" y="1155725"/>
                </a:lnTo>
                <a:lnTo>
                  <a:pt x="1933354" y="1132155"/>
                </a:lnTo>
                <a:lnTo>
                  <a:pt x="1964062" y="1109396"/>
                </a:lnTo>
                <a:lnTo>
                  <a:pt x="1974300" y="1101811"/>
                </a:lnTo>
                <a:lnTo>
                  <a:pt x="2004550" y="1078517"/>
                </a:lnTo>
                <a:lnTo>
                  <a:pt x="2033388" y="1053608"/>
                </a:lnTo>
                <a:lnTo>
                  <a:pt x="2061865" y="1024389"/>
                </a:lnTo>
                <a:lnTo>
                  <a:pt x="2087900" y="994622"/>
                </a:lnTo>
                <a:lnTo>
                  <a:pt x="2111339" y="964082"/>
                </a:lnTo>
                <a:lnTo>
                  <a:pt x="2138287" y="921766"/>
                </a:lnTo>
                <a:lnTo>
                  <a:pt x="2159983" y="877136"/>
                </a:lnTo>
                <a:lnTo>
                  <a:pt x="2175868" y="829385"/>
                </a:lnTo>
                <a:lnTo>
                  <a:pt x="2184131" y="779364"/>
                </a:lnTo>
                <a:lnTo>
                  <a:pt x="2185276" y="754110"/>
                </a:lnTo>
                <a:lnTo>
                  <a:pt x="2185102" y="741502"/>
                </a:lnTo>
                <a:lnTo>
                  <a:pt x="2177876" y="684978"/>
                </a:lnTo>
                <a:lnTo>
                  <a:pt x="2168756" y="647974"/>
                </a:lnTo>
                <a:lnTo>
                  <a:pt x="2151016" y="595124"/>
                </a:lnTo>
                <a:lnTo>
                  <a:pt x="2128655" y="545282"/>
                </a:lnTo>
                <a:lnTo>
                  <a:pt x="2101956" y="498244"/>
                </a:lnTo>
                <a:lnTo>
                  <a:pt x="2071204" y="453806"/>
                </a:lnTo>
                <a:lnTo>
                  <a:pt x="2036681" y="411766"/>
                </a:lnTo>
                <a:lnTo>
                  <a:pt x="2002721" y="375996"/>
                </a:lnTo>
                <a:lnTo>
                  <a:pt x="1974743" y="350120"/>
                </a:lnTo>
                <a:lnTo>
                  <a:pt x="1955646" y="333335"/>
                </a:lnTo>
                <a:lnTo>
                  <a:pt x="1946082" y="324959"/>
                </a:lnTo>
                <a:lnTo>
                  <a:pt x="1917804" y="299406"/>
                </a:lnTo>
                <a:lnTo>
                  <a:pt x="1882318" y="262407"/>
                </a:lnTo>
                <a:lnTo>
                  <a:pt x="1858031" y="231971"/>
                </a:lnTo>
                <a:lnTo>
                  <a:pt x="1850234" y="221819"/>
                </a:lnTo>
                <a:lnTo>
                  <a:pt x="1842453" y="211761"/>
                </a:lnTo>
                <a:lnTo>
                  <a:pt x="1809876" y="173652"/>
                </a:lnTo>
                <a:lnTo>
                  <a:pt x="1770922" y="140757"/>
                </a:lnTo>
                <a:lnTo>
                  <a:pt x="1739209" y="118942"/>
                </a:lnTo>
                <a:lnTo>
                  <a:pt x="1695519" y="93444"/>
                </a:lnTo>
                <a:lnTo>
                  <a:pt x="1650096" y="71608"/>
                </a:lnTo>
                <a:lnTo>
                  <a:pt x="1649405" y="71307"/>
                </a:lnTo>
                <a:close/>
              </a:path>
            </a:pathLst>
          </a:custGeom>
          <a:ln w="12700">
            <a:solidFill>
              <a:srgbClr val="010202"/>
            </a:solidFill>
          </a:ln>
        </p:spPr>
        <p:txBody>
          <a:bodyPr wrap="square" lIns="0" tIns="0" rIns="0" bIns="0" rtlCol="0"/>
          <a:lstStyle/>
          <a:p>
            <a:endParaRPr/>
          </a:p>
        </p:txBody>
      </p:sp>
      <p:sp>
        <p:nvSpPr>
          <p:cNvPr id="6" name="object 6"/>
          <p:cNvSpPr/>
          <p:nvPr/>
        </p:nvSpPr>
        <p:spPr>
          <a:xfrm>
            <a:off x="2044642" y="1624680"/>
            <a:ext cx="3798843" cy="394430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035318" y="2746793"/>
            <a:ext cx="549746" cy="156773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207561" y="1527266"/>
            <a:ext cx="5045329" cy="414067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207564" y="1516675"/>
            <a:ext cx="5046132" cy="4152002"/>
          </a:xfrm>
          <a:custGeom>
            <a:avLst/>
            <a:gdLst/>
            <a:ahLst/>
            <a:cxnLst/>
            <a:rect l="l" t="t" r="r" b="b"/>
            <a:pathLst>
              <a:path w="2270760" h="1630045">
                <a:moveTo>
                  <a:pt x="0" y="1261088"/>
                </a:moveTo>
                <a:lnTo>
                  <a:pt x="19989" y="1306084"/>
                </a:lnTo>
                <a:lnTo>
                  <a:pt x="35211" y="1300357"/>
                </a:lnTo>
                <a:lnTo>
                  <a:pt x="50639" y="1294495"/>
                </a:lnTo>
                <a:lnTo>
                  <a:pt x="66260" y="1288551"/>
                </a:lnTo>
                <a:lnTo>
                  <a:pt x="82056" y="1282574"/>
                </a:lnTo>
                <a:lnTo>
                  <a:pt x="130344" y="1264969"/>
                </a:lnTo>
                <a:lnTo>
                  <a:pt x="179651" y="1248933"/>
                </a:lnTo>
                <a:lnTo>
                  <a:pt x="229552" y="1235855"/>
                </a:lnTo>
                <a:lnTo>
                  <a:pt x="279625" y="1227125"/>
                </a:lnTo>
                <a:lnTo>
                  <a:pt x="329445" y="1224134"/>
                </a:lnTo>
                <a:lnTo>
                  <a:pt x="345922" y="1224652"/>
                </a:lnTo>
                <a:lnTo>
                  <a:pt x="389134" y="1232779"/>
                </a:lnTo>
                <a:lnTo>
                  <a:pt x="429140" y="1250391"/>
                </a:lnTo>
                <a:lnTo>
                  <a:pt x="466527" y="1274982"/>
                </a:lnTo>
                <a:lnTo>
                  <a:pt x="501882" y="1304047"/>
                </a:lnTo>
                <a:lnTo>
                  <a:pt x="535794" y="1335080"/>
                </a:lnTo>
                <a:lnTo>
                  <a:pt x="546879" y="1345428"/>
                </a:lnTo>
                <a:lnTo>
                  <a:pt x="557890" y="1355624"/>
                </a:lnTo>
                <a:lnTo>
                  <a:pt x="590702" y="1384367"/>
                </a:lnTo>
                <a:lnTo>
                  <a:pt x="635522" y="1419349"/>
                </a:lnTo>
                <a:lnTo>
                  <a:pt x="682010" y="1452367"/>
                </a:lnTo>
                <a:lnTo>
                  <a:pt x="730023" y="1483284"/>
                </a:lnTo>
                <a:lnTo>
                  <a:pt x="779414" y="1511964"/>
                </a:lnTo>
                <a:lnTo>
                  <a:pt x="830039" y="1538270"/>
                </a:lnTo>
                <a:lnTo>
                  <a:pt x="881753" y="1562066"/>
                </a:lnTo>
                <a:lnTo>
                  <a:pt x="928690" y="1581038"/>
                </a:lnTo>
                <a:lnTo>
                  <a:pt x="964855" y="1593645"/>
                </a:lnTo>
                <a:lnTo>
                  <a:pt x="1001558" y="1604458"/>
                </a:lnTo>
                <a:lnTo>
                  <a:pt x="1038753" y="1613298"/>
                </a:lnTo>
                <a:lnTo>
                  <a:pt x="1076393" y="1619988"/>
                </a:lnTo>
                <a:lnTo>
                  <a:pt x="1114433" y="1624350"/>
                </a:lnTo>
                <a:lnTo>
                  <a:pt x="1139991" y="1625876"/>
                </a:lnTo>
                <a:lnTo>
                  <a:pt x="1170416" y="1628043"/>
                </a:lnTo>
                <a:lnTo>
                  <a:pt x="1200806" y="1629340"/>
                </a:lnTo>
                <a:lnTo>
                  <a:pt x="1231135" y="1629759"/>
                </a:lnTo>
                <a:lnTo>
                  <a:pt x="1261379" y="1629290"/>
                </a:lnTo>
                <a:lnTo>
                  <a:pt x="1321509" y="1625657"/>
                </a:lnTo>
                <a:lnTo>
                  <a:pt x="1380995" y="1618372"/>
                </a:lnTo>
                <a:lnTo>
                  <a:pt x="1439637" y="1607367"/>
                </a:lnTo>
                <a:lnTo>
                  <a:pt x="1497232" y="1592574"/>
                </a:lnTo>
                <a:lnTo>
                  <a:pt x="1553580" y="1573923"/>
                </a:lnTo>
                <a:lnTo>
                  <a:pt x="1608479" y="1551348"/>
                </a:lnTo>
                <a:lnTo>
                  <a:pt x="1661729" y="1524778"/>
                </a:lnTo>
                <a:lnTo>
                  <a:pt x="1713128" y="1494146"/>
                </a:lnTo>
                <a:lnTo>
                  <a:pt x="1749354" y="1468654"/>
                </a:lnTo>
                <a:lnTo>
                  <a:pt x="1783551" y="1440983"/>
                </a:lnTo>
                <a:lnTo>
                  <a:pt x="1816166" y="1411608"/>
                </a:lnTo>
                <a:lnTo>
                  <a:pt x="1847641" y="1381006"/>
                </a:lnTo>
                <a:lnTo>
                  <a:pt x="1878422" y="1349655"/>
                </a:lnTo>
                <a:lnTo>
                  <a:pt x="1908951" y="1318030"/>
                </a:lnTo>
                <a:lnTo>
                  <a:pt x="1924261" y="1302263"/>
                </a:lnTo>
                <a:lnTo>
                  <a:pt x="1955247" y="1271122"/>
                </a:lnTo>
                <a:lnTo>
                  <a:pt x="1987094" y="1240897"/>
                </a:lnTo>
                <a:lnTo>
                  <a:pt x="2020245" y="1212068"/>
                </a:lnTo>
                <a:lnTo>
                  <a:pt x="2047403" y="1190465"/>
                </a:lnTo>
                <a:lnTo>
                  <a:pt x="2057224" y="1182394"/>
                </a:lnTo>
                <a:lnTo>
                  <a:pt x="2085826" y="1156982"/>
                </a:lnTo>
                <a:lnTo>
                  <a:pt x="2113021" y="1129899"/>
                </a:lnTo>
                <a:lnTo>
                  <a:pt x="2138660" y="1101312"/>
                </a:lnTo>
                <a:lnTo>
                  <a:pt x="2162595" y="1071389"/>
                </a:lnTo>
                <a:lnTo>
                  <a:pt x="2184678" y="1040296"/>
                </a:lnTo>
                <a:lnTo>
                  <a:pt x="2205580" y="1006377"/>
                </a:lnTo>
                <a:lnTo>
                  <a:pt x="2223834" y="972230"/>
                </a:lnTo>
                <a:lnTo>
                  <a:pt x="2244061" y="926113"/>
                </a:lnTo>
                <a:lnTo>
                  <a:pt x="2259601" y="879035"/>
                </a:lnTo>
                <a:lnTo>
                  <a:pt x="2267477" y="841185"/>
                </a:lnTo>
                <a:lnTo>
                  <a:pt x="2270398" y="803765"/>
                </a:lnTo>
                <a:lnTo>
                  <a:pt x="2270127" y="785243"/>
                </a:lnTo>
                <a:lnTo>
                  <a:pt x="2262991" y="730568"/>
                </a:lnTo>
                <a:lnTo>
                  <a:pt x="2247433" y="677457"/>
                </a:lnTo>
                <a:lnTo>
                  <a:pt x="2224813" y="626209"/>
                </a:lnTo>
                <a:lnTo>
                  <a:pt x="2196494" y="577122"/>
                </a:lnTo>
                <a:lnTo>
                  <a:pt x="2163838" y="530495"/>
                </a:lnTo>
                <a:lnTo>
                  <a:pt x="2137001" y="496555"/>
                </a:lnTo>
                <a:lnTo>
                  <a:pt x="2109032" y="463655"/>
                </a:lnTo>
                <a:lnTo>
                  <a:pt x="2080134" y="431604"/>
                </a:lnTo>
                <a:lnTo>
                  <a:pt x="2050510" y="400213"/>
                </a:lnTo>
                <a:lnTo>
                  <a:pt x="2020365" y="369291"/>
                </a:lnTo>
                <a:lnTo>
                  <a:pt x="1989901" y="338647"/>
                </a:lnTo>
                <a:lnTo>
                  <a:pt x="1969516" y="318278"/>
                </a:lnTo>
                <a:lnTo>
                  <a:pt x="1960556" y="309281"/>
                </a:lnTo>
                <a:lnTo>
                  <a:pt x="1951628" y="300238"/>
                </a:lnTo>
                <a:lnTo>
                  <a:pt x="1942718" y="291165"/>
                </a:lnTo>
                <a:lnTo>
                  <a:pt x="1933817" y="282074"/>
                </a:lnTo>
                <a:lnTo>
                  <a:pt x="1924912" y="272980"/>
                </a:lnTo>
                <a:lnTo>
                  <a:pt x="1898065" y="245817"/>
                </a:lnTo>
                <a:lnTo>
                  <a:pt x="1870780" y="219122"/>
                </a:lnTo>
                <a:lnTo>
                  <a:pt x="1842752" y="193269"/>
                </a:lnTo>
                <a:lnTo>
                  <a:pt x="1813675" y="168631"/>
                </a:lnTo>
                <a:lnTo>
                  <a:pt x="1783245" y="145584"/>
                </a:lnTo>
                <a:lnTo>
                  <a:pt x="1745976" y="121021"/>
                </a:lnTo>
                <a:lnTo>
                  <a:pt x="1707036" y="98894"/>
                </a:lnTo>
                <a:lnTo>
                  <a:pt x="1666590" y="79150"/>
                </a:lnTo>
                <a:lnTo>
                  <a:pt x="1624806" y="61736"/>
                </a:lnTo>
                <a:lnTo>
                  <a:pt x="1581848" y="46600"/>
                </a:lnTo>
                <a:lnTo>
                  <a:pt x="1537883" y="33689"/>
                </a:lnTo>
                <a:lnTo>
                  <a:pt x="1493076" y="22950"/>
                </a:lnTo>
                <a:lnTo>
                  <a:pt x="1447594" y="14331"/>
                </a:lnTo>
                <a:lnTo>
                  <a:pt x="1401602" y="7779"/>
                </a:lnTo>
                <a:lnTo>
                  <a:pt x="1355267" y="3242"/>
                </a:lnTo>
                <a:lnTo>
                  <a:pt x="1315046" y="904"/>
                </a:lnTo>
                <a:lnTo>
                  <a:pt x="1274798" y="0"/>
                </a:lnTo>
                <a:lnTo>
                  <a:pt x="1254698" y="75"/>
                </a:lnTo>
                <a:lnTo>
                  <a:pt x="1214612" y="1259"/>
                </a:lnTo>
                <a:lnTo>
                  <a:pt x="1174769" y="3793"/>
                </a:lnTo>
                <a:lnTo>
                  <a:pt x="1135274" y="7642"/>
                </a:lnTo>
                <a:lnTo>
                  <a:pt x="1096235" y="12774"/>
                </a:lnTo>
                <a:lnTo>
                  <a:pt x="1057760" y="19153"/>
                </a:lnTo>
                <a:lnTo>
                  <a:pt x="1019956" y="26746"/>
                </a:lnTo>
                <a:lnTo>
                  <a:pt x="964742" y="40339"/>
                </a:lnTo>
                <a:lnTo>
                  <a:pt x="916350" y="54849"/>
                </a:lnTo>
                <a:lnTo>
                  <a:pt x="880124" y="67353"/>
                </a:lnTo>
                <a:lnTo>
                  <a:pt x="844231" y="81211"/>
                </a:lnTo>
                <a:lnTo>
                  <a:pt x="808919" y="96391"/>
                </a:lnTo>
                <a:lnTo>
                  <a:pt x="774435" y="112861"/>
                </a:lnTo>
                <a:lnTo>
                  <a:pt x="740267" y="131137"/>
                </a:lnTo>
                <a:lnTo>
                  <a:pt x="705877" y="151443"/>
                </a:lnTo>
                <a:lnTo>
                  <a:pt x="672939" y="172559"/>
                </a:lnTo>
                <a:lnTo>
                  <a:pt x="641595" y="194525"/>
                </a:lnTo>
                <a:lnTo>
                  <a:pt x="602534" y="225204"/>
                </a:lnTo>
                <a:lnTo>
                  <a:pt x="560397" y="264023"/>
                </a:lnTo>
                <a:lnTo>
                  <a:pt x="531230" y="294360"/>
                </a:lnTo>
                <a:lnTo>
                  <a:pt x="503484" y="325875"/>
                </a:lnTo>
                <a:lnTo>
                  <a:pt x="477292" y="358530"/>
                </a:lnTo>
                <a:lnTo>
                  <a:pt x="452788" y="392286"/>
                </a:lnTo>
                <a:lnTo>
                  <a:pt x="430107" y="427104"/>
                </a:lnTo>
                <a:lnTo>
                  <a:pt x="409380" y="462948"/>
                </a:lnTo>
                <a:lnTo>
                  <a:pt x="390743" y="499777"/>
                </a:lnTo>
                <a:lnTo>
                  <a:pt x="374327" y="537554"/>
                </a:lnTo>
                <a:lnTo>
                  <a:pt x="360269" y="576241"/>
                </a:lnTo>
                <a:lnTo>
                  <a:pt x="347138" y="620196"/>
                </a:lnTo>
                <a:lnTo>
                  <a:pt x="337096" y="657028"/>
                </a:lnTo>
                <a:lnTo>
                  <a:pt x="328266" y="694278"/>
                </a:lnTo>
                <a:lnTo>
                  <a:pt x="321344" y="731864"/>
                </a:lnTo>
                <a:lnTo>
                  <a:pt x="316281" y="782358"/>
                </a:lnTo>
                <a:lnTo>
                  <a:pt x="315931" y="795030"/>
                </a:lnTo>
                <a:lnTo>
                  <a:pt x="315998" y="807714"/>
                </a:lnTo>
                <a:lnTo>
                  <a:pt x="319440" y="858207"/>
                </a:lnTo>
                <a:lnTo>
                  <a:pt x="321997" y="883318"/>
                </a:lnTo>
                <a:lnTo>
                  <a:pt x="323276" y="895839"/>
                </a:lnTo>
                <a:lnTo>
                  <a:pt x="327006" y="945704"/>
                </a:lnTo>
                <a:lnTo>
                  <a:pt x="327295" y="958115"/>
                </a:lnTo>
                <a:lnTo>
                  <a:pt x="327207" y="970505"/>
                </a:lnTo>
                <a:lnTo>
                  <a:pt x="321898" y="1019849"/>
                </a:lnTo>
                <a:lnTo>
                  <a:pt x="309745" y="1058537"/>
                </a:lnTo>
                <a:lnTo>
                  <a:pt x="290932" y="1094073"/>
                </a:lnTo>
                <a:lnTo>
                  <a:pt x="266966" y="1124933"/>
                </a:lnTo>
                <a:lnTo>
                  <a:pt x="238637" y="1151357"/>
                </a:lnTo>
                <a:lnTo>
                  <a:pt x="206733" y="1173581"/>
                </a:lnTo>
                <a:lnTo>
                  <a:pt x="172044" y="1191843"/>
                </a:lnTo>
                <a:lnTo>
                  <a:pt x="159999" y="1197091"/>
                </a:lnTo>
                <a:lnTo>
                  <a:pt x="0" y="1261088"/>
                </a:lnTo>
              </a:path>
            </a:pathLst>
          </a:custGeom>
          <a:ln w="6350">
            <a:solidFill>
              <a:srgbClr val="686868"/>
            </a:solidFill>
          </a:ln>
        </p:spPr>
        <p:txBody>
          <a:bodyPr wrap="square" lIns="0" tIns="0" rIns="0" bIns="0" rtlCol="0"/>
          <a:lstStyle/>
          <a:p>
            <a:endParaRPr/>
          </a:p>
        </p:txBody>
      </p:sp>
      <p:sp>
        <p:nvSpPr>
          <p:cNvPr id="10" name="object 10"/>
          <p:cNvSpPr/>
          <p:nvPr/>
        </p:nvSpPr>
        <p:spPr>
          <a:xfrm>
            <a:off x="1222606" y="1667352"/>
            <a:ext cx="4868333" cy="3847921"/>
          </a:xfrm>
          <a:custGeom>
            <a:avLst/>
            <a:gdLst/>
            <a:ahLst/>
            <a:cxnLst/>
            <a:rect l="l" t="t" r="r" b="b"/>
            <a:pathLst>
              <a:path w="2190750" h="1510664">
                <a:moveTo>
                  <a:pt x="736" y="1210988"/>
                </a:moveTo>
                <a:lnTo>
                  <a:pt x="12669" y="1206702"/>
                </a:lnTo>
                <a:lnTo>
                  <a:pt x="24768" y="1202720"/>
                </a:lnTo>
                <a:lnTo>
                  <a:pt x="40313" y="1196708"/>
                </a:lnTo>
                <a:lnTo>
                  <a:pt x="86834" y="1179452"/>
                </a:lnTo>
                <a:lnTo>
                  <a:pt x="117609" y="1168348"/>
                </a:lnTo>
                <a:lnTo>
                  <a:pt x="132882" y="1162839"/>
                </a:lnTo>
                <a:lnTo>
                  <a:pt x="178067" y="1146188"/>
                </a:lnTo>
                <a:lnTo>
                  <a:pt x="221996" y="1128817"/>
                </a:lnTo>
                <a:lnTo>
                  <a:pt x="264280" y="1110046"/>
                </a:lnTo>
                <a:lnTo>
                  <a:pt x="304528" y="1089194"/>
                </a:lnTo>
                <a:lnTo>
                  <a:pt x="343079" y="1063827"/>
                </a:lnTo>
                <a:lnTo>
                  <a:pt x="369510" y="1035775"/>
                </a:lnTo>
                <a:lnTo>
                  <a:pt x="386554" y="994501"/>
                </a:lnTo>
                <a:lnTo>
                  <a:pt x="389270" y="959433"/>
                </a:lnTo>
                <a:lnTo>
                  <a:pt x="388805" y="946777"/>
                </a:lnTo>
                <a:lnTo>
                  <a:pt x="387824" y="933579"/>
                </a:lnTo>
                <a:lnTo>
                  <a:pt x="386431" y="919805"/>
                </a:lnTo>
                <a:lnTo>
                  <a:pt x="384727" y="905421"/>
                </a:lnTo>
                <a:lnTo>
                  <a:pt x="382816" y="890392"/>
                </a:lnTo>
                <a:lnTo>
                  <a:pt x="381059" y="875700"/>
                </a:lnTo>
                <a:lnTo>
                  <a:pt x="377405" y="831628"/>
                </a:lnTo>
                <a:lnTo>
                  <a:pt x="376178" y="787598"/>
                </a:lnTo>
                <a:lnTo>
                  <a:pt x="376309" y="772937"/>
                </a:lnTo>
                <a:lnTo>
                  <a:pt x="378323" y="729027"/>
                </a:lnTo>
                <a:lnTo>
                  <a:pt x="382769" y="685257"/>
                </a:lnTo>
                <a:lnTo>
                  <a:pt x="389651" y="641667"/>
                </a:lnTo>
                <a:lnTo>
                  <a:pt x="398970" y="598302"/>
                </a:lnTo>
                <a:lnTo>
                  <a:pt x="415183" y="543257"/>
                </a:lnTo>
                <a:lnTo>
                  <a:pt x="436629" y="488655"/>
                </a:lnTo>
                <a:lnTo>
                  <a:pt x="462840" y="434968"/>
                </a:lnTo>
                <a:lnTo>
                  <a:pt x="493352" y="382670"/>
                </a:lnTo>
                <a:lnTo>
                  <a:pt x="527699" y="332235"/>
                </a:lnTo>
                <a:lnTo>
                  <a:pt x="565414" y="284136"/>
                </a:lnTo>
                <a:lnTo>
                  <a:pt x="606031" y="238846"/>
                </a:lnTo>
                <a:lnTo>
                  <a:pt x="649085" y="196839"/>
                </a:lnTo>
                <a:lnTo>
                  <a:pt x="694109" y="158588"/>
                </a:lnTo>
                <a:lnTo>
                  <a:pt x="740638" y="124566"/>
                </a:lnTo>
                <a:lnTo>
                  <a:pt x="777653" y="102654"/>
                </a:lnTo>
                <a:lnTo>
                  <a:pt x="818382" y="83583"/>
                </a:lnTo>
                <a:lnTo>
                  <a:pt x="861609" y="67113"/>
                </a:lnTo>
                <a:lnTo>
                  <a:pt x="906119" y="53000"/>
                </a:lnTo>
                <a:lnTo>
                  <a:pt x="950696" y="41002"/>
                </a:lnTo>
                <a:lnTo>
                  <a:pt x="994126" y="30878"/>
                </a:lnTo>
                <a:lnTo>
                  <a:pt x="1051325" y="19453"/>
                </a:lnTo>
                <a:lnTo>
                  <a:pt x="1112235" y="10213"/>
                </a:lnTo>
                <a:lnTo>
                  <a:pt x="1175242" y="3791"/>
                </a:lnTo>
                <a:lnTo>
                  <a:pt x="1239748" y="441"/>
                </a:lnTo>
                <a:lnTo>
                  <a:pt x="1272378" y="0"/>
                </a:lnTo>
                <a:lnTo>
                  <a:pt x="1305158" y="422"/>
                </a:lnTo>
                <a:lnTo>
                  <a:pt x="1370876" y="3990"/>
                </a:lnTo>
                <a:lnTo>
                  <a:pt x="1436305" y="11400"/>
                </a:lnTo>
                <a:lnTo>
                  <a:pt x="1500850" y="22910"/>
                </a:lnTo>
                <a:lnTo>
                  <a:pt x="1563913" y="38775"/>
                </a:lnTo>
                <a:lnTo>
                  <a:pt x="1624900" y="59254"/>
                </a:lnTo>
                <a:lnTo>
                  <a:pt x="1666188" y="76539"/>
                </a:lnTo>
                <a:lnTo>
                  <a:pt x="1700688" y="93505"/>
                </a:lnTo>
                <a:lnTo>
                  <a:pt x="1733917" y="112397"/>
                </a:lnTo>
                <a:lnTo>
                  <a:pt x="1776004" y="140673"/>
                </a:lnTo>
                <a:lnTo>
                  <a:pt x="1807085" y="166814"/>
                </a:lnTo>
                <a:lnTo>
                  <a:pt x="1833988" y="195727"/>
                </a:lnTo>
                <a:lnTo>
                  <a:pt x="1864966" y="234705"/>
                </a:lnTo>
                <a:lnTo>
                  <a:pt x="1872417" y="244252"/>
                </a:lnTo>
                <a:lnTo>
                  <a:pt x="1906461" y="282879"/>
                </a:lnTo>
                <a:lnTo>
                  <a:pt x="1934968" y="310205"/>
                </a:lnTo>
                <a:lnTo>
                  <a:pt x="1972479" y="343601"/>
                </a:lnTo>
                <a:lnTo>
                  <a:pt x="1981634" y="351742"/>
                </a:lnTo>
                <a:lnTo>
                  <a:pt x="2022132" y="390964"/>
                </a:lnTo>
                <a:lnTo>
                  <a:pt x="2048401" y="420286"/>
                </a:lnTo>
                <a:lnTo>
                  <a:pt x="2072634" y="450117"/>
                </a:lnTo>
                <a:lnTo>
                  <a:pt x="2105077" y="495967"/>
                </a:lnTo>
                <a:lnTo>
                  <a:pt x="2132714" y="543347"/>
                </a:lnTo>
                <a:lnTo>
                  <a:pt x="2155409" y="592491"/>
                </a:lnTo>
                <a:lnTo>
                  <a:pt x="2173030" y="643629"/>
                </a:lnTo>
                <a:lnTo>
                  <a:pt x="2185441" y="696993"/>
                </a:lnTo>
                <a:lnTo>
                  <a:pt x="2190267" y="747221"/>
                </a:lnTo>
                <a:lnTo>
                  <a:pt x="2190221" y="759896"/>
                </a:lnTo>
                <a:lnTo>
                  <a:pt x="2185060" y="810266"/>
                </a:lnTo>
                <a:lnTo>
                  <a:pt x="2171488" y="859755"/>
                </a:lnTo>
                <a:lnTo>
                  <a:pt x="2156024" y="896459"/>
                </a:lnTo>
                <a:lnTo>
                  <a:pt x="2137861" y="930776"/>
                </a:lnTo>
                <a:lnTo>
                  <a:pt x="2117268" y="962928"/>
                </a:lnTo>
                <a:lnTo>
                  <a:pt x="2086499" y="1002815"/>
                </a:lnTo>
                <a:lnTo>
                  <a:pt x="2052531" y="1039776"/>
                </a:lnTo>
                <a:lnTo>
                  <a:pt x="2022436" y="1067152"/>
                </a:lnTo>
                <a:lnTo>
                  <a:pt x="1991721" y="1091873"/>
                </a:lnTo>
                <a:lnTo>
                  <a:pt x="1961026" y="1115018"/>
                </a:lnTo>
                <a:lnTo>
                  <a:pt x="1950909" y="1122568"/>
                </a:lnTo>
                <a:lnTo>
                  <a:pt x="1940888" y="1130103"/>
                </a:lnTo>
                <a:lnTo>
                  <a:pt x="1902242" y="1160885"/>
                </a:lnTo>
                <a:lnTo>
                  <a:pt x="1867031" y="1194611"/>
                </a:lnTo>
                <a:lnTo>
                  <a:pt x="1855069" y="1208183"/>
                </a:lnTo>
                <a:lnTo>
                  <a:pt x="1843151" y="1221566"/>
                </a:lnTo>
                <a:lnTo>
                  <a:pt x="1807395" y="1260416"/>
                </a:lnTo>
                <a:lnTo>
                  <a:pt x="1771054" y="1296982"/>
                </a:lnTo>
                <a:lnTo>
                  <a:pt x="1733384" y="1330834"/>
                </a:lnTo>
                <a:lnTo>
                  <a:pt x="1693642" y="1361538"/>
                </a:lnTo>
                <a:lnTo>
                  <a:pt x="1651082" y="1388662"/>
                </a:lnTo>
                <a:lnTo>
                  <a:pt x="1604962" y="1411775"/>
                </a:lnTo>
                <a:lnTo>
                  <a:pt x="1558140" y="1431078"/>
                </a:lnTo>
                <a:lnTo>
                  <a:pt x="1522333" y="1444487"/>
                </a:lnTo>
                <a:lnTo>
                  <a:pt x="1486107" y="1456967"/>
                </a:lnTo>
                <a:lnTo>
                  <a:pt x="1449619" y="1468506"/>
                </a:lnTo>
                <a:lnTo>
                  <a:pt x="1400831" y="1482407"/>
                </a:lnTo>
                <a:lnTo>
                  <a:pt x="1361428" y="1491737"/>
                </a:lnTo>
                <a:lnTo>
                  <a:pt x="1322698" y="1499037"/>
                </a:lnTo>
                <a:lnTo>
                  <a:pt x="1284693" y="1504435"/>
                </a:lnTo>
                <a:lnTo>
                  <a:pt x="1235245" y="1508891"/>
                </a:lnTo>
                <a:lnTo>
                  <a:pt x="1199147" y="1510342"/>
                </a:lnTo>
                <a:lnTo>
                  <a:pt x="1164263" y="1509857"/>
                </a:lnTo>
                <a:lnTo>
                  <a:pt x="1095185" y="1503450"/>
                </a:lnTo>
                <a:lnTo>
                  <a:pt x="1027258" y="1490295"/>
                </a:lnTo>
                <a:lnTo>
                  <a:pt x="960759" y="1470995"/>
                </a:lnTo>
                <a:lnTo>
                  <a:pt x="895964" y="1446152"/>
                </a:lnTo>
                <a:lnTo>
                  <a:pt x="833150" y="1416368"/>
                </a:lnTo>
                <a:lnTo>
                  <a:pt x="772595" y="1382246"/>
                </a:lnTo>
                <a:lnTo>
                  <a:pt x="714575" y="1344389"/>
                </a:lnTo>
                <a:lnTo>
                  <a:pt x="659367" y="1303397"/>
                </a:lnTo>
                <a:lnTo>
                  <a:pt x="607249" y="1259875"/>
                </a:lnTo>
                <a:lnTo>
                  <a:pt x="573150" y="1228691"/>
                </a:lnTo>
                <a:lnTo>
                  <a:pt x="563841" y="1220050"/>
                </a:lnTo>
                <a:lnTo>
                  <a:pt x="535471" y="1194613"/>
                </a:lnTo>
                <a:lnTo>
                  <a:pt x="505501" y="1170764"/>
                </a:lnTo>
                <a:lnTo>
                  <a:pt x="473640" y="1149603"/>
                </a:lnTo>
                <a:lnTo>
                  <a:pt x="439871" y="1131947"/>
                </a:lnTo>
                <a:lnTo>
                  <a:pt x="403183" y="1120777"/>
                </a:lnTo>
                <a:lnTo>
                  <a:pt x="378630" y="1118491"/>
                </a:lnTo>
                <a:lnTo>
                  <a:pt x="366285" y="1118647"/>
                </a:lnTo>
                <a:lnTo>
                  <a:pt x="315943" y="1126135"/>
                </a:lnTo>
                <a:lnTo>
                  <a:pt x="277672" y="1135205"/>
                </a:lnTo>
                <a:lnTo>
                  <a:pt x="239854" y="1145226"/>
                </a:lnTo>
                <a:lnTo>
                  <a:pt x="202466" y="1156217"/>
                </a:lnTo>
                <a:lnTo>
                  <a:pt x="165489" y="1168199"/>
                </a:lnTo>
                <a:lnTo>
                  <a:pt x="128900" y="1181190"/>
                </a:lnTo>
                <a:lnTo>
                  <a:pt x="92678" y="1195211"/>
                </a:lnTo>
                <a:lnTo>
                  <a:pt x="60867" y="1209140"/>
                </a:lnTo>
                <a:lnTo>
                  <a:pt x="50326" y="1213750"/>
                </a:lnTo>
                <a:lnTo>
                  <a:pt x="35867" y="1219187"/>
                </a:lnTo>
                <a:lnTo>
                  <a:pt x="19947" y="1225207"/>
                </a:lnTo>
                <a:lnTo>
                  <a:pt x="9596" y="1229464"/>
                </a:lnTo>
                <a:lnTo>
                  <a:pt x="6489" y="1230012"/>
                </a:lnTo>
                <a:lnTo>
                  <a:pt x="0" y="1211280"/>
                </a:lnTo>
                <a:lnTo>
                  <a:pt x="736" y="1210988"/>
                </a:lnTo>
                <a:close/>
              </a:path>
            </a:pathLst>
          </a:custGeom>
          <a:ln w="6350">
            <a:solidFill>
              <a:srgbClr val="686868"/>
            </a:solidFill>
          </a:ln>
        </p:spPr>
        <p:txBody>
          <a:bodyPr wrap="square" lIns="0" tIns="0" rIns="0" bIns="0" rtlCol="0"/>
          <a:lstStyle/>
          <a:p>
            <a:endParaRPr/>
          </a:p>
        </p:txBody>
      </p:sp>
      <p:sp>
        <p:nvSpPr>
          <p:cNvPr id="11" name="object 11"/>
          <p:cNvSpPr/>
          <p:nvPr/>
        </p:nvSpPr>
        <p:spPr>
          <a:xfrm>
            <a:off x="5189605" y="1797893"/>
            <a:ext cx="1097720" cy="3328797"/>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2128230" y="4501142"/>
            <a:ext cx="2871611" cy="991498"/>
          </a:xfrm>
          <a:custGeom>
            <a:avLst/>
            <a:gdLst/>
            <a:ahLst/>
            <a:cxnLst/>
            <a:rect l="l" t="t" r="r" b="b"/>
            <a:pathLst>
              <a:path w="1292225" h="389255">
                <a:moveTo>
                  <a:pt x="0" y="0"/>
                </a:moveTo>
                <a:lnTo>
                  <a:pt x="37137" y="12914"/>
                </a:lnTo>
                <a:lnTo>
                  <a:pt x="72266" y="32011"/>
                </a:lnTo>
                <a:lnTo>
                  <a:pt x="112571" y="60210"/>
                </a:lnTo>
                <a:lnTo>
                  <a:pt x="143232" y="86454"/>
                </a:lnTo>
                <a:lnTo>
                  <a:pt x="169743" y="110794"/>
                </a:lnTo>
                <a:lnTo>
                  <a:pt x="195336" y="134039"/>
                </a:lnTo>
                <a:lnTo>
                  <a:pt x="248766" y="178796"/>
                </a:lnTo>
                <a:lnTo>
                  <a:pt x="304959" y="220764"/>
                </a:lnTo>
                <a:lnTo>
                  <a:pt x="363639" y="259373"/>
                </a:lnTo>
                <a:lnTo>
                  <a:pt x="424529" y="294051"/>
                </a:lnTo>
                <a:lnTo>
                  <a:pt x="487356" y="324225"/>
                </a:lnTo>
                <a:lnTo>
                  <a:pt x="551842" y="349324"/>
                </a:lnTo>
                <a:lnTo>
                  <a:pt x="617713" y="368777"/>
                </a:lnTo>
                <a:lnTo>
                  <a:pt x="684692" y="382010"/>
                </a:lnTo>
                <a:lnTo>
                  <a:pt x="752505" y="388453"/>
                </a:lnTo>
                <a:lnTo>
                  <a:pt x="786638" y="388950"/>
                </a:lnTo>
                <a:lnTo>
                  <a:pt x="799124" y="388699"/>
                </a:lnTo>
                <a:lnTo>
                  <a:pt x="849837" y="385868"/>
                </a:lnTo>
                <a:lnTo>
                  <a:pt x="888190" y="381789"/>
                </a:lnTo>
                <a:lnTo>
                  <a:pt x="926295" y="375997"/>
                </a:lnTo>
                <a:lnTo>
                  <a:pt x="963681" y="368454"/>
                </a:lnTo>
                <a:lnTo>
                  <a:pt x="1001759" y="358619"/>
                </a:lnTo>
                <a:lnTo>
                  <a:pt x="1039640" y="347723"/>
                </a:lnTo>
                <a:lnTo>
                  <a:pt x="1076495" y="336178"/>
                </a:lnTo>
                <a:lnTo>
                  <a:pt x="1124150" y="319703"/>
                </a:lnTo>
                <a:lnTo>
                  <a:pt x="1170256" y="301894"/>
                </a:lnTo>
                <a:lnTo>
                  <a:pt x="1205605" y="286694"/>
                </a:lnTo>
                <a:lnTo>
                  <a:pt x="1240918" y="268746"/>
                </a:lnTo>
                <a:lnTo>
                  <a:pt x="1282446" y="242885"/>
                </a:lnTo>
                <a:lnTo>
                  <a:pt x="1292165" y="236006"/>
                </a:lnTo>
              </a:path>
            </a:pathLst>
          </a:custGeom>
          <a:ln w="38099">
            <a:solidFill>
              <a:srgbClr val="202020"/>
            </a:solidFill>
          </a:ln>
        </p:spPr>
        <p:txBody>
          <a:bodyPr wrap="square" lIns="0" tIns="0" rIns="0" bIns="0" rtlCol="0"/>
          <a:lstStyle/>
          <a:p>
            <a:endParaRPr/>
          </a:p>
        </p:txBody>
      </p:sp>
      <p:sp>
        <p:nvSpPr>
          <p:cNvPr id="13" name="object 13"/>
          <p:cNvSpPr/>
          <p:nvPr/>
        </p:nvSpPr>
        <p:spPr>
          <a:xfrm>
            <a:off x="2059179" y="1644529"/>
            <a:ext cx="2840566" cy="2528079"/>
          </a:xfrm>
          <a:custGeom>
            <a:avLst/>
            <a:gdLst/>
            <a:ahLst/>
            <a:cxnLst/>
            <a:rect l="l" t="t" r="r" b="b"/>
            <a:pathLst>
              <a:path w="1278255" h="992505">
                <a:moveTo>
                  <a:pt x="1278251" y="71296"/>
                </a:moveTo>
                <a:lnTo>
                  <a:pt x="1218529" y="48419"/>
                </a:lnTo>
                <a:lnTo>
                  <a:pt x="1156432" y="30281"/>
                </a:lnTo>
                <a:lnTo>
                  <a:pt x="1092554" y="16626"/>
                </a:lnTo>
                <a:lnTo>
                  <a:pt x="1027493" y="7198"/>
                </a:lnTo>
                <a:lnTo>
                  <a:pt x="961845" y="1741"/>
                </a:lnTo>
                <a:lnTo>
                  <a:pt x="896207" y="0"/>
                </a:lnTo>
                <a:lnTo>
                  <a:pt x="863577" y="441"/>
                </a:lnTo>
                <a:lnTo>
                  <a:pt x="799072" y="3791"/>
                </a:lnTo>
                <a:lnTo>
                  <a:pt x="736067" y="10215"/>
                </a:lnTo>
                <a:lnTo>
                  <a:pt x="675158" y="19458"/>
                </a:lnTo>
                <a:lnTo>
                  <a:pt x="631971" y="27884"/>
                </a:lnTo>
                <a:lnTo>
                  <a:pt x="589190" y="37438"/>
                </a:lnTo>
                <a:lnTo>
                  <a:pt x="544857" y="48784"/>
                </a:lnTo>
                <a:lnTo>
                  <a:pt x="500189" y="62165"/>
                </a:lnTo>
                <a:lnTo>
                  <a:pt x="456400" y="77823"/>
                </a:lnTo>
                <a:lnTo>
                  <a:pt x="414706" y="96000"/>
                </a:lnTo>
                <a:lnTo>
                  <a:pt x="376322" y="116938"/>
                </a:lnTo>
                <a:lnTo>
                  <a:pt x="341049" y="141025"/>
                </a:lnTo>
                <a:lnTo>
                  <a:pt x="295212" y="177220"/>
                </a:lnTo>
                <a:lnTo>
                  <a:pt x="251114" y="217407"/>
                </a:lnTo>
                <a:lnTo>
                  <a:pt x="209222" y="261113"/>
                </a:lnTo>
                <a:lnTo>
                  <a:pt x="169999" y="307866"/>
                </a:lnTo>
                <a:lnTo>
                  <a:pt x="133912" y="357192"/>
                </a:lnTo>
                <a:lnTo>
                  <a:pt x="101426" y="408617"/>
                </a:lnTo>
                <a:lnTo>
                  <a:pt x="73007" y="461668"/>
                </a:lnTo>
                <a:lnTo>
                  <a:pt x="49120" y="515873"/>
                </a:lnTo>
                <a:lnTo>
                  <a:pt x="30231" y="570758"/>
                </a:lnTo>
                <a:lnTo>
                  <a:pt x="19426" y="612734"/>
                </a:lnTo>
                <a:lnTo>
                  <a:pt x="10915" y="656175"/>
                </a:lnTo>
                <a:lnTo>
                  <a:pt x="4841" y="699827"/>
                </a:lnTo>
                <a:lnTo>
                  <a:pt x="1203" y="743648"/>
                </a:lnTo>
                <a:lnTo>
                  <a:pt x="0" y="787598"/>
                </a:lnTo>
                <a:lnTo>
                  <a:pt x="139" y="802269"/>
                </a:lnTo>
                <a:lnTo>
                  <a:pt x="2180" y="846324"/>
                </a:lnTo>
                <a:lnTo>
                  <a:pt x="6651" y="890408"/>
                </a:lnTo>
                <a:lnTo>
                  <a:pt x="8513" y="905033"/>
                </a:lnTo>
                <a:lnTo>
                  <a:pt x="10181" y="919050"/>
                </a:lnTo>
                <a:lnTo>
                  <a:pt x="11560" y="932490"/>
                </a:lnTo>
                <a:lnTo>
                  <a:pt x="12556" y="945384"/>
                </a:lnTo>
                <a:lnTo>
                  <a:pt x="13075" y="957763"/>
                </a:lnTo>
                <a:lnTo>
                  <a:pt x="13021" y="969659"/>
                </a:lnTo>
                <a:lnTo>
                  <a:pt x="12301" y="981102"/>
                </a:lnTo>
                <a:lnTo>
                  <a:pt x="10819" y="992123"/>
                </a:lnTo>
              </a:path>
            </a:pathLst>
          </a:custGeom>
          <a:ln w="38100">
            <a:solidFill>
              <a:srgbClr val="202020"/>
            </a:solidFill>
          </a:ln>
        </p:spPr>
        <p:txBody>
          <a:bodyPr wrap="square" lIns="0" tIns="0" rIns="0" bIns="0" rtlCol="0"/>
          <a:lstStyle/>
          <a:p>
            <a:endParaRPr/>
          </a:p>
        </p:txBody>
      </p:sp>
      <p:sp>
        <p:nvSpPr>
          <p:cNvPr id="14" name="object 14"/>
          <p:cNvSpPr/>
          <p:nvPr/>
        </p:nvSpPr>
        <p:spPr>
          <a:xfrm>
            <a:off x="1285316" y="2629940"/>
            <a:ext cx="1024464" cy="1618"/>
          </a:xfrm>
          <a:custGeom>
            <a:avLst/>
            <a:gdLst/>
            <a:ahLst/>
            <a:cxnLst/>
            <a:rect l="l" t="t" r="r" b="b"/>
            <a:pathLst>
              <a:path w="461009" h="634">
                <a:moveTo>
                  <a:pt x="460425" y="0"/>
                </a:moveTo>
                <a:lnTo>
                  <a:pt x="0" y="457"/>
                </a:lnTo>
              </a:path>
            </a:pathLst>
          </a:custGeom>
          <a:ln w="6350">
            <a:solidFill>
              <a:srgbClr val="010202"/>
            </a:solidFill>
          </a:ln>
        </p:spPr>
        <p:txBody>
          <a:bodyPr wrap="square" lIns="0" tIns="0" rIns="0" bIns="0" rtlCol="0"/>
          <a:lstStyle/>
          <a:p>
            <a:endParaRPr/>
          </a:p>
        </p:txBody>
      </p:sp>
      <p:sp>
        <p:nvSpPr>
          <p:cNvPr id="15" name="object 15"/>
          <p:cNvSpPr txBox="1"/>
          <p:nvPr/>
        </p:nvSpPr>
        <p:spPr>
          <a:xfrm>
            <a:off x="6621593" y="1798907"/>
            <a:ext cx="1238956" cy="246221"/>
          </a:xfrm>
          <a:prstGeom prst="rect">
            <a:avLst/>
          </a:prstGeom>
        </p:spPr>
        <p:txBody>
          <a:bodyPr vert="horz" wrap="square" lIns="0" tIns="0" rIns="0" bIns="0" rtlCol="0">
            <a:spAutoFit/>
          </a:bodyPr>
          <a:lstStyle/>
          <a:p>
            <a:pPr marL="29414"/>
            <a:r>
              <a:rPr sz="1600" dirty="0">
                <a:solidFill>
                  <a:srgbClr val="010202"/>
                </a:solidFill>
                <a:latin typeface="Verdana"/>
                <a:cs typeface="Verdana"/>
              </a:rPr>
              <a:t>Conjuncti</a:t>
            </a:r>
            <a:r>
              <a:rPr sz="1600" spc="-35" dirty="0">
                <a:solidFill>
                  <a:srgbClr val="010202"/>
                </a:solidFill>
                <a:latin typeface="Verdana"/>
                <a:cs typeface="Verdana"/>
              </a:rPr>
              <a:t>v</a:t>
            </a:r>
            <a:r>
              <a:rPr sz="1600" dirty="0">
                <a:solidFill>
                  <a:srgbClr val="010202"/>
                </a:solidFill>
                <a:latin typeface="Verdana"/>
                <a:cs typeface="Verdana"/>
              </a:rPr>
              <a:t>a</a:t>
            </a:r>
            <a:endParaRPr sz="1600">
              <a:latin typeface="Verdana"/>
              <a:cs typeface="Verdana"/>
            </a:endParaRPr>
          </a:p>
        </p:txBody>
      </p:sp>
      <p:sp>
        <p:nvSpPr>
          <p:cNvPr id="16" name="object 16"/>
          <p:cNvSpPr txBox="1"/>
          <p:nvPr/>
        </p:nvSpPr>
        <p:spPr>
          <a:xfrm>
            <a:off x="6287854" y="2264876"/>
            <a:ext cx="738011" cy="246221"/>
          </a:xfrm>
          <a:prstGeom prst="rect">
            <a:avLst/>
          </a:prstGeom>
        </p:spPr>
        <p:txBody>
          <a:bodyPr vert="horz" wrap="square" lIns="0" tIns="0" rIns="0" bIns="0" rtlCol="0">
            <a:spAutoFit/>
          </a:bodyPr>
          <a:lstStyle/>
          <a:p>
            <a:pPr marL="29414"/>
            <a:r>
              <a:rPr sz="1600" spc="-58" dirty="0">
                <a:solidFill>
                  <a:srgbClr val="010202"/>
                </a:solidFill>
                <a:latin typeface="Verdana"/>
                <a:cs typeface="Verdana"/>
              </a:rPr>
              <a:t>Z</a:t>
            </a:r>
            <a:r>
              <a:rPr sz="1600" dirty="0">
                <a:solidFill>
                  <a:srgbClr val="010202"/>
                </a:solidFill>
                <a:latin typeface="Verdana"/>
                <a:cs typeface="Verdana"/>
              </a:rPr>
              <a:t>onula</a:t>
            </a:r>
            <a:endParaRPr sz="1600">
              <a:latin typeface="Verdana"/>
              <a:cs typeface="Verdana"/>
            </a:endParaRPr>
          </a:p>
        </p:txBody>
      </p:sp>
      <p:sp>
        <p:nvSpPr>
          <p:cNvPr id="17" name="object 17"/>
          <p:cNvSpPr txBox="1"/>
          <p:nvPr/>
        </p:nvSpPr>
        <p:spPr>
          <a:xfrm>
            <a:off x="452536" y="2484223"/>
            <a:ext cx="691444" cy="246221"/>
          </a:xfrm>
          <a:prstGeom prst="rect">
            <a:avLst/>
          </a:prstGeom>
        </p:spPr>
        <p:txBody>
          <a:bodyPr vert="horz" wrap="square" lIns="0" tIns="0" rIns="0" bIns="0" rtlCol="0">
            <a:spAutoFit/>
          </a:bodyPr>
          <a:lstStyle/>
          <a:p>
            <a:pPr marL="29414"/>
            <a:r>
              <a:rPr sz="1600" spc="-46" dirty="0">
                <a:solidFill>
                  <a:srgbClr val="010202"/>
                </a:solidFill>
                <a:latin typeface="Verdana"/>
                <a:cs typeface="Verdana"/>
              </a:rPr>
              <a:t>R</a:t>
            </a:r>
            <a:r>
              <a:rPr sz="1600" dirty="0">
                <a:solidFill>
                  <a:srgbClr val="010202"/>
                </a:solidFill>
                <a:latin typeface="Verdana"/>
                <a:cs typeface="Verdana"/>
              </a:rPr>
              <a:t>etina</a:t>
            </a:r>
            <a:endParaRPr sz="1600">
              <a:latin typeface="Verdana"/>
              <a:cs typeface="Verdana"/>
            </a:endParaRPr>
          </a:p>
        </p:txBody>
      </p:sp>
      <p:sp>
        <p:nvSpPr>
          <p:cNvPr id="18" name="object 18"/>
          <p:cNvSpPr txBox="1"/>
          <p:nvPr/>
        </p:nvSpPr>
        <p:spPr>
          <a:xfrm>
            <a:off x="6903541" y="2668964"/>
            <a:ext cx="1768123" cy="246221"/>
          </a:xfrm>
          <a:prstGeom prst="rect">
            <a:avLst/>
          </a:prstGeom>
        </p:spPr>
        <p:txBody>
          <a:bodyPr vert="horz" wrap="square" lIns="0" tIns="0" rIns="0" bIns="0" rtlCol="0">
            <a:spAutoFit/>
          </a:bodyPr>
          <a:lstStyle/>
          <a:p>
            <a:pPr marL="29414"/>
            <a:r>
              <a:rPr sz="1600" dirty="0">
                <a:solidFill>
                  <a:srgbClr val="010202"/>
                </a:solidFill>
                <a:latin typeface="Verdana"/>
                <a:cs typeface="Verdana"/>
              </a:rPr>
              <a:t>Aqueous humour</a:t>
            </a:r>
            <a:endParaRPr sz="1600">
              <a:latin typeface="Verdana"/>
              <a:cs typeface="Verdana"/>
            </a:endParaRPr>
          </a:p>
        </p:txBody>
      </p:sp>
      <p:sp>
        <p:nvSpPr>
          <p:cNvPr id="19" name="object 19"/>
          <p:cNvSpPr txBox="1"/>
          <p:nvPr/>
        </p:nvSpPr>
        <p:spPr>
          <a:xfrm>
            <a:off x="705291" y="3042333"/>
            <a:ext cx="7102123" cy="907941"/>
          </a:xfrm>
          <a:prstGeom prst="rect">
            <a:avLst/>
          </a:prstGeom>
        </p:spPr>
        <p:txBody>
          <a:bodyPr vert="horz" wrap="square" lIns="0" tIns="0" rIns="0" bIns="0" rtlCol="0">
            <a:spAutoFit/>
          </a:bodyPr>
          <a:lstStyle/>
          <a:p>
            <a:pPr marL="29414"/>
            <a:r>
              <a:rPr sz="1600" spc="-46" dirty="0">
                <a:solidFill>
                  <a:srgbClr val="010202"/>
                </a:solidFill>
                <a:latin typeface="Verdana"/>
                <a:cs typeface="Verdana"/>
              </a:rPr>
              <a:t>F</a:t>
            </a:r>
            <a:r>
              <a:rPr sz="1600" spc="-12" dirty="0">
                <a:solidFill>
                  <a:srgbClr val="010202"/>
                </a:solidFill>
                <a:latin typeface="Verdana"/>
                <a:cs typeface="Verdana"/>
              </a:rPr>
              <a:t>o</a:t>
            </a:r>
            <a:r>
              <a:rPr sz="1600" spc="-23" dirty="0">
                <a:solidFill>
                  <a:srgbClr val="010202"/>
                </a:solidFill>
                <a:latin typeface="Verdana"/>
                <a:cs typeface="Verdana"/>
              </a:rPr>
              <a:t>v</a:t>
            </a:r>
            <a:r>
              <a:rPr sz="1600" dirty="0">
                <a:solidFill>
                  <a:srgbClr val="010202"/>
                </a:solidFill>
                <a:latin typeface="Verdana"/>
                <a:cs typeface="Verdana"/>
              </a:rPr>
              <a:t>ea</a:t>
            </a:r>
            <a:endParaRPr sz="1600">
              <a:latin typeface="Verdana"/>
              <a:cs typeface="Verdana"/>
            </a:endParaRPr>
          </a:p>
          <a:p>
            <a:pPr>
              <a:lnSpc>
                <a:spcPct val="100000"/>
              </a:lnSpc>
            </a:pPr>
            <a:endParaRPr sz="1600">
              <a:latin typeface="Times New Roman"/>
              <a:cs typeface="Times New Roman"/>
            </a:endParaRPr>
          </a:p>
          <a:p>
            <a:pPr marR="11766" algn="r">
              <a:spcBef>
                <a:spcPts val="1320"/>
              </a:spcBef>
            </a:pPr>
            <a:r>
              <a:rPr sz="1600" dirty="0">
                <a:solidFill>
                  <a:srgbClr val="010202"/>
                </a:solidFill>
                <a:latin typeface="Verdana"/>
                <a:cs typeface="Verdana"/>
              </a:rPr>
              <a:t>Lens</a:t>
            </a:r>
            <a:endParaRPr sz="1600">
              <a:latin typeface="Verdana"/>
              <a:cs typeface="Verdana"/>
            </a:endParaRPr>
          </a:p>
        </p:txBody>
      </p:sp>
      <p:sp>
        <p:nvSpPr>
          <p:cNvPr id="20" name="object 20"/>
          <p:cNvSpPr txBox="1"/>
          <p:nvPr/>
        </p:nvSpPr>
        <p:spPr>
          <a:xfrm>
            <a:off x="6521410" y="4095520"/>
            <a:ext cx="539044" cy="246221"/>
          </a:xfrm>
          <a:prstGeom prst="rect">
            <a:avLst/>
          </a:prstGeom>
        </p:spPr>
        <p:txBody>
          <a:bodyPr vert="horz" wrap="square" lIns="0" tIns="0" rIns="0" bIns="0" rtlCol="0">
            <a:spAutoFit/>
          </a:bodyPr>
          <a:lstStyle/>
          <a:p>
            <a:pPr marL="29414"/>
            <a:r>
              <a:rPr sz="1600" dirty="0">
                <a:solidFill>
                  <a:srgbClr val="010202"/>
                </a:solidFill>
                <a:latin typeface="Verdana"/>
                <a:cs typeface="Verdana"/>
              </a:rPr>
              <a:t>Pupil</a:t>
            </a:r>
            <a:endParaRPr sz="1600">
              <a:latin typeface="Verdana"/>
              <a:cs typeface="Verdana"/>
            </a:endParaRPr>
          </a:p>
        </p:txBody>
      </p:sp>
      <p:sp>
        <p:nvSpPr>
          <p:cNvPr id="21" name="object 21"/>
          <p:cNvSpPr txBox="1"/>
          <p:nvPr/>
        </p:nvSpPr>
        <p:spPr>
          <a:xfrm>
            <a:off x="127996" y="4255733"/>
            <a:ext cx="1213557" cy="246221"/>
          </a:xfrm>
          <a:prstGeom prst="rect">
            <a:avLst/>
          </a:prstGeom>
        </p:spPr>
        <p:txBody>
          <a:bodyPr vert="horz" wrap="square" lIns="0" tIns="0" rIns="0" bIns="0" rtlCol="0">
            <a:spAutoFit/>
          </a:bodyPr>
          <a:lstStyle/>
          <a:p>
            <a:pPr marL="29414"/>
            <a:r>
              <a:rPr sz="1600" dirty="0">
                <a:solidFill>
                  <a:srgbClr val="010202"/>
                </a:solidFill>
                <a:latin typeface="Verdana"/>
                <a:cs typeface="Verdana"/>
              </a:rPr>
              <a:t>Optic ner</a:t>
            </a:r>
            <a:r>
              <a:rPr sz="1600" spc="-23" dirty="0">
                <a:solidFill>
                  <a:srgbClr val="010202"/>
                </a:solidFill>
                <a:latin typeface="Verdana"/>
                <a:cs typeface="Verdana"/>
              </a:rPr>
              <a:t>v</a:t>
            </a:r>
            <a:r>
              <a:rPr sz="1600" dirty="0">
                <a:solidFill>
                  <a:srgbClr val="010202"/>
                </a:solidFill>
                <a:latin typeface="Verdana"/>
                <a:cs typeface="Verdana"/>
              </a:rPr>
              <a:t>e</a:t>
            </a:r>
            <a:endParaRPr sz="1600">
              <a:latin typeface="Verdana"/>
              <a:cs typeface="Verdana"/>
            </a:endParaRPr>
          </a:p>
        </p:txBody>
      </p:sp>
      <p:sp>
        <p:nvSpPr>
          <p:cNvPr id="22" name="object 22"/>
          <p:cNvSpPr/>
          <p:nvPr/>
        </p:nvSpPr>
        <p:spPr>
          <a:xfrm>
            <a:off x="921532" y="3512942"/>
            <a:ext cx="6057901" cy="0"/>
          </a:xfrm>
          <a:custGeom>
            <a:avLst/>
            <a:gdLst/>
            <a:ahLst/>
            <a:cxnLst/>
            <a:rect l="l" t="t" r="r" b="b"/>
            <a:pathLst>
              <a:path w="2726055">
                <a:moveTo>
                  <a:pt x="2725902" y="0"/>
                </a:moveTo>
                <a:lnTo>
                  <a:pt x="0" y="0"/>
                </a:lnTo>
              </a:path>
            </a:pathLst>
          </a:custGeom>
          <a:ln w="9525">
            <a:solidFill>
              <a:srgbClr val="010202"/>
            </a:solidFill>
            <a:prstDash val="lgDash"/>
          </a:ln>
        </p:spPr>
        <p:txBody>
          <a:bodyPr wrap="square" lIns="0" tIns="0" rIns="0" bIns="0" rtlCol="0"/>
          <a:lstStyle/>
          <a:p>
            <a:endParaRPr/>
          </a:p>
        </p:txBody>
      </p:sp>
      <p:sp>
        <p:nvSpPr>
          <p:cNvPr id="23" name="object 23"/>
          <p:cNvSpPr/>
          <p:nvPr/>
        </p:nvSpPr>
        <p:spPr>
          <a:xfrm>
            <a:off x="5499402" y="1947586"/>
            <a:ext cx="1054100" cy="0"/>
          </a:xfrm>
          <a:custGeom>
            <a:avLst/>
            <a:gdLst/>
            <a:ahLst/>
            <a:cxnLst/>
            <a:rect l="l" t="t" r="r" b="b"/>
            <a:pathLst>
              <a:path w="474344">
                <a:moveTo>
                  <a:pt x="0" y="0"/>
                </a:moveTo>
                <a:lnTo>
                  <a:pt x="473875" y="0"/>
                </a:lnTo>
              </a:path>
            </a:pathLst>
          </a:custGeom>
          <a:ln w="3175">
            <a:solidFill>
              <a:srgbClr val="010202"/>
            </a:solidFill>
          </a:ln>
        </p:spPr>
        <p:txBody>
          <a:bodyPr wrap="square" lIns="0" tIns="0" rIns="0" bIns="0" rtlCol="0"/>
          <a:lstStyle/>
          <a:p>
            <a:endParaRPr/>
          </a:p>
        </p:txBody>
      </p:sp>
      <p:sp>
        <p:nvSpPr>
          <p:cNvPr id="24" name="object 24"/>
          <p:cNvSpPr/>
          <p:nvPr/>
        </p:nvSpPr>
        <p:spPr>
          <a:xfrm>
            <a:off x="5393794" y="2414626"/>
            <a:ext cx="805745" cy="0"/>
          </a:xfrm>
          <a:custGeom>
            <a:avLst/>
            <a:gdLst/>
            <a:ahLst/>
            <a:cxnLst/>
            <a:rect l="l" t="t" r="r" b="b"/>
            <a:pathLst>
              <a:path w="362585">
                <a:moveTo>
                  <a:pt x="0" y="0"/>
                </a:moveTo>
                <a:lnTo>
                  <a:pt x="362318" y="0"/>
                </a:lnTo>
              </a:path>
            </a:pathLst>
          </a:custGeom>
          <a:ln w="3175">
            <a:solidFill>
              <a:srgbClr val="E2E1E1"/>
            </a:solidFill>
          </a:ln>
        </p:spPr>
        <p:txBody>
          <a:bodyPr wrap="square" lIns="0" tIns="0" rIns="0" bIns="0" rtlCol="0"/>
          <a:lstStyle/>
          <a:p>
            <a:endParaRPr/>
          </a:p>
        </p:txBody>
      </p:sp>
      <p:sp>
        <p:nvSpPr>
          <p:cNvPr id="25" name="object 25"/>
          <p:cNvSpPr/>
          <p:nvPr/>
        </p:nvSpPr>
        <p:spPr>
          <a:xfrm>
            <a:off x="5393794" y="2414626"/>
            <a:ext cx="805745" cy="0"/>
          </a:xfrm>
          <a:custGeom>
            <a:avLst/>
            <a:gdLst/>
            <a:ahLst/>
            <a:cxnLst/>
            <a:rect l="l" t="t" r="r" b="b"/>
            <a:pathLst>
              <a:path w="362585">
                <a:moveTo>
                  <a:pt x="0" y="0"/>
                </a:moveTo>
                <a:lnTo>
                  <a:pt x="362318" y="0"/>
                </a:lnTo>
              </a:path>
            </a:pathLst>
          </a:custGeom>
          <a:ln w="6350">
            <a:solidFill>
              <a:srgbClr val="010202"/>
            </a:solidFill>
          </a:ln>
        </p:spPr>
        <p:txBody>
          <a:bodyPr wrap="square" lIns="0" tIns="0" rIns="0" bIns="0" rtlCol="0"/>
          <a:lstStyle/>
          <a:p>
            <a:endParaRPr/>
          </a:p>
        </p:txBody>
      </p:sp>
      <p:sp>
        <p:nvSpPr>
          <p:cNvPr id="26" name="object 26"/>
          <p:cNvSpPr/>
          <p:nvPr/>
        </p:nvSpPr>
        <p:spPr>
          <a:xfrm>
            <a:off x="5303456" y="3446239"/>
            <a:ext cx="2232375" cy="318639"/>
          </a:xfrm>
          <a:custGeom>
            <a:avLst/>
            <a:gdLst/>
            <a:ahLst/>
            <a:cxnLst/>
            <a:rect l="l" t="t" r="r" b="b"/>
            <a:pathLst>
              <a:path w="1004570" h="125094">
                <a:moveTo>
                  <a:pt x="0" y="0"/>
                </a:moveTo>
                <a:lnTo>
                  <a:pt x="1004569" y="0"/>
                </a:lnTo>
                <a:lnTo>
                  <a:pt x="1004569" y="124866"/>
                </a:lnTo>
              </a:path>
            </a:pathLst>
          </a:custGeom>
          <a:ln w="6350">
            <a:solidFill>
              <a:srgbClr val="010202"/>
            </a:solidFill>
          </a:ln>
        </p:spPr>
        <p:txBody>
          <a:bodyPr wrap="square" lIns="0" tIns="0" rIns="0" bIns="0" rtlCol="0"/>
          <a:lstStyle/>
          <a:p>
            <a:endParaRPr/>
          </a:p>
        </p:txBody>
      </p:sp>
      <p:sp>
        <p:nvSpPr>
          <p:cNvPr id="27" name="object 27"/>
          <p:cNvSpPr/>
          <p:nvPr/>
        </p:nvSpPr>
        <p:spPr>
          <a:xfrm>
            <a:off x="5814276" y="3966671"/>
            <a:ext cx="952499" cy="131014"/>
          </a:xfrm>
          <a:custGeom>
            <a:avLst/>
            <a:gdLst/>
            <a:ahLst/>
            <a:cxnLst/>
            <a:rect l="l" t="t" r="r" b="b"/>
            <a:pathLst>
              <a:path w="428625" h="51434">
                <a:moveTo>
                  <a:pt x="0" y="0"/>
                </a:moveTo>
                <a:lnTo>
                  <a:pt x="428498" y="0"/>
                </a:lnTo>
                <a:lnTo>
                  <a:pt x="428498" y="51092"/>
                </a:lnTo>
              </a:path>
            </a:pathLst>
          </a:custGeom>
          <a:ln w="6350">
            <a:solidFill>
              <a:srgbClr val="010202"/>
            </a:solidFill>
          </a:ln>
        </p:spPr>
        <p:txBody>
          <a:bodyPr wrap="square" lIns="0" tIns="0" rIns="0" bIns="0" rtlCol="0"/>
          <a:lstStyle/>
          <a:p>
            <a:endParaRPr/>
          </a:p>
        </p:txBody>
      </p:sp>
      <p:sp>
        <p:nvSpPr>
          <p:cNvPr id="28" name="object 28"/>
          <p:cNvSpPr/>
          <p:nvPr/>
        </p:nvSpPr>
        <p:spPr>
          <a:xfrm>
            <a:off x="5670007" y="4527020"/>
            <a:ext cx="1420988" cy="540230"/>
          </a:xfrm>
          <a:custGeom>
            <a:avLst/>
            <a:gdLst/>
            <a:ahLst/>
            <a:cxnLst/>
            <a:rect l="l" t="t" r="r" b="b"/>
            <a:pathLst>
              <a:path w="639444" h="212089">
                <a:moveTo>
                  <a:pt x="0" y="0"/>
                </a:moveTo>
                <a:lnTo>
                  <a:pt x="1663" y="211797"/>
                </a:lnTo>
                <a:lnTo>
                  <a:pt x="639076" y="211797"/>
                </a:lnTo>
              </a:path>
            </a:pathLst>
          </a:custGeom>
          <a:ln w="6350">
            <a:solidFill>
              <a:srgbClr val="010202"/>
            </a:solidFill>
          </a:ln>
        </p:spPr>
        <p:txBody>
          <a:bodyPr wrap="square" lIns="0" tIns="0" rIns="0" bIns="0" rtlCol="0"/>
          <a:lstStyle/>
          <a:p>
            <a:endParaRPr/>
          </a:p>
        </p:txBody>
      </p:sp>
      <p:sp>
        <p:nvSpPr>
          <p:cNvPr id="29" name="object 29"/>
          <p:cNvSpPr/>
          <p:nvPr/>
        </p:nvSpPr>
        <p:spPr>
          <a:xfrm>
            <a:off x="5574639" y="4408234"/>
            <a:ext cx="0" cy="909009"/>
          </a:xfrm>
          <a:custGeom>
            <a:avLst/>
            <a:gdLst/>
            <a:ahLst/>
            <a:cxnLst/>
            <a:rect l="l" t="t" r="r" b="b"/>
            <a:pathLst>
              <a:path h="356869">
                <a:moveTo>
                  <a:pt x="0" y="0"/>
                </a:moveTo>
                <a:lnTo>
                  <a:pt x="0" y="356882"/>
                </a:lnTo>
              </a:path>
            </a:pathLst>
          </a:custGeom>
          <a:ln w="6350">
            <a:solidFill>
              <a:srgbClr val="010202"/>
            </a:solidFill>
          </a:ln>
        </p:spPr>
        <p:txBody>
          <a:bodyPr wrap="square" lIns="0" tIns="0" rIns="0" bIns="0" rtlCol="0"/>
          <a:lstStyle/>
          <a:p>
            <a:endParaRPr/>
          </a:p>
        </p:txBody>
      </p:sp>
      <p:sp>
        <p:nvSpPr>
          <p:cNvPr id="30" name="object 30"/>
          <p:cNvSpPr/>
          <p:nvPr/>
        </p:nvSpPr>
        <p:spPr>
          <a:xfrm>
            <a:off x="1377010" y="3202713"/>
            <a:ext cx="637821" cy="0"/>
          </a:xfrm>
          <a:custGeom>
            <a:avLst/>
            <a:gdLst/>
            <a:ahLst/>
            <a:cxnLst/>
            <a:rect l="l" t="t" r="r" b="b"/>
            <a:pathLst>
              <a:path w="287019">
                <a:moveTo>
                  <a:pt x="286600" y="0"/>
                </a:moveTo>
                <a:lnTo>
                  <a:pt x="0" y="0"/>
                </a:lnTo>
              </a:path>
            </a:pathLst>
          </a:custGeom>
          <a:ln w="6350">
            <a:solidFill>
              <a:srgbClr val="010202"/>
            </a:solidFill>
          </a:ln>
        </p:spPr>
        <p:txBody>
          <a:bodyPr wrap="square" lIns="0" tIns="0" rIns="0" bIns="0" rtlCol="0"/>
          <a:lstStyle/>
          <a:p>
            <a:endParaRPr/>
          </a:p>
        </p:txBody>
      </p:sp>
      <p:sp>
        <p:nvSpPr>
          <p:cNvPr id="31" name="object 31"/>
          <p:cNvSpPr/>
          <p:nvPr/>
        </p:nvSpPr>
        <p:spPr>
          <a:xfrm>
            <a:off x="1443134" y="4393094"/>
            <a:ext cx="629356" cy="0"/>
          </a:xfrm>
          <a:custGeom>
            <a:avLst/>
            <a:gdLst/>
            <a:ahLst/>
            <a:cxnLst/>
            <a:rect l="l" t="t" r="r" b="b"/>
            <a:pathLst>
              <a:path w="283209">
                <a:moveTo>
                  <a:pt x="0" y="0"/>
                </a:moveTo>
                <a:lnTo>
                  <a:pt x="283032" y="0"/>
                </a:lnTo>
              </a:path>
            </a:pathLst>
          </a:custGeom>
          <a:ln w="3175">
            <a:solidFill>
              <a:srgbClr val="E2E1E1"/>
            </a:solidFill>
          </a:ln>
        </p:spPr>
        <p:txBody>
          <a:bodyPr wrap="square" lIns="0" tIns="0" rIns="0" bIns="0" rtlCol="0"/>
          <a:lstStyle/>
          <a:p>
            <a:endParaRPr/>
          </a:p>
        </p:txBody>
      </p:sp>
      <p:sp>
        <p:nvSpPr>
          <p:cNvPr id="32" name="object 32"/>
          <p:cNvSpPr/>
          <p:nvPr/>
        </p:nvSpPr>
        <p:spPr>
          <a:xfrm>
            <a:off x="1443134" y="4393094"/>
            <a:ext cx="629356" cy="0"/>
          </a:xfrm>
          <a:custGeom>
            <a:avLst/>
            <a:gdLst/>
            <a:ahLst/>
            <a:cxnLst/>
            <a:rect l="l" t="t" r="r" b="b"/>
            <a:pathLst>
              <a:path w="283209">
                <a:moveTo>
                  <a:pt x="283032" y="0"/>
                </a:moveTo>
                <a:lnTo>
                  <a:pt x="0" y="0"/>
                </a:lnTo>
              </a:path>
            </a:pathLst>
          </a:custGeom>
          <a:ln w="6350">
            <a:solidFill>
              <a:srgbClr val="010202"/>
            </a:solidFill>
          </a:ln>
        </p:spPr>
        <p:txBody>
          <a:bodyPr wrap="square" lIns="0" tIns="0" rIns="0" bIns="0" rtlCol="0"/>
          <a:lstStyle/>
          <a:p>
            <a:endParaRPr/>
          </a:p>
        </p:txBody>
      </p:sp>
      <p:sp>
        <p:nvSpPr>
          <p:cNvPr id="33" name="object 33"/>
          <p:cNvSpPr/>
          <p:nvPr/>
        </p:nvSpPr>
        <p:spPr>
          <a:xfrm>
            <a:off x="5854098" y="2805564"/>
            <a:ext cx="962378" cy="449653"/>
          </a:xfrm>
          <a:custGeom>
            <a:avLst/>
            <a:gdLst/>
            <a:ahLst/>
            <a:cxnLst/>
            <a:rect l="l" t="t" r="r" b="b"/>
            <a:pathLst>
              <a:path w="433069" h="176530">
                <a:moveTo>
                  <a:pt x="0" y="176466"/>
                </a:moveTo>
                <a:lnTo>
                  <a:pt x="0" y="0"/>
                </a:lnTo>
                <a:lnTo>
                  <a:pt x="432625" y="0"/>
                </a:lnTo>
              </a:path>
            </a:pathLst>
          </a:custGeom>
          <a:ln w="6350">
            <a:solidFill>
              <a:srgbClr val="010202"/>
            </a:solidFill>
          </a:ln>
        </p:spPr>
        <p:txBody>
          <a:bodyPr wrap="square" lIns="0" tIns="0" rIns="0" bIns="0" rtlCol="0"/>
          <a:lstStyle/>
          <a:p>
            <a:endParaRPr/>
          </a:p>
        </p:txBody>
      </p:sp>
      <p:sp>
        <p:nvSpPr>
          <p:cNvPr id="34" name="object 34"/>
          <p:cNvSpPr txBox="1"/>
          <p:nvPr/>
        </p:nvSpPr>
        <p:spPr>
          <a:xfrm>
            <a:off x="5375227" y="4929360"/>
            <a:ext cx="3568699" cy="1426544"/>
          </a:xfrm>
          <a:prstGeom prst="rect">
            <a:avLst/>
          </a:prstGeom>
        </p:spPr>
        <p:txBody>
          <a:bodyPr vert="horz" wrap="square" lIns="0" tIns="0" rIns="0" bIns="0" rtlCol="0">
            <a:spAutoFit/>
          </a:bodyPr>
          <a:lstStyle/>
          <a:p>
            <a:pPr marL="732420" algn="ctr"/>
            <a:r>
              <a:rPr sz="1600" dirty="0">
                <a:solidFill>
                  <a:srgbClr val="010202"/>
                </a:solidFill>
                <a:latin typeface="Verdana"/>
                <a:cs typeface="Verdana"/>
              </a:rPr>
              <a:t>Cornea</a:t>
            </a:r>
            <a:endParaRPr sz="1600">
              <a:latin typeface="Verdana"/>
              <a:cs typeface="Verdana"/>
            </a:endParaRPr>
          </a:p>
          <a:p>
            <a:pPr marL="29414">
              <a:spcBef>
                <a:spcPts val="1031"/>
              </a:spcBef>
            </a:pPr>
            <a:r>
              <a:rPr sz="1600" dirty="0">
                <a:solidFill>
                  <a:srgbClr val="010202"/>
                </a:solidFill>
                <a:latin typeface="Verdana"/>
                <a:cs typeface="Verdana"/>
              </a:rPr>
              <a:t>Iris</a:t>
            </a:r>
            <a:endParaRPr sz="1600">
              <a:latin typeface="Verdana"/>
              <a:cs typeface="Verdana"/>
            </a:endParaRPr>
          </a:p>
          <a:p>
            <a:pPr>
              <a:lnSpc>
                <a:spcPct val="100000"/>
              </a:lnSpc>
            </a:pPr>
            <a:endParaRPr sz="1600">
              <a:latin typeface="Times New Roman"/>
              <a:cs typeface="Times New Roman"/>
            </a:endParaRPr>
          </a:p>
          <a:p>
            <a:pPr marL="753010" algn="ctr">
              <a:spcBef>
                <a:spcPts val="973"/>
              </a:spcBef>
            </a:pPr>
            <a:r>
              <a:rPr sz="1400" dirty="0">
                <a:solidFill>
                  <a:srgbClr val="231F20"/>
                </a:solidFill>
                <a:latin typeface="Verdana"/>
                <a:cs typeface="Verdana"/>
              </a:rPr>
              <a:t>Image by MIT OpenCourseWare.</a:t>
            </a:r>
            <a:endParaRPr sz="1400">
              <a:latin typeface="Verdana"/>
              <a:cs typeface="Verdana"/>
            </a:endParaRPr>
          </a:p>
        </p:txBody>
      </p:sp>
    </p:spTree>
    <p:extLst>
      <p:ext uri="{BB962C8B-B14F-4D97-AF65-F5344CB8AC3E}">
        <p14:creationId xmlns:p14="http://schemas.microsoft.com/office/powerpoint/2010/main" val="962077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963312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77" t="11098" r="2597" b="1305"/>
          <a:stretch/>
        </p:blipFill>
        <p:spPr bwMode="auto">
          <a:xfrm>
            <a:off x="643667" y="609978"/>
            <a:ext cx="7751825" cy="5993546"/>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21506" name="Text Box 4"/>
          <p:cNvSpPr txBox="1">
            <a:spLocks noChangeArrowheads="1"/>
          </p:cNvSpPr>
          <p:nvPr/>
        </p:nvSpPr>
        <p:spPr bwMode="auto">
          <a:xfrm>
            <a:off x="6443663" y="6221413"/>
            <a:ext cx="2627312" cy="592137"/>
          </a:xfrm>
          <a:prstGeom prst="rect">
            <a:avLst/>
          </a:prstGeom>
          <a:solidFill>
            <a:srgbClr val="FFFFFF"/>
          </a:solidFill>
          <a:ln w="12699">
            <a:solidFill>
              <a:schemeClr val="tx1"/>
            </a:solidFill>
            <a:miter lim="800000"/>
            <a:headEnd type="none" w="sm" len="sm"/>
            <a:tailEnd type="none" w="sm" len="sm"/>
          </a:ln>
        </p:spPr>
        <p:txBody>
          <a:bodyPr lIns="92075" tIns="46038" rIns="92075" bIns="46038">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914400" eaLnBrk="1" fontAlgn="base" hangingPunct="1">
              <a:spcBef>
                <a:spcPct val="50000"/>
              </a:spcBef>
              <a:spcAft>
                <a:spcPct val="0"/>
              </a:spcAft>
            </a:pPr>
            <a:r>
              <a:rPr lang="en-US" sz="3200" b="1">
                <a:solidFill>
                  <a:srgbClr val="000000"/>
                </a:solidFill>
                <a:latin typeface="Verdana" charset="0"/>
              </a:rPr>
              <a:t>Contrast</a:t>
            </a:r>
          </a:p>
        </p:txBody>
      </p:sp>
    </p:spTree>
    <p:extLst>
      <p:ext uri="{BB962C8B-B14F-4D97-AF65-F5344CB8AC3E}">
        <p14:creationId xmlns:p14="http://schemas.microsoft.com/office/powerpoint/2010/main" val="216496145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085" t="10899" r="2943" b="645"/>
          <a:stretch/>
        </p:blipFill>
        <p:spPr bwMode="auto">
          <a:xfrm>
            <a:off x="652366" y="611210"/>
            <a:ext cx="7715318" cy="6091541"/>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22530" name="Text Box 6"/>
          <p:cNvSpPr txBox="1">
            <a:spLocks noChangeArrowheads="1"/>
          </p:cNvSpPr>
          <p:nvPr/>
        </p:nvSpPr>
        <p:spPr bwMode="auto">
          <a:xfrm>
            <a:off x="6443663" y="6221413"/>
            <a:ext cx="2627312" cy="592137"/>
          </a:xfrm>
          <a:prstGeom prst="rect">
            <a:avLst/>
          </a:prstGeom>
          <a:solidFill>
            <a:srgbClr val="FFFFFF"/>
          </a:solidFill>
          <a:ln w="12699">
            <a:solidFill>
              <a:schemeClr val="tx1"/>
            </a:solidFill>
            <a:miter lim="800000"/>
            <a:headEnd type="none" w="sm" len="sm"/>
            <a:tailEnd type="none" w="sm" len="sm"/>
          </a:ln>
        </p:spPr>
        <p:txBody>
          <a:bodyPr lIns="92075" tIns="46038" rIns="92075" bIns="46038">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914400" eaLnBrk="1" fontAlgn="base" hangingPunct="1">
              <a:spcBef>
                <a:spcPct val="50000"/>
              </a:spcBef>
              <a:spcAft>
                <a:spcPct val="0"/>
              </a:spcAft>
            </a:pPr>
            <a:r>
              <a:rPr lang="en-US" sz="3200" b="1">
                <a:solidFill>
                  <a:srgbClr val="000000"/>
                </a:solidFill>
                <a:latin typeface="Verdana" charset="0"/>
              </a:rPr>
              <a:t>Repetition</a:t>
            </a:r>
          </a:p>
        </p:txBody>
      </p:sp>
    </p:spTree>
    <p:extLst>
      <p:ext uri="{BB962C8B-B14F-4D97-AF65-F5344CB8AC3E}">
        <p14:creationId xmlns:p14="http://schemas.microsoft.com/office/powerpoint/2010/main" val="250228227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466181" y="2743933"/>
            <a:ext cx="2640351" cy="2107566"/>
          </a:xfrm>
          <a:prstGeom prst="rect">
            <a:avLst/>
          </a:prstGeom>
        </p:spPr>
      </p:pic>
      <p:sp>
        <p:nvSpPr>
          <p:cNvPr id="2" name="Title 1"/>
          <p:cNvSpPr>
            <a:spLocks noGrp="1"/>
          </p:cNvSpPr>
          <p:nvPr>
            <p:ph type="title"/>
          </p:nvPr>
        </p:nvSpPr>
        <p:spPr/>
        <p:txBody>
          <a:bodyPr/>
          <a:lstStyle/>
          <a:p>
            <a:r>
              <a:rPr lang="en-US"/>
              <a:t>Visual Representation of Data</a:t>
            </a:r>
          </a:p>
        </p:txBody>
      </p:sp>
      <p:pic>
        <p:nvPicPr>
          <p:cNvPr id="3" name="Picture 2"/>
          <p:cNvPicPr>
            <a:picLocks noChangeAspect="1"/>
          </p:cNvPicPr>
          <p:nvPr/>
        </p:nvPicPr>
        <p:blipFill>
          <a:blip r:embed="rId3"/>
          <a:stretch>
            <a:fillRect/>
          </a:stretch>
        </p:blipFill>
        <p:spPr>
          <a:xfrm>
            <a:off x="761999" y="1066800"/>
            <a:ext cx="2602252" cy="2133600"/>
          </a:xfrm>
          <a:prstGeom prst="rect">
            <a:avLst/>
          </a:prstGeom>
        </p:spPr>
      </p:pic>
      <p:pic>
        <p:nvPicPr>
          <p:cNvPr id="4" name="Picture 3"/>
          <p:cNvPicPr>
            <a:picLocks noChangeAspect="1"/>
          </p:cNvPicPr>
          <p:nvPr/>
        </p:nvPicPr>
        <p:blipFill>
          <a:blip r:embed="rId4"/>
          <a:stretch>
            <a:fillRect/>
          </a:stretch>
        </p:blipFill>
        <p:spPr>
          <a:xfrm>
            <a:off x="6286500" y="4419600"/>
            <a:ext cx="2640350" cy="2116995"/>
          </a:xfrm>
          <a:prstGeom prst="rect">
            <a:avLst/>
          </a:prstGeom>
        </p:spPr>
      </p:pic>
    </p:spTree>
    <p:extLst>
      <p:ext uri="{BB962C8B-B14F-4D97-AF65-F5344CB8AC3E}">
        <p14:creationId xmlns:p14="http://schemas.microsoft.com/office/powerpoint/2010/main" val="3842456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765171" y="4516296"/>
            <a:ext cx="3980011" cy="215444"/>
          </a:xfrm>
          <a:prstGeom prst="rect">
            <a:avLst/>
          </a:prstGeom>
        </p:spPr>
        <p:txBody>
          <a:bodyPr vert="horz" wrap="square" lIns="0" tIns="0" rIns="0" bIns="0" rtlCol="0">
            <a:spAutoFit/>
          </a:bodyPr>
          <a:lstStyle/>
          <a:p>
            <a:pPr marL="29414"/>
            <a:r>
              <a:rPr sz="1400" dirty="0">
                <a:solidFill>
                  <a:srgbClr val="231F20"/>
                </a:solidFill>
                <a:latin typeface="Verdana"/>
                <a:cs typeface="Verdana"/>
              </a:rPr>
              <a:t>© source unknown. All rights reserved.</a:t>
            </a:r>
            <a:endParaRPr sz="1400">
              <a:latin typeface="Verdana"/>
              <a:cs typeface="Verdana"/>
            </a:endParaRPr>
          </a:p>
        </p:txBody>
      </p:sp>
      <p:sp>
        <p:nvSpPr>
          <p:cNvPr id="4" name="object 4"/>
          <p:cNvSpPr txBox="1"/>
          <p:nvPr/>
        </p:nvSpPr>
        <p:spPr>
          <a:xfrm>
            <a:off x="5261966" y="4348196"/>
            <a:ext cx="3258579" cy="215444"/>
          </a:xfrm>
          <a:prstGeom prst="rect">
            <a:avLst/>
          </a:prstGeom>
        </p:spPr>
        <p:txBody>
          <a:bodyPr vert="horz" wrap="square" lIns="0" tIns="0" rIns="0" bIns="0" rtlCol="0">
            <a:spAutoFit/>
          </a:bodyPr>
          <a:lstStyle/>
          <a:p>
            <a:pPr marL="29414"/>
            <a:r>
              <a:rPr sz="1400" dirty="0">
                <a:solidFill>
                  <a:srgbClr val="231F20"/>
                </a:solidFill>
                <a:latin typeface="Verdana"/>
                <a:cs typeface="Verdana"/>
              </a:rPr>
              <a:t>© SAP AG. All rights reserved.</a:t>
            </a:r>
            <a:endParaRPr sz="1400">
              <a:latin typeface="Verdana"/>
              <a:cs typeface="Verdana"/>
            </a:endParaRPr>
          </a:p>
        </p:txBody>
      </p:sp>
      <p:sp>
        <p:nvSpPr>
          <p:cNvPr id="5" name="object 5"/>
          <p:cNvSpPr txBox="1"/>
          <p:nvPr/>
        </p:nvSpPr>
        <p:spPr>
          <a:xfrm>
            <a:off x="2868118" y="6579232"/>
            <a:ext cx="3320245" cy="215444"/>
          </a:xfrm>
          <a:prstGeom prst="rect">
            <a:avLst/>
          </a:prstGeom>
        </p:spPr>
        <p:txBody>
          <a:bodyPr vert="horz" wrap="square" lIns="0" tIns="0" rIns="0" bIns="0" rtlCol="0">
            <a:spAutoFit/>
          </a:bodyPr>
          <a:lstStyle/>
          <a:p>
            <a:pPr marL="29414"/>
            <a:r>
              <a:rPr sz="1400" dirty="0">
                <a:solidFill>
                  <a:srgbClr val="231F20"/>
                </a:solidFill>
                <a:latin typeface="Verdana"/>
                <a:cs typeface="Verdana"/>
              </a:rPr>
              <a:t>© Google. All rights reserved.</a:t>
            </a:r>
            <a:endParaRPr sz="1400">
              <a:latin typeface="Verdana"/>
              <a:cs typeface="Verdana"/>
            </a:endParaRPr>
          </a:p>
        </p:txBody>
      </p:sp>
    </p:spTree>
    <p:extLst>
      <p:ext uri="{BB962C8B-B14F-4D97-AF65-F5344CB8AC3E}">
        <p14:creationId xmlns:p14="http://schemas.microsoft.com/office/powerpoint/2010/main" val="338925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722678" y="3611193"/>
            <a:ext cx="4169958" cy="215444"/>
          </a:xfrm>
          <a:prstGeom prst="rect">
            <a:avLst/>
          </a:prstGeom>
        </p:spPr>
        <p:txBody>
          <a:bodyPr vert="horz" wrap="square" lIns="0" tIns="0" rIns="0" bIns="0" rtlCol="0">
            <a:spAutoFit/>
          </a:bodyPr>
          <a:lstStyle/>
          <a:p>
            <a:pPr marL="29414"/>
            <a:r>
              <a:rPr sz="1400" dirty="0">
                <a:solidFill>
                  <a:srgbClr val="231F20"/>
                </a:solidFill>
                <a:latin typeface="Verdana"/>
                <a:cs typeface="Verdana"/>
              </a:rPr>
              <a:t>© source unknown. All rights reserved.</a:t>
            </a:r>
            <a:endParaRPr sz="1400">
              <a:latin typeface="Verdana"/>
              <a:cs typeface="Verdana"/>
            </a:endParaRPr>
          </a:p>
        </p:txBody>
      </p:sp>
      <p:sp>
        <p:nvSpPr>
          <p:cNvPr id="4" name="object 4"/>
          <p:cNvSpPr txBox="1"/>
          <p:nvPr/>
        </p:nvSpPr>
        <p:spPr>
          <a:xfrm>
            <a:off x="2849495" y="5324647"/>
            <a:ext cx="3131050" cy="215444"/>
          </a:xfrm>
          <a:prstGeom prst="rect">
            <a:avLst/>
          </a:prstGeom>
        </p:spPr>
        <p:txBody>
          <a:bodyPr vert="horz" wrap="square" lIns="0" tIns="0" rIns="0" bIns="0" rtlCol="0">
            <a:spAutoFit/>
          </a:bodyPr>
          <a:lstStyle/>
          <a:p>
            <a:pPr marL="29414"/>
            <a:r>
              <a:rPr sz="1400" dirty="0">
                <a:solidFill>
                  <a:srgbClr val="231F20"/>
                </a:solidFill>
                <a:latin typeface="Verdana"/>
                <a:cs typeface="Verdana"/>
              </a:rPr>
              <a:t>© Microsoft. All rights reserved.</a:t>
            </a:r>
            <a:endParaRPr sz="1400">
              <a:latin typeface="Verdana"/>
              <a:cs typeface="Verdana"/>
            </a:endParaRPr>
          </a:p>
        </p:txBody>
      </p:sp>
    </p:spTree>
    <p:extLst>
      <p:ext uri="{BB962C8B-B14F-4D97-AF65-F5344CB8AC3E}">
        <p14:creationId xmlns:p14="http://schemas.microsoft.com/office/powerpoint/2010/main" val="423233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613032" y="6397639"/>
            <a:ext cx="4244968" cy="184666"/>
          </a:xfrm>
          <a:prstGeom prst="rect">
            <a:avLst/>
          </a:prstGeom>
        </p:spPr>
        <p:txBody>
          <a:bodyPr vert="horz" wrap="square" lIns="0" tIns="0" rIns="0" bIns="0" rtlCol="0">
            <a:spAutoFit/>
          </a:bodyPr>
          <a:lstStyle/>
          <a:p>
            <a:pPr marL="29414"/>
            <a:r>
              <a:rPr sz="1200" dirty="0">
                <a:solidFill>
                  <a:srgbClr val="231F20"/>
                </a:solidFill>
                <a:latin typeface="Verdana"/>
                <a:cs typeface="Verdana"/>
              </a:rPr>
              <a:t>© source unknown. All rights reserved.</a:t>
            </a:r>
            <a:endParaRPr sz="1200">
              <a:latin typeface="Verdana"/>
              <a:cs typeface="Verdana"/>
            </a:endParaRPr>
          </a:p>
        </p:txBody>
      </p:sp>
    </p:spTree>
    <p:extLst>
      <p:ext uri="{BB962C8B-B14F-4D97-AF65-F5344CB8AC3E}">
        <p14:creationId xmlns:p14="http://schemas.microsoft.com/office/powerpoint/2010/main" val="105753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2960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1741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17411" name="Rectangle 6"/>
          <p:cNvSpPr>
            <a:spLocks noGrp="1" noChangeArrowheads="1"/>
          </p:cNvSpPr>
          <p:nvPr>
            <p:ph type="title"/>
          </p:nvPr>
        </p:nvSpPr>
        <p:spPr/>
        <p:txBody>
          <a:bodyPr/>
          <a:lstStyle/>
          <a:p>
            <a:pPr eaLnBrk="1" hangingPunct="1"/>
            <a:r>
              <a:rPr lang="en-US">
                <a:latin typeface="Tahoma" charset="0"/>
              </a:rPr>
              <a:t>Context</a:t>
            </a:r>
          </a:p>
        </p:txBody>
      </p:sp>
      <p:sp>
        <p:nvSpPr>
          <p:cNvPr id="17412" name="Rectangle 7"/>
          <p:cNvSpPr>
            <a:spLocks noGrp="1" noChangeArrowheads="1"/>
          </p:cNvSpPr>
          <p:nvPr>
            <p:ph type="body" idx="1"/>
          </p:nvPr>
        </p:nvSpPr>
        <p:spPr/>
        <p:txBody>
          <a:bodyPr/>
          <a:lstStyle/>
          <a:p>
            <a:pPr eaLnBrk="1" hangingPunct="1"/>
            <a:r>
              <a:rPr lang="en-US">
                <a:latin typeface="Tahoma" charset="0"/>
              </a:rPr>
              <a:t>Context plays a major role in what people see in an image</a:t>
            </a:r>
          </a:p>
          <a:p>
            <a:pPr eaLnBrk="1" hangingPunct="1"/>
            <a:r>
              <a:rPr lang="en-US">
                <a:latin typeface="Tahoma" charset="0"/>
              </a:rPr>
              <a:t>Mind set: factors that we know and bring to a situation</a:t>
            </a:r>
          </a:p>
          <a:p>
            <a:pPr eaLnBrk="1" hangingPunct="1"/>
            <a:r>
              <a:rPr lang="en-US">
                <a:latin typeface="Tahoma" charset="0"/>
              </a:rPr>
              <a:t>Mind set can have a profound effect on the usability of a web site</a:t>
            </a:r>
          </a:p>
        </p:txBody>
      </p:sp>
    </p:spTree>
    <p:extLst>
      <p:ext uri="{BB962C8B-B14F-4D97-AF65-F5344CB8AC3E}">
        <p14:creationId xmlns:p14="http://schemas.microsoft.com/office/powerpoint/2010/main" val="106517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1945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19459" name="Rectangle 2"/>
          <p:cNvSpPr>
            <a:spLocks noGrp="1" noChangeArrowheads="1"/>
          </p:cNvSpPr>
          <p:nvPr>
            <p:ph type="title"/>
          </p:nvPr>
        </p:nvSpPr>
        <p:spPr/>
        <p:txBody>
          <a:bodyPr/>
          <a:lstStyle/>
          <a:p>
            <a:pPr eaLnBrk="1" hangingPunct="1"/>
            <a:r>
              <a:rPr lang="en-US">
                <a:latin typeface="Tahoma" charset="0"/>
              </a:rPr>
              <a:t>Example of context: What do you see?</a:t>
            </a:r>
          </a:p>
        </p:txBody>
      </p:sp>
      <p:pic>
        <p:nvPicPr>
          <p:cNvPr id="19460" name="Picture 3" descr="01HAFcal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2017713"/>
            <a:ext cx="5862638" cy="4114800"/>
          </a:xfrm>
          <a:noFill/>
        </p:spPr>
      </p:pic>
    </p:spTree>
    <p:extLst>
      <p:ext uri="{BB962C8B-B14F-4D97-AF65-F5344CB8AC3E}">
        <p14:creationId xmlns:p14="http://schemas.microsoft.com/office/powerpoint/2010/main" val="24707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2150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21507" name="Rectangle 2"/>
          <p:cNvSpPr>
            <a:spLocks noGrp="1" noChangeArrowheads="1"/>
          </p:cNvSpPr>
          <p:nvPr>
            <p:ph type="title"/>
          </p:nvPr>
        </p:nvSpPr>
        <p:spPr/>
        <p:txBody>
          <a:bodyPr/>
          <a:lstStyle/>
          <a:p>
            <a:pPr eaLnBrk="1" hangingPunct="1"/>
            <a:r>
              <a:rPr lang="en-US">
                <a:latin typeface="Tahoma" charset="0"/>
              </a:rPr>
              <a:t>Hint: it</a:t>
            </a:r>
            <a:r>
              <a:rPr lang="ja-JP" altLang="en-US">
                <a:latin typeface="Tahoma" charset="0"/>
              </a:rPr>
              <a:t>’</a:t>
            </a:r>
            <a:r>
              <a:rPr lang="en-US" altLang="ja-JP">
                <a:latin typeface="Tahoma" charset="0"/>
              </a:rPr>
              <a:t>s an animal, facing you . . .</a:t>
            </a:r>
            <a:endParaRPr lang="en-US">
              <a:latin typeface="Tahoma" charset="0"/>
            </a:endParaRPr>
          </a:p>
        </p:txBody>
      </p:sp>
      <p:pic>
        <p:nvPicPr>
          <p:cNvPr id="21508" name="Picture 3" descr="01HAFcal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2017713"/>
            <a:ext cx="5862638" cy="4114800"/>
          </a:xfrm>
          <a:noFill/>
        </p:spPr>
      </p:pic>
    </p:spTree>
    <p:extLst>
      <p:ext uri="{BB962C8B-B14F-4D97-AF65-F5344CB8AC3E}">
        <p14:creationId xmlns:p14="http://schemas.microsoft.com/office/powerpoint/2010/main" val="2013355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2355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23555" name="Rectangle 2"/>
          <p:cNvSpPr>
            <a:spLocks noGrp="1" noChangeArrowheads="1"/>
          </p:cNvSpPr>
          <p:nvPr>
            <p:ph type="title"/>
          </p:nvPr>
        </p:nvSpPr>
        <p:spPr/>
        <p:txBody>
          <a:bodyPr/>
          <a:lstStyle/>
          <a:p>
            <a:pPr eaLnBrk="1" hangingPunct="1"/>
            <a:r>
              <a:rPr lang="en-US">
                <a:latin typeface="Tahoma" charset="0"/>
              </a:rPr>
              <a:t>Hint: this animal gives milk, and her face takes up the left half of the picture . . .</a:t>
            </a:r>
          </a:p>
        </p:txBody>
      </p:sp>
      <p:pic>
        <p:nvPicPr>
          <p:cNvPr id="23556" name="Picture 3" descr="01HAFcal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74825" y="2017713"/>
            <a:ext cx="5862638" cy="4114800"/>
          </a:xfrm>
          <a:noFill/>
        </p:spPr>
      </p:pic>
    </p:spTree>
    <p:extLst>
      <p:ext uri="{BB962C8B-B14F-4D97-AF65-F5344CB8AC3E}">
        <p14:creationId xmlns:p14="http://schemas.microsoft.com/office/powerpoint/2010/main" val="323534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2560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25603" name="Rectangle 4"/>
          <p:cNvSpPr>
            <a:spLocks noGrp="1" noChangeArrowheads="1"/>
          </p:cNvSpPr>
          <p:nvPr>
            <p:ph type="title"/>
          </p:nvPr>
        </p:nvSpPr>
        <p:spPr/>
        <p:txBody>
          <a:bodyPr/>
          <a:lstStyle/>
          <a:p>
            <a:pPr eaLnBrk="1" hangingPunct="1"/>
            <a:r>
              <a:rPr lang="en-US">
                <a:latin typeface="Tahoma" charset="0"/>
              </a:rPr>
              <a:t>Why couldn</a:t>
            </a:r>
            <a:r>
              <a:rPr lang="ja-JP" altLang="en-US">
                <a:latin typeface="Tahoma" charset="0"/>
              </a:rPr>
              <a:t>’</a:t>
            </a:r>
            <a:r>
              <a:rPr lang="en-US" altLang="ja-JP">
                <a:latin typeface="Tahoma" charset="0"/>
              </a:rPr>
              <a:t>t you see the cow</a:t>
            </a:r>
            <a:r>
              <a:rPr lang="ja-JP" altLang="en-US">
                <a:latin typeface="Tahoma" charset="0"/>
              </a:rPr>
              <a:t>’</a:t>
            </a:r>
            <a:r>
              <a:rPr lang="en-US" altLang="ja-JP">
                <a:latin typeface="Tahoma" charset="0"/>
              </a:rPr>
              <a:t>s face at first?</a:t>
            </a:r>
            <a:endParaRPr lang="en-US">
              <a:latin typeface="Tahoma" charset="0"/>
            </a:endParaRPr>
          </a:p>
        </p:txBody>
      </p:sp>
      <p:sp>
        <p:nvSpPr>
          <p:cNvPr id="25604" name="Rectangle 5"/>
          <p:cNvSpPr>
            <a:spLocks noGrp="1" noChangeArrowheads="1"/>
          </p:cNvSpPr>
          <p:nvPr>
            <p:ph type="body" idx="1"/>
          </p:nvPr>
        </p:nvSpPr>
        <p:spPr/>
        <p:txBody>
          <a:bodyPr/>
          <a:lstStyle/>
          <a:p>
            <a:pPr eaLnBrk="1" hangingPunct="1"/>
            <a:r>
              <a:rPr lang="en-US">
                <a:latin typeface="Tahoma" charset="0"/>
              </a:rPr>
              <a:t>It</a:t>
            </a:r>
            <a:r>
              <a:rPr lang="ja-JP" altLang="en-US">
                <a:latin typeface="Tahoma" charset="0"/>
              </a:rPr>
              <a:t>’</a:t>
            </a:r>
            <a:r>
              <a:rPr lang="en-US" altLang="ja-JP">
                <a:latin typeface="Tahoma" charset="0"/>
              </a:rPr>
              <a:t>s blurry and too contrasty, of course, but more:</a:t>
            </a:r>
          </a:p>
          <a:p>
            <a:pPr eaLnBrk="1" hangingPunct="1"/>
            <a:r>
              <a:rPr lang="en-US">
                <a:latin typeface="Tahoma" charset="0"/>
              </a:rPr>
              <a:t>You had no idea what to expect, because there was no context</a:t>
            </a:r>
          </a:p>
          <a:p>
            <a:pPr eaLnBrk="1" hangingPunct="1"/>
            <a:r>
              <a:rPr lang="en-US">
                <a:latin typeface="Tahoma" charset="0"/>
              </a:rPr>
              <a:t>Now that you do have a context, you will have little difficulty recognizing it the next time</a:t>
            </a:r>
          </a:p>
        </p:txBody>
      </p:sp>
    </p:spTree>
    <p:extLst>
      <p:ext uri="{BB962C8B-B14F-4D97-AF65-F5344CB8AC3E}">
        <p14:creationId xmlns:p14="http://schemas.microsoft.com/office/powerpoint/2010/main" val="303632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6281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2765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27651" name="Rectangle 2"/>
          <p:cNvSpPr>
            <a:spLocks noGrp="1" noChangeArrowheads="1"/>
          </p:cNvSpPr>
          <p:nvPr>
            <p:ph type="title"/>
          </p:nvPr>
        </p:nvSpPr>
        <p:spPr/>
        <p:txBody>
          <a:bodyPr/>
          <a:lstStyle/>
          <a:p>
            <a:pPr eaLnBrk="1" hangingPunct="1"/>
            <a:r>
              <a:rPr lang="en-US">
                <a:latin typeface="Tahoma" charset="0"/>
              </a:rPr>
              <a:t>Another example of context: are these letters the same?</a:t>
            </a:r>
          </a:p>
        </p:txBody>
      </p:sp>
      <p:pic>
        <p:nvPicPr>
          <p:cNvPr id="27652" name="Picture 3" descr="2LooksIdentic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52663" y="2366963"/>
            <a:ext cx="4075112" cy="2586037"/>
          </a:xfrm>
          <a:noFill/>
        </p:spPr>
      </p:pic>
    </p:spTree>
    <p:extLst>
      <p:ext uri="{BB962C8B-B14F-4D97-AF65-F5344CB8AC3E}">
        <p14:creationId xmlns:p14="http://schemas.microsoft.com/office/powerpoint/2010/main" val="3347399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28674"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28675" name="Rectangle 2"/>
          <p:cNvSpPr>
            <a:spLocks noGrp="1" noChangeArrowheads="1"/>
          </p:cNvSpPr>
          <p:nvPr>
            <p:ph type="title"/>
          </p:nvPr>
        </p:nvSpPr>
        <p:spPr/>
        <p:txBody>
          <a:bodyPr/>
          <a:lstStyle/>
          <a:p>
            <a:pPr eaLnBrk="1" hangingPunct="1"/>
            <a:r>
              <a:rPr lang="en-US">
                <a:latin typeface="Tahoma" charset="0"/>
              </a:rPr>
              <a:t>Well, yes, but now in context:</a:t>
            </a:r>
          </a:p>
        </p:txBody>
      </p:sp>
      <p:pic>
        <p:nvPicPr>
          <p:cNvPr id="28676" name="Picture 3" descr="3TopAceReveal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320925" y="2590800"/>
            <a:ext cx="3730625" cy="1635125"/>
          </a:xfrm>
          <a:noFill/>
        </p:spPr>
      </p:pic>
    </p:spTree>
    <p:extLst>
      <p:ext uri="{BB962C8B-B14F-4D97-AF65-F5344CB8AC3E}">
        <p14:creationId xmlns:p14="http://schemas.microsoft.com/office/powerpoint/2010/main" val="323740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2969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29699" name="Rectangle 4"/>
          <p:cNvSpPr>
            <a:spLocks noGrp="1" noChangeArrowheads="1"/>
          </p:cNvSpPr>
          <p:nvPr>
            <p:ph type="title"/>
          </p:nvPr>
        </p:nvSpPr>
        <p:spPr/>
        <p:txBody>
          <a:bodyPr/>
          <a:lstStyle/>
          <a:p>
            <a:pPr eaLnBrk="1" hangingPunct="1"/>
            <a:r>
              <a:rPr lang="en-US">
                <a:latin typeface="Tahoma" charset="0"/>
              </a:rPr>
              <a:t>Figure and ground</a:t>
            </a:r>
          </a:p>
        </p:txBody>
      </p:sp>
      <p:sp>
        <p:nvSpPr>
          <p:cNvPr id="29700" name="Rectangle 5"/>
          <p:cNvSpPr>
            <a:spLocks noGrp="1" noChangeArrowheads="1"/>
          </p:cNvSpPr>
          <p:nvPr>
            <p:ph type="body" idx="1"/>
          </p:nvPr>
        </p:nvSpPr>
        <p:spPr/>
        <p:txBody>
          <a:bodyPr/>
          <a:lstStyle/>
          <a:p>
            <a:pPr eaLnBrk="1" hangingPunct="1"/>
            <a:r>
              <a:rPr lang="en-US">
                <a:latin typeface="Tahoma" charset="0"/>
              </a:rPr>
              <a:t>Images are partitioned into </a:t>
            </a:r>
          </a:p>
          <a:p>
            <a:pPr lvl="1" eaLnBrk="1" hangingPunct="1"/>
            <a:r>
              <a:rPr lang="en-US">
                <a:latin typeface="Tahoma" charset="0"/>
              </a:rPr>
              <a:t>Figure (foreground) and</a:t>
            </a:r>
          </a:p>
          <a:p>
            <a:pPr lvl="1" eaLnBrk="1" hangingPunct="1"/>
            <a:r>
              <a:rPr lang="en-US">
                <a:latin typeface="Tahoma" charset="0"/>
              </a:rPr>
              <a:t>Ground ( background)</a:t>
            </a:r>
          </a:p>
          <a:p>
            <a:pPr eaLnBrk="1" hangingPunct="1"/>
            <a:r>
              <a:rPr lang="en-US">
                <a:latin typeface="Tahoma" charset="0"/>
              </a:rPr>
              <a:t>Sometimes figure and ground are ambiguous</a:t>
            </a:r>
          </a:p>
        </p:txBody>
      </p:sp>
    </p:spTree>
    <p:extLst>
      <p:ext uri="{BB962C8B-B14F-4D97-AF65-F5344CB8AC3E}">
        <p14:creationId xmlns:p14="http://schemas.microsoft.com/office/powerpoint/2010/main" val="2560829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3072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30723" name="Rectangle 4"/>
          <p:cNvSpPr>
            <a:spLocks noGrp="1" noChangeArrowheads="1"/>
          </p:cNvSpPr>
          <p:nvPr>
            <p:ph type="title"/>
          </p:nvPr>
        </p:nvSpPr>
        <p:spPr/>
        <p:txBody>
          <a:bodyPr/>
          <a:lstStyle/>
          <a:p>
            <a:pPr eaLnBrk="1" hangingPunct="1"/>
            <a:r>
              <a:rPr lang="en-US">
                <a:latin typeface="Tahoma" charset="0"/>
              </a:rPr>
              <a:t>Figure and ground: What do you see?</a:t>
            </a:r>
          </a:p>
        </p:txBody>
      </p:sp>
      <p:pic>
        <p:nvPicPr>
          <p:cNvPr id="30724"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09875" y="2089150"/>
            <a:ext cx="3792538" cy="3971925"/>
          </a:xfrm>
        </p:spPr>
      </p:pic>
    </p:spTree>
    <p:extLst>
      <p:ext uri="{BB962C8B-B14F-4D97-AF65-F5344CB8AC3E}">
        <p14:creationId xmlns:p14="http://schemas.microsoft.com/office/powerpoint/2010/main" val="405034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Depth Reversal</a:t>
            </a:r>
          </a:p>
        </p:txBody>
      </p:sp>
      <p:sp>
        <p:nvSpPr>
          <p:cNvPr id="5" name="Content Placeholder 4"/>
          <p:cNvSpPr>
            <a:spLocks noGrp="1"/>
          </p:cNvSpPr>
          <p:nvPr>
            <p:ph idx="1"/>
          </p:nvPr>
        </p:nvSpPr>
        <p:spPr/>
        <p:txBody>
          <a:bodyPr/>
          <a:lstStyle/>
          <a:p>
            <a:r>
              <a:rPr lang="en-US"/>
              <a:t>Necker cube</a:t>
            </a:r>
          </a:p>
          <a:p>
            <a:pPr marL="0" indent="0">
              <a:buNone/>
            </a:pPr>
            <a:endParaRPr lang="en-US"/>
          </a:p>
          <a:p>
            <a:endParaRPr lang="en-US"/>
          </a:p>
        </p:txBody>
      </p:sp>
      <p:pic>
        <p:nvPicPr>
          <p:cNvPr id="6" name="Picture 5" descr="1200px-Necker_cub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911" y="1953944"/>
            <a:ext cx="4757643" cy="4281879"/>
          </a:xfrm>
          <a:prstGeom prst="rect">
            <a:avLst/>
          </a:prstGeom>
        </p:spPr>
      </p:pic>
    </p:spTree>
    <p:extLst>
      <p:ext uri="{BB962C8B-B14F-4D97-AF65-F5344CB8AC3E}">
        <p14:creationId xmlns:p14="http://schemas.microsoft.com/office/powerpoint/2010/main" val="2788808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12934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43711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77622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95620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1121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81074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18706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34252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noFill/>
        </p:spPr>
        <p:txBody>
          <a:bodyPr lIns="92075" tIns="46038" rIns="92075" bIns="46038"/>
          <a:lstStyle/>
          <a:p>
            <a:pPr eaLnBrk="1" hangingPunct="1"/>
            <a:r>
              <a:rPr lang="en-US">
                <a:latin typeface="Verdana" charset="0"/>
              </a:rPr>
              <a:t>Legibility and readability</a:t>
            </a:r>
          </a:p>
        </p:txBody>
      </p:sp>
      <p:sp>
        <p:nvSpPr>
          <p:cNvPr id="36866" name="Rectangle 3"/>
          <p:cNvSpPr>
            <a:spLocks noGrp="1" noChangeArrowheads="1"/>
          </p:cNvSpPr>
          <p:nvPr>
            <p:ph type="body" idx="1"/>
          </p:nvPr>
        </p:nvSpPr>
        <p:spPr>
          <a:xfrm>
            <a:off x="457200" y="1600200"/>
            <a:ext cx="8229600" cy="4724400"/>
          </a:xfrm>
          <a:noFill/>
        </p:spPr>
        <p:txBody>
          <a:bodyPr lIns="92075" tIns="46038" rIns="92075" bIns="46038"/>
          <a:lstStyle/>
          <a:p>
            <a:pPr marL="0" indent="0" eaLnBrk="1" hangingPunct="1"/>
            <a:r>
              <a:rPr lang="en-US">
                <a:latin typeface="Verdana" charset="0"/>
              </a:rPr>
              <a:t>Characters, symbols, graphical elements should be easily noticeable and distinguishable</a:t>
            </a:r>
          </a:p>
        </p:txBody>
      </p:sp>
      <p:sp>
        <p:nvSpPr>
          <p:cNvPr id="36867" name="Rectangle 4"/>
          <p:cNvSpPr>
            <a:spLocks noChangeArrowheads="1"/>
          </p:cNvSpPr>
          <p:nvPr/>
        </p:nvSpPr>
        <p:spPr bwMode="auto">
          <a:xfrm>
            <a:off x="5148263" y="3802063"/>
            <a:ext cx="189865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2400">
                <a:solidFill>
                  <a:srgbClr val="000000"/>
                </a:solidFill>
                <a:latin typeface="Braggadocio" charset="0"/>
                <a:ea typeface="ＭＳ Ｐゴシック" charset="0"/>
                <a:cs typeface="ＭＳ Ｐゴシック" charset="0"/>
              </a:rPr>
              <a:t>Text set in </a:t>
            </a:r>
            <a:br>
              <a:rPr lang="en-US" sz="2400">
                <a:solidFill>
                  <a:srgbClr val="000000"/>
                </a:solidFill>
                <a:latin typeface="Braggadocio" charset="0"/>
                <a:ea typeface="ＭＳ Ｐゴシック" charset="0"/>
                <a:cs typeface="ＭＳ Ｐゴシック" charset="0"/>
              </a:rPr>
            </a:br>
            <a:r>
              <a:rPr lang="en-US" sz="2400">
                <a:solidFill>
                  <a:srgbClr val="000000"/>
                </a:solidFill>
                <a:latin typeface="Braggadocio" charset="0"/>
                <a:ea typeface="ＭＳ Ｐゴシック" charset="0"/>
                <a:cs typeface="ＭＳ Ｐゴシック" charset="0"/>
              </a:rPr>
              <a:t>Braggadocio</a:t>
            </a:r>
          </a:p>
        </p:txBody>
      </p:sp>
      <p:sp>
        <p:nvSpPr>
          <p:cNvPr id="36868" name="Rectangle 5"/>
          <p:cNvSpPr>
            <a:spLocks noChangeArrowheads="1"/>
          </p:cNvSpPr>
          <p:nvPr/>
        </p:nvSpPr>
        <p:spPr bwMode="auto">
          <a:xfrm>
            <a:off x="755650" y="2852738"/>
            <a:ext cx="167322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2400">
                <a:solidFill>
                  <a:srgbClr val="000000"/>
                </a:solidFill>
                <a:latin typeface="Arial" charset="0"/>
                <a:ea typeface="ＭＳ Ｐゴシック" charset="0"/>
                <a:cs typeface="ＭＳ Ｐゴシック" charset="0"/>
              </a:rPr>
              <a:t>Text set in </a:t>
            </a:r>
            <a:br>
              <a:rPr lang="en-US" sz="2400">
                <a:solidFill>
                  <a:srgbClr val="000000"/>
                </a:solidFill>
                <a:latin typeface="Arial" charset="0"/>
                <a:ea typeface="ＭＳ Ｐゴシック" charset="0"/>
                <a:cs typeface="ＭＳ Ｐゴシック" charset="0"/>
              </a:rPr>
            </a:br>
            <a:r>
              <a:rPr lang="en-US" sz="2400">
                <a:solidFill>
                  <a:srgbClr val="000000"/>
                </a:solidFill>
                <a:latin typeface="Arial" charset="0"/>
                <a:ea typeface="ＭＳ Ｐゴシック" charset="0"/>
                <a:cs typeface="ＭＳ Ｐゴシック" charset="0"/>
              </a:rPr>
              <a:t>Helvetica</a:t>
            </a:r>
          </a:p>
        </p:txBody>
      </p:sp>
      <p:sp>
        <p:nvSpPr>
          <p:cNvPr id="36869" name="Rectangle 6"/>
          <p:cNvSpPr>
            <a:spLocks noChangeArrowheads="1"/>
          </p:cNvSpPr>
          <p:nvPr/>
        </p:nvSpPr>
        <p:spPr bwMode="auto">
          <a:xfrm>
            <a:off x="5148263" y="4776788"/>
            <a:ext cx="23749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2400">
                <a:solidFill>
                  <a:srgbClr val="000000"/>
                </a:solidFill>
                <a:latin typeface="Courier New" charset="0"/>
                <a:ea typeface="ＭＳ Ｐゴシック" charset="0"/>
                <a:cs typeface="ＭＳ Ｐゴシック" charset="0"/>
              </a:rPr>
              <a:t>Text set in </a:t>
            </a:r>
            <a:br>
              <a:rPr lang="en-US" sz="2400">
                <a:solidFill>
                  <a:srgbClr val="000000"/>
                </a:solidFill>
                <a:latin typeface="Courier New" charset="0"/>
                <a:ea typeface="ＭＳ Ｐゴシック" charset="0"/>
                <a:cs typeface="ＭＳ Ｐゴシック" charset="0"/>
              </a:rPr>
            </a:br>
            <a:r>
              <a:rPr lang="en-US" sz="2400">
                <a:solidFill>
                  <a:srgbClr val="000000"/>
                </a:solidFill>
                <a:latin typeface="Courier New" charset="0"/>
                <a:ea typeface="ＭＳ Ｐゴシック" charset="0"/>
                <a:cs typeface="ＭＳ Ｐゴシック" charset="0"/>
              </a:rPr>
              <a:t>Courier</a:t>
            </a:r>
          </a:p>
        </p:txBody>
      </p:sp>
      <p:sp>
        <p:nvSpPr>
          <p:cNvPr id="36870" name="Rectangle 7"/>
          <p:cNvSpPr>
            <a:spLocks noChangeArrowheads="1"/>
          </p:cNvSpPr>
          <p:nvPr/>
        </p:nvSpPr>
        <p:spPr bwMode="auto">
          <a:xfrm>
            <a:off x="5148263" y="2924175"/>
            <a:ext cx="203517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2400">
                <a:solidFill>
                  <a:srgbClr val="000000"/>
                </a:solidFill>
                <a:latin typeface="Arial" charset="0"/>
                <a:ea typeface="ＭＳ Ｐゴシック" charset="0"/>
                <a:cs typeface="ＭＳ Ｐゴシック" charset="0"/>
              </a:rPr>
              <a:t>TEXT SET IN</a:t>
            </a:r>
            <a:br>
              <a:rPr lang="en-US" sz="2400">
                <a:solidFill>
                  <a:srgbClr val="000000"/>
                </a:solidFill>
                <a:latin typeface="Arial" charset="0"/>
                <a:ea typeface="ＭＳ Ｐゴシック" charset="0"/>
                <a:cs typeface="ＭＳ Ｐゴシック" charset="0"/>
              </a:rPr>
            </a:br>
            <a:r>
              <a:rPr lang="en-US" sz="2400">
                <a:solidFill>
                  <a:srgbClr val="000000"/>
                </a:solidFill>
                <a:latin typeface="Arial" charset="0"/>
                <a:ea typeface="ＭＳ Ｐゴシック" charset="0"/>
                <a:cs typeface="ＭＳ Ｐゴシック" charset="0"/>
              </a:rPr>
              <a:t>CAPITALS</a:t>
            </a:r>
          </a:p>
        </p:txBody>
      </p:sp>
      <p:sp>
        <p:nvSpPr>
          <p:cNvPr id="36871" name="Rectangle 8"/>
          <p:cNvSpPr>
            <a:spLocks noChangeArrowheads="1"/>
          </p:cNvSpPr>
          <p:nvPr/>
        </p:nvSpPr>
        <p:spPr bwMode="auto">
          <a:xfrm>
            <a:off x="1411288" y="5851525"/>
            <a:ext cx="5921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36872" name="Rectangle 9"/>
          <p:cNvSpPr>
            <a:spLocks noChangeArrowheads="1"/>
          </p:cNvSpPr>
          <p:nvPr/>
        </p:nvSpPr>
        <p:spPr bwMode="auto">
          <a:xfrm>
            <a:off x="5756275" y="5957888"/>
            <a:ext cx="558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sp>
        <p:nvSpPr>
          <p:cNvPr id="36873" name="Rectangle 10"/>
          <p:cNvSpPr>
            <a:spLocks noChangeArrowheads="1"/>
          </p:cNvSpPr>
          <p:nvPr/>
        </p:nvSpPr>
        <p:spPr bwMode="auto">
          <a:xfrm>
            <a:off x="782638" y="4208463"/>
            <a:ext cx="1900237"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2400">
                <a:solidFill>
                  <a:srgbClr val="000000"/>
                </a:solidFill>
                <a:latin typeface="Times New Roman" charset="0"/>
                <a:ea typeface="ＭＳ Ｐゴシック" charset="0"/>
                <a:cs typeface="ＭＳ Ｐゴシック" charset="0"/>
              </a:rPr>
              <a:t>Text set in </a:t>
            </a:r>
            <a:br>
              <a:rPr lang="en-US" sz="2400">
                <a:solidFill>
                  <a:srgbClr val="000000"/>
                </a:solidFill>
                <a:latin typeface="Times New Roman" charset="0"/>
                <a:ea typeface="ＭＳ Ｐゴシック" charset="0"/>
                <a:cs typeface="ＭＳ Ｐゴシック" charset="0"/>
              </a:rPr>
            </a:br>
            <a:r>
              <a:rPr lang="en-US" sz="2400">
                <a:solidFill>
                  <a:srgbClr val="000000"/>
                </a:solidFill>
                <a:latin typeface="Times New Roman" charset="0"/>
                <a:ea typeface="ＭＳ Ｐゴシック" charset="0"/>
                <a:cs typeface="ＭＳ Ｐゴシック" charset="0"/>
              </a:rPr>
              <a:t>Times Roman</a:t>
            </a:r>
          </a:p>
        </p:txBody>
      </p:sp>
    </p:spTree>
    <p:extLst>
      <p:ext uri="{BB962C8B-B14F-4D97-AF65-F5344CB8AC3E}">
        <p14:creationId xmlns:p14="http://schemas.microsoft.com/office/powerpoint/2010/main" val="424048330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7"/>
          <p:cNvSpPr>
            <a:spLocks noChangeArrowheads="1"/>
          </p:cNvSpPr>
          <p:nvPr/>
        </p:nvSpPr>
        <p:spPr bwMode="auto">
          <a:xfrm>
            <a:off x="0" y="6597650"/>
            <a:ext cx="32766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p>
            <a:pPr defTabSz="914400" eaLnBrk="0" fontAlgn="base" hangingPunct="0">
              <a:spcBef>
                <a:spcPct val="0"/>
              </a:spcBef>
              <a:spcAft>
                <a:spcPct val="0"/>
              </a:spcAft>
            </a:pPr>
            <a:r>
              <a:rPr lang="en-US" sz="1400">
                <a:solidFill>
                  <a:srgbClr val="808080"/>
                </a:solidFill>
                <a:latin typeface="Verdana" charset="0"/>
                <a:ea typeface="ＭＳ Ｐゴシック" charset="0"/>
                <a:cs typeface="ＭＳ Ｐゴシック" charset="0"/>
              </a:rPr>
              <a:t>Time &amp; Chaos</a:t>
            </a:r>
          </a:p>
          <a:p>
            <a:pPr defTabSz="914400" eaLnBrk="0" fontAlgn="base" hangingPunct="0">
              <a:spcBef>
                <a:spcPct val="0"/>
              </a:spcBef>
              <a:spcAft>
                <a:spcPct val="0"/>
              </a:spcAft>
            </a:pPr>
            <a:endParaRPr lang="en-US" sz="1400">
              <a:solidFill>
                <a:srgbClr val="808080"/>
              </a:solidFill>
              <a:latin typeface="Verdana" charset="0"/>
              <a:ea typeface="ＭＳ Ｐゴシック" charset="0"/>
              <a:cs typeface="ＭＳ Ｐゴシック" charset="0"/>
            </a:endParaRPr>
          </a:p>
        </p:txBody>
      </p:sp>
      <p:pic>
        <p:nvPicPr>
          <p:cNvPr id="2" name="Picture 1"/>
          <p:cNvPicPr>
            <a:picLocks noChangeAspect="1"/>
          </p:cNvPicPr>
          <p:nvPr/>
        </p:nvPicPr>
        <p:blipFill>
          <a:blip r:embed="rId2"/>
          <a:stretch>
            <a:fillRect/>
          </a:stretch>
        </p:blipFill>
        <p:spPr>
          <a:xfrm>
            <a:off x="647700" y="1113916"/>
            <a:ext cx="7848600" cy="2971800"/>
          </a:xfrm>
          <a:prstGeom prst="rect">
            <a:avLst/>
          </a:prstGeom>
        </p:spPr>
      </p:pic>
      <p:sp>
        <p:nvSpPr>
          <p:cNvPr id="43010" name="AutoShape 6"/>
          <p:cNvSpPr>
            <a:spLocks/>
          </p:cNvSpPr>
          <p:nvPr/>
        </p:nvSpPr>
        <p:spPr bwMode="auto">
          <a:xfrm>
            <a:off x="152400" y="5181600"/>
            <a:ext cx="4648200" cy="609600"/>
          </a:xfrm>
          <a:prstGeom prst="borderCallout2">
            <a:avLst>
              <a:gd name="adj1" fmla="val 18750"/>
              <a:gd name="adj2" fmla="val 101639"/>
              <a:gd name="adj3" fmla="val 18750"/>
              <a:gd name="adj4" fmla="val 108810"/>
              <a:gd name="adj5" fmla="val -266926"/>
              <a:gd name="adj6" fmla="val 115981"/>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lstStyle/>
          <a:p>
            <a:pP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These choices must be really important, </a:t>
            </a:r>
            <a:br>
              <a:rPr lang="en-US" b="1">
                <a:solidFill>
                  <a:srgbClr val="000000"/>
                </a:solidFill>
                <a:latin typeface="Arial" charset="0"/>
                <a:ea typeface="ＭＳ Ｐゴシック" charset="0"/>
                <a:cs typeface="ＭＳ Ｐゴシック" charset="0"/>
              </a:rPr>
            </a:br>
            <a:r>
              <a:rPr lang="en-US" b="1">
                <a:solidFill>
                  <a:srgbClr val="000000"/>
                </a:solidFill>
                <a:latin typeface="Arial" charset="0"/>
                <a:ea typeface="ＭＳ Ｐゴシック" charset="0"/>
                <a:cs typeface="ＭＳ Ｐゴシック" charset="0"/>
              </a:rPr>
              <a:t>or are they?</a:t>
            </a:r>
            <a:endParaRPr lang="en-CA" b="1">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4208923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noFill/>
        </p:spPr>
        <p:txBody>
          <a:bodyPr lIns="92075" tIns="46038" rIns="92075" bIns="46038"/>
          <a:lstStyle/>
          <a:p>
            <a:pPr eaLnBrk="1" hangingPunct="1"/>
            <a:r>
              <a:rPr lang="en-US">
                <a:latin typeface="Verdana" charset="0"/>
              </a:rPr>
              <a:t>Legibility and readability</a:t>
            </a:r>
          </a:p>
        </p:txBody>
      </p:sp>
      <p:sp>
        <p:nvSpPr>
          <p:cNvPr id="38914" name="Rectangle 3"/>
          <p:cNvSpPr>
            <a:spLocks noGrp="1" noChangeArrowheads="1"/>
          </p:cNvSpPr>
          <p:nvPr>
            <p:ph type="body" idx="1"/>
          </p:nvPr>
        </p:nvSpPr>
        <p:spPr>
          <a:xfrm>
            <a:off x="457200" y="1600200"/>
            <a:ext cx="8229600" cy="1792243"/>
          </a:xfrm>
          <a:noFill/>
        </p:spPr>
        <p:txBody>
          <a:bodyPr lIns="92075" tIns="46038" rIns="92075" bIns="46038">
            <a:normAutofit fontScale="85000" lnSpcReduction="20000"/>
          </a:bodyPr>
          <a:lstStyle/>
          <a:p>
            <a:pPr marL="0" indent="0" eaLnBrk="1" hangingPunct="1"/>
            <a:r>
              <a:rPr lang="en-US">
                <a:latin typeface="Verdana" charset="0"/>
              </a:rPr>
              <a:t>Proper use of typography </a:t>
            </a:r>
          </a:p>
          <a:p>
            <a:pPr lvl="1" eaLnBrk="1" hangingPunct="1"/>
            <a:r>
              <a:rPr lang="en-US">
                <a:latin typeface="Verdana" charset="0"/>
              </a:rPr>
              <a:t>1-2 typefaces (3 max)</a:t>
            </a:r>
          </a:p>
          <a:p>
            <a:pPr lvl="1" eaLnBrk="1" hangingPunct="1"/>
            <a:r>
              <a:rPr lang="en-US">
                <a:latin typeface="Verdana" charset="0"/>
              </a:rPr>
              <a:t>normal, italics, bold</a:t>
            </a:r>
          </a:p>
          <a:p>
            <a:pPr lvl="1" eaLnBrk="1" hangingPunct="1"/>
            <a:r>
              <a:rPr lang="en-US">
                <a:latin typeface="Verdana" charset="0"/>
              </a:rPr>
              <a:t>1-3 sizes max</a:t>
            </a:r>
            <a:br>
              <a:rPr lang="en-US">
                <a:latin typeface="Verdana" charset="0"/>
              </a:rPr>
            </a:br>
            <a:endParaRPr lang="en-US">
              <a:latin typeface="Verdana" charset="0"/>
            </a:endParaRPr>
          </a:p>
        </p:txBody>
      </p:sp>
      <p:sp>
        <p:nvSpPr>
          <p:cNvPr id="38915" name="Rectangle 4"/>
          <p:cNvSpPr>
            <a:spLocks noChangeArrowheads="1"/>
          </p:cNvSpPr>
          <p:nvPr/>
        </p:nvSpPr>
        <p:spPr bwMode="auto">
          <a:xfrm>
            <a:off x="1116013" y="3141663"/>
            <a:ext cx="1096962"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2800">
                <a:solidFill>
                  <a:srgbClr val="000000"/>
                </a:solidFill>
                <a:latin typeface="Arial" charset="0"/>
                <a:ea typeface="ＭＳ Ｐゴシック" charset="0"/>
                <a:cs typeface="ＭＳ Ｐゴシック" charset="0"/>
              </a:rPr>
              <a:t>Large</a:t>
            </a:r>
            <a:endParaRPr lang="en-US" sz="240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a:solidFill>
                  <a:srgbClr val="000000"/>
                </a:solidFill>
                <a:latin typeface="Arial" charset="0"/>
                <a:ea typeface="ＭＳ Ｐゴシック" charset="0"/>
                <a:cs typeface="ＭＳ Ｐゴシック" charset="0"/>
              </a:rPr>
              <a:t>Medium</a:t>
            </a:r>
            <a:endParaRPr lang="en-US" sz="140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1400">
                <a:solidFill>
                  <a:srgbClr val="000000"/>
                </a:solidFill>
                <a:latin typeface="Arial" charset="0"/>
                <a:ea typeface="ＭＳ Ｐゴシック" charset="0"/>
                <a:cs typeface="ＭＳ Ｐゴシック" charset="0"/>
              </a:rPr>
              <a:t>Small</a:t>
            </a:r>
          </a:p>
        </p:txBody>
      </p:sp>
      <p:sp>
        <p:nvSpPr>
          <p:cNvPr id="38916" name="Rectangle 5"/>
          <p:cNvSpPr>
            <a:spLocks noChangeArrowheads="1"/>
          </p:cNvSpPr>
          <p:nvPr/>
        </p:nvSpPr>
        <p:spPr bwMode="auto">
          <a:xfrm>
            <a:off x="5151438" y="3190875"/>
            <a:ext cx="1087437"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2400">
                <a:solidFill>
                  <a:srgbClr val="000000"/>
                </a:solidFill>
                <a:latin typeface="Arial" charset="0"/>
                <a:ea typeface="ＭＳ Ｐゴシック" charset="0"/>
                <a:cs typeface="ＭＳ Ｐゴシック" charset="0"/>
              </a:rPr>
              <a:t>Large</a:t>
            </a:r>
          </a:p>
          <a:p>
            <a:pPr defTabSz="914400" eaLnBrk="0" fontAlgn="base" hangingPunct="0">
              <a:spcBef>
                <a:spcPct val="0"/>
              </a:spcBef>
              <a:spcAft>
                <a:spcPct val="0"/>
              </a:spcAft>
            </a:pPr>
            <a:r>
              <a:rPr lang="en-US" sz="2000">
                <a:solidFill>
                  <a:srgbClr val="000000"/>
                </a:solidFill>
                <a:latin typeface="Arial" charset="0"/>
                <a:ea typeface="ＭＳ Ｐゴシック" charset="0"/>
                <a:cs typeface="ＭＳ Ｐゴシック" charset="0"/>
              </a:rPr>
              <a:t>Medium</a:t>
            </a:r>
            <a:endParaRPr lang="en-US" sz="1400">
              <a:solidFill>
                <a:srgbClr val="000000"/>
              </a:solidFill>
              <a:latin typeface="Arial" charset="0"/>
              <a:ea typeface="ＭＳ Ｐゴシック" charset="0"/>
              <a:cs typeface="ＭＳ Ｐゴシック" charset="0"/>
            </a:endParaRPr>
          </a:p>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Small</a:t>
            </a:r>
          </a:p>
        </p:txBody>
      </p:sp>
      <p:sp>
        <p:nvSpPr>
          <p:cNvPr id="38917" name="Rectangle 6"/>
          <p:cNvSpPr>
            <a:spLocks noChangeArrowheads="1"/>
          </p:cNvSpPr>
          <p:nvPr/>
        </p:nvSpPr>
        <p:spPr bwMode="auto">
          <a:xfrm>
            <a:off x="1763713" y="5876925"/>
            <a:ext cx="5921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38918" name="Rectangle 7"/>
          <p:cNvSpPr>
            <a:spLocks noChangeArrowheads="1"/>
          </p:cNvSpPr>
          <p:nvPr/>
        </p:nvSpPr>
        <p:spPr bwMode="auto">
          <a:xfrm>
            <a:off x="6069013" y="5961063"/>
            <a:ext cx="55721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grpSp>
        <p:nvGrpSpPr>
          <p:cNvPr id="38919" name="Group 11"/>
          <p:cNvGrpSpPr>
            <a:grpSpLocks/>
          </p:cNvGrpSpPr>
          <p:nvPr/>
        </p:nvGrpSpPr>
        <p:grpSpPr bwMode="auto">
          <a:xfrm>
            <a:off x="1047750" y="4473575"/>
            <a:ext cx="2444750" cy="1277938"/>
            <a:chOff x="1141" y="2309"/>
            <a:chExt cx="1540" cy="805"/>
          </a:xfrm>
        </p:grpSpPr>
        <p:sp>
          <p:nvSpPr>
            <p:cNvPr id="38924" name="Rectangle 8"/>
            <p:cNvSpPr>
              <a:spLocks noChangeArrowheads="1"/>
            </p:cNvSpPr>
            <p:nvPr/>
          </p:nvSpPr>
          <p:spPr bwMode="auto">
            <a:xfrm>
              <a:off x="1141" y="2309"/>
              <a:ext cx="75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b="1">
                  <a:solidFill>
                    <a:srgbClr val="000000"/>
                  </a:solidFill>
                  <a:latin typeface="Arial" charset="0"/>
                  <a:ea typeface="ＭＳ Ｐゴシック" charset="0"/>
                  <a:cs typeface="ＭＳ Ｐゴシック" charset="0"/>
                </a:rPr>
                <a:t>Readable</a:t>
              </a:r>
            </a:p>
          </p:txBody>
        </p:sp>
        <p:sp>
          <p:nvSpPr>
            <p:cNvPr id="38925" name="Rectangle 9"/>
            <p:cNvSpPr>
              <a:spLocks noChangeArrowheads="1"/>
            </p:cNvSpPr>
            <p:nvPr/>
          </p:nvSpPr>
          <p:spPr bwMode="auto">
            <a:xfrm>
              <a:off x="1259" y="2828"/>
              <a:ext cx="1413"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lnSpc>
                  <a:spcPct val="85000"/>
                </a:lnSpc>
                <a:spcBef>
                  <a:spcPct val="0"/>
                </a:spcBef>
                <a:spcAft>
                  <a:spcPct val="0"/>
                </a:spcAft>
              </a:pPr>
              <a:r>
                <a:rPr lang="en-US" sz="1400">
                  <a:solidFill>
                    <a:srgbClr val="000000"/>
                  </a:solidFill>
                  <a:latin typeface="Arial" charset="0"/>
                  <a:ea typeface="ＭＳ Ｐゴシック" charset="0"/>
                  <a:cs typeface="ＭＳ Ｐゴシック" charset="0"/>
                </a:rPr>
                <a:t>Design components to be </a:t>
              </a:r>
            </a:p>
            <a:p>
              <a:pPr defTabSz="914400" eaLnBrk="0" fontAlgn="base" hangingPunct="0">
                <a:lnSpc>
                  <a:spcPct val="85000"/>
                </a:lnSpc>
                <a:spcBef>
                  <a:spcPct val="0"/>
                </a:spcBef>
                <a:spcAft>
                  <a:spcPct val="0"/>
                </a:spcAft>
              </a:pPr>
              <a:r>
                <a:rPr lang="en-US" sz="1400">
                  <a:solidFill>
                    <a:srgbClr val="000000"/>
                  </a:solidFill>
                  <a:latin typeface="Arial" charset="0"/>
                  <a:ea typeface="ＭＳ Ｐゴシック" charset="0"/>
                  <a:cs typeface="ＭＳ Ｐゴシック" charset="0"/>
                </a:rPr>
                <a:t>inviting and attractive</a:t>
              </a:r>
            </a:p>
          </p:txBody>
        </p:sp>
        <p:sp>
          <p:nvSpPr>
            <p:cNvPr id="38926" name="Rectangle 10"/>
            <p:cNvSpPr>
              <a:spLocks noChangeArrowheads="1"/>
            </p:cNvSpPr>
            <p:nvPr/>
          </p:nvSpPr>
          <p:spPr bwMode="auto">
            <a:xfrm>
              <a:off x="1268" y="2523"/>
              <a:ext cx="1413"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lnSpc>
                  <a:spcPct val="85000"/>
                </a:lnSpc>
                <a:spcBef>
                  <a:spcPct val="0"/>
                </a:spcBef>
                <a:spcAft>
                  <a:spcPct val="0"/>
                </a:spcAft>
              </a:pPr>
              <a:r>
                <a:rPr lang="en-US" sz="1400">
                  <a:solidFill>
                    <a:srgbClr val="000000"/>
                  </a:solidFill>
                  <a:latin typeface="Arial" charset="0"/>
                  <a:ea typeface="ＭＳ Ｐゴシック" charset="0"/>
                  <a:cs typeface="ＭＳ Ｐゴシック" charset="0"/>
                </a:rPr>
                <a:t>Design components to be </a:t>
              </a:r>
            </a:p>
            <a:p>
              <a:pPr defTabSz="914400" eaLnBrk="0" fontAlgn="base" hangingPunct="0">
                <a:lnSpc>
                  <a:spcPct val="85000"/>
                </a:lnSpc>
                <a:spcBef>
                  <a:spcPct val="0"/>
                </a:spcBef>
                <a:spcAft>
                  <a:spcPct val="0"/>
                </a:spcAft>
              </a:pPr>
              <a:r>
                <a:rPr lang="en-US" sz="1400">
                  <a:solidFill>
                    <a:srgbClr val="000000"/>
                  </a:solidFill>
                  <a:latin typeface="Arial" charset="0"/>
                  <a:ea typeface="ＭＳ Ｐゴシック" charset="0"/>
                  <a:cs typeface="ＭＳ Ｐゴシック" charset="0"/>
                </a:rPr>
                <a:t>inviting and attractive</a:t>
              </a:r>
            </a:p>
          </p:txBody>
        </p:sp>
      </p:grpSp>
      <p:grpSp>
        <p:nvGrpSpPr>
          <p:cNvPr id="38920" name="Group 15"/>
          <p:cNvGrpSpPr>
            <a:grpSpLocks/>
          </p:cNvGrpSpPr>
          <p:nvPr/>
        </p:nvGrpSpPr>
        <p:grpSpPr bwMode="auto">
          <a:xfrm>
            <a:off x="5154613" y="4513263"/>
            <a:ext cx="2652712" cy="1277937"/>
            <a:chOff x="3677" y="2339"/>
            <a:chExt cx="1671" cy="805"/>
          </a:xfrm>
        </p:grpSpPr>
        <p:sp>
          <p:nvSpPr>
            <p:cNvPr id="38921" name="Rectangle 12"/>
            <p:cNvSpPr>
              <a:spLocks noChangeArrowheads="1"/>
            </p:cNvSpPr>
            <p:nvPr/>
          </p:nvSpPr>
          <p:spPr bwMode="auto">
            <a:xfrm>
              <a:off x="3677" y="2339"/>
              <a:ext cx="900"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b="1" i="1" u="sng">
                  <a:solidFill>
                    <a:srgbClr val="000000"/>
                  </a:solidFill>
                  <a:latin typeface="Arial" charset="0"/>
                  <a:ea typeface="ＭＳ Ｐゴシック" charset="0"/>
                  <a:cs typeface="ＭＳ Ｐゴシック" charset="0"/>
                </a:rPr>
                <a:t>Unreadable</a:t>
              </a:r>
            </a:p>
          </p:txBody>
        </p:sp>
        <p:sp>
          <p:nvSpPr>
            <p:cNvPr id="38922" name="Rectangle 13"/>
            <p:cNvSpPr>
              <a:spLocks noChangeArrowheads="1"/>
            </p:cNvSpPr>
            <p:nvPr/>
          </p:nvSpPr>
          <p:spPr bwMode="auto">
            <a:xfrm>
              <a:off x="3795" y="2858"/>
              <a:ext cx="1553"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lnSpc>
                  <a:spcPct val="85000"/>
                </a:lnSpc>
                <a:spcBef>
                  <a:spcPct val="0"/>
                </a:spcBef>
                <a:spcAft>
                  <a:spcPct val="0"/>
                </a:spcAft>
              </a:pPr>
              <a:r>
                <a:rPr lang="en-US" sz="1400">
                  <a:solidFill>
                    <a:srgbClr val="000000"/>
                  </a:solidFill>
                  <a:latin typeface="Century Gothic" charset="0"/>
                  <a:ea typeface="ＭＳ Ｐゴシック" charset="0"/>
                  <a:cs typeface="ＭＳ Ｐゴシック" charset="0"/>
                </a:rPr>
                <a:t>Design components to be </a:t>
              </a:r>
            </a:p>
            <a:p>
              <a:pPr defTabSz="914400" eaLnBrk="0" fontAlgn="base" hangingPunct="0">
                <a:lnSpc>
                  <a:spcPct val="85000"/>
                </a:lnSpc>
                <a:spcBef>
                  <a:spcPct val="0"/>
                </a:spcBef>
                <a:spcAft>
                  <a:spcPct val="0"/>
                </a:spcAft>
              </a:pPr>
              <a:r>
                <a:rPr lang="en-US" sz="1400" b="1">
                  <a:solidFill>
                    <a:srgbClr val="FF0000"/>
                  </a:solidFill>
                  <a:latin typeface="Century Gothic" charset="0"/>
                  <a:ea typeface="ＭＳ Ｐゴシック" charset="0"/>
                  <a:cs typeface="ＭＳ Ｐゴシック" charset="0"/>
                </a:rPr>
                <a:t>inviting</a:t>
              </a:r>
              <a:r>
                <a:rPr lang="en-US" sz="1400">
                  <a:solidFill>
                    <a:srgbClr val="000000"/>
                  </a:solidFill>
                  <a:latin typeface="Century Gothic" charset="0"/>
                  <a:ea typeface="ＭＳ Ｐゴシック" charset="0"/>
                  <a:cs typeface="ＭＳ Ｐゴシック" charset="0"/>
                </a:rPr>
                <a:t> and </a:t>
              </a:r>
              <a:r>
                <a:rPr lang="en-US" sz="1400" b="1" i="1">
                  <a:solidFill>
                    <a:srgbClr val="FF0000"/>
                  </a:solidFill>
                  <a:latin typeface="Century Gothic" charset="0"/>
                  <a:ea typeface="ＭＳ Ｐゴシック" charset="0"/>
                  <a:cs typeface="ＭＳ Ｐゴシック" charset="0"/>
                </a:rPr>
                <a:t>attractive</a:t>
              </a:r>
            </a:p>
          </p:txBody>
        </p:sp>
        <p:sp>
          <p:nvSpPr>
            <p:cNvPr id="38923" name="Rectangle 14"/>
            <p:cNvSpPr>
              <a:spLocks noChangeArrowheads="1"/>
            </p:cNvSpPr>
            <p:nvPr/>
          </p:nvSpPr>
          <p:spPr bwMode="auto">
            <a:xfrm>
              <a:off x="3804" y="2553"/>
              <a:ext cx="1281"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lnSpc>
                  <a:spcPct val="85000"/>
                </a:lnSpc>
                <a:spcBef>
                  <a:spcPct val="0"/>
                </a:spcBef>
                <a:spcAft>
                  <a:spcPct val="0"/>
                </a:spcAft>
              </a:pPr>
              <a:r>
                <a:rPr lang="en-US" sz="1400">
                  <a:solidFill>
                    <a:srgbClr val="000000"/>
                  </a:solidFill>
                  <a:latin typeface="Times New Roman" charset="0"/>
                  <a:ea typeface="ＭＳ Ｐゴシック" charset="0"/>
                  <a:cs typeface="ＭＳ Ｐゴシック" charset="0"/>
                </a:rPr>
                <a:t>Design components to be </a:t>
              </a:r>
            </a:p>
            <a:p>
              <a:pPr defTabSz="914400" eaLnBrk="0" fontAlgn="base" hangingPunct="0">
                <a:lnSpc>
                  <a:spcPct val="85000"/>
                </a:lnSpc>
                <a:spcBef>
                  <a:spcPct val="0"/>
                </a:spcBef>
                <a:spcAft>
                  <a:spcPct val="0"/>
                </a:spcAft>
              </a:pPr>
              <a:r>
                <a:rPr lang="en-US" sz="1400" i="1">
                  <a:solidFill>
                    <a:srgbClr val="000000"/>
                  </a:solidFill>
                  <a:latin typeface="Times New Roman" charset="0"/>
                  <a:ea typeface="ＭＳ Ｐゴシック" charset="0"/>
                  <a:cs typeface="ＭＳ Ｐゴシック" charset="0"/>
                </a:rPr>
                <a:t>inviting</a:t>
              </a:r>
              <a:r>
                <a:rPr lang="en-US" sz="1400">
                  <a:solidFill>
                    <a:srgbClr val="000000"/>
                  </a:solidFill>
                  <a:latin typeface="Times New Roman" charset="0"/>
                  <a:ea typeface="ＭＳ Ｐゴシック" charset="0"/>
                  <a:cs typeface="ＭＳ Ｐゴシック" charset="0"/>
                </a:rPr>
                <a:t> and </a:t>
              </a:r>
              <a:r>
                <a:rPr lang="en-US" sz="1400" u="sng">
                  <a:solidFill>
                    <a:srgbClr val="000000"/>
                  </a:solidFill>
                  <a:latin typeface="Times New Roman" charset="0"/>
                  <a:ea typeface="ＭＳ Ｐゴシック" charset="0"/>
                  <a:cs typeface="ＭＳ Ｐゴシック" charset="0"/>
                </a:rPr>
                <a:t>attractive</a:t>
              </a:r>
            </a:p>
          </p:txBody>
        </p:sp>
      </p:grpSp>
    </p:spTree>
    <p:extLst>
      <p:ext uri="{BB962C8B-B14F-4D97-AF65-F5344CB8AC3E}">
        <p14:creationId xmlns:p14="http://schemas.microsoft.com/office/powerpoint/2010/main" val="341707029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01643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noFill/>
        </p:spPr>
        <p:txBody>
          <a:bodyPr lIns="92075" tIns="46038" rIns="92075" bIns="46038"/>
          <a:lstStyle/>
          <a:p>
            <a:pPr eaLnBrk="1" hangingPunct="1"/>
            <a:r>
              <a:rPr lang="en-US">
                <a:latin typeface="Verdana" charset="0"/>
              </a:rPr>
              <a:t>Legibility and readability</a:t>
            </a:r>
          </a:p>
        </p:txBody>
      </p:sp>
      <p:sp>
        <p:nvSpPr>
          <p:cNvPr id="40962" name="Rectangle 3"/>
          <p:cNvSpPr>
            <a:spLocks noGrp="1" noChangeArrowheads="1"/>
          </p:cNvSpPr>
          <p:nvPr>
            <p:ph type="body" idx="1"/>
          </p:nvPr>
        </p:nvSpPr>
        <p:spPr>
          <a:xfrm>
            <a:off x="457200" y="1600201"/>
            <a:ext cx="8229600" cy="2811432"/>
          </a:xfrm>
          <a:noFill/>
        </p:spPr>
        <p:txBody>
          <a:bodyPr lIns="92075" tIns="46038" rIns="92075" bIns="46038">
            <a:normAutofit lnSpcReduction="10000"/>
          </a:bodyPr>
          <a:lstStyle/>
          <a:p>
            <a:pPr marL="0" indent="0" eaLnBrk="1" hangingPunct="1"/>
            <a:r>
              <a:rPr lang="en-US">
                <a:latin typeface="Verdana" charset="0"/>
              </a:rPr>
              <a:t>typesetting</a:t>
            </a:r>
          </a:p>
          <a:p>
            <a:pPr lvl="1" eaLnBrk="1" hangingPunct="1"/>
            <a:r>
              <a:rPr lang="en-US">
                <a:latin typeface="Verdana" charset="0"/>
              </a:rPr>
              <a:t>point size</a:t>
            </a:r>
          </a:p>
          <a:p>
            <a:pPr lvl="1" eaLnBrk="1" hangingPunct="1"/>
            <a:r>
              <a:rPr lang="en-US">
                <a:latin typeface="Verdana" charset="0"/>
              </a:rPr>
              <a:t>word and line spacing</a:t>
            </a:r>
          </a:p>
          <a:p>
            <a:pPr lvl="1" eaLnBrk="1" hangingPunct="1"/>
            <a:r>
              <a:rPr lang="en-US">
                <a:latin typeface="Verdana" charset="0"/>
              </a:rPr>
              <a:t>line length </a:t>
            </a:r>
          </a:p>
          <a:p>
            <a:pPr lvl="1" eaLnBrk="1" hangingPunct="1"/>
            <a:r>
              <a:rPr lang="en-US">
                <a:latin typeface="Verdana" charset="0"/>
              </a:rPr>
              <a:t>Indentation</a:t>
            </a:r>
          </a:p>
          <a:p>
            <a:pPr lvl="1" eaLnBrk="1" hangingPunct="1"/>
            <a:r>
              <a:rPr lang="en-US">
                <a:latin typeface="Verdana" charset="0"/>
              </a:rPr>
              <a:t>color</a:t>
            </a:r>
          </a:p>
        </p:txBody>
      </p:sp>
      <p:grpSp>
        <p:nvGrpSpPr>
          <p:cNvPr id="40963" name="Group 7"/>
          <p:cNvGrpSpPr>
            <a:grpSpLocks/>
          </p:cNvGrpSpPr>
          <p:nvPr/>
        </p:nvGrpSpPr>
        <p:grpSpPr bwMode="auto">
          <a:xfrm>
            <a:off x="1506538" y="4411632"/>
            <a:ext cx="2444750" cy="1231900"/>
            <a:chOff x="1141" y="1938"/>
            <a:chExt cx="1540" cy="776"/>
          </a:xfrm>
        </p:grpSpPr>
        <p:sp>
          <p:nvSpPr>
            <p:cNvPr id="40967" name="Rectangle 4"/>
            <p:cNvSpPr>
              <a:spLocks noChangeArrowheads="1"/>
            </p:cNvSpPr>
            <p:nvPr/>
          </p:nvSpPr>
          <p:spPr bwMode="auto">
            <a:xfrm>
              <a:off x="1141" y="1938"/>
              <a:ext cx="612"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400" b="1">
                  <a:solidFill>
                    <a:srgbClr val="000000"/>
                  </a:solidFill>
                  <a:latin typeface="Arial" charset="0"/>
                  <a:ea typeface="ＭＳ Ｐゴシック" charset="0"/>
                  <a:cs typeface="ＭＳ Ｐゴシック" charset="0"/>
                </a:rPr>
                <a:t>Readable</a:t>
              </a:r>
            </a:p>
          </p:txBody>
        </p:sp>
        <p:sp>
          <p:nvSpPr>
            <p:cNvPr id="40968" name="Rectangle 5"/>
            <p:cNvSpPr>
              <a:spLocks noChangeArrowheads="1"/>
            </p:cNvSpPr>
            <p:nvPr/>
          </p:nvSpPr>
          <p:spPr bwMode="auto">
            <a:xfrm>
              <a:off x="1259" y="2428"/>
              <a:ext cx="1413"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lnSpc>
                  <a:spcPct val="85000"/>
                </a:lnSpc>
                <a:spcBef>
                  <a:spcPct val="0"/>
                </a:spcBef>
                <a:spcAft>
                  <a:spcPct val="0"/>
                </a:spcAft>
              </a:pPr>
              <a:r>
                <a:rPr lang="en-US" sz="1400">
                  <a:solidFill>
                    <a:srgbClr val="000000"/>
                  </a:solidFill>
                  <a:latin typeface="Arial" charset="0"/>
                  <a:ea typeface="ＭＳ Ｐゴシック" charset="0"/>
                  <a:cs typeface="ＭＳ Ｐゴシック" charset="0"/>
                </a:rPr>
                <a:t>Design components to be </a:t>
              </a:r>
            </a:p>
            <a:p>
              <a:pPr defTabSz="914400" eaLnBrk="0" fontAlgn="base" hangingPunct="0">
                <a:lnSpc>
                  <a:spcPct val="85000"/>
                </a:lnSpc>
                <a:spcBef>
                  <a:spcPct val="0"/>
                </a:spcBef>
                <a:spcAft>
                  <a:spcPct val="0"/>
                </a:spcAft>
              </a:pPr>
              <a:r>
                <a:rPr lang="en-US" sz="1400">
                  <a:solidFill>
                    <a:srgbClr val="000000"/>
                  </a:solidFill>
                  <a:latin typeface="Arial" charset="0"/>
                  <a:ea typeface="ＭＳ Ｐゴシック" charset="0"/>
                  <a:cs typeface="ＭＳ Ｐゴシック" charset="0"/>
                </a:rPr>
                <a:t>inviting and attractive</a:t>
              </a:r>
            </a:p>
          </p:txBody>
        </p:sp>
        <p:sp>
          <p:nvSpPr>
            <p:cNvPr id="40969" name="Rectangle 6"/>
            <p:cNvSpPr>
              <a:spLocks noChangeArrowheads="1"/>
            </p:cNvSpPr>
            <p:nvPr/>
          </p:nvSpPr>
          <p:spPr bwMode="auto">
            <a:xfrm>
              <a:off x="1268" y="2123"/>
              <a:ext cx="1413" cy="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lnSpc>
                  <a:spcPct val="85000"/>
                </a:lnSpc>
                <a:spcBef>
                  <a:spcPct val="0"/>
                </a:spcBef>
                <a:spcAft>
                  <a:spcPct val="0"/>
                </a:spcAft>
              </a:pPr>
              <a:r>
                <a:rPr lang="en-US" sz="1400">
                  <a:solidFill>
                    <a:srgbClr val="000000"/>
                  </a:solidFill>
                  <a:latin typeface="Arial" charset="0"/>
                  <a:ea typeface="ＭＳ Ｐゴシック" charset="0"/>
                  <a:cs typeface="ＭＳ Ｐゴシック" charset="0"/>
                </a:rPr>
                <a:t>Design components to be </a:t>
              </a:r>
            </a:p>
            <a:p>
              <a:pPr defTabSz="914400" eaLnBrk="0" fontAlgn="base" hangingPunct="0">
                <a:lnSpc>
                  <a:spcPct val="85000"/>
                </a:lnSpc>
                <a:spcBef>
                  <a:spcPct val="0"/>
                </a:spcBef>
                <a:spcAft>
                  <a:spcPct val="0"/>
                </a:spcAft>
              </a:pPr>
              <a:r>
                <a:rPr lang="en-US" sz="1400">
                  <a:solidFill>
                    <a:srgbClr val="000000"/>
                  </a:solidFill>
                  <a:latin typeface="Arial" charset="0"/>
                  <a:ea typeface="ＭＳ Ｐゴシック" charset="0"/>
                  <a:cs typeface="ＭＳ Ｐゴシック" charset="0"/>
                </a:rPr>
                <a:t>inviting and attractive</a:t>
              </a:r>
            </a:p>
          </p:txBody>
        </p:sp>
      </p:grpSp>
      <p:sp>
        <p:nvSpPr>
          <p:cNvPr id="40964" name="Rectangle 8"/>
          <p:cNvSpPr>
            <a:spLocks noChangeArrowheads="1"/>
          </p:cNvSpPr>
          <p:nvPr/>
        </p:nvSpPr>
        <p:spPr bwMode="auto">
          <a:xfrm>
            <a:off x="2498725" y="5994370"/>
            <a:ext cx="5921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40965" name="Rectangle 9"/>
          <p:cNvSpPr>
            <a:spLocks noChangeArrowheads="1"/>
          </p:cNvSpPr>
          <p:nvPr/>
        </p:nvSpPr>
        <p:spPr bwMode="auto">
          <a:xfrm>
            <a:off x="5732463" y="5984845"/>
            <a:ext cx="558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sp>
        <p:nvSpPr>
          <p:cNvPr id="40966" name="Rectangle 10"/>
          <p:cNvSpPr>
            <a:spLocks noChangeArrowheads="1"/>
          </p:cNvSpPr>
          <p:nvPr/>
        </p:nvSpPr>
        <p:spPr bwMode="auto">
          <a:xfrm>
            <a:off x="4572000" y="4535457"/>
            <a:ext cx="2932113"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lnSpc>
                <a:spcPct val="80000"/>
              </a:lnSpc>
              <a:spcBef>
                <a:spcPct val="0"/>
              </a:spcBef>
              <a:spcAft>
                <a:spcPct val="0"/>
              </a:spcAft>
            </a:pPr>
            <a:r>
              <a:rPr lang="en-US" sz="1400">
                <a:solidFill>
                  <a:srgbClr val="808080"/>
                </a:solidFill>
                <a:latin typeface="Arial" charset="0"/>
                <a:ea typeface="ＭＳ Ｐゴシック" charset="0"/>
                <a:cs typeface="ＭＳ Ｐゴシック" charset="0"/>
              </a:rPr>
              <a:t>Unreadable: Design components</a:t>
            </a:r>
          </a:p>
          <a:p>
            <a:pPr defTabSz="914400" eaLnBrk="0" fontAlgn="base" hangingPunct="0">
              <a:lnSpc>
                <a:spcPct val="80000"/>
              </a:lnSpc>
              <a:spcBef>
                <a:spcPct val="0"/>
              </a:spcBef>
              <a:spcAft>
                <a:spcPct val="0"/>
              </a:spcAft>
            </a:pPr>
            <a:r>
              <a:rPr lang="en-US" sz="1400">
                <a:solidFill>
                  <a:srgbClr val="808080"/>
                </a:solidFill>
                <a:latin typeface="Arial" charset="0"/>
                <a:ea typeface="ＭＳ Ｐゴシック" charset="0"/>
                <a:cs typeface="ＭＳ Ｐゴシック" charset="0"/>
              </a:rPr>
              <a:t>       to be easy to interpret and</a:t>
            </a:r>
          </a:p>
          <a:p>
            <a:pPr defTabSz="914400" eaLnBrk="0" fontAlgn="base" hangingPunct="0">
              <a:lnSpc>
                <a:spcPct val="80000"/>
              </a:lnSpc>
              <a:spcBef>
                <a:spcPct val="0"/>
              </a:spcBef>
              <a:spcAft>
                <a:spcPct val="0"/>
              </a:spcAft>
            </a:pPr>
            <a:r>
              <a:rPr lang="en-US" sz="1400">
                <a:solidFill>
                  <a:srgbClr val="808080"/>
                </a:solidFill>
                <a:latin typeface="Arial" charset="0"/>
                <a:ea typeface="ＭＳ Ｐゴシック" charset="0"/>
                <a:cs typeface="ＭＳ Ｐゴシック" charset="0"/>
              </a:rPr>
              <a:t>understand. Design components to</a:t>
            </a:r>
          </a:p>
          <a:p>
            <a:pPr defTabSz="914400" eaLnBrk="0" fontAlgn="base" hangingPunct="0">
              <a:lnSpc>
                <a:spcPct val="80000"/>
              </a:lnSpc>
              <a:spcBef>
                <a:spcPct val="0"/>
              </a:spcBef>
              <a:spcAft>
                <a:spcPct val="0"/>
              </a:spcAft>
            </a:pPr>
            <a:r>
              <a:rPr lang="en-US" sz="1400">
                <a:solidFill>
                  <a:srgbClr val="808080"/>
                </a:solidFill>
                <a:latin typeface="Arial" charset="0"/>
                <a:ea typeface="ＭＳ Ｐゴシック" charset="0"/>
                <a:cs typeface="ＭＳ Ｐゴシック" charset="0"/>
              </a:rPr>
              <a:t>       be inviting and attractive</a:t>
            </a:r>
          </a:p>
        </p:txBody>
      </p:sp>
    </p:spTree>
    <p:extLst>
      <p:ext uri="{BB962C8B-B14F-4D97-AF65-F5344CB8AC3E}">
        <p14:creationId xmlns:p14="http://schemas.microsoft.com/office/powerpoint/2010/main" val="19544907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 Formatting</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19461" b="28751"/>
          <a:stretch/>
        </p:blipFill>
        <p:spPr bwMode="auto">
          <a:xfrm>
            <a:off x="1100280" y="1540927"/>
            <a:ext cx="7131330" cy="4779274"/>
          </a:xfrm>
          <a:prstGeom prst="rect">
            <a:avLst/>
          </a:prstGeom>
          <a:noFill/>
          <a:ln>
            <a:noFill/>
          </a:ln>
        </p:spPr>
      </p:pic>
    </p:spTree>
    <p:extLst>
      <p:ext uri="{BB962C8B-B14F-4D97-AF65-F5344CB8AC3E}">
        <p14:creationId xmlns:p14="http://schemas.microsoft.com/office/powerpoint/2010/main" val="4244026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Text Formatting (2)</a:t>
            </a:r>
          </a:p>
        </p:txBody>
      </p:sp>
      <p:pic>
        <p:nvPicPr>
          <p:cNvPr id="8" name="Content Placeholder 7"/>
          <p:cNvPicPr>
            <a:picLocks noGrp="1"/>
          </p:cNvPicPr>
          <p:nvPr>
            <p:ph idx="1"/>
          </p:nvPr>
        </p:nvPicPr>
        <p:blipFill rotWithShape="1">
          <a:blip r:embed="rId2">
            <a:extLst>
              <a:ext uri="{28A0092B-C50C-407E-A947-70E740481C1C}">
                <a14:useLocalDpi xmlns:a14="http://schemas.microsoft.com/office/drawing/2010/main" val="0"/>
              </a:ext>
            </a:extLst>
          </a:blip>
          <a:srcRect t="13726" b="35859"/>
          <a:stretch/>
        </p:blipFill>
        <p:spPr bwMode="auto">
          <a:xfrm>
            <a:off x="810894" y="1559276"/>
            <a:ext cx="7115238" cy="4642034"/>
          </a:xfrm>
          <a:prstGeom prst="rect">
            <a:avLst/>
          </a:prstGeom>
          <a:noFill/>
          <a:ln>
            <a:noFill/>
          </a:ln>
        </p:spPr>
      </p:pic>
    </p:spTree>
    <p:extLst>
      <p:ext uri="{BB962C8B-B14F-4D97-AF65-F5344CB8AC3E}">
        <p14:creationId xmlns:p14="http://schemas.microsoft.com/office/powerpoint/2010/main" val="1837908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05931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38526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833241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6292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89007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40285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3541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59080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979011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312064" y="3383676"/>
            <a:ext cx="3434680" cy="430887"/>
          </a:xfrm>
          <a:prstGeom prst="rect">
            <a:avLst/>
          </a:prstGeom>
        </p:spPr>
        <p:txBody>
          <a:bodyPr vert="horz" wrap="square" lIns="0" tIns="0" rIns="0" bIns="0" rtlCol="0">
            <a:spAutoFit/>
          </a:bodyPr>
          <a:lstStyle/>
          <a:p>
            <a:pPr marL="29361"/>
            <a:r>
              <a:rPr sz="1400" dirty="0">
                <a:solidFill>
                  <a:srgbClr val="231F20"/>
                </a:solidFill>
                <a:latin typeface="Verdana"/>
                <a:cs typeface="Verdana"/>
              </a:rPr>
              <a:t>© source unknown. All rights reserved.</a:t>
            </a:r>
            <a:endParaRPr sz="1400">
              <a:latin typeface="Verdana"/>
              <a:cs typeface="Verdana"/>
            </a:endParaRPr>
          </a:p>
        </p:txBody>
      </p:sp>
      <p:sp>
        <p:nvSpPr>
          <p:cNvPr id="4" name="object 4"/>
          <p:cNvSpPr txBox="1"/>
          <p:nvPr/>
        </p:nvSpPr>
        <p:spPr>
          <a:xfrm>
            <a:off x="3056816" y="6399292"/>
            <a:ext cx="2629610" cy="223587"/>
          </a:xfrm>
          <a:prstGeom prst="rect">
            <a:avLst/>
          </a:prstGeom>
        </p:spPr>
        <p:txBody>
          <a:bodyPr vert="horz" wrap="square" lIns="0" tIns="0" rIns="0" bIns="0" rtlCol="0">
            <a:spAutoFit/>
          </a:bodyPr>
          <a:lstStyle/>
          <a:p>
            <a:pPr marL="29361"/>
            <a:r>
              <a:rPr sz="1400" dirty="0">
                <a:solidFill>
                  <a:srgbClr val="231F20"/>
                </a:solidFill>
                <a:latin typeface="Verdana"/>
                <a:cs typeface="Verdana"/>
              </a:rPr>
              <a:t>© Google</a:t>
            </a:r>
            <a:endParaRPr sz="1400">
              <a:latin typeface="Verdana"/>
              <a:cs typeface="Verdana"/>
            </a:endParaRPr>
          </a:p>
        </p:txBody>
      </p:sp>
    </p:spTree>
    <p:extLst>
      <p:ext uri="{BB962C8B-B14F-4D97-AF65-F5344CB8AC3E}">
        <p14:creationId xmlns:p14="http://schemas.microsoft.com/office/powerpoint/2010/main" val="1896076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98592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0080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815966" y="6253863"/>
            <a:ext cx="3559433" cy="184666"/>
          </a:xfrm>
          <a:prstGeom prst="rect">
            <a:avLst/>
          </a:prstGeom>
        </p:spPr>
        <p:txBody>
          <a:bodyPr vert="horz" wrap="square" lIns="0" tIns="0" rIns="0" bIns="0" rtlCol="0">
            <a:spAutoFit/>
          </a:bodyPr>
          <a:lstStyle/>
          <a:p>
            <a:pPr marL="29414"/>
            <a:r>
              <a:rPr sz="1200" dirty="0">
                <a:solidFill>
                  <a:srgbClr val="231F20"/>
                </a:solidFill>
                <a:latin typeface="Verdana"/>
                <a:cs typeface="Verdana"/>
              </a:rPr>
              <a:t>© Apple, Inc. All rights reserved.</a:t>
            </a:r>
            <a:endParaRPr sz="1200">
              <a:latin typeface="Verdana"/>
              <a:cs typeface="Verdana"/>
            </a:endParaRPr>
          </a:p>
        </p:txBody>
      </p:sp>
    </p:spTree>
    <p:extLst>
      <p:ext uri="{BB962C8B-B14F-4D97-AF65-F5344CB8AC3E}">
        <p14:creationId xmlns:p14="http://schemas.microsoft.com/office/powerpoint/2010/main" val="1758602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17185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02702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699789" y="6012284"/>
            <a:ext cx="3109528" cy="223587"/>
          </a:xfrm>
          <a:prstGeom prst="rect">
            <a:avLst/>
          </a:prstGeom>
        </p:spPr>
        <p:txBody>
          <a:bodyPr vert="horz" wrap="square" lIns="0" tIns="0" rIns="0" bIns="0" rtlCol="0">
            <a:spAutoFit/>
          </a:bodyPr>
          <a:lstStyle/>
          <a:p>
            <a:pPr marL="29361"/>
            <a:r>
              <a:rPr sz="1400" dirty="0">
                <a:solidFill>
                  <a:srgbClr val="231F20"/>
                </a:solidFill>
                <a:latin typeface="Verdana"/>
                <a:cs typeface="Verdana"/>
              </a:rPr>
              <a:t>© Prentice Hal</a:t>
            </a:r>
            <a:r>
              <a:rPr lang="en-US" sz="1400" dirty="0">
                <a:solidFill>
                  <a:srgbClr val="231F20"/>
                </a:solidFill>
                <a:latin typeface="Verdana"/>
                <a:cs typeface="Verdana"/>
              </a:rPr>
              <a:t>l</a:t>
            </a:r>
            <a:endParaRPr sz="1400">
              <a:latin typeface="Verdana"/>
              <a:cs typeface="Verdana"/>
            </a:endParaRPr>
          </a:p>
        </p:txBody>
      </p:sp>
    </p:spTree>
    <p:extLst>
      <p:ext uri="{BB962C8B-B14F-4D97-AF65-F5344CB8AC3E}">
        <p14:creationId xmlns:p14="http://schemas.microsoft.com/office/powerpoint/2010/main" val="2664262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5253540" y="6157737"/>
            <a:ext cx="3109528" cy="223587"/>
          </a:xfrm>
          <a:prstGeom prst="rect">
            <a:avLst/>
          </a:prstGeom>
        </p:spPr>
        <p:txBody>
          <a:bodyPr vert="horz" wrap="square" lIns="0" tIns="0" rIns="0" bIns="0" rtlCol="0">
            <a:spAutoFit/>
          </a:bodyPr>
          <a:lstStyle/>
          <a:p>
            <a:pPr marL="29361"/>
            <a:r>
              <a:rPr sz="1400" dirty="0">
                <a:solidFill>
                  <a:srgbClr val="231F20"/>
                </a:solidFill>
                <a:latin typeface="Verdana"/>
                <a:cs typeface="Verdana"/>
              </a:rPr>
              <a:t>© Prentice Hall</a:t>
            </a:r>
            <a:endParaRPr sz="1400">
              <a:latin typeface="Verdana"/>
              <a:cs typeface="Verdana"/>
            </a:endParaRPr>
          </a:p>
        </p:txBody>
      </p:sp>
    </p:spTree>
    <p:extLst>
      <p:ext uri="{BB962C8B-B14F-4D97-AF65-F5344CB8AC3E}">
        <p14:creationId xmlns:p14="http://schemas.microsoft.com/office/powerpoint/2010/main" val="12078242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29301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4682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3277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32771" name="Rectangle 2"/>
          <p:cNvSpPr>
            <a:spLocks noGrp="1" noChangeArrowheads="1"/>
          </p:cNvSpPr>
          <p:nvPr>
            <p:ph type="title"/>
          </p:nvPr>
        </p:nvSpPr>
        <p:spPr/>
        <p:txBody>
          <a:bodyPr/>
          <a:lstStyle/>
          <a:p>
            <a:pPr eaLnBrk="1" hangingPunct="1"/>
            <a:r>
              <a:rPr lang="en-US">
                <a:latin typeface="Tahoma" charset="0"/>
              </a:rPr>
              <a:t>Gestalt psychology</a:t>
            </a:r>
          </a:p>
        </p:txBody>
      </p:sp>
      <p:sp>
        <p:nvSpPr>
          <p:cNvPr id="32772" name="Rectangle 3"/>
          <p:cNvSpPr>
            <a:spLocks noGrp="1" noChangeArrowheads="1"/>
          </p:cNvSpPr>
          <p:nvPr>
            <p:ph type="body" idx="1"/>
          </p:nvPr>
        </p:nvSpPr>
        <p:spPr/>
        <p:txBody>
          <a:bodyPr/>
          <a:lstStyle/>
          <a:p>
            <a:pPr eaLnBrk="1" hangingPunct="1"/>
            <a:r>
              <a:rPr lang="ja-JP" altLang="en-US">
                <a:latin typeface="Tahoma" charset="0"/>
              </a:rPr>
              <a:t>“</a:t>
            </a:r>
            <a:r>
              <a:rPr lang="en-US" altLang="ja-JP">
                <a:latin typeface="Tahoma" charset="0"/>
              </a:rPr>
              <a:t>Gestalt</a:t>
            </a:r>
            <a:r>
              <a:rPr lang="ja-JP" altLang="en-US">
                <a:latin typeface="Tahoma" charset="0"/>
              </a:rPr>
              <a:t>”</a:t>
            </a:r>
            <a:r>
              <a:rPr lang="en-US" altLang="ja-JP">
                <a:latin typeface="Tahoma" charset="0"/>
              </a:rPr>
              <a:t> is German for </a:t>
            </a:r>
            <a:r>
              <a:rPr lang="ja-JP" altLang="en-US">
                <a:latin typeface="Tahoma" charset="0"/>
              </a:rPr>
              <a:t>“</a:t>
            </a:r>
            <a:r>
              <a:rPr lang="en-US" altLang="ja-JP">
                <a:latin typeface="Tahoma" charset="0"/>
              </a:rPr>
              <a:t>shape,</a:t>
            </a:r>
            <a:r>
              <a:rPr lang="ja-JP" altLang="en-US">
                <a:latin typeface="Tahoma" charset="0"/>
              </a:rPr>
              <a:t>”</a:t>
            </a:r>
            <a:r>
              <a:rPr lang="en-US" altLang="ja-JP">
                <a:latin typeface="Tahoma" charset="0"/>
              </a:rPr>
              <a:t> but as the term is used in psychology it implies the idea of </a:t>
            </a:r>
            <a:r>
              <a:rPr lang="en-US" altLang="ja-JP" i="1">
                <a:latin typeface="Tahoma" charset="0"/>
              </a:rPr>
              <a:t>perception in context</a:t>
            </a:r>
          </a:p>
          <a:p>
            <a:pPr eaLnBrk="1" hangingPunct="1"/>
            <a:r>
              <a:rPr lang="en-US">
                <a:latin typeface="Tahoma" charset="0"/>
              </a:rPr>
              <a:t>We don</a:t>
            </a:r>
            <a:r>
              <a:rPr lang="ja-JP" altLang="en-US">
                <a:latin typeface="Tahoma" charset="0"/>
              </a:rPr>
              <a:t>’</a:t>
            </a:r>
            <a:r>
              <a:rPr lang="en-US" altLang="ja-JP">
                <a:latin typeface="Tahoma" charset="0"/>
              </a:rPr>
              <a:t>t see things in isolation, but as parts of a whole</a:t>
            </a:r>
            <a:endParaRPr lang="en-US">
              <a:latin typeface="Tahoma" charset="0"/>
            </a:endParaRPr>
          </a:p>
        </p:txBody>
      </p:sp>
    </p:spTree>
    <p:extLst>
      <p:ext uri="{BB962C8B-B14F-4D97-AF65-F5344CB8AC3E}">
        <p14:creationId xmlns:p14="http://schemas.microsoft.com/office/powerpoint/2010/main" val="2283191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3481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34819" name="Rectangle 4"/>
          <p:cNvSpPr>
            <a:spLocks noGrp="1" noChangeArrowheads="1"/>
          </p:cNvSpPr>
          <p:nvPr>
            <p:ph type="title"/>
          </p:nvPr>
        </p:nvSpPr>
        <p:spPr/>
        <p:txBody>
          <a:bodyPr/>
          <a:lstStyle/>
          <a:p>
            <a:pPr eaLnBrk="1" hangingPunct="1"/>
            <a:r>
              <a:rPr lang="en-US">
                <a:latin typeface="Tahoma" charset="0"/>
              </a:rPr>
              <a:t>Five principles of Gestalt psychology</a:t>
            </a:r>
          </a:p>
        </p:txBody>
      </p:sp>
      <p:sp>
        <p:nvSpPr>
          <p:cNvPr id="34820" name="Rectangle 5"/>
          <p:cNvSpPr>
            <a:spLocks noGrp="1" noChangeArrowheads="1"/>
          </p:cNvSpPr>
          <p:nvPr>
            <p:ph type="body" idx="1"/>
          </p:nvPr>
        </p:nvSpPr>
        <p:spPr/>
        <p:txBody>
          <a:bodyPr/>
          <a:lstStyle/>
          <a:p>
            <a:pPr eaLnBrk="1" hangingPunct="1"/>
            <a:r>
              <a:rPr lang="en-US">
                <a:latin typeface="Tahoma" charset="0"/>
              </a:rPr>
              <a:t>We organize things into meaningful units using</a:t>
            </a:r>
          </a:p>
          <a:p>
            <a:pPr lvl="1" eaLnBrk="1" hangingPunct="1"/>
            <a:r>
              <a:rPr lang="en-US">
                <a:solidFill>
                  <a:schemeClr val="tx2"/>
                </a:solidFill>
                <a:latin typeface="Tahoma" charset="0"/>
              </a:rPr>
              <a:t>Proximity:</a:t>
            </a:r>
            <a:r>
              <a:rPr lang="en-US">
                <a:latin typeface="Tahoma" charset="0"/>
              </a:rPr>
              <a:t> we group by distance or location</a:t>
            </a:r>
          </a:p>
          <a:p>
            <a:pPr lvl="1" eaLnBrk="1" hangingPunct="1"/>
            <a:r>
              <a:rPr lang="en-US">
                <a:solidFill>
                  <a:schemeClr val="tx2"/>
                </a:solidFill>
                <a:latin typeface="Tahoma" charset="0"/>
              </a:rPr>
              <a:t>Similarity:</a:t>
            </a:r>
            <a:r>
              <a:rPr lang="en-US">
                <a:latin typeface="Tahoma" charset="0"/>
              </a:rPr>
              <a:t> we group by type</a:t>
            </a:r>
          </a:p>
          <a:p>
            <a:pPr lvl="1" eaLnBrk="1" hangingPunct="1"/>
            <a:r>
              <a:rPr lang="en-US">
                <a:solidFill>
                  <a:schemeClr val="tx2"/>
                </a:solidFill>
                <a:latin typeface="Tahoma" charset="0"/>
              </a:rPr>
              <a:t>Symmetry:</a:t>
            </a:r>
            <a:r>
              <a:rPr lang="en-US">
                <a:latin typeface="Tahoma" charset="0"/>
              </a:rPr>
              <a:t> we group by meaning</a:t>
            </a:r>
          </a:p>
          <a:p>
            <a:pPr lvl="1" eaLnBrk="1" hangingPunct="1"/>
            <a:r>
              <a:rPr lang="en-US">
                <a:solidFill>
                  <a:schemeClr val="tx2"/>
                </a:solidFill>
                <a:latin typeface="Tahoma" charset="0"/>
              </a:rPr>
              <a:t>Continuity:</a:t>
            </a:r>
            <a:r>
              <a:rPr lang="en-US">
                <a:latin typeface="Tahoma" charset="0"/>
              </a:rPr>
              <a:t> we group by flow of lines (alignment)</a:t>
            </a:r>
          </a:p>
          <a:p>
            <a:pPr lvl="1" eaLnBrk="1" hangingPunct="1"/>
            <a:r>
              <a:rPr lang="en-US">
                <a:solidFill>
                  <a:schemeClr val="tx2"/>
                </a:solidFill>
                <a:latin typeface="Tahoma" charset="0"/>
              </a:rPr>
              <a:t>Closure:</a:t>
            </a:r>
            <a:r>
              <a:rPr lang="en-US">
                <a:latin typeface="Tahoma" charset="0"/>
              </a:rPr>
              <a:t> we perceive shapes that are not (completely) there</a:t>
            </a:r>
          </a:p>
          <a:p>
            <a:pPr eaLnBrk="1" hangingPunct="1"/>
            <a:endParaRPr lang="en-US">
              <a:latin typeface="Tahoma" charset="0"/>
            </a:endParaRPr>
          </a:p>
        </p:txBody>
      </p:sp>
    </p:spTree>
    <p:extLst>
      <p:ext uri="{BB962C8B-B14F-4D97-AF65-F5344CB8AC3E}">
        <p14:creationId xmlns:p14="http://schemas.microsoft.com/office/powerpoint/2010/main" val="794673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36866"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36867" name="Rectangle 2"/>
          <p:cNvSpPr>
            <a:spLocks noGrp="1" noChangeArrowheads="1"/>
          </p:cNvSpPr>
          <p:nvPr>
            <p:ph type="title"/>
          </p:nvPr>
        </p:nvSpPr>
        <p:spPr/>
        <p:txBody>
          <a:bodyPr/>
          <a:lstStyle/>
          <a:p>
            <a:pPr eaLnBrk="1" hangingPunct="1"/>
            <a:r>
              <a:rPr lang="en-US">
                <a:latin typeface="Tahoma" charset="0"/>
              </a:rPr>
              <a:t>Proximity</a:t>
            </a:r>
          </a:p>
        </p:txBody>
      </p:sp>
      <p:pic>
        <p:nvPicPr>
          <p:cNvPr id="36868" name="Picture 3" descr="6Proximit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19894" b="-6540"/>
          <a:stretch>
            <a:fillRect/>
          </a:stretch>
        </p:blipFill>
        <p:spPr>
          <a:xfrm>
            <a:off x="914400" y="2743200"/>
            <a:ext cx="6477000" cy="2178050"/>
          </a:xfrm>
          <a:noFill/>
        </p:spPr>
      </p:pic>
    </p:spTree>
    <p:extLst>
      <p:ext uri="{BB962C8B-B14F-4D97-AF65-F5344CB8AC3E}">
        <p14:creationId xmlns:p14="http://schemas.microsoft.com/office/powerpoint/2010/main" val="956305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38915" name="Rectangle 2"/>
          <p:cNvSpPr>
            <a:spLocks noGrp="1" noChangeArrowheads="1"/>
          </p:cNvSpPr>
          <p:nvPr>
            <p:ph type="title"/>
          </p:nvPr>
        </p:nvSpPr>
        <p:spPr/>
        <p:txBody>
          <a:bodyPr/>
          <a:lstStyle/>
          <a:p>
            <a:pPr eaLnBrk="1" hangingPunct="1"/>
            <a:br>
              <a:rPr lang="en-US">
                <a:latin typeface="Tahoma" charset="0"/>
              </a:rPr>
            </a:br>
            <a:r>
              <a:rPr lang="en-US">
                <a:latin typeface="Tahoma" charset="0"/>
              </a:rPr>
              <a:t>Example: a page that can be improved . . </a:t>
            </a:r>
          </a:p>
        </p:txBody>
      </p:sp>
      <p:pic>
        <p:nvPicPr>
          <p:cNvPr id="38916" name="Picture 3" descr="Badproximity"/>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3" t="17869" r="2989" b="4805"/>
          <a:stretch/>
        </p:blipFill>
        <p:spPr>
          <a:xfrm>
            <a:off x="1358411" y="2214430"/>
            <a:ext cx="6368735" cy="3904866"/>
          </a:xfrm>
          <a:noFill/>
          <a:ln>
            <a:solidFill>
              <a:srgbClr val="4F81BD"/>
            </a:solidFill>
          </a:ln>
        </p:spPr>
      </p:pic>
    </p:spTree>
    <p:extLst>
      <p:ext uri="{BB962C8B-B14F-4D97-AF65-F5344CB8AC3E}">
        <p14:creationId xmlns:p14="http://schemas.microsoft.com/office/powerpoint/2010/main" val="427357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01761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3993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39939" name="Rectangle 4"/>
          <p:cNvSpPr>
            <a:spLocks noGrp="1" noChangeArrowheads="1"/>
          </p:cNvSpPr>
          <p:nvPr>
            <p:ph type="title"/>
          </p:nvPr>
        </p:nvSpPr>
        <p:spPr/>
        <p:txBody>
          <a:bodyPr/>
          <a:lstStyle/>
          <a:p>
            <a:pPr eaLnBrk="1" hangingPunct="1"/>
            <a:br>
              <a:rPr lang="en-US">
                <a:latin typeface="Tahoma" charset="0"/>
              </a:rPr>
            </a:br>
            <a:r>
              <a:rPr lang="en-US">
                <a:latin typeface="Tahoma" charset="0"/>
              </a:rPr>
              <a:t>By using proximity to group related things</a:t>
            </a:r>
          </a:p>
        </p:txBody>
      </p:sp>
      <p:pic>
        <p:nvPicPr>
          <p:cNvPr id="39940" name="Picture 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14" t="17804" r="2663" b="4602"/>
          <a:stretch/>
        </p:blipFill>
        <p:spPr>
          <a:xfrm>
            <a:off x="1377365" y="2205135"/>
            <a:ext cx="6368736" cy="3904867"/>
          </a:xfrm>
          <a:noFill/>
          <a:ln>
            <a:solidFill>
              <a:srgbClr val="4F81BD"/>
            </a:solidFill>
          </a:ln>
        </p:spPr>
      </p:pic>
    </p:spTree>
    <p:extLst>
      <p:ext uri="{BB962C8B-B14F-4D97-AF65-F5344CB8AC3E}">
        <p14:creationId xmlns:p14="http://schemas.microsoft.com/office/powerpoint/2010/main" val="2012925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41986"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41987" name="Rectangle 2"/>
          <p:cNvSpPr>
            <a:spLocks noGrp="1" noChangeArrowheads="1"/>
          </p:cNvSpPr>
          <p:nvPr>
            <p:ph type="title"/>
          </p:nvPr>
        </p:nvSpPr>
        <p:spPr/>
        <p:txBody>
          <a:bodyPr/>
          <a:lstStyle/>
          <a:p>
            <a:pPr eaLnBrk="1" hangingPunct="1"/>
            <a:r>
              <a:rPr lang="en-US">
                <a:latin typeface="Tahoma" charset="0"/>
              </a:rPr>
              <a:t>Similarity</a:t>
            </a:r>
          </a:p>
        </p:txBody>
      </p:sp>
      <p:pic>
        <p:nvPicPr>
          <p:cNvPr id="41988" name="Picture 3" descr="7Similarit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38266"/>
          <a:stretch>
            <a:fillRect/>
          </a:stretch>
        </p:blipFill>
        <p:spPr>
          <a:xfrm>
            <a:off x="2971800" y="1447800"/>
            <a:ext cx="3267075" cy="4346575"/>
          </a:xfrm>
          <a:noFill/>
        </p:spPr>
      </p:pic>
    </p:spTree>
    <p:extLst>
      <p:ext uri="{BB962C8B-B14F-4D97-AF65-F5344CB8AC3E}">
        <p14:creationId xmlns:p14="http://schemas.microsoft.com/office/powerpoint/2010/main" val="1269145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4403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44035" name="Rectangle 2"/>
          <p:cNvSpPr>
            <a:spLocks noGrp="1" noChangeArrowheads="1"/>
          </p:cNvSpPr>
          <p:nvPr>
            <p:ph type="title"/>
          </p:nvPr>
        </p:nvSpPr>
        <p:spPr/>
        <p:txBody>
          <a:bodyPr/>
          <a:lstStyle/>
          <a:p>
            <a:pPr eaLnBrk="1" hangingPunct="1"/>
            <a:r>
              <a:rPr lang="en-US">
                <a:latin typeface="Tahoma" charset="0"/>
              </a:rPr>
              <a:t>Example: can you use similarity to improve this page?</a:t>
            </a:r>
          </a:p>
        </p:txBody>
      </p:sp>
      <p:pic>
        <p:nvPicPr>
          <p:cNvPr id="44036" name="Picture 5" descr="11aBadSimilarity"/>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55" t="17641" r="3303" b="5066"/>
          <a:stretch/>
        </p:blipFill>
        <p:spPr>
          <a:xfrm>
            <a:off x="1713304" y="1943309"/>
            <a:ext cx="5898530" cy="3647940"/>
          </a:xfrm>
          <a:noFill/>
          <a:ln>
            <a:solidFill>
              <a:srgbClr val="4F81BD"/>
            </a:solidFill>
          </a:ln>
        </p:spPr>
      </p:pic>
      <p:sp>
        <p:nvSpPr>
          <p:cNvPr id="2" name="TextBox 1"/>
          <p:cNvSpPr txBox="1"/>
          <p:nvPr/>
        </p:nvSpPr>
        <p:spPr>
          <a:xfrm>
            <a:off x="1774653" y="2507139"/>
            <a:ext cx="3581891" cy="646331"/>
          </a:xfrm>
          <a:prstGeom prst="rect">
            <a:avLst/>
          </a:prstGeom>
          <a:solidFill>
            <a:schemeClr val="bg1"/>
          </a:solidFill>
        </p:spPr>
        <p:txBody>
          <a:bodyPr wrap="square" rtlCol="0">
            <a:spAutoFit/>
          </a:bodyPr>
          <a:lstStyle/>
          <a:p>
            <a:r>
              <a:rPr lang="en-US" sz="3600" b="1"/>
              <a:t> Stuff We Sell</a:t>
            </a:r>
          </a:p>
        </p:txBody>
      </p:sp>
    </p:spTree>
    <p:extLst>
      <p:ext uri="{BB962C8B-B14F-4D97-AF65-F5344CB8AC3E}">
        <p14:creationId xmlns:p14="http://schemas.microsoft.com/office/powerpoint/2010/main" val="33733629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4608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46083" name="Rectangle 2"/>
          <p:cNvSpPr>
            <a:spLocks noGrp="1" noChangeArrowheads="1"/>
          </p:cNvSpPr>
          <p:nvPr>
            <p:ph type="title"/>
          </p:nvPr>
        </p:nvSpPr>
        <p:spPr/>
        <p:txBody>
          <a:bodyPr/>
          <a:lstStyle/>
          <a:p>
            <a:pPr eaLnBrk="1" hangingPunct="1"/>
            <a:r>
              <a:rPr lang="en-US">
                <a:latin typeface="Tahoma" charset="0"/>
              </a:rPr>
              <a:t>Sure: make the buttons the same size:</a:t>
            </a:r>
          </a:p>
        </p:txBody>
      </p:sp>
      <p:pic>
        <p:nvPicPr>
          <p:cNvPr id="46084" name="Picture 5" descr="11bBetterSimilarity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4" t="17653" r="3841" b="4950"/>
          <a:stretch/>
        </p:blipFill>
        <p:spPr>
          <a:xfrm>
            <a:off x="1704779" y="1951833"/>
            <a:ext cx="5864435" cy="3647940"/>
          </a:xfrm>
          <a:noFill/>
          <a:ln>
            <a:solidFill>
              <a:srgbClr val="4F81BD"/>
            </a:solidFill>
          </a:ln>
        </p:spPr>
      </p:pic>
      <p:sp>
        <p:nvSpPr>
          <p:cNvPr id="7" name="TextBox 6"/>
          <p:cNvSpPr txBox="1"/>
          <p:nvPr/>
        </p:nvSpPr>
        <p:spPr>
          <a:xfrm>
            <a:off x="1774653" y="2507139"/>
            <a:ext cx="3581891" cy="646331"/>
          </a:xfrm>
          <a:prstGeom prst="rect">
            <a:avLst/>
          </a:prstGeom>
          <a:solidFill>
            <a:schemeClr val="bg1"/>
          </a:solidFill>
        </p:spPr>
        <p:txBody>
          <a:bodyPr wrap="square" rtlCol="0">
            <a:spAutoFit/>
          </a:bodyPr>
          <a:lstStyle/>
          <a:p>
            <a:r>
              <a:rPr lang="en-US" sz="3600" b="1"/>
              <a:t> Stuff We Sell</a:t>
            </a:r>
          </a:p>
        </p:txBody>
      </p:sp>
    </p:spTree>
    <p:extLst>
      <p:ext uri="{BB962C8B-B14F-4D97-AF65-F5344CB8AC3E}">
        <p14:creationId xmlns:p14="http://schemas.microsoft.com/office/powerpoint/2010/main" val="2434215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4813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48131" name="Rectangle 2"/>
          <p:cNvSpPr>
            <a:spLocks noGrp="1" noChangeArrowheads="1"/>
          </p:cNvSpPr>
          <p:nvPr>
            <p:ph type="title"/>
          </p:nvPr>
        </p:nvSpPr>
        <p:spPr/>
        <p:txBody>
          <a:bodyPr/>
          <a:lstStyle/>
          <a:p>
            <a:pPr eaLnBrk="1" hangingPunct="1"/>
            <a:r>
              <a:rPr lang="en-US">
                <a:latin typeface="Tahoma" charset="0"/>
              </a:rPr>
              <a:t>Symmetry: we use our experience and expectations to make groups of things</a:t>
            </a:r>
          </a:p>
        </p:txBody>
      </p:sp>
      <p:pic>
        <p:nvPicPr>
          <p:cNvPr id="48132" name="Picture 3" descr="8Symmetr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8782"/>
          <a:stretch>
            <a:fillRect/>
          </a:stretch>
        </p:blipFill>
        <p:spPr>
          <a:xfrm>
            <a:off x="1143000" y="2667000"/>
            <a:ext cx="7296150" cy="1398588"/>
          </a:xfrm>
          <a:noFill/>
        </p:spPr>
      </p:pic>
      <p:sp>
        <p:nvSpPr>
          <p:cNvPr id="48133" name="Text Box 4"/>
          <p:cNvSpPr txBox="1">
            <a:spLocks noChangeArrowheads="1"/>
          </p:cNvSpPr>
          <p:nvPr/>
        </p:nvSpPr>
        <p:spPr bwMode="auto">
          <a:xfrm>
            <a:off x="838200" y="4648200"/>
            <a:ext cx="76962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endParaRPr lang="en-US" sz="1800"/>
          </a:p>
        </p:txBody>
      </p:sp>
      <p:sp>
        <p:nvSpPr>
          <p:cNvPr id="35845" name="Text Box 5"/>
          <p:cNvSpPr txBox="1">
            <a:spLocks noChangeArrowheads="1"/>
          </p:cNvSpPr>
          <p:nvPr/>
        </p:nvSpPr>
        <p:spPr bwMode="auto">
          <a:xfrm>
            <a:off x="304800" y="4495800"/>
            <a:ext cx="3124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a:t>We see two triangles. </a:t>
            </a:r>
            <a:br>
              <a:rPr lang="en-US"/>
            </a:br>
            <a:endParaRPr lang="en-US"/>
          </a:p>
        </p:txBody>
      </p:sp>
      <p:sp>
        <p:nvSpPr>
          <p:cNvPr id="35846" name="Text Box 6"/>
          <p:cNvSpPr txBox="1">
            <a:spLocks noChangeArrowheads="1"/>
          </p:cNvSpPr>
          <p:nvPr/>
        </p:nvSpPr>
        <p:spPr bwMode="auto">
          <a:xfrm>
            <a:off x="4267200" y="4497388"/>
            <a:ext cx="4724400" cy="137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a:t>We see three groups of paired square brackets.</a:t>
            </a:r>
          </a:p>
          <a:p>
            <a:pPr>
              <a:spcBef>
                <a:spcPct val="50000"/>
              </a:spcBef>
            </a:pPr>
            <a:endParaRPr lang="en-US"/>
          </a:p>
        </p:txBody>
      </p:sp>
    </p:spTree>
    <p:extLst>
      <p:ext uri="{BB962C8B-B14F-4D97-AF65-F5344CB8AC3E}">
        <p14:creationId xmlns:p14="http://schemas.microsoft.com/office/powerpoint/2010/main" val="2370372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P spid="35846" grpId="0"/>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172731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3065990" y="5515045"/>
            <a:ext cx="2629610" cy="223587"/>
          </a:xfrm>
          <a:prstGeom prst="rect">
            <a:avLst/>
          </a:prstGeom>
        </p:spPr>
        <p:txBody>
          <a:bodyPr vert="horz" wrap="square" lIns="0" tIns="0" rIns="0" bIns="0" rtlCol="0">
            <a:spAutoFit/>
          </a:bodyPr>
          <a:lstStyle/>
          <a:p>
            <a:pPr marL="29361"/>
            <a:r>
              <a:rPr sz="1400" dirty="0">
                <a:solidFill>
                  <a:srgbClr val="231F20"/>
                </a:solidFill>
                <a:latin typeface="Verdana"/>
                <a:cs typeface="Verdana"/>
              </a:rPr>
              <a:t>© Google</a:t>
            </a:r>
            <a:endParaRPr sz="1400">
              <a:latin typeface="Verdana"/>
              <a:cs typeface="Verdana"/>
            </a:endParaRPr>
          </a:p>
        </p:txBody>
      </p:sp>
    </p:spTree>
    <p:extLst>
      <p:ext uri="{BB962C8B-B14F-4D97-AF65-F5344CB8AC3E}">
        <p14:creationId xmlns:p14="http://schemas.microsoft.com/office/powerpoint/2010/main" val="36000508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5017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50179" name="Rectangle 2"/>
          <p:cNvSpPr>
            <a:spLocks noGrp="1" noChangeArrowheads="1"/>
          </p:cNvSpPr>
          <p:nvPr>
            <p:ph type="title"/>
          </p:nvPr>
        </p:nvSpPr>
        <p:spPr/>
        <p:txBody>
          <a:bodyPr/>
          <a:lstStyle/>
          <a:p>
            <a:pPr eaLnBrk="1" hangingPunct="1"/>
            <a:r>
              <a:rPr lang="en-US">
                <a:latin typeface="Tahoma" charset="0"/>
              </a:rPr>
              <a:t>Continuity: flow, or alignment</a:t>
            </a:r>
          </a:p>
        </p:txBody>
      </p:sp>
      <p:pic>
        <p:nvPicPr>
          <p:cNvPr id="50180" name="Picture 3" descr="9Continuit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945"/>
          <a:stretch>
            <a:fillRect/>
          </a:stretch>
        </p:blipFill>
        <p:spPr>
          <a:xfrm>
            <a:off x="1284288" y="2057400"/>
            <a:ext cx="5613400" cy="2701925"/>
          </a:xfrm>
          <a:noFill/>
        </p:spPr>
      </p:pic>
      <p:sp>
        <p:nvSpPr>
          <p:cNvPr id="36868" name="Text Box 4"/>
          <p:cNvSpPr txBox="1">
            <a:spLocks noChangeArrowheads="1"/>
          </p:cNvSpPr>
          <p:nvPr/>
        </p:nvSpPr>
        <p:spPr bwMode="auto">
          <a:xfrm>
            <a:off x="533400" y="5029200"/>
            <a:ext cx="35052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a:t>We see curves AB and CD, not AC and DB, and not AD and BC</a:t>
            </a:r>
          </a:p>
        </p:txBody>
      </p:sp>
      <p:sp>
        <p:nvSpPr>
          <p:cNvPr id="36869" name="Text Box 5"/>
          <p:cNvSpPr txBox="1">
            <a:spLocks noChangeArrowheads="1"/>
          </p:cNvSpPr>
          <p:nvPr/>
        </p:nvSpPr>
        <p:spPr bwMode="auto">
          <a:xfrm>
            <a:off x="4724400" y="5029200"/>
            <a:ext cx="3810000"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en-US"/>
              <a:t>We see two rows of circles, not two L-shaped groups</a:t>
            </a:r>
          </a:p>
        </p:txBody>
      </p:sp>
    </p:spTree>
    <p:extLst>
      <p:ext uri="{BB962C8B-B14F-4D97-AF65-F5344CB8AC3E}">
        <p14:creationId xmlns:p14="http://schemas.microsoft.com/office/powerpoint/2010/main" val="721027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Continuity in HCI</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8235" t="43008" r="14836" b="28751"/>
          <a:stretch/>
        </p:blipFill>
        <p:spPr bwMode="auto">
          <a:xfrm>
            <a:off x="-98425" y="2171925"/>
            <a:ext cx="8560905" cy="4066977"/>
          </a:xfrm>
          <a:prstGeom prst="rect">
            <a:avLst/>
          </a:prstGeom>
          <a:noFill/>
          <a:ln>
            <a:noFill/>
          </a:ln>
        </p:spPr>
      </p:pic>
    </p:spTree>
    <p:extLst>
      <p:ext uri="{BB962C8B-B14F-4D97-AF65-F5344CB8AC3E}">
        <p14:creationId xmlns:p14="http://schemas.microsoft.com/office/powerpoint/2010/main" val="1226719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5734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57347" name="Rectangle 2"/>
          <p:cNvSpPr>
            <a:spLocks noGrp="1" noChangeArrowheads="1"/>
          </p:cNvSpPr>
          <p:nvPr>
            <p:ph type="title"/>
          </p:nvPr>
        </p:nvSpPr>
        <p:spPr/>
        <p:txBody>
          <a:bodyPr/>
          <a:lstStyle/>
          <a:p>
            <a:pPr eaLnBrk="1" hangingPunct="1"/>
            <a:r>
              <a:rPr lang="en-US">
                <a:latin typeface="Tahoma" charset="0"/>
              </a:rPr>
              <a:t>Closure: we mentally </a:t>
            </a:r>
            <a:r>
              <a:rPr lang="ja-JP" altLang="en-US">
                <a:latin typeface="Tahoma" charset="0"/>
              </a:rPr>
              <a:t>“</a:t>
            </a:r>
            <a:r>
              <a:rPr lang="en-US" altLang="ja-JP">
                <a:latin typeface="Tahoma" charset="0"/>
              </a:rPr>
              <a:t>fill in the blanks</a:t>
            </a:r>
            <a:r>
              <a:rPr lang="ja-JP" altLang="en-US">
                <a:latin typeface="Tahoma" charset="0"/>
              </a:rPr>
              <a:t>”</a:t>
            </a:r>
            <a:endParaRPr lang="en-US">
              <a:latin typeface="Tahoma" charset="0"/>
            </a:endParaRPr>
          </a:p>
        </p:txBody>
      </p:sp>
      <p:pic>
        <p:nvPicPr>
          <p:cNvPr id="57348" name="Picture 3" descr="10Closu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26878"/>
          <a:stretch>
            <a:fillRect/>
          </a:stretch>
        </p:blipFill>
        <p:spPr>
          <a:xfrm>
            <a:off x="838200" y="1447800"/>
            <a:ext cx="7340600" cy="3124200"/>
          </a:xfrm>
          <a:noFill/>
        </p:spPr>
      </p:pic>
      <p:sp>
        <p:nvSpPr>
          <p:cNvPr id="40964" name="Rectangle 4"/>
          <p:cNvSpPr>
            <a:spLocks noChangeArrowheads="1"/>
          </p:cNvSpPr>
          <p:nvPr/>
        </p:nvSpPr>
        <p:spPr bwMode="auto">
          <a:xfrm>
            <a:off x="3124200" y="5105400"/>
            <a:ext cx="30702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spcBef>
                <a:spcPct val="50000"/>
              </a:spcBef>
            </a:pPr>
            <a:r>
              <a:rPr lang="en-US" sz="2400"/>
              <a:t>All are seen as circles</a:t>
            </a:r>
          </a:p>
        </p:txBody>
      </p:sp>
    </p:spTree>
    <p:extLst>
      <p:ext uri="{BB962C8B-B14F-4D97-AF65-F5344CB8AC3E}">
        <p14:creationId xmlns:p14="http://schemas.microsoft.com/office/powerpoint/2010/main" val="1200600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591190" y="6188666"/>
            <a:ext cx="3445379" cy="430887"/>
          </a:xfrm>
          <a:prstGeom prst="rect">
            <a:avLst/>
          </a:prstGeom>
        </p:spPr>
        <p:txBody>
          <a:bodyPr vert="horz" wrap="square" lIns="0" tIns="0" rIns="0" bIns="0" rtlCol="0">
            <a:spAutoFit/>
          </a:bodyPr>
          <a:lstStyle/>
          <a:p>
            <a:pPr marL="29414"/>
            <a:r>
              <a:rPr sz="1400" dirty="0">
                <a:solidFill>
                  <a:srgbClr val="231F20"/>
                </a:solidFill>
                <a:latin typeface="Verdana"/>
                <a:cs typeface="Verdana"/>
              </a:rPr>
              <a:t>© source unknown. All rights reserved.</a:t>
            </a:r>
            <a:endParaRPr sz="1400">
              <a:latin typeface="Verdana"/>
              <a:cs typeface="Verdana"/>
            </a:endParaRPr>
          </a:p>
        </p:txBody>
      </p:sp>
    </p:spTree>
    <p:extLst>
      <p:ext uri="{BB962C8B-B14F-4D97-AF65-F5344CB8AC3E}">
        <p14:creationId xmlns:p14="http://schemas.microsoft.com/office/powerpoint/2010/main" val="18200783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Principles can be combined</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21626" b="32164"/>
          <a:stretch/>
        </p:blipFill>
        <p:spPr bwMode="auto">
          <a:xfrm>
            <a:off x="282575" y="1619251"/>
            <a:ext cx="8229600" cy="4921249"/>
          </a:xfrm>
          <a:prstGeom prst="rect">
            <a:avLst/>
          </a:prstGeom>
          <a:noFill/>
          <a:ln>
            <a:noFill/>
          </a:ln>
        </p:spPr>
      </p:pic>
    </p:spTree>
    <p:extLst>
      <p:ext uri="{BB962C8B-B14F-4D97-AF65-F5344CB8AC3E}">
        <p14:creationId xmlns:p14="http://schemas.microsoft.com/office/powerpoint/2010/main" val="3394206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5222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52227" name="Rectangle 2"/>
          <p:cNvSpPr>
            <a:spLocks noGrp="1" noChangeArrowheads="1"/>
          </p:cNvSpPr>
          <p:nvPr>
            <p:ph type="title"/>
          </p:nvPr>
        </p:nvSpPr>
        <p:spPr/>
        <p:txBody>
          <a:bodyPr/>
          <a:lstStyle/>
          <a:p>
            <a:pPr eaLnBrk="1" hangingPunct="1"/>
            <a:r>
              <a:rPr lang="en-US">
                <a:latin typeface="Tahoma" charset="0"/>
              </a:rPr>
              <a:t>Can you use alignment (one form of continuity) to improve this page?</a:t>
            </a:r>
          </a:p>
        </p:txBody>
      </p:sp>
      <p:pic>
        <p:nvPicPr>
          <p:cNvPr id="52228" name="Picture 3" descr="BadAlignmentAnalyzed"/>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57" t="17586" r="3177" b="4848"/>
          <a:stretch/>
        </p:blipFill>
        <p:spPr>
          <a:xfrm>
            <a:off x="2309972" y="2079668"/>
            <a:ext cx="5983769" cy="3699081"/>
          </a:xfrm>
          <a:noFill/>
          <a:ln>
            <a:solidFill>
              <a:srgbClr val="4F81BD"/>
            </a:solidFill>
          </a:ln>
        </p:spPr>
      </p:pic>
    </p:spTree>
    <p:extLst>
      <p:ext uri="{BB962C8B-B14F-4D97-AF65-F5344CB8AC3E}">
        <p14:creationId xmlns:p14="http://schemas.microsoft.com/office/powerpoint/2010/main" val="32269010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5427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54275" name="Rectangle 2"/>
          <p:cNvSpPr>
            <a:spLocks noGrp="1" noChangeArrowheads="1"/>
          </p:cNvSpPr>
          <p:nvPr>
            <p:ph type="title"/>
          </p:nvPr>
        </p:nvSpPr>
        <p:spPr/>
        <p:txBody>
          <a:bodyPr/>
          <a:lstStyle/>
          <a:p>
            <a:pPr eaLnBrk="1" hangingPunct="1"/>
            <a:r>
              <a:rPr lang="en-US">
                <a:latin typeface="Tahoma" charset="0"/>
              </a:rPr>
              <a:t>Sure: the lines on the previous slide show how to use horizontal alignment</a:t>
            </a:r>
          </a:p>
        </p:txBody>
      </p:sp>
      <p:pic>
        <p:nvPicPr>
          <p:cNvPr id="54276" name="Picture 3" descr="BetterAlignmentMacro"/>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195" t="18138" r="3314" b="5239"/>
          <a:stretch/>
        </p:blipFill>
        <p:spPr>
          <a:xfrm>
            <a:off x="2241782" y="2079667"/>
            <a:ext cx="5966721" cy="3656463"/>
          </a:xfrm>
          <a:noFill/>
          <a:ln>
            <a:solidFill>
              <a:srgbClr val="4F81BD"/>
            </a:solidFill>
          </a:ln>
        </p:spPr>
      </p:pic>
    </p:spTree>
    <p:extLst>
      <p:ext uri="{BB962C8B-B14F-4D97-AF65-F5344CB8AC3E}">
        <p14:creationId xmlns:p14="http://schemas.microsoft.com/office/powerpoint/2010/main" val="40750285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Chapter 2: Capabilities of Human Beings</a:t>
            </a:r>
          </a:p>
        </p:txBody>
      </p:sp>
      <p:sp>
        <p:nvSpPr>
          <p:cNvPr id="56322"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000"/>
              <a:t>Copyright © 2004 by Prentice Hall</a:t>
            </a:r>
          </a:p>
        </p:txBody>
      </p:sp>
      <p:sp>
        <p:nvSpPr>
          <p:cNvPr id="56323" name="Rectangle 2"/>
          <p:cNvSpPr>
            <a:spLocks noGrp="1" noChangeArrowheads="1"/>
          </p:cNvSpPr>
          <p:nvPr>
            <p:ph type="title"/>
          </p:nvPr>
        </p:nvSpPr>
        <p:spPr/>
        <p:txBody>
          <a:bodyPr/>
          <a:lstStyle/>
          <a:p>
            <a:pPr eaLnBrk="1" hangingPunct="1"/>
            <a:r>
              <a:rPr lang="en-US">
                <a:latin typeface="Tahoma" charset="0"/>
              </a:rPr>
              <a:t>But why stop? Left-align both columns to get vertical alignment also</a:t>
            </a:r>
          </a:p>
        </p:txBody>
      </p:sp>
      <p:pic>
        <p:nvPicPr>
          <p:cNvPr id="56324" name="Picture 3" descr="BetterAlignmentMacroMicro"/>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092" t="17839" r="3143" b="5003"/>
          <a:stretch/>
        </p:blipFill>
        <p:spPr>
          <a:xfrm>
            <a:off x="2250307" y="2071144"/>
            <a:ext cx="5983770" cy="3682033"/>
          </a:xfrm>
          <a:noFill/>
          <a:ln>
            <a:solidFill>
              <a:srgbClr val="4F81BD"/>
            </a:solidFill>
          </a:ln>
        </p:spPr>
      </p:pic>
    </p:spTree>
    <p:extLst>
      <p:ext uri="{BB962C8B-B14F-4D97-AF65-F5344CB8AC3E}">
        <p14:creationId xmlns:p14="http://schemas.microsoft.com/office/powerpoint/2010/main" val="1578310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931417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1943803" y="3749338"/>
            <a:ext cx="6522909" cy="454314"/>
          </a:xfrm>
          <a:prstGeom prst="rect">
            <a:avLst/>
          </a:prstGeom>
        </p:spPr>
        <p:txBody>
          <a:bodyPr vert="horz" wrap="square" lIns="0" tIns="0" rIns="0" bIns="0" rtlCol="0">
            <a:spAutoFit/>
          </a:bodyPr>
          <a:lstStyle/>
          <a:p>
            <a:pPr marL="29361"/>
            <a:r>
              <a:rPr sz="1400" dirty="0">
                <a:solidFill>
                  <a:srgbClr val="231F20"/>
                </a:solidFill>
                <a:latin typeface="Verdana"/>
                <a:cs typeface="Verdana"/>
              </a:rPr>
              <a:t>© Microsoft</a:t>
            </a:r>
            <a:endParaRPr sz="1400">
              <a:latin typeface="Verdana"/>
              <a:cs typeface="Verdana"/>
            </a:endParaRPr>
          </a:p>
          <a:p>
            <a:pPr>
              <a:spcBef>
                <a:spcPts val="53"/>
              </a:spcBef>
            </a:pPr>
            <a:endParaRPr sz="1400">
              <a:latin typeface="Times New Roman"/>
              <a:cs typeface="Times New Roman"/>
            </a:endParaRPr>
          </a:p>
        </p:txBody>
      </p:sp>
    </p:spTree>
    <p:extLst>
      <p:ext uri="{BB962C8B-B14F-4D97-AF65-F5344CB8AC3E}">
        <p14:creationId xmlns:p14="http://schemas.microsoft.com/office/powerpoint/2010/main" val="31499748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837788" y="6039300"/>
            <a:ext cx="2811354" cy="223587"/>
          </a:xfrm>
          <a:prstGeom prst="rect">
            <a:avLst/>
          </a:prstGeom>
        </p:spPr>
        <p:txBody>
          <a:bodyPr vert="horz" wrap="square" lIns="0" tIns="0" rIns="0" bIns="0" rtlCol="0">
            <a:spAutoFit/>
          </a:bodyPr>
          <a:lstStyle/>
          <a:p>
            <a:pPr marL="29361"/>
            <a:r>
              <a:rPr sz="1400" dirty="0">
                <a:solidFill>
                  <a:srgbClr val="231F20"/>
                </a:solidFill>
                <a:latin typeface="Verdana"/>
                <a:cs typeface="Verdana"/>
              </a:rPr>
              <a:t>© Microsoft</a:t>
            </a:r>
            <a:endParaRPr sz="1400">
              <a:latin typeface="Verdana"/>
              <a:cs typeface="Verdana"/>
            </a:endParaRPr>
          </a:p>
        </p:txBody>
      </p:sp>
    </p:spTree>
    <p:extLst>
      <p:ext uri="{BB962C8B-B14F-4D97-AF65-F5344CB8AC3E}">
        <p14:creationId xmlns:p14="http://schemas.microsoft.com/office/powerpoint/2010/main" val="7899534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45300"/>
          </a:xfrm>
          <a:prstGeom prst="rect">
            <a:avLst/>
          </a:prstGeom>
        </p:spPr>
      </p:pic>
    </p:spTree>
    <p:extLst>
      <p:ext uri="{BB962C8B-B14F-4D97-AF65-F5344CB8AC3E}">
        <p14:creationId xmlns:p14="http://schemas.microsoft.com/office/powerpoint/2010/main" val="37220295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6845300"/>
          </a:xfrm>
          <a:prstGeom prst="rect">
            <a:avLst/>
          </a:prstGeom>
        </p:spPr>
      </p:pic>
    </p:spTree>
    <p:extLst>
      <p:ext uri="{BB962C8B-B14F-4D97-AF65-F5344CB8AC3E}">
        <p14:creationId xmlns:p14="http://schemas.microsoft.com/office/powerpoint/2010/main" val="17464797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3261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231230" y="6381324"/>
            <a:ext cx="3109528" cy="223587"/>
          </a:xfrm>
          <a:prstGeom prst="rect">
            <a:avLst/>
          </a:prstGeom>
        </p:spPr>
        <p:txBody>
          <a:bodyPr vert="horz" wrap="square" lIns="0" tIns="0" rIns="0" bIns="0" rtlCol="0">
            <a:spAutoFit/>
          </a:bodyPr>
          <a:lstStyle/>
          <a:p>
            <a:pPr marL="29361"/>
            <a:r>
              <a:rPr sz="1400" dirty="0">
                <a:solidFill>
                  <a:srgbClr val="231F20"/>
                </a:solidFill>
                <a:latin typeface="Verdana"/>
                <a:cs typeface="Verdana"/>
              </a:rPr>
              <a:t>© Prentice Hall</a:t>
            </a:r>
            <a:endParaRPr sz="1400">
              <a:latin typeface="Verdana"/>
              <a:cs typeface="Verdana"/>
            </a:endParaRPr>
          </a:p>
        </p:txBody>
      </p:sp>
    </p:spTree>
    <p:extLst>
      <p:ext uri="{BB962C8B-B14F-4D97-AF65-F5344CB8AC3E}">
        <p14:creationId xmlns:p14="http://schemas.microsoft.com/office/powerpoint/2010/main" val="56575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5258615" y="3084693"/>
            <a:ext cx="3768695" cy="430887"/>
          </a:xfrm>
          <a:prstGeom prst="rect">
            <a:avLst/>
          </a:prstGeom>
        </p:spPr>
        <p:txBody>
          <a:bodyPr vert="horz" wrap="square" lIns="0" tIns="0" rIns="0" bIns="0" rtlCol="0">
            <a:spAutoFit/>
          </a:bodyPr>
          <a:lstStyle/>
          <a:p>
            <a:pPr marL="29414"/>
            <a:r>
              <a:rPr sz="1400" dirty="0">
                <a:solidFill>
                  <a:srgbClr val="231F20"/>
                </a:solidFill>
                <a:latin typeface="Verdana"/>
                <a:cs typeface="Verdana"/>
              </a:rPr>
              <a:t>© The MathWorks, Inc. All rights reserved.</a:t>
            </a:r>
            <a:endParaRPr sz="1400">
              <a:latin typeface="Verdana"/>
              <a:cs typeface="Verdana"/>
            </a:endParaRPr>
          </a:p>
        </p:txBody>
      </p:sp>
      <p:sp>
        <p:nvSpPr>
          <p:cNvPr id="4" name="object 4"/>
          <p:cNvSpPr txBox="1"/>
          <p:nvPr/>
        </p:nvSpPr>
        <p:spPr>
          <a:xfrm>
            <a:off x="5475680" y="6671027"/>
            <a:ext cx="3573566" cy="430887"/>
          </a:xfrm>
          <a:prstGeom prst="rect">
            <a:avLst/>
          </a:prstGeom>
        </p:spPr>
        <p:txBody>
          <a:bodyPr vert="horz" wrap="square" lIns="0" tIns="0" rIns="0" bIns="0" rtlCol="0">
            <a:spAutoFit/>
          </a:bodyPr>
          <a:lstStyle/>
          <a:p>
            <a:pPr marL="29414"/>
            <a:r>
              <a:rPr sz="1400" dirty="0">
                <a:solidFill>
                  <a:srgbClr val="231F20"/>
                </a:solidFill>
                <a:latin typeface="Verdana"/>
                <a:cs typeface="Verdana"/>
              </a:rPr>
              <a:t>© SAS Institute, Inc. All rights reserved.</a:t>
            </a:r>
            <a:endParaRPr sz="1400">
              <a:latin typeface="Verdana"/>
              <a:cs typeface="Verdana"/>
            </a:endParaRPr>
          </a:p>
        </p:txBody>
      </p:sp>
    </p:spTree>
    <p:extLst>
      <p:ext uri="{BB962C8B-B14F-4D97-AF65-F5344CB8AC3E}">
        <p14:creationId xmlns:p14="http://schemas.microsoft.com/office/powerpoint/2010/main" val="6720753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noFill/>
        </p:spPr>
        <p:txBody>
          <a:bodyPr lIns="92075" tIns="46038" rIns="92075" bIns="46038"/>
          <a:lstStyle/>
          <a:p>
            <a:pPr eaLnBrk="1" hangingPunct="1"/>
            <a:r>
              <a:rPr lang="en-US">
                <a:latin typeface="Verdana" charset="0"/>
              </a:rPr>
              <a:t>Grids</a:t>
            </a:r>
          </a:p>
        </p:txBody>
      </p:sp>
      <p:sp>
        <p:nvSpPr>
          <p:cNvPr id="14338" name="Rectangle 3"/>
          <p:cNvSpPr>
            <a:spLocks noGrp="1" noChangeArrowheads="1"/>
          </p:cNvSpPr>
          <p:nvPr>
            <p:ph type="body" idx="1"/>
          </p:nvPr>
        </p:nvSpPr>
        <p:spPr>
          <a:noFill/>
        </p:spPr>
        <p:txBody>
          <a:bodyPr lIns="92075" tIns="46038" rIns="92075" bIns="46038">
            <a:normAutofit fontScale="70000" lnSpcReduction="20000"/>
          </a:bodyPr>
          <a:lstStyle/>
          <a:p>
            <a:pPr marL="0" indent="0" eaLnBrk="1" hangingPunct="1"/>
            <a:r>
              <a:rPr lang="en-US">
                <a:latin typeface="Verdana" charset="0"/>
              </a:rPr>
              <a:t>Horizontal and vertical lines to locate window components</a:t>
            </a:r>
          </a:p>
          <a:p>
            <a:pPr lvl="1" eaLnBrk="1" hangingPunct="1"/>
            <a:r>
              <a:rPr lang="en-US">
                <a:latin typeface="Verdana" charset="0"/>
              </a:rPr>
              <a:t>aligns related components</a:t>
            </a:r>
            <a:br>
              <a:rPr lang="en-US">
                <a:latin typeface="Verdana" charset="0"/>
              </a:rPr>
            </a:br>
            <a:endParaRPr lang="en-US">
              <a:latin typeface="Verdana" charset="0"/>
            </a:endParaRPr>
          </a:p>
          <a:p>
            <a:pPr marL="0" indent="0" eaLnBrk="1" hangingPunct="1"/>
            <a:r>
              <a:rPr lang="en-US">
                <a:latin typeface="Verdana" charset="0"/>
              </a:rPr>
              <a:t>Organization</a:t>
            </a:r>
          </a:p>
          <a:p>
            <a:pPr lvl="1" eaLnBrk="1" hangingPunct="1"/>
            <a:r>
              <a:rPr lang="en-US">
                <a:latin typeface="Verdana" charset="0"/>
              </a:rPr>
              <a:t>contrast for dominant elements</a:t>
            </a:r>
          </a:p>
          <a:p>
            <a:pPr lvl="1" eaLnBrk="1" hangingPunct="1"/>
            <a:r>
              <a:rPr lang="en-US">
                <a:latin typeface="Verdana" charset="0"/>
              </a:rPr>
              <a:t>element groupings by proximity</a:t>
            </a:r>
          </a:p>
          <a:p>
            <a:pPr lvl="1" eaLnBrk="1" hangingPunct="1"/>
            <a:r>
              <a:rPr lang="en-US">
                <a:latin typeface="Verdana" charset="0"/>
              </a:rPr>
              <a:t>organizational structure</a:t>
            </a:r>
          </a:p>
          <a:p>
            <a:pPr lvl="1" eaLnBrk="1" hangingPunct="1"/>
            <a:r>
              <a:rPr lang="en-US">
                <a:latin typeface="Verdana" charset="0"/>
              </a:rPr>
              <a:t>alignment</a:t>
            </a:r>
            <a:br>
              <a:rPr lang="en-US">
                <a:latin typeface="Verdana" charset="0"/>
              </a:rPr>
            </a:br>
            <a:endParaRPr lang="en-US">
              <a:latin typeface="Verdana" charset="0"/>
            </a:endParaRPr>
          </a:p>
          <a:p>
            <a:pPr marL="0" indent="0" eaLnBrk="1" hangingPunct="1"/>
            <a:r>
              <a:rPr lang="en-US">
                <a:latin typeface="Verdana" charset="0"/>
              </a:rPr>
              <a:t>Consistency</a:t>
            </a:r>
          </a:p>
          <a:p>
            <a:pPr lvl="1" eaLnBrk="1" hangingPunct="1"/>
            <a:r>
              <a:rPr lang="en-US">
                <a:latin typeface="Verdana" charset="0"/>
              </a:rPr>
              <a:t>location</a:t>
            </a:r>
          </a:p>
          <a:p>
            <a:pPr lvl="1" eaLnBrk="1" hangingPunct="1"/>
            <a:r>
              <a:rPr lang="en-US">
                <a:latin typeface="Verdana" charset="0"/>
              </a:rPr>
              <a:t>format</a:t>
            </a:r>
          </a:p>
          <a:p>
            <a:pPr lvl="1" eaLnBrk="1" hangingPunct="1"/>
            <a:r>
              <a:rPr lang="en-US">
                <a:latin typeface="Verdana" charset="0"/>
              </a:rPr>
              <a:t>element repetition</a:t>
            </a:r>
          </a:p>
          <a:p>
            <a:pPr lvl="1" eaLnBrk="1" hangingPunct="1"/>
            <a:r>
              <a:rPr lang="en-US">
                <a:latin typeface="Verdana" charset="0"/>
              </a:rPr>
              <a:t>organization</a:t>
            </a:r>
          </a:p>
        </p:txBody>
      </p:sp>
      <p:sp>
        <p:nvSpPr>
          <p:cNvPr id="14339" name="Line 195"/>
          <p:cNvSpPr>
            <a:spLocks noChangeShapeType="1"/>
          </p:cNvSpPr>
          <p:nvPr/>
        </p:nvSpPr>
        <p:spPr bwMode="auto">
          <a:xfrm flipH="1">
            <a:off x="5332413" y="4333875"/>
            <a:ext cx="2667000"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0" name="Rectangle 184"/>
          <p:cNvSpPr>
            <a:spLocks noChangeArrowheads="1"/>
          </p:cNvSpPr>
          <p:nvPr/>
        </p:nvSpPr>
        <p:spPr bwMode="auto">
          <a:xfrm>
            <a:off x="5332413" y="3724275"/>
            <a:ext cx="2667000" cy="1905000"/>
          </a:xfrm>
          <a:prstGeom prst="rect">
            <a:avLst/>
          </a:prstGeom>
          <a:noFill/>
          <a:ln w="12699">
            <a:solidFill>
              <a:srgbClr val="DADADA"/>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1" name="Line 196"/>
          <p:cNvSpPr>
            <a:spLocks noChangeShapeType="1"/>
          </p:cNvSpPr>
          <p:nvPr/>
        </p:nvSpPr>
        <p:spPr bwMode="auto">
          <a:xfrm flipH="1">
            <a:off x="5332413" y="4410075"/>
            <a:ext cx="2667000"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2" name="Line 197"/>
          <p:cNvSpPr>
            <a:spLocks noChangeShapeType="1"/>
          </p:cNvSpPr>
          <p:nvPr/>
        </p:nvSpPr>
        <p:spPr bwMode="auto">
          <a:xfrm flipH="1">
            <a:off x="5332413" y="5248275"/>
            <a:ext cx="2667000"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3" name="Line 198"/>
          <p:cNvSpPr>
            <a:spLocks noChangeShapeType="1"/>
          </p:cNvSpPr>
          <p:nvPr/>
        </p:nvSpPr>
        <p:spPr bwMode="auto">
          <a:xfrm flipH="1">
            <a:off x="5332413" y="5324475"/>
            <a:ext cx="2667000"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4" name="Rectangle 183"/>
          <p:cNvSpPr>
            <a:spLocks noChangeArrowheads="1"/>
          </p:cNvSpPr>
          <p:nvPr/>
        </p:nvSpPr>
        <p:spPr bwMode="auto">
          <a:xfrm>
            <a:off x="5180013" y="3571875"/>
            <a:ext cx="2971800" cy="22098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5" name="Line 186"/>
          <p:cNvSpPr>
            <a:spLocks noChangeShapeType="1"/>
          </p:cNvSpPr>
          <p:nvPr/>
        </p:nvSpPr>
        <p:spPr bwMode="auto">
          <a:xfrm>
            <a:off x="61706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6" name="Line 189"/>
          <p:cNvSpPr>
            <a:spLocks noChangeShapeType="1"/>
          </p:cNvSpPr>
          <p:nvPr/>
        </p:nvSpPr>
        <p:spPr bwMode="auto">
          <a:xfrm>
            <a:off x="66278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7" name="Line 190"/>
          <p:cNvSpPr>
            <a:spLocks noChangeShapeType="1"/>
          </p:cNvSpPr>
          <p:nvPr/>
        </p:nvSpPr>
        <p:spPr bwMode="auto">
          <a:xfrm>
            <a:off x="67040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8" name="Line 191"/>
          <p:cNvSpPr>
            <a:spLocks noChangeShapeType="1"/>
          </p:cNvSpPr>
          <p:nvPr/>
        </p:nvSpPr>
        <p:spPr bwMode="auto">
          <a:xfrm>
            <a:off x="70850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49" name="Line 192"/>
          <p:cNvSpPr>
            <a:spLocks noChangeShapeType="1"/>
          </p:cNvSpPr>
          <p:nvPr/>
        </p:nvSpPr>
        <p:spPr bwMode="auto">
          <a:xfrm>
            <a:off x="71612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50" name="Line 193"/>
          <p:cNvSpPr>
            <a:spLocks noChangeShapeType="1"/>
          </p:cNvSpPr>
          <p:nvPr/>
        </p:nvSpPr>
        <p:spPr bwMode="auto">
          <a:xfrm>
            <a:off x="75422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51" name="Line 194"/>
          <p:cNvSpPr>
            <a:spLocks noChangeShapeType="1"/>
          </p:cNvSpPr>
          <p:nvPr/>
        </p:nvSpPr>
        <p:spPr bwMode="auto">
          <a:xfrm>
            <a:off x="76184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52" name="Line 187"/>
          <p:cNvSpPr>
            <a:spLocks noChangeShapeType="1"/>
          </p:cNvSpPr>
          <p:nvPr/>
        </p:nvSpPr>
        <p:spPr bwMode="auto">
          <a:xfrm>
            <a:off x="62468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53" name="Rectangle 185"/>
          <p:cNvSpPr>
            <a:spLocks noChangeArrowheads="1"/>
          </p:cNvSpPr>
          <p:nvPr/>
        </p:nvSpPr>
        <p:spPr bwMode="auto">
          <a:xfrm>
            <a:off x="5332413" y="3724275"/>
            <a:ext cx="838200" cy="6096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54" name="Line 206"/>
          <p:cNvSpPr>
            <a:spLocks noChangeShapeType="1"/>
          </p:cNvSpPr>
          <p:nvPr/>
        </p:nvSpPr>
        <p:spPr bwMode="auto">
          <a:xfrm flipH="1">
            <a:off x="5561013" y="5629275"/>
            <a:ext cx="2438400"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55" name="AutoShape 208"/>
          <p:cNvSpPr>
            <a:spLocks/>
          </p:cNvSpPr>
          <p:nvPr/>
        </p:nvSpPr>
        <p:spPr bwMode="auto">
          <a:xfrm>
            <a:off x="3595688" y="5876925"/>
            <a:ext cx="1066800" cy="742950"/>
          </a:xfrm>
          <a:prstGeom prst="borderCallout2">
            <a:avLst>
              <a:gd name="adj1" fmla="val 15384"/>
              <a:gd name="adj2" fmla="val 107144"/>
              <a:gd name="adj3" fmla="val 15384"/>
              <a:gd name="adj4" fmla="val 129764"/>
              <a:gd name="adj5" fmla="val -37606"/>
              <a:gd name="adj6" fmla="val 155505"/>
            </a:avLst>
          </a:prstGeom>
          <a:noFill/>
          <a:ln w="12699">
            <a:solidFill>
              <a:srgbClr val="FF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algn="r" defTabSz="914400" eaLnBrk="0" fontAlgn="base" hangingPunct="0">
              <a:spcBef>
                <a:spcPct val="0"/>
              </a:spcBef>
              <a:spcAft>
                <a:spcPct val="0"/>
              </a:spcAft>
            </a:pPr>
            <a:r>
              <a:rPr lang="en-US" sz="1400">
                <a:solidFill>
                  <a:srgbClr val="000000"/>
                </a:solidFill>
                <a:latin typeface="Arial" charset="0"/>
                <a:ea typeface="ＭＳ Ｐゴシック" charset="0"/>
                <a:cs typeface="ＭＳ Ｐゴシック" charset="0"/>
              </a:rPr>
              <a:t>window to widget spacing</a:t>
            </a:r>
          </a:p>
        </p:txBody>
      </p:sp>
      <p:sp>
        <p:nvSpPr>
          <p:cNvPr id="14356" name="Line 211"/>
          <p:cNvSpPr>
            <a:spLocks noChangeShapeType="1"/>
          </p:cNvSpPr>
          <p:nvPr/>
        </p:nvSpPr>
        <p:spPr bwMode="auto">
          <a:xfrm>
            <a:off x="57134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57" name="Line 212"/>
          <p:cNvSpPr>
            <a:spLocks noChangeShapeType="1"/>
          </p:cNvSpPr>
          <p:nvPr/>
        </p:nvSpPr>
        <p:spPr bwMode="auto">
          <a:xfrm>
            <a:off x="5789613" y="3724275"/>
            <a:ext cx="1587" cy="1920875"/>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58" name="AutoShape 213"/>
          <p:cNvSpPr>
            <a:spLocks/>
          </p:cNvSpPr>
          <p:nvPr/>
        </p:nvSpPr>
        <p:spPr bwMode="auto">
          <a:xfrm>
            <a:off x="3884613" y="4437063"/>
            <a:ext cx="1066800" cy="742950"/>
          </a:xfrm>
          <a:prstGeom prst="borderCallout2">
            <a:avLst>
              <a:gd name="adj1" fmla="val 15384"/>
              <a:gd name="adj2" fmla="val 107144"/>
              <a:gd name="adj3" fmla="val 15384"/>
              <a:gd name="adj4" fmla="val 139435"/>
              <a:gd name="adj5" fmla="val 62394"/>
              <a:gd name="adj6" fmla="val 173958"/>
            </a:avLst>
          </a:prstGeom>
          <a:noFill/>
          <a:ln w="12699">
            <a:solidFill>
              <a:srgbClr val="FF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algn="r" defTabSz="914400" eaLnBrk="0" fontAlgn="base" hangingPunct="0">
              <a:spcBef>
                <a:spcPct val="0"/>
              </a:spcBef>
              <a:spcAft>
                <a:spcPct val="0"/>
              </a:spcAft>
            </a:pPr>
            <a:r>
              <a:rPr lang="en-US" sz="1400">
                <a:solidFill>
                  <a:srgbClr val="000000"/>
                </a:solidFill>
                <a:latin typeface="Arial" charset="0"/>
                <a:ea typeface="ＭＳ Ｐゴシック" charset="0"/>
                <a:cs typeface="ＭＳ Ｐゴシック" charset="0"/>
              </a:rPr>
              <a:t>Widget to widget spacing</a:t>
            </a:r>
          </a:p>
        </p:txBody>
      </p:sp>
      <p:sp>
        <p:nvSpPr>
          <p:cNvPr id="14359" name="Text Box 214"/>
          <p:cNvSpPr txBox="1">
            <a:spLocks noChangeArrowheads="1"/>
          </p:cNvSpPr>
          <p:nvPr/>
        </p:nvSpPr>
        <p:spPr bwMode="auto">
          <a:xfrm>
            <a:off x="6246813" y="5324475"/>
            <a:ext cx="838200" cy="3175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en-US" sz="1400" b="1">
                <a:solidFill>
                  <a:srgbClr val="000000"/>
                </a:solidFill>
                <a:latin typeface="Arial" charset="0"/>
              </a:rPr>
              <a:t>No</a:t>
            </a:r>
            <a:endParaRPr lang="en-US" sz="1800" b="1">
              <a:solidFill>
                <a:srgbClr val="000000"/>
              </a:solidFill>
              <a:latin typeface="Arial" charset="0"/>
            </a:endParaRPr>
          </a:p>
        </p:txBody>
      </p:sp>
      <p:sp>
        <p:nvSpPr>
          <p:cNvPr id="14360" name="Text Box 215"/>
          <p:cNvSpPr txBox="1">
            <a:spLocks noChangeArrowheads="1"/>
          </p:cNvSpPr>
          <p:nvPr/>
        </p:nvSpPr>
        <p:spPr bwMode="auto">
          <a:xfrm>
            <a:off x="7161213" y="5324475"/>
            <a:ext cx="838200" cy="3175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en-US" sz="1400" b="1">
                <a:solidFill>
                  <a:srgbClr val="000000"/>
                </a:solidFill>
                <a:latin typeface="Arial" charset="0"/>
              </a:rPr>
              <a:t>Ok</a:t>
            </a:r>
            <a:endParaRPr lang="en-US" sz="1800" b="1">
              <a:solidFill>
                <a:srgbClr val="000000"/>
              </a:solidFill>
              <a:latin typeface="Arial" charset="0"/>
            </a:endParaRPr>
          </a:p>
        </p:txBody>
      </p:sp>
      <p:sp>
        <p:nvSpPr>
          <p:cNvPr id="14361" name="Text Box 216"/>
          <p:cNvSpPr txBox="1">
            <a:spLocks noChangeArrowheads="1"/>
          </p:cNvSpPr>
          <p:nvPr/>
        </p:nvSpPr>
        <p:spPr bwMode="auto">
          <a:xfrm>
            <a:off x="6246813" y="3719513"/>
            <a:ext cx="1752600" cy="1535112"/>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50000"/>
              </a:spcBef>
              <a:spcAft>
                <a:spcPct val="0"/>
              </a:spcAft>
            </a:pPr>
            <a:r>
              <a:rPr lang="en-US" sz="1400">
                <a:solidFill>
                  <a:srgbClr val="000000"/>
                </a:solidFill>
                <a:latin typeface="Arial" charset="0"/>
              </a:rPr>
              <a:t>Message text in Arial 14, left adjusted</a:t>
            </a:r>
            <a:br>
              <a:rPr lang="en-US" sz="1400" b="1">
                <a:solidFill>
                  <a:srgbClr val="000000"/>
                </a:solidFill>
                <a:latin typeface="Arial" charset="0"/>
              </a:rPr>
            </a:br>
            <a:br>
              <a:rPr lang="en-US" sz="1400" b="1">
                <a:solidFill>
                  <a:srgbClr val="000000"/>
                </a:solidFill>
                <a:latin typeface="Arial" charset="0"/>
              </a:rPr>
            </a:br>
            <a:br>
              <a:rPr lang="en-US" sz="1200" b="1">
                <a:solidFill>
                  <a:srgbClr val="000000"/>
                </a:solidFill>
                <a:latin typeface="Arial" charset="0"/>
              </a:rPr>
            </a:br>
            <a:br>
              <a:rPr lang="en-US" sz="800" b="1">
                <a:solidFill>
                  <a:srgbClr val="000000"/>
                </a:solidFill>
                <a:latin typeface="Arial" charset="0"/>
              </a:rPr>
            </a:br>
            <a:endParaRPr lang="en-US" sz="1800" b="1">
              <a:solidFill>
                <a:srgbClr val="000000"/>
              </a:solidFill>
              <a:latin typeface="Arial" charset="0"/>
            </a:endParaRPr>
          </a:p>
        </p:txBody>
      </p:sp>
      <p:sp>
        <p:nvSpPr>
          <p:cNvPr id="14362" name="Text Box 217"/>
          <p:cNvSpPr txBox="1">
            <a:spLocks noChangeArrowheads="1"/>
          </p:cNvSpPr>
          <p:nvPr/>
        </p:nvSpPr>
        <p:spPr bwMode="auto">
          <a:xfrm>
            <a:off x="5256213" y="3800475"/>
            <a:ext cx="1001712"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0"/>
              </a:spcBef>
              <a:spcAft>
                <a:spcPct val="0"/>
              </a:spcAft>
            </a:pPr>
            <a:r>
              <a:rPr lang="en-US" sz="1400" b="1">
                <a:solidFill>
                  <a:srgbClr val="000000"/>
                </a:solidFill>
                <a:latin typeface="Arial" charset="0"/>
              </a:rPr>
              <a:t>Standard </a:t>
            </a:r>
            <a:br>
              <a:rPr lang="en-US" sz="1400" b="1">
                <a:solidFill>
                  <a:srgbClr val="000000"/>
                </a:solidFill>
                <a:latin typeface="Arial" charset="0"/>
              </a:rPr>
            </a:br>
            <a:r>
              <a:rPr lang="en-US" sz="1400" b="1">
                <a:solidFill>
                  <a:srgbClr val="000000"/>
                </a:solidFill>
                <a:latin typeface="Arial" charset="0"/>
              </a:rPr>
              <a:t>icon set</a:t>
            </a:r>
            <a:endParaRPr lang="en-US" sz="1800" b="1">
              <a:solidFill>
                <a:srgbClr val="000000"/>
              </a:solidFill>
              <a:latin typeface="Arial" charset="0"/>
            </a:endParaRPr>
          </a:p>
        </p:txBody>
      </p:sp>
      <p:sp>
        <p:nvSpPr>
          <p:cNvPr id="14363" name="AutoShape 218"/>
          <p:cNvSpPr>
            <a:spLocks/>
          </p:cNvSpPr>
          <p:nvPr/>
        </p:nvSpPr>
        <p:spPr bwMode="auto">
          <a:xfrm>
            <a:off x="7250113" y="6121400"/>
            <a:ext cx="1371600" cy="530225"/>
          </a:xfrm>
          <a:prstGeom prst="borderCallout2">
            <a:avLst>
              <a:gd name="adj1" fmla="val 21556"/>
              <a:gd name="adj2" fmla="val -5556"/>
              <a:gd name="adj3" fmla="val 21556"/>
              <a:gd name="adj4" fmla="val -19329"/>
              <a:gd name="adj5" fmla="val -109579"/>
              <a:gd name="adj6" fmla="val -34028"/>
            </a:avLst>
          </a:prstGeom>
          <a:noFill/>
          <a:ln w="12699">
            <a:solidFill>
              <a:srgbClr val="FF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eaLnBrk="0" fontAlgn="base" hangingPunct="0">
              <a:spcBef>
                <a:spcPct val="0"/>
              </a:spcBef>
              <a:spcAft>
                <a:spcPct val="0"/>
              </a:spcAft>
            </a:pPr>
            <a:r>
              <a:rPr lang="en-US" sz="1400">
                <a:solidFill>
                  <a:srgbClr val="000000"/>
                </a:solidFill>
                <a:latin typeface="Arial" charset="0"/>
                <a:ea typeface="ＭＳ Ｐゴシック" charset="0"/>
                <a:cs typeface="ＭＳ Ｐゴシック" charset="0"/>
              </a:rPr>
              <a:t>Fixed components</a:t>
            </a:r>
          </a:p>
        </p:txBody>
      </p:sp>
      <p:sp>
        <p:nvSpPr>
          <p:cNvPr id="14364" name="Line 219"/>
          <p:cNvSpPr>
            <a:spLocks noChangeShapeType="1"/>
          </p:cNvSpPr>
          <p:nvPr/>
        </p:nvSpPr>
        <p:spPr bwMode="auto">
          <a:xfrm flipH="1">
            <a:off x="6980238" y="5445125"/>
            <a:ext cx="360362" cy="792163"/>
          </a:xfrm>
          <a:prstGeom prst="line">
            <a:avLst/>
          </a:prstGeom>
          <a:noFill/>
          <a:ln w="19050">
            <a:solidFill>
              <a:srgbClr val="FF0000"/>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65" name="AutoShape 220"/>
          <p:cNvSpPr>
            <a:spLocks/>
          </p:cNvSpPr>
          <p:nvPr/>
        </p:nvSpPr>
        <p:spPr bwMode="auto">
          <a:xfrm>
            <a:off x="7772400" y="2492375"/>
            <a:ext cx="1371600" cy="742950"/>
          </a:xfrm>
          <a:prstGeom prst="borderCallout2">
            <a:avLst>
              <a:gd name="adj1" fmla="val 15384"/>
              <a:gd name="adj2" fmla="val -5556"/>
              <a:gd name="adj3" fmla="val 15384"/>
              <a:gd name="adj4" fmla="val -35532"/>
              <a:gd name="adj5" fmla="val 192949"/>
              <a:gd name="adj6" fmla="val -67824"/>
            </a:avLst>
          </a:prstGeom>
          <a:noFill/>
          <a:ln w="12699">
            <a:solidFill>
              <a:srgbClr val="FF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eaLnBrk="0" fontAlgn="base" hangingPunct="0">
              <a:spcBef>
                <a:spcPct val="0"/>
              </a:spcBef>
              <a:spcAft>
                <a:spcPct val="0"/>
              </a:spcAft>
            </a:pPr>
            <a:r>
              <a:rPr lang="en-US" sz="1400">
                <a:solidFill>
                  <a:srgbClr val="000000"/>
                </a:solidFill>
                <a:latin typeface="Arial" charset="0"/>
                <a:ea typeface="ＭＳ Ｐゴシック" charset="0"/>
                <a:cs typeface="ＭＳ Ｐゴシック" charset="0"/>
              </a:rPr>
              <a:t>Format of variable contents</a:t>
            </a:r>
          </a:p>
        </p:txBody>
      </p:sp>
      <p:sp>
        <p:nvSpPr>
          <p:cNvPr id="14366" name="Line 221"/>
          <p:cNvSpPr>
            <a:spLocks noChangeShapeType="1"/>
          </p:cNvSpPr>
          <p:nvPr/>
        </p:nvSpPr>
        <p:spPr bwMode="auto">
          <a:xfrm flipH="1">
            <a:off x="6094413" y="2636838"/>
            <a:ext cx="1174750" cy="1163637"/>
          </a:xfrm>
          <a:prstGeom prst="line">
            <a:avLst/>
          </a:prstGeom>
          <a:noFill/>
          <a:ln w="19050">
            <a:solidFill>
              <a:srgbClr val="FF0000"/>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4367" name="Rectangle 223"/>
          <p:cNvSpPr>
            <a:spLocks noChangeArrowheads="1"/>
          </p:cNvSpPr>
          <p:nvPr/>
        </p:nvSpPr>
        <p:spPr bwMode="auto">
          <a:xfrm>
            <a:off x="7237413" y="5370513"/>
            <a:ext cx="685800" cy="228600"/>
          </a:xfrm>
          <a:prstGeom prst="rect">
            <a:avLst/>
          </a:prstGeom>
          <a:noFill/>
          <a:ln w="12699" cap="rnd">
            <a:solidFill>
              <a:schemeClr val="tx1"/>
            </a:solidFill>
            <a:prstDash val="sysDot"/>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238169766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58"/>
          <p:cNvGrpSpPr>
            <a:grpSpLocks/>
          </p:cNvGrpSpPr>
          <p:nvPr/>
        </p:nvGrpSpPr>
        <p:grpSpPr bwMode="auto">
          <a:xfrm>
            <a:off x="1752600" y="533400"/>
            <a:ext cx="2971800" cy="2209800"/>
            <a:chOff x="192" y="720"/>
            <a:chExt cx="1872" cy="1392"/>
          </a:xfrm>
        </p:grpSpPr>
        <p:sp>
          <p:nvSpPr>
            <p:cNvPr id="16409" name="Line 6"/>
            <p:cNvSpPr>
              <a:spLocks noChangeShapeType="1"/>
            </p:cNvSpPr>
            <p:nvPr/>
          </p:nvSpPr>
          <p:spPr bwMode="auto">
            <a:xfrm flipH="1">
              <a:off x="288" y="1200"/>
              <a:ext cx="1680"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0" name="Rectangle 7"/>
            <p:cNvSpPr>
              <a:spLocks noChangeArrowheads="1"/>
            </p:cNvSpPr>
            <p:nvPr/>
          </p:nvSpPr>
          <p:spPr bwMode="auto">
            <a:xfrm>
              <a:off x="288" y="816"/>
              <a:ext cx="1680" cy="1200"/>
            </a:xfrm>
            <a:prstGeom prst="rect">
              <a:avLst/>
            </a:prstGeom>
            <a:noFill/>
            <a:ln w="12699">
              <a:solidFill>
                <a:srgbClr val="DADADA"/>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1" name="Line 8"/>
            <p:cNvSpPr>
              <a:spLocks noChangeShapeType="1"/>
            </p:cNvSpPr>
            <p:nvPr/>
          </p:nvSpPr>
          <p:spPr bwMode="auto">
            <a:xfrm flipH="1">
              <a:off x="288" y="1248"/>
              <a:ext cx="1680"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2" name="Line 9"/>
            <p:cNvSpPr>
              <a:spLocks noChangeShapeType="1"/>
            </p:cNvSpPr>
            <p:nvPr/>
          </p:nvSpPr>
          <p:spPr bwMode="auto">
            <a:xfrm flipH="1">
              <a:off x="288" y="1776"/>
              <a:ext cx="1680"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3" name="Line 10"/>
            <p:cNvSpPr>
              <a:spLocks noChangeShapeType="1"/>
            </p:cNvSpPr>
            <p:nvPr/>
          </p:nvSpPr>
          <p:spPr bwMode="auto">
            <a:xfrm flipH="1">
              <a:off x="288" y="1824"/>
              <a:ext cx="1680"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4" name="Rectangle 11"/>
            <p:cNvSpPr>
              <a:spLocks noChangeArrowheads="1"/>
            </p:cNvSpPr>
            <p:nvPr/>
          </p:nvSpPr>
          <p:spPr bwMode="auto">
            <a:xfrm>
              <a:off x="192" y="720"/>
              <a:ext cx="1872" cy="1392"/>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5" name="Line 12"/>
            <p:cNvSpPr>
              <a:spLocks noChangeShapeType="1"/>
            </p:cNvSpPr>
            <p:nvPr/>
          </p:nvSpPr>
          <p:spPr bwMode="auto">
            <a:xfrm>
              <a:off x="816"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6" name="Line 13"/>
            <p:cNvSpPr>
              <a:spLocks noChangeShapeType="1"/>
            </p:cNvSpPr>
            <p:nvPr/>
          </p:nvSpPr>
          <p:spPr bwMode="auto">
            <a:xfrm>
              <a:off x="1104"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7" name="Line 14"/>
            <p:cNvSpPr>
              <a:spLocks noChangeShapeType="1"/>
            </p:cNvSpPr>
            <p:nvPr/>
          </p:nvSpPr>
          <p:spPr bwMode="auto">
            <a:xfrm>
              <a:off x="1152"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8" name="Line 15"/>
            <p:cNvSpPr>
              <a:spLocks noChangeShapeType="1"/>
            </p:cNvSpPr>
            <p:nvPr/>
          </p:nvSpPr>
          <p:spPr bwMode="auto">
            <a:xfrm>
              <a:off x="1392"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19" name="Line 16"/>
            <p:cNvSpPr>
              <a:spLocks noChangeShapeType="1"/>
            </p:cNvSpPr>
            <p:nvPr/>
          </p:nvSpPr>
          <p:spPr bwMode="auto">
            <a:xfrm>
              <a:off x="1440"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20" name="Line 17"/>
            <p:cNvSpPr>
              <a:spLocks noChangeShapeType="1"/>
            </p:cNvSpPr>
            <p:nvPr/>
          </p:nvSpPr>
          <p:spPr bwMode="auto">
            <a:xfrm>
              <a:off x="1680"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21" name="Line 18"/>
            <p:cNvSpPr>
              <a:spLocks noChangeShapeType="1"/>
            </p:cNvSpPr>
            <p:nvPr/>
          </p:nvSpPr>
          <p:spPr bwMode="auto">
            <a:xfrm>
              <a:off x="1728"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22" name="Line 19"/>
            <p:cNvSpPr>
              <a:spLocks noChangeShapeType="1"/>
            </p:cNvSpPr>
            <p:nvPr/>
          </p:nvSpPr>
          <p:spPr bwMode="auto">
            <a:xfrm>
              <a:off x="864"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23" name="Rectangle 20"/>
            <p:cNvSpPr>
              <a:spLocks noChangeArrowheads="1"/>
            </p:cNvSpPr>
            <p:nvPr/>
          </p:nvSpPr>
          <p:spPr bwMode="auto">
            <a:xfrm>
              <a:off x="288" y="816"/>
              <a:ext cx="528" cy="384"/>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24" name="Line 21"/>
            <p:cNvSpPr>
              <a:spLocks noChangeShapeType="1"/>
            </p:cNvSpPr>
            <p:nvPr/>
          </p:nvSpPr>
          <p:spPr bwMode="auto">
            <a:xfrm flipH="1">
              <a:off x="432" y="2016"/>
              <a:ext cx="1536" cy="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25" name="Line 23"/>
            <p:cNvSpPr>
              <a:spLocks noChangeShapeType="1"/>
            </p:cNvSpPr>
            <p:nvPr/>
          </p:nvSpPr>
          <p:spPr bwMode="auto">
            <a:xfrm>
              <a:off x="528"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26" name="Line 24"/>
            <p:cNvSpPr>
              <a:spLocks noChangeShapeType="1"/>
            </p:cNvSpPr>
            <p:nvPr/>
          </p:nvSpPr>
          <p:spPr bwMode="auto">
            <a:xfrm>
              <a:off x="576" y="816"/>
              <a:ext cx="1" cy="1210"/>
            </a:xfrm>
            <a:prstGeom prst="line">
              <a:avLst/>
            </a:prstGeom>
            <a:noFill/>
            <a:ln w="12699">
              <a:solidFill>
                <a:srgbClr val="DADADA"/>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27" name="Text Box 26"/>
            <p:cNvSpPr txBox="1">
              <a:spLocks noChangeArrowheads="1"/>
            </p:cNvSpPr>
            <p:nvPr/>
          </p:nvSpPr>
          <p:spPr bwMode="auto">
            <a:xfrm>
              <a:off x="864" y="1824"/>
              <a:ext cx="528" cy="2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en-US" sz="1400" b="1">
                  <a:solidFill>
                    <a:srgbClr val="000000"/>
                  </a:solidFill>
                  <a:latin typeface="Arial" charset="0"/>
                </a:rPr>
                <a:t>No</a:t>
              </a:r>
              <a:endParaRPr lang="en-US" sz="1800" b="1">
                <a:solidFill>
                  <a:srgbClr val="000000"/>
                </a:solidFill>
                <a:latin typeface="Arial" charset="0"/>
              </a:endParaRPr>
            </a:p>
          </p:txBody>
        </p:sp>
        <p:sp>
          <p:nvSpPr>
            <p:cNvPr id="16428" name="Text Box 27"/>
            <p:cNvSpPr txBox="1">
              <a:spLocks noChangeArrowheads="1"/>
            </p:cNvSpPr>
            <p:nvPr/>
          </p:nvSpPr>
          <p:spPr bwMode="auto">
            <a:xfrm>
              <a:off x="1440" y="1824"/>
              <a:ext cx="528" cy="2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en-US" sz="1400" b="1">
                  <a:solidFill>
                    <a:srgbClr val="000000"/>
                  </a:solidFill>
                  <a:latin typeface="Arial" charset="0"/>
                </a:rPr>
                <a:t>Ok</a:t>
              </a:r>
              <a:endParaRPr lang="en-US" sz="1800" b="1">
                <a:solidFill>
                  <a:srgbClr val="000000"/>
                </a:solidFill>
                <a:latin typeface="Arial" charset="0"/>
              </a:endParaRPr>
            </a:p>
          </p:txBody>
        </p:sp>
        <p:sp>
          <p:nvSpPr>
            <p:cNvPr id="16429" name="Text Box 28"/>
            <p:cNvSpPr txBox="1">
              <a:spLocks noChangeArrowheads="1"/>
            </p:cNvSpPr>
            <p:nvPr/>
          </p:nvSpPr>
          <p:spPr bwMode="auto">
            <a:xfrm>
              <a:off x="864" y="813"/>
              <a:ext cx="1104" cy="967"/>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50000"/>
                </a:spcBef>
                <a:spcAft>
                  <a:spcPct val="0"/>
                </a:spcAft>
              </a:pPr>
              <a:r>
                <a:rPr lang="en-US" sz="1400">
                  <a:solidFill>
                    <a:srgbClr val="000000"/>
                  </a:solidFill>
                  <a:latin typeface="Arial" charset="0"/>
                </a:rPr>
                <a:t>Message text in Arial 14, left adjusted</a:t>
              </a:r>
              <a:br>
                <a:rPr lang="en-US" sz="1400" b="1">
                  <a:solidFill>
                    <a:srgbClr val="000000"/>
                  </a:solidFill>
                  <a:latin typeface="Arial" charset="0"/>
                </a:rPr>
              </a:br>
              <a:br>
                <a:rPr lang="en-US" sz="1400" b="1">
                  <a:solidFill>
                    <a:srgbClr val="000000"/>
                  </a:solidFill>
                  <a:latin typeface="Arial" charset="0"/>
                </a:rPr>
              </a:br>
              <a:br>
                <a:rPr lang="en-US" sz="1200" b="1">
                  <a:solidFill>
                    <a:srgbClr val="000000"/>
                  </a:solidFill>
                  <a:latin typeface="Arial" charset="0"/>
                </a:rPr>
              </a:br>
              <a:br>
                <a:rPr lang="en-US" sz="800" b="1">
                  <a:solidFill>
                    <a:srgbClr val="000000"/>
                  </a:solidFill>
                  <a:latin typeface="Arial" charset="0"/>
                </a:rPr>
              </a:br>
              <a:endParaRPr lang="en-US" sz="1800" b="1">
                <a:solidFill>
                  <a:srgbClr val="000000"/>
                </a:solidFill>
                <a:latin typeface="Arial" charset="0"/>
              </a:endParaRPr>
            </a:p>
          </p:txBody>
        </p:sp>
        <p:sp>
          <p:nvSpPr>
            <p:cNvPr id="16430" name="Text Box 29"/>
            <p:cNvSpPr txBox="1">
              <a:spLocks noChangeArrowheads="1"/>
            </p:cNvSpPr>
            <p:nvPr/>
          </p:nvSpPr>
          <p:spPr bwMode="auto">
            <a:xfrm>
              <a:off x="240" y="864"/>
              <a:ext cx="631"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0"/>
                </a:spcBef>
                <a:spcAft>
                  <a:spcPct val="0"/>
                </a:spcAft>
              </a:pPr>
              <a:r>
                <a:rPr lang="en-US" sz="1400" b="1">
                  <a:solidFill>
                    <a:srgbClr val="000000"/>
                  </a:solidFill>
                  <a:latin typeface="Arial" charset="0"/>
                </a:rPr>
                <a:t>Standard </a:t>
              </a:r>
              <a:br>
                <a:rPr lang="en-US" sz="1400" b="1">
                  <a:solidFill>
                    <a:srgbClr val="000000"/>
                  </a:solidFill>
                  <a:latin typeface="Arial" charset="0"/>
                </a:rPr>
              </a:br>
              <a:r>
                <a:rPr lang="en-US" sz="1400" b="1">
                  <a:solidFill>
                    <a:srgbClr val="000000"/>
                  </a:solidFill>
                  <a:latin typeface="Arial" charset="0"/>
                </a:rPr>
                <a:t>icon set</a:t>
              </a:r>
              <a:endParaRPr lang="en-US" sz="1800" b="1">
                <a:solidFill>
                  <a:srgbClr val="000000"/>
                </a:solidFill>
                <a:latin typeface="Arial" charset="0"/>
              </a:endParaRPr>
            </a:p>
          </p:txBody>
        </p:sp>
        <p:sp>
          <p:nvSpPr>
            <p:cNvPr id="16431" name="Rectangle 151"/>
            <p:cNvSpPr>
              <a:spLocks noChangeArrowheads="1"/>
            </p:cNvSpPr>
            <p:nvPr/>
          </p:nvSpPr>
          <p:spPr bwMode="auto">
            <a:xfrm>
              <a:off x="1488" y="1872"/>
              <a:ext cx="432" cy="96"/>
            </a:xfrm>
            <a:prstGeom prst="rect">
              <a:avLst/>
            </a:prstGeom>
            <a:noFill/>
            <a:ln w="12699" cap="rnd">
              <a:solidFill>
                <a:schemeClr val="tx1"/>
              </a:solidFill>
              <a:prstDash val="sysDot"/>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grpSp>
      <p:sp>
        <p:nvSpPr>
          <p:cNvPr id="16386" name="Rectangle 61"/>
          <p:cNvSpPr>
            <a:spLocks noChangeArrowheads="1"/>
          </p:cNvSpPr>
          <p:nvPr/>
        </p:nvSpPr>
        <p:spPr bwMode="auto">
          <a:xfrm>
            <a:off x="5410200" y="1447800"/>
            <a:ext cx="2971800" cy="22098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387" name="Rectangle 70"/>
          <p:cNvSpPr>
            <a:spLocks noChangeArrowheads="1"/>
          </p:cNvSpPr>
          <p:nvPr/>
        </p:nvSpPr>
        <p:spPr bwMode="auto">
          <a:xfrm>
            <a:off x="5562600" y="1600200"/>
            <a:ext cx="838200" cy="6096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388" name="Text Box 74"/>
          <p:cNvSpPr txBox="1">
            <a:spLocks noChangeArrowheads="1"/>
          </p:cNvSpPr>
          <p:nvPr/>
        </p:nvSpPr>
        <p:spPr bwMode="auto">
          <a:xfrm>
            <a:off x="6477000" y="3200400"/>
            <a:ext cx="838200" cy="3175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en-US" sz="1400" b="1">
                <a:solidFill>
                  <a:srgbClr val="000000"/>
                </a:solidFill>
                <a:latin typeface="Arial" charset="0"/>
              </a:rPr>
              <a:t>No</a:t>
            </a:r>
            <a:endParaRPr lang="en-US" sz="1800" b="1">
              <a:solidFill>
                <a:srgbClr val="000000"/>
              </a:solidFill>
              <a:latin typeface="Arial" charset="0"/>
            </a:endParaRPr>
          </a:p>
        </p:txBody>
      </p:sp>
      <p:sp>
        <p:nvSpPr>
          <p:cNvPr id="16389" name="Text Box 75"/>
          <p:cNvSpPr txBox="1">
            <a:spLocks noChangeArrowheads="1"/>
          </p:cNvSpPr>
          <p:nvPr/>
        </p:nvSpPr>
        <p:spPr bwMode="auto">
          <a:xfrm>
            <a:off x="7391400" y="3200400"/>
            <a:ext cx="838200" cy="3175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en-US" sz="1400" b="1">
                <a:solidFill>
                  <a:srgbClr val="000000"/>
                </a:solidFill>
                <a:latin typeface="Arial" charset="0"/>
              </a:rPr>
              <a:t>Ok</a:t>
            </a:r>
            <a:endParaRPr lang="en-US" sz="1800" b="1">
              <a:solidFill>
                <a:srgbClr val="000000"/>
              </a:solidFill>
              <a:latin typeface="Arial" charset="0"/>
            </a:endParaRPr>
          </a:p>
        </p:txBody>
      </p:sp>
      <p:sp>
        <p:nvSpPr>
          <p:cNvPr id="16390" name="Text Box 76"/>
          <p:cNvSpPr txBox="1">
            <a:spLocks noChangeArrowheads="1"/>
          </p:cNvSpPr>
          <p:nvPr/>
        </p:nvSpPr>
        <p:spPr bwMode="auto">
          <a:xfrm>
            <a:off x="6477000" y="1600200"/>
            <a:ext cx="1752600" cy="1533525"/>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50000"/>
              </a:spcBef>
              <a:spcAft>
                <a:spcPct val="0"/>
              </a:spcAft>
            </a:pPr>
            <a:r>
              <a:rPr lang="en-US" sz="1400">
                <a:solidFill>
                  <a:srgbClr val="000000"/>
                </a:solidFill>
                <a:latin typeface="Arial" charset="0"/>
              </a:rPr>
              <a:t>Do you really want to delete the file </a:t>
            </a:r>
            <a:r>
              <a:rPr lang="ja-JP" altLang="en-US" sz="1400">
                <a:solidFill>
                  <a:srgbClr val="000000"/>
                </a:solidFill>
                <a:latin typeface="Arial" charset="0"/>
              </a:rPr>
              <a:t>“</a:t>
            </a:r>
            <a:r>
              <a:rPr lang="en-US" altLang="ja-JP" sz="1400">
                <a:solidFill>
                  <a:srgbClr val="000000"/>
                </a:solidFill>
                <a:latin typeface="Arial" charset="0"/>
              </a:rPr>
              <a:t>myfile.doc</a:t>
            </a:r>
            <a:r>
              <a:rPr lang="ja-JP" altLang="en-US" sz="1400">
                <a:solidFill>
                  <a:srgbClr val="000000"/>
                </a:solidFill>
                <a:latin typeface="Arial" charset="0"/>
              </a:rPr>
              <a:t>”</a:t>
            </a:r>
            <a:r>
              <a:rPr lang="en-US" altLang="ja-JP" sz="1400">
                <a:solidFill>
                  <a:srgbClr val="000000"/>
                </a:solidFill>
                <a:latin typeface="Arial" charset="0"/>
              </a:rPr>
              <a:t> from the folder </a:t>
            </a:r>
            <a:r>
              <a:rPr lang="ja-JP" altLang="en-US" sz="1400">
                <a:solidFill>
                  <a:srgbClr val="000000"/>
                </a:solidFill>
                <a:latin typeface="Arial" charset="0"/>
              </a:rPr>
              <a:t>“</a:t>
            </a:r>
            <a:r>
              <a:rPr lang="en-US" altLang="ja-JP" sz="1400">
                <a:solidFill>
                  <a:srgbClr val="000000"/>
                </a:solidFill>
                <a:latin typeface="Arial" charset="0"/>
              </a:rPr>
              <a:t>junk</a:t>
            </a:r>
            <a:r>
              <a:rPr lang="ja-JP" altLang="en-US" sz="1400">
                <a:solidFill>
                  <a:srgbClr val="000000"/>
                </a:solidFill>
                <a:latin typeface="Arial" charset="0"/>
              </a:rPr>
              <a:t>”</a:t>
            </a:r>
            <a:r>
              <a:rPr lang="en-US" altLang="ja-JP" sz="1400">
                <a:solidFill>
                  <a:srgbClr val="000000"/>
                </a:solidFill>
                <a:latin typeface="Arial" charset="0"/>
              </a:rPr>
              <a:t>?</a:t>
            </a:r>
            <a:br>
              <a:rPr lang="en-US" altLang="ja-JP" sz="1400" b="1">
                <a:solidFill>
                  <a:srgbClr val="000000"/>
                </a:solidFill>
                <a:latin typeface="Arial" charset="0"/>
              </a:rPr>
            </a:br>
            <a:br>
              <a:rPr lang="en-US" altLang="ja-JP" sz="1400" b="1">
                <a:solidFill>
                  <a:srgbClr val="000000"/>
                </a:solidFill>
                <a:latin typeface="Arial" charset="0"/>
              </a:rPr>
            </a:br>
            <a:endParaRPr lang="en-US" b="1">
              <a:solidFill>
                <a:srgbClr val="000000"/>
              </a:solidFill>
              <a:latin typeface="Arial" charset="0"/>
            </a:endParaRPr>
          </a:p>
        </p:txBody>
      </p:sp>
      <p:sp>
        <p:nvSpPr>
          <p:cNvPr id="16391" name="Text Box 77"/>
          <p:cNvSpPr txBox="1">
            <a:spLocks noChangeArrowheads="1"/>
          </p:cNvSpPr>
          <p:nvPr/>
        </p:nvSpPr>
        <p:spPr bwMode="auto">
          <a:xfrm>
            <a:off x="5764213" y="1614488"/>
            <a:ext cx="442912"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0"/>
              </a:spcBef>
              <a:spcAft>
                <a:spcPct val="0"/>
              </a:spcAft>
            </a:pPr>
            <a:r>
              <a:rPr lang="en-US" sz="3600" b="1">
                <a:solidFill>
                  <a:srgbClr val="000000"/>
                </a:solidFill>
              </a:rPr>
              <a:t>?</a:t>
            </a:r>
            <a:endParaRPr lang="en-US" sz="1800" b="1">
              <a:solidFill>
                <a:srgbClr val="000000"/>
              </a:solidFill>
              <a:latin typeface="Arial" charset="0"/>
            </a:endParaRPr>
          </a:p>
        </p:txBody>
      </p:sp>
      <p:sp>
        <p:nvSpPr>
          <p:cNvPr id="16392" name="Rectangle 152"/>
          <p:cNvSpPr>
            <a:spLocks noChangeArrowheads="1"/>
          </p:cNvSpPr>
          <p:nvPr/>
        </p:nvSpPr>
        <p:spPr bwMode="auto">
          <a:xfrm>
            <a:off x="7467600" y="3276600"/>
            <a:ext cx="685800" cy="152400"/>
          </a:xfrm>
          <a:prstGeom prst="rect">
            <a:avLst/>
          </a:prstGeom>
          <a:noFill/>
          <a:ln w="12699" cap="rnd">
            <a:solidFill>
              <a:schemeClr val="tx1"/>
            </a:solidFill>
            <a:prstDash val="sysDot"/>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grpSp>
        <p:nvGrpSpPr>
          <p:cNvPr id="16393" name="Group 156"/>
          <p:cNvGrpSpPr>
            <a:grpSpLocks/>
          </p:cNvGrpSpPr>
          <p:nvPr/>
        </p:nvGrpSpPr>
        <p:grpSpPr bwMode="auto">
          <a:xfrm>
            <a:off x="5410200" y="3962400"/>
            <a:ext cx="2971800" cy="2728913"/>
            <a:chOff x="2208" y="2400"/>
            <a:chExt cx="1872" cy="1719"/>
          </a:xfrm>
        </p:grpSpPr>
        <p:sp>
          <p:nvSpPr>
            <p:cNvPr id="16402" name="Rectangle 144"/>
            <p:cNvSpPr>
              <a:spLocks noChangeArrowheads="1"/>
            </p:cNvSpPr>
            <p:nvPr/>
          </p:nvSpPr>
          <p:spPr bwMode="auto">
            <a:xfrm>
              <a:off x="3024" y="3888"/>
              <a:ext cx="37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16403" name="Rectangle 145"/>
            <p:cNvSpPr>
              <a:spLocks noChangeArrowheads="1"/>
            </p:cNvSpPr>
            <p:nvPr/>
          </p:nvSpPr>
          <p:spPr bwMode="auto">
            <a:xfrm>
              <a:off x="2208" y="2400"/>
              <a:ext cx="1872" cy="1392"/>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04" name="Rectangle 146"/>
            <p:cNvSpPr>
              <a:spLocks noChangeArrowheads="1"/>
            </p:cNvSpPr>
            <p:nvPr/>
          </p:nvSpPr>
          <p:spPr bwMode="auto">
            <a:xfrm>
              <a:off x="2304" y="2496"/>
              <a:ext cx="528" cy="384"/>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05" name="Text Box 148"/>
            <p:cNvSpPr txBox="1">
              <a:spLocks noChangeArrowheads="1"/>
            </p:cNvSpPr>
            <p:nvPr/>
          </p:nvSpPr>
          <p:spPr bwMode="auto">
            <a:xfrm>
              <a:off x="3456" y="3504"/>
              <a:ext cx="528" cy="2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en-US" sz="1400" b="1">
                  <a:solidFill>
                    <a:srgbClr val="000000"/>
                  </a:solidFill>
                  <a:latin typeface="Arial" charset="0"/>
                </a:rPr>
                <a:t>Ok</a:t>
              </a:r>
              <a:endParaRPr lang="en-US" sz="1800" b="1">
                <a:solidFill>
                  <a:srgbClr val="000000"/>
                </a:solidFill>
                <a:latin typeface="Arial" charset="0"/>
              </a:endParaRPr>
            </a:p>
          </p:txBody>
        </p:sp>
        <p:sp>
          <p:nvSpPr>
            <p:cNvPr id="16406" name="Text Box 149"/>
            <p:cNvSpPr txBox="1">
              <a:spLocks noChangeArrowheads="1"/>
            </p:cNvSpPr>
            <p:nvPr/>
          </p:nvSpPr>
          <p:spPr bwMode="auto">
            <a:xfrm>
              <a:off x="2880" y="2496"/>
              <a:ext cx="1104" cy="966"/>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50000"/>
                </a:spcBef>
                <a:spcAft>
                  <a:spcPct val="0"/>
                </a:spcAft>
              </a:pPr>
              <a:r>
                <a:rPr lang="en-US" sz="1400">
                  <a:solidFill>
                    <a:srgbClr val="000000"/>
                  </a:solidFill>
                  <a:latin typeface="Arial" charset="0"/>
                </a:rPr>
                <a:t>Cannot move the file </a:t>
              </a:r>
              <a:r>
                <a:rPr lang="ja-JP" altLang="en-US" sz="1400">
                  <a:solidFill>
                    <a:srgbClr val="000000"/>
                  </a:solidFill>
                  <a:latin typeface="Arial" charset="0"/>
                </a:rPr>
                <a:t>“</a:t>
              </a:r>
              <a:r>
                <a:rPr lang="en-US" altLang="ja-JP" sz="1400">
                  <a:solidFill>
                    <a:srgbClr val="000000"/>
                  </a:solidFill>
                  <a:latin typeface="Arial" charset="0"/>
                </a:rPr>
                <a:t>myfile.doc</a:t>
              </a:r>
              <a:r>
                <a:rPr lang="ja-JP" altLang="en-US" sz="1400">
                  <a:solidFill>
                    <a:srgbClr val="000000"/>
                  </a:solidFill>
                  <a:latin typeface="Arial" charset="0"/>
                </a:rPr>
                <a:t>”</a:t>
              </a:r>
              <a:r>
                <a:rPr lang="en-US" altLang="ja-JP" sz="1400">
                  <a:solidFill>
                    <a:srgbClr val="000000"/>
                  </a:solidFill>
                  <a:latin typeface="Arial" charset="0"/>
                </a:rPr>
                <a:t> to the folder </a:t>
              </a:r>
              <a:r>
                <a:rPr lang="ja-JP" altLang="en-US" sz="1400">
                  <a:solidFill>
                    <a:srgbClr val="000000"/>
                  </a:solidFill>
                  <a:latin typeface="Arial" charset="0"/>
                </a:rPr>
                <a:t>“</a:t>
              </a:r>
              <a:r>
                <a:rPr lang="en-US" altLang="ja-JP" sz="1400">
                  <a:solidFill>
                    <a:srgbClr val="000000"/>
                  </a:solidFill>
                  <a:latin typeface="Arial" charset="0"/>
                </a:rPr>
                <a:t>junk</a:t>
              </a:r>
              <a:r>
                <a:rPr lang="ja-JP" altLang="en-US" sz="1400">
                  <a:solidFill>
                    <a:srgbClr val="000000"/>
                  </a:solidFill>
                  <a:latin typeface="Arial" charset="0"/>
                </a:rPr>
                <a:t>”</a:t>
              </a:r>
              <a:r>
                <a:rPr lang="en-US" altLang="ja-JP" sz="1400">
                  <a:solidFill>
                    <a:srgbClr val="000000"/>
                  </a:solidFill>
                  <a:latin typeface="Arial" charset="0"/>
                </a:rPr>
                <a:t> because the disc is full. </a:t>
              </a:r>
              <a:br>
                <a:rPr lang="en-US" altLang="ja-JP" sz="1400" b="1">
                  <a:solidFill>
                    <a:srgbClr val="000000"/>
                  </a:solidFill>
                  <a:latin typeface="Arial" charset="0"/>
                </a:rPr>
              </a:br>
              <a:endParaRPr lang="en-US" b="1">
                <a:solidFill>
                  <a:srgbClr val="000000"/>
                </a:solidFill>
                <a:latin typeface="Arial" charset="0"/>
              </a:endParaRPr>
            </a:p>
          </p:txBody>
        </p:sp>
        <p:sp>
          <p:nvSpPr>
            <p:cNvPr id="16407" name="Text Box 150"/>
            <p:cNvSpPr txBox="1">
              <a:spLocks noChangeArrowheads="1"/>
            </p:cNvSpPr>
            <p:nvPr/>
          </p:nvSpPr>
          <p:spPr bwMode="auto">
            <a:xfrm>
              <a:off x="2478" y="2505"/>
              <a:ext cx="184"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0"/>
                </a:spcBef>
                <a:spcAft>
                  <a:spcPct val="0"/>
                </a:spcAft>
              </a:pPr>
              <a:r>
                <a:rPr lang="en-US" sz="3600" b="1">
                  <a:solidFill>
                    <a:srgbClr val="000000"/>
                  </a:solidFill>
                </a:rPr>
                <a:t>!</a:t>
              </a:r>
              <a:endParaRPr lang="en-US" sz="1800" b="1">
                <a:solidFill>
                  <a:srgbClr val="000000"/>
                </a:solidFill>
                <a:latin typeface="Arial" charset="0"/>
              </a:endParaRPr>
            </a:p>
          </p:txBody>
        </p:sp>
        <p:sp>
          <p:nvSpPr>
            <p:cNvPr id="16408" name="Rectangle 153"/>
            <p:cNvSpPr>
              <a:spLocks noChangeArrowheads="1"/>
            </p:cNvSpPr>
            <p:nvPr/>
          </p:nvSpPr>
          <p:spPr bwMode="auto">
            <a:xfrm>
              <a:off x="3504" y="3552"/>
              <a:ext cx="432" cy="96"/>
            </a:xfrm>
            <a:prstGeom prst="rect">
              <a:avLst/>
            </a:prstGeom>
            <a:noFill/>
            <a:ln w="12699" cap="rnd">
              <a:solidFill>
                <a:schemeClr val="tx1"/>
              </a:solidFill>
              <a:prstDash val="sysDot"/>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grpSp>
      <p:sp>
        <p:nvSpPr>
          <p:cNvPr id="16394" name="Rectangle 5"/>
          <p:cNvSpPr>
            <a:spLocks noChangeArrowheads="1"/>
          </p:cNvSpPr>
          <p:nvPr/>
        </p:nvSpPr>
        <p:spPr bwMode="auto">
          <a:xfrm>
            <a:off x="2520950" y="6227763"/>
            <a:ext cx="557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sp>
        <p:nvSpPr>
          <p:cNvPr id="16395" name="Rectangle 105"/>
          <p:cNvSpPr>
            <a:spLocks noChangeArrowheads="1"/>
          </p:cNvSpPr>
          <p:nvPr/>
        </p:nvSpPr>
        <p:spPr bwMode="auto">
          <a:xfrm>
            <a:off x="838200" y="3733800"/>
            <a:ext cx="3124200" cy="2332038"/>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396" name="Text Box 118"/>
          <p:cNvSpPr txBox="1">
            <a:spLocks noChangeArrowheads="1"/>
          </p:cNvSpPr>
          <p:nvPr/>
        </p:nvSpPr>
        <p:spPr bwMode="auto">
          <a:xfrm>
            <a:off x="2921000" y="4465638"/>
            <a:ext cx="881063" cy="3175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en-US" sz="1400">
                <a:solidFill>
                  <a:srgbClr val="000000"/>
                </a:solidFill>
                <a:latin typeface="Arial" charset="0"/>
              </a:rPr>
              <a:t>Apply</a:t>
            </a:r>
            <a:endParaRPr lang="en-US" sz="1800" b="1">
              <a:solidFill>
                <a:srgbClr val="000000"/>
              </a:solidFill>
              <a:latin typeface="Arial" charset="0"/>
            </a:endParaRPr>
          </a:p>
        </p:txBody>
      </p:sp>
      <p:sp>
        <p:nvSpPr>
          <p:cNvPr id="16397" name="Text Box 119"/>
          <p:cNvSpPr txBox="1">
            <a:spLocks noChangeArrowheads="1"/>
          </p:cNvSpPr>
          <p:nvPr/>
        </p:nvSpPr>
        <p:spPr bwMode="auto">
          <a:xfrm>
            <a:off x="2921000" y="5110163"/>
            <a:ext cx="881063" cy="3175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50000"/>
              </a:spcBef>
              <a:spcAft>
                <a:spcPct val="0"/>
              </a:spcAft>
            </a:pPr>
            <a:r>
              <a:rPr lang="en-US" sz="1400" b="1" i="1">
                <a:solidFill>
                  <a:srgbClr val="000000"/>
                </a:solidFill>
                <a:latin typeface="Arial" charset="0"/>
              </a:rPr>
              <a:t>Cancel</a:t>
            </a:r>
            <a:endParaRPr lang="en-US" sz="1800" b="1">
              <a:solidFill>
                <a:srgbClr val="000000"/>
              </a:solidFill>
              <a:latin typeface="Arial" charset="0"/>
            </a:endParaRPr>
          </a:p>
        </p:txBody>
      </p:sp>
      <p:sp>
        <p:nvSpPr>
          <p:cNvPr id="16398" name="Text Box 120"/>
          <p:cNvSpPr txBox="1">
            <a:spLocks noChangeArrowheads="1"/>
          </p:cNvSpPr>
          <p:nvPr/>
        </p:nvSpPr>
        <p:spPr bwMode="auto">
          <a:xfrm>
            <a:off x="998538" y="4635500"/>
            <a:ext cx="1843087" cy="65405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fontAlgn="base">
              <a:spcBef>
                <a:spcPct val="50000"/>
              </a:spcBef>
              <a:spcAft>
                <a:spcPct val="0"/>
              </a:spcAft>
            </a:pPr>
            <a:r>
              <a:rPr lang="en-US" sz="1800">
                <a:solidFill>
                  <a:srgbClr val="000000"/>
                </a:solidFill>
                <a:latin typeface="Times New Roman" charset="0"/>
              </a:rPr>
              <a:t>The file was destroyed</a:t>
            </a:r>
            <a:endParaRPr lang="en-US" sz="1800" b="1">
              <a:solidFill>
                <a:srgbClr val="000000"/>
              </a:solidFill>
              <a:latin typeface="Arial" charset="0"/>
            </a:endParaRPr>
          </a:p>
        </p:txBody>
      </p:sp>
      <p:sp>
        <p:nvSpPr>
          <p:cNvPr id="16399" name="AutoShape 154"/>
          <p:cNvSpPr>
            <a:spLocks noChangeArrowheads="1"/>
          </p:cNvSpPr>
          <p:nvPr/>
        </p:nvSpPr>
        <p:spPr bwMode="auto">
          <a:xfrm>
            <a:off x="1158875" y="3814763"/>
            <a:ext cx="400050" cy="642937"/>
          </a:xfrm>
          <a:prstGeom prst="lightningBolt">
            <a:avLst/>
          </a:prstGeom>
          <a:noFill/>
          <a:ln w="57150">
            <a:solidFill>
              <a:srgbClr val="FF33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00" name="Line 159"/>
          <p:cNvSpPr>
            <a:spLocks noChangeShapeType="1"/>
          </p:cNvSpPr>
          <p:nvPr/>
        </p:nvSpPr>
        <p:spPr bwMode="auto">
          <a:xfrm flipV="1">
            <a:off x="4572000" y="2514600"/>
            <a:ext cx="838200" cy="0"/>
          </a:xfrm>
          <a:prstGeom prst="line">
            <a:avLst/>
          </a:prstGeom>
          <a:noFill/>
          <a:ln w="57150">
            <a:solidFill>
              <a:schemeClr val="hlink"/>
            </a:solidFill>
            <a:round/>
            <a:headEnd type="oval" w="med" len="med"/>
            <a:tailEnd type="triangle" w="med" len="med"/>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6401" name="Line 160"/>
          <p:cNvSpPr>
            <a:spLocks noChangeShapeType="1"/>
          </p:cNvSpPr>
          <p:nvPr/>
        </p:nvSpPr>
        <p:spPr bwMode="auto">
          <a:xfrm>
            <a:off x="4572000" y="2514600"/>
            <a:ext cx="838200" cy="2590800"/>
          </a:xfrm>
          <a:prstGeom prst="line">
            <a:avLst/>
          </a:prstGeom>
          <a:noFill/>
          <a:ln w="57150">
            <a:solidFill>
              <a:schemeClr val="hlink"/>
            </a:solidFill>
            <a:round/>
            <a:headEnd type="oval" w="med" len="med"/>
            <a:tailEnd type="triangle" w="med" len="med"/>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3387620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noFill/>
        </p:spPr>
        <p:txBody>
          <a:bodyPr lIns="92075" tIns="46038" rIns="92075" bIns="46038"/>
          <a:lstStyle/>
          <a:p>
            <a:pPr eaLnBrk="1" hangingPunct="1"/>
            <a:r>
              <a:rPr lang="en-US">
                <a:latin typeface="Verdana" charset="0"/>
              </a:rPr>
              <a:t>Visual consistency (repetition)</a:t>
            </a:r>
          </a:p>
        </p:txBody>
      </p:sp>
      <p:sp>
        <p:nvSpPr>
          <p:cNvPr id="18434" name="Rectangle 3"/>
          <p:cNvSpPr>
            <a:spLocks noGrp="1" noChangeArrowheads="1"/>
          </p:cNvSpPr>
          <p:nvPr>
            <p:ph type="body" idx="1"/>
          </p:nvPr>
        </p:nvSpPr>
        <p:spPr>
          <a:noFill/>
        </p:spPr>
        <p:txBody>
          <a:bodyPr lIns="92075" tIns="46038" rIns="92075" bIns="46038">
            <a:normAutofit fontScale="85000" lnSpcReduction="20000"/>
          </a:bodyPr>
          <a:lstStyle/>
          <a:p>
            <a:pPr marL="0" indent="0" eaLnBrk="1" hangingPunct="1">
              <a:lnSpc>
                <a:spcPct val="90000"/>
              </a:lnSpc>
            </a:pPr>
            <a:r>
              <a:rPr lang="en-US">
                <a:latin typeface="Verdana" charset="0"/>
              </a:rPr>
              <a:t>internal consistency</a:t>
            </a:r>
          </a:p>
          <a:p>
            <a:pPr lvl="1" eaLnBrk="1" hangingPunct="1">
              <a:lnSpc>
                <a:spcPct val="90000"/>
              </a:lnSpc>
            </a:pPr>
            <a:r>
              <a:rPr lang="en-US">
                <a:latin typeface="Verdana" charset="0"/>
              </a:rPr>
              <a:t>elements follow same conventions and rules</a:t>
            </a:r>
          </a:p>
          <a:p>
            <a:pPr lvl="1" eaLnBrk="1" hangingPunct="1">
              <a:lnSpc>
                <a:spcPct val="90000"/>
              </a:lnSpc>
            </a:pPr>
            <a:r>
              <a:rPr lang="en-US">
                <a:latin typeface="Verdana" charset="0"/>
              </a:rPr>
              <a:t>set of application-specific grids enforce this</a:t>
            </a:r>
            <a:br>
              <a:rPr lang="en-US">
                <a:latin typeface="Verdana" charset="0"/>
              </a:rPr>
            </a:br>
            <a:endParaRPr lang="en-US">
              <a:latin typeface="Verdana" charset="0"/>
            </a:endParaRPr>
          </a:p>
          <a:p>
            <a:pPr marL="0" indent="0" eaLnBrk="1" hangingPunct="1">
              <a:lnSpc>
                <a:spcPct val="90000"/>
              </a:lnSpc>
            </a:pPr>
            <a:r>
              <a:rPr lang="en-US">
                <a:latin typeface="Verdana" charset="0"/>
              </a:rPr>
              <a:t>external consistency</a:t>
            </a:r>
          </a:p>
          <a:p>
            <a:pPr lvl="1" eaLnBrk="1" hangingPunct="1">
              <a:lnSpc>
                <a:spcPct val="90000"/>
              </a:lnSpc>
            </a:pPr>
            <a:r>
              <a:rPr lang="en-US">
                <a:latin typeface="Verdana" charset="0"/>
              </a:rPr>
              <a:t>follow platform and interface style conventions</a:t>
            </a:r>
          </a:p>
          <a:p>
            <a:pPr lvl="1" eaLnBrk="1" hangingPunct="1">
              <a:lnSpc>
                <a:spcPct val="90000"/>
              </a:lnSpc>
            </a:pPr>
            <a:r>
              <a:rPr lang="en-US">
                <a:latin typeface="Verdana" charset="0"/>
              </a:rPr>
              <a:t>use platform and widget-specific grids</a:t>
            </a:r>
          </a:p>
          <a:p>
            <a:pPr marL="0" indent="0" eaLnBrk="1" hangingPunct="1">
              <a:lnSpc>
                <a:spcPct val="90000"/>
              </a:lnSpc>
            </a:pPr>
            <a:r>
              <a:rPr lang="en-US">
                <a:latin typeface="Verdana" charset="0"/>
              </a:rPr>
              <a:t>deviate only when it provides a clear benefit to user </a:t>
            </a:r>
            <a:br>
              <a:rPr lang="en-US">
                <a:latin typeface="Verdana" charset="0"/>
              </a:rPr>
            </a:br>
            <a:br>
              <a:rPr lang="en-US">
                <a:latin typeface="Verdana" charset="0"/>
              </a:rPr>
            </a:br>
            <a:br>
              <a:rPr lang="en-US">
                <a:latin typeface="Verdana" charset="0"/>
              </a:rPr>
            </a:br>
            <a:br>
              <a:rPr lang="en-US">
                <a:latin typeface="Verdana" charset="0"/>
              </a:rPr>
            </a:br>
            <a:br>
              <a:rPr lang="en-US">
                <a:latin typeface="Verdana" charset="0"/>
              </a:rPr>
            </a:br>
            <a:br>
              <a:rPr lang="en-US">
                <a:latin typeface="Verdana" charset="0"/>
              </a:rPr>
            </a:br>
            <a:br>
              <a:rPr lang="en-US">
                <a:latin typeface="Verdana" charset="0"/>
              </a:rPr>
            </a:br>
            <a:endParaRPr lang="en-US">
              <a:latin typeface="Verdana" charset="0"/>
            </a:endParaRPr>
          </a:p>
          <a:p>
            <a:pPr lvl="2" eaLnBrk="1" hangingPunct="1">
              <a:lnSpc>
                <a:spcPct val="90000"/>
              </a:lnSpc>
            </a:pPr>
            <a:endParaRPr lang="en-US">
              <a:latin typeface="Verdana" charset="0"/>
            </a:endParaRPr>
          </a:p>
        </p:txBody>
      </p:sp>
      <p:grpSp>
        <p:nvGrpSpPr>
          <p:cNvPr id="18435" name="Group 32"/>
          <p:cNvGrpSpPr>
            <a:grpSpLocks/>
          </p:cNvGrpSpPr>
          <p:nvPr/>
        </p:nvGrpSpPr>
        <p:grpSpPr bwMode="auto">
          <a:xfrm>
            <a:off x="684213" y="5013325"/>
            <a:ext cx="6688137" cy="1744663"/>
            <a:chOff x="477" y="2089"/>
            <a:chExt cx="4213" cy="1099"/>
          </a:xfrm>
        </p:grpSpPr>
        <p:grpSp>
          <p:nvGrpSpPr>
            <p:cNvPr id="18436" name="Group 12"/>
            <p:cNvGrpSpPr>
              <a:grpSpLocks/>
            </p:cNvGrpSpPr>
            <p:nvPr/>
          </p:nvGrpSpPr>
          <p:grpSpPr bwMode="auto">
            <a:xfrm>
              <a:off x="1980" y="2089"/>
              <a:ext cx="853" cy="805"/>
              <a:chOff x="1979" y="1587"/>
              <a:chExt cx="853" cy="805"/>
            </a:xfrm>
          </p:grpSpPr>
          <p:sp>
            <p:nvSpPr>
              <p:cNvPr id="18455" name="Rectangle 4"/>
              <p:cNvSpPr>
                <a:spLocks noChangeArrowheads="1"/>
              </p:cNvSpPr>
              <p:nvPr/>
            </p:nvSpPr>
            <p:spPr bwMode="auto">
              <a:xfrm>
                <a:off x="1980" y="1807"/>
                <a:ext cx="852" cy="585"/>
              </a:xfrm>
              <a:prstGeom prst="rect">
                <a:avLst/>
              </a:prstGeom>
              <a:solidFill>
                <a:schemeClr val="bg1"/>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56" name="Rectangle 5"/>
              <p:cNvSpPr>
                <a:spLocks noChangeArrowheads="1"/>
              </p:cNvSpPr>
              <p:nvPr/>
            </p:nvSpPr>
            <p:spPr bwMode="auto">
              <a:xfrm>
                <a:off x="1981" y="1587"/>
                <a:ext cx="851" cy="213"/>
              </a:xfrm>
              <a:prstGeom prst="rect">
                <a:avLst/>
              </a:prstGeom>
              <a:solidFill>
                <a:schemeClr val="bg2"/>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57" name="Rectangle 6"/>
              <p:cNvSpPr>
                <a:spLocks noChangeArrowheads="1"/>
              </p:cNvSpPr>
              <p:nvPr/>
            </p:nvSpPr>
            <p:spPr bwMode="auto">
              <a:xfrm>
                <a:off x="2080" y="1609"/>
                <a:ext cx="548" cy="17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Warning</a:t>
                </a:r>
              </a:p>
            </p:txBody>
          </p:sp>
          <p:sp>
            <p:nvSpPr>
              <p:cNvPr id="18458" name="Rectangle 7"/>
              <p:cNvSpPr>
                <a:spLocks noChangeArrowheads="1"/>
              </p:cNvSpPr>
              <p:nvPr/>
            </p:nvSpPr>
            <p:spPr bwMode="auto">
              <a:xfrm>
                <a:off x="2693" y="1614"/>
                <a:ext cx="106" cy="92"/>
              </a:xfrm>
              <a:prstGeom prst="rect">
                <a:avLst/>
              </a:prstGeom>
              <a:solidFill>
                <a:schemeClr val="bg1"/>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59" name="Rectangle 8"/>
              <p:cNvSpPr>
                <a:spLocks noChangeArrowheads="1"/>
              </p:cNvSpPr>
              <p:nvPr/>
            </p:nvSpPr>
            <p:spPr bwMode="auto">
              <a:xfrm>
                <a:off x="2085" y="1842"/>
                <a:ext cx="73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mmmm mmm</a:t>
                </a:r>
              </a:p>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mmm</a:t>
                </a:r>
              </a:p>
            </p:txBody>
          </p:sp>
          <p:sp>
            <p:nvSpPr>
              <p:cNvPr id="18460" name="AutoShape 9"/>
              <p:cNvSpPr>
                <a:spLocks noChangeArrowheads="1"/>
              </p:cNvSpPr>
              <p:nvPr/>
            </p:nvSpPr>
            <p:spPr bwMode="auto">
              <a:xfrm>
                <a:off x="2151" y="2204"/>
                <a:ext cx="464" cy="138"/>
              </a:xfrm>
              <a:prstGeom prst="roundRect">
                <a:avLst>
                  <a:gd name="adj" fmla="val 49995"/>
                </a:avLst>
              </a:prstGeom>
              <a:solidFill>
                <a:schemeClr val="bg1"/>
              </a:solidFill>
              <a:ln w="253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61" name="Rectangle 10"/>
              <p:cNvSpPr>
                <a:spLocks noChangeArrowheads="1"/>
              </p:cNvSpPr>
              <p:nvPr/>
            </p:nvSpPr>
            <p:spPr bwMode="auto">
              <a:xfrm>
                <a:off x="2227" y="2185"/>
                <a:ext cx="36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Okay</a:t>
                </a:r>
              </a:p>
            </p:txBody>
          </p:sp>
          <p:sp>
            <p:nvSpPr>
              <p:cNvPr id="18462" name="Rectangle 11"/>
              <p:cNvSpPr>
                <a:spLocks noChangeArrowheads="1"/>
              </p:cNvSpPr>
              <p:nvPr/>
            </p:nvSpPr>
            <p:spPr bwMode="auto">
              <a:xfrm>
                <a:off x="1979" y="1834"/>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0"/>
                  </a:spcBef>
                  <a:spcAft>
                    <a:spcPct val="0"/>
                  </a:spcAft>
                </a:pPr>
                <a:r>
                  <a:rPr lang="en-US" sz="2400" b="1">
                    <a:solidFill>
                      <a:srgbClr val="000000"/>
                    </a:solidFill>
                    <a:latin typeface="Arial" charset="0"/>
                    <a:ea typeface="ＭＳ Ｐゴシック" charset="0"/>
                    <a:cs typeface="ＭＳ Ｐゴシック" charset="0"/>
                  </a:rPr>
                  <a:t>!</a:t>
                </a:r>
              </a:p>
            </p:txBody>
          </p:sp>
        </p:grpSp>
        <p:sp>
          <p:nvSpPr>
            <p:cNvPr id="18437" name="Rectangle 13"/>
            <p:cNvSpPr>
              <a:spLocks noChangeArrowheads="1"/>
            </p:cNvSpPr>
            <p:nvPr/>
          </p:nvSpPr>
          <p:spPr bwMode="auto">
            <a:xfrm>
              <a:off x="525" y="2313"/>
              <a:ext cx="852" cy="585"/>
            </a:xfrm>
            <a:prstGeom prst="rect">
              <a:avLst/>
            </a:prstGeom>
            <a:solidFill>
              <a:schemeClr val="bg1"/>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38" name="Rectangle 14"/>
            <p:cNvSpPr>
              <a:spLocks noChangeArrowheads="1"/>
            </p:cNvSpPr>
            <p:nvPr/>
          </p:nvSpPr>
          <p:spPr bwMode="auto">
            <a:xfrm>
              <a:off x="526" y="2093"/>
              <a:ext cx="851" cy="213"/>
            </a:xfrm>
            <a:prstGeom prst="rect">
              <a:avLst/>
            </a:prstGeom>
            <a:solidFill>
              <a:schemeClr val="bg2"/>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39" name="Rectangle 15"/>
            <p:cNvSpPr>
              <a:spLocks noChangeArrowheads="1"/>
            </p:cNvSpPr>
            <p:nvPr/>
          </p:nvSpPr>
          <p:spPr bwMode="auto">
            <a:xfrm>
              <a:off x="776" y="2115"/>
              <a:ext cx="364" cy="173"/>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Help</a:t>
              </a:r>
            </a:p>
          </p:txBody>
        </p:sp>
        <p:sp>
          <p:nvSpPr>
            <p:cNvPr id="18440" name="Rectangle 16"/>
            <p:cNvSpPr>
              <a:spLocks noChangeArrowheads="1"/>
            </p:cNvSpPr>
            <p:nvPr/>
          </p:nvSpPr>
          <p:spPr bwMode="auto">
            <a:xfrm>
              <a:off x="1238" y="2120"/>
              <a:ext cx="106" cy="92"/>
            </a:xfrm>
            <a:prstGeom prst="rect">
              <a:avLst/>
            </a:prstGeom>
            <a:solidFill>
              <a:schemeClr val="bg1"/>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41" name="Rectangle 17"/>
            <p:cNvSpPr>
              <a:spLocks noChangeArrowheads="1"/>
            </p:cNvSpPr>
            <p:nvPr/>
          </p:nvSpPr>
          <p:spPr bwMode="auto">
            <a:xfrm>
              <a:off x="637" y="2355"/>
              <a:ext cx="73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mmmm mmm</a:t>
              </a:r>
            </a:p>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mmm mmm </a:t>
              </a:r>
            </a:p>
          </p:txBody>
        </p:sp>
        <p:sp>
          <p:nvSpPr>
            <p:cNvPr id="18442" name="AutoShape 18"/>
            <p:cNvSpPr>
              <a:spLocks noChangeArrowheads="1"/>
            </p:cNvSpPr>
            <p:nvPr/>
          </p:nvSpPr>
          <p:spPr bwMode="auto">
            <a:xfrm>
              <a:off x="696" y="2710"/>
              <a:ext cx="464" cy="138"/>
            </a:xfrm>
            <a:prstGeom prst="roundRect">
              <a:avLst>
                <a:gd name="adj" fmla="val 49995"/>
              </a:avLst>
            </a:prstGeom>
            <a:solidFill>
              <a:schemeClr val="bg1"/>
            </a:solidFill>
            <a:ln w="253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43" name="Rectangle 19"/>
            <p:cNvSpPr>
              <a:spLocks noChangeArrowheads="1"/>
            </p:cNvSpPr>
            <p:nvPr/>
          </p:nvSpPr>
          <p:spPr bwMode="auto">
            <a:xfrm>
              <a:off x="772" y="2691"/>
              <a:ext cx="36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Okay</a:t>
              </a:r>
            </a:p>
          </p:txBody>
        </p:sp>
        <p:sp>
          <p:nvSpPr>
            <p:cNvPr id="18444" name="Rectangle 20"/>
            <p:cNvSpPr>
              <a:spLocks noChangeArrowheads="1"/>
            </p:cNvSpPr>
            <p:nvPr/>
          </p:nvSpPr>
          <p:spPr bwMode="auto">
            <a:xfrm>
              <a:off x="477" y="2360"/>
              <a:ext cx="233"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0"/>
                </a:spcBef>
                <a:spcAft>
                  <a:spcPct val="0"/>
                </a:spcAft>
              </a:pPr>
              <a:r>
                <a:rPr lang="en-US" sz="2400" b="1">
                  <a:solidFill>
                    <a:srgbClr val="000000"/>
                  </a:solidFill>
                  <a:latin typeface="Arial" charset="0"/>
                  <a:ea typeface="ＭＳ Ｐゴシック" charset="0"/>
                  <a:cs typeface="ＭＳ Ｐゴシック" charset="0"/>
                </a:rPr>
                <a:t>?</a:t>
              </a:r>
            </a:p>
          </p:txBody>
        </p:sp>
        <p:grpSp>
          <p:nvGrpSpPr>
            <p:cNvPr id="18445" name="Group 28"/>
            <p:cNvGrpSpPr>
              <a:grpSpLocks/>
            </p:cNvGrpSpPr>
            <p:nvPr/>
          </p:nvGrpSpPr>
          <p:grpSpPr bwMode="auto">
            <a:xfrm>
              <a:off x="3456" y="2112"/>
              <a:ext cx="1234" cy="720"/>
              <a:chOff x="3455" y="1610"/>
              <a:chExt cx="1234" cy="720"/>
            </a:xfrm>
          </p:grpSpPr>
          <p:sp>
            <p:nvSpPr>
              <p:cNvPr id="18448" name="Rectangle 21"/>
              <p:cNvSpPr>
                <a:spLocks noChangeArrowheads="1"/>
              </p:cNvSpPr>
              <p:nvPr/>
            </p:nvSpPr>
            <p:spPr bwMode="auto">
              <a:xfrm>
                <a:off x="3455" y="1750"/>
                <a:ext cx="1234" cy="580"/>
              </a:xfrm>
              <a:prstGeom prst="rect">
                <a:avLst/>
              </a:prstGeom>
              <a:gradFill rotWithShape="0">
                <a:gsLst>
                  <a:gs pos="0">
                    <a:srgbClr val="FFFFFF"/>
                  </a:gs>
                  <a:gs pos="100000">
                    <a:srgbClr val="4C4C4C"/>
                  </a:gs>
                </a:gsLst>
                <a:lin ang="5400000" scaled="1"/>
              </a:gra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49" name="Rectangle 22"/>
              <p:cNvSpPr>
                <a:spLocks noChangeArrowheads="1"/>
              </p:cNvSpPr>
              <p:nvPr/>
            </p:nvSpPr>
            <p:spPr bwMode="auto">
              <a:xfrm>
                <a:off x="3456" y="1631"/>
                <a:ext cx="1233" cy="112"/>
              </a:xfrm>
              <a:prstGeom prst="rect">
                <a:avLst/>
              </a:prstGeom>
              <a:solidFill>
                <a:schemeClr val="bg1"/>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50" name="Rectangle 23"/>
              <p:cNvSpPr>
                <a:spLocks noChangeArrowheads="1"/>
              </p:cNvSpPr>
              <p:nvPr/>
            </p:nvSpPr>
            <p:spPr bwMode="auto">
              <a:xfrm>
                <a:off x="3528" y="1610"/>
                <a:ext cx="1138"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0"/>
                  </a:spcBef>
                  <a:spcAft>
                    <a:spcPct val="0"/>
                  </a:spcAft>
                </a:pPr>
                <a:r>
                  <a:rPr lang="en-US" sz="800" b="1">
                    <a:solidFill>
                      <a:srgbClr val="000000"/>
                    </a:solidFill>
                    <a:latin typeface="Arial" charset="0"/>
                    <a:ea typeface="ＭＳ Ｐゴシック" charset="0"/>
                    <a:cs typeface="ＭＳ Ｐゴシック" charset="0"/>
                  </a:rPr>
                  <a:t>Tip of the day: Monday, Mar 12</a:t>
                </a:r>
              </a:p>
            </p:txBody>
          </p:sp>
          <p:sp>
            <p:nvSpPr>
              <p:cNvPr id="18451" name="Rectangle 24"/>
              <p:cNvSpPr>
                <a:spLocks noChangeArrowheads="1"/>
              </p:cNvSpPr>
              <p:nvPr/>
            </p:nvSpPr>
            <p:spPr bwMode="auto">
              <a:xfrm>
                <a:off x="3488" y="1658"/>
                <a:ext cx="54" cy="38"/>
              </a:xfrm>
              <a:prstGeom prst="rect">
                <a:avLst/>
              </a:prstGeom>
              <a:solidFill>
                <a:schemeClr val="bg1"/>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52" name="Rectangle 25"/>
              <p:cNvSpPr>
                <a:spLocks noChangeArrowheads="1"/>
              </p:cNvSpPr>
              <p:nvPr/>
            </p:nvSpPr>
            <p:spPr bwMode="auto">
              <a:xfrm>
                <a:off x="3560" y="1770"/>
                <a:ext cx="711" cy="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algn="ctr" defTabSz="914400" eaLnBrk="0" fontAlgn="base" hangingPunct="0">
                  <a:spcBef>
                    <a:spcPct val="0"/>
                  </a:spcBef>
                  <a:spcAft>
                    <a:spcPct val="0"/>
                  </a:spcAft>
                </a:pPr>
                <a:r>
                  <a:rPr lang="en-US" sz="1400" i="1">
                    <a:solidFill>
                      <a:srgbClr val="000000"/>
                    </a:solidFill>
                    <a:latin typeface="Times New Roman" charset="0"/>
                    <a:ea typeface="ＭＳ Ｐゴシック" charset="0"/>
                    <a:cs typeface="ＭＳ Ｐゴシック" charset="0"/>
                  </a:rPr>
                  <a:t>mmmm mmm</a:t>
                </a:r>
              </a:p>
              <a:p>
                <a:pPr algn="ctr" defTabSz="914400" eaLnBrk="0" fontAlgn="base" hangingPunct="0">
                  <a:spcBef>
                    <a:spcPct val="0"/>
                  </a:spcBef>
                  <a:spcAft>
                    <a:spcPct val="0"/>
                  </a:spcAft>
                </a:pPr>
                <a:r>
                  <a:rPr lang="en-US" sz="1400" i="1">
                    <a:solidFill>
                      <a:srgbClr val="000000"/>
                    </a:solidFill>
                    <a:latin typeface="Times New Roman" charset="0"/>
                    <a:ea typeface="ＭＳ Ｐゴシック" charset="0"/>
                    <a:cs typeface="ＭＳ Ｐゴシック" charset="0"/>
                  </a:rPr>
                  <a:t>mmm</a:t>
                </a:r>
              </a:p>
            </p:txBody>
          </p:sp>
          <p:sp>
            <p:nvSpPr>
              <p:cNvPr id="18453" name="AutoShape 26"/>
              <p:cNvSpPr>
                <a:spLocks noChangeArrowheads="1"/>
              </p:cNvSpPr>
              <p:nvPr/>
            </p:nvSpPr>
            <p:spPr bwMode="auto">
              <a:xfrm>
                <a:off x="3487" y="2147"/>
                <a:ext cx="1171" cy="138"/>
              </a:xfrm>
              <a:prstGeom prst="roundRect">
                <a:avLst>
                  <a:gd name="adj" fmla="val 644"/>
                </a:avLst>
              </a:prstGeom>
              <a:solidFill>
                <a:schemeClr val="bg1"/>
              </a:solidFill>
              <a:ln w="253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18454" name="Rectangle 27"/>
              <p:cNvSpPr>
                <a:spLocks noChangeArrowheads="1"/>
              </p:cNvSpPr>
              <p:nvPr/>
            </p:nvSpPr>
            <p:spPr bwMode="auto">
              <a:xfrm>
                <a:off x="3702" y="2128"/>
                <a:ext cx="49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0"/>
                  </a:spcBef>
                  <a:spcAft>
                    <a:spcPct val="0"/>
                  </a:spcAft>
                </a:pPr>
                <a:r>
                  <a:rPr lang="en-US" sz="1200" b="1" i="1">
                    <a:solidFill>
                      <a:srgbClr val="000000"/>
                    </a:solidFill>
                    <a:latin typeface="Arial" charset="0"/>
                    <a:ea typeface="ＭＳ Ｐゴシック" charset="0"/>
                    <a:cs typeface="ＭＳ Ｐゴシック" charset="0"/>
                  </a:rPr>
                  <a:t>Dismiss</a:t>
                </a:r>
              </a:p>
            </p:txBody>
          </p:sp>
        </p:grpSp>
        <p:sp>
          <p:nvSpPr>
            <p:cNvPr id="18446" name="Rectangle 29"/>
            <p:cNvSpPr>
              <a:spLocks noChangeArrowheads="1"/>
            </p:cNvSpPr>
            <p:nvPr/>
          </p:nvSpPr>
          <p:spPr bwMode="auto">
            <a:xfrm>
              <a:off x="2256" y="2957"/>
              <a:ext cx="37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18447" name="Rectangle 30"/>
            <p:cNvSpPr>
              <a:spLocks noChangeArrowheads="1"/>
            </p:cNvSpPr>
            <p:nvPr/>
          </p:nvSpPr>
          <p:spPr bwMode="auto">
            <a:xfrm>
              <a:off x="3939" y="2940"/>
              <a:ext cx="351"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grpSp>
    </p:spTree>
    <p:extLst>
      <p:ext uri="{BB962C8B-B14F-4D97-AF65-F5344CB8AC3E}">
        <p14:creationId xmlns:p14="http://schemas.microsoft.com/office/powerpoint/2010/main" val="422296418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noFill/>
        </p:spPr>
        <p:txBody>
          <a:bodyPr lIns="92075" tIns="46038" rIns="92075" bIns="46038"/>
          <a:lstStyle/>
          <a:p>
            <a:pPr eaLnBrk="1" hangingPunct="1"/>
            <a:r>
              <a:rPr lang="en-US">
                <a:latin typeface="Verdana" charset="0"/>
              </a:rPr>
              <a:t>Relating screen elements</a:t>
            </a:r>
          </a:p>
        </p:txBody>
      </p:sp>
      <p:sp>
        <p:nvSpPr>
          <p:cNvPr id="20482" name="Rectangle 3"/>
          <p:cNvSpPr>
            <a:spLocks noGrp="1" noChangeArrowheads="1"/>
          </p:cNvSpPr>
          <p:nvPr>
            <p:ph type="body" idx="1"/>
          </p:nvPr>
        </p:nvSpPr>
        <p:spPr>
          <a:xfrm>
            <a:off x="457200" y="1600200"/>
            <a:ext cx="8229600" cy="1591705"/>
          </a:xfrm>
          <a:noFill/>
          <a:ln>
            <a:solidFill>
              <a:schemeClr val="bg2"/>
            </a:solidFill>
            <a:miter lim="800000"/>
            <a:headEnd/>
            <a:tailEnd/>
          </a:ln>
        </p:spPr>
        <p:txBody>
          <a:bodyPr lIns="92075" tIns="46038" rIns="92075" bIns="46038">
            <a:normAutofit fontScale="77500" lnSpcReduction="20000"/>
          </a:bodyPr>
          <a:lstStyle/>
          <a:p>
            <a:pPr marL="0" indent="0" eaLnBrk="1" hangingPunct="1"/>
            <a:r>
              <a:rPr lang="en-US">
                <a:latin typeface="Verdana" charset="0"/>
              </a:rPr>
              <a:t>proximal clusters </a:t>
            </a:r>
          </a:p>
          <a:p>
            <a:pPr marL="0" indent="0" eaLnBrk="1" hangingPunct="1"/>
            <a:r>
              <a:rPr lang="en-US">
                <a:latin typeface="Verdana" charset="0"/>
              </a:rPr>
              <a:t>alignment</a:t>
            </a:r>
          </a:p>
          <a:p>
            <a:pPr marL="0" indent="0" eaLnBrk="1" hangingPunct="1"/>
            <a:r>
              <a:rPr lang="en-US">
                <a:latin typeface="Verdana" charset="0"/>
              </a:rPr>
              <a:t>white (negative) space</a:t>
            </a:r>
          </a:p>
          <a:p>
            <a:pPr marL="0" indent="0" eaLnBrk="1" hangingPunct="1"/>
            <a:r>
              <a:rPr lang="en-US">
                <a:latin typeface="Verdana" charset="0"/>
              </a:rPr>
              <a:t>explicit structure</a:t>
            </a:r>
          </a:p>
        </p:txBody>
      </p:sp>
      <p:grpSp>
        <p:nvGrpSpPr>
          <p:cNvPr id="20483" name="Group 40"/>
          <p:cNvGrpSpPr>
            <a:grpSpLocks/>
          </p:cNvGrpSpPr>
          <p:nvPr/>
        </p:nvGrpSpPr>
        <p:grpSpPr bwMode="auto">
          <a:xfrm>
            <a:off x="6477000" y="3352800"/>
            <a:ext cx="2005013" cy="3008313"/>
            <a:chOff x="584" y="2110"/>
            <a:chExt cx="1263" cy="1895"/>
          </a:xfrm>
        </p:grpSpPr>
        <p:sp>
          <p:nvSpPr>
            <p:cNvPr id="20509" name="Rectangle 14"/>
            <p:cNvSpPr>
              <a:spLocks noChangeArrowheads="1"/>
            </p:cNvSpPr>
            <p:nvPr/>
          </p:nvSpPr>
          <p:spPr bwMode="auto">
            <a:xfrm>
              <a:off x="584" y="2110"/>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510" name="Rectangle 15"/>
            <p:cNvSpPr>
              <a:spLocks noChangeArrowheads="1"/>
            </p:cNvSpPr>
            <p:nvPr/>
          </p:nvSpPr>
          <p:spPr bwMode="auto">
            <a:xfrm>
              <a:off x="1152" y="2112"/>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11" name="Rectangle 16"/>
            <p:cNvSpPr>
              <a:spLocks noChangeArrowheads="1"/>
            </p:cNvSpPr>
            <p:nvPr/>
          </p:nvSpPr>
          <p:spPr bwMode="auto">
            <a:xfrm>
              <a:off x="584" y="2340"/>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512" name="Rectangle 17"/>
            <p:cNvSpPr>
              <a:spLocks noChangeArrowheads="1"/>
            </p:cNvSpPr>
            <p:nvPr/>
          </p:nvSpPr>
          <p:spPr bwMode="auto">
            <a:xfrm>
              <a:off x="1152" y="2342"/>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13" name="Rectangle 18"/>
            <p:cNvSpPr>
              <a:spLocks noChangeArrowheads="1"/>
            </p:cNvSpPr>
            <p:nvPr/>
          </p:nvSpPr>
          <p:spPr bwMode="auto">
            <a:xfrm>
              <a:off x="593" y="2938"/>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514" name="Rectangle 19"/>
            <p:cNvSpPr>
              <a:spLocks noChangeArrowheads="1"/>
            </p:cNvSpPr>
            <p:nvPr/>
          </p:nvSpPr>
          <p:spPr bwMode="auto">
            <a:xfrm>
              <a:off x="1161" y="2940"/>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15" name="Rectangle 20"/>
            <p:cNvSpPr>
              <a:spLocks noChangeArrowheads="1"/>
            </p:cNvSpPr>
            <p:nvPr/>
          </p:nvSpPr>
          <p:spPr bwMode="auto">
            <a:xfrm>
              <a:off x="593" y="3168"/>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516" name="Rectangle 21"/>
            <p:cNvSpPr>
              <a:spLocks noChangeArrowheads="1"/>
            </p:cNvSpPr>
            <p:nvPr/>
          </p:nvSpPr>
          <p:spPr bwMode="auto">
            <a:xfrm>
              <a:off x="1161" y="3170"/>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17" name="Rectangle 22"/>
            <p:cNvSpPr>
              <a:spLocks noChangeArrowheads="1"/>
            </p:cNvSpPr>
            <p:nvPr/>
          </p:nvSpPr>
          <p:spPr bwMode="auto">
            <a:xfrm>
              <a:off x="593" y="3394"/>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518" name="Rectangle 23"/>
            <p:cNvSpPr>
              <a:spLocks noChangeArrowheads="1"/>
            </p:cNvSpPr>
            <p:nvPr/>
          </p:nvSpPr>
          <p:spPr bwMode="auto">
            <a:xfrm>
              <a:off x="1161" y="3396"/>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19" name="Rectangle 24"/>
            <p:cNvSpPr>
              <a:spLocks noChangeArrowheads="1"/>
            </p:cNvSpPr>
            <p:nvPr/>
          </p:nvSpPr>
          <p:spPr bwMode="auto">
            <a:xfrm>
              <a:off x="1257" y="3774"/>
              <a:ext cx="37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grpSp>
      <p:grpSp>
        <p:nvGrpSpPr>
          <p:cNvPr id="20484" name="Group 42"/>
          <p:cNvGrpSpPr>
            <a:grpSpLocks/>
          </p:cNvGrpSpPr>
          <p:nvPr/>
        </p:nvGrpSpPr>
        <p:grpSpPr bwMode="auto">
          <a:xfrm>
            <a:off x="762000" y="3352800"/>
            <a:ext cx="1990725" cy="2982913"/>
            <a:chOff x="4088" y="2081"/>
            <a:chExt cx="1254" cy="1879"/>
          </a:xfrm>
        </p:grpSpPr>
        <p:sp>
          <p:nvSpPr>
            <p:cNvPr id="20498" name="Rectangle 4"/>
            <p:cNvSpPr>
              <a:spLocks noChangeArrowheads="1"/>
            </p:cNvSpPr>
            <p:nvPr/>
          </p:nvSpPr>
          <p:spPr bwMode="auto">
            <a:xfrm>
              <a:off x="4088" y="2081"/>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499" name="Rectangle 5"/>
            <p:cNvSpPr>
              <a:spLocks noChangeArrowheads="1"/>
            </p:cNvSpPr>
            <p:nvPr/>
          </p:nvSpPr>
          <p:spPr bwMode="auto">
            <a:xfrm>
              <a:off x="4656" y="2083"/>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00" name="Rectangle 6"/>
            <p:cNvSpPr>
              <a:spLocks noChangeArrowheads="1"/>
            </p:cNvSpPr>
            <p:nvPr/>
          </p:nvSpPr>
          <p:spPr bwMode="auto">
            <a:xfrm>
              <a:off x="4088" y="2377"/>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501" name="Rectangle 7"/>
            <p:cNvSpPr>
              <a:spLocks noChangeArrowheads="1"/>
            </p:cNvSpPr>
            <p:nvPr/>
          </p:nvSpPr>
          <p:spPr bwMode="auto">
            <a:xfrm>
              <a:off x="4656" y="2379"/>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02" name="Rectangle 8"/>
            <p:cNvSpPr>
              <a:spLocks noChangeArrowheads="1"/>
            </p:cNvSpPr>
            <p:nvPr/>
          </p:nvSpPr>
          <p:spPr bwMode="auto">
            <a:xfrm>
              <a:off x="4088" y="2710"/>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503" name="Rectangle 9"/>
            <p:cNvSpPr>
              <a:spLocks noChangeArrowheads="1"/>
            </p:cNvSpPr>
            <p:nvPr/>
          </p:nvSpPr>
          <p:spPr bwMode="auto">
            <a:xfrm>
              <a:off x="4656" y="2712"/>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04" name="Rectangle 10"/>
            <p:cNvSpPr>
              <a:spLocks noChangeArrowheads="1"/>
            </p:cNvSpPr>
            <p:nvPr/>
          </p:nvSpPr>
          <p:spPr bwMode="auto">
            <a:xfrm>
              <a:off x="4088" y="3023"/>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505" name="Rectangle 11"/>
            <p:cNvSpPr>
              <a:spLocks noChangeArrowheads="1"/>
            </p:cNvSpPr>
            <p:nvPr/>
          </p:nvSpPr>
          <p:spPr bwMode="auto">
            <a:xfrm>
              <a:off x="4656" y="3025"/>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06" name="Rectangle 12"/>
            <p:cNvSpPr>
              <a:spLocks noChangeArrowheads="1"/>
            </p:cNvSpPr>
            <p:nvPr/>
          </p:nvSpPr>
          <p:spPr bwMode="auto">
            <a:xfrm>
              <a:off x="4088" y="3390"/>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507" name="Rectangle 13"/>
            <p:cNvSpPr>
              <a:spLocks noChangeArrowheads="1"/>
            </p:cNvSpPr>
            <p:nvPr/>
          </p:nvSpPr>
          <p:spPr bwMode="auto">
            <a:xfrm>
              <a:off x="4656" y="3392"/>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508" name="Rectangle 25"/>
            <p:cNvSpPr>
              <a:spLocks noChangeArrowheads="1"/>
            </p:cNvSpPr>
            <p:nvPr/>
          </p:nvSpPr>
          <p:spPr bwMode="auto">
            <a:xfrm>
              <a:off x="4527" y="3729"/>
              <a:ext cx="351"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grpSp>
      <p:grpSp>
        <p:nvGrpSpPr>
          <p:cNvPr id="20485" name="Group 57"/>
          <p:cNvGrpSpPr>
            <a:grpSpLocks/>
          </p:cNvGrpSpPr>
          <p:nvPr/>
        </p:nvGrpSpPr>
        <p:grpSpPr bwMode="auto">
          <a:xfrm>
            <a:off x="3733800" y="3352800"/>
            <a:ext cx="2133600" cy="2514600"/>
            <a:chOff x="1968" y="2064"/>
            <a:chExt cx="1344" cy="1584"/>
          </a:xfrm>
        </p:grpSpPr>
        <p:sp>
          <p:nvSpPr>
            <p:cNvPr id="20486" name="Rectangle 36"/>
            <p:cNvSpPr>
              <a:spLocks noChangeArrowheads="1"/>
            </p:cNvSpPr>
            <p:nvPr/>
          </p:nvSpPr>
          <p:spPr bwMode="auto">
            <a:xfrm>
              <a:off x="1968" y="2064"/>
              <a:ext cx="1344" cy="576"/>
            </a:xfrm>
            <a:prstGeom prst="rect">
              <a:avLst/>
            </a:prstGeom>
            <a:noFill/>
            <a:ln w="12699">
              <a:solidFill>
                <a:schemeClr val="bg1">
                  <a:lumMod val="65000"/>
                </a:schemeClr>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487" name="Rectangle 44"/>
            <p:cNvSpPr>
              <a:spLocks noChangeArrowheads="1"/>
            </p:cNvSpPr>
            <p:nvPr/>
          </p:nvSpPr>
          <p:spPr bwMode="auto">
            <a:xfrm>
              <a:off x="1968" y="2112"/>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488" name="Rectangle 45"/>
            <p:cNvSpPr>
              <a:spLocks noChangeArrowheads="1"/>
            </p:cNvSpPr>
            <p:nvPr/>
          </p:nvSpPr>
          <p:spPr bwMode="auto">
            <a:xfrm>
              <a:off x="2536" y="2114"/>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489" name="Rectangle 46"/>
            <p:cNvSpPr>
              <a:spLocks noChangeArrowheads="1"/>
            </p:cNvSpPr>
            <p:nvPr/>
          </p:nvSpPr>
          <p:spPr bwMode="auto">
            <a:xfrm>
              <a:off x="1968" y="2408"/>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490" name="Rectangle 47"/>
            <p:cNvSpPr>
              <a:spLocks noChangeArrowheads="1"/>
            </p:cNvSpPr>
            <p:nvPr/>
          </p:nvSpPr>
          <p:spPr bwMode="auto">
            <a:xfrm>
              <a:off x="2536" y="2410"/>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491" name="Rectangle 48"/>
            <p:cNvSpPr>
              <a:spLocks noChangeArrowheads="1"/>
            </p:cNvSpPr>
            <p:nvPr/>
          </p:nvSpPr>
          <p:spPr bwMode="auto">
            <a:xfrm>
              <a:off x="1968" y="2741"/>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492" name="Rectangle 49"/>
            <p:cNvSpPr>
              <a:spLocks noChangeArrowheads="1"/>
            </p:cNvSpPr>
            <p:nvPr/>
          </p:nvSpPr>
          <p:spPr bwMode="auto">
            <a:xfrm>
              <a:off x="2536" y="2743"/>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493" name="Rectangle 50"/>
            <p:cNvSpPr>
              <a:spLocks noChangeArrowheads="1"/>
            </p:cNvSpPr>
            <p:nvPr/>
          </p:nvSpPr>
          <p:spPr bwMode="auto">
            <a:xfrm>
              <a:off x="1968" y="3054"/>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494" name="Rectangle 51"/>
            <p:cNvSpPr>
              <a:spLocks noChangeArrowheads="1"/>
            </p:cNvSpPr>
            <p:nvPr/>
          </p:nvSpPr>
          <p:spPr bwMode="auto">
            <a:xfrm>
              <a:off x="2536" y="3056"/>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495" name="Rectangle 52"/>
            <p:cNvSpPr>
              <a:spLocks noChangeArrowheads="1"/>
            </p:cNvSpPr>
            <p:nvPr/>
          </p:nvSpPr>
          <p:spPr bwMode="auto">
            <a:xfrm>
              <a:off x="1968" y="3421"/>
              <a:ext cx="580"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600">
                  <a:solidFill>
                    <a:srgbClr val="000000"/>
                  </a:solidFill>
                  <a:latin typeface="Arial" charset="0"/>
                  <a:ea typeface="ＭＳ Ｐゴシック" charset="0"/>
                  <a:cs typeface="ＭＳ Ｐゴシック" charset="0"/>
                </a:rPr>
                <a:t>Mmmm:</a:t>
              </a:r>
            </a:p>
          </p:txBody>
        </p:sp>
        <p:sp>
          <p:nvSpPr>
            <p:cNvPr id="20496" name="Rectangle 53"/>
            <p:cNvSpPr>
              <a:spLocks noChangeArrowheads="1"/>
            </p:cNvSpPr>
            <p:nvPr/>
          </p:nvSpPr>
          <p:spPr bwMode="auto">
            <a:xfrm>
              <a:off x="2536" y="3423"/>
              <a:ext cx="686" cy="159"/>
            </a:xfrm>
            <a:prstGeom prst="rect">
              <a:avLst/>
            </a:prstGeom>
            <a:solidFill>
              <a:srgbClr val="FFFFFF"/>
            </a:solidFill>
            <a:ln w="126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20497" name="Rectangle 56"/>
            <p:cNvSpPr>
              <a:spLocks noChangeArrowheads="1"/>
            </p:cNvSpPr>
            <p:nvPr/>
          </p:nvSpPr>
          <p:spPr bwMode="auto">
            <a:xfrm>
              <a:off x="1968" y="2688"/>
              <a:ext cx="1344" cy="960"/>
            </a:xfrm>
            <a:prstGeom prst="rect">
              <a:avLst/>
            </a:prstGeom>
            <a:noFill/>
            <a:ln w="12699">
              <a:solidFill>
                <a:schemeClr val="bg1">
                  <a:lumMod val="65000"/>
                </a:schemeClr>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grpSp>
    </p:spTree>
    <p:extLst>
      <p:ext uri="{BB962C8B-B14F-4D97-AF65-F5344CB8AC3E}">
        <p14:creationId xmlns:p14="http://schemas.microsoft.com/office/powerpoint/2010/main" val="406302881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noFill/>
        </p:spPr>
        <p:txBody>
          <a:bodyPr lIns="92075" tIns="46038" rIns="92075" bIns="46038"/>
          <a:lstStyle/>
          <a:p>
            <a:pPr eaLnBrk="1" hangingPunct="1"/>
            <a:r>
              <a:rPr lang="en-US">
                <a:latin typeface="Verdana" charset="0"/>
              </a:rPr>
              <a:t>Navigational cues</a:t>
            </a:r>
          </a:p>
        </p:txBody>
      </p:sp>
      <p:sp>
        <p:nvSpPr>
          <p:cNvPr id="28674" name="Rectangle 3"/>
          <p:cNvSpPr>
            <a:spLocks noGrp="1" noChangeArrowheads="1"/>
          </p:cNvSpPr>
          <p:nvPr>
            <p:ph type="body" idx="1"/>
          </p:nvPr>
        </p:nvSpPr>
        <p:spPr>
          <a:xfrm>
            <a:off x="457200" y="1600201"/>
            <a:ext cx="8229600" cy="2333624"/>
          </a:xfrm>
          <a:noFill/>
        </p:spPr>
        <p:txBody>
          <a:bodyPr lIns="92075" tIns="46038" rIns="92075" bIns="46038">
            <a:normAutofit fontScale="85000" lnSpcReduction="20000"/>
          </a:bodyPr>
          <a:lstStyle/>
          <a:p>
            <a:pPr marL="0" indent="0" eaLnBrk="1" hangingPunct="1"/>
            <a:r>
              <a:rPr lang="en-US">
                <a:latin typeface="Verdana" charset="0"/>
              </a:rPr>
              <a:t>provide initial focus</a:t>
            </a:r>
            <a:br>
              <a:rPr lang="en-US">
                <a:latin typeface="Verdana" charset="0"/>
              </a:rPr>
            </a:br>
            <a:endParaRPr lang="en-US">
              <a:latin typeface="Verdana" charset="0"/>
            </a:endParaRPr>
          </a:p>
          <a:p>
            <a:pPr marL="0" indent="0" eaLnBrk="1" hangingPunct="1"/>
            <a:r>
              <a:rPr lang="en-US">
                <a:latin typeface="Verdana" charset="0"/>
              </a:rPr>
              <a:t>direct attention as appropriate to important, secondary,  or peripheral items as appropriate</a:t>
            </a:r>
            <a:br>
              <a:rPr lang="en-US">
                <a:latin typeface="Verdana" charset="0"/>
              </a:rPr>
            </a:br>
            <a:endParaRPr lang="en-US">
              <a:latin typeface="Verdana" charset="0"/>
            </a:endParaRPr>
          </a:p>
          <a:p>
            <a:pPr marL="0" indent="0" eaLnBrk="1" hangingPunct="1"/>
            <a:r>
              <a:rPr lang="en-US">
                <a:latin typeface="Verdana" charset="0"/>
              </a:rPr>
              <a:t>order should follow a user</a:t>
            </a:r>
            <a:r>
              <a:rPr lang="ja-JP" altLang="en-US">
                <a:latin typeface="Verdana" charset="0"/>
              </a:rPr>
              <a:t>’</a:t>
            </a:r>
            <a:r>
              <a:rPr lang="en-US" altLang="ja-JP">
                <a:latin typeface="Verdana" charset="0"/>
              </a:rPr>
              <a:t>s conceptual model of sequences</a:t>
            </a:r>
            <a:endParaRPr lang="en-US">
              <a:latin typeface="Verdana" charset="0"/>
            </a:endParaRPr>
          </a:p>
        </p:txBody>
      </p:sp>
      <p:grpSp>
        <p:nvGrpSpPr>
          <p:cNvPr id="14340" name="Group 29"/>
          <p:cNvGrpSpPr>
            <a:grpSpLocks/>
          </p:cNvGrpSpPr>
          <p:nvPr/>
        </p:nvGrpSpPr>
        <p:grpSpPr bwMode="auto">
          <a:xfrm>
            <a:off x="5003800" y="3933825"/>
            <a:ext cx="2241550" cy="1593850"/>
            <a:chOff x="671" y="2188"/>
            <a:chExt cx="1412" cy="1004"/>
          </a:xfrm>
          <a:noFill/>
        </p:grpSpPr>
        <p:sp>
          <p:nvSpPr>
            <p:cNvPr id="14384" name="Rectangle 4"/>
            <p:cNvSpPr>
              <a:spLocks noChangeArrowheads="1"/>
            </p:cNvSpPr>
            <p:nvPr/>
          </p:nvSpPr>
          <p:spPr bwMode="auto">
            <a:xfrm>
              <a:off x="671" y="2188"/>
              <a:ext cx="1412" cy="1004"/>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85" name="Line 5"/>
            <p:cNvSpPr>
              <a:spLocks noChangeShapeType="1"/>
            </p:cNvSpPr>
            <p:nvPr/>
          </p:nvSpPr>
          <p:spPr bwMode="auto">
            <a:xfrm>
              <a:off x="741" y="2300"/>
              <a:ext cx="330" cy="0"/>
            </a:xfrm>
            <a:prstGeom prst="line">
              <a:avLst/>
            </a:prstGeom>
            <a:grpFill/>
            <a:ln w="253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86" name="Line 6"/>
            <p:cNvSpPr>
              <a:spLocks noChangeShapeType="1"/>
            </p:cNvSpPr>
            <p:nvPr/>
          </p:nvSpPr>
          <p:spPr bwMode="auto">
            <a:xfrm>
              <a:off x="1113" y="2300"/>
              <a:ext cx="330" cy="0"/>
            </a:xfrm>
            <a:prstGeom prst="line">
              <a:avLst/>
            </a:prstGeom>
            <a:grpFill/>
            <a:ln w="253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87" name="Line 7"/>
            <p:cNvSpPr>
              <a:spLocks noChangeShapeType="1"/>
            </p:cNvSpPr>
            <p:nvPr/>
          </p:nvSpPr>
          <p:spPr bwMode="auto">
            <a:xfrm>
              <a:off x="741" y="2672"/>
              <a:ext cx="330" cy="0"/>
            </a:xfrm>
            <a:prstGeom prst="line">
              <a:avLst/>
            </a:prstGeom>
            <a:grpFill/>
            <a:ln w="253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88" name="Line 8"/>
            <p:cNvSpPr>
              <a:spLocks noChangeShapeType="1"/>
            </p:cNvSpPr>
            <p:nvPr/>
          </p:nvSpPr>
          <p:spPr bwMode="auto">
            <a:xfrm>
              <a:off x="1113" y="2672"/>
              <a:ext cx="330" cy="0"/>
            </a:xfrm>
            <a:prstGeom prst="line">
              <a:avLst/>
            </a:prstGeom>
            <a:grpFill/>
            <a:ln w="253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nvGrpSpPr>
            <p:cNvPr id="14389" name="Group 11"/>
            <p:cNvGrpSpPr>
              <a:grpSpLocks/>
            </p:cNvGrpSpPr>
            <p:nvPr/>
          </p:nvGrpSpPr>
          <p:grpSpPr bwMode="auto">
            <a:xfrm>
              <a:off x="833" y="2374"/>
              <a:ext cx="532" cy="8"/>
              <a:chOff x="833" y="2374"/>
              <a:chExt cx="532" cy="8"/>
            </a:xfrm>
            <a:grpFill/>
          </p:grpSpPr>
          <p:sp>
            <p:nvSpPr>
              <p:cNvPr id="14407" name="Oval 9"/>
              <p:cNvSpPr>
                <a:spLocks noChangeArrowheads="1"/>
              </p:cNvSpPr>
              <p:nvPr/>
            </p:nvSpPr>
            <p:spPr bwMode="auto">
              <a:xfrm>
                <a:off x="833" y="2374"/>
                <a:ext cx="14" cy="8"/>
              </a:xfrm>
              <a:prstGeom prst="ellipse">
                <a:avLst/>
              </a:prstGeom>
              <a:grpFill/>
              <a:ln w="25399">
                <a:solidFill>
                  <a:schemeClr val="tx1"/>
                </a:solidFill>
                <a:round/>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408" name="Line 10"/>
              <p:cNvSpPr>
                <a:spLocks noChangeShapeType="1"/>
              </p:cNvSpPr>
              <p:nvPr/>
            </p:nvSpPr>
            <p:spPr bwMode="auto">
              <a:xfrm>
                <a:off x="897" y="2378"/>
                <a:ext cx="468"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90" name="Group 14"/>
            <p:cNvGrpSpPr>
              <a:grpSpLocks/>
            </p:cNvGrpSpPr>
            <p:nvPr/>
          </p:nvGrpSpPr>
          <p:grpSpPr bwMode="auto">
            <a:xfrm>
              <a:off x="833" y="2464"/>
              <a:ext cx="532" cy="8"/>
              <a:chOff x="833" y="2464"/>
              <a:chExt cx="532" cy="8"/>
            </a:xfrm>
            <a:grpFill/>
          </p:grpSpPr>
          <p:sp>
            <p:nvSpPr>
              <p:cNvPr id="14405" name="Oval 12"/>
              <p:cNvSpPr>
                <a:spLocks noChangeArrowheads="1"/>
              </p:cNvSpPr>
              <p:nvPr/>
            </p:nvSpPr>
            <p:spPr bwMode="auto">
              <a:xfrm>
                <a:off x="833" y="2464"/>
                <a:ext cx="14" cy="8"/>
              </a:xfrm>
              <a:prstGeom prst="ellipse">
                <a:avLst/>
              </a:prstGeom>
              <a:grpFill/>
              <a:ln w="25399">
                <a:solidFill>
                  <a:schemeClr val="tx1"/>
                </a:solidFill>
                <a:round/>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406" name="Line 13"/>
              <p:cNvSpPr>
                <a:spLocks noChangeShapeType="1"/>
              </p:cNvSpPr>
              <p:nvPr/>
            </p:nvSpPr>
            <p:spPr bwMode="auto">
              <a:xfrm>
                <a:off x="897" y="2468"/>
                <a:ext cx="468"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91" name="Group 17"/>
            <p:cNvGrpSpPr>
              <a:grpSpLocks/>
            </p:cNvGrpSpPr>
            <p:nvPr/>
          </p:nvGrpSpPr>
          <p:grpSpPr bwMode="auto">
            <a:xfrm>
              <a:off x="833" y="2548"/>
              <a:ext cx="532" cy="8"/>
              <a:chOff x="833" y="2548"/>
              <a:chExt cx="532" cy="8"/>
            </a:xfrm>
            <a:grpFill/>
          </p:grpSpPr>
          <p:sp>
            <p:nvSpPr>
              <p:cNvPr id="14403" name="Oval 15"/>
              <p:cNvSpPr>
                <a:spLocks noChangeArrowheads="1"/>
              </p:cNvSpPr>
              <p:nvPr/>
            </p:nvSpPr>
            <p:spPr bwMode="auto">
              <a:xfrm>
                <a:off x="833" y="2548"/>
                <a:ext cx="14" cy="8"/>
              </a:xfrm>
              <a:prstGeom prst="ellipse">
                <a:avLst/>
              </a:prstGeom>
              <a:grpFill/>
              <a:ln w="25399">
                <a:solidFill>
                  <a:schemeClr val="tx1"/>
                </a:solidFill>
                <a:round/>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404" name="Line 16"/>
              <p:cNvSpPr>
                <a:spLocks noChangeShapeType="1"/>
              </p:cNvSpPr>
              <p:nvPr/>
            </p:nvSpPr>
            <p:spPr bwMode="auto">
              <a:xfrm>
                <a:off x="897" y="2552"/>
                <a:ext cx="468"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92" name="Group 20"/>
            <p:cNvGrpSpPr>
              <a:grpSpLocks/>
            </p:cNvGrpSpPr>
            <p:nvPr/>
          </p:nvGrpSpPr>
          <p:grpSpPr bwMode="auto">
            <a:xfrm>
              <a:off x="827" y="2752"/>
              <a:ext cx="532" cy="8"/>
              <a:chOff x="827" y="2752"/>
              <a:chExt cx="532" cy="8"/>
            </a:xfrm>
            <a:grpFill/>
          </p:grpSpPr>
          <p:sp>
            <p:nvSpPr>
              <p:cNvPr id="14401" name="Oval 18"/>
              <p:cNvSpPr>
                <a:spLocks noChangeArrowheads="1"/>
              </p:cNvSpPr>
              <p:nvPr/>
            </p:nvSpPr>
            <p:spPr bwMode="auto">
              <a:xfrm>
                <a:off x="827" y="2752"/>
                <a:ext cx="14" cy="8"/>
              </a:xfrm>
              <a:prstGeom prst="ellipse">
                <a:avLst/>
              </a:prstGeom>
              <a:grpFill/>
              <a:ln w="25399">
                <a:solidFill>
                  <a:schemeClr val="tx1"/>
                </a:solidFill>
                <a:round/>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402" name="Line 19"/>
              <p:cNvSpPr>
                <a:spLocks noChangeShapeType="1"/>
              </p:cNvSpPr>
              <p:nvPr/>
            </p:nvSpPr>
            <p:spPr bwMode="auto">
              <a:xfrm>
                <a:off x="891" y="2756"/>
                <a:ext cx="468"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93" name="Group 23"/>
            <p:cNvGrpSpPr>
              <a:grpSpLocks/>
            </p:cNvGrpSpPr>
            <p:nvPr/>
          </p:nvGrpSpPr>
          <p:grpSpPr bwMode="auto">
            <a:xfrm>
              <a:off x="827" y="2842"/>
              <a:ext cx="532" cy="8"/>
              <a:chOff x="827" y="2842"/>
              <a:chExt cx="532" cy="8"/>
            </a:xfrm>
            <a:grpFill/>
          </p:grpSpPr>
          <p:sp>
            <p:nvSpPr>
              <p:cNvPr id="14399" name="Oval 21"/>
              <p:cNvSpPr>
                <a:spLocks noChangeArrowheads="1"/>
              </p:cNvSpPr>
              <p:nvPr/>
            </p:nvSpPr>
            <p:spPr bwMode="auto">
              <a:xfrm>
                <a:off x="827" y="2842"/>
                <a:ext cx="14" cy="8"/>
              </a:xfrm>
              <a:prstGeom prst="ellipse">
                <a:avLst/>
              </a:prstGeom>
              <a:grpFill/>
              <a:ln w="25399">
                <a:solidFill>
                  <a:schemeClr val="tx1"/>
                </a:solidFill>
                <a:round/>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400" name="Line 22"/>
              <p:cNvSpPr>
                <a:spLocks noChangeShapeType="1"/>
              </p:cNvSpPr>
              <p:nvPr/>
            </p:nvSpPr>
            <p:spPr bwMode="auto">
              <a:xfrm>
                <a:off x="891" y="2846"/>
                <a:ext cx="468"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94" name="Group 26"/>
            <p:cNvGrpSpPr>
              <a:grpSpLocks/>
            </p:cNvGrpSpPr>
            <p:nvPr/>
          </p:nvGrpSpPr>
          <p:grpSpPr bwMode="auto">
            <a:xfrm>
              <a:off x="827" y="2926"/>
              <a:ext cx="532" cy="8"/>
              <a:chOff x="827" y="2926"/>
              <a:chExt cx="532" cy="8"/>
            </a:xfrm>
            <a:grpFill/>
          </p:grpSpPr>
          <p:sp>
            <p:nvSpPr>
              <p:cNvPr id="14397" name="Oval 24"/>
              <p:cNvSpPr>
                <a:spLocks noChangeArrowheads="1"/>
              </p:cNvSpPr>
              <p:nvPr/>
            </p:nvSpPr>
            <p:spPr bwMode="auto">
              <a:xfrm>
                <a:off x="827" y="2926"/>
                <a:ext cx="14" cy="8"/>
              </a:xfrm>
              <a:prstGeom prst="ellipse">
                <a:avLst/>
              </a:prstGeom>
              <a:grpFill/>
              <a:ln w="25399">
                <a:solidFill>
                  <a:schemeClr val="tx1"/>
                </a:solidFill>
                <a:round/>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98" name="Line 25"/>
              <p:cNvSpPr>
                <a:spLocks noChangeShapeType="1"/>
              </p:cNvSpPr>
              <p:nvPr/>
            </p:nvSpPr>
            <p:spPr bwMode="auto">
              <a:xfrm>
                <a:off x="891" y="2930"/>
                <a:ext cx="468"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sp>
          <p:nvSpPr>
            <p:cNvPr id="14395" name="Line 27"/>
            <p:cNvSpPr>
              <a:spLocks noChangeShapeType="1"/>
            </p:cNvSpPr>
            <p:nvPr/>
          </p:nvSpPr>
          <p:spPr bwMode="auto">
            <a:xfrm>
              <a:off x="1851" y="3128"/>
              <a:ext cx="168"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96" name="Line 28"/>
            <p:cNvSpPr>
              <a:spLocks noChangeShapeType="1"/>
            </p:cNvSpPr>
            <p:nvPr/>
          </p:nvSpPr>
          <p:spPr bwMode="auto">
            <a:xfrm>
              <a:off x="1623" y="3128"/>
              <a:ext cx="168"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41" name="Group 70"/>
          <p:cNvGrpSpPr>
            <a:grpSpLocks/>
          </p:cNvGrpSpPr>
          <p:nvPr/>
        </p:nvGrpSpPr>
        <p:grpSpPr bwMode="auto">
          <a:xfrm>
            <a:off x="1117600" y="3933825"/>
            <a:ext cx="2117725" cy="1577975"/>
            <a:chOff x="2687" y="2199"/>
            <a:chExt cx="1334" cy="994"/>
          </a:xfrm>
          <a:noFill/>
        </p:grpSpPr>
        <p:grpSp>
          <p:nvGrpSpPr>
            <p:cNvPr id="14344" name="Group 34"/>
            <p:cNvGrpSpPr>
              <a:grpSpLocks/>
            </p:cNvGrpSpPr>
            <p:nvPr/>
          </p:nvGrpSpPr>
          <p:grpSpPr bwMode="auto">
            <a:xfrm>
              <a:off x="2689" y="2199"/>
              <a:ext cx="904" cy="244"/>
              <a:chOff x="2689" y="2199"/>
              <a:chExt cx="904" cy="244"/>
            </a:xfrm>
            <a:grpFill/>
          </p:grpSpPr>
          <p:sp>
            <p:nvSpPr>
              <p:cNvPr id="14380" name="Rectangle 30"/>
              <p:cNvSpPr>
                <a:spLocks noChangeArrowheads="1"/>
              </p:cNvSpPr>
              <p:nvPr/>
            </p:nvSpPr>
            <p:spPr bwMode="auto">
              <a:xfrm>
                <a:off x="2689" y="2199"/>
                <a:ext cx="904" cy="244"/>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81" name="Line 31"/>
              <p:cNvSpPr>
                <a:spLocks noChangeShapeType="1"/>
              </p:cNvSpPr>
              <p:nvPr/>
            </p:nvSpPr>
            <p:spPr bwMode="auto">
              <a:xfrm>
                <a:off x="2768" y="2265"/>
                <a:ext cx="713"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82" name="Line 32"/>
              <p:cNvSpPr>
                <a:spLocks noChangeShapeType="1"/>
              </p:cNvSpPr>
              <p:nvPr/>
            </p:nvSpPr>
            <p:spPr bwMode="auto">
              <a:xfrm flipV="1">
                <a:off x="2768" y="2324"/>
                <a:ext cx="604" cy="3"/>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83" name="Line 33"/>
              <p:cNvSpPr>
                <a:spLocks noChangeShapeType="1"/>
              </p:cNvSpPr>
              <p:nvPr/>
            </p:nvSpPr>
            <p:spPr bwMode="auto">
              <a:xfrm>
                <a:off x="2768" y="2394"/>
                <a:ext cx="713"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45" name="Group 39"/>
            <p:cNvGrpSpPr>
              <a:grpSpLocks/>
            </p:cNvGrpSpPr>
            <p:nvPr/>
          </p:nvGrpSpPr>
          <p:grpSpPr bwMode="auto">
            <a:xfrm>
              <a:off x="3599" y="2201"/>
              <a:ext cx="422" cy="244"/>
              <a:chOff x="3599" y="2201"/>
              <a:chExt cx="422" cy="244"/>
            </a:xfrm>
            <a:grpFill/>
          </p:grpSpPr>
          <p:sp>
            <p:nvSpPr>
              <p:cNvPr id="14376" name="Rectangle 35"/>
              <p:cNvSpPr>
                <a:spLocks noChangeArrowheads="1"/>
              </p:cNvSpPr>
              <p:nvPr/>
            </p:nvSpPr>
            <p:spPr bwMode="auto">
              <a:xfrm>
                <a:off x="3599" y="2201"/>
                <a:ext cx="422" cy="244"/>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77" name="Line 36"/>
              <p:cNvSpPr>
                <a:spLocks noChangeShapeType="1"/>
              </p:cNvSpPr>
              <p:nvPr/>
            </p:nvSpPr>
            <p:spPr bwMode="auto">
              <a:xfrm>
                <a:off x="3632" y="2267"/>
                <a:ext cx="340"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78" name="Line 37"/>
              <p:cNvSpPr>
                <a:spLocks noChangeShapeType="1"/>
              </p:cNvSpPr>
              <p:nvPr/>
            </p:nvSpPr>
            <p:spPr bwMode="auto">
              <a:xfrm>
                <a:off x="3632" y="2329"/>
                <a:ext cx="282" cy="1"/>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79" name="Line 38"/>
              <p:cNvSpPr>
                <a:spLocks noChangeShapeType="1"/>
              </p:cNvSpPr>
              <p:nvPr/>
            </p:nvSpPr>
            <p:spPr bwMode="auto">
              <a:xfrm>
                <a:off x="3632" y="2396"/>
                <a:ext cx="340"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46" name="Group 44"/>
            <p:cNvGrpSpPr>
              <a:grpSpLocks/>
            </p:cNvGrpSpPr>
            <p:nvPr/>
          </p:nvGrpSpPr>
          <p:grpSpPr bwMode="auto">
            <a:xfrm>
              <a:off x="2687" y="2447"/>
              <a:ext cx="422" cy="244"/>
              <a:chOff x="2687" y="2447"/>
              <a:chExt cx="422" cy="244"/>
            </a:xfrm>
            <a:grpFill/>
          </p:grpSpPr>
          <p:sp>
            <p:nvSpPr>
              <p:cNvPr id="14372" name="Rectangle 40"/>
              <p:cNvSpPr>
                <a:spLocks noChangeArrowheads="1"/>
              </p:cNvSpPr>
              <p:nvPr/>
            </p:nvSpPr>
            <p:spPr bwMode="auto">
              <a:xfrm>
                <a:off x="2687" y="2447"/>
                <a:ext cx="422" cy="244"/>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73" name="Line 41"/>
              <p:cNvSpPr>
                <a:spLocks noChangeShapeType="1"/>
              </p:cNvSpPr>
              <p:nvPr/>
            </p:nvSpPr>
            <p:spPr bwMode="auto">
              <a:xfrm>
                <a:off x="2720" y="2513"/>
                <a:ext cx="340"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74" name="Line 42"/>
              <p:cNvSpPr>
                <a:spLocks noChangeShapeType="1"/>
              </p:cNvSpPr>
              <p:nvPr/>
            </p:nvSpPr>
            <p:spPr bwMode="auto">
              <a:xfrm>
                <a:off x="2720" y="2575"/>
                <a:ext cx="282" cy="1"/>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75" name="Line 43"/>
              <p:cNvSpPr>
                <a:spLocks noChangeShapeType="1"/>
              </p:cNvSpPr>
              <p:nvPr/>
            </p:nvSpPr>
            <p:spPr bwMode="auto">
              <a:xfrm>
                <a:off x="2720" y="2642"/>
                <a:ext cx="340"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47" name="Group 49"/>
            <p:cNvGrpSpPr>
              <a:grpSpLocks/>
            </p:cNvGrpSpPr>
            <p:nvPr/>
          </p:nvGrpSpPr>
          <p:grpSpPr bwMode="auto">
            <a:xfrm>
              <a:off x="3115" y="2446"/>
              <a:ext cx="904" cy="249"/>
              <a:chOff x="3115" y="2446"/>
              <a:chExt cx="904" cy="249"/>
            </a:xfrm>
            <a:grpFill/>
          </p:grpSpPr>
          <p:sp>
            <p:nvSpPr>
              <p:cNvPr id="14368" name="Rectangle 45"/>
              <p:cNvSpPr>
                <a:spLocks noChangeArrowheads="1"/>
              </p:cNvSpPr>
              <p:nvPr/>
            </p:nvSpPr>
            <p:spPr bwMode="auto">
              <a:xfrm>
                <a:off x="3115" y="2446"/>
                <a:ext cx="904" cy="249"/>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69" name="Line 46"/>
              <p:cNvSpPr>
                <a:spLocks noChangeShapeType="1"/>
              </p:cNvSpPr>
              <p:nvPr/>
            </p:nvSpPr>
            <p:spPr bwMode="auto">
              <a:xfrm>
                <a:off x="3194" y="2513"/>
                <a:ext cx="713"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70" name="Line 47"/>
              <p:cNvSpPr>
                <a:spLocks noChangeShapeType="1"/>
              </p:cNvSpPr>
              <p:nvPr/>
            </p:nvSpPr>
            <p:spPr bwMode="auto">
              <a:xfrm flipV="1">
                <a:off x="3194" y="2574"/>
                <a:ext cx="604" cy="3"/>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71" name="Line 48"/>
              <p:cNvSpPr>
                <a:spLocks noChangeShapeType="1"/>
              </p:cNvSpPr>
              <p:nvPr/>
            </p:nvSpPr>
            <p:spPr bwMode="auto">
              <a:xfrm>
                <a:off x="3194" y="2645"/>
                <a:ext cx="713"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48" name="Group 54"/>
            <p:cNvGrpSpPr>
              <a:grpSpLocks/>
            </p:cNvGrpSpPr>
            <p:nvPr/>
          </p:nvGrpSpPr>
          <p:grpSpPr bwMode="auto">
            <a:xfrm>
              <a:off x="2689" y="2697"/>
              <a:ext cx="904" cy="244"/>
              <a:chOff x="2689" y="2697"/>
              <a:chExt cx="904" cy="244"/>
            </a:xfrm>
            <a:grpFill/>
          </p:grpSpPr>
          <p:sp>
            <p:nvSpPr>
              <p:cNvPr id="14364" name="Rectangle 50"/>
              <p:cNvSpPr>
                <a:spLocks noChangeArrowheads="1"/>
              </p:cNvSpPr>
              <p:nvPr/>
            </p:nvSpPr>
            <p:spPr bwMode="auto">
              <a:xfrm>
                <a:off x="2689" y="2697"/>
                <a:ext cx="904" cy="244"/>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65" name="Line 51"/>
              <p:cNvSpPr>
                <a:spLocks noChangeShapeType="1"/>
              </p:cNvSpPr>
              <p:nvPr/>
            </p:nvSpPr>
            <p:spPr bwMode="auto">
              <a:xfrm>
                <a:off x="2768" y="2763"/>
                <a:ext cx="713"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66" name="Line 52"/>
              <p:cNvSpPr>
                <a:spLocks noChangeShapeType="1"/>
              </p:cNvSpPr>
              <p:nvPr/>
            </p:nvSpPr>
            <p:spPr bwMode="auto">
              <a:xfrm flipV="1">
                <a:off x="2768" y="2822"/>
                <a:ext cx="604" cy="3"/>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67" name="Line 53"/>
              <p:cNvSpPr>
                <a:spLocks noChangeShapeType="1"/>
              </p:cNvSpPr>
              <p:nvPr/>
            </p:nvSpPr>
            <p:spPr bwMode="auto">
              <a:xfrm>
                <a:off x="2768" y="2892"/>
                <a:ext cx="713"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49" name="Group 59"/>
            <p:cNvGrpSpPr>
              <a:grpSpLocks/>
            </p:cNvGrpSpPr>
            <p:nvPr/>
          </p:nvGrpSpPr>
          <p:grpSpPr bwMode="auto">
            <a:xfrm>
              <a:off x="3599" y="2699"/>
              <a:ext cx="422" cy="244"/>
              <a:chOff x="3599" y="2699"/>
              <a:chExt cx="422" cy="244"/>
            </a:xfrm>
            <a:grpFill/>
          </p:grpSpPr>
          <p:sp>
            <p:nvSpPr>
              <p:cNvPr id="14360" name="Rectangle 55"/>
              <p:cNvSpPr>
                <a:spLocks noChangeArrowheads="1"/>
              </p:cNvSpPr>
              <p:nvPr/>
            </p:nvSpPr>
            <p:spPr bwMode="auto">
              <a:xfrm>
                <a:off x="3599" y="2699"/>
                <a:ext cx="422" cy="244"/>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61" name="Line 56"/>
              <p:cNvSpPr>
                <a:spLocks noChangeShapeType="1"/>
              </p:cNvSpPr>
              <p:nvPr/>
            </p:nvSpPr>
            <p:spPr bwMode="auto">
              <a:xfrm>
                <a:off x="3632" y="2765"/>
                <a:ext cx="340"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62" name="Line 57"/>
              <p:cNvSpPr>
                <a:spLocks noChangeShapeType="1"/>
              </p:cNvSpPr>
              <p:nvPr/>
            </p:nvSpPr>
            <p:spPr bwMode="auto">
              <a:xfrm>
                <a:off x="3632" y="2827"/>
                <a:ext cx="282" cy="1"/>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63" name="Line 58"/>
              <p:cNvSpPr>
                <a:spLocks noChangeShapeType="1"/>
              </p:cNvSpPr>
              <p:nvPr/>
            </p:nvSpPr>
            <p:spPr bwMode="auto">
              <a:xfrm>
                <a:off x="3632" y="2894"/>
                <a:ext cx="340"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50" name="Group 64"/>
            <p:cNvGrpSpPr>
              <a:grpSpLocks/>
            </p:cNvGrpSpPr>
            <p:nvPr/>
          </p:nvGrpSpPr>
          <p:grpSpPr bwMode="auto">
            <a:xfrm>
              <a:off x="2687" y="2945"/>
              <a:ext cx="422" cy="244"/>
              <a:chOff x="2687" y="2945"/>
              <a:chExt cx="422" cy="244"/>
            </a:xfrm>
            <a:grpFill/>
          </p:grpSpPr>
          <p:sp>
            <p:nvSpPr>
              <p:cNvPr id="14356" name="Rectangle 60"/>
              <p:cNvSpPr>
                <a:spLocks noChangeArrowheads="1"/>
              </p:cNvSpPr>
              <p:nvPr/>
            </p:nvSpPr>
            <p:spPr bwMode="auto">
              <a:xfrm>
                <a:off x="2687" y="2945"/>
                <a:ext cx="422" cy="244"/>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57" name="Line 61"/>
              <p:cNvSpPr>
                <a:spLocks noChangeShapeType="1"/>
              </p:cNvSpPr>
              <p:nvPr/>
            </p:nvSpPr>
            <p:spPr bwMode="auto">
              <a:xfrm>
                <a:off x="2720" y="3011"/>
                <a:ext cx="340"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58" name="Line 62"/>
              <p:cNvSpPr>
                <a:spLocks noChangeShapeType="1"/>
              </p:cNvSpPr>
              <p:nvPr/>
            </p:nvSpPr>
            <p:spPr bwMode="auto">
              <a:xfrm>
                <a:off x="2720" y="3073"/>
                <a:ext cx="282" cy="1"/>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59" name="Line 63"/>
              <p:cNvSpPr>
                <a:spLocks noChangeShapeType="1"/>
              </p:cNvSpPr>
              <p:nvPr/>
            </p:nvSpPr>
            <p:spPr bwMode="auto">
              <a:xfrm>
                <a:off x="2720" y="3140"/>
                <a:ext cx="340"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14351" name="Group 69"/>
            <p:cNvGrpSpPr>
              <a:grpSpLocks/>
            </p:cNvGrpSpPr>
            <p:nvPr/>
          </p:nvGrpSpPr>
          <p:grpSpPr bwMode="auto">
            <a:xfrm>
              <a:off x="3115" y="2944"/>
              <a:ext cx="904" cy="249"/>
              <a:chOff x="3115" y="2944"/>
              <a:chExt cx="904" cy="249"/>
            </a:xfrm>
            <a:grpFill/>
          </p:grpSpPr>
          <p:sp>
            <p:nvSpPr>
              <p:cNvPr id="14352" name="Rectangle 65"/>
              <p:cNvSpPr>
                <a:spLocks noChangeArrowheads="1"/>
              </p:cNvSpPr>
              <p:nvPr/>
            </p:nvSpPr>
            <p:spPr bwMode="auto">
              <a:xfrm>
                <a:off x="3115" y="2944"/>
                <a:ext cx="904" cy="249"/>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53" name="Line 66"/>
              <p:cNvSpPr>
                <a:spLocks noChangeShapeType="1"/>
              </p:cNvSpPr>
              <p:nvPr/>
            </p:nvSpPr>
            <p:spPr bwMode="auto">
              <a:xfrm>
                <a:off x="3194" y="3011"/>
                <a:ext cx="713"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54" name="Line 67"/>
              <p:cNvSpPr>
                <a:spLocks noChangeShapeType="1"/>
              </p:cNvSpPr>
              <p:nvPr/>
            </p:nvSpPr>
            <p:spPr bwMode="auto">
              <a:xfrm flipV="1">
                <a:off x="3194" y="3072"/>
                <a:ext cx="604" cy="3"/>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4355" name="Line 68"/>
              <p:cNvSpPr>
                <a:spLocks noChangeShapeType="1"/>
              </p:cNvSpPr>
              <p:nvPr/>
            </p:nvSpPr>
            <p:spPr bwMode="auto">
              <a:xfrm>
                <a:off x="3194" y="3143"/>
                <a:ext cx="713" cy="0"/>
              </a:xfrm>
              <a:prstGeom prst="line">
                <a:avLst/>
              </a:prstGeom>
              <a:grpFill/>
              <a:ln w="12699">
                <a:solidFill>
                  <a:schemeClr val="tx1"/>
                </a:solidFill>
                <a:round/>
                <a:headEnd type="none" w="sm" len="sm"/>
                <a:tailEnd type="none" w="sm" len="sm"/>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sp>
        <p:nvSpPr>
          <p:cNvPr id="28677" name="Rectangle 71"/>
          <p:cNvSpPr>
            <a:spLocks noChangeArrowheads="1"/>
          </p:cNvSpPr>
          <p:nvPr/>
        </p:nvSpPr>
        <p:spPr bwMode="auto">
          <a:xfrm>
            <a:off x="5754688" y="5932488"/>
            <a:ext cx="5921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28678" name="Rectangle 72"/>
          <p:cNvSpPr>
            <a:spLocks noChangeArrowheads="1"/>
          </p:cNvSpPr>
          <p:nvPr/>
        </p:nvSpPr>
        <p:spPr bwMode="auto">
          <a:xfrm>
            <a:off x="1920875" y="5967413"/>
            <a:ext cx="557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spTree>
    <p:extLst>
      <p:ext uri="{BB962C8B-B14F-4D97-AF65-F5344CB8AC3E}">
        <p14:creationId xmlns:p14="http://schemas.microsoft.com/office/powerpoint/2010/main" val="174815705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noFill/>
        </p:spPr>
        <p:txBody>
          <a:bodyPr lIns="92075" tIns="46038" rIns="92075" bIns="46038"/>
          <a:lstStyle/>
          <a:p>
            <a:pPr eaLnBrk="1" hangingPunct="1"/>
            <a:r>
              <a:rPr lang="en-US">
                <a:latin typeface="Verdana" charset="0"/>
              </a:rPr>
              <a:t>Economy of visual elements</a:t>
            </a:r>
          </a:p>
        </p:txBody>
      </p:sp>
      <p:sp>
        <p:nvSpPr>
          <p:cNvPr id="32770" name="Rectangle 3"/>
          <p:cNvSpPr>
            <a:spLocks noGrp="1" noChangeArrowheads="1"/>
          </p:cNvSpPr>
          <p:nvPr>
            <p:ph type="body" idx="1"/>
          </p:nvPr>
        </p:nvSpPr>
        <p:spPr>
          <a:xfrm>
            <a:off x="457200" y="1600200"/>
            <a:ext cx="8229600" cy="2444751"/>
          </a:xfrm>
          <a:noFill/>
        </p:spPr>
        <p:txBody>
          <a:bodyPr lIns="92075" tIns="46038" rIns="92075" bIns="46038">
            <a:normAutofit fontScale="77500" lnSpcReduction="20000"/>
          </a:bodyPr>
          <a:lstStyle/>
          <a:p>
            <a:pPr marL="0" indent="0" eaLnBrk="1" hangingPunct="1"/>
            <a:r>
              <a:rPr lang="en-US">
                <a:latin typeface="Verdana" charset="0"/>
              </a:rPr>
              <a:t>minimize number of controls</a:t>
            </a:r>
            <a:br>
              <a:rPr lang="en-US">
                <a:latin typeface="Verdana" charset="0"/>
              </a:rPr>
            </a:br>
            <a:endParaRPr lang="en-US">
              <a:latin typeface="Verdana" charset="0"/>
            </a:endParaRPr>
          </a:p>
          <a:p>
            <a:pPr marL="0" indent="0" eaLnBrk="1" hangingPunct="1"/>
            <a:r>
              <a:rPr lang="en-US">
                <a:latin typeface="Verdana" charset="0"/>
              </a:rPr>
              <a:t>include only those that are necessary</a:t>
            </a:r>
          </a:p>
          <a:p>
            <a:pPr lvl="1" eaLnBrk="1" hangingPunct="1"/>
            <a:r>
              <a:rPr lang="en-US">
                <a:latin typeface="Verdana" charset="0"/>
              </a:rPr>
              <a:t>eliminate, or relegate others to secondary windows</a:t>
            </a:r>
            <a:br>
              <a:rPr lang="en-US">
                <a:latin typeface="Verdana" charset="0"/>
              </a:rPr>
            </a:br>
            <a:endParaRPr lang="en-US">
              <a:latin typeface="Verdana" charset="0"/>
            </a:endParaRPr>
          </a:p>
          <a:p>
            <a:pPr marL="0" indent="0" eaLnBrk="1" hangingPunct="1"/>
            <a:r>
              <a:rPr lang="en-US">
                <a:latin typeface="Verdana" charset="0"/>
              </a:rPr>
              <a:t>minimize clutter </a:t>
            </a:r>
          </a:p>
          <a:p>
            <a:pPr lvl="1" eaLnBrk="1" hangingPunct="1"/>
            <a:r>
              <a:rPr lang="en-US">
                <a:latin typeface="Verdana" charset="0"/>
              </a:rPr>
              <a:t>so information is not hidden</a:t>
            </a:r>
          </a:p>
        </p:txBody>
      </p:sp>
      <p:grpSp>
        <p:nvGrpSpPr>
          <p:cNvPr id="17412" name="Group 13"/>
          <p:cNvGrpSpPr>
            <a:grpSpLocks/>
          </p:cNvGrpSpPr>
          <p:nvPr/>
        </p:nvGrpSpPr>
        <p:grpSpPr bwMode="auto">
          <a:xfrm>
            <a:off x="6911975" y="4042872"/>
            <a:ext cx="2232025" cy="1441450"/>
            <a:chOff x="696" y="2011"/>
            <a:chExt cx="1406" cy="908"/>
          </a:xfrm>
          <a:solidFill>
            <a:srgbClr val="FFFFFF"/>
          </a:solidFill>
        </p:grpSpPr>
        <p:sp>
          <p:nvSpPr>
            <p:cNvPr id="17447" name="Rectangle 4"/>
            <p:cNvSpPr>
              <a:spLocks noChangeArrowheads="1"/>
            </p:cNvSpPr>
            <p:nvPr/>
          </p:nvSpPr>
          <p:spPr bwMode="auto">
            <a:xfrm>
              <a:off x="846" y="2011"/>
              <a:ext cx="1256" cy="782"/>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7448" name="Rectangle 5"/>
            <p:cNvSpPr>
              <a:spLocks noChangeArrowheads="1"/>
            </p:cNvSpPr>
            <p:nvPr/>
          </p:nvSpPr>
          <p:spPr bwMode="auto">
            <a:xfrm>
              <a:off x="864" y="2014"/>
              <a:ext cx="392"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defRPr/>
              </a:pPr>
              <a:r>
                <a:rPr lang="en-US" sz="1200" b="1" u="sng">
                  <a:solidFill>
                    <a:srgbClr val="000000"/>
                  </a:solidFill>
                  <a:latin typeface="Arial" charset="0"/>
                  <a:ea typeface="ＭＳ Ｐゴシック" charset="0"/>
                  <a:cs typeface="ＭＳ Ｐゴシック" charset="0"/>
                </a:rPr>
                <a:t>NNNN</a:t>
              </a:r>
            </a:p>
          </p:txBody>
        </p:sp>
        <p:sp>
          <p:nvSpPr>
            <p:cNvPr id="17449" name="Rectangle 6"/>
            <p:cNvSpPr>
              <a:spLocks noChangeArrowheads="1"/>
            </p:cNvSpPr>
            <p:nvPr/>
          </p:nvSpPr>
          <p:spPr bwMode="auto">
            <a:xfrm>
              <a:off x="696" y="2137"/>
              <a:ext cx="1256" cy="782"/>
            </a:xfrm>
            <a:prstGeom prst="rect">
              <a:avLst/>
            </a:prstGeom>
            <a:grpFill/>
            <a:ln w="25399">
              <a:solidFill>
                <a:schemeClr val="tx1"/>
              </a:solidFill>
              <a:miter lim="800000"/>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7450" name="Rectangle 7"/>
            <p:cNvSpPr>
              <a:spLocks noChangeArrowheads="1"/>
            </p:cNvSpPr>
            <p:nvPr/>
          </p:nvSpPr>
          <p:spPr bwMode="auto">
            <a:xfrm>
              <a:off x="744" y="2176"/>
              <a:ext cx="436"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defRPr/>
              </a:pPr>
              <a:r>
                <a:rPr lang="en-US" sz="1200" b="1" u="sng">
                  <a:solidFill>
                    <a:srgbClr val="000000"/>
                  </a:solidFill>
                  <a:latin typeface="Arial" charset="0"/>
                  <a:ea typeface="ＭＳ Ｐゴシック" charset="0"/>
                  <a:cs typeface="ＭＳ Ｐゴシック" charset="0"/>
                </a:rPr>
                <a:t>MMMM</a:t>
              </a:r>
            </a:p>
          </p:txBody>
        </p:sp>
        <p:sp>
          <p:nvSpPr>
            <p:cNvPr id="17451" name="Rectangle 8"/>
            <p:cNvSpPr>
              <a:spLocks noChangeArrowheads="1"/>
            </p:cNvSpPr>
            <p:nvPr/>
          </p:nvSpPr>
          <p:spPr bwMode="auto">
            <a:xfrm>
              <a:off x="720" y="2374"/>
              <a:ext cx="546"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defRPr/>
              </a:pPr>
              <a:r>
                <a:rPr lang="en-US" sz="1200" b="1">
                  <a:solidFill>
                    <a:srgbClr val="000000"/>
                  </a:solidFill>
                  <a:latin typeface="Arial" charset="0"/>
                  <a:ea typeface="ＭＳ Ｐゴシック" charset="0"/>
                  <a:cs typeface="ＭＳ Ｐゴシック" charset="0"/>
                </a:rPr>
                <a:t>xxx: ____</a:t>
              </a:r>
            </a:p>
          </p:txBody>
        </p:sp>
        <p:sp>
          <p:nvSpPr>
            <p:cNvPr id="17452" name="Rectangle 9"/>
            <p:cNvSpPr>
              <a:spLocks noChangeArrowheads="1"/>
            </p:cNvSpPr>
            <p:nvPr/>
          </p:nvSpPr>
          <p:spPr bwMode="auto">
            <a:xfrm>
              <a:off x="720" y="2518"/>
              <a:ext cx="546"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defRPr/>
              </a:pPr>
              <a:r>
                <a:rPr lang="en-US" sz="1200" b="1">
                  <a:solidFill>
                    <a:srgbClr val="000000"/>
                  </a:solidFill>
                  <a:latin typeface="Arial" charset="0"/>
                  <a:ea typeface="ＭＳ Ｐゴシック" charset="0"/>
                  <a:cs typeface="ＭＳ Ｐゴシック" charset="0"/>
                </a:rPr>
                <a:t>xxx: ____</a:t>
              </a:r>
            </a:p>
          </p:txBody>
        </p:sp>
        <p:sp>
          <p:nvSpPr>
            <p:cNvPr id="17453" name="Rectangle 10"/>
            <p:cNvSpPr>
              <a:spLocks noChangeArrowheads="1"/>
            </p:cNvSpPr>
            <p:nvPr/>
          </p:nvSpPr>
          <p:spPr bwMode="auto">
            <a:xfrm>
              <a:off x="720" y="2656"/>
              <a:ext cx="546" cy="17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defRPr/>
              </a:pPr>
              <a:r>
                <a:rPr lang="en-US" sz="1200" b="1">
                  <a:solidFill>
                    <a:srgbClr val="000000"/>
                  </a:solidFill>
                  <a:latin typeface="Arial" charset="0"/>
                  <a:ea typeface="ＭＳ Ｐゴシック" charset="0"/>
                  <a:cs typeface="ＭＳ Ｐゴシック" charset="0"/>
                </a:rPr>
                <a:t>xxx: ____</a:t>
              </a:r>
            </a:p>
          </p:txBody>
        </p:sp>
        <p:sp>
          <p:nvSpPr>
            <p:cNvPr id="17454" name="AutoShape 11"/>
            <p:cNvSpPr>
              <a:spLocks noChangeArrowheads="1"/>
            </p:cNvSpPr>
            <p:nvPr/>
          </p:nvSpPr>
          <p:spPr bwMode="auto">
            <a:xfrm>
              <a:off x="1304" y="2751"/>
              <a:ext cx="244" cy="94"/>
            </a:xfrm>
            <a:prstGeom prst="roundRect">
              <a:avLst>
                <a:gd name="adj" fmla="val 47051"/>
              </a:avLst>
            </a:prstGeom>
            <a:grpFill/>
            <a:ln w="12699">
              <a:solidFill>
                <a:schemeClr val="tx1"/>
              </a:solidFill>
              <a:round/>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sp>
          <p:nvSpPr>
            <p:cNvPr id="17455" name="AutoShape 12"/>
            <p:cNvSpPr>
              <a:spLocks noChangeArrowheads="1"/>
            </p:cNvSpPr>
            <p:nvPr/>
          </p:nvSpPr>
          <p:spPr bwMode="auto">
            <a:xfrm>
              <a:off x="1658" y="2751"/>
              <a:ext cx="244" cy="94"/>
            </a:xfrm>
            <a:prstGeom prst="roundRect">
              <a:avLst>
                <a:gd name="adj" fmla="val 47051"/>
              </a:avLst>
            </a:prstGeom>
            <a:grpFill/>
            <a:ln w="12699">
              <a:solidFill>
                <a:schemeClr val="tx1"/>
              </a:solidFill>
              <a:round/>
              <a:headEnd/>
              <a:tailEnd/>
            </a:ln>
          </p:spPr>
          <p:txBody>
            <a:bodyPr wrap="none" anchor="ctr"/>
            <a:lstStyle/>
            <a:p>
              <a:pPr defTabSz="914400" fontAlgn="base">
                <a:spcBef>
                  <a:spcPct val="0"/>
                </a:spcBef>
                <a:spcAft>
                  <a:spcPct val="0"/>
                </a:spcAft>
                <a:defRPr/>
              </a:pPr>
              <a:endParaRPr lang="en-US" sz="2400">
                <a:solidFill>
                  <a:srgbClr val="000000"/>
                </a:solidFill>
                <a:latin typeface="Comic Sans MS" charset="0"/>
                <a:ea typeface="ＭＳ Ｐゴシック" charset="0"/>
                <a:cs typeface="ＭＳ Ｐゴシック" charset="0"/>
              </a:endParaRPr>
            </a:p>
          </p:txBody>
        </p:sp>
      </p:grpSp>
      <p:grpSp>
        <p:nvGrpSpPr>
          <p:cNvPr id="32772" name="Group 45"/>
          <p:cNvGrpSpPr>
            <a:grpSpLocks/>
          </p:cNvGrpSpPr>
          <p:nvPr/>
        </p:nvGrpSpPr>
        <p:grpSpPr bwMode="auto">
          <a:xfrm>
            <a:off x="3482975" y="4042872"/>
            <a:ext cx="2174875" cy="2584450"/>
            <a:chOff x="2820" y="1993"/>
            <a:chExt cx="1370" cy="1628"/>
          </a:xfrm>
        </p:grpSpPr>
        <p:sp>
          <p:nvSpPr>
            <p:cNvPr id="32775" name="Rectangle 14"/>
            <p:cNvSpPr>
              <a:spLocks noChangeArrowheads="1"/>
            </p:cNvSpPr>
            <p:nvPr/>
          </p:nvSpPr>
          <p:spPr bwMode="auto">
            <a:xfrm>
              <a:off x="2820" y="1993"/>
              <a:ext cx="1370" cy="1628"/>
            </a:xfrm>
            <a:prstGeom prst="rect">
              <a:avLst/>
            </a:prstGeom>
            <a:solidFill>
              <a:srgbClr val="FFFFFF"/>
            </a:solidFill>
            <a:ln w="25399">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grpSp>
          <p:nvGrpSpPr>
            <p:cNvPr id="32776" name="Group 17"/>
            <p:cNvGrpSpPr>
              <a:grpSpLocks/>
            </p:cNvGrpSpPr>
            <p:nvPr/>
          </p:nvGrpSpPr>
          <p:grpSpPr bwMode="auto">
            <a:xfrm>
              <a:off x="2856" y="2068"/>
              <a:ext cx="546" cy="341"/>
              <a:chOff x="2856" y="2068"/>
              <a:chExt cx="546" cy="341"/>
            </a:xfrm>
          </p:grpSpPr>
          <p:sp>
            <p:nvSpPr>
              <p:cNvPr id="32804" name="Rectangle 15"/>
              <p:cNvSpPr>
                <a:spLocks noChangeArrowheads="1"/>
              </p:cNvSpPr>
              <p:nvPr/>
            </p:nvSpPr>
            <p:spPr bwMode="auto">
              <a:xfrm>
                <a:off x="2856" y="2068"/>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sp>
            <p:nvSpPr>
              <p:cNvPr id="32805" name="Rectangle 16"/>
              <p:cNvSpPr>
                <a:spLocks noChangeArrowheads="1"/>
              </p:cNvSpPr>
              <p:nvPr/>
            </p:nvSpPr>
            <p:spPr bwMode="auto">
              <a:xfrm>
                <a:off x="2856" y="2236"/>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grpSp>
        <p:grpSp>
          <p:nvGrpSpPr>
            <p:cNvPr id="32777" name="Group 20"/>
            <p:cNvGrpSpPr>
              <a:grpSpLocks/>
            </p:cNvGrpSpPr>
            <p:nvPr/>
          </p:nvGrpSpPr>
          <p:grpSpPr bwMode="auto">
            <a:xfrm>
              <a:off x="2856" y="2416"/>
              <a:ext cx="546" cy="341"/>
              <a:chOff x="2856" y="2416"/>
              <a:chExt cx="546" cy="341"/>
            </a:xfrm>
          </p:grpSpPr>
          <p:sp>
            <p:nvSpPr>
              <p:cNvPr id="32802" name="Rectangle 18"/>
              <p:cNvSpPr>
                <a:spLocks noChangeArrowheads="1"/>
              </p:cNvSpPr>
              <p:nvPr/>
            </p:nvSpPr>
            <p:spPr bwMode="auto">
              <a:xfrm>
                <a:off x="2856" y="2416"/>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sp>
            <p:nvSpPr>
              <p:cNvPr id="32803" name="Rectangle 19"/>
              <p:cNvSpPr>
                <a:spLocks noChangeArrowheads="1"/>
              </p:cNvSpPr>
              <p:nvPr/>
            </p:nvSpPr>
            <p:spPr bwMode="auto">
              <a:xfrm>
                <a:off x="2856" y="2584"/>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grpSp>
        <p:sp>
          <p:nvSpPr>
            <p:cNvPr id="32778" name="AutoShape 21"/>
            <p:cNvSpPr>
              <a:spLocks noChangeArrowheads="1"/>
            </p:cNvSpPr>
            <p:nvPr/>
          </p:nvSpPr>
          <p:spPr bwMode="auto">
            <a:xfrm>
              <a:off x="2912" y="2787"/>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32779" name="AutoShape 22"/>
            <p:cNvSpPr>
              <a:spLocks noChangeArrowheads="1"/>
            </p:cNvSpPr>
            <p:nvPr/>
          </p:nvSpPr>
          <p:spPr bwMode="auto">
            <a:xfrm>
              <a:off x="3230" y="2787"/>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grpSp>
          <p:nvGrpSpPr>
            <p:cNvPr id="32780" name="Group 25"/>
            <p:cNvGrpSpPr>
              <a:grpSpLocks/>
            </p:cNvGrpSpPr>
            <p:nvPr/>
          </p:nvGrpSpPr>
          <p:grpSpPr bwMode="auto">
            <a:xfrm>
              <a:off x="3546" y="2068"/>
              <a:ext cx="546" cy="341"/>
              <a:chOff x="3546" y="2068"/>
              <a:chExt cx="546" cy="341"/>
            </a:xfrm>
          </p:grpSpPr>
          <p:sp>
            <p:nvSpPr>
              <p:cNvPr id="32800" name="Rectangle 23"/>
              <p:cNvSpPr>
                <a:spLocks noChangeArrowheads="1"/>
              </p:cNvSpPr>
              <p:nvPr/>
            </p:nvSpPr>
            <p:spPr bwMode="auto">
              <a:xfrm>
                <a:off x="3546" y="2068"/>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sp>
            <p:nvSpPr>
              <p:cNvPr id="32801" name="Rectangle 24"/>
              <p:cNvSpPr>
                <a:spLocks noChangeArrowheads="1"/>
              </p:cNvSpPr>
              <p:nvPr/>
            </p:nvSpPr>
            <p:spPr bwMode="auto">
              <a:xfrm>
                <a:off x="3546" y="2236"/>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grpSp>
        <p:grpSp>
          <p:nvGrpSpPr>
            <p:cNvPr id="32781" name="Group 28"/>
            <p:cNvGrpSpPr>
              <a:grpSpLocks/>
            </p:cNvGrpSpPr>
            <p:nvPr/>
          </p:nvGrpSpPr>
          <p:grpSpPr bwMode="auto">
            <a:xfrm>
              <a:off x="3546" y="2416"/>
              <a:ext cx="546" cy="341"/>
              <a:chOff x="3546" y="2416"/>
              <a:chExt cx="546" cy="341"/>
            </a:xfrm>
          </p:grpSpPr>
          <p:sp>
            <p:nvSpPr>
              <p:cNvPr id="32798" name="Rectangle 26"/>
              <p:cNvSpPr>
                <a:spLocks noChangeArrowheads="1"/>
              </p:cNvSpPr>
              <p:nvPr/>
            </p:nvSpPr>
            <p:spPr bwMode="auto">
              <a:xfrm>
                <a:off x="3546" y="2416"/>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sp>
            <p:nvSpPr>
              <p:cNvPr id="32799" name="Rectangle 27"/>
              <p:cNvSpPr>
                <a:spLocks noChangeArrowheads="1"/>
              </p:cNvSpPr>
              <p:nvPr/>
            </p:nvSpPr>
            <p:spPr bwMode="auto">
              <a:xfrm>
                <a:off x="3546" y="2584"/>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grpSp>
        <p:sp>
          <p:nvSpPr>
            <p:cNvPr id="32782" name="AutoShape 29"/>
            <p:cNvSpPr>
              <a:spLocks noChangeArrowheads="1"/>
            </p:cNvSpPr>
            <p:nvPr/>
          </p:nvSpPr>
          <p:spPr bwMode="auto">
            <a:xfrm>
              <a:off x="3602" y="2787"/>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32783" name="AutoShape 30"/>
            <p:cNvSpPr>
              <a:spLocks noChangeArrowheads="1"/>
            </p:cNvSpPr>
            <p:nvPr/>
          </p:nvSpPr>
          <p:spPr bwMode="auto">
            <a:xfrm>
              <a:off x="3920" y="2787"/>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32784" name="AutoShape 31"/>
            <p:cNvSpPr>
              <a:spLocks noChangeArrowheads="1"/>
            </p:cNvSpPr>
            <p:nvPr/>
          </p:nvSpPr>
          <p:spPr bwMode="auto">
            <a:xfrm>
              <a:off x="3098" y="2949"/>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32785" name="AutoShape 32"/>
            <p:cNvSpPr>
              <a:spLocks noChangeArrowheads="1"/>
            </p:cNvSpPr>
            <p:nvPr/>
          </p:nvSpPr>
          <p:spPr bwMode="auto">
            <a:xfrm>
              <a:off x="3416" y="2949"/>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32786" name="AutoShape 33"/>
            <p:cNvSpPr>
              <a:spLocks noChangeArrowheads="1"/>
            </p:cNvSpPr>
            <p:nvPr/>
          </p:nvSpPr>
          <p:spPr bwMode="auto">
            <a:xfrm>
              <a:off x="3770" y="2949"/>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grpSp>
          <p:nvGrpSpPr>
            <p:cNvPr id="32787" name="Group 36"/>
            <p:cNvGrpSpPr>
              <a:grpSpLocks/>
            </p:cNvGrpSpPr>
            <p:nvPr/>
          </p:nvGrpSpPr>
          <p:grpSpPr bwMode="auto">
            <a:xfrm>
              <a:off x="2880" y="3124"/>
              <a:ext cx="546" cy="341"/>
              <a:chOff x="2880" y="3124"/>
              <a:chExt cx="546" cy="341"/>
            </a:xfrm>
          </p:grpSpPr>
          <p:sp>
            <p:nvSpPr>
              <p:cNvPr id="32796" name="Rectangle 34"/>
              <p:cNvSpPr>
                <a:spLocks noChangeArrowheads="1"/>
              </p:cNvSpPr>
              <p:nvPr/>
            </p:nvSpPr>
            <p:spPr bwMode="auto">
              <a:xfrm>
                <a:off x="2880" y="3124"/>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sp>
            <p:nvSpPr>
              <p:cNvPr id="32797" name="Rectangle 35"/>
              <p:cNvSpPr>
                <a:spLocks noChangeArrowheads="1"/>
              </p:cNvSpPr>
              <p:nvPr/>
            </p:nvSpPr>
            <p:spPr bwMode="auto">
              <a:xfrm>
                <a:off x="2880" y="3292"/>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grpSp>
        <p:grpSp>
          <p:nvGrpSpPr>
            <p:cNvPr id="32788" name="Group 39"/>
            <p:cNvGrpSpPr>
              <a:grpSpLocks/>
            </p:cNvGrpSpPr>
            <p:nvPr/>
          </p:nvGrpSpPr>
          <p:grpSpPr bwMode="auto">
            <a:xfrm>
              <a:off x="3570" y="3124"/>
              <a:ext cx="546" cy="341"/>
              <a:chOff x="3570" y="3124"/>
              <a:chExt cx="546" cy="341"/>
            </a:xfrm>
          </p:grpSpPr>
          <p:sp>
            <p:nvSpPr>
              <p:cNvPr id="32794" name="Rectangle 37"/>
              <p:cNvSpPr>
                <a:spLocks noChangeArrowheads="1"/>
              </p:cNvSpPr>
              <p:nvPr/>
            </p:nvSpPr>
            <p:spPr bwMode="auto">
              <a:xfrm>
                <a:off x="3570" y="3124"/>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sp>
            <p:nvSpPr>
              <p:cNvPr id="32795" name="Rectangle 38"/>
              <p:cNvSpPr>
                <a:spLocks noChangeArrowheads="1"/>
              </p:cNvSpPr>
              <p:nvPr/>
            </p:nvSpPr>
            <p:spPr bwMode="auto">
              <a:xfrm>
                <a:off x="3570" y="3292"/>
                <a:ext cx="54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a:solidFill>
                      <a:srgbClr val="000000"/>
                    </a:solidFill>
                    <a:latin typeface="Arial" charset="0"/>
                    <a:ea typeface="ＭＳ Ｐゴシック" charset="0"/>
                    <a:cs typeface="ＭＳ Ｐゴシック" charset="0"/>
                  </a:rPr>
                  <a:t>xxx: ____</a:t>
                </a:r>
              </a:p>
            </p:txBody>
          </p:sp>
        </p:grpSp>
        <p:sp>
          <p:nvSpPr>
            <p:cNvPr id="32789" name="AutoShape 40"/>
            <p:cNvSpPr>
              <a:spLocks noChangeArrowheads="1"/>
            </p:cNvSpPr>
            <p:nvPr/>
          </p:nvSpPr>
          <p:spPr bwMode="auto">
            <a:xfrm>
              <a:off x="3020" y="3495"/>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32790" name="AutoShape 41"/>
            <p:cNvSpPr>
              <a:spLocks noChangeArrowheads="1"/>
            </p:cNvSpPr>
            <p:nvPr/>
          </p:nvSpPr>
          <p:spPr bwMode="auto">
            <a:xfrm>
              <a:off x="3338" y="3495"/>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32791" name="AutoShape 42"/>
            <p:cNvSpPr>
              <a:spLocks noChangeArrowheads="1"/>
            </p:cNvSpPr>
            <p:nvPr/>
          </p:nvSpPr>
          <p:spPr bwMode="auto">
            <a:xfrm>
              <a:off x="3692" y="3495"/>
              <a:ext cx="244" cy="94"/>
            </a:xfrm>
            <a:prstGeom prst="roundRect">
              <a:avLst>
                <a:gd name="adj" fmla="val 47051"/>
              </a:avLst>
            </a:prstGeom>
            <a:solidFill>
              <a:srgbClr val="FFFFFF"/>
            </a:solidFill>
            <a:ln w="12699">
              <a:solidFill>
                <a:schemeClr val="tx1"/>
              </a:solidFill>
              <a:round/>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32792" name="Rectangle 43"/>
            <p:cNvSpPr>
              <a:spLocks noChangeArrowheads="1"/>
            </p:cNvSpPr>
            <p:nvPr/>
          </p:nvSpPr>
          <p:spPr bwMode="auto">
            <a:xfrm>
              <a:off x="3228" y="2014"/>
              <a:ext cx="43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u="sng">
                  <a:solidFill>
                    <a:srgbClr val="000000"/>
                  </a:solidFill>
                  <a:latin typeface="Arial" charset="0"/>
                  <a:ea typeface="ＭＳ Ｐゴシック" charset="0"/>
                  <a:cs typeface="ＭＳ Ｐゴシック" charset="0"/>
                </a:rPr>
                <a:t>MMMM</a:t>
              </a:r>
            </a:p>
          </p:txBody>
        </p:sp>
        <p:sp>
          <p:nvSpPr>
            <p:cNvPr id="32793" name="Rectangle 44"/>
            <p:cNvSpPr>
              <a:spLocks noChangeArrowheads="1"/>
            </p:cNvSpPr>
            <p:nvPr/>
          </p:nvSpPr>
          <p:spPr bwMode="auto">
            <a:xfrm>
              <a:off x="3258" y="3046"/>
              <a:ext cx="39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pPr>
              <a:r>
                <a:rPr lang="en-US" sz="1200" b="1" u="sng">
                  <a:solidFill>
                    <a:srgbClr val="000000"/>
                  </a:solidFill>
                  <a:latin typeface="Arial" charset="0"/>
                  <a:ea typeface="ＭＳ Ｐゴシック" charset="0"/>
                  <a:cs typeface="ＭＳ Ｐゴシック" charset="0"/>
                </a:rPr>
                <a:t>NNNN</a:t>
              </a:r>
            </a:p>
          </p:txBody>
        </p:sp>
      </p:grpSp>
      <p:sp>
        <p:nvSpPr>
          <p:cNvPr id="32773" name="Rectangle 46"/>
          <p:cNvSpPr>
            <a:spLocks noChangeArrowheads="1"/>
          </p:cNvSpPr>
          <p:nvPr/>
        </p:nvSpPr>
        <p:spPr bwMode="auto">
          <a:xfrm>
            <a:off x="7826375" y="6415088"/>
            <a:ext cx="5921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32774" name="Rectangle 47"/>
          <p:cNvSpPr>
            <a:spLocks noChangeArrowheads="1"/>
          </p:cNvSpPr>
          <p:nvPr/>
        </p:nvSpPr>
        <p:spPr bwMode="auto">
          <a:xfrm>
            <a:off x="4168775" y="6491288"/>
            <a:ext cx="55721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spTree>
    <p:extLst>
      <p:ext uri="{BB962C8B-B14F-4D97-AF65-F5344CB8AC3E}">
        <p14:creationId xmlns:p14="http://schemas.microsoft.com/office/powerpoint/2010/main" val="1254562743"/>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noFill/>
        </p:spPr>
        <p:txBody>
          <a:bodyPr lIns="92075" tIns="46038" rIns="92075" bIns="46038"/>
          <a:lstStyle/>
          <a:p>
            <a:pPr eaLnBrk="1" hangingPunct="1"/>
            <a:r>
              <a:rPr lang="en-US">
                <a:latin typeface="Verdana" charset="0"/>
              </a:rPr>
              <a:t>Imagery</a:t>
            </a:r>
          </a:p>
        </p:txBody>
      </p:sp>
      <p:sp>
        <p:nvSpPr>
          <p:cNvPr id="46082" name="Rectangle 3"/>
          <p:cNvSpPr>
            <a:spLocks noGrp="1" noChangeArrowheads="1"/>
          </p:cNvSpPr>
          <p:nvPr>
            <p:ph type="body" idx="1"/>
          </p:nvPr>
        </p:nvSpPr>
        <p:spPr>
          <a:xfrm>
            <a:off x="457200" y="1600201"/>
            <a:ext cx="8229600" cy="3773488"/>
          </a:xfrm>
          <a:noFill/>
        </p:spPr>
        <p:txBody>
          <a:bodyPr lIns="92075" tIns="46038" rIns="92075" bIns="46038">
            <a:normAutofit fontScale="77500" lnSpcReduction="20000"/>
          </a:bodyPr>
          <a:lstStyle/>
          <a:p>
            <a:pPr marL="0" indent="0" eaLnBrk="1" hangingPunct="1"/>
            <a:r>
              <a:rPr lang="en-US">
                <a:latin typeface="Verdana" charset="0"/>
              </a:rPr>
              <a:t>Signs, icons, symbols</a:t>
            </a:r>
          </a:p>
          <a:p>
            <a:pPr lvl="1" eaLnBrk="1" hangingPunct="1"/>
            <a:r>
              <a:rPr lang="en-US">
                <a:latin typeface="Verdana" charset="0"/>
              </a:rPr>
              <a:t>right choice within spectrum from concrete to abstract</a:t>
            </a:r>
            <a:br>
              <a:rPr lang="en-US">
                <a:latin typeface="Verdana" charset="0"/>
              </a:rPr>
            </a:br>
            <a:endParaRPr lang="en-US">
              <a:latin typeface="Verdana" charset="0"/>
            </a:endParaRPr>
          </a:p>
          <a:p>
            <a:pPr marL="0" indent="0" eaLnBrk="1" hangingPunct="1"/>
            <a:r>
              <a:rPr lang="en-US">
                <a:latin typeface="Verdana" charset="0"/>
              </a:rPr>
              <a:t>Icon design </a:t>
            </a:r>
            <a:r>
              <a:rPr lang="en-US" i="1">
                <a:latin typeface="Verdana" charset="0"/>
              </a:rPr>
              <a:t>very </a:t>
            </a:r>
            <a:r>
              <a:rPr lang="en-US">
                <a:latin typeface="Verdana" charset="0"/>
              </a:rPr>
              <a:t>hard</a:t>
            </a:r>
          </a:p>
          <a:p>
            <a:pPr lvl="1" eaLnBrk="1" hangingPunct="1"/>
            <a:r>
              <a:rPr lang="en-US">
                <a:latin typeface="Verdana" charset="0"/>
              </a:rPr>
              <a:t>except for most familiar, always label them</a:t>
            </a:r>
            <a:br>
              <a:rPr lang="en-US">
                <a:latin typeface="Verdana" charset="0"/>
              </a:rPr>
            </a:br>
            <a:endParaRPr lang="en-US">
              <a:latin typeface="Verdana" charset="0"/>
            </a:endParaRPr>
          </a:p>
          <a:p>
            <a:pPr marL="0" indent="0" eaLnBrk="1" hangingPunct="1"/>
            <a:r>
              <a:rPr lang="en-US">
                <a:latin typeface="Verdana" charset="0"/>
              </a:rPr>
              <a:t>Image position and type should be related</a:t>
            </a:r>
          </a:p>
          <a:p>
            <a:pPr lvl="1" eaLnBrk="1" hangingPunct="1"/>
            <a:r>
              <a:rPr lang="en-US">
                <a:latin typeface="Verdana" charset="0"/>
              </a:rPr>
              <a:t>image </a:t>
            </a:r>
            <a:r>
              <a:rPr lang="ja-JP" altLang="en-US">
                <a:latin typeface="Verdana" charset="0"/>
              </a:rPr>
              <a:t>“</a:t>
            </a:r>
            <a:r>
              <a:rPr lang="en-US" altLang="ja-JP">
                <a:latin typeface="Verdana" charset="0"/>
              </a:rPr>
              <a:t>family</a:t>
            </a:r>
            <a:r>
              <a:rPr lang="ja-JP" altLang="en-US">
                <a:latin typeface="Verdana" charset="0"/>
              </a:rPr>
              <a:t>”</a:t>
            </a:r>
            <a:br>
              <a:rPr lang="en-US" altLang="ja-JP">
                <a:latin typeface="Verdana" charset="0"/>
              </a:rPr>
            </a:br>
            <a:endParaRPr lang="en-US" altLang="ja-JP">
              <a:latin typeface="Verdana" charset="0"/>
            </a:endParaRPr>
          </a:p>
          <a:p>
            <a:pPr marL="0" indent="0" eaLnBrk="1" hangingPunct="1"/>
            <a:r>
              <a:rPr lang="en-US">
                <a:latin typeface="Verdana" charset="0"/>
              </a:rPr>
              <a:t>Consistent and relevant image use</a:t>
            </a:r>
          </a:p>
          <a:p>
            <a:pPr lvl="1" eaLnBrk="1" hangingPunct="1"/>
            <a:r>
              <a:rPr lang="en-US">
                <a:latin typeface="Verdana" charset="0"/>
              </a:rPr>
              <a:t>identifies situations, offerings...</a:t>
            </a:r>
          </a:p>
        </p:txBody>
      </p:sp>
      <p:sp>
        <p:nvSpPr>
          <p:cNvPr id="46085" name="Line 6"/>
          <p:cNvSpPr>
            <a:spLocks noChangeShapeType="1"/>
          </p:cNvSpPr>
          <p:nvPr/>
        </p:nvSpPr>
        <p:spPr bwMode="auto">
          <a:xfrm>
            <a:off x="4092575" y="5775866"/>
            <a:ext cx="533400" cy="0"/>
          </a:xfrm>
          <a:prstGeom prst="line">
            <a:avLst/>
          </a:prstGeom>
          <a:noFill/>
          <a:ln w="38100">
            <a:solidFill>
              <a:srgbClr val="FF3300"/>
            </a:solidFill>
            <a:round/>
            <a:headEnd type="none" w="sm" len="sm"/>
            <a:tailEnd type="none" w="sm" len="sm"/>
          </a:ln>
          <a:extLst>
            <a:ext uri="{909E8E84-426E-40dd-AFC4-6F175D3DCCD1}">
              <a14:hiddenFill xmlns:a14="http://schemas.microsoft.com/office/drawing/2010/main" xmlns="">
                <a:noFill/>
              </a14:hiddenFill>
            </a:ext>
          </a:extLst>
        </p:spPr>
        <p:txBody>
          <a:bodyPr wrap="none"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46086" name="Line 7"/>
          <p:cNvSpPr>
            <a:spLocks noChangeShapeType="1"/>
          </p:cNvSpPr>
          <p:nvPr/>
        </p:nvSpPr>
        <p:spPr bwMode="auto">
          <a:xfrm>
            <a:off x="5464175" y="5775866"/>
            <a:ext cx="1752600" cy="0"/>
          </a:xfrm>
          <a:prstGeom prst="line">
            <a:avLst/>
          </a:prstGeom>
          <a:noFill/>
          <a:ln w="38100">
            <a:solidFill>
              <a:srgbClr val="FF3300"/>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46087" name="Text Box 8"/>
          <p:cNvSpPr txBox="1">
            <a:spLocks noChangeArrowheads="1"/>
          </p:cNvSpPr>
          <p:nvPr/>
        </p:nvSpPr>
        <p:spPr bwMode="auto">
          <a:xfrm>
            <a:off x="4314825" y="6074316"/>
            <a:ext cx="1714500" cy="317500"/>
          </a:xfrm>
          <a:prstGeom prst="rect">
            <a:avLst/>
          </a:prstGeom>
          <a:noFill/>
          <a:ln w="12699">
            <a:solidFill>
              <a:srgbClr val="FF33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0"/>
              </a:spcBef>
              <a:spcAft>
                <a:spcPct val="0"/>
              </a:spcAft>
            </a:pPr>
            <a:r>
              <a:rPr lang="en-US" sz="1400" b="1">
                <a:solidFill>
                  <a:srgbClr val="000000"/>
                </a:solidFill>
                <a:latin typeface="Arial" charset="0"/>
              </a:rPr>
              <a:t>Partial icon family</a:t>
            </a:r>
            <a:endParaRPr lang="en-US" sz="1800" b="1">
              <a:solidFill>
                <a:srgbClr val="000000"/>
              </a:solidFill>
              <a:latin typeface="Arial" charset="0"/>
            </a:endParaRPr>
          </a:p>
        </p:txBody>
      </p:sp>
      <p:sp>
        <p:nvSpPr>
          <p:cNvPr id="46088" name="Line 9"/>
          <p:cNvSpPr>
            <a:spLocks noChangeShapeType="1"/>
          </p:cNvSpPr>
          <p:nvPr/>
        </p:nvSpPr>
        <p:spPr bwMode="auto">
          <a:xfrm>
            <a:off x="4321175" y="5775866"/>
            <a:ext cx="457200" cy="304800"/>
          </a:xfrm>
          <a:prstGeom prst="line">
            <a:avLst/>
          </a:prstGeom>
          <a:noFill/>
          <a:ln w="12699">
            <a:solidFill>
              <a:srgbClr val="FF3300"/>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46089" name="Line 10"/>
          <p:cNvSpPr>
            <a:spLocks noChangeShapeType="1"/>
          </p:cNvSpPr>
          <p:nvPr/>
        </p:nvSpPr>
        <p:spPr bwMode="auto">
          <a:xfrm flipH="1">
            <a:off x="5464175" y="5775866"/>
            <a:ext cx="457200" cy="304800"/>
          </a:xfrm>
          <a:prstGeom prst="line">
            <a:avLst/>
          </a:prstGeom>
          <a:noFill/>
          <a:ln w="12699">
            <a:solidFill>
              <a:srgbClr val="FF3300"/>
            </a:solidFill>
            <a:round/>
            <a:headEnd type="none" w="sm" len="sm"/>
            <a:tailEnd type="none" w="sm" len="sm"/>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3617383" y="5420266"/>
            <a:ext cx="5080000" cy="355600"/>
          </a:xfrm>
          <a:prstGeom prst="rect">
            <a:avLst/>
          </a:prstGeom>
        </p:spPr>
      </p:pic>
      <p:pic>
        <p:nvPicPr>
          <p:cNvPr id="3" name="Picture 2"/>
          <p:cNvPicPr>
            <a:picLocks noChangeAspect="1"/>
          </p:cNvPicPr>
          <p:nvPr/>
        </p:nvPicPr>
        <p:blipFill>
          <a:blip r:embed="rId4"/>
          <a:stretch>
            <a:fillRect/>
          </a:stretch>
        </p:blipFill>
        <p:spPr>
          <a:xfrm>
            <a:off x="7405115" y="1582203"/>
            <a:ext cx="1244600" cy="2755900"/>
          </a:xfrm>
          <a:prstGeom prst="rect">
            <a:avLst/>
          </a:prstGeom>
        </p:spPr>
      </p:pic>
    </p:spTree>
    <p:extLst>
      <p:ext uri="{BB962C8B-B14F-4D97-AF65-F5344CB8AC3E}">
        <p14:creationId xmlns:p14="http://schemas.microsoft.com/office/powerpoint/2010/main" val="3364114891"/>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rrowheads="1"/>
          </p:cNvPicPr>
          <p:nvPr/>
        </p:nvPicPr>
        <p:blipFill>
          <a:blip r:embed="rId2">
            <a:extLst>
              <a:ext uri="{28A0092B-C50C-407E-A947-70E740481C1C}">
                <a14:useLocalDpi xmlns:a14="http://schemas.microsoft.com/office/drawing/2010/main" val="0"/>
              </a:ext>
            </a:extLst>
          </a:blip>
          <a:srcRect l="2089" t="3365" r="1045" b="3731"/>
          <a:stretch>
            <a:fillRect/>
          </a:stretch>
        </p:blipFill>
        <p:spPr bwMode="auto">
          <a:xfrm>
            <a:off x="755650" y="1196975"/>
            <a:ext cx="6624638"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0" name="Rectangle 3"/>
          <p:cNvSpPr>
            <a:spLocks noChangeArrowheads="1"/>
          </p:cNvSpPr>
          <p:nvPr/>
        </p:nvSpPr>
        <p:spPr bwMode="auto">
          <a:xfrm>
            <a:off x="755650" y="836613"/>
            <a:ext cx="39020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defTabSz="914400" eaLnBrk="0" fontAlgn="base" hangingPunct="0">
              <a:spcBef>
                <a:spcPct val="0"/>
              </a:spcBef>
              <a:spcAft>
                <a:spcPct val="0"/>
              </a:spcAft>
            </a:pPr>
            <a:r>
              <a:rPr lang="en-US">
                <a:solidFill>
                  <a:srgbClr val="000000"/>
                </a:solidFill>
                <a:latin typeface="Verdana" charset="0"/>
                <a:ea typeface="ＭＳ Ｐゴシック" charset="0"/>
                <a:cs typeface="ＭＳ Ｐゴシック" charset="0"/>
              </a:rPr>
              <a:t>Choosing levels of abstraction</a:t>
            </a:r>
          </a:p>
        </p:txBody>
      </p:sp>
      <p:sp>
        <p:nvSpPr>
          <p:cNvPr id="48131" name="Rectangle 4"/>
          <p:cNvSpPr>
            <a:spLocks noChangeArrowheads="1"/>
          </p:cNvSpPr>
          <p:nvPr/>
        </p:nvSpPr>
        <p:spPr bwMode="auto">
          <a:xfrm>
            <a:off x="3886200" y="3352800"/>
            <a:ext cx="5921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48132" name="Rectangle 5"/>
          <p:cNvSpPr>
            <a:spLocks noChangeArrowheads="1"/>
          </p:cNvSpPr>
          <p:nvPr/>
        </p:nvSpPr>
        <p:spPr bwMode="auto">
          <a:xfrm>
            <a:off x="6705600" y="3352800"/>
            <a:ext cx="5572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sp>
        <p:nvSpPr>
          <p:cNvPr id="48133" name="Rectangle 6"/>
          <p:cNvSpPr>
            <a:spLocks noChangeArrowheads="1"/>
          </p:cNvSpPr>
          <p:nvPr/>
        </p:nvSpPr>
        <p:spPr bwMode="auto">
          <a:xfrm>
            <a:off x="1066800" y="3352800"/>
            <a:ext cx="5572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sp>
        <p:nvSpPr>
          <p:cNvPr id="48134" name="Rectangle 7"/>
          <p:cNvSpPr>
            <a:spLocks noChangeArrowheads="1"/>
          </p:cNvSpPr>
          <p:nvPr/>
        </p:nvSpPr>
        <p:spPr bwMode="auto">
          <a:xfrm>
            <a:off x="5275263" y="3352800"/>
            <a:ext cx="5921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48135" name="Rectangle 8"/>
          <p:cNvSpPr>
            <a:spLocks noChangeArrowheads="1"/>
          </p:cNvSpPr>
          <p:nvPr/>
        </p:nvSpPr>
        <p:spPr bwMode="auto">
          <a:xfrm>
            <a:off x="2514600" y="3352800"/>
            <a:ext cx="5572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sp>
        <p:nvSpPr>
          <p:cNvPr id="48136" name="Rectangle 9"/>
          <p:cNvSpPr>
            <a:spLocks noChangeArrowheads="1"/>
          </p:cNvSpPr>
          <p:nvPr/>
        </p:nvSpPr>
        <p:spPr bwMode="auto">
          <a:xfrm>
            <a:off x="0" y="6597650"/>
            <a:ext cx="1476375"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0" rIns="0" bIns="0"/>
          <a:lstStyle/>
          <a:p>
            <a:pPr defTabSz="914400" eaLnBrk="0" fontAlgn="base" hangingPunct="0">
              <a:spcBef>
                <a:spcPct val="0"/>
              </a:spcBef>
              <a:spcAft>
                <a:spcPct val="0"/>
              </a:spcAft>
            </a:pPr>
            <a:r>
              <a:rPr lang="en-US" sz="1400">
                <a:solidFill>
                  <a:srgbClr val="808080"/>
                </a:solidFill>
                <a:latin typeface="Verdana" charset="0"/>
                <a:ea typeface="ＭＳ Ｐゴシック" charset="0"/>
                <a:cs typeface="ＭＳ Ｐゴシック" charset="0"/>
              </a:rPr>
              <a:t>Mullet &amp; Sano</a:t>
            </a:r>
          </a:p>
          <a:p>
            <a:pPr defTabSz="914400" eaLnBrk="0" fontAlgn="base" hangingPunct="0">
              <a:spcBef>
                <a:spcPct val="0"/>
              </a:spcBef>
              <a:spcAft>
                <a:spcPct val="0"/>
              </a:spcAft>
            </a:pPr>
            <a:endParaRPr lang="en-US" sz="1400">
              <a:solidFill>
                <a:srgbClr val="808080"/>
              </a:solidFill>
              <a:latin typeface="Verdana" charset="0"/>
              <a:ea typeface="ＭＳ Ｐゴシック" charset="0"/>
              <a:cs typeface="ＭＳ Ｐゴシック" charset="0"/>
            </a:endParaRPr>
          </a:p>
        </p:txBody>
      </p:sp>
    </p:spTree>
    <p:extLst>
      <p:ext uri="{BB962C8B-B14F-4D97-AF65-F5344CB8AC3E}">
        <p14:creationId xmlns:p14="http://schemas.microsoft.com/office/powerpoint/2010/main" val="120110443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noFill/>
        </p:spPr>
        <p:txBody>
          <a:bodyPr lIns="92075" tIns="46038" rIns="92075" bIns="46038"/>
          <a:lstStyle/>
          <a:p>
            <a:pPr eaLnBrk="1" hangingPunct="1"/>
            <a:r>
              <a:rPr lang="en-US">
                <a:latin typeface="Verdana" charset="0"/>
              </a:rPr>
              <a:t>Widgets and complexity</a:t>
            </a:r>
          </a:p>
        </p:txBody>
      </p:sp>
      <p:sp>
        <p:nvSpPr>
          <p:cNvPr id="52226" name="Rectangle 3"/>
          <p:cNvSpPr>
            <a:spLocks noGrp="1" noChangeArrowheads="1"/>
          </p:cNvSpPr>
          <p:nvPr>
            <p:ph type="body" idx="1"/>
          </p:nvPr>
        </p:nvSpPr>
        <p:spPr>
          <a:noFill/>
        </p:spPr>
        <p:txBody>
          <a:bodyPr lIns="92075" tIns="46038" rIns="92075" bIns="46038"/>
          <a:lstStyle/>
          <a:p>
            <a:pPr marL="0" indent="0" eaLnBrk="1" hangingPunct="1"/>
            <a:r>
              <a:rPr lang="en-US">
                <a:latin typeface="Verdana" charset="0"/>
              </a:rPr>
              <a:t>how can window navigation be reduced?</a:t>
            </a:r>
          </a:p>
          <a:p>
            <a:pPr lvl="1" eaLnBrk="1" hangingPunct="1"/>
            <a:r>
              <a:rPr lang="en-US">
                <a:latin typeface="Verdana" charset="0"/>
              </a:rPr>
              <a:t>avoid long paths</a:t>
            </a:r>
          </a:p>
          <a:p>
            <a:pPr lvl="1" eaLnBrk="1" hangingPunct="1"/>
            <a:r>
              <a:rPr lang="en-US">
                <a:latin typeface="Verdana" charset="0"/>
              </a:rPr>
              <a:t>avoid deep hierarchies</a:t>
            </a:r>
          </a:p>
        </p:txBody>
      </p:sp>
      <p:grpSp>
        <p:nvGrpSpPr>
          <p:cNvPr id="52227" name="Group 31"/>
          <p:cNvGrpSpPr>
            <a:grpSpLocks/>
          </p:cNvGrpSpPr>
          <p:nvPr/>
        </p:nvGrpSpPr>
        <p:grpSpPr bwMode="auto">
          <a:xfrm>
            <a:off x="2698750" y="2452688"/>
            <a:ext cx="3584575" cy="4170362"/>
            <a:chOff x="1700" y="1545"/>
            <a:chExt cx="2258" cy="2627"/>
          </a:xfrm>
        </p:grpSpPr>
        <p:sp>
          <p:nvSpPr>
            <p:cNvPr id="52228" name="Rectangle 4"/>
            <p:cNvSpPr>
              <a:spLocks noChangeArrowheads="1"/>
            </p:cNvSpPr>
            <p:nvPr/>
          </p:nvSpPr>
          <p:spPr bwMode="auto">
            <a:xfrm>
              <a:off x="3334" y="1570"/>
              <a:ext cx="312" cy="333"/>
            </a:xfrm>
            <a:prstGeom prst="rect">
              <a:avLst/>
            </a:prstGeom>
            <a:solidFill>
              <a:srgbClr val="FF0000"/>
            </a:solidFill>
            <a:ln w="381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29" name="Line 5"/>
            <p:cNvSpPr>
              <a:spLocks noChangeShapeType="1"/>
            </p:cNvSpPr>
            <p:nvPr/>
          </p:nvSpPr>
          <p:spPr bwMode="auto">
            <a:xfrm>
              <a:off x="3457" y="1940"/>
              <a:ext cx="0" cy="239"/>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0" name="Rectangle 6"/>
            <p:cNvSpPr>
              <a:spLocks noChangeArrowheads="1"/>
            </p:cNvSpPr>
            <p:nvPr/>
          </p:nvSpPr>
          <p:spPr bwMode="auto">
            <a:xfrm>
              <a:off x="3337" y="2208"/>
              <a:ext cx="312" cy="333"/>
            </a:xfrm>
            <a:prstGeom prst="rect">
              <a:avLst/>
            </a:prstGeom>
            <a:solidFill>
              <a:srgbClr val="FF0000"/>
            </a:solidFill>
            <a:ln w="381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1" name="Line 7"/>
            <p:cNvSpPr>
              <a:spLocks noChangeShapeType="1"/>
            </p:cNvSpPr>
            <p:nvPr/>
          </p:nvSpPr>
          <p:spPr bwMode="auto">
            <a:xfrm>
              <a:off x="3460" y="2600"/>
              <a:ext cx="0" cy="239"/>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2" name="Rectangle 8"/>
            <p:cNvSpPr>
              <a:spLocks noChangeArrowheads="1"/>
            </p:cNvSpPr>
            <p:nvPr/>
          </p:nvSpPr>
          <p:spPr bwMode="auto">
            <a:xfrm>
              <a:off x="3340" y="2868"/>
              <a:ext cx="312" cy="333"/>
            </a:xfrm>
            <a:prstGeom prst="rect">
              <a:avLst/>
            </a:prstGeom>
            <a:solidFill>
              <a:srgbClr val="FF0000"/>
            </a:solidFill>
            <a:ln w="381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3" name="Line 9"/>
            <p:cNvSpPr>
              <a:spLocks noChangeShapeType="1"/>
            </p:cNvSpPr>
            <p:nvPr/>
          </p:nvSpPr>
          <p:spPr bwMode="auto">
            <a:xfrm>
              <a:off x="3452" y="3250"/>
              <a:ext cx="0" cy="238"/>
            </a:xfrm>
            <a:prstGeom prst="line">
              <a:avLst/>
            </a:prstGeom>
            <a:noFill/>
            <a:ln w="28575">
              <a:solidFill>
                <a:schemeClr val="tx1"/>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4" name="Rectangle 10"/>
            <p:cNvSpPr>
              <a:spLocks noChangeArrowheads="1"/>
            </p:cNvSpPr>
            <p:nvPr/>
          </p:nvSpPr>
          <p:spPr bwMode="auto">
            <a:xfrm>
              <a:off x="3332" y="3518"/>
              <a:ext cx="312" cy="333"/>
            </a:xfrm>
            <a:prstGeom prst="rect">
              <a:avLst/>
            </a:prstGeom>
            <a:solidFill>
              <a:srgbClr val="FF0000"/>
            </a:solidFill>
            <a:ln w="381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5" name="Arc 11"/>
            <p:cNvSpPr>
              <a:spLocks/>
            </p:cNvSpPr>
            <p:nvPr/>
          </p:nvSpPr>
          <p:spPr bwMode="auto">
            <a:xfrm>
              <a:off x="3763" y="1545"/>
              <a:ext cx="190" cy="1174"/>
            </a:xfrm>
            <a:custGeom>
              <a:avLst/>
              <a:gdLst>
                <a:gd name="T0" fmla="*/ 0 w 20432"/>
                <a:gd name="T1" fmla="*/ 0 h 21600"/>
                <a:gd name="T2" fmla="*/ 0 w 20432"/>
                <a:gd name="T3" fmla="*/ 0 h 21600"/>
                <a:gd name="T4" fmla="*/ 0 w 20432"/>
                <a:gd name="T5" fmla="*/ 0 h 21600"/>
                <a:gd name="T6" fmla="*/ 0 60000 65536"/>
                <a:gd name="T7" fmla="*/ 0 60000 65536"/>
                <a:gd name="T8" fmla="*/ 0 60000 65536"/>
                <a:gd name="T9" fmla="*/ 0 w 20432"/>
                <a:gd name="T10" fmla="*/ 0 h 21600"/>
                <a:gd name="T11" fmla="*/ 20432 w 20432"/>
                <a:gd name="T12" fmla="*/ 21600 h 21600"/>
              </a:gdLst>
              <a:ahLst/>
              <a:cxnLst>
                <a:cxn ang="T6">
                  <a:pos x="T0" y="T1"/>
                </a:cxn>
                <a:cxn ang="T7">
                  <a:pos x="T2" y="T3"/>
                </a:cxn>
                <a:cxn ang="T8">
                  <a:pos x="T4" y="T5"/>
                </a:cxn>
              </a:cxnLst>
              <a:rect l="T9" t="T10" r="T11" b="T12"/>
              <a:pathLst>
                <a:path w="20432" h="21600" fill="none" extrusionOk="0">
                  <a:moveTo>
                    <a:pt x="0" y="0"/>
                  </a:moveTo>
                  <a:cubicBezTo>
                    <a:pt x="35" y="0"/>
                    <a:pt x="71" y="-1"/>
                    <a:pt x="107" y="0"/>
                  </a:cubicBezTo>
                  <a:cubicBezTo>
                    <a:pt x="9217" y="0"/>
                    <a:pt x="17348" y="5716"/>
                    <a:pt x="20432" y="14288"/>
                  </a:cubicBezTo>
                </a:path>
                <a:path w="20432" h="21600" stroke="0" extrusionOk="0">
                  <a:moveTo>
                    <a:pt x="0" y="0"/>
                  </a:moveTo>
                  <a:cubicBezTo>
                    <a:pt x="35" y="0"/>
                    <a:pt x="71" y="-1"/>
                    <a:pt x="107" y="0"/>
                  </a:cubicBezTo>
                  <a:cubicBezTo>
                    <a:pt x="9217" y="0"/>
                    <a:pt x="17348" y="5716"/>
                    <a:pt x="20432" y="14288"/>
                  </a:cubicBezTo>
                  <a:lnTo>
                    <a:pt x="107" y="21600"/>
                  </a:lnTo>
                  <a:lnTo>
                    <a:pt x="0" y="0"/>
                  </a:lnTo>
                  <a:close/>
                </a:path>
              </a:pathLst>
            </a:custGeom>
            <a:noFill/>
            <a:ln w="28575" cap="rnd">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6" name="Arc 12"/>
            <p:cNvSpPr>
              <a:spLocks/>
            </p:cNvSpPr>
            <p:nvPr/>
          </p:nvSpPr>
          <p:spPr bwMode="auto">
            <a:xfrm>
              <a:off x="3733" y="2304"/>
              <a:ext cx="225" cy="1560"/>
            </a:xfrm>
            <a:custGeom>
              <a:avLst/>
              <a:gdLst>
                <a:gd name="T0" fmla="*/ 0 w 21696"/>
                <a:gd name="T1" fmla="*/ 0 h 21600"/>
                <a:gd name="T2" fmla="*/ 0 w 21696"/>
                <a:gd name="T3" fmla="*/ 0 h 21600"/>
                <a:gd name="T4" fmla="*/ 0 w 21696"/>
                <a:gd name="T5" fmla="*/ 0 h 21600"/>
                <a:gd name="T6" fmla="*/ 0 60000 65536"/>
                <a:gd name="T7" fmla="*/ 0 60000 65536"/>
                <a:gd name="T8" fmla="*/ 0 60000 65536"/>
                <a:gd name="T9" fmla="*/ 0 w 21696"/>
                <a:gd name="T10" fmla="*/ 0 h 21600"/>
                <a:gd name="T11" fmla="*/ 21696 w 21696"/>
                <a:gd name="T12" fmla="*/ 21600 h 21600"/>
              </a:gdLst>
              <a:ahLst/>
              <a:cxnLst>
                <a:cxn ang="T6">
                  <a:pos x="T0" y="T1"/>
                </a:cxn>
                <a:cxn ang="T7">
                  <a:pos x="T2" y="T3"/>
                </a:cxn>
                <a:cxn ang="T8">
                  <a:pos x="T4" y="T5"/>
                </a:cxn>
              </a:cxnLst>
              <a:rect l="T9" t="T10" r="T11" b="T12"/>
              <a:pathLst>
                <a:path w="21696" h="21600" fill="none" extrusionOk="0">
                  <a:moveTo>
                    <a:pt x="21696" y="0"/>
                  </a:moveTo>
                  <a:cubicBezTo>
                    <a:pt x="21696" y="11929"/>
                    <a:pt x="12025" y="21600"/>
                    <a:pt x="96" y="21600"/>
                  </a:cubicBezTo>
                  <a:cubicBezTo>
                    <a:pt x="64" y="21600"/>
                    <a:pt x="32" y="21599"/>
                    <a:pt x="0" y="21599"/>
                  </a:cubicBezTo>
                </a:path>
                <a:path w="21696" h="21600" stroke="0" extrusionOk="0">
                  <a:moveTo>
                    <a:pt x="21696" y="0"/>
                  </a:moveTo>
                  <a:cubicBezTo>
                    <a:pt x="21696" y="11929"/>
                    <a:pt x="12025" y="21600"/>
                    <a:pt x="96" y="21600"/>
                  </a:cubicBezTo>
                  <a:cubicBezTo>
                    <a:pt x="64" y="21600"/>
                    <a:pt x="32" y="21599"/>
                    <a:pt x="0" y="21599"/>
                  </a:cubicBezTo>
                  <a:lnTo>
                    <a:pt x="96" y="0"/>
                  </a:lnTo>
                  <a:lnTo>
                    <a:pt x="21696" y="0"/>
                  </a:lnTo>
                  <a:close/>
                </a:path>
              </a:pathLst>
            </a:custGeom>
            <a:noFill/>
            <a:ln w="28575" cap="rnd">
              <a:solidFill>
                <a:schemeClr val="tx1"/>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7" name="Rectangle 14"/>
            <p:cNvSpPr>
              <a:spLocks noChangeArrowheads="1"/>
            </p:cNvSpPr>
            <p:nvPr/>
          </p:nvSpPr>
          <p:spPr bwMode="auto">
            <a:xfrm>
              <a:off x="2091" y="2449"/>
              <a:ext cx="372" cy="332"/>
            </a:xfrm>
            <a:prstGeom prst="rect">
              <a:avLst/>
            </a:prstGeom>
            <a:solidFill>
              <a:srgbClr val="FF0000"/>
            </a:solidFill>
            <a:ln w="381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8" name="Rectangle 15"/>
            <p:cNvSpPr>
              <a:spLocks noChangeArrowheads="1"/>
            </p:cNvSpPr>
            <p:nvPr/>
          </p:nvSpPr>
          <p:spPr bwMode="auto">
            <a:xfrm>
              <a:off x="2757" y="2544"/>
              <a:ext cx="86" cy="145"/>
            </a:xfrm>
            <a:prstGeom prst="rect">
              <a:avLst/>
            </a:prstGeom>
            <a:solidFill>
              <a:srgbClr val="FF0000"/>
            </a:solidFill>
            <a:ln w="381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39" name="Line 16"/>
            <p:cNvSpPr>
              <a:spLocks noChangeShapeType="1"/>
            </p:cNvSpPr>
            <p:nvPr/>
          </p:nvSpPr>
          <p:spPr bwMode="auto">
            <a:xfrm flipH="1">
              <a:off x="2467" y="2606"/>
              <a:ext cx="293" cy="0"/>
            </a:xfrm>
            <a:prstGeom prst="line">
              <a:avLst/>
            </a:prstGeom>
            <a:noFill/>
            <a:ln w="28575">
              <a:solidFill>
                <a:schemeClr val="tx1"/>
              </a:solidFill>
              <a:round/>
              <a:headEnd type="stealth" w="med" len="lg"/>
              <a:tailEnd type="stealth" w="med" len="lg"/>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40" name="Rectangle 18"/>
            <p:cNvSpPr>
              <a:spLocks noChangeArrowheads="1"/>
            </p:cNvSpPr>
            <p:nvPr/>
          </p:nvSpPr>
          <p:spPr bwMode="auto">
            <a:xfrm>
              <a:off x="1700" y="2531"/>
              <a:ext cx="86" cy="145"/>
            </a:xfrm>
            <a:prstGeom prst="rect">
              <a:avLst/>
            </a:prstGeom>
            <a:solidFill>
              <a:srgbClr val="FF0000"/>
            </a:solidFill>
            <a:ln w="381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41" name="Line 19"/>
            <p:cNvSpPr>
              <a:spLocks noChangeShapeType="1"/>
            </p:cNvSpPr>
            <p:nvPr/>
          </p:nvSpPr>
          <p:spPr bwMode="auto">
            <a:xfrm>
              <a:off x="1783" y="2614"/>
              <a:ext cx="293" cy="0"/>
            </a:xfrm>
            <a:prstGeom prst="line">
              <a:avLst/>
            </a:prstGeom>
            <a:noFill/>
            <a:ln w="28575">
              <a:solidFill>
                <a:schemeClr val="tx1"/>
              </a:solidFill>
              <a:round/>
              <a:headEnd type="stealth" w="med" len="lg"/>
              <a:tailEnd type="stealth" w="med" len="lg"/>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42" name="Rectangle 21"/>
            <p:cNvSpPr>
              <a:spLocks noChangeArrowheads="1"/>
            </p:cNvSpPr>
            <p:nvPr/>
          </p:nvSpPr>
          <p:spPr bwMode="auto">
            <a:xfrm>
              <a:off x="2247" y="2073"/>
              <a:ext cx="145" cy="86"/>
            </a:xfrm>
            <a:prstGeom prst="rect">
              <a:avLst/>
            </a:prstGeom>
            <a:solidFill>
              <a:srgbClr val="FF0000"/>
            </a:solidFill>
            <a:ln w="381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43" name="Line 22"/>
            <p:cNvSpPr>
              <a:spLocks noChangeShapeType="1"/>
            </p:cNvSpPr>
            <p:nvPr/>
          </p:nvSpPr>
          <p:spPr bwMode="auto">
            <a:xfrm>
              <a:off x="2309" y="2156"/>
              <a:ext cx="0" cy="293"/>
            </a:xfrm>
            <a:prstGeom prst="line">
              <a:avLst/>
            </a:prstGeom>
            <a:noFill/>
            <a:ln w="28575">
              <a:solidFill>
                <a:schemeClr val="tx1"/>
              </a:solidFill>
              <a:round/>
              <a:headEnd type="stealth" w="med" len="lg"/>
              <a:tailEnd type="stealth" w="med" len="lg"/>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44" name="Rectangle 24"/>
            <p:cNvSpPr>
              <a:spLocks noChangeArrowheads="1"/>
            </p:cNvSpPr>
            <p:nvPr/>
          </p:nvSpPr>
          <p:spPr bwMode="auto">
            <a:xfrm>
              <a:off x="2210" y="3082"/>
              <a:ext cx="145" cy="86"/>
            </a:xfrm>
            <a:prstGeom prst="rect">
              <a:avLst/>
            </a:prstGeom>
            <a:solidFill>
              <a:srgbClr val="FF0000"/>
            </a:solidFill>
            <a:ln w="38100">
              <a:solidFill>
                <a:schemeClr val="tx1"/>
              </a:solidFill>
              <a:miter lim="800000"/>
              <a:headEnd/>
              <a:tailEnd/>
            </a:ln>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45" name="Line 25"/>
            <p:cNvSpPr>
              <a:spLocks noChangeShapeType="1"/>
            </p:cNvSpPr>
            <p:nvPr/>
          </p:nvSpPr>
          <p:spPr bwMode="auto">
            <a:xfrm flipV="1">
              <a:off x="2293" y="2792"/>
              <a:ext cx="0" cy="293"/>
            </a:xfrm>
            <a:prstGeom prst="line">
              <a:avLst/>
            </a:prstGeom>
            <a:noFill/>
            <a:ln w="28575">
              <a:solidFill>
                <a:schemeClr val="tx1"/>
              </a:solidFill>
              <a:round/>
              <a:headEnd type="stealth" w="med" len="lg"/>
              <a:tailEnd type="stealth" w="med" len="lg"/>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
          <p:nvSpPr>
            <p:cNvPr id="52246" name="Rectangle 27"/>
            <p:cNvSpPr>
              <a:spLocks noChangeArrowheads="1"/>
            </p:cNvSpPr>
            <p:nvPr/>
          </p:nvSpPr>
          <p:spPr bwMode="auto">
            <a:xfrm>
              <a:off x="2086" y="3860"/>
              <a:ext cx="373"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ü"/>
              </a:pPr>
              <a:r>
                <a:rPr lang="en-US" b="1">
                  <a:solidFill>
                    <a:srgbClr val="000000"/>
                  </a:solidFill>
                  <a:latin typeface="Wingdings" charset="0"/>
                  <a:ea typeface="ＭＳ Ｐゴシック" charset="0"/>
                  <a:cs typeface="ＭＳ Ｐゴシック" charset="0"/>
                </a:rPr>
                <a:t> </a:t>
              </a:r>
            </a:p>
          </p:txBody>
        </p:sp>
        <p:sp>
          <p:nvSpPr>
            <p:cNvPr id="52247" name="Rectangle 28"/>
            <p:cNvSpPr>
              <a:spLocks noChangeArrowheads="1"/>
            </p:cNvSpPr>
            <p:nvPr/>
          </p:nvSpPr>
          <p:spPr bwMode="auto">
            <a:xfrm>
              <a:off x="3323" y="3941"/>
              <a:ext cx="352"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defTabSz="914400" eaLnBrk="0" fontAlgn="base" hangingPunct="0">
                <a:spcBef>
                  <a:spcPct val="0"/>
                </a:spcBef>
                <a:spcAft>
                  <a:spcPct val="0"/>
                </a:spcAft>
                <a:buFontTx/>
                <a:buChar char="û"/>
              </a:pPr>
              <a:r>
                <a:rPr lang="en-US" b="1">
                  <a:solidFill>
                    <a:srgbClr val="000000"/>
                  </a:solidFill>
                  <a:latin typeface="Wingdings" charset="0"/>
                  <a:ea typeface="ＭＳ Ｐゴシック" charset="0"/>
                  <a:cs typeface="ＭＳ Ｐゴシック" charset="0"/>
                </a:rPr>
                <a:t> </a:t>
              </a:r>
            </a:p>
          </p:txBody>
        </p:sp>
      </p:grpSp>
    </p:spTree>
    <p:extLst>
      <p:ext uri="{BB962C8B-B14F-4D97-AF65-F5344CB8AC3E}">
        <p14:creationId xmlns:p14="http://schemas.microsoft.com/office/powerpoint/2010/main" val="79693513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8"/>
          <p:cNvSpPr>
            <a:spLocks noGrp="1" noChangeArrowheads="1"/>
          </p:cNvSpPr>
          <p:nvPr>
            <p:ph type="title"/>
          </p:nvPr>
        </p:nvSpPr>
        <p:spPr/>
        <p:txBody>
          <a:bodyPr/>
          <a:lstStyle/>
          <a:p>
            <a:pPr eaLnBrk="1" hangingPunct="1"/>
            <a:r>
              <a:rPr lang="en-US">
                <a:latin typeface="Verdana" charset="0"/>
              </a:rPr>
              <a:t>Exercise</a:t>
            </a:r>
          </a:p>
        </p:txBody>
      </p:sp>
      <p:sp>
        <p:nvSpPr>
          <p:cNvPr id="54274" name="Rectangle 9"/>
          <p:cNvSpPr>
            <a:spLocks noGrp="1" noChangeArrowheads="1"/>
          </p:cNvSpPr>
          <p:nvPr>
            <p:ph type="body" idx="1"/>
          </p:nvPr>
        </p:nvSpPr>
        <p:spPr>
          <a:xfrm>
            <a:off x="457200" y="1600200"/>
            <a:ext cx="4114800" cy="4525963"/>
          </a:xfrm>
        </p:spPr>
        <p:txBody>
          <a:bodyPr>
            <a:normAutofit fontScale="92500" lnSpcReduction="10000"/>
          </a:bodyPr>
          <a:lstStyle/>
          <a:p>
            <a:pPr marL="0" indent="0" eaLnBrk="1" hangingPunct="1"/>
            <a:r>
              <a:rPr lang="en-US">
                <a:latin typeface="Verdana" charset="0"/>
              </a:rPr>
              <a:t>Graphical redesign</a:t>
            </a:r>
            <a:br>
              <a:rPr lang="en-US">
                <a:latin typeface="Verdana" charset="0"/>
              </a:rPr>
            </a:br>
            <a:endParaRPr lang="en-US">
              <a:latin typeface="Verdana" charset="0"/>
            </a:endParaRPr>
          </a:p>
          <a:p>
            <a:pPr marL="0" indent="0" eaLnBrk="1" hangingPunct="1"/>
            <a:r>
              <a:rPr lang="en-US">
                <a:latin typeface="Verdana" charset="0"/>
              </a:rPr>
              <a:t>Create a grid emphasising:</a:t>
            </a:r>
          </a:p>
          <a:p>
            <a:pPr lvl="1" eaLnBrk="1" hangingPunct="1"/>
            <a:r>
              <a:rPr lang="en-US">
                <a:latin typeface="Verdana" charset="0"/>
              </a:rPr>
              <a:t>visual consistency </a:t>
            </a:r>
          </a:p>
          <a:p>
            <a:pPr lvl="1" eaLnBrk="1" hangingPunct="1"/>
            <a:r>
              <a:rPr lang="en-US">
                <a:latin typeface="Verdana" charset="0"/>
              </a:rPr>
              <a:t>relationships between </a:t>
            </a:r>
            <a:br>
              <a:rPr lang="en-US">
                <a:latin typeface="Verdana" charset="0"/>
              </a:rPr>
            </a:br>
            <a:r>
              <a:rPr lang="en-US">
                <a:latin typeface="Verdana" charset="0"/>
              </a:rPr>
              <a:t>screen elements </a:t>
            </a:r>
          </a:p>
          <a:p>
            <a:pPr lvl="1" eaLnBrk="1" hangingPunct="1"/>
            <a:r>
              <a:rPr lang="en-US">
                <a:latin typeface="Verdana" charset="0"/>
              </a:rPr>
              <a:t>navigational cues </a:t>
            </a:r>
          </a:p>
          <a:p>
            <a:pPr lvl="1" eaLnBrk="1" hangingPunct="1"/>
            <a:r>
              <a:rPr lang="en-US">
                <a:latin typeface="Verdana" charset="0"/>
              </a:rPr>
              <a:t>economy </a:t>
            </a:r>
          </a:p>
          <a:p>
            <a:pPr lvl="1" eaLnBrk="1" hangingPunct="1"/>
            <a:r>
              <a:rPr lang="en-US">
                <a:latin typeface="Verdana" charset="0"/>
              </a:rPr>
              <a:t>legibility and readability </a:t>
            </a:r>
          </a:p>
          <a:p>
            <a:pPr lvl="1" eaLnBrk="1" hangingPunct="1"/>
            <a:r>
              <a:rPr lang="en-US">
                <a:latin typeface="Verdana" charset="0"/>
              </a:rPr>
              <a:t>imagery</a:t>
            </a:r>
          </a:p>
        </p:txBody>
      </p:sp>
      <p:pic>
        <p:nvPicPr>
          <p:cNvPr id="54275" name="Picture 5" descr="redesign_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429000"/>
            <a:ext cx="4533900"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4276" name="Picture 3" descr="redesign_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6700"/>
            <a:ext cx="45339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7" name="Line 7"/>
          <p:cNvSpPr>
            <a:spLocks noChangeShapeType="1"/>
          </p:cNvSpPr>
          <p:nvPr/>
        </p:nvSpPr>
        <p:spPr bwMode="auto">
          <a:xfrm flipH="1">
            <a:off x="7924800" y="3124200"/>
            <a:ext cx="228600" cy="838200"/>
          </a:xfrm>
          <a:prstGeom prst="line">
            <a:avLst/>
          </a:prstGeom>
          <a:noFill/>
          <a:ln w="57150">
            <a:solidFill>
              <a:srgbClr val="FF3300"/>
            </a:solidFill>
            <a:round/>
            <a:headEnd type="none" w="sm" len="sm"/>
            <a:tailEnd type="triangle" w="med" len="med"/>
          </a:ln>
          <a:extLst>
            <a:ext uri="{909E8E84-426E-40dd-AFC4-6F175D3DCCD1}">
              <a14:hiddenFill xmlns:a14="http://schemas.microsoft.com/office/drawing/2010/main" xmlns="">
                <a:noFill/>
              </a14:hiddenFill>
            </a:ext>
          </a:extLst>
        </p:spPr>
        <p:txBody>
          <a:bodyPr lIns="92075" tIns="46038" rIns="92075" bIns="46038" anchor="ctr">
            <a:spAutoFit/>
          </a:bodyPr>
          <a:lstStyle/>
          <a:p>
            <a:pPr defTabSz="914400" fontAlgn="base">
              <a:spcBef>
                <a:spcPct val="0"/>
              </a:spcBef>
              <a:spcAft>
                <a:spcPct val="0"/>
              </a:spcAft>
            </a:pPr>
            <a:endParaRPr lang="en-US" sz="2400">
              <a:solidFill>
                <a:srgbClr val="000000"/>
              </a:solidFill>
              <a:latin typeface="Comic Sans MS" charset="0"/>
              <a:ea typeface="ＭＳ Ｐゴシック" charset="0"/>
              <a:cs typeface="ＭＳ Ｐゴシック" charset="0"/>
            </a:endParaRPr>
          </a:p>
        </p:txBody>
      </p:sp>
    </p:spTree>
    <p:extLst>
      <p:ext uri="{BB962C8B-B14F-4D97-AF65-F5344CB8AC3E}">
        <p14:creationId xmlns:p14="http://schemas.microsoft.com/office/powerpoint/2010/main" val="350469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9148639" cy="6844006"/>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2651232" y="4608556"/>
            <a:ext cx="3445379" cy="430887"/>
          </a:xfrm>
          <a:prstGeom prst="rect">
            <a:avLst/>
          </a:prstGeom>
        </p:spPr>
        <p:txBody>
          <a:bodyPr vert="horz" wrap="square" lIns="0" tIns="0" rIns="0" bIns="0" rtlCol="0">
            <a:spAutoFit/>
          </a:bodyPr>
          <a:lstStyle/>
          <a:p>
            <a:pPr marL="29414"/>
            <a:r>
              <a:rPr sz="1400" dirty="0">
                <a:solidFill>
                  <a:srgbClr val="231F20"/>
                </a:solidFill>
                <a:latin typeface="Verdana"/>
                <a:cs typeface="Verdana"/>
              </a:rPr>
              <a:t>© source unknown. All rights reserved.</a:t>
            </a:r>
            <a:endParaRPr sz="1400">
              <a:latin typeface="Verdana"/>
              <a:cs typeface="Verdana"/>
            </a:endParaRPr>
          </a:p>
        </p:txBody>
      </p:sp>
    </p:spTree>
    <p:extLst>
      <p:ext uri="{BB962C8B-B14F-4D97-AF65-F5344CB8AC3E}">
        <p14:creationId xmlns:p14="http://schemas.microsoft.com/office/powerpoint/2010/main" val="36058683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redesign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110" y="2832733"/>
            <a:ext cx="5114925" cy="401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298" name="Rectangle 4"/>
          <p:cNvSpPr>
            <a:spLocks noGrp="1" noChangeArrowheads="1"/>
          </p:cNvSpPr>
          <p:nvPr>
            <p:ph type="body" idx="4294967295"/>
          </p:nvPr>
        </p:nvSpPr>
        <p:spPr>
          <a:xfrm>
            <a:off x="323850" y="476251"/>
            <a:ext cx="8640763" cy="2370138"/>
          </a:xfrm>
        </p:spPr>
        <p:txBody>
          <a:bodyPr>
            <a:normAutofit fontScale="85000" lnSpcReduction="20000"/>
          </a:bodyPr>
          <a:lstStyle/>
          <a:p>
            <a:pPr marL="0" indent="0" eaLnBrk="1" hangingPunct="1">
              <a:buNone/>
            </a:pPr>
            <a:r>
              <a:rPr lang="en-US" b="1">
                <a:solidFill>
                  <a:srgbClr val="31AE8D"/>
                </a:solidFill>
                <a:latin typeface="Verdana" charset="0"/>
              </a:rPr>
              <a:t>Constructing a grid</a:t>
            </a:r>
          </a:p>
          <a:p>
            <a:pPr marL="522288" lvl="1" indent="-342900" eaLnBrk="1" hangingPunct="1">
              <a:buFontTx/>
              <a:buAutoNum type="arabicPeriod"/>
            </a:pPr>
            <a:r>
              <a:rPr lang="en-US">
                <a:latin typeface="Verdana" charset="0"/>
              </a:rPr>
              <a:t>Maintain consistency with GUI style</a:t>
            </a:r>
          </a:p>
          <a:p>
            <a:pPr marL="1019175" lvl="2" indent="-304800" eaLnBrk="1" hangingPunct="1"/>
            <a:r>
              <a:rPr lang="en-US">
                <a:latin typeface="Verdana" charset="0"/>
              </a:rPr>
              <a:t>locate standard components - title bar, window controls, …</a:t>
            </a:r>
            <a:br>
              <a:rPr lang="en-US">
                <a:latin typeface="Verdana" charset="0"/>
              </a:rPr>
            </a:br>
            <a:endParaRPr lang="en-US">
              <a:latin typeface="Verdana" charset="0"/>
            </a:endParaRPr>
          </a:p>
          <a:p>
            <a:pPr marL="522288" lvl="1" indent="-342900" eaLnBrk="1" hangingPunct="1">
              <a:buFontTx/>
              <a:buAutoNum type="arabicPeriod"/>
            </a:pPr>
            <a:r>
              <a:rPr lang="en-US">
                <a:latin typeface="Verdana" charset="0"/>
              </a:rPr>
              <a:t>Decide navigational layout + white space + legibility + typography</a:t>
            </a:r>
          </a:p>
          <a:p>
            <a:pPr marL="1019175" lvl="2" indent="-304800" eaLnBrk="1" hangingPunct="1"/>
            <a:r>
              <a:rPr lang="en-US">
                <a:latin typeface="Verdana" charset="0"/>
              </a:rPr>
              <a:t>annotated grid shows location of generic components </a:t>
            </a:r>
          </a:p>
          <a:p>
            <a:pPr marL="1019175" lvl="2" indent="-304800" eaLnBrk="1" hangingPunct="1"/>
            <a:r>
              <a:rPr lang="en-US">
                <a:latin typeface="Verdana" charset="0"/>
              </a:rPr>
              <a:t>these generic components may have their own grids.</a:t>
            </a:r>
          </a:p>
        </p:txBody>
      </p:sp>
    </p:spTree>
    <p:extLst>
      <p:ext uri="{BB962C8B-B14F-4D97-AF65-F5344CB8AC3E}">
        <p14:creationId xmlns:p14="http://schemas.microsoft.com/office/powerpoint/2010/main" val="16135321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27"/>
          <p:cNvSpPr>
            <a:spLocks noGrp="1" noChangeArrowheads="1"/>
          </p:cNvSpPr>
          <p:nvPr>
            <p:ph type="body" idx="4294967295"/>
          </p:nvPr>
        </p:nvSpPr>
        <p:spPr>
          <a:xfrm>
            <a:off x="323850" y="549276"/>
            <a:ext cx="8208963" cy="2341821"/>
          </a:xfrm>
        </p:spPr>
        <p:txBody>
          <a:bodyPr>
            <a:normAutofit fontScale="92500" lnSpcReduction="20000"/>
          </a:bodyPr>
          <a:lstStyle/>
          <a:p>
            <a:pPr marL="0" indent="0" eaLnBrk="1" hangingPunct="1">
              <a:buNone/>
            </a:pPr>
            <a:r>
              <a:rPr lang="en-US" b="1">
                <a:solidFill>
                  <a:srgbClr val="31AE8D"/>
                </a:solidFill>
                <a:latin typeface="Verdana" charset="0"/>
              </a:rPr>
              <a:t>Using the grid</a:t>
            </a:r>
          </a:p>
          <a:p>
            <a:pPr marL="522288" lvl="1" indent="-342900" eaLnBrk="1" hangingPunct="1">
              <a:buFontTx/>
              <a:buAutoNum type="arabicPeriod" startAt="3"/>
            </a:pPr>
            <a:r>
              <a:rPr lang="en-US">
                <a:latin typeface="Verdana" charset="0"/>
              </a:rPr>
              <a:t>Determine relationships, navigational structure </a:t>
            </a:r>
          </a:p>
          <a:p>
            <a:pPr marL="1019175" lvl="2" indent="-304800" eaLnBrk="1" hangingPunct="1"/>
            <a:r>
              <a:rPr lang="en-US">
                <a:latin typeface="Verdana" charset="0"/>
              </a:rPr>
              <a:t>map navigational structure onto the grid </a:t>
            </a:r>
            <a:br>
              <a:rPr lang="en-US">
                <a:latin typeface="Verdana" charset="0"/>
              </a:rPr>
            </a:br>
            <a:endParaRPr lang="en-US">
              <a:latin typeface="Verdana" charset="0"/>
            </a:endParaRPr>
          </a:p>
          <a:p>
            <a:pPr marL="522288" lvl="1" indent="-342900" eaLnBrk="1" hangingPunct="1">
              <a:buFontTx/>
              <a:buAutoNum type="arabicPeriod" startAt="3"/>
            </a:pPr>
            <a:r>
              <a:rPr lang="en-US">
                <a:latin typeface="Verdana" charset="0"/>
              </a:rPr>
              <a:t>Economize</a:t>
            </a:r>
          </a:p>
          <a:p>
            <a:pPr marL="1019175" lvl="2" indent="-304800" eaLnBrk="1" hangingPunct="1"/>
            <a:r>
              <a:rPr lang="en-US">
                <a:latin typeface="Verdana" charset="0"/>
              </a:rPr>
              <a:t>collapse two windows into one </a:t>
            </a:r>
          </a:p>
          <a:p>
            <a:pPr marL="1019175" lvl="2" indent="-304800" eaLnBrk="1" hangingPunct="1"/>
            <a:r>
              <a:rPr lang="en-US">
                <a:latin typeface="Verdana" charset="0"/>
              </a:rPr>
              <a:t> trim sound dialog</a:t>
            </a:r>
          </a:p>
        </p:txBody>
      </p:sp>
      <p:pic>
        <p:nvPicPr>
          <p:cNvPr id="56322" name="Picture 1028" descr="redesign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230" y="2565400"/>
            <a:ext cx="3994150" cy="429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id="{E61D8068-523B-2C86-030F-C54B6ACD04AC}"/>
              </a:ext>
            </a:extLst>
          </p:cNvPr>
          <p:cNvSpPr/>
          <p:nvPr/>
        </p:nvSpPr>
        <p:spPr>
          <a:xfrm>
            <a:off x="7236311" y="4898315"/>
            <a:ext cx="692075" cy="319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9737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5"/>
          <p:cNvSpPr>
            <a:spLocks noChangeArrowheads="1"/>
          </p:cNvSpPr>
          <p:nvPr/>
        </p:nvSpPr>
        <p:spPr bwMode="auto">
          <a:xfrm>
            <a:off x="323850" y="549275"/>
            <a:ext cx="8208963" cy="482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81000" indent="-381000" defTabSz="914400" fontAlgn="base">
              <a:spcBef>
                <a:spcPct val="20000"/>
              </a:spcBef>
              <a:spcAft>
                <a:spcPct val="0"/>
              </a:spcAft>
            </a:pPr>
            <a:r>
              <a:rPr lang="en-US" sz="2000" b="1">
                <a:solidFill>
                  <a:srgbClr val="31AE8D"/>
                </a:solidFill>
                <a:latin typeface="Verdana" charset="0"/>
                <a:ea typeface="ＭＳ Ｐゴシック" charset="0"/>
                <a:cs typeface="ＭＳ Ｐゴシック" charset="0"/>
              </a:rPr>
              <a:t>Using the grid</a:t>
            </a:r>
          </a:p>
          <a:p>
            <a:pPr marL="381000" indent="-381000" defTabSz="914400" fontAlgn="base">
              <a:spcBef>
                <a:spcPct val="20000"/>
              </a:spcBef>
              <a:spcAft>
                <a:spcPct val="0"/>
              </a:spcAft>
            </a:pPr>
            <a:endParaRPr lang="en-US" sz="2000" b="1">
              <a:solidFill>
                <a:srgbClr val="31AE8D"/>
              </a:solidFill>
              <a:latin typeface="Verdana" charset="0"/>
              <a:ea typeface="ＭＳ Ｐゴシック" charset="0"/>
              <a:cs typeface="ＭＳ Ｐゴシック" charset="0"/>
            </a:endParaRPr>
          </a:p>
          <a:p>
            <a:pPr marL="522288" lvl="1" indent="-342900" defTabSz="914400" fontAlgn="base">
              <a:spcBef>
                <a:spcPct val="20000"/>
              </a:spcBef>
              <a:spcAft>
                <a:spcPct val="0"/>
              </a:spcAft>
              <a:buFontTx/>
              <a:buAutoNum type="arabicPeriod" startAt="5"/>
            </a:pPr>
            <a:r>
              <a:rPr lang="en-US">
                <a:latin typeface="Verdana" charset="0"/>
                <a:ea typeface="ＭＳ Ｐゴシック" charset="0"/>
                <a:cs typeface="ＭＳ Ｐゴシック" charset="0"/>
              </a:rPr>
              <a:t>Evaluate by displaying actual examples</a:t>
            </a:r>
            <a:br>
              <a:rPr lang="en-US">
                <a:latin typeface="Verdana" charset="0"/>
                <a:ea typeface="ＭＳ Ｐゴシック" charset="0"/>
                <a:cs typeface="ＭＳ Ｐゴシック" charset="0"/>
              </a:rPr>
            </a:br>
            <a:endParaRPr lang="en-US">
              <a:latin typeface="Verdana" charset="0"/>
              <a:ea typeface="ＭＳ Ｐゴシック" charset="0"/>
              <a:cs typeface="ＭＳ Ｐゴシック" charset="0"/>
            </a:endParaRPr>
          </a:p>
          <a:p>
            <a:pPr marL="522288" lvl="1" indent="-342900" defTabSz="914400" fontAlgn="base">
              <a:spcBef>
                <a:spcPct val="20000"/>
              </a:spcBef>
              <a:spcAft>
                <a:spcPct val="0"/>
              </a:spcAft>
              <a:buFontTx/>
              <a:buAutoNum type="arabicPeriod" startAt="5"/>
            </a:pPr>
            <a:r>
              <a:rPr lang="en-US">
                <a:latin typeface="Verdana" charset="0"/>
                <a:ea typeface="ＭＳ Ｐゴシック" charset="0"/>
                <a:cs typeface="ＭＳ Ｐゴシック" charset="0"/>
              </a:rPr>
              <a:t>Economize further</a:t>
            </a:r>
          </a:p>
          <a:p>
            <a:pPr marL="1019175" lvl="2" indent="-304800" defTabSz="914400" fontAlgn="base">
              <a:spcBef>
                <a:spcPct val="20000"/>
              </a:spcBef>
              <a:spcAft>
                <a:spcPct val="0"/>
              </a:spcAft>
              <a:buFontTx/>
              <a:buChar char="•"/>
            </a:pPr>
            <a:r>
              <a:rPr lang="en-US" sz="1600">
                <a:latin typeface="Verdana" charset="0"/>
                <a:ea typeface="ＭＳ Ｐゴシック" charset="0"/>
                <a:cs typeface="ＭＳ Ｐゴシック" charset="0"/>
              </a:rPr>
              <a:t>decide which we prefer</a:t>
            </a:r>
          </a:p>
        </p:txBody>
      </p:sp>
      <p:pic>
        <p:nvPicPr>
          <p:cNvPr id="57346" name="Picture 6" descr="redesign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6468" y="2628255"/>
            <a:ext cx="2982912"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7347" name="Picture 7" descr="redesign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055" y="2628255"/>
            <a:ext cx="3948113"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8" name="Text Box 8"/>
          <p:cNvSpPr txBox="1">
            <a:spLocks noChangeArrowheads="1"/>
          </p:cNvSpPr>
          <p:nvPr/>
        </p:nvSpPr>
        <p:spPr bwMode="auto">
          <a:xfrm>
            <a:off x="5471468" y="6371580"/>
            <a:ext cx="4127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lIns="92075" tIns="46038" rIns="92075" bIns="46038" anchor="ct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defTabSz="914400" fontAlgn="base">
              <a:spcBef>
                <a:spcPct val="0"/>
              </a:spcBef>
              <a:spcAft>
                <a:spcPct val="0"/>
              </a:spcAft>
            </a:pPr>
            <a:r>
              <a:rPr lang="en-US" sz="1800" i="1">
                <a:solidFill>
                  <a:srgbClr val="000000"/>
                </a:solidFill>
                <a:latin typeface="Arial" charset="0"/>
              </a:rPr>
              <a:t>vs</a:t>
            </a:r>
            <a:endParaRPr lang="en-US" sz="1800">
              <a:solidFill>
                <a:srgbClr val="000000"/>
              </a:solidFill>
              <a:latin typeface="Arial" charset="0"/>
            </a:endParaRPr>
          </a:p>
        </p:txBody>
      </p:sp>
      <p:sp>
        <p:nvSpPr>
          <p:cNvPr id="2" name="Rectangle 1">
            <a:extLst>
              <a:ext uri="{FF2B5EF4-FFF2-40B4-BE49-F238E27FC236}">
                <a16:creationId xmlns:a16="http://schemas.microsoft.com/office/drawing/2014/main" id="{311348BC-A3B1-61A8-D362-DAA95484B6C0}"/>
              </a:ext>
            </a:extLst>
          </p:cNvPr>
          <p:cNvSpPr/>
          <p:nvPr/>
        </p:nvSpPr>
        <p:spPr>
          <a:xfrm>
            <a:off x="8186775" y="4928229"/>
            <a:ext cx="692075" cy="319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89237CC-2C28-2487-4F58-F0196DE03A88}"/>
              </a:ext>
            </a:extLst>
          </p:cNvPr>
          <p:cNvSpPr/>
          <p:nvPr/>
        </p:nvSpPr>
        <p:spPr>
          <a:xfrm>
            <a:off x="3377902" y="4930588"/>
            <a:ext cx="692075" cy="319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3067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2406650"/>
            <a:ext cx="8134350" cy="889000"/>
          </a:xfrm>
        </p:spPr>
        <p:txBody>
          <a:bodyPr/>
          <a:lstStyle/>
          <a:p>
            <a:pPr algn="l" eaLnBrk="1" hangingPunct="1"/>
            <a:r>
              <a:rPr lang="en-US">
                <a:latin typeface="Verdana" charset="0"/>
              </a:rPr>
              <a:t>Graphical Screen Design</a:t>
            </a:r>
          </a:p>
        </p:txBody>
      </p:sp>
      <p:sp>
        <p:nvSpPr>
          <p:cNvPr id="14338" name="Rectangle 3"/>
          <p:cNvSpPr>
            <a:spLocks noGrp="1" noChangeArrowheads="1"/>
          </p:cNvSpPr>
          <p:nvPr>
            <p:ph type="subTitle" idx="1"/>
          </p:nvPr>
        </p:nvSpPr>
        <p:spPr>
          <a:xfrm>
            <a:off x="684213" y="3789363"/>
            <a:ext cx="7920037" cy="2276928"/>
          </a:xfrm>
        </p:spPr>
        <p:txBody>
          <a:bodyPr>
            <a:normAutofit fontScale="70000" lnSpcReduction="20000"/>
          </a:bodyPr>
          <a:lstStyle/>
          <a:p>
            <a:pPr marL="0" indent="0" algn="l" eaLnBrk="1" hangingPunct="1">
              <a:tabLst>
                <a:tab pos="539750" algn="l"/>
                <a:tab pos="2695575" algn="l"/>
              </a:tabLst>
            </a:pPr>
            <a:r>
              <a:rPr lang="en-US">
                <a:solidFill>
                  <a:schemeClr val="tx1"/>
                </a:solidFill>
                <a:latin typeface="Verdana" charset="0"/>
              </a:rPr>
              <a:t>CRAP – contrast, repetition, alignment, proximity</a:t>
            </a:r>
          </a:p>
          <a:p>
            <a:pPr marL="0" indent="0" algn="l" eaLnBrk="1" hangingPunct="1">
              <a:tabLst>
                <a:tab pos="539750" algn="l"/>
                <a:tab pos="2695575" algn="l"/>
              </a:tabLst>
            </a:pPr>
            <a:r>
              <a:rPr lang="en-US">
                <a:solidFill>
                  <a:schemeClr val="tx1"/>
                </a:solidFill>
                <a:latin typeface="Verdana" charset="0"/>
              </a:rPr>
              <a:t>Grids are an essential tool for graphical design</a:t>
            </a:r>
          </a:p>
          <a:p>
            <a:pPr marL="0" indent="0" algn="l" eaLnBrk="1" hangingPunct="1">
              <a:tabLst>
                <a:tab pos="539750" algn="l"/>
                <a:tab pos="2695575" algn="l"/>
              </a:tabLst>
            </a:pPr>
            <a:r>
              <a:rPr lang="en-US">
                <a:solidFill>
                  <a:schemeClr val="tx1"/>
                </a:solidFill>
                <a:latin typeface="Verdana" charset="0"/>
              </a:rPr>
              <a:t>Other visual design concepts </a:t>
            </a:r>
          </a:p>
          <a:p>
            <a:pPr marL="0" indent="0" algn="l" eaLnBrk="1" hangingPunct="1">
              <a:tabLst>
                <a:tab pos="539750" algn="l"/>
                <a:tab pos="2695575" algn="l"/>
              </a:tabLst>
            </a:pPr>
            <a:r>
              <a:rPr lang="en-US" sz="1600">
                <a:solidFill>
                  <a:schemeClr val="tx1"/>
                </a:solidFill>
                <a:latin typeface="Verdana" charset="0"/>
              </a:rPr>
              <a:t>	consistency 	relationships</a:t>
            </a:r>
          </a:p>
          <a:p>
            <a:pPr marL="0" indent="0" algn="l" eaLnBrk="1" hangingPunct="1">
              <a:tabLst>
                <a:tab pos="539750" algn="l"/>
                <a:tab pos="2695575" algn="l"/>
              </a:tabLst>
            </a:pPr>
            <a:r>
              <a:rPr lang="en-US" sz="1600">
                <a:solidFill>
                  <a:schemeClr val="tx1"/>
                </a:solidFill>
                <a:latin typeface="Verdana" charset="0"/>
              </a:rPr>
              <a:t>	organization 	legibility and readability</a:t>
            </a:r>
            <a:br>
              <a:rPr lang="en-US" sz="1600">
                <a:solidFill>
                  <a:schemeClr val="tx1"/>
                </a:solidFill>
                <a:latin typeface="Verdana" charset="0"/>
              </a:rPr>
            </a:br>
            <a:br>
              <a:rPr lang="en-US" sz="1600">
                <a:solidFill>
                  <a:schemeClr val="tx1"/>
                </a:solidFill>
                <a:latin typeface="Verdana" charset="0"/>
              </a:rPr>
            </a:br>
            <a:r>
              <a:rPr lang="en-US" sz="1600">
                <a:solidFill>
                  <a:schemeClr val="tx1"/>
                </a:solidFill>
                <a:latin typeface="Verdana" charset="0"/>
              </a:rPr>
              <a:t>	navigational cues    	appropriate imagery</a:t>
            </a:r>
          </a:p>
          <a:p>
            <a:pPr marL="0" indent="0" algn="l" eaLnBrk="1" hangingPunct="1">
              <a:tabLst>
                <a:tab pos="539750" algn="l"/>
                <a:tab pos="2695575" algn="l"/>
              </a:tabLst>
            </a:pPr>
            <a:r>
              <a:rPr lang="en-US" sz="1600">
                <a:solidFill>
                  <a:schemeClr val="tx1"/>
                </a:solidFill>
                <a:latin typeface="Verdana" charset="0"/>
              </a:rPr>
              <a:t>	familiar idioms</a:t>
            </a:r>
          </a:p>
          <a:p>
            <a:pPr marL="0" indent="0" algn="l" eaLnBrk="1" hangingPunct="1">
              <a:tabLst>
                <a:tab pos="539750" algn="l"/>
                <a:tab pos="2695575" algn="l"/>
              </a:tabLst>
            </a:pPr>
            <a:endParaRPr lang="en-US">
              <a:solidFill>
                <a:schemeClr val="tx1"/>
              </a:solidFill>
              <a:latin typeface="Verdana" charset="0"/>
            </a:endParaRPr>
          </a:p>
        </p:txBody>
      </p:sp>
      <p:sp>
        <p:nvSpPr>
          <p:cNvPr id="14339" name="Rectangle 5"/>
          <p:cNvSpPr>
            <a:spLocks noChangeArrowheads="1"/>
          </p:cNvSpPr>
          <p:nvPr/>
        </p:nvSpPr>
        <p:spPr bwMode="auto">
          <a:xfrm>
            <a:off x="71438" y="6543675"/>
            <a:ext cx="88931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lIns="0" tIns="46038" rIns="92075" bIns="0" anchor="ctr">
            <a:spAutoFit/>
          </a:bodyPr>
          <a:lstStyle/>
          <a:p>
            <a:pPr defTabSz="914400" fontAlgn="base">
              <a:spcBef>
                <a:spcPct val="0"/>
              </a:spcBef>
              <a:spcAft>
                <a:spcPct val="0"/>
              </a:spcAft>
            </a:pPr>
            <a:r>
              <a:rPr lang="en-US" sz="900">
                <a:solidFill>
                  <a:srgbClr val="808080"/>
                </a:solidFill>
                <a:latin typeface="Verdana" charset="0"/>
                <a:ea typeface="ＭＳ Ｐゴシック" charset="0"/>
                <a:cs typeface="ＭＳ Ｐゴシック" charset="0"/>
              </a:rPr>
              <a:t>Slide deck by Saul Greenberg. </a:t>
            </a:r>
            <a:r>
              <a:rPr lang="en-US" sz="800">
                <a:solidFill>
                  <a:srgbClr val="808080"/>
                </a:solidFill>
                <a:latin typeface="Verdana" charset="0"/>
                <a:ea typeface="ＭＳ Ｐゴシック" charset="0"/>
                <a:cs typeface="ＭＳ Ｐゴシック" charset="0"/>
              </a:rPr>
              <a:t>Permission is granted to use this for non-commercial purposes as long as general credit to Saul Greenberg is clearly maintained. </a:t>
            </a:r>
            <a:br>
              <a:rPr lang="en-US" sz="800">
                <a:solidFill>
                  <a:srgbClr val="808080"/>
                </a:solidFill>
                <a:latin typeface="Verdana" charset="0"/>
                <a:ea typeface="ＭＳ Ｐゴシック" charset="0"/>
                <a:cs typeface="ＭＳ Ｐゴシック" charset="0"/>
              </a:rPr>
            </a:br>
            <a:r>
              <a:rPr lang="en-US" sz="800">
                <a:solidFill>
                  <a:srgbClr val="808080"/>
                </a:solidFill>
                <a:latin typeface="Verdana" charset="0"/>
                <a:ea typeface="ＭＳ Ｐゴシック" charset="0"/>
                <a:cs typeface="ＭＳ Ｐゴシック" charset="0"/>
              </a:rPr>
              <a:t>Warning: some material in this deck is used from other sources without permission. Credit to the original source is given if it is known.</a:t>
            </a:r>
            <a:endParaRPr lang="en-US" sz="2400">
              <a:solidFill>
                <a:srgbClr val="000000"/>
              </a:solidFill>
              <a:latin typeface="Comic Sans MS" charset="0"/>
              <a:ea typeface="ＭＳ Ｐゴシック" charset="0"/>
              <a:cs typeface="ＭＳ Ｐゴシック" charset="0"/>
            </a:endParaRPr>
          </a:p>
        </p:txBody>
      </p:sp>
      <p:sp>
        <p:nvSpPr>
          <p:cNvPr id="14340" name="Text Box 6"/>
          <p:cNvSpPr txBox="1">
            <a:spLocks noChangeArrowheads="1"/>
          </p:cNvSpPr>
          <p:nvPr/>
        </p:nvSpPr>
        <p:spPr bwMode="auto">
          <a:xfrm>
            <a:off x="0" y="6237288"/>
            <a:ext cx="87487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defTabSz="914400" eaLnBrk="1" fontAlgn="base" hangingPunct="1">
              <a:spcBef>
                <a:spcPct val="0"/>
              </a:spcBef>
              <a:spcAft>
                <a:spcPct val="0"/>
              </a:spcAft>
            </a:pPr>
            <a:r>
              <a:rPr lang="en-US" sz="1000">
                <a:solidFill>
                  <a:srgbClr val="808080"/>
                </a:solidFill>
                <a:latin typeface="Verdana" charset="0"/>
              </a:rPr>
              <a:t>Major sources: Designing Visual Interfaces, Mullet &amp; Sano, Prentice Hall / Robin Williams Non-Designers Design Book, Peachpit Press</a:t>
            </a:r>
          </a:p>
        </p:txBody>
      </p:sp>
    </p:spTree>
    <p:extLst>
      <p:ext uri="{BB962C8B-B14F-4D97-AF65-F5344CB8AC3E}">
        <p14:creationId xmlns:p14="http://schemas.microsoft.com/office/powerpoint/2010/main" val="29305244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title"/>
          </p:nvPr>
        </p:nvSpPr>
        <p:spPr/>
        <p:txBody>
          <a:bodyPr/>
          <a:lstStyle/>
          <a:p>
            <a:pPr eaLnBrk="1" hangingPunct="1"/>
            <a:r>
              <a:rPr lang="en-US" sz="3200">
                <a:latin typeface="Verdana" charset="0"/>
              </a:rPr>
              <a:t>CRAP</a:t>
            </a:r>
          </a:p>
        </p:txBody>
      </p:sp>
      <p:sp>
        <p:nvSpPr>
          <p:cNvPr id="15362" name="Rectangle 5"/>
          <p:cNvSpPr>
            <a:spLocks noGrp="1" noChangeArrowheads="1"/>
          </p:cNvSpPr>
          <p:nvPr>
            <p:ph type="body" idx="1"/>
          </p:nvPr>
        </p:nvSpPr>
        <p:spPr>
          <a:xfrm>
            <a:off x="468313" y="1412875"/>
            <a:ext cx="8280400" cy="5300663"/>
          </a:xfrm>
        </p:spPr>
        <p:txBody>
          <a:bodyPr>
            <a:normAutofit fontScale="85000" lnSpcReduction="20000"/>
          </a:bodyPr>
          <a:lstStyle/>
          <a:p>
            <a:pPr marL="0" indent="0" eaLnBrk="1" hangingPunct="1">
              <a:lnSpc>
                <a:spcPct val="80000"/>
              </a:lnSpc>
            </a:pPr>
            <a:r>
              <a:rPr lang="en-US" sz="3200" b="1">
                <a:latin typeface="Verdana" charset="0"/>
              </a:rPr>
              <a:t>C</a:t>
            </a:r>
            <a:r>
              <a:rPr lang="en-US">
                <a:latin typeface="Verdana" charset="0"/>
              </a:rPr>
              <a:t>ontrast</a:t>
            </a:r>
            <a:r>
              <a:rPr lang="en-US" sz="1800">
                <a:latin typeface="Verdana" charset="0"/>
              </a:rPr>
              <a:t> </a:t>
            </a:r>
          </a:p>
          <a:p>
            <a:pPr lvl="1" eaLnBrk="1" hangingPunct="1">
              <a:lnSpc>
                <a:spcPct val="80000"/>
              </a:lnSpc>
            </a:pPr>
            <a:r>
              <a:rPr lang="en-US" sz="1600">
                <a:latin typeface="Verdana" charset="0"/>
              </a:rPr>
              <a:t>make different things different</a:t>
            </a:r>
          </a:p>
          <a:p>
            <a:pPr lvl="1" eaLnBrk="1" hangingPunct="1">
              <a:lnSpc>
                <a:spcPct val="80000"/>
              </a:lnSpc>
            </a:pPr>
            <a:r>
              <a:rPr lang="en-US" sz="1600">
                <a:latin typeface="Verdana" charset="0"/>
              </a:rPr>
              <a:t>brings out dominant elements</a:t>
            </a:r>
          </a:p>
          <a:p>
            <a:pPr lvl="1" eaLnBrk="1" hangingPunct="1">
              <a:lnSpc>
                <a:spcPct val="80000"/>
              </a:lnSpc>
            </a:pPr>
            <a:r>
              <a:rPr lang="en-US" sz="1600">
                <a:latin typeface="Verdana" charset="0"/>
              </a:rPr>
              <a:t>mutes lesser elements</a:t>
            </a:r>
          </a:p>
          <a:p>
            <a:pPr lvl="1" eaLnBrk="1" hangingPunct="1">
              <a:lnSpc>
                <a:spcPct val="80000"/>
              </a:lnSpc>
            </a:pPr>
            <a:r>
              <a:rPr lang="en-US" sz="1600">
                <a:latin typeface="Verdana" charset="0"/>
              </a:rPr>
              <a:t>creates dynamism</a:t>
            </a:r>
            <a:br>
              <a:rPr lang="en-US" sz="1600">
                <a:latin typeface="Verdana" charset="0"/>
              </a:rPr>
            </a:br>
            <a:endParaRPr lang="en-US" sz="1600">
              <a:latin typeface="Verdana" charset="0"/>
            </a:endParaRPr>
          </a:p>
          <a:p>
            <a:pPr marL="0" indent="0" eaLnBrk="1" hangingPunct="1">
              <a:lnSpc>
                <a:spcPct val="80000"/>
              </a:lnSpc>
            </a:pPr>
            <a:r>
              <a:rPr lang="en-US" sz="3200" b="1">
                <a:latin typeface="Verdana" charset="0"/>
              </a:rPr>
              <a:t>R</a:t>
            </a:r>
            <a:r>
              <a:rPr lang="en-US">
                <a:latin typeface="Verdana" charset="0"/>
              </a:rPr>
              <a:t>epetition </a:t>
            </a:r>
          </a:p>
          <a:p>
            <a:pPr lvl="1" eaLnBrk="1" hangingPunct="1">
              <a:lnSpc>
                <a:spcPct val="80000"/>
              </a:lnSpc>
            </a:pPr>
            <a:r>
              <a:rPr lang="en-US" sz="1600">
                <a:latin typeface="Verdana" charset="0"/>
              </a:rPr>
              <a:t>repeat design throughout the interface</a:t>
            </a:r>
          </a:p>
          <a:p>
            <a:pPr lvl="1" eaLnBrk="1" hangingPunct="1">
              <a:lnSpc>
                <a:spcPct val="80000"/>
              </a:lnSpc>
            </a:pPr>
            <a:r>
              <a:rPr lang="en-US" sz="1600">
                <a:latin typeface="Verdana" charset="0"/>
              </a:rPr>
              <a:t>consistency</a:t>
            </a:r>
          </a:p>
          <a:p>
            <a:pPr lvl="1" eaLnBrk="1" hangingPunct="1">
              <a:lnSpc>
                <a:spcPct val="80000"/>
              </a:lnSpc>
            </a:pPr>
            <a:r>
              <a:rPr lang="en-US" sz="1600">
                <a:latin typeface="Verdana" charset="0"/>
              </a:rPr>
              <a:t>creates unity </a:t>
            </a:r>
          </a:p>
          <a:p>
            <a:pPr marL="0" indent="0" eaLnBrk="1" hangingPunct="1">
              <a:lnSpc>
                <a:spcPct val="80000"/>
              </a:lnSpc>
            </a:pPr>
            <a:endParaRPr lang="en-US" sz="1800">
              <a:latin typeface="Verdana" charset="0"/>
            </a:endParaRPr>
          </a:p>
          <a:p>
            <a:pPr marL="0" indent="0" eaLnBrk="1" hangingPunct="1">
              <a:lnSpc>
                <a:spcPct val="80000"/>
              </a:lnSpc>
            </a:pPr>
            <a:r>
              <a:rPr lang="en-US" sz="3200" b="1">
                <a:latin typeface="Verdana" charset="0"/>
              </a:rPr>
              <a:t>A</a:t>
            </a:r>
            <a:r>
              <a:rPr lang="en-US" sz="1800">
                <a:latin typeface="Verdana" charset="0"/>
              </a:rPr>
              <a:t>lignment </a:t>
            </a:r>
          </a:p>
          <a:p>
            <a:pPr lvl="1" eaLnBrk="1" hangingPunct="1">
              <a:lnSpc>
                <a:spcPct val="80000"/>
              </a:lnSpc>
            </a:pPr>
            <a:r>
              <a:rPr lang="en-US" sz="1600">
                <a:latin typeface="Verdana" charset="0"/>
              </a:rPr>
              <a:t>visually connects elements</a:t>
            </a:r>
          </a:p>
          <a:p>
            <a:pPr lvl="1" eaLnBrk="1" hangingPunct="1">
              <a:lnSpc>
                <a:spcPct val="80000"/>
              </a:lnSpc>
            </a:pPr>
            <a:r>
              <a:rPr lang="en-US" sz="1600">
                <a:latin typeface="Verdana" charset="0"/>
              </a:rPr>
              <a:t>creates a visual flow</a:t>
            </a:r>
            <a:br>
              <a:rPr lang="en-US" sz="1600">
                <a:latin typeface="Verdana" charset="0"/>
              </a:rPr>
            </a:br>
            <a:endParaRPr lang="en-US" sz="1600">
              <a:latin typeface="Verdana" charset="0"/>
            </a:endParaRPr>
          </a:p>
          <a:p>
            <a:pPr marL="0" indent="0" eaLnBrk="1" hangingPunct="1">
              <a:lnSpc>
                <a:spcPct val="80000"/>
              </a:lnSpc>
            </a:pPr>
            <a:r>
              <a:rPr lang="en-US" sz="3200" b="1">
                <a:latin typeface="Verdana" charset="0"/>
              </a:rPr>
              <a:t>P</a:t>
            </a:r>
            <a:r>
              <a:rPr lang="en-US">
                <a:latin typeface="Verdana" charset="0"/>
              </a:rPr>
              <a:t>roximity </a:t>
            </a:r>
          </a:p>
          <a:p>
            <a:pPr lvl="1" eaLnBrk="1" hangingPunct="1">
              <a:lnSpc>
                <a:spcPct val="80000"/>
              </a:lnSpc>
            </a:pPr>
            <a:r>
              <a:rPr lang="en-US" sz="1600">
                <a:latin typeface="Verdana" charset="0"/>
              </a:rPr>
              <a:t>groups related elements</a:t>
            </a:r>
          </a:p>
          <a:p>
            <a:pPr lvl="1" eaLnBrk="1" hangingPunct="1">
              <a:lnSpc>
                <a:spcPct val="80000"/>
              </a:lnSpc>
            </a:pPr>
            <a:r>
              <a:rPr lang="en-US" sz="1600">
                <a:latin typeface="Verdana" charset="0"/>
              </a:rPr>
              <a:t>separates unrelated ones</a:t>
            </a:r>
          </a:p>
        </p:txBody>
      </p:sp>
      <p:sp>
        <p:nvSpPr>
          <p:cNvPr id="15363" name="Rectangle 7"/>
          <p:cNvSpPr>
            <a:spLocks noChangeArrowheads="1"/>
          </p:cNvSpPr>
          <p:nvPr/>
        </p:nvSpPr>
        <p:spPr bwMode="auto">
          <a:xfrm>
            <a:off x="0" y="6643688"/>
            <a:ext cx="3211513"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699">
                <a:solidFill>
                  <a:srgbClr val="000000"/>
                </a:solidFill>
                <a:miter lim="800000"/>
                <a:headEnd type="none" w="sm" len="sm"/>
                <a:tailEnd type="none" w="sm" len="sm"/>
              </a14:hiddenLine>
            </a:ext>
          </a:extLst>
        </p:spPr>
        <p:txBody>
          <a:bodyPr wrap="none" lIns="92075" tIns="46038" rIns="92075" bIns="46038">
            <a:spAutoFit/>
          </a:bodyPr>
          <a:lstStyle/>
          <a:p>
            <a:pPr defTabSz="914400" fontAlgn="base">
              <a:spcBef>
                <a:spcPct val="0"/>
              </a:spcBef>
              <a:spcAft>
                <a:spcPct val="0"/>
              </a:spcAft>
            </a:pPr>
            <a:r>
              <a:rPr lang="en-US" sz="800">
                <a:solidFill>
                  <a:srgbClr val="808080"/>
                </a:solidFill>
                <a:latin typeface="Verdana" charset="0"/>
                <a:ea typeface="ＭＳ Ｐゴシック" charset="0"/>
                <a:cs typeface="ＭＳ Ｐゴシック" charset="0"/>
              </a:rPr>
              <a:t>Robin Williams Non-Designers Design Book, Peachpit Press</a:t>
            </a:r>
          </a:p>
        </p:txBody>
      </p:sp>
    </p:spTree>
    <p:extLst>
      <p:ext uri="{BB962C8B-B14F-4D97-AF65-F5344CB8AC3E}">
        <p14:creationId xmlns:p14="http://schemas.microsoft.com/office/powerpoint/2010/main" val="35117542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81" t="11015" r="2845" b="1358"/>
          <a:stretch/>
        </p:blipFill>
        <p:spPr bwMode="auto">
          <a:xfrm>
            <a:off x="678461" y="535289"/>
            <a:ext cx="7739571" cy="6034443"/>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122065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6" t="11058" r="2736" b="3667"/>
          <a:stretch/>
        </p:blipFill>
        <p:spPr bwMode="auto">
          <a:xfrm>
            <a:off x="716007" y="579579"/>
            <a:ext cx="7756738" cy="5872502"/>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406508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 t="11278" r="2425" b="646"/>
          <a:stretch/>
        </p:blipFill>
        <p:spPr bwMode="auto">
          <a:xfrm>
            <a:off x="730650" y="600223"/>
            <a:ext cx="7750111" cy="6065444"/>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18434" name="Text Box 3"/>
          <p:cNvSpPr txBox="1">
            <a:spLocks noChangeArrowheads="1"/>
          </p:cNvSpPr>
          <p:nvPr/>
        </p:nvSpPr>
        <p:spPr bwMode="auto">
          <a:xfrm>
            <a:off x="6443663" y="6221413"/>
            <a:ext cx="2627312" cy="592137"/>
          </a:xfrm>
          <a:prstGeom prst="rect">
            <a:avLst/>
          </a:prstGeom>
          <a:solidFill>
            <a:srgbClr val="FFFFFF"/>
          </a:solidFill>
          <a:ln w="12699">
            <a:solidFill>
              <a:schemeClr val="tx1"/>
            </a:solidFill>
            <a:miter lim="800000"/>
            <a:headEnd type="none" w="sm" len="sm"/>
            <a:tailEnd type="none" w="sm" len="sm"/>
          </a:ln>
        </p:spPr>
        <p:txBody>
          <a:bodyPr lIns="92075" tIns="46038" rIns="92075" bIns="46038">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914400" eaLnBrk="1" fontAlgn="base" hangingPunct="1">
              <a:spcBef>
                <a:spcPct val="50000"/>
              </a:spcBef>
              <a:spcAft>
                <a:spcPct val="0"/>
              </a:spcAft>
            </a:pPr>
            <a:r>
              <a:rPr lang="en-US" sz="3200" b="1">
                <a:solidFill>
                  <a:srgbClr val="000000"/>
                </a:solidFill>
                <a:latin typeface="Verdana" charset="0"/>
              </a:rPr>
              <a:t>Original            </a:t>
            </a:r>
          </a:p>
        </p:txBody>
      </p:sp>
    </p:spTree>
    <p:extLst>
      <p:ext uri="{BB962C8B-B14F-4D97-AF65-F5344CB8AC3E}">
        <p14:creationId xmlns:p14="http://schemas.microsoft.com/office/powerpoint/2010/main" val="13041297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45" t="11278" r="2541" b="646"/>
          <a:stretch/>
        </p:blipFill>
        <p:spPr bwMode="auto">
          <a:xfrm>
            <a:off x="687159" y="609274"/>
            <a:ext cx="7758810" cy="6065444"/>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19458" name="Text Box 4"/>
          <p:cNvSpPr txBox="1">
            <a:spLocks noChangeArrowheads="1"/>
          </p:cNvSpPr>
          <p:nvPr/>
        </p:nvSpPr>
        <p:spPr bwMode="auto">
          <a:xfrm>
            <a:off x="6443663" y="6221413"/>
            <a:ext cx="2627312" cy="592137"/>
          </a:xfrm>
          <a:prstGeom prst="rect">
            <a:avLst/>
          </a:prstGeom>
          <a:solidFill>
            <a:srgbClr val="FFFFFF"/>
          </a:solidFill>
          <a:ln w="12699">
            <a:solidFill>
              <a:schemeClr val="tx1"/>
            </a:solidFill>
            <a:miter lim="800000"/>
            <a:headEnd type="none" w="sm" len="sm"/>
            <a:tailEnd type="none" w="sm" len="sm"/>
          </a:ln>
        </p:spPr>
        <p:txBody>
          <a:bodyPr lIns="92075" tIns="46038" rIns="92075" bIns="46038">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914400" eaLnBrk="1" fontAlgn="base" hangingPunct="1">
              <a:spcBef>
                <a:spcPct val="50000"/>
              </a:spcBef>
              <a:spcAft>
                <a:spcPct val="0"/>
              </a:spcAft>
            </a:pPr>
            <a:r>
              <a:rPr lang="en-US" sz="3200" b="1">
                <a:solidFill>
                  <a:srgbClr val="000000"/>
                </a:solidFill>
                <a:latin typeface="Verdana" charset="0"/>
              </a:rPr>
              <a:t>Proximity</a:t>
            </a:r>
          </a:p>
        </p:txBody>
      </p:sp>
    </p:spTree>
    <p:extLst>
      <p:ext uri="{BB962C8B-B14F-4D97-AF65-F5344CB8AC3E}">
        <p14:creationId xmlns:p14="http://schemas.microsoft.com/office/powerpoint/2010/main" val="32377813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93" t="11242" r="2813" b="1060"/>
          <a:stretch/>
        </p:blipFill>
        <p:spPr bwMode="auto">
          <a:xfrm>
            <a:off x="661063" y="584057"/>
            <a:ext cx="7717033" cy="6039347"/>
          </a:xfrm>
          <a:prstGeom prst="rect">
            <a:avLst/>
          </a:prstGeom>
          <a:noFill/>
          <a:ln w="12699">
            <a:solidFill>
              <a:srgbClr val="0000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sp>
        <p:nvSpPr>
          <p:cNvPr id="20482" name="Text Box 4"/>
          <p:cNvSpPr txBox="1">
            <a:spLocks noChangeArrowheads="1"/>
          </p:cNvSpPr>
          <p:nvPr/>
        </p:nvSpPr>
        <p:spPr bwMode="auto">
          <a:xfrm>
            <a:off x="6443663" y="6221413"/>
            <a:ext cx="2627312" cy="592137"/>
          </a:xfrm>
          <a:prstGeom prst="rect">
            <a:avLst/>
          </a:prstGeom>
          <a:solidFill>
            <a:srgbClr val="FFFFFF"/>
          </a:solidFill>
          <a:ln w="12699">
            <a:solidFill>
              <a:schemeClr val="tx1"/>
            </a:solidFill>
            <a:miter lim="800000"/>
            <a:headEnd type="none" w="sm" len="sm"/>
            <a:tailEnd type="none" w="sm" len="sm"/>
          </a:ln>
        </p:spPr>
        <p:txBody>
          <a:bodyPr lIns="92075" tIns="46038" rIns="92075" bIns="46038">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914400" eaLnBrk="1" fontAlgn="base" hangingPunct="1">
              <a:spcBef>
                <a:spcPct val="50000"/>
              </a:spcBef>
              <a:spcAft>
                <a:spcPct val="0"/>
              </a:spcAft>
            </a:pPr>
            <a:r>
              <a:rPr lang="en-US" sz="3200" b="1">
                <a:solidFill>
                  <a:srgbClr val="000000"/>
                </a:solidFill>
                <a:latin typeface="Verdana" charset="0"/>
              </a:rPr>
              <a:t>Alignment</a:t>
            </a:r>
          </a:p>
        </p:txBody>
      </p:sp>
    </p:spTree>
    <p:extLst>
      <p:ext uri="{BB962C8B-B14F-4D97-AF65-F5344CB8AC3E}">
        <p14:creationId xmlns:p14="http://schemas.microsoft.com/office/powerpoint/2010/main" val="4112258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2179</TotalTime>
  <Words>2803</Words>
  <Application>Microsoft Macintosh PowerPoint</Application>
  <PresentationFormat>On-screen Show (4:3)</PresentationFormat>
  <Paragraphs>451</Paragraphs>
  <Slides>102</Slides>
  <Notes>73</Notes>
  <HiddenSlides>12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102</vt:i4>
      </vt:variant>
    </vt:vector>
  </HeadingPairs>
  <TitlesOfParts>
    <vt:vector size="114" baseType="lpstr">
      <vt:lpstr>Arial</vt:lpstr>
      <vt:lpstr>Braggadocio</vt:lpstr>
      <vt:lpstr>Calibri</vt:lpstr>
      <vt:lpstr>Century Gothic</vt:lpstr>
      <vt:lpstr>Comic Sans MS</vt:lpstr>
      <vt:lpstr>Courier New</vt:lpstr>
      <vt:lpstr>Helvetica</vt:lpstr>
      <vt:lpstr>Tahoma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Context</vt:lpstr>
      <vt:lpstr>Example of context: What do you see?</vt:lpstr>
      <vt:lpstr>Hint: it’s an animal, facing you . . .</vt:lpstr>
      <vt:lpstr>Hint: this animal gives milk, and her face takes up the left half of the picture . . .</vt:lpstr>
      <vt:lpstr>Why couldn’t you see the cow’s face at first?</vt:lpstr>
      <vt:lpstr>Another example of context: are these letters the same?</vt:lpstr>
      <vt:lpstr>Well, yes, but now in context:</vt:lpstr>
      <vt:lpstr>Figure and ground</vt:lpstr>
      <vt:lpstr>Figure and ground: What do you see?</vt:lpstr>
      <vt:lpstr>Depth Reversal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Legibility and readability</vt:lpstr>
      <vt:lpstr>PowerPoint Presentation</vt:lpstr>
      <vt:lpstr>Legibility and readability</vt:lpstr>
      <vt:lpstr>PowerPoint Presentation</vt:lpstr>
      <vt:lpstr>Legibility and readability</vt:lpstr>
      <vt:lpstr>Text Formatting</vt:lpstr>
      <vt:lpstr>Text Formatting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Gestalt psychology</vt:lpstr>
      <vt:lpstr>Five principles of Gestalt psychology</vt:lpstr>
      <vt:lpstr>Proximity</vt:lpstr>
      <vt:lpstr> Example: a page that can be improved . . </vt:lpstr>
      <vt:lpstr> By using proximity to group related things</vt:lpstr>
      <vt:lpstr>Similarity</vt:lpstr>
      <vt:lpstr>Example: can you use similarity to improve this page?</vt:lpstr>
      <vt:lpstr>Sure: make the buttons the same size:</vt:lpstr>
      <vt:lpstr>Symmetry: we use our experience and expectations to make groups of things</vt:lpstr>
      <vt:lpstr>PowerPoint Presentation</vt:lpstr>
      <vt:lpstr>PowerPoint Presentation</vt:lpstr>
      <vt:lpstr>Continuity: flow, or alignment</vt:lpstr>
      <vt:lpstr>Continuity in HCI</vt:lpstr>
      <vt:lpstr>Closure: we mentally “fill in the blanks”</vt:lpstr>
      <vt:lpstr>Principles can be combined</vt:lpstr>
      <vt:lpstr>Can you use alignment (one form of continuity) to improve this page?</vt:lpstr>
      <vt:lpstr>Sure: the lines on the previous slide show how to use horizontal alignment</vt:lpstr>
      <vt:lpstr>But why stop? Left-align both columns to get vertical alignment also</vt:lpstr>
      <vt:lpstr>PowerPoint Presentation</vt:lpstr>
      <vt:lpstr>PowerPoint Presentation</vt:lpstr>
      <vt:lpstr>PowerPoint Presentation</vt:lpstr>
      <vt:lpstr>PowerPoint Presentation</vt:lpstr>
      <vt:lpstr>PowerPoint Presentation</vt:lpstr>
      <vt:lpstr>PowerPoint Presentation</vt:lpstr>
      <vt:lpstr>Grids</vt:lpstr>
      <vt:lpstr>PowerPoint Presentation</vt:lpstr>
      <vt:lpstr>Visual consistency (repetition)</vt:lpstr>
      <vt:lpstr>Relating screen elements</vt:lpstr>
      <vt:lpstr>Navigational cues</vt:lpstr>
      <vt:lpstr>Economy of visual elements</vt:lpstr>
      <vt:lpstr>Imagery</vt:lpstr>
      <vt:lpstr>PowerPoint Presentation</vt:lpstr>
      <vt:lpstr>Widgets and complexity</vt:lpstr>
      <vt:lpstr>Exercise</vt:lpstr>
      <vt:lpstr>PowerPoint Presentation</vt:lpstr>
      <vt:lpstr>PowerPoint Presentation</vt:lpstr>
      <vt:lpstr>PowerPoint Presentation</vt:lpstr>
      <vt:lpstr>Graphical Screen Design</vt:lpstr>
      <vt:lpstr>CRAP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Visual Representation of Data</vt:lpstr>
    </vt:vector>
  </TitlesOfParts>
  <Company>Tufts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Jacob</dc:creator>
  <cp:lastModifiedBy>Jacob, Robert</cp:lastModifiedBy>
  <cp:revision>147</cp:revision>
  <cp:lastPrinted>2023-04-10T13:36:49Z</cp:lastPrinted>
  <dcterms:created xsi:type="dcterms:W3CDTF">2015-05-31T20:48:04Z</dcterms:created>
  <dcterms:modified xsi:type="dcterms:W3CDTF">2024-04-10T23:58:19Z</dcterms:modified>
</cp:coreProperties>
</file>