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701" r:id="rId2"/>
    <p:sldId id="709" r:id="rId3"/>
    <p:sldId id="704" r:id="rId4"/>
    <p:sldId id="705" r:id="rId5"/>
    <p:sldId id="706" r:id="rId6"/>
    <p:sldId id="707" r:id="rId7"/>
    <p:sldId id="708" r:id="rId8"/>
    <p:sldId id="710" r:id="rId9"/>
    <p:sldId id="711" r:id="rId10"/>
    <p:sldId id="712" r:id="rId11"/>
    <p:sldId id="755" r:id="rId12"/>
    <p:sldId id="713" r:id="rId13"/>
    <p:sldId id="714" r:id="rId14"/>
    <p:sldId id="715" r:id="rId15"/>
    <p:sldId id="716" r:id="rId16"/>
    <p:sldId id="717" r:id="rId17"/>
    <p:sldId id="718" r:id="rId18"/>
    <p:sldId id="719" r:id="rId19"/>
    <p:sldId id="720" r:id="rId20"/>
    <p:sldId id="724" r:id="rId21"/>
    <p:sldId id="721" r:id="rId22"/>
    <p:sldId id="722" r:id="rId23"/>
    <p:sldId id="723" r:id="rId24"/>
    <p:sldId id="725" r:id="rId25"/>
    <p:sldId id="732" r:id="rId26"/>
    <p:sldId id="760" r:id="rId27"/>
    <p:sldId id="733" r:id="rId28"/>
    <p:sldId id="726" r:id="rId29"/>
    <p:sldId id="738" r:id="rId30"/>
    <p:sldId id="739" r:id="rId31"/>
    <p:sldId id="740" r:id="rId32"/>
    <p:sldId id="741" r:id="rId33"/>
    <p:sldId id="742" r:id="rId34"/>
    <p:sldId id="745" r:id="rId35"/>
    <p:sldId id="743" r:id="rId36"/>
    <p:sldId id="744" r:id="rId37"/>
    <p:sldId id="746" r:id="rId38"/>
    <p:sldId id="747" r:id="rId39"/>
    <p:sldId id="749" r:id="rId40"/>
    <p:sldId id="752" r:id="rId41"/>
    <p:sldId id="753" r:id="rId42"/>
    <p:sldId id="691" r:id="rId43"/>
    <p:sldId id="693" r:id="rId44"/>
    <p:sldId id="688" r:id="rId45"/>
    <p:sldId id="694" r:id="rId46"/>
    <p:sldId id="754" r:id="rId47"/>
    <p:sldId id="756" r:id="rId48"/>
    <p:sldId id="757" r:id="rId49"/>
    <p:sldId id="758" r:id="rId50"/>
    <p:sldId id="759" r:id="rId51"/>
    <p:sldId id="73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 varScale="1">
        <p:scale>
          <a:sx n="53" d="100"/>
          <a:sy n="53" d="100"/>
        </p:scale>
        <p:origin x="11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/45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7355497" y="0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Remco Chang –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Sandia 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file:///C:\Users\Remco\Dropbox\Tufts%20CS\Admin\2014\RemcoPerformanceEval\Talk\dfv4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Analyzing User Interactions for</a:t>
            </a:r>
            <a:br>
              <a:rPr lang="en-US" dirty="0" smtClean="0"/>
            </a:br>
            <a:r>
              <a:rPr lang="en-US" dirty="0" smtClean="0"/>
              <a:t>Data and User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Remco Chang</a:t>
            </a:r>
          </a:p>
          <a:p>
            <a:endParaRPr lang="en-US" dirty="0"/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Tufts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5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betting-strategy.org/wp-content/uploads/2013/08/Horse-rac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8775"/>
            <a:ext cx="6934200" cy="46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wracing.co.uk/resources/NW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163309"/>
            <a:ext cx="7896225" cy="13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294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Richard </a:t>
            </a:r>
            <a:r>
              <a:rPr lang="en-US" sz="1200" dirty="0" err="1" smtClean="0"/>
              <a:t>Heuer</a:t>
            </a:r>
            <a:r>
              <a:rPr lang="en-US" sz="1200" dirty="0" smtClean="0"/>
              <a:t>. Psychology of Intelligence Analysis, 1999. (pp 53-57)</a:t>
            </a:r>
          </a:p>
        </p:txBody>
      </p:sp>
    </p:spTree>
    <p:extLst>
      <p:ext uri="{BB962C8B-B14F-4D97-AF65-F5344CB8AC3E}">
        <p14:creationId xmlns:p14="http://schemas.microsoft.com/office/powerpoint/2010/main" val="33216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High-Dimensional Space: </a:t>
            </a:r>
            <a:r>
              <a:rPr lang="en-US" dirty="0" err="1" smtClean="0"/>
              <a:t>iPCA</a:t>
            </a:r>
            <a:endParaRPr lang="en-US" dirty="0"/>
          </a:p>
        </p:txBody>
      </p:sp>
      <p:pic>
        <p:nvPicPr>
          <p:cNvPr id="8194" name="Picture 2" descr="C:\Documents and Settings\Remco\My Documents\UNCC\Publications\2009\Eurovis09\iPCA\images\system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00813" cy="4733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Jeong </a:t>
            </a:r>
            <a:r>
              <a:rPr lang="en-US" sz="1200" dirty="0" smtClean="0"/>
              <a:t>et </a:t>
            </a:r>
            <a:r>
              <a:rPr lang="en-US" sz="1200" dirty="0" smtClean="0"/>
              <a:t>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</a:t>
            </a:r>
            <a:r>
              <a:rPr lang="en-US" sz="1200" dirty="0" smtClean="0"/>
              <a:t>Analytics</a:t>
            </a:r>
            <a:r>
              <a:rPr lang="en-US" sz="1200" i="1" dirty="0" smtClean="0"/>
              <a:t>. </a:t>
            </a:r>
            <a:r>
              <a:rPr lang="en-US" sz="1200" dirty="0" err="1" smtClean="0"/>
              <a:t>Eurovis</a:t>
            </a:r>
            <a:r>
              <a:rPr lang="en-US" sz="1200" i="1" dirty="0" smtClean="0"/>
              <a:t> </a:t>
            </a:r>
            <a:r>
              <a:rPr lang="en-US" sz="1200" dirty="0" smtClean="0"/>
              <a:t>2009. </a:t>
            </a:r>
          </a:p>
        </p:txBody>
      </p:sp>
    </p:spTree>
    <p:extLst>
      <p:ext uri="{BB962C8B-B14F-4D97-AF65-F5344CB8AC3E}">
        <p14:creationId xmlns:p14="http://schemas.microsoft.com/office/powerpoint/2010/main" val="4466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 the weights to a linear distance function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Instead of a user manually give the weights, can we learn them implicitly through their interactions?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6057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projection space (e.g., MDS), 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Short Video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 action="ppaction://hlinkfile"/>
              </a:rPr>
              <a:t>play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Brown et al., Find Distance Function, Hide Model Inference.  IEEE VAST Poster 2011</a:t>
            </a:r>
          </a:p>
          <a:p>
            <a:r>
              <a:rPr lang="en-US" sz="1200" dirty="0" smtClean="0"/>
              <a:t>Brown et al., Dis-function: Learning Distance Functions Interactively. IEEE VAST 2012.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51974"/>
            <a:ext cx="7010400" cy="37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8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962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endParaRPr lang="en-US" dirty="0"/>
          </a:p>
          <a:p>
            <a:r>
              <a:rPr lang="en-US" dirty="0"/>
              <a:t>Blue: original data dimension</a:t>
            </a:r>
          </a:p>
          <a:p>
            <a:r>
              <a:rPr lang="en-US" dirty="0"/>
              <a:t>Red: randomly added dimensions</a:t>
            </a:r>
          </a:p>
          <a:p>
            <a:r>
              <a:rPr lang="en-US" dirty="0"/>
              <a:t>X-axis: dimension number</a:t>
            </a:r>
          </a:p>
          <a:p>
            <a:r>
              <a:rPr lang="en-US" dirty="0"/>
              <a:t>Y-axis: final weights of the distance function</a:t>
            </a:r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00680"/>
            <a:ext cx="3801967" cy="28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186" y="990600"/>
            <a:ext cx="378171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Learning about a User in Real-Time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Who is the user, </a:t>
            </a:r>
          </a:p>
          <a:p>
            <a:pPr algn="ctr">
              <a:buNone/>
            </a:pPr>
            <a:r>
              <a:rPr lang="en-US" b="1" dirty="0" smtClean="0"/>
              <a:t>and what is she doing?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Question at a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</p:cNvCxnSpPr>
          <p:nvPr/>
        </p:nvCxnSpPr>
        <p:spPr>
          <a:xfrm>
            <a:off x="3138235" y="2544573"/>
            <a:ext cx="193284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6"/>
          </p:cNvCxnSpPr>
          <p:nvPr/>
        </p:nvCxnSpPr>
        <p:spPr>
          <a:xfrm flipH="1" flipV="1">
            <a:off x="3433561" y="3884796"/>
            <a:ext cx="1637523" cy="14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527415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Novice or </a:t>
            </a:r>
          </a:p>
          <a:p>
            <a:pPr algn="ctr"/>
            <a:r>
              <a:rPr lang="en-US" dirty="0" smtClean="0"/>
              <a:t>Expert?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8543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Introvert or </a:t>
            </a:r>
          </a:p>
          <a:p>
            <a:pPr algn="ctr"/>
            <a:r>
              <a:rPr lang="en-US" dirty="0" smtClean="0"/>
              <a:t>Extrovert?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296430" y="2038914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Slow?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Finding Waldo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543800" cy="3885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6700" y="2290764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14800" y="366042"/>
            <a:ext cx="2259894" cy="1919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57700" y="2337471"/>
            <a:ext cx="4059851" cy="227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4953000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57201" y="3276600"/>
            <a:ext cx="1676399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14600" y="3276600"/>
            <a:ext cx="228460" cy="1676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351756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Google-Maps style interface</a:t>
            </a:r>
          </a:p>
          <a:p>
            <a:pPr lvl="1"/>
            <a:r>
              <a:rPr lang="en-US" dirty="0" smtClean="0"/>
              <a:t>Left, Right, Up, Down, Zoom In, Zoom Out, Found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445"/>
            <a:ext cx="2285860" cy="1763155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94" y="366042"/>
            <a:ext cx="2142857" cy="1971429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450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94" y="2455223"/>
            <a:ext cx="4062570" cy="20922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794" y="2455223"/>
            <a:ext cx="3238005" cy="2445327"/>
            <a:chOff x="833764" y="1805353"/>
            <a:chExt cx="3403489" cy="3910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64" y="1805353"/>
              <a:ext cx="3403489" cy="334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56077" y="5346890"/>
              <a:ext cx="21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 completion time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Visualization – Completion Time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400" y="2455223"/>
            <a:ext cx="3238005" cy="2421577"/>
            <a:chOff x="4968855" y="1785068"/>
            <a:chExt cx="3413145" cy="39311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55" y="1785068"/>
              <a:ext cx="3413145" cy="339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95996" y="5346890"/>
              <a:ext cx="222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 completion time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5532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Eli Brown et al., Where’s Waldo. IEEE VAST 2014, Conditionally Accepted.</a:t>
            </a:r>
          </a:p>
        </p:txBody>
      </p:sp>
    </p:spTree>
    <p:extLst>
      <p:ext uri="{BB962C8B-B14F-4D97-AF65-F5344CB8AC3E}">
        <p14:creationId xmlns:p14="http://schemas.microsoft.com/office/powerpoint/2010/main" val="21131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5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Post-hoc Analysis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022533"/>
              </p:ext>
            </p:extLst>
          </p:nvPr>
        </p:nvGraphicFramePr>
        <p:xfrm>
          <a:off x="457200" y="15240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Mean Split (50% Fast, 50% Slow)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Classification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Decision</a:t>
                      </a:r>
                      <a:r>
                        <a:rPr lang="en-US" baseline="0" dirty="0" smtClean="0"/>
                        <a:t> Tree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Mouse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51624"/>
              </p:ext>
            </p:extLst>
          </p:nvPr>
        </p:nvGraphicFramePr>
        <p:xfrm>
          <a:off x="457200" y="39624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Fast vs. Slow Split (Mean+0.5</a:t>
                      </a:r>
                      <a:r>
                        <a:rPr lang="el-GR" baseline="0" dirty="0" smtClean="0"/>
                        <a:t>σ</a:t>
                      </a:r>
                      <a:r>
                        <a:rPr lang="en-US" baseline="0" dirty="0" smtClean="0"/>
                        <a:t>=Fast, Mean-0.5</a:t>
                      </a:r>
                      <a:r>
                        <a:rPr lang="el-GR" baseline="0" dirty="0" smtClean="0"/>
                        <a:t>σ</a:t>
                      </a:r>
                      <a:r>
                        <a:rPr lang="en-US" baseline="0" dirty="0" smtClean="0"/>
                        <a:t>=Slow)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Classification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Decision</a:t>
                      </a:r>
                      <a:r>
                        <a:rPr lang="en-US" baseline="0" dirty="0" smtClean="0"/>
                        <a:t> Tree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Mouse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“Real-Time” Prediction </a:t>
            </a:r>
            <a:br>
              <a:rPr lang="en-US" dirty="0" smtClean="0"/>
            </a:br>
            <a:r>
              <a:rPr lang="en-US" dirty="0" smtClean="0"/>
              <a:t>(Limited Time Observation)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038600" cy="245365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State-Based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Linear SVM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Accuracy: ~70%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447800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054773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9955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Interaction Sequences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N-Gram + Decision Tree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a </a:t>
            </a:r>
            <a:r>
              <a:rPr lang="en-US" dirty="0" smtClean="0"/>
              <a:t>User’s Personality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5526" y="2591026"/>
            <a:ext cx="3299961" cy="2820506"/>
            <a:chOff x="885526" y="1859321"/>
            <a:chExt cx="3299961" cy="3856901"/>
          </a:xfrm>
        </p:grpSpPr>
        <p:sp>
          <p:nvSpPr>
            <p:cNvPr id="4" name="TextBox 3"/>
            <p:cNvSpPr txBox="1"/>
            <p:nvPr/>
          </p:nvSpPr>
          <p:spPr>
            <a:xfrm>
              <a:off x="1272788" y="5346890"/>
              <a:ext cx="252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Locus of Control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26" y="1859321"/>
              <a:ext cx="3299961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35395" y="2590800"/>
            <a:ext cx="3282245" cy="2819891"/>
            <a:chOff x="5135395" y="1859322"/>
            <a:chExt cx="3282245" cy="3856060"/>
          </a:xfrm>
        </p:grpSpPr>
        <p:sp>
          <p:nvSpPr>
            <p:cNvPr id="7" name="TextBox 6"/>
            <p:cNvSpPr txBox="1"/>
            <p:nvPr/>
          </p:nvSpPr>
          <p:spPr>
            <a:xfrm>
              <a:off x="5531240" y="5346050"/>
              <a:ext cx="249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Locus of Control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95" y="1859322"/>
              <a:ext cx="3282245" cy="329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64578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Ottley</a:t>
            </a:r>
            <a:r>
              <a:rPr lang="en-US" sz="1000" dirty="0" smtClean="0"/>
              <a:t> et al., </a:t>
            </a:r>
            <a:r>
              <a:rPr lang="en-US" sz="1000" dirty="0"/>
              <a:t>How locus of control inﬂuences compatibility with visualization </a:t>
            </a:r>
            <a:r>
              <a:rPr lang="en-US" sz="1000" dirty="0" smtClean="0"/>
              <a:t>style. IEEE VAST , 2011.</a:t>
            </a:r>
          </a:p>
          <a:p>
            <a:r>
              <a:rPr lang="en-US" sz="1000" dirty="0" err="1"/>
              <a:t>Ottley</a:t>
            </a:r>
            <a:r>
              <a:rPr lang="en-US" sz="1000" dirty="0"/>
              <a:t> et al., Understanding visualization by understanding individual users. </a:t>
            </a:r>
            <a:r>
              <a:rPr lang="en-US" sz="1000" dirty="0" smtClean="0"/>
              <a:t>IEEE CG&amp;A, 2012.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1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Users’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Noisy data, but can detect the users’ individual traits “Extraversion”, “Neuroticism”, and “Locus of Control” at ~60% accuracy by analyzing the user’s interactions alone.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" y="1684947"/>
            <a:ext cx="407422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67956" y="167640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Predicting user’s “Extraversion”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Linear SVM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 are the Factors that </a:t>
            </a:r>
          </a:p>
          <a:p>
            <a:pPr algn="ctr">
              <a:buNone/>
            </a:pPr>
            <a:r>
              <a:rPr lang="en-US" b="1" dirty="0" smtClean="0"/>
              <a:t>Correlate with a User’s Performance?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Differences and Interaction Pattern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Existing research shows that all the following factors affect how someone uses a visualization: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Peck et al., ICD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: </a:t>
            </a:r>
            <a:r>
              <a:rPr lang="en-US" sz="1200" dirty="0"/>
              <a:t>Towards a 3-Dimensional Model of Individual Cognitive </a:t>
            </a:r>
            <a:r>
              <a:rPr lang="en-US" sz="1200" dirty="0" smtClean="0"/>
              <a:t>Differences. BELIV 2012</a:t>
            </a:r>
          </a:p>
          <a:p>
            <a:r>
              <a:rPr lang="en-US" sz="1200" dirty="0"/>
              <a:t>Peck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</a:t>
            </a:r>
          </a:p>
        </p:txBody>
      </p:sp>
      <p:pic>
        <p:nvPicPr>
          <p:cNvPr id="3074" name="Picture 2" descr="cognition The Relationship Between Cognition And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21" y="3048000"/>
            <a:ext cx="38411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49563"/>
            <a:ext cx="5562600" cy="347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Spatial Ability</a:t>
            </a:r>
          </a:p>
          <a:p>
            <a:pPr lvl="1"/>
            <a:r>
              <a:rPr lang="en-US" dirty="0" smtClean="0"/>
              <a:t>Experience (novice vs. expert)</a:t>
            </a:r>
          </a:p>
          <a:p>
            <a:pPr lvl="1"/>
            <a:r>
              <a:rPr lang="en-US" b="1" i="1" dirty="0" smtClean="0"/>
              <a:t>Emotional State</a:t>
            </a:r>
            <a:endParaRPr lang="en-US" b="1" i="1" baseline="30000" dirty="0" smtClean="0"/>
          </a:p>
          <a:p>
            <a:pPr lvl="1"/>
            <a:r>
              <a:rPr lang="en-US" b="1" i="1" dirty="0" smtClean="0"/>
              <a:t>Personality</a:t>
            </a:r>
          </a:p>
          <a:p>
            <a:pPr lvl="1"/>
            <a:r>
              <a:rPr lang="en-US" b="1" i="1" dirty="0"/>
              <a:t>Cognitive Workload/Mental Demand</a:t>
            </a:r>
            <a:endParaRPr lang="en-US" b="1" i="1" baseline="30000" dirty="0"/>
          </a:p>
          <a:p>
            <a:pPr lvl="1"/>
            <a:r>
              <a:rPr lang="en-US" b="1" i="1" dirty="0" smtClean="0"/>
              <a:t>Perception</a:t>
            </a:r>
          </a:p>
          <a:p>
            <a:pPr lvl="1"/>
            <a:r>
              <a:rPr lang="en-US" dirty="0" smtClean="0"/>
              <a:t>… and more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2209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err="1" smtClean="0"/>
              <a:t>fNIRS</a:t>
            </a:r>
            <a:endParaRPr lang="en-US" dirty="0" smtClean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0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789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Evan Peck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2013.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3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Priming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86868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and Visual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5439" y="1531391"/>
            <a:ext cx="2714625" cy="4667676"/>
            <a:chOff x="525439" y="1695167"/>
            <a:chExt cx="2714625" cy="46676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1695167"/>
              <a:ext cx="2714625" cy="236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3972068"/>
              <a:ext cx="17716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1885"/>
            <a:ext cx="5638800" cy="50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et al., </a:t>
            </a:r>
            <a:r>
              <a:rPr lang="en-US" sz="1200" dirty="0"/>
              <a:t>Influencing Visual Judgment Through Affective Priming</a:t>
            </a:r>
            <a:r>
              <a:rPr lang="en-US" sz="1200" i="1" dirty="0" smtClean="0"/>
              <a:t>, </a:t>
            </a:r>
            <a:r>
              <a:rPr lang="en-US" sz="1200" dirty="0" smtClean="0"/>
              <a:t>CHI 2013</a:t>
            </a:r>
          </a:p>
        </p:txBody>
      </p:sp>
    </p:spTree>
    <p:extLst>
      <p:ext uri="{BB962C8B-B14F-4D97-AF65-F5344CB8AC3E}">
        <p14:creationId xmlns:p14="http://schemas.microsoft.com/office/powerpoint/2010/main" val="10905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User Perception with Weber’s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brookstone.com/webassets/product_images/700x700/85073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94691"/>
            <a:ext cx="4094143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6725"/>
            <a:ext cx="41243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computer is incredibly fast, accurate, and stupid. Man is unbelievably slow, inaccurate, and brilliant. The marriage of the two is a force beyond calculation</a:t>
            </a:r>
            <a:r>
              <a:rPr lang="en-US" i="1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-Leo </a:t>
            </a:r>
            <a:r>
              <a:rPr lang="en-US" dirty="0" err="1" smtClean="0"/>
              <a:t>Cherne</a:t>
            </a:r>
            <a:r>
              <a:rPr lang="en-US" dirty="0" smtClean="0"/>
              <a:t>, 1977</a:t>
            </a:r>
            <a:r>
              <a:rPr lang="en-US" dirty="0"/>
              <a:t> 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(often attributed to Albert Einstein)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05200" y="3810000"/>
            <a:ext cx="1676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Weber’s Law &amp; Just Noticeable Difference (JND)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6300" y="1951362"/>
            <a:ext cx="3352800" cy="3276600"/>
            <a:chOff x="1371600" y="2438400"/>
            <a:chExt cx="3352800" cy="32766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371600" y="5715000"/>
              <a:ext cx="3352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371600" y="2438400"/>
              <a:ext cx="0" cy="3276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63148" y="5288421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 Stimulus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6350" y="2745360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Perceived Stimulus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6300" y="2103762"/>
            <a:ext cx="3124200" cy="31242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888235" y="2123960"/>
            <a:ext cx="3029638" cy="3106756"/>
          </a:xfrm>
          <a:custGeom>
            <a:avLst/>
            <a:gdLst>
              <a:gd name="connsiteX0" fmla="*/ 0 w 3029638"/>
              <a:gd name="connsiteY0" fmla="*/ 3106756 h 3106756"/>
              <a:gd name="connsiteX1" fmla="*/ 848299 w 3029638"/>
              <a:gd name="connsiteY1" fmla="*/ 583894 h 3106756"/>
              <a:gd name="connsiteX2" fmla="*/ 3029638 w 3029638"/>
              <a:gd name="connsiteY2" fmla="*/ 0 h 310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9638" h="3106756">
                <a:moveTo>
                  <a:pt x="0" y="3106756"/>
                </a:moveTo>
                <a:cubicBezTo>
                  <a:pt x="171679" y="2104221"/>
                  <a:pt x="343359" y="1101687"/>
                  <a:pt x="848299" y="583894"/>
                </a:cubicBezTo>
                <a:cubicBezTo>
                  <a:pt x="1353239" y="66101"/>
                  <a:pt x="2191438" y="33050"/>
                  <a:pt x="302963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219700" y="1981200"/>
            <a:ext cx="3352800" cy="3276600"/>
            <a:chOff x="1371600" y="2438400"/>
            <a:chExt cx="3352800" cy="32766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371600" y="5715000"/>
              <a:ext cx="3352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71600" y="2438400"/>
              <a:ext cx="0" cy="3276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606548" y="5318259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 Stimulus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656482" y="3145288"/>
            <a:ext cx="263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Noticeable Difference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19700" y="2720841"/>
            <a:ext cx="3162300" cy="1698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0400" y="293002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10724" y="1763348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219700" y="4419600"/>
            <a:ext cx="31623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38875" y="394388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973827" y="2360554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4" grpId="0"/>
      <p:bldP spid="25" grpId="0"/>
      <p:bldP spid="30" grpId="0"/>
      <p:bldP spid="31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" y="1600200"/>
            <a:ext cx="3705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75988"/>
            <a:ext cx="38290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Correlation and Weber’s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Rensink</a:t>
            </a:r>
            <a:r>
              <a:rPr lang="en-US" sz="1200" dirty="0" smtClean="0"/>
              <a:t> and </a:t>
            </a:r>
            <a:r>
              <a:rPr lang="en-US" sz="1200" dirty="0" err="1" smtClean="0"/>
              <a:t>Baldridge</a:t>
            </a:r>
            <a:r>
              <a:rPr lang="en-US" sz="1200" dirty="0"/>
              <a:t>, The </a:t>
            </a:r>
            <a:r>
              <a:rPr lang="en-US" sz="1200" dirty="0" smtClean="0"/>
              <a:t>Perception </a:t>
            </a:r>
            <a:r>
              <a:rPr lang="en-US" sz="1200" dirty="0"/>
              <a:t>of </a:t>
            </a:r>
            <a:r>
              <a:rPr lang="en-US" sz="1200" dirty="0" smtClean="0"/>
              <a:t>Correlation </a:t>
            </a:r>
            <a:r>
              <a:rPr lang="en-US" sz="1200" dirty="0"/>
              <a:t>in </a:t>
            </a:r>
            <a:r>
              <a:rPr lang="en-US" sz="1200" dirty="0" smtClean="0"/>
              <a:t>Scatterplots</a:t>
            </a:r>
            <a:r>
              <a:rPr lang="en-US" sz="1200" dirty="0"/>
              <a:t>. </a:t>
            </a:r>
            <a:r>
              <a:rPr lang="en-US" sz="1200" dirty="0" err="1" smtClean="0"/>
              <a:t>EuroVis</a:t>
            </a:r>
            <a:r>
              <a:rPr lang="en-US" sz="1200" dirty="0" smtClean="0"/>
              <a:t> 2010.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0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Correlation and Weber’s</a:t>
            </a:r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0208"/>
            <a:ext cx="7467600" cy="41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1600201"/>
            <a:ext cx="7315200" cy="609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Visualizations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51" y="1590360"/>
            <a:ext cx="5762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48379" y="1351711"/>
            <a:ext cx="2652021" cy="5201489"/>
            <a:chOff x="548379" y="1351711"/>
            <a:chExt cx="2652021" cy="5201489"/>
          </a:xfrm>
        </p:grpSpPr>
        <p:pic>
          <p:nvPicPr>
            <p:cNvPr id="7" name="Picture 6" descr="Screen Shot 2014-06-30 at 7.05.48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089" y="2702563"/>
              <a:ext cx="1114949" cy="1136812"/>
            </a:xfrm>
            <a:prstGeom prst="rect">
              <a:avLst/>
            </a:prstGeom>
          </p:spPr>
        </p:pic>
        <p:pic>
          <p:nvPicPr>
            <p:cNvPr id="8" name="Picture 7" descr="Screen Shot 2014-06-30 at 7.05.42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33" y="5416389"/>
              <a:ext cx="1133167" cy="1136811"/>
            </a:xfrm>
            <a:prstGeom prst="rect">
              <a:avLst/>
            </a:prstGeom>
          </p:spPr>
        </p:pic>
        <p:pic>
          <p:nvPicPr>
            <p:cNvPr id="9" name="Picture 8" descr="Screen Shot 2014-06-30 at 7.05.35 P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79" y="5394527"/>
              <a:ext cx="1176891" cy="1158673"/>
            </a:xfrm>
            <a:prstGeom prst="rect">
              <a:avLst/>
            </a:prstGeom>
          </p:spPr>
        </p:pic>
        <p:pic>
          <p:nvPicPr>
            <p:cNvPr id="10" name="Picture 9" descr="Screen Shot 2014-06-30 at 7.05.27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95" y="4026001"/>
              <a:ext cx="1144098" cy="1187822"/>
            </a:xfrm>
            <a:prstGeom prst="rect">
              <a:avLst/>
            </a:prstGeom>
          </p:spPr>
        </p:pic>
        <p:pic>
          <p:nvPicPr>
            <p:cNvPr id="12" name="Picture 11" descr="Screen Shot 2014-06-30 at 7.05.06 P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376" y="4072877"/>
              <a:ext cx="1125880" cy="1125880"/>
            </a:xfrm>
            <a:prstGeom prst="rect">
              <a:avLst/>
            </a:prstGeom>
          </p:spPr>
        </p:pic>
        <p:pic>
          <p:nvPicPr>
            <p:cNvPr id="13" name="Picture 12" descr="Screen Shot 2014-06-30 at 7.04.58 P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87" y="2691406"/>
              <a:ext cx="1111306" cy="1118593"/>
            </a:xfrm>
            <a:prstGeom prst="rect">
              <a:avLst/>
            </a:prstGeom>
          </p:spPr>
        </p:pic>
        <p:pic>
          <p:nvPicPr>
            <p:cNvPr id="14" name="Picture 13" descr="Screen Shot 2014-06-30 at 7.04.46 P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577" y="1373466"/>
              <a:ext cx="1114949" cy="1129524"/>
            </a:xfrm>
            <a:prstGeom prst="rect">
              <a:avLst/>
            </a:prstGeom>
          </p:spPr>
        </p:pic>
        <p:pic>
          <p:nvPicPr>
            <p:cNvPr id="15" name="Picture 14" descr="Screen Shot 2014-06-30 at 7.04.39 PM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351711"/>
              <a:ext cx="1118593" cy="112588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-35805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et al., Ranking Visualization of Correlation with Weber’s Law.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 2014 (Conditional)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95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Visualizations of Correlation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33962" cy="41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Initiative (Adaptive)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What Can a System Do</a:t>
            </a:r>
          </a:p>
          <a:p>
            <a:pPr algn="ctr">
              <a:buNone/>
            </a:pPr>
            <a:r>
              <a:rPr lang="en-US" b="1" dirty="0" smtClean="0"/>
              <a:t>If It Knows Everything About Its User?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Human+Computer</a:t>
            </a:r>
            <a:r>
              <a:rPr lang="en-US" dirty="0" smtClean="0"/>
              <a:t>) Visual Analytics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1" y="18669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1" y="32385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Intent</a:t>
            </a:r>
          </a:p>
          <a:p>
            <a:pPr algn="ctr"/>
            <a:r>
              <a:rPr lang="en-US" dirty="0" smtClean="0"/>
              <a:t>(Model)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1" y="5029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253" y="502002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(Model)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2253" y="322932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1863228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1981201" y="2705100"/>
            <a:ext cx="0" cy="5334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1981201" y="4076700"/>
            <a:ext cx="0" cy="9525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2819401" y="5439120"/>
            <a:ext cx="3822852" cy="918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8" idx="2"/>
          </p:cNvCxnSpPr>
          <p:nvPr/>
        </p:nvCxnSpPr>
        <p:spPr>
          <a:xfrm flipV="1">
            <a:off x="7480453" y="4067520"/>
            <a:ext cx="0" cy="9525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>
          <a:xfrm flipH="1" flipV="1">
            <a:off x="7467600" y="2701428"/>
            <a:ext cx="12853" cy="52789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  <a:endCxn id="4" idx="3"/>
          </p:cNvCxnSpPr>
          <p:nvPr/>
        </p:nvCxnSpPr>
        <p:spPr>
          <a:xfrm flipH="1">
            <a:off x="2819401" y="2282328"/>
            <a:ext cx="3809999" cy="36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28601" y="3657600"/>
            <a:ext cx="927100" cy="1790700"/>
            <a:chOff x="228601" y="3657600"/>
            <a:chExt cx="927100" cy="1790700"/>
          </a:xfrm>
        </p:grpSpPr>
        <p:cxnSp>
          <p:nvCxnSpPr>
            <p:cNvPr id="35" name="Curved Connector 34"/>
            <p:cNvCxnSpPr>
              <a:stCxn id="6" idx="1"/>
              <a:endCxn id="5" idx="1"/>
            </p:cNvCxnSpPr>
            <p:nvPr/>
          </p:nvCxnSpPr>
          <p:spPr>
            <a:xfrm rot="10800000">
              <a:off x="1143001" y="3657600"/>
              <a:ext cx="12700" cy="1790700"/>
            </a:xfrm>
            <a:prstGeom prst="curvedConnector3">
              <a:avLst>
                <a:gd name="adj1" fmla="val 4142165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16200000">
              <a:off x="18767" y="4368283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Waldo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1" y="5858220"/>
            <a:ext cx="5499252" cy="402763"/>
            <a:chOff x="1981201" y="5858220"/>
            <a:chExt cx="5499252" cy="402763"/>
          </a:xfrm>
        </p:grpSpPr>
        <p:cxnSp>
          <p:nvCxnSpPr>
            <p:cNvPr id="64" name="Curved Connector 63"/>
            <p:cNvCxnSpPr>
              <a:stCxn id="6" idx="2"/>
              <a:endCxn id="7" idx="2"/>
            </p:cNvCxnSpPr>
            <p:nvPr/>
          </p:nvCxnSpPr>
          <p:spPr>
            <a:xfrm rot="5400000" flipH="1" flipV="1">
              <a:off x="4726237" y="3113184"/>
              <a:ext cx="9180" cy="5499252"/>
            </a:xfrm>
            <a:prstGeom prst="curvedConnector3">
              <a:avLst>
                <a:gd name="adj1" fmla="val -477037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050192" y="5891651"/>
              <a:ext cx="13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Dis-Function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19401" y="3200400"/>
            <a:ext cx="3822852" cy="457200"/>
            <a:chOff x="2819401" y="3200400"/>
            <a:chExt cx="3822852" cy="457200"/>
          </a:xfrm>
        </p:grpSpPr>
        <p:cxnSp>
          <p:nvCxnSpPr>
            <p:cNvPr id="71" name="Straight Arrow Connector 70"/>
            <p:cNvCxnSpPr>
              <a:stCxn id="5" idx="3"/>
              <a:endCxn id="8" idx="1"/>
            </p:cNvCxnSpPr>
            <p:nvPr/>
          </p:nvCxnSpPr>
          <p:spPr>
            <a:xfrm flipV="1">
              <a:off x="2819401" y="3648420"/>
              <a:ext cx="3822852" cy="918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071676" y="3200400"/>
              <a:ext cx="225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Visualization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819401" y="3657600"/>
            <a:ext cx="3822852" cy="1781520"/>
            <a:chOff x="2819401" y="3657600"/>
            <a:chExt cx="3822852" cy="1781520"/>
          </a:xfrm>
        </p:grpSpPr>
        <p:cxnSp>
          <p:nvCxnSpPr>
            <p:cNvPr id="72" name="Straight Arrow Connector 71"/>
            <p:cNvCxnSpPr>
              <a:stCxn id="5" idx="3"/>
              <a:endCxn id="7" idx="1"/>
            </p:cNvCxnSpPr>
            <p:nvPr/>
          </p:nvCxnSpPr>
          <p:spPr>
            <a:xfrm>
              <a:off x="2819401" y="3657600"/>
              <a:ext cx="3822852" cy="178152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503737">
              <a:off x="3998602" y="4276281"/>
              <a:ext cx="230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Computation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Color-Blindness, Cultural Differences, Personality, etc.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Workload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 descr="colorbl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7" y="2971800"/>
            <a:ext cx="3503133" cy="28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87" y="3881133"/>
            <a:ext cx="4533060" cy="26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://www.shephardmedia.com/static/images/article/Talario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519666"/>
            <a:ext cx="2281947" cy="12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35805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Afergan</a:t>
            </a:r>
            <a:r>
              <a:rPr lang="en-US" sz="1200" dirty="0" smtClean="0"/>
              <a:t> et al.</a:t>
            </a:r>
            <a:r>
              <a:rPr lang="en-US" sz="1200" dirty="0"/>
              <a:t>, Dynamic Difficulty Using Brain Metrics of </a:t>
            </a:r>
            <a:r>
              <a:rPr lang="en-US" sz="1200" dirty="0" smtClean="0"/>
              <a:t>Workload. CHI 2014</a:t>
            </a:r>
            <a:endParaRPr lang="en-US" sz="1200" dirty="0"/>
          </a:p>
        </p:txBody>
      </p:sp>
      <p:pic>
        <p:nvPicPr>
          <p:cNvPr id="16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87" y="2514599"/>
            <a:ext cx="2053347" cy="12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approach for Big Data visualization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Observation: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is so large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that…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There are more data items than there are pixels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Each computation (across all data items) takes tremendous amount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time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energy</a:t>
            </a:r>
          </a:p>
          <a:p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Solution: User-Driven Computation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Conserve these precious resources by computing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“partial”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information based on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User and Data Models</a:t>
            </a:r>
          </a:p>
        </p:txBody>
      </p:sp>
    </p:spTree>
    <p:extLst>
      <p:ext uri="{BB962C8B-B14F-4D97-AF65-F5344CB8AC3E}">
        <p14:creationId xmlns:p14="http://schemas.microsoft.com/office/powerpoint/2010/main" val="21425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Problem: Big Data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5003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91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</a:t>
            </a:r>
            <a:br>
              <a:rPr lang="en-US" dirty="0" smtClean="0"/>
            </a:br>
            <a:r>
              <a:rPr lang="en-US" dirty="0" smtClean="0"/>
              <a:t>JND + Streaming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10892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Streaming visualization (Fisher et al., CHI 2012)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200400"/>
            <a:ext cx="39624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JND-based streaming data and visualization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Stop the computation and streaming at JND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Similar to audio (mp3), image (jpg2000), graphics (progressive meshing)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 in that the JND will be based on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semantic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information (e.g. correlation)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2954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495800" y="1464108"/>
            <a:ext cx="1988000" cy="2093798"/>
            <a:chOff x="727885" y="3200400"/>
            <a:chExt cx="3200400" cy="3552946"/>
          </a:xfrm>
        </p:grpSpPr>
        <p:grpSp>
          <p:nvGrpSpPr>
            <p:cNvPr id="42" name="Group 41"/>
            <p:cNvGrpSpPr/>
            <p:nvPr/>
          </p:nvGrpSpPr>
          <p:grpSpPr>
            <a:xfrm>
              <a:off x="727885" y="3200400"/>
              <a:ext cx="3200400" cy="2924602"/>
              <a:chOff x="727885" y="3200400"/>
              <a:chExt cx="3200400" cy="2924602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727885" y="3200400"/>
                <a:ext cx="0" cy="2895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727885" y="6121021"/>
                <a:ext cx="32004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880285" y="5094596"/>
                <a:ext cx="381000" cy="1028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13685" y="4294496"/>
                <a:ext cx="381000" cy="1828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05657" y="3850944"/>
                <a:ext cx="381000" cy="22740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32885" y="4841544"/>
                <a:ext cx="381000" cy="12834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91389" y="5608946"/>
                <a:ext cx="381000" cy="514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2500" y="3288115"/>
              <a:ext cx="2645682" cy="2832906"/>
              <a:chOff x="952500" y="3288115"/>
              <a:chExt cx="2645682" cy="283290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52500" y="4031279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1483907" y="3288115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2075879" y="3331475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2703107" y="4201875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3357626" y="4278858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/>
            <p:cNvSpPr txBox="1"/>
            <p:nvPr/>
          </p:nvSpPr>
          <p:spPr>
            <a:xfrm>
              <a:off x="1343524" y="6178857"/>
              <a:ext cx="1936902" cy="574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dirty="0" smtClean="0"/>
                <a:t> = 1 second</a:t>
              </a:r>
              <a:endParaRPr lang="en-US" sz="16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57800" y="1489377"/>
            <a:ext cx="1988000" cy="2092023"/>
            <a:chOff x="4918885" y="3229402"/>
            <a:chExt cx="3200400" cy="3549934"/>
          </a:xfrm>
        </p:grpSpPr>
        <p:grpSp>
          <p:nvGrpSpPr>
            <p:cNvPr id="73" name="Group 72"/>
            <p:cNvGrpSpPr/>
            <p:nvPr/>
          </p:nvGrpSpPr>
          <p:grpSpPr>
            <a:xfrm>
              <a:off x="4918885" y="3229402"/>
              <a:ext cx="3200400" cy="2924602"/>
              <a:chOff x="4918885" y="3229402"/>
              <a:chExt cx="3200400" cy="2924602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V="1">
                <a:off x="4918885" y="3229402"/>
                <a:ext cx="0" cy="2895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4918885" y="6150023"/>
                <a:ext cx="32004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5071285" y="4971198"/>
                <a:ext cx="381000" cy="1181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604685" y="4078477"/>
                <a:ext cx="381000" cy="2073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196657" y="3929988"/>
                <a:ext cx="373607" cy="222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23885" y="5042918"/>
                <a:ext cx="381000" cy="11110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482389" y="5512275"/>
                <a:ext cx="381000" cy="6400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143500" y="3694702"/>
              <a:ext cx="2649667" cy="2068845"/>
              <a:chOff x="5143500" y="3694702"/>
              <a:chExt cx="2649667" cy="2068845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5143500" y="4760862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5670922" y="3899418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>
                <a:off x="6266879" y="3694702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6890122" y="4856041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7552611" y="5322547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/>
            <p:cNvSpPr txBox="1"/>
            <p:nvPr/>
          </p:nvSpPr>
          <p:spPr>
            <a:xfrm>
              <a:off x="5554929" y="6204847"/>
              <a:ext cx="1947431" cy="574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dirty="0" smtClean="0"/>
                <a:t> = 5 minute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7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2: Predictive </a:t>
            </a:r>
            <a:br>
              <a:rPr lang="en-US" dirty="0" smtClean="0"/>
            </a:br>
            <a:r>
              <a:rPr lang="en-US" dirty="0" smtClean="0"/>
              <a:t>Pre-Computation and Pre-Fetching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9837"/>
            <a:ext cx="8229600" cy="2773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MIT and Brown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an “ensemble” approach for prediction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Large number of prediction algorithms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Each prediction algorithm is given more computational resources based on past performance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with domain scientists using the NASA MODIS dataset (multi-sensory satellite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imagery)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Remote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analysis on commodity hardware shows (near) real-time interactive analysis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90171"/>
            <a:ext cx="2615806" cy="19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604349" cy="19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0607"/>
            <a:ext cx="26167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2590800"/>
          </a:xfrm>
        </p:spPr>
        <p:txBody>
          <a:bodyPr>
            <a:normAutofit fontScale="70000" lnSpcReduction="20000"/>
          </a:bodyPr>
          <a:lstStyle/>
          <a:p>
            <a:pPr marL="571500" indent="-51435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“Interaction is the analysis”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marL="1828800" lvl="3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user’s interactions in a visual analytics system encodes a large amount of data</a:t>
            </a:r>
          </a:p>
          <a:p>
            <a:pPr marL="2286000" lvl="4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Successful analysis can lead to a better understanding of the user</a:t>
            </a:r>
          </a:p>
          <a:p>
            <a:pPr marL="2286000" lvl="4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4419600"/>
            <a:ext cx="5715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future of visual analytics lies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 better human-computer collaboration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That future starts by enabling the computer to better understand the user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R. Chang et al., Science of Interaction</a:t>
            </a:r>
            <a:r>
              <a:rPr lang="en-US" sz="1200" i="1" dirty="0" smtClean="0"/>
              <a:t>, </a:t>
            </a:r>
            <a:r>
              <a:rPr lang="en-US" sz="1200" dirty="0" smtClean="0"/>
              <a:t>Information Visualization, 2009.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9685"/>
            <a:ext cx="2514600" cy="261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0" y="4255817"/>
            <a:ext cx="3145890" cy="20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happens to our cognitive abilities as we ag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1581421"/>
            <a:ext cx="3886200" cy="20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02" y="5123457"/>
            <a:ext cx="2586954" cy="16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79843"/>
            <a:ext cx="2622559" cy="16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728753"/>
            <a:ext cx="2622559" cy="13506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371600"/>
            <a:ext cx="5029200" cy="5257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600" b="1" dirty="0" smtClean="0"/>
              <a:t>“</a:t>
            </a:r>
            <a:r>
              <a:rPr lang="en-US" sz="4600" b="1" i="1" dirty="0" smtClean="0"/>
              <a:t>Reverse engineer</a:t>
            </a:r>
            <a:r>
              <a:rPr lang="en-US" sz="4600" b="1" dirty="0" smtClean="0"/>
              <a:t>” the human cognitive black box (by analyzing user interactions)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	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 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 Analysis Behavior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 and Cognition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 Modeling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Priming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Mixed Initiative Systems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Visualization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Computation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636" y="293582"/>
            <a:ext cx="2496799" cy="166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1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76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8915400" cy="31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dirty="0" smtClean="0"/>
              <a:t>remco@cs.tufts.edu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 Inferential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personality factor,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Locus of Control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(LOC)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is a predictor for how a user interacts with the following visualizations: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07" y="38100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Ottley</a:t>
            </a:r>
            <a:r>
              <a:rPr lang="en-US" sz="1200" dirty="0" smtClean="0"/>
              <a:t> et al., </a:t>
            </a:r>
            <a:r>
              <a:rPr lang="en-US" sz="1200" dirty="0"/>
              <a:t>How locus of control inﬂuences compatibility with visualization </a:t>
            </a:r>
            <a:r>
              <a:rPr lang="en-US" sz="1200" dirty="0" smtClean="0"/>
              <a:t>style. IEEE VAST , 2011.</a:t>
            </a:r>
          </a:p>
        </p:txBody>
      </p:sp>
    </p:spTree>
    <p:extLst>
      <p:ext uri="{BB962C8B-B14F-4D97-AF65-F5344CB8AC3E}">
        <p14:creationId xmlns:p14="http://schemas.microsoft.com/office/powerpoint/2010/main" val="28845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Locus of </a:t>
            </a:r>
            <a:r>
              <a:rPr lang="en-US" dirty="0" smtClean="0"/>
              <a:t>Control vs. Visualization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0" y="4353922"/>
            <a:ext cx="8229600" cy="20468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faster (by 70%)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more accurate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29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263" y="12192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 LOC - 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Borrowed from Psychology research: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don't you love me cartoon by nakedpastor david hay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1763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Averages Primed More Internal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373" y="5458521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5326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 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2639464"/>
            <a:ext cx="5448899" cy="2401684"/>
            <a:chOff x="2895600" y="2639464"/>
            <a:chExt cx="5448899" cy="24016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895600" y="2639464"/>
              <a:ext cx="3810000" cy="173620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4633" y="3288268"/>
            <a:ext cx="1360629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LOC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95600" y="2209800"/>
            <a:ext cx="3886200" cy="154608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Ottley</a:t>
            </a:r>
            <a:r>
              <a:rPr lang="en-US" sz="1200" dirty="0" smtClean="0"/>
              <a:t> et al., </a:t>
            </a:r>
            <a:r>
              <a:rPr lang="en-US" sz="1200" dirty="0"/>
              <a:t>Manipulating and Controlling for Personality Effects on Visualization </a:t>
            </a:r>
            <a:r>
              <a:rPr lang="en-US" sz="1200" dirty="0" smtClean="0"/>
              <a:t>Tasks, Information Visualization,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52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0295 0.16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649730"/>
            <a:ext cx="8843519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(Modified) Van </a:t>
            </a:r>
            <a:r>
              <a:rPr lang="en-US" dirty="0" err="1" smtClean="0"/>
              <a:t>Wijk’s</a:t>
            </a:r>
            <a:r>
              <a:rPr lang="en-US" dirty="0" smtClean="0"/>
              <a:t> Model of 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Analyst </a:t>
            </a:r>
            <a:r>
              <a:rPr lang="en-US" smtClean="0"/>
              <a:t>is Successful….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Remco’s</a:t>
            </a:r>
            <a:r>
              <a:rPr lang="en-US" dirty="0" smtClean="0"/>
              <a:t> Research Goal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76401"/>
            <a:ext cx="6045818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“</a:t>
            </a:r>
            <a:r>
              <a:rPr lang="en-US" sz="4600" b="1" i="1" dirty="0" smtClean="0"/>
              <a:t>Reverse engineer</a:t>
            </a:r>
            <a:r>
              <a:rPr lang="en-US" sz="4600" b="1" dirty="0" smtClean="0"/>
              <a:t>” the human cognitive black box (by analyzing user interactions)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 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 Analysis Behavior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 and Cognition</a:t>
            </a:r>
          </a:p>
          <a:p>
            <a:pPr marL="971550" lvl="1" indent="-51435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Perception Modeling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Priming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Mixed Initiative Systems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Visualization and Computation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2" y="539751"/>
            <a:ext cx="2127239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Science of Interaction</a:t>
            </a:r>
            <a:r>
              <a:rPr lang="en-US" sz="1200" i="1" dirty="0" smtClean="0"/>
              <a:t>, </a:t>
            </a:r>
            <a:r>
              <a:rPr lang="en-US" sz="1200" dirty="0" smtClean="0"/>
              <a:t>Information Visualization, 2009. </a:t>
            </a:r>
          </a:p>
        </p:txBody>
      </p:sp>
      <p:pic>
        <p:nvPicPr>
          <p:cNvPr id="8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48" y="4837250"/>
            <a:ext cx="2453409" cy="19050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159" y="2819401"/>
            <a:ext cx="2091641" cy="206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3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dirty="0" smtClean="0"/>
              <a:t>Interactive Metric Learning</a:t>
            </a:r>
            <a:endParaRPr lang="en-US" dirty="0"/>
          </a:p>
          <a:p>
            <a:pPr marL="0" indent="0" algn="ctr">
              <a:buNone/>
            </a:pPr>
            <a:r>
              <a:rPr lang="en-US" b="1" smtClean="0"/>
              <a:t>Quantifying </a:t>
            </a:r>
            <a:r>
              <a:rPr lang="en-US" b="1" dirty="0" smtClean="0"/>
              <a:t>a User’s Knowledge about Data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</TotalTime>
  <Words>1537</Words>
  <Application>Microsoft Office PowerPoint</Application>
  <PresentationFormat>On-screen Show (4:3)</PresentationFormat>
  <Paragraphs>439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1_Office Theme</vt:lpstr>
      <vt:lpstr>Analyzing User Interactions for Data and User Modeling</vt:lpstr>
      <vt:lpstr>Human + Computer</vt:lpstr>
      <vt:lpstr>PowerPoint Presentation</vt:lpstr>
      <vt:lpstr>Which Marriage?</vt:lpstr>
      <vt:lpstr>Which Marriage?</vt:lpstr>
      <vt:lpstr>(Modified) Van Wijk’s Model of Visualization</vt:lpstr>
      <vt:lpstr>When the Analyst is Successful….</vt:lpstr>
      <vt:lpstr>Remco’s Research Goal</vt:lpstr>
      <vt:lpstr>Data Modeling</vt:lpstr>
      <vt:lpstr>PowerPoint Presentation</vt:lpstr>
      <vt:lpstr>Exploring High-Dimensional Space: iPCA</vt:lpstr>
      <vt:lpstr>Metric Learning</vt:lpstr>
      <vt:lpstr>Metric Learning</vt:lpstr>
      <vt:lpstr>Dis-Function</vt:lpstr>
      <vt:lpstr>Results</vt:lpstr>
      <vt:lpstr>User Modeling</vt:lpstr>
      <vt:lpstr>One Question at a Time</vt:lpstr>
      <vt:lpstr>Experiment: Finding Waldo</vt:lpstr>
      <vt:lpstr>Pilot Visualization – Completion Time</vt:lpstr>
      <vt:lpstr>Post-hoc Analysis Results</vt:lpstr>
      <vt:lpstr>“Real-Time” Prediction  (Limited Time Observation)</vt:lpstr>
      <vt:lpstr>Predicting a User’s Personality</vt:lpstr>
      <vt:lpstr>Predicting Users’ Personality Traits</vt:lpstr>
      <vt:lpstr>Perception and Cognition</vt:lpstr>
      <vt:lpstr>Individual Differences and Interaction Pattern</vt:lpstr>
      <vt:lpstr>Cognitive Load</vt:lpstr>
      <vt:lpstr>Cognitive Priming</vt:lpstr>
      <vt:lpstr>Emotion and Visual Judgment</vt:lpstr>
      <vt:lpstr>Modeling User Perception with Weber’s Law</vt:lpstr>
      <vt:lpstr>Weber’s Law &amp; Just Noticeable Difference (JND)</vt:lpstr>
      <vt:lpstr>Perception of Correlation and Weber’s</vt:lpstr>
      <vt:lpstr>Perception of Correlation and Weber’s</vt:lpstr>
      <vt:lpstr>Ranking Visualizations</vt:lpstr>
      <vt:lpstr>Ranking Visualizations of Correlation</vt:lpstr>
      <vt:lpstr>Mixed Initiative (Adaptive) Systems</vt:lpstr>
      <vt:lpstr>(Human+Computer) Visual Analytics </vt:lpstr>
      <vt:lpstr>Adaptive Visualization</vt:lpstr>
      <vt:lpstr>Adaptive Computation </vt:lpstr>
      <vt:lpstr>Example Problem: Big Data Exploration</vt:lpstr>
      <vt:lpstr>Example 1:  JND + Streaming Data</vt:lpstr>
      <vt:lpstr>Example 2: Predictive  Pre-Computation and Pre-Fetching</vt:lpstr>
      <vt:lpstr>PowerPoint Presentation</vt:lpstr>
      <vt:lpstr>Summary</vt:lpstr>
      <vt:lpstr>Summary</vt:lpstr>
      <vt:lpstr>Questions?  remco@cs.tufts.edu</vt:lpstr>
      <vt:lpstr>PowerPoint Presentation</vt:lpstr>
      <vt:lpstr>Priming Inferential Judgment</vt:lpstr>
      <vt:lpstr>Locus of Control vs. Visualization Type</vt:lpstr>
      <vt:lpstr>Priming LOC - Stimulus</vt:lpstr>
      <vt:lpstr>Results: Averages Primed More Internal*</vt:lpstr>
      <vt:lpstr>Results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1142</cp:revision>
  <dcterms:created xsi:type="dcterms:W3CDTF">2011-08-03T02:14:01Z</dcterms:created>
  <dcterms:modified xsi:type="dcterms:W3CDTF">2014-07-03T09:47:13Z</dcterms:modified>
</cp:coreProperties>
</file>