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sldIdLst>
    <p:sldId id="925" r:id="rId2"/>
    <p:sldId id="926" r:id="rId3"/>
    <p:sldId id="927" r:id="rId4"/>
    <p:sldId id="928" r:id="rId5"/>
    <p:sldId id="850" r:id="rId6"/>
    <p:sldId id="851" r:id="rId7"/>
    <p:sldId id="853" r:id="rId8"/>
    <p:sldId id="929" r:id="rId9"/>
    <p:sldId id="930" r:id="rId10"/>
    <p:sldId id="934" r:id="rId11"/>
    <p:sldId id="931" r:id="rId12"/>
    <p:sldId id="932" r:id="rId13"/>
    <p:sldId id="918" r:id="rId14"/>
    <p:sldId id="858" r:id="rId15"/>
    <p:sldId id="768" r:id="rId16"/>
    <p:sldId id="933" r:id="rId17"/>
    <p:sldId id="859" r:id="rId18"/>
    <p:sldId id="922" r:id="rId19"/>
    <p:sldId id="781" r:id="rId20"/>
    <p:sldId id="779" r:id="rId21"/>
    <p:sldId id="778" r:id="rId22"/>
    <p:sldId id="782" r:id="rId23"/>
    <p:sldId id="784" r:id="rId24"/>
    <p:sldId id="783" r:id="rId25"/>
    <p:sldId id="785" r:id="rId26"/>
    <p:sldId id="786" r:id="rId27"/>
    <p:sldId id="787" r:id="rId28"/>
    <p:sldId id="788" r:id="rId29"/>
    <p:sldId id="791" r:id="rId30"/>
    <p:sldId id="792" r:id="rId31"/>
    <p:sldId id="780" r:id="rId32"/>
    <p:sldId id="793" r:id="rId33"/>
    <p:sldId id="794" r:id="rId34"/>
    <p:sldId id="795" r:id="rId35"/>
    <p:sldId id="796" r:id="rId36"/>
    <p:sldId id="798" r:id="rId37"/>
    <p:sldId id="924" r:id="rId38"/>
    <p:sldId id="6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86567" autoAdjust="0"/>
  </p:normalViewPr>
  <p:slideViewPr>
    <p:cSldViewPr>
      <p:cViewPr varScale="1">
        <p:scale>
          <a:sx n="53" d="100"/>
          <a:sy n="53" d="100"/>
        </p:scale>
        <p:origin x="109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91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1" y="2971803"/>
            <a:ext cx="7492999" cy="19684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 smtClean="0">
                <a:latin typeface="Cambria" panose="02040503050406030204" pitchFamily="18" charset="0"/>
              </a:rPr>
              <a:t>Click to edit Master title style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0" y="5080000"/>
            <a:ext cx="7493000" cy="774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 sz="2000" baseline="0">
                <a:solidFill>
                  <a:srgbClr val="C0504D"/>
                </a:solidFill>
                <a:latin typeface="Cambria" panose="0204050305040603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/>
            </a:pPr>
            <a:r>
              <a:rPr lang="en-US" dirty="0" smtClean="0">
                <a:solidFill>
                  <a:srgbClr val="C0504D"/>
                </a:solidFill>
              </a:rPr>
              <a:t>Click to edit Master subtitle style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416970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416970" y="3536157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128588" algn="ctr">
              <a:spcBef>
                <a:spcPts val="0"/>
              </a:spcBef>
              <a:buSzTx/>
              <a:buNone/>
              <a:defRPr sz="1650"/>
            </a:lvl2pPr>
            <a:lvl3pPr marL="0" indent="257175" algn="ctr">
              <a:spcBef>
                <a:spcPts val="0"/>
              </a:spcBef>
              <a:buSzTx/>
              <a:buNone/>
              <a:defRPr sz="1650"/>
            </a:lvl3pPr>
            <a:lvl4pPr marL="0" indent="385763" algn="ctr">
              <a:spcBef>
                <a:spcPts val="0"/>
              </a:spcBef>
              <a:buSzTx/>
              <a:buNone/>
              <a:defRPr sz="1650"/>
            </a:lvl4pPr>
            <a:lvl5pPr marL="0" indent="51435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Body Level One</a:t>
            </a:r>
          </a:p>
          <a:p>
            <a:pPr lvl="1">
              <a:defRPr sz="1800"/>
            </a:pPr>
            <a:r>
              <a:rPr sz="1650"/>
              <a:t>Body Level Two</a:t>
            </a:r>
          </a:p>
          <a:p>
            <a:pPr lvl="2">
              <a:defRPr sz="1800"/>
            </a:pPr>
            <a:r>
              <a:rPr sz="1650"/>
              <a:t>Body Level Three</a:t>
            </a:r>
          </a:p>
          <a:p>
            <a:pPr lvl="3">
              <a:defRPr sz="1800"/>
            </a:pPr>
            <a:r>
              <a:rPr sz="1650"/>
              <a:t>Body Level Four</a:t>
            </a:r>
          </a:p>
          <a:p>
            <a:pPr lvl="4">
              <a:defRPr sz="1800"/>
            </a:pPr>
            <a:r>
              <a:rPr sz="16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847682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1"/>
            <a:ext cx="10363200" cy="1470025"/>
          </a:xfrm>
        </p:spPr>
        <p:txBody>
          <a:bodyPr anchor="b"/>
          <a:lstStyle>
            <a:lvl1pPr algn="l">
              <a:defRPr cap="small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871" y="4800600"/>
            <a:ext cx="8534400" cy="1348517"/>
          </a:xfrm>
        </p:spPr>
        <p:txBody>
          <a:bodyPr anchor="b"/>
          <a:lstStyle>
            <a:lvl1pPr marL="0" indent="0" algn="l">
              <a:buNone/>
              <a:defRPr>
                <a:solidFill>
                  <a:srgbClr val="C050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5AFA03-E6EE-4AD9-92F7-542DA5A37324}" type="datetime1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7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1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>
                <a:solidFill>
                  <a:prstClr val="black"/>
                </a:solidFill>
              </a:rPr>
              <a:pPr/>
              <a:t>2/29/2016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927"/>
            <a:ext cx="10261600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261600" cy="46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09000" y="6237124"/>
            <a:ext cx="1219200" cy="552773"/>
          </a:xfrm>
          <a:prstGeom prst="rect">
            <a:avLst/>
          </a:prstGeom>
          <a:noFill/>
        </p:spPr>
      </p:pic>
      <p:sp>
        <p:nvSpPr>
          <p:cNvPr id="8" name="Straight Connector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825008" y="6184899"/>
            <a:ext cx="10260573" cy="1426"/>
          </a:xfrm>
          <a:prstGeom prst="line">
            <a:avLst/>
          </a:prstGeom>
          <a:noFill/>
          <a:ln w="2857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369048"/>
            <a:ext cx="321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t>Remco Chang  |  Tufts University</a:t>
            </a:r>
            <a:endParaRPr lang="en-US" sz="1400" cap="small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12700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F579B8E-E578-418D-BAFF-B779624F2194}" type="slidenum">
              <a:rPr lang="en-US" sz="1400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/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38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855200" y="6307135"/>
            <a:ext cx="1219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small" baseline="0">
          <a:solidFill>
            <a:srgbClr val="C0504D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92100" indent="-2921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75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93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 3" panose="05040102010807070707" pitchFamily="18" charset="2"/>
        <a:buChar char=""/>
        <a:defRPr sz="2400" kern="1200">
          <a:solidFill>
            <a:schemeClr val="accent1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0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 Visual Analytics:</a:t>
            </a:r>
            <a:br>
              <a:rPr lang="en-US" dirty="0"/>
            </a:br>
            <a:r>
              <a:rPr lang="en-US" dirty="0"/>
              <a:t>A User-Centric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Remco Chang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Assistant Professor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Computer Science, Tufts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8782" y="3590128"/>
            <a:ext cx="5203508" cy="249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1219200"/>
            <a:ext cx="2354379" cy="22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56177" y="576679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24601"/>
            <a:ext cx="800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Interactive Coordinated Multiple-View Visualization of Biomechanical Motion Data</a:t>
            </a:r>
            <a:r>
              <a:rPr lang="en-US" sz="1200" i="1" dirty="0"/>
              <a:t>, </a:t>
            </a:r>
            <a:r>
              <a:rPr lang="en-US" sz="1200" dirty="0"/>
              <a:t>IEEE Vis (TVCG) 2009. </a:t>
            </a:r>
          </a:p>
        </p:txBody>
      </p:sp>
    </p:spTree>
    <p:extLst>
      <p:ext uri="{BB962C8B-B14F-4D97-AF65-F5344CB8AC3E}">
        <p14:creationId xmlns:p14="http://schemas.microsoft.com/office/powerpoint/2010/main" val="294692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/>
              <a:t>DisFunction</a:t>
            </a:r>
            <a:r>
              <a:rPr lang="en-US" sz="2800" dirty="0"/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415145"/>
            <a:ext cx="5243820" cy="27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46565"/>
            <a:ext cx="2971800" cy="19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1998" y="1295400"/>
            <a:ext cx="2131081" cy="1953491"/>
          </a:xfrm>
          <a:prstGeom prst="rect">
            <a:avLst/>
          </a:prstGeom>
        </p:spPr>
      </p:pic>
      <p:pic>
        <p:nvPicPr>
          <p:cNvPr id="8" name="Picture 2" descr="https://www.eecs.tufts.edu/~ebrown/etbp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782" y="24714"/>
            <a:ext cx="993074" cy="11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50582" y="18615"/>
            <a:ext cx="1219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Eli Brown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24601"/>
            <a:ext cx="800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Dis-function: Learning Distance Functions Interactively</a:t>
            </a:r>
            <a:r>
              <a:rPr lang="en-US" sz="1200" i="1" dirty="0" smtClean="0"/>
              <a:t>, </a:t>
            </a:r>
            <a:r>
              <a:rPr lang="en-US" sz="1200" dirty="0"/>
              <a:t>IEEE </a:t>
            </a:r>
            <a:r>
              <a:rPr lang="en-US" sz="1200" dirty="0" smtClean="0"/>
              <a:t>VAST,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9433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/>
              <a:t>iPCA</a:t>
            </a:r>
            <a:r>
              <a:rPr lang="en-US" sz="2800" dirty="0"/>
              <a:t>: Interactive PCA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69" y="2634592"/>
            <a:ext cx="4960731" cy="344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156" y="956515"/>
            <a:ext cx="2243644" cy="147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956514"/>
            <a:ext cx="2133600" cy="1476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17805"/>
            <a:ext cx="8284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</a:t>
            </a:r>
            <a:r>
              <a:rPr lang="en-US" sz="1200" dirty="0" err="1"/>
              <a:t>iPCA</a:t>
            </a:r>
            <a:r>
              <a:rPr lang="en-US" sz="1200" dirty="0"/>
              <a:t>: An Interactive System for PCA-based Visual Analytics</a:t>
            </a:r>
            <a:r>
              <a:rPr lang="en-US" sz="1200" i="1" dirty="0"/>
              <a:t>, </a:t>
            </a:r>
            <a:r>
              <a:rPr lang="en-US" sz="1200" dirty="0" err="1"/>
              <a:t>EuroVis</a:t>
            </a:r>
            <a:r>
              <a:rPr lang="en-US" sz="1200" dirty="0"/>
              <a:t> 2009. </a:t>
            </a:r>
          </a:p>
        </p:txBody>
      </p:sp>
    </p:spTree>
    <p:extLst>
      <p:ext uri="{BB962C8B-B14F-4D97-AF65-F5344CB8AC3E}">
        <p14:creationId xmlns:p14="http://schemas.microsoft.com/office/powerpoint/2010/main" val="224621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pc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85305"/>
            <a:ext cx="7791450" cy="5843587"/>
          </a:xfrm>
        </p:spPr>
      </p:pic>
    </p:spTree>
    <p:extLst>
      <p:ext uri="{BB962C8B-B14F-4D97-AF65-F5344CB8AC3E}">
        <p14:creationId xmlns:p14="http://schemas.microsoft.com/office/powerpoint/2010/main" val="13604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“Tough”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5181600"/>
            <a:ext cx="8229600" cy="86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Careful engineering is not enough… A </a:t>
            </a:r>
            <a:r>
              <a:rPr lang="en-US" dirty="0" smtClean="0">
                <a:solidFill>
                  <a:srgbClr val="C00000"/>
                </a:solidFill>
              </a:rPr>
              <a:t>new paradigm </a:t>
            </a:r>
            <a:r>
              <a:rPr lang="en-US" dirty="0" smtClean="0"/>
              <a:t>is necessary to support this type of interactive analysis.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6" y="1676400"/>
            <a:ext cx="102150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8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405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54944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481942"/>
            <a:ext cx="207528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endCxn id="12294" idx="1"/>
          </p:cNvCxnSpPr>
          <p:nvPr/>
        </p:nvCxnSpPr>
        <p:spPr>
          <a:xfrm flipV="1">
            <a:off x="3089221" y="3167742"/>
            <a:ext cx="1330378" cy="348182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294" idx="3"/>
          </p:cNvCxnSpPr>
          <p:nvPr/>
        </p:nvCxnSpPr>
        <p:spPr>
          <a:xfrm>
            <a:off x="6494888" y="3167742"/>
            <a:ext cx="972712" cy="34818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22626" y="4617408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Visualization on a</a:t>
            </a:r>
          </a:p>
          <a:p>
            <a:r>
              <a:rPr lang="en-US" sz="2400" b="1" dirty="0"/>
              <a:t>Commodity Hardware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7885" y="4603889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Large Data in a</a:t>
            </a:r>
          </a:p>
          <a:p>
            <a:r>
              <a:rPr lang="en-US" sz="2400" b="1" dirty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3953532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125200" cy="45924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(See </a:t>
            </a:r>
            <a:r>
              <a:rPr lang="en-US" dirty="0">
                <a:solidFill>
                  <a:srgbClr val="C0504D"/>
                </a:solidFill>
              </a:rPr>
              <a:t>the DSIA workshop </a:t>
            </a:r>
            <a:r>
              <a:rPr lang="en-US" dirty="0" smtClean="0">
                <a:solidFill>
                  <a:srgbClr val="C0504D"/>
                </a:solidFill>
              </a:rPr>
              <a:t>proceeding)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Organized with Carlos </a:t>
            </a:r>
            <a:r>
              <a:rPr lang="en-US" dirty="0" err="1" smtClean="0">
                <a:solidFill>
                  <a:srgbClr val="C0504D"/>
                </a:solidFill>
              </a:rPr>
              <a:t>Scheidegger</a:t>
            </a:r>
            <a:r>
              <a:rPr lang="en-US" dirty="0" smtClean="0">
                <a:solidFill>
                  <a:srgbClr val="C0504D"/>
                </a:solidFill>
              </a:rPr>
              <a:t> (Arizona), Jeff Heer (UW), </a:t>
            </a:r>
            <a:r>
              <a:rPr lang="en-US" dirty="0" err="1" smtClean="0">
                <a:solidFill>
                  <a:srgbClr val="C0504D"/>
                </a:solidFill>
              </a:rPr>
              <a:t>Danyel</a:t>
            </a:r>
            <a:r>
              <a:rPr lang="en-US" dirty="0" smtClean="0">
                <a:solidFill>
                  <a:srgbClr val="C0504D"/>
                </a:solidFill>
              </a:rPr>
              <a:t> Fisher (Microsoft Research)</a:t>
            </a:r>
            <a:endParaRPr lang="en-US" b="1" dirty="0" smtClean="0">
              <a:solidFill>
                <a:srgbClr val="C0504D"/>
              </a:solidFill>
            </a:endParaRPr>
          </a:p>
          <a:p>
            <a:pPr lvl="2"/>
            <a:endParaRPr lang="en-US" b="1" dirty="0"/>
          </a:p>
          <a:p>
            <a:r>
              <a:rPr lang="en-US" b="1" dirty="0" smtClean="0"/>
              <a:t>Specialized </a:t>
            </a:r>
            <a:r>
              <a:rPr lang="en-US" b="1" dirty="0"/>
              <a:t>Pull-based Databases</a:t>
            </a:r>
          </a:p>
          <a:p>
            <a:pPr lvl="1"/>
            <a:r>
              <a:rPr lang="en-US" dirty="0"/>
              <a:t>Tableau, </a:t>
            </a:r>
            <a:r>
              <a:rPr lang="en-US" dirty="0" err="1"/>
              <a:t>Spotfire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/>
              <a:t>Pre-compiled Data Cubes</a:t>
            </a:r>
          </a:p>
          <a:p>
            <a:pPr lvl="1"/>
            <a:r>
              <a:rPr lang="en-US" dirty="0" err="1"/>
              <a:t>Nanocube</a:t>
            </a:r>
            <a:r>
              <a:rPr lang="en-US" dirty="0"/>
              <a:t> (</a:t>
            </a:r>
            <a:r>
              <a:rPr lang="en-US" dirty="0" err="1"/>
              <a:t>Scheidegger</a:t>
            </a:r>
            <a:r>
              <a:rPr lang="en-US" dirty="0"/>
              <a:t>), </a:t>
            </a:r>
            <a:r>
              <a:rPr lang="en-US" dirty="0" err="1"/>
              <a:t>imMens</a:t>
            </a:r>
            <a:r>
              <a:rPr lang="en-US" dirty="0"/>
              <a:t>** (Liu, Heer), Map-D** (</a:t>
            </a:r>
            <a:r>
              <a:rPr lang="en-US" dirty="0" err="1"/>
              <a:t>Mostak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b="1" dirty="0"/>
              <a:t>Sampling </a:t>
            </a:r>
          </a:p>
          <a:p>
            <a:pPr lvl="1"/>
            <a:r>
              <a:rPr lang="en-US" dirty="0" err="1"/>
              <a:t>BlinkDB</a:t>
            </a:r>
            <a:r>
              <a:rPr lang="en-US" dirty="0"/>
              <a:t> (Agrawal, Berkeley), DICE (</a:t>
            </a:r>
            <a:r>
              <a:rPr lang="en-US" dirty="0" err="1"/>
              <a:t>Kamat</a:t>
            </a:r>
            <a:r>
              <a:rPr lang="en-US" dirty="0"/>
              <a:t>, Nandi), </a:t>
            </a:r>
            <a:r>
              <a:rPr lang="en-US"/>
              <a:t>Ordering </a:t>
            </a:r>
            <a:r>
              <a:rPr lang="en-US" smtClean="0"/>
              <a:t>guarantees </a:t>
            </a:r>
            <a:r>
              <a:rPr lang="en-US" dirty="0"/>
              <a:t>(Kim et al.)</a:t>
            </a:r>
          </a:p>
          <a:p>
            <a:pPr lvl="3"/>
            <a:endParaRPr lang="en-US" dirty="0"/>
          </a:p>
          <a:p>
            <a:r>
              <a:rPr lang="en-US" b="1" dirty="0"/>
              <a:t>Pre-Fetching</a:t>
            </a:r>
          </a:p>
          <a:p>
            <a:pPr lvl="1"/>
            <a:r>
              <a:rPr lang="en-US" dirty="0" err="1"/>
              <a:t>Xmdv</a:t>
            </a:r>
            <a:r>
              <a:rPr lang="en-US" dirty="0"/>
              <a:t> (</a:t>
            </a:r>
            <a:r>
              <a:rPr lang="en-US" dirty="0" err="1"/>
              <a:t>Doshi</a:t>
            </a:r>
            <a:r>
              <a:rPr lang="en-US" dirty="0"/>
              <a:t>, Ward), Time-series (Chan, Hanrahan), Query prediction (</a:t>
            </a:r>
            <a:r>
              <a:rPr lang="en-US" dirty="0" err="1"/>
              <a:t>Cetintemel</a:t>
            </a:r>
            <a:r>
              <a:rPr lang="en-US" dirty="0"/>
              <a:t>, Zdonik)</a:t>
            </a:r>
          </a:p>
          <a:p>
            <a:pPr lvl="3"/>
            <a:endParaRPr lang="en-US" dirty="0"/>
          </a:p>
          <a:p>
            <a:r>
              <a:rPr lang="en-US" b="1" dirty="0"/>
              <a:t>Others</a:t>
            </a:r>
          </a:p>
          <a:p>
            <a:pPr lvl="1"/>
            <a:r>
              <a:rPr lang="en-US" dirty="0"/>
              <a:t>Streaming (Fisher), Optimization (Wu)</a:t>
            </a:r>
          </a:p>
        </p:txBody>
      </p:sp>
    </p:spTree>
    <p:extLst>
      <p:ext uri="{BB962C8B-B14F-4D97-AF65-F5344CB8AC3E}">
        <p14:creationId xmlns:p14="http://schemas.microsoft.com/office/powerpoint/2010/main" val="162537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Observations: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578172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24000"/>
            <a:ext cx="519108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 3" panose="05040102010807070707" pitchFamily="18" charset="2"/>
              <a:buChar char=""/>
              <a:defRPr sz="2400" kern="12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number of possible actions is finite and the user’s actions are “logical”.</a:t>
            </a:r>
          </a:p>
          <a:p>
            <a:pPr marL="1822450" lvl="3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Visualization itself is a bottleneck</a:t>
            </a:r>
          </a:p>
        </p:txBody>
      </p:sp>
    </p:spTree>
    <p:extLst>
      <p:ext uri="{BB962C8B-B14F-4D97-AF65-F5344CB8AC3E}">
        <p14:creationId xmlns:p14="http://schemas.microsoft.com/office/powerpoint/2010/main" val="2853796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2.gstatic.com/images?q=tbn:ANd9GcQGNhur4S8c1Y1s548ZznLpBiYKriymRNyhCAIkx2Um9rvMGy8R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200941"/>
            <a:ext cx="5859812" cy="43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.stack.imgur.com/9Qj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41" y="1570192"/>
            <a:ext cx="3555043" cy="26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Observations: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72201" y="1662545"/>
            <a:ext cx="5128556" cy="3345222"/>
            <a:chOff x="3786844" y="1912577"/>
            <a:chExt cx="5128556" cy="3345222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8005552" y="1912577"/>
              <a:ext cx="17219" cy="235462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777443" y="4267200"/>
              <a:ext cx="328342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99847" y="2317271"/>
              <a:ext cx="615553" cy="17227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1000 pixels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340425" y="4088665"/>
              <a:ext cx="615553" cy="17227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1000 pixels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78284" y="5621713"/>
            <a:ext cx="386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1000x1000 = 1 million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81003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User’s perception and cognition are further limitations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524000"/>
            <a:ext cx="519108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 3" panose="05040102010807070707" pitchFamily="18" charset="2"/>
              <a:buChar char=""/>
              <a:defRPr sz="2400" kern="12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number of possible actions is finite and the user’s actions are “logical”.</a:t>
            </a:r>
          </a:p>
          <a:p>
            <a:pPr marL="1822450" lvl="3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Visualization itself is a bottleneck</a:t>
            </a:r>
          </a:p>
          <a:p>
            <a:pPr lvl="1"/>
            <a:r>
              <a:rPr lang="en-US" dirty="0" smtClean="0"/>
              <a:t>7 million data points lead to a 7:1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31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24800" cy="4525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Problem: Data is </a:t>
            </a:r>
            <a:r>
              <a:rPr lang="en-US" dirty="0" smtClean="0">
                <a:solidFill>
                  <a:srgbClr val="C00000"/>
                </a:solidFill>
              </a:rPr>
              <a:t>too big</a:t>
            </a:r>
            <a:r>
              <a:rPr lang="en-US" dirty="0" smtClean="0"/>
              <a:t> to fit into the memory of the personal computer</a:t>
            </a:r>
          </a:p>
          <a:p>
            <a:pPr lvl="1"/>
            <a:r>
              <a:rPr lang="en-US" dirty="0" smtClean="0"/>
              <a:t>Note: Ignoring various database technologies (OLAP, Column-Store, No-SQL, Array-Based,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r>
              <a:rPr lang="en-US" dirty="0" smtClean="0"/>
              <a:t>Goal: </a:t>
            </a:r>
            <a:r>
              <a:rPr lang="en-US" dirty="0" smtClean="0">
                <a:solidFill>
                  <a:srgbClr val="C00000"/>
                </a:solidFill>
              </a:rPr>
              <a:t>Guarantee</a:t>
            </a:r>
            <a:r>
              <a:rPr lang="en-US" dirty="0" smtClean="0"/>
              <a:t> a result set to a user’s query within X number of seconds.</a:t>
            </a:r>
          </a:p>
          <a:p>
            <a:pPr lvl="1"/>
            <a:r>
              <a:rPr lang="en-US" dirty="0" smtClean="0"/>
              <a:t>Based on HCI research, the </a:t>
            </a:r>
            <a:r>
              <a:rPr lang="en-US" dirty="0" err="1" smtClean="0"/>
              <a:t>upperbound</a:t>
            </a:r>
            <a:r>
              <a:rPr lang="en-US" dirty="0" smtClean="0"/>
              <a:t> for X is 10 seconds</a:t>
            </a:r>
          </a:p>
          <a:p>
            <a:pPr lvl="1"/>
            <a:r>
              <a:rPr lang="en-US" dirty="0" smtClean="0"/>
              <a:t>Ideally, we would like to get it down to 1 second or less</a:t>
            </a:r>
          </a:p>
          <a:p>
            <a:pPr lvl="5"/>
            <a:endParaRPr lang="en-US" dirty="0"/>
          </a:p>
          <a:p>
            <a:r>
              <a:rPr lang="en-US" dirty="0" smtClean="0"/>
              <a:t>Method: trading accuracy and storage (caching), optimize on </a:t>
            </a:r>
            <a:r>
              <a:rPr lang="en-US" dirty="0" smtClean="0">
                <a:solidFill>
                  <a:srgbClr val="C00000"/>
                </a:solidFill>
              </a:rPr>
              <a:t>minimizing latency</a:t>
            </a:r>
            <a:r>
              <a:rPr lang="en-US" dirty="0" smtClean="0"/>
              <a:t> (user wait time).</a:t>
            </a:r>
          </a:p>
          <a:p>
            <a:pPr lvl="3"/>
            <a:endParaRPr lang="en-US" dirty="0"/>
          </a:p>
        </p:txBody>
      </p:sp>
      <p:pic>
        <p:nvPicPr>
          <p:cNvPr id="4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51" y="1368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hotspotpromotion.com/wp-content/uploads/2011/08/iStock_000007651615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548" y="3737315"/>
            <a:ext cx="2395752" cy="23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89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Fraud – A Case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334000" cy="46305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Financial Institutions like Bank of America have legal responsibilities to report all </a:t>
            </a:r>
            <a:r>
              <a:rPr lang="en-US" dirty="0">
                <a:solidFill>
                  <a:srgbClr val="C00000"/>
                </a:solidFill>
              </a:rPr>
              <a:t>suspicious</a:t>
            </a:r>
            <a:r>
              <a:rPr lang="en-US" dirty="0"/>
              <a:t> wire transaction activities</a:t>
            </a:r>
          </a:p>
          <a:p>
            <a:pPr lvl="1"/>
            <a:r>
              <a:rPr lang="en-US" dirty="0"/>
              <a:t>money laundering, supporting terrorist activities, </a:t>
            </a:r>
            <a:r>
              <a:rPr lang="en-US" dirty="0" err="1"/>
              <a:t>etc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Data size: approximately 200,000 transactions per day (73 million transactions per year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https://tribkswb.files.wordpress.com/2014/10/health-mon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81" y="1641975"/>
            <a:ext cx="5287189" cy="37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41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Approach: </a:t>
            </a:r>
            <a:br>
              <a:rPr lang="en-US" dirty="0" smtClean="0"/>
            </a:br>
            <a:r>
              <a:rPr lang="en-US" dirty="0" smtClean="0"/>
              <a:t>Predictive Pre-Fetching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68901"/>
            <a:ext cx="10261600" cy="25575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collaboration with MIT (Leilani Battle, Mike Stonebraker)</a:t>
            </a:r>
          </a:p>
          <a:p>
            <a:r>
              <a:rPr lang="en-US" dirty="0" err="1" smtClean="0"/>
              <a:t>ForeCache</a:t>
            </a:r>
            <a:r>
              <a:rPr lang="en-US" dirty="0" smtClean="0"/>
              <a:t>: Three-tiered architecture</a:t>
            </a:r>
          </a:p>
          <a:p>
            <a:pPr lvl="1"/>
            <a:r>
              <a:rPr lang="en-US" dirty="0" smtClean="0"/>
              <a:t>Thin client (visualization)</a:t>
            </a:r>
          </a:p>
          <a:p>
            <a:pPr lvl="1"/>
            <a:r>
              <a:rPr lang="en-US" dirty="0"/>
              <a:t>Backend </a:t>
            </a:r>
            <a:r>
              <a:rPr lang="en-US" dirty="0" smtClean="0"/>
              <a:t>(array-based database)</a:t>
            </a:r>
          </a:p>
          <a:p>
            <a:pPr lvl="1"/>
            <a:r>
              <a:rPr lang="en-US" dirty="0" smtClean="0"/>
              <a:t>Fat middleware</a:t>
            </a:r>
          </a:p>
          <a:p>
            <a:pPr lvl="2"/>
            <a:r>
              <a:rPr lang="en-US" dirty="0" smtClean="0"/>
              <a:t>Prediction Algorithms</a:t>
            </a:r>
          </a:p>
          <a:p>
            <a:pPr lvl="2"/>
            <a:r>
              <a:rPr lang="en-US" dirty="0" smtClean="0"/>
              <a:t>Storage Architecture</a:t>
            </a:r>
          </a:p>
          <a:p>
            <a:pPr lvl="2"/>
            <a:r>
              <a:rPr lang="en-US" dirty="0" smtClean="0"/>
              <a:t>Cache Management (Eviction Strategies)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97" y="1564958"/>
            <a:ext cx="2615806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5" y="1529793"/>
            <a:ext cx="2604349" cy="1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377528"/>
            <a:ext cx="853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Dynamic Prefetching of Data Tiles for Interactive Visualization. To Appear in SIGMOD 2016</a:t>
            </a:r>
          </a:p>
        </p:txBody>
      </p:sp>
      <p:pic>
        <p:nvPicPr>
          <p:cNvPr id="1026" name="Picture 2" descr="http://probcomp.csail.mit.edu/bayesdb/images/mit_csai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10201"/>
            <a:ext cx="1332634" cy="8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1" y="1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08919" y="122955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739" y="-8899"/>
            <a:ext cx="1236345" cy="12363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1600" y="1243459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46" y="1524000"/>
            <a:ext cx="26167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5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1"/>
            <a:ext cx="6553200" cy="66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7620001" cy="464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 Idea:</a:t>
            </a:r>
            <a:endParaRPr lang="en-US" sz="3200" dirty="0"/>
          </a:p>
          <a:p>
            <a:pPr lvl="1"/>
            <a:r>
              <a:rPr lang="en-US" sz="2800" dirty="0" smtClean="0"/>
              <a:t>Lots of “experts” </a:t>
            </a:r>
          </a:p>
          <a:p>
            <a:pPr lvl="2"/>
            <a:r>
              <a:rPr lang="en-US" sz="2400" dirty="0" smtClean="0"/>
              <a:t>Represent different prediction algorithms</a:t>
            </a:r>
          </a:p>
          <a:p>
            <a:pPr lvl="3"/>
            <a:r>
              <a:rPr lang="en-US" sz="2000" dirty="0" smtClean="0"/>
              <a:t>Image based</a:t>
            </a:r>
          </a:p>
          <a:p>
            <a:pPr lvl="3"/>
            <a:r>
              <a:rPr lang="en-US" sz="2000" dirty="0" smtClean="0"/>
              <a:t>Statistics based</a:t>
            </a:r>
          </a:p>
          <a:p>
            <a:pPr lvl="3"/>
            <a:r>
              <a:rPr lang="en-US" sz="2000" dirty="0" smtClean="0"/>
              <a:t>Interaction based</a:t>
            </a:r>
          </a:p>
          <a:p>
            <a:pPr lvl="3"/>
            <a:r>
              <a:rPr lang="en-US" sz="2000" dirty="0" smtClean="0">
                <a:solidFill>
                  <a:srgbClr val="C0504D"/>
                </a:solidFill>
              </a:rPr>
              <a:t>(See our other publications on </a:t>
            </a:r>
            <a:r>
              <a:rPr lang="en-US" sz="2000" smtClean="0">
                <a:solidFill>
                  <a:srgbClr val="C0504D"/>
                </a:solidFill>
              </a:rPr>
              <a:t>this topic)</a:t>
            </a:r>
            <a:endParaRPr lang="en-US" sz="2000" dirty="0" smtClean="0">
              <a:solidFill>
                <a:srgbClr val="C0504D"/>
              </a:solidFill>
            </a:endParaRPr>
          </a:p>
          <a:p>
            <a:pPr lvl="1"/>
            <a:r>
              <a:rPr lang="en-US" sz="2800" dirty="0" smtClean="0"/>
              <a:t>One “manager” </a:t>
            </a:r>
          </a:p>
          <a:p>
            <a:pPr lvl="2"/>
            <a:r>
              <a:rPr lang="en-US" sz="2400" dirty="0" smtClean="0"/>
              <a:t>Chooses which expert to listen to</a:t>
            </a:r>
          </a:p>
          <a:p>
            <a:pPr lvl="1"/>
            <a:r>
              <a:rPr lang="en-US" sz="2800" dirty="0" smtClean="0"/>
              <a:t>Iterate </a:t>
            </a:r>
          </a:p>
          <a:p>
            <a:pPr lvl="2"/>
            <a:r>
              <a:rPr lang="en-US" sz="2400" dirty="0" smtClean="0"/>
              <a:t>Manager builds “trusts” in the experts</a:t>
            </a:r>
          </a:p>
        </p:txBody>
      </p:sp>
      <p:sp>
        <p:nvSpPr>
          <p:cNvPr id="6" name="AutoShape 6" descr="data:image/jpeg;base64,/9j/4AAQSkZJRgABAQAAAQABAAD/2wCEAAkGBxMSEhQUExQUFhUUFxkVFxYXGBQXGBcYGBQXGhUZFhgYHCghGBwlHBQVITIiJSksLy4uFx8zODUsNygtLisBCgoKDg0OGxAQGywlICQsLC8tLCwsLCwsLjQsLCwsLC8sLCwsLCwsLCwsLCwsLCwsLCwsLCwsLCwsLCwsLCwsLP/AABEIAO8AkAMBEQACEQEDEQH/xAAcAAEAAgIDAQAAAAAAAAAAAAAABQYEBwIDCAH/xAA+EAABAwICBwUFBgUEAwAAAAABAAIDBBEFIQYHEjFBUWETcYGRoSIyQrHBFFJigtHwFSMzkuFDcqKyCCTx/8QAGgEBAAIDAQAAAAAAAAAAAAAAAAMFAQIEBv/EADYRAAICAQEGAwYEBgMBAAAAAAABAgMRBBITITFBUQUyYRQicYGRoSPB0eEVM0JisfA0UoIk/9oADAMBAAIRAxEAPwDeKAIAgCAICLx/SGmoo+0qZWxt4XObrcGt3u8EBp/STX0bltFTi3CWY5nujbu8T4BAa7xfWNidTfbq5Wg/DGezH/Cx9UBW56yR5u973H8TnH5lAfIKuRmbHvafwuI+SAsWE6w8Tp7bFXKQPhkPaD/nf0QGxNG9fTwQ2tpw4cZITYjqY3ZHwIQG4NHNJqWvZt00rZALbQ3Obf7zTmEBLoAgCAIAgCAIAgCA1frL1sx0JdT0uzLU5hzt7IT+L7zvw8OPJAeesYxeeqlMtRI6SR29zjw5AbgOgQGCgCAIAgCAIDLwzEpqaRssEjo5G7nNNj/kdCgN/wCrTW8yrLaet2YpzYMk3MlPI/cd6FAbZQBAEAQBAEAQGotcmss0t6OkcO3cP5sgP9IHc1v4yPLLnkB56JQHxAEAQBAEAQBAEAQG+9S+st0pbQ1jrvsBBKTm63+m8ne7keO5AboQBAEAQBAU7WjpiMMoy9tu3luyEfitm4jk0G/iOaA8oTSue5znEuc4lzicySTckniSUBwQBAEAQBAEAQBAfQ08kB8QHJjyCCCQQbgjIgjcQUB6p1S6Z/xKk9sj7RBZko55ew/8wB8QUBeEAQBAEB5c13Y+arEpGA3jpv5LRwuM5D/dl+VAa/QBASeFQxSAtfk7gb2v0QGXJo+PheR3i/yQHQ/AX8HNPmEB1HBJfw+aA5NwOXjsjxQGXBgDR7ziegyQEhDh8bdzR45/NAd7g7cxpc47mj68gtLLYVrM3g2hCU3iKJnQzRAtd7ofL8TvhjB6/u6o9RqLNS8Q4R/yWdNMaeMuLMXTzRNzbvDNmRtzl7sjeJaRxCl0l8qWoTeYvk+xpqKlNbUVxX3I/VFpJ9hxGIk2jmIhk5WcRsk9zrequitPVyAIAgMTFqwQQSyndGxz/wC1pP0QHkGmwOoqQ6bL23F13GxcSbk+a5LtbVVLZfM6K9NOcdpEVU07o3Fr2lrhwK6ITjNbUXlEMouLwzqW5qXvQjRbtQHlm252bWn3Wt5lU2t1U3Pd18Mcyx01EdnbkXuXQZzhf2AeQJH0soarr6/6s/ElnTVPoQ9ZobMzgSOg2vkuleIzXmh9GQPRxfKRFPwhwNiR4ghbfxSHWLNfYZd0fP4U7m31Wf4pX2Y9in3R9bhR4uHkStJeKx6R+5stC+sjNosD2zZrXvPQZei55+IXz4RWCWOkrjz4lnw/RJ5HtERDiAAXfoD1N1zquUpbVjyT5SWI8C54Vh7ImhjBssHmTzJ4nquhEb4cjLxTDWSsLSAR+8x1WZwTRpCbTNA6ZaCuhlkMZysX7Nt4Av7PrkunTaxpqqfPoyG/TLDnH6Ho/RHEvtNFTTnfJExx79n2vUFWhwkugCAq+s6QtwqtI39i4eeX1QGt9XmDRzUkTnAn2BxItw/VeeurzdLPcuKpYrjghNamiXZRCZlyGniMwOIJ4jiO5dGjlurNno/8kOpjtwz1RqqGMucGje4gDvJVxKSim2VyWXg9MaI4SIYGNAzLQXHwyC8/Hjx7lw+CwWARDkt8GmT4YQmDOWdE9A13vBru8ArVxyZUjBfo/Cf9Jvgtd3HsZ2zlFgcTd0TPK/zWVBLoNoz46W2WQHIBbYMbR2tiAWcGuTmgMiE3FluuKI5cHkr+ktO1zAXDiW35bQIUE5bLUuzJoraTR36m3k4TTg727bP7ZHBeiKcuyAICu6w6Uy4ZWMG8wPI8Bf6IClarWgUjQN3DuJJA9VQyltWNstoxxBFp0hoG1EL4nC4c0jxssz9DWHqecdH8Ec3EWwuGbH+eeXzXdfcp6fK68Dmqq2bsPoekqVlm/vgq9HZI7VkwEAQBAEAQBAEBziNitlzNZLgRekv9I/7gfVQajyktPMyNVEGxhdN+MOk/ve5w+a9DBYikU8ubLctjAQHCaIPa5rhcOBaRzBFigNa6GUQpoew+KB5jd12fZB8QL+KoruFss9y3p41r4FqcboapYKZiGjgGIx1DW5OB2iOBGefeVo88unM3SWc9S3xjILY1ZyQBAEAQBAEAQBAfUMFd05qS2nkI97c0c3Hd62UVuG0mSw4RLzgtEIKeGIbo42M/taAvRJ5WSmfBmasmAgCApGMw9jWuPwzgO/MMj8gqTXLZu+Ja6R5r+BmwPuLclFFkk11Ob2ArY0TOSAIAgCAIAgCAIAgPjnWF0YSyQNbB29TTxbxt9o7w/wDhUMU7Low+pLY9its2IvSFIEAQBAQGmNAZIdtvvRHa8Pi+QPguDxCnbr2lzR16SzZnh9SGoanbaHDfx7+KqYSyslm10JGN91MnkgawclkwEAQBAEAQBAEAQGJVTgAknIZkqOUiWERoRSl75Klw972GDpxPyHmunwupybufwRy66zGK18y4K5K4IAgCA+EICiYjSGjmt/oyn2T908v3wXntTT7PZ/a+RcUXb2PqjKa625akrWTJjmB3rdSInDB2LY1CAIAgCAIASgMeWa+QWjkSRjjmQ8rHVUop4twzkdwAUMYSvs3cfmzediqjtM2BS07Y2NYwWa0WAXpIQUIqMeSKSUnJ5Z2rc1CAIAgCAxsQomTMLHi4PmDwI6qO2qNsXGXI3rm4S2kUieOSkcI5c4z7knDuK8/bVPTy2Z8ujLeq2NqyufYzGm+YzCySHY2QhZTaNXFM7W1HMLbaNHA5iYLO0jGyz72o5plGNlnEzBNpGdhnB1RyCxtGyh3Opzyd60bN0kiLkqJJ39jTC7vifwaO9RrbulsVfXsJSjWtqRc8CwZlLHstzcc3O4uP6K+0umjRDZjz6sqLrpWyyySXSQhAEAQBAEAQGudYOsSmgY6JmxKTcFxzY0/hA953cp/ZYShm7l27mm+lGX4fM1zozrGbtFj/AGLkBu1m11zbP7hXn9R4fKuTdHGPZ8y1p1iksWcH3NkQYwwmz7sdydu81wb1J7Mlh+p2JZWVxRnseDmCD3G6kTyDksgIATbegI+rxmJnxbR5Nz9dyidsVwXF+hnHVlF0304dARGWnacNoMBtZpO95+i6qtBfa1vPdj9zms1lcF7nF/Yl9W2s+nH8mVrWXN9sCx/OPiHUbl6OrSUxjijh6dSnsvslLNhuOKQOAc0gtIuCDcEdCo2sczY5rACAIAgCAIDUmtvWK2Fpp4HXJuHlp3/hBHDmfBdka9ylOxcXyX5kMpOb2Y/M8/VlW+V2083PoOgC5p2Sm8yJIxUVhE5g2ir54Hy5g2/lt+8Rvv04BaGxtbVrKzEaballc6ans18WQ9nc154uvbzBXS3TdFV2QT9XzOPdXVzdkLH8Fy/cs0mAR72Oew9CuGzwChvMG4nbDxa5eZJnD+EzD3ag+I/yuV+A2ry2/b9zoXi8esPuP4XOd9QfALC8Bu62/Yy/F4dIfc+jR9p/qSSP6XsF01+AVZzZJv7EE/F7H5YpfczG4TCGlvZtsd/PzVtptJTp+NUUn36ldqLp6hYseV2Nf6x9D2CnkmA2uybcE5PaBwJ+Jqn1Crsg5SWJI5NNG6majB5g+j6fAoeE6MdvSsljcWzAutydY5dxy3qqTxxRcl91WaxHU7jS1dw0GxvvYeJA5cx4hd1dftSwvOvv+5A3u/h/g3vG8OAIIIIuCMwRwIXC008MnOSwAgCAIDXetrTkUMJijP8ANkGZBzaDy6n0C79LVCEXfbyXJd3+hDZJt7ETzNVVLpHFzt5XJddO2bnPmySMVFYR2YXSdtNHHu23AX6cfRRmxuWKMNAa0WDRYDkBuQFRrKqXCq5lXBkyQkOHwkn3muHI7/NAb10broa2ESxH/cy+bHcj9DxXXG94Od0rJLDDgs75mN0jkMPHJY3zM7pGOZKcP7MyxB/3Ntu15XW/4uztbLx3wY2Y5wZgoRyUW9Zvu0VHWyGxYVVE8Whg73OAC0lY2sGYwSZrbROLZpIRzbfzN1CSlb1iRNY+GVptIbg23kNtY+pC2jJwalF8UYaTWGbL1L6d9q0UszhyYTwd93uPDxCstRGOqq38PMvMvzIIN1y2Hy6G4VVnQEAQEZpHjLKOnfM+3sj2R95x3BT6ah3WKC+fojSc9lZPI2lGNvrJ3yvN7km/O+8/vhZS6y9WSUYeWPBfr8zFcNlZfNnTh2FukBccm8Op6LjJDFp5nRPa5uTmG47wgL3Q6eREDtWOY7iW+03w4oCSmq6avidE2RpLhcA5OBG4gHegJzURXMikqKeW4qGW3nJ0Y4AcS0535OCkhFNNdTDN4Zb+C0Br/SrS8yOMFK6w+KQHM9GdOqudHoH57F8v1KXU66djcNPy6y/QpEuGXBJsePXzVwttcmVypvjxU+Jb9D9LiC1s0zi2waNrZLTbcdreHd9weipdXoHtOUPoWWl8T47u9Yfcj/8AyExYCghiabmeYZcdmNtz6uYqmUWnhlyikY3iTqKmjDGFztkNvY7LbNGbrLUyUCrEs4Mznbbr5jiB0HAIDqwmvdBI14Jy325dOo3rp0modFil06r0I7IbccHrPQPSMV1K19wXts1/U2yd3EZ+a31unVNnu+V8UYqntLjzLGuMlCA0Fr60q25BTMPsx3Btxdltnwyb5qz/AOPpv7rPsv3IPPZ6L/JqrCMP7Q3Puj1PJVhOWZotkEBHYrhgk9puT/8At39UBXWwuvs2Nxv6d6An9EcGfNM14uI4nBxfuuQbhreaAtWksUlPLHXU+UkJ9scHN68xvB6Hosp4eQbToNI/4nAxlOS2JzQZn8W33xDrvuVY1RhFb18+i/MrtQ53T3EeC/qf5IhNN8CbThtRCQy1mFnPkR9VbaDUuf4cuPXIsohCPu8EVmXFZHNIDLXGZz9FY4inxZxOVcXxki0aF4TT1FI9pv2geS48W3Hs25iw+aq9fbZXcn0wdT0td9eJc+/YoWmsMr8SpqSR+22nzFuAcQ4jpk1qpdZZGc04on0NNlMHGbzx4fAs5F1yHaVXS/DIY4jOwCORpFi3IOudzhxQFNxahsBI0WDgCRyJ+iAvmpPSj7PUCN5sx9mG/In2T4OPk5WtP/06aVT80OK+HVHPL3JqXR8z0kqo6CN0ixMU1NLNldjTs34uOTR52U+mp31sYdzSctmLZ5DxWd1VUuN7lzrX8cyfG5UmuuVtza5LgvgjFUdmJP08IY0NG4LkJDsQBARmLEF8THHZY9wD3dLjj4oDZFNA2NoYwANaLABAc3sBBBFwRYjmEBC6EYucJrjTyH/1akgtcdzHbgb+TT4FS1Tw8GGi4azKrakghG4Avd3nIegd5r0XhsdmErPkV2ts2I57IralPJkhoTiAp6pwcbMe07RO4bILgfQpro7zT7XY9RobdqKfcqOjc5rK2qrHD3nEN6bRyHg1rfNeUk8vJbFtJWAUDHcQ+2zBjf6MRvfg93P99UB2SMDgQRkcrICtwk01QL7gbd7T+/RdOjv3N0Z/X4EdkNqLR610LxX7TRxSE3cBsP8A9zcj55HxW2uo3N8orlzXzFUtqKZSNfONdlTshBzdtPPhZrPVxP5V0aH8Oqy7ssL4s0t96UYmjtHaawLzxyHdxVYTkygCAIDpq6ZsjS13nyPNAcsG0ikpSIqi7o9zX8Wj6jogLzBM17Q5hDmnMEZgoCP0jwgVUJZ8QzYeR5dx3ICG0fxmSodszk9rC0Mz3lrchfqOK9B4fqYyp3XVfco/GE4wz3J5dh50rOmlZ2bLD3pBbw+I/TxXPrtRu9PsdZcP1PQeDrai/Rk/ovh3YU7Gn3j7Tu88PDILzZfEBpXjpkd9mgPSR49Wg8uaAxaSnEbQ0cPU80B3ICJ0hprsDxvbv7igNx6gsY245ISd7WvHe32X+mz5K11n4umru6rgznr92co/MpuvnEu0rDGPhs3+0fq/0Wt34ejrh/2bZmPG1vsQFNFsMa3kLKsJzsQBAEAQHCeFrxZwuEBhUdTPQkujO3EfeYf8bj1CAu+C45FUtuw2cN7D7w/UdUBAaX4e6GRtZDvaf5g58ienA+CkrsdclKJFdTG6DhLkyZoK1ssbZGnIi/dzB7l6SuyNkFJHi7qZVWOuXMrNCz7fW7e+GG3cbH2fMi/cFQau/e2Z6Lkes0Gm3FKi+b4slNLNISz+RBnK7JxHwA8O/wCS5jtIXDaERN5uO8/QdEBloAgOE8e00tPEWQEzqOxAx1rWni7YP52kfNoVppvxNHZDthnPPhZF9yF03n7bEnHgZHO8NskfILHiXuuuHaKM0ccv1OxVhOEAQBAEAQBARtXhpDu0hJY8Z5ZeXJASeFaX3BhrG7/ZLrbwcjtj6hARFVHLA50EDtuKosYyM7joRuPAqaF84QcFyZz2aWuyyNklxiSDsUbSxCmpSHyu/qSDMB3HZ5258FCdB04fQiMEk3e73nFAZiAIAgCA6dDJuxxC44Pa7ye0/Uq18L4uyHeLOe/hh+pjVp2q4n8N/wB+a08V/wCR8kZ0/kM9VpOEAQBAEAQBAEBjVlCyUe0M+BG8ICJODyjJr/Z7yN+/JASlBQNiGWZO8/p0QGWgCAIAgCAwsNyrjb7v6K08I/n/ACZBqPIduMw7GIyNOVtoeTiPotPE+Nyl3imZo8uPUyFXEwQBAEAQBAEAQBAEAQBAEAQBAEB1aNQ9riGyOJYz+5zQrXwrhOc+0Wc+o5JepM63aH7NiZfazXOJ8H5/V3ko9X79FVno4v5cjavhOS+ZFNcCLjMKuJj6gCAIAgCAIAgCAIAgCAIAgCA4yyBoJO4C6AmdSmHmatbIR8faHuYCf+zh5K1034ejsn/2wkc8/esiuxsDXro4Z4GztGbPYd53YfO4/MtdFi6qenfN8Y/FGbfdkp/U8+0OIviNt44tP05KsawTlgpMRjk3Gx5HI/5QGWgCAIAgCAIAgCAIAgCAIDFq8QZHvNzyGZ/wgICsxB8x2RkCbBo48r81lJt4QbwehtSOj3YQOmcM3AMb3A3efF1h+VWniDVUIaeP9PF/FnPT7zc31NjV9GyaN8bxdrwWkd/1VbXZKuSnHmidpNYZ5X1j6IyUVQ64JG+9siODx38eRVjrKo2x9pq5PzLsyCqTi9iXyKYqs6DNp8UlZudccjmgJGHHx8TfL/KAzI8XiPxW7wUB3srIzue3zCA7Q8HiPMIDldALoD4XjmPNAdT6uMb3tHiEB0SYrEPiv3XKAw5sfb8LSe/JAR1Risr+NhybkgMFAXfVrojJWTtsCBvvb3W8Xn5DmVbaKuNEPabP/K7s57ZOb2I/M9S0NIyGNkbBZrAGgdAqyycrJOUubJ0klhHetDJCaV6NRV0Ww/JwvsPtm0nnzB4hdWl1UtPLK4p813I7K1NHmfTPQeejkcNg87C5BHNh+IdN4XXfoo2R3um4rquqI42uL2Z/UqBCqjoPiAIAgCA5bZ5lANs8ygOKAIAgCA+gIC36GaET1kgAYTxscgBzkPwjpvKtaNFGuO+1PBdF1Zzztcnsw+p6Y0U0bioYthmbjYvfbNx5Dk0cAuTV6uWoll8EuS7EldagibXKSBAEBh4rhcVSwxzMD29d46g7wVLTdOmW1B4ZrKKksM1BplqcJu+nJeOWQkHTk/0KsvaNNqv5y2Zd1y+ZBsTr8vFdjUmKaK1ELiCx1xwILXD8rlHb4XaltVtSXobRvjylwIWSNzcnAg9QR81XShKLxJYJk0+RwWpkIAgCAIAgOTGE5AEnpmsxi5PCWTDeCXw7RueUgbJbfcLEuPc0Zqxp8Lunxn7q9SGV8Vy4m2dDNT7snz3jHWxkPc3czxzU++0uk/lLbl3fL/f9ya7Nlnm4I3HhGEw0rOzhYGt48yebjxKrLr7LpbU3knjBRWEZyhNggCAIAgCAxMQwyGduzLGx4/EAfI7wpa7rK3mDaNZRUuZTcX1V0kv9Nz4+hs9vk7P1VhDxaxrFsVIhenX9LwUzE9STv9MxO7i6M+WYW2/0Fnmg4/Axs2rk8lWxHVPPFva4dz4iPmCt46TRWeSb+n7GHZauaRBz6FlpsXkeDT8ipV4PXLyz+xj2lrmjhHodc2DyfAfqn8Gguc/sY9pfYl8P1YzS+6Hn80TfmVHLQaSvz2P6fsbK2x8kWnDNSkp98Rt/3PLz5NFlpvPD6+UXL4mcXS5vBcsI1S00du0kc78LA1jfPM+oWH4s4rFMFEez58zyXbC8Ep6YWhiYzqB7R73HMqvu1NtrzOWSeMIx5IkFAbBAEA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15425" y="1907858"/>
            <a:ext cx="1866693" cy="1369218"/>
            <a:chOff x="6343650" y="1907858"/>
            <a:chExt cx="1866693" cy="13692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400" y="1917858"/>
              <a:ext cx="818943" cy="13592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650" y="1907858"/>
              <a:ext cx="824374" cy="136921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3767296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57600" y="1508760"/>
            <a:ext cx="3538508" cy="548640"/>
            <a:chOff x="2133600" y="1508760"/>
            <a:chExt cx="3538508" cy="548640"/>
          </a:xfrm>
        </p:grpSpPr>
        <p:sp>
          <p:nvSpPr>
            <p:cNvPr id="10" name="TextBox 9"/>
            <p:cNvSpPr txBox="1"/>
            <p:nvPr/>
          </p:nvSpPr>
          <p:spPr>
            <a:xfrm>
              <a:off x="2133600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5827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98054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0281" y="15240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2508" y="15087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57600" y="3108960"/>
            <a:ext cx="3538508" cy="548640"/>
            <a:chOff x="2133600" y="3108960"/>
            <a:chExt cx="3538508" cy="548640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65827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98054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30281" y="31242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2508" y="31089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45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4709160"/>
            <a:ext cx="3538508" cy="548640"/>
            <a:chOff x="2133600" y="4709160"/>
            <a:chExt cx="3538508" cy="548640"/>
          </a:xfrm>
        </p:grpSpPr>
        <p:sp>
          <p:nvSpPr>
            <p:cNvPr id="29" name="TextBox 28"/>
            <p:cNvSpPr txBox="1"/>
            <p:nvPr/>
          </p:nvSpPr>
          <p:spPr>
            <a:xfrm>
              <a:off x="2133600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65827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98054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30281" y="472440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62508" y="4709160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31</a:t>
              </a:r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44016" y="5638800"/>
            <a:ext cx="56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</p:spTree>
    <p:extLst>
      <p:ext uri="{BB962C8B-B14F-4D97-AF65-F5344CB8AC3E}">
        <p14:creationId xmlns:p14="http://schemas.microsoft.com/office/powerpoint/2010/main" val="25796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60" y="4604414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5638800"/>
            <a:ext cx="557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  <p:pic>
        <p:nvPicPr>
          <p:cNvPr id="35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58083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7" y="2457966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5638800"/>
            <a:ext cx="562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 Requests Data Block 13</a:t>
            </a:r>
          </a:p>
        </p:txBody>
      </p:sp>
      <p:pic>
        <p:nvPicPr>
          <p:cNvPr id="35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58083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7" y="2457966"/>
            <a:ext cx="495300" cy="5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1" y="2209800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32" y="2709585"/>
            <a:ext cx="818943" cy="1359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143000"/>
            <a:ext cx="824374" cy="1369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273790"/>
            <a:ext cx="824374" cy="1369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827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054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4281" y="15240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88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6508" y="150876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9827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2054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4281" y="3124200"/>
            <a:ext cx="6096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92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6508" y="31089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57600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42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89827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2054" y="4724400"/>
            <a:ext cx="60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281" y="47244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32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6508" y="470916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050962" y="4414362"/>
            <a:ext cx="2468880" cy="620076"/>
          </a:xfrm>
        </p:spPr>
        <p:txBody>
          <a:bodyPr>
            <a:normAutofit/>
          </a:bodyPr>
          <a:lstStyle/>
          <a:p>
            <a:r>
              <a:rPr lang="en-US" dirty="0" smtClean="0"/>
              <a:t>Iteration: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5848675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a simple Google-maps like interface</a:t>
            </a:r>
          </a:p>
          <a:p>
            <a:pPr lvl="3"/>
            <a:endParaRPr lang="en-US" sz="2000" dirty="0" smtClean="0"/>
          </a:p>
          <a:p>
            <a:r>
              <a:rPr lang="en-US" sz="3200" dirty="0" smtClean="0"/>
              <a:t>18 users explored the NASA MODIS dataset</a:t>
            </a:r>
          </a:p>
          <a:p>
            <a:pPr lvl="3"/>
            <a:endParaRPr lang="en-US" sz="2000" dirty="0" smtClean="0"/>
          </a:p>
          <a:p>
            <a:r>
              <a:rPr lang="en-US" sz="3200" dirty="0" smtClean="0"/>
              <a:t>Tasks include “find 4 areas in Europe that have a snow coverage index above 0.5”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847" y="914400"/>
            <a:ext cx="4706511" cy="196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74" y="3235285"/>
            <a:ext cx="504792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Fraud – A Case Study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6858000" cy="4630577"/>
          </a:xfrm>
        </p:spPr>
        <p:txBody>
          <a:bodyPr/>
          <a:lstStyle/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Automated approach can only detect </a:t>
            </a:r>
            <a:r>
              <a:rPr lang="en-US" dirty="0">
                <a:solidFill>
                  <a:srgbClr val="C00000"/>
                </a:solidFill>
              </a:rPr>
              <a:t>known patterns</a:t>
            </a:r>
          </a:p>
          <a:p>
            <a:pPr lvl="1"/>
            <a:r>
              <a:rPr lang="en-US" dirty="0"/>
              <a:t>Bad guys are smart: patterns are constantly </a:t>
            </a:r>
            <a:r>
              <a:rPr lang="en-US" dirty="0">
                <a:solidFill>
                  <a:srgbClr val="C00000"/>
                </a:solidFill>
              </a:rPr>
              <a:t>changing</a:t>
            </a:r>
          </a:p>
          <a:p>
            <a:pPr lvl="4"/>
            <a:endParaRPr lang="en-US" dirty="0"/>
          </a:p>
          <a:p>
            <a:r>
              <a:rPr lang="en-US" dirty="0"/>
              <a:t>Previous methods:</a:t>
            </a:r>
          </a:p>
          <a:p>
            <a:pPr lvl="1"/>
            <a:r>
              <a:rPr lang="en-US" dirty="0"/>
              <a:t>10 analysts monitoring and analyzing all transactions</a:t>
            </a:r>
          </a:p>
          <a:p>
            <a:pPr lvl="1"/>
            <a:r>
              <a:rPr lang="en-US" dirty="0"/>
              <a:t>Using SQL queries and </a:t>
            </a:r>
            <a:r>
              <a:rPr lang="en-US" dirty="0">
                <a:solidFill>
                  <a:srgbClr val="C00000"/>
                </a:solidFill>
              </a:rPr>
              <a:t>spreadsheet-like</a:t>
            </a:r>
            <a:r>
              <a:rPr lang="en-US" dirty="0"/>
              <a:t> interfaces</a:t>
            </a:r>
          </a:p>
          <a:p>
            <a:pPr lvl="1"/>
            <a:r>
              <a:rPr lang="en-US" dirty="0"/>
              <a:t>Limited time scale (2 weeks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http://images.clipartpanda.com/theft-clipart-burg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8288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6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62293" y="1443592"/>
            <a:ext cx="7091333" cy="4500008"/>
            <a:chOff x="1338292" y="1443592"/>
            <a:chExt cx="7091333" cy="450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4600" y="2510392"/>
              <a:ext cx="2105025" cy="2171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723" y="3010177"/>
              <a:ext cx="818943" cy="1359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292" y="1443592"/>
              <a:ext cx="824374" cy="136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292" y="4574382"/>
              <a:ext cx="824374" cy="13692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57492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89719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1946" y="18245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4173" y="18245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18093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7492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89719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21946" y="34247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4173" y="34247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34095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7492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9719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21946" y="5024992"/>
              <a:ext cx="6096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54173" y="502499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86400" y="5009752"/>
              <a:ext cx="609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59626" y="5638800"/>
            <a:ext cx="591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User’s Requests Data Block 52</a:t>
            </a:r>
          </a:p>
        </p:txBody>
      </p:sp>
      <p:pic>
        <p:nvPicPr>
          <p:cNvPr id="36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22" y="1687208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69" y="3235259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38" y="4936588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838200" y="512927"/>
            <a:ext cx="10261600" cy="835027"/>
          </a:xfrm>
        </p:spPr>
        <p:txBody>
          <a:bodyPr/>
          <a:lstStyle/>
          <a:p>
            <a:r>
              <a:rPr lang="en-US" dirty="0" smtClean="0"/>
              <a:t>Worst Case Scenario: Cache Miss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3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064" y="1594905"/>
            <a:ext cx="10229735" cy="4577295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guarantee response time when there’s a cache miss?</a:t>
            </a:r>
          </a:p>
          <a:p>
            <a:pPr lvl="3"/>
            <a:endParaRPr lang="en-US" dirty="0"/>
          </a:p>
          <a:p>
            <a:r>
              <a:rPr lang="en-US" sz="3200" dirty="0" smtClean="0"/>
              <a:t>Trick: the ‘EXPLAIN’ command</a:t>
            </a:r>
          </a:p>
          <a:p>
            <a:r>
              <a:rPr lang="en-US" sz="3200" dirty="0" smtClean="0"/>
              <a:t>Usage:</a:t>
            </a:r>
          </a:p>
          <a:p>
            <a:pPr marL="0" lvl="1" indent="0">
              <a:buNone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	explain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select * from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myTable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Returns the query plan and a cost </a:t>
            </a:r>
            <a:r>
              <a:rPr lang="en-US" sz="3200" dirty="0" smtClean="0">
                <a:solidFill>
                  <a:srgbClr val="C00000"/>
                </a:solidFill>
              </a:rPr>
              <a:t>estimation </a:t>
            </a:r>
            <a:r>
              <a:rPr lang="en-US" sz="3200" dirty="0" smtClean="0"/>
              <a:t>of running the query.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1748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Dynamic Reduction of Result Sets for Interactive Visualization, IEEE Big Data Workshop on Visualization, 2013.</a:t>
            </a:r>
          </a:p>
        </p:txBody>
      </p:sp>
      <p:pic>
        <p:nvPicPr>
          <p:cNvPr id="7" name="Picture 2" descr="https://avatars2.githubusercontent.com/u/1247632?v=3&amp;s=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1" y="1"/>
            <a:ext cx="1378353" cy="13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08919" y="1229558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Leilani Battle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739" y="-8899"/>
            <a:ext cx="1236345" cy="1236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1600" y="1243459"/>
            <a:ext cx="1706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Stonebraker</a:t>
            </a:r>
          </a:p>
        </p:txBody>
      </p:sp>
    </p:spTree>
    <p:extLst>
      <p:ext uri="{BB962C8B-B14F-4D97-AF65-F5344CB8AC3E}">
        <p14:creationId xmlns:p14="http://schemas.microsoft.com/office/powerpoint/2010/main" val="38240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EXPLAIN </a:t>
            </a:r>
            <a:r>
              <a:rPr lang="en-US" dirty="0" smtClean="0"/>
              <a:t>Output from </a:t>
            </a:r>
            <a:r>
              <a:rPr lang="en-US" dirty="0" err="1" smtClean="0"/>
              <a:t>SciDB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2296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SciDB</a:t>
            </a:r>
            <a:r>
              <a:rPr lang="en-US" dirty="0" smtClean="0"/>
              <a:t> the output of (a query similar to)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Explain SELECT * FROM earthquake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914233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[("[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pPlan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schema earthquake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datetime:datetime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magnitude:double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latitude:double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null,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longitude:double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NULL DEFAULT null&gt;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[x=1:6381,6381,0,y=1:6543,6543,0]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bound start {1, 1} end {6381, 6543}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density 1 cells 41750883 chunks 1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est_bytes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7.97442e+09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")]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7320" y="2785421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four attributes in the table ‘earthquake’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7319" y="3431752"/>
            <a:ext cx="328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 that the dimensions of this array (table) is 6381x6543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7318" y="407808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query will touch data elements from (1, 1) to (6381, 6543), </a:t>
            </a:r>
            <a:r>
              <a:rPr lang="en-US"/>
              <a:t>totaling 41,750,833 </a:t>
            </a:r>
            <a:r>
              <a:rPr lang="en-US" dirty="0"/>
              <a:t>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1" y="5001412"/>
            <a:ext cx="328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size of the returned data is 7.97442e+09 bytes (~8GB)</a:t>
            </a:r>
          </a:p>
        </p:txBody>
      </p:sp>
    </p:spTree>
    <p:extLst>
      <p:ext uri="{BB962C8B-B14F-4D97-AF65-F5344CB8AC3E}">
        <p14:creationId xmlns:p14="http://schemas.microsoft.com/office/powerpoint/2010/main" val="1155866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11g Release 1 (11.1)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896292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4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5.0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7" y="2362200"/>
            <a:ext cx="989953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3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 7.3.4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09800"/>
            <a:ext cx="7620000" cy="429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41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26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If the query is estimated to be too expensive to execute, the middleware dynamically “modifies” the query by using: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Aggregation: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SciDB</a:t>
            </a:r>
            <a:r>
              <a:rPr lang="en-US" dirty="0" smtClean="0">
                <a:solidFill>
                  <a:schemeClr val="tx1"/>
                </a:solidFill>
              </a:rPr>
              <a:t>, this operation is carried out as </a:t>
            </a:r>
          </a:p>
          <a:p>
            <a:pPr marL="857250" lvl="2" indent="0">
              <a:buNone/>
            </a:pPr>
            <a:r>
              <a:rPr lang="en-US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regrid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scale_factorX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scale_factorY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35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Sampling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SciDB</a:t>
            </a:r>
            <a:r>
              <a:rPr lang="en-US" dirty="0" smtClean="0">
                <a:solidFill>
                  <a:schemeClr val="tx1"/>
                </a:solidFill>
              </a:rPr>
              <a:t>, uniform sampling is carried out as</a:t>
            </a:r>
          </a:p>
          <a:p>
            <a:pPr marL="914400" lvl="2" indent="0">
              <a:buNone/>
            </a:pP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bernoulli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(query, percentage, </a:t>
            </a:r>
            <a:r>
              <a:rPr lang="en-US" sz="22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randseed</a:t>
            </a: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/>
              <a:t>Filtering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Currently, the filtering criteria is user specified</a:t>
            </a:r>
          </a:p>
          <a:p>
            <a:pPr marL="914400" lvl="2" indent="0">
              <a:buNone/>
            </a:pPr>
            <a:r>
              <a:rPr lang="en-US" sz="22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where (clause)</a:t>
            </a:r>
            <a:endParaRPr lang="en-US" sz="35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93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000"/>
            <a:ext cx="658177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Big data visual analytics requires fast interactive data systems.</a:t>
            </a:r>
          </a:p>
          <a:p>
            <a:pPr lvl="3"/>
            <a:endParaRPr lang="en-US" dirty="0"/>
          </a:p>
          <a:p>
            <a:r>
              <a:rPr lang="en-US" dirty="0" smtClean="0"/>
              <a:t>A growing subfield in DB, VIS, and ML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Our approach: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Predictive pre-fetching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Three-tiered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Pre-fetching based on “expert-manager” approach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the “explain” trick to handle cache-miss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Guarantees response time, but not data quality</a:t>
            </a:r>
          </a:p>
          <a:p>
            <a:r>
              <a:rPr lang="en-US" dirty="0" smtClean="0"/>
              <a:t>Backbone (invisible) to data analysts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58" y="533401"/>
            <a:ext cx="4061842" cy="4099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396240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770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4572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/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remco@cs.tufts.edu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4999"/>
            <a:ext cx="11582400" cy="42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WireVis</a:t>
            </a:r>
            <a:r>
              <a:rPr lang="en-US" dirty="0"/>
              <a:t>: Financial Fraud Analysis</a:t>
            </a:r>
          </a:p>
        </p:txBody>
      </p:sp>
      <p:pic>
        <p:nvPicPr>
          <p:cNvPr id="4" name="Picture 2" descr="http://s3.amazonaws.com/media.wbur.org/wordpress/11/files/2011/09/AP100715036990-624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800937"/>
            <a:ext cx="39624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87083"/>
            <a:ext cx="6096000" cy="4232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 3" panose="05040102010807070707" pitchFamily="18" charset="2"/>
              <a:buChar char=""/>
              <a:defRPr sz="2400" kern="12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collaboration with Bank of America</a:t>
            </a:r>
          </a:p>
          <a:p>
            <a:pPr lvl="1"/>
            <a:r>
              <a:rPr lang="en-US" dirty="0" smtClean="0"/>
              <a:t>Visualizes 7 million transactions over 1 year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great problem for visual analytics: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Ill-defined</a:t>
            </a:r>
            <a:r>
              <a:rPr lang="en-US" dirty="0" smtClean="0"/>
              <a:t> problem (how does one define fraud?)</a:t>
            </a:r>
          </a:p>
          <a:p>
            <a:pPr lvl="1"/>
            <a:r>
              <a:rPr lang="en-US" dirty="0" smtClean="0"/>
              <a:t>Limited or no training data (patterns keep changing)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>
                <a:solidFill>
                  <a:srgbClr val="C00000"/>
                </a:solidFill>
              </a:rPr>
              <a:t>human judgment </a:t>
            </a:r>
            <a:r>
              <a:rPr lang="en-US" dirty="0" smtClean="0"/>
              <a:t>in the end (involves law enforcement agencies)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70987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Scalable and interactive visual analysis of financial wire transactions for fraud detection. </a:t>
            </a:r>
            <a:r>
              <a:rPr lang="en-US" sz="1200" i="1" dirty="0"/>
              <a:t>Information Visualization,</a:t>
            </a:r>
            <a:r>
              <a:rPr lang="en-US" sz="1200" dirty="0"/>
              <a:t>2008.</a:t>
            </a:r>
          </a:p>
          <a:p>
            <a:r>
              <a:rPr lang="en-US" sz="1200" dirty="0"/>
              <a:t>R. Chang et al., </a:t>
            </a:r>
            <a:r>
              <a:rPr lang="en-US" sz="1200" dirty="0" err="1"/>
              <a:t>Wirevis</a:t>
            </a:r>
            <a:r>
              <a:rPr lang="en-US" sz="1200" dirty="0"/>
              <a:t>: Visualization of categorical, time-varying data from financial 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287386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1005840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78038" y="2438400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/>
              <a:t>Heatmap</a:t>
            </a:r>
            <a:r>
              <a:rPr lang="en-US" b="1" dirty="0"/>
              <a:t> View</a:t>
            </a:r>
          </a:p>
          <a:p>
            <a:r>
              <a:rPr lang="en-US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8038" y="4698224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Multiple Temporal View</a:t>
            </a:r>
          </a:p>
          <a:p>
            <a:r>
              <a:rPr lang="en-US" b="1" dirty="0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153400" y="2236347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458200" y="4698224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Keyword Network</a:t>
            </a:r>
          </a:p>
          <a:p>
            <a:r>
              <a:rPr lang="en-US" b="1"/>
              <a:t>(Keyword Relationships)</a:t>
            </a:r>
          </a:p>
        </p:txBody>
      </p:sp>
    </p:spTree>
    <p:extLst>
      <p:ext uri="{BB962C8B-B14F-4D97-AF65-F5344CB8AC3E}">
        <p14:creationId xmlns:p14="http://schemas.microsoft.com/office/powerpoint/2010/main" val="37015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359"/>
            <a:ext cx="441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colaisteiascaigh.ie/site/uploads/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5" y="2133600"/>
            <a:ext cx="4238976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65360"/>
            <a:ext cx="6858000" cy="453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Challenging – lack of ground truth</a:t>
            </a:r>
          </a:p>
          <a:p>
            <a:r>
              <a:rPr lang="en-US" dirty="0" smtClean="0"/>
              <a:t>Two </a:t>
            </a:r>
            <a:r>
              <a:rPr lang="en-US" dirty="0"/>
              <a:t>types of evaluations:</a:t>
            </a:r>
          </a:p>
          <a:p>
            <a:pPr lvl="1"/>
            <a:r>
              <a:rPr lang="en-US" dirty="0"/>
              <a:t>Grounded Evaluation: real analysts, </a:t>
            </a:r>
            <a:r>
              <a:rPr lang="en-US" dirty="0">
                <a:solidFill>
                  <a:srgbClr val="C00000"/>
                </a:solidFill>
              </a:rPr>
              <a:t>real data</a:t>
            </a:r>
          </a:p>
          <a:p>
            <a:pPr lvl="2"/>
            <a:r>
              <a:rPr lang="en-US" dirty="0"/>
              <a:t>Find transactions that existing techniques can find</a:t>
            </a:r>
          </a:p>
          <a:p>
            <a:pPr lvl="2"/>
            <a:r>
              <a:rPr lang="en-US" dirty="0"/>
              <a:t>Find new transactions that appear suspicious</a:t>
            </a:r>
          </a:p>
          <a:p>
            <a:pPr lvl="1"/>
            <a:r>
              <a:rPr lang="en-US" dirty="0"/>
              <a:t>Controlled Evaluation: real analysts, </a:t>
            </a:r>
            <a:r>
              <a:rPr lang="en-US" dirty="0">
                <a:solidFill>
                  <a:srgbClr val="C00000"/>
                </a:solidFill>
              </a:rPr>
              <a:t>synthetic data</a:t>
            </a:r>
          </a:p>
          <a:p>
            <a:pPr lvl="2"/>
            <a:r>
              <a:rPr lang="en-US" dirty="0"/>
              <a:t>Find all injected threat scenarios</a:t>
            </a:r>
          </a:p>
          <a:p>
            <a:pPr lvl="2"/>
            <a:endParaRPr lang="en-US" dirty="0"/>
          </a:p>
          <a:p>
            <a:r>
              <a:rPr lang="en-US" dirty="0"/>
              <a:t>Adoption and Deployment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391400" cy="4419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Analyst behavior</a:t>
            </a:r>
          </a:p>
          <a:p>
            <a:pPr lvl="1"/>
            <a:r>
              <a:rPr lang="en-US" sz="2800" b="1" dirty="0" smtClean="0"/>
              <a:t>90%</a:t>
            </a:r>
            <a:r>
              <a:rPr lang="en-US" sz="2800" dirty="0" smtClean="0"/>
              <a:t> of time on </a:t>
            </a:r>
            <a:r>
              <a:rPr lang="en-US" sz="2800" dirty="0" smtClean="0">
                <a:solidFill>
                  <a:srgbClr val="C00000"/>
                </a:solidFill>
              </a:rPr>
              <a:t>Exploratory Data Analysis</a:t>
            </a:r>
            <a:r>
              <a:rPr lang="en-US" sz="2800" dirty="0" smtClean="0"/>
              <a:t> (EDA) </a:t>
            </a:r>
          </a:p>
          <a:p>
            <a:pPr lvl="1"/>
            <a:r>
              <a:rPr lang="en-US" sz="2800" b="1" dirty="0" smtClean="0"/>
              <a:t>10%</a:t>
            </a:r>
            <a:r>
              <a:rPr lang="en-US" sz="2800" dirty="0" smtClean="0"/>
              <a:t> on confirmation (CDA)</a:t>
            </a:r>
            <a:endParaRPr lang="en-US" sz="700" dirty="0"/>
          </a:p>
          <a:p>
            <a:pPr lvl="3"/>
            <a:endParaRPr lang="en-US" sz="700" dirty="0"/>
          </a:p>
          <a:p>
            <a:pPr marL="1371600" lvl="3" indent="0">
              <a:buNone/>
            </a:pPr>
            <a:endParaRPr lang="en-US" sz="700" dirty="0"/>
          </a:p>
          <a:p>
            <a:r>
              <a:rPr lang="en-US" sz="3200" dirty="0"/>
              <a:t>Big data analysis == fast </a:t>
            </a:r>
            <a:r>
              <a:rPr lang="en-US" sz="3200" dirty="0">
                <a:solidFill>
                  <a:srgbClr val="C00000"/>
                </a:solidFill>
              </a:rPr>
              <a:t>hypothesis testing</a:t>
            </a:r>
          </a:p>
          <a:p>
            <a:pPr lvl="3"/>
            <a:endParaRPr lang="en-US" sz="700" dirty="0"/>
          </a:p>
          <a:p>
            <a:pPr lvl="3"/>
            <a:endParaRPr lang="en-US" sz="700" dirty="0"/>
          </a:p>
          <a:p>
            <a:r>
              <a:rPr lang="en-US" sz="3200" dirty="0" smtClean="0"/>
              <a:t>High </a:t>
            </a:r>
            <a:r>
              <a:rPr lang="en-US" sz="3200" dirty="0" smtClean="0">
                <a:solidFill>
                  <a:srgbClr val="C00000"/>
                </a:solidFill>
              </a:rPr>
              <a:t>Interactivity</a:t>
            </a:r>
            <a:r>
              <a:rPr lang="en-US" sz="3200" dirty="0" smtClean="0"/>
              <a:t> is key</a:t>
            </a:r>
          </a:p>
          <a:p>
            <a:pPr lvl="1"/>
            <a:r>
              <a:rPr lang="en-US" sz="2800" dirty="0" smtClean="0"/>
              <a:t>Users can wait to find the exact answer</a:t>
            </a:r>
          </a:p>
        </p:txBody>
      </p:sp>
      <p:pic>
        <p:nvPicPr>
          <p:cNvPr id="2052" name="Picture 4" descr="Light Bulb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0"/>
            <a:ext cx="3083340" cy="3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7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535" y="3849081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30310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34" y="1230310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20516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https://pbs.twimg.com/profile_images/1342931002/jordan_400x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73" y="43737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91073" y="57508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Jordan Crouser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24600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 Two Visualization Tools for Analysis of Agent-Based Simulations in Political Science.  IEEE CG&amp;A, 2012</a:t>
            </a:r>
          </a:p>
        </p:txBody>
      </p:sp>
    </p:spTree>
    <p:extLst>
      <p:ext uri="{BB962C8B-B14F-4D97-AF65-F5344CB8AC3E}">
        <p14:creationId xmlns:p14="http://schemas.microsoft.com/office/powerpoint/2010/main" val="757105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Visualization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Bridge Maintenance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Exploring inspection reports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Biomechanical Motion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Interactive motion comparison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DisFunction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learn a model from projection</a:t>
            </a:r>
          </a:p>
          <a:p>
            <a:pPr lvl="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High-D Data Exploration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iPCA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Interactive PCA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7600" y="1219800"/>
            <a:ext cx="4217507" cy="26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6965" y="4024442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04191" y="3948241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24600"/>
            <a:ext cx="83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R. Chang et al., An Interactive Visual Analytics System for Bridge </a:t>
            </a:r>
            <a:r>
              <a:rPr lang="en-US" sz="1200" dirty="0" smtClean="0"/>
              <a:t>Management, </a:t>
            </a:r>
            <a:r>
              <a:rPr lang="en-US" sz="1200" dirty="0" err="1" smtClean="0"/>
              <a:t>EuroVis</a:t>
            </a:r>
            <a:r>
              <a:rPr lang="en-US" sz="1200" dirty="0" smtClean="0"/>
              <a:t>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140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yblfqltkd8Zh3s1Rv5h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1492</Words>
  <Application>Microsoft Office PowerPoint</Application>
  <PresentationFormat>Widescreen</PresentationFormat>
  <Paragraphs>396</Paragraphs>
  <Slides>38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Courier New</vt:lpstr>
      <vt:lpstr>Times New Roman</vt:lpstr>
      <vt:lpstr>Wingdings</vt:lpstr>
      <vt:lpstr>Wingdings 3</vt:lpstr>
      <vt:lpstr>Office Theme</vt:lpstr>
      <vt:lpstr>Big Data Visual Analytics: A User-Centric Approach</vt:lpstr>
      <vt:lpstr>Financial Fraud – A Case for Visual Analytics</vt:lpstr>
      <vt:lpstr>Financial Fraud – A Case Study for Visual Analytics</vt:lpstr>
      <vt:lpstr>WireVis: Financial Fraud Analysis</vt:lpstr>
      <vt:lpstr>WireVis: A Visual  Analytics Approach</vt:lpstr>
      <vt:lpstr>Evaluation</vt:lpstr>
      <vt:lpstr>Good Lessons Learned</vt:lpstr>
      <vt:lpstr>Interactive Visualization Systems</vt:lpstr>
      <vt:lpstr>Interactive Visualization Systems</vt:lpstr>
      <vt:lpstr>Interactive Visualization Systems</vt:lpstr>
      <vt:lpstr>Interactive Visualization Systems</vt:lpstr>
      <vt:lpstr>Interactive Visualization Systems</vt:lpstr>
      <vt:lpstr>PowerPoint Presentation</vt:lpstr>
      <vt:lpstr>“Tough” Lessons Learned</vt:lpstr>
      <vt:lpstr>Problem Statement</vt:lpstr>
      <vt:lpstr>Related Work</vt:lpstr>
      <vt:lpstr>Two Observations:</vt:lpstr>
      <vt:lpstr>Two Observations:</vt:lpstr>
      <vt:lpstr>Problem Statement</vt:lpstr>
      <vt:lpstr>Our Approach:  Predictive Pre-Fetching</vt:lpstr>
      <vt:lpstr>PowerPoint Presentation</vt:lpstr>
      <vt:lpstr>Prediction Algorithms</vt:lpstr>
      <vt:lpstr>Iteration: 0</vt:lpstr>
      <vt:lpstr>Iteration: 0</vt:lpstr>
      <vt:lpstr>Iteration: 0</vt:lpstr>
      <vt:lpstr>Iteration: 0</vt:lpstr>
      <vt:lpstr>Iteration: 0</vt:lpstr>
      <vt:lpstr>Iteration: 1</vt:lpstr>
      <vt:lpstr>Study Results</vt:lpstr>
      <vt:lpstr>Worst Case Scenario: Cache Miss</vt:lpstr>
      <vt:lpstr>Cache Miss</vt:lpstr>
      <vt:lpstr>Example EXPLAIN Output from SciDB</vt:lpstr>
      <vt:lpstr>Other Examples</vt:lpstr>
      <vt:lpstr>Other Examples</vt:lpstr>
      <vt:lpstr>Other Examples</vt:lpstr>
      <vt:lpstr>Reduction Strategies</vt:lpstr>
      <vt:lpstr>Summary</vt:lpstr>
      <vt:lpstr>Questions?  remco@cs.tufts.edu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1492</cp:revision>
  <dcterms:created xsi:type="dcterms:W3CDTF">2011-08-03T02:14:01Z</dcterms:created>
  <dcterms:modified xsi:type="dcterms:W3CDTF">2016-02-29T13:03:33Z</dcterms:modified>
</cp:coreProperties>
</file>