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454" r:id="rId2"/>
    <p:sldId id="655" r:id="rId3"/>
    <p:sldId id="660" r:id="rId4"/>
    <p:sldId id="659" r:id="rId5"/>
    <p:sldId id="658" r:id="rId6"/>
    <p:sldId id="640" r:id="rId7"/>
    <p:sldId id="637" r:id="rId8"/>
    <p:sldId id="641" r:id="rId9"/>
    <p:sldId id="642" r:id="rId10"/>
    <p:sldId id="643" r:id="rId11"/>
    <p:sldId id="656" r:id="rId12"/>
    <p:sldId id="644" r:id="rId13"/>
    <p:sldId id="653" r:id="rId14"/>
    <p:sldId id="645" r:id="rId15"/>
    <p:sldId id="652" r:id="rId16"/>
    <p:sldId id="646" r:id="rId17"/>
    <p:sldId id="654" r:id="rId18"/>
    <p:sldId id="657" r:id="rId19"/>
  </p:sldIdLst>
  <p:sldSz cx="9906000" cy="6858000" type="A4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9900"/>
    <a:srgbClr val="CC0066"/>
    <a:srgbClr val="669900"/>
    <a:srgbClr val="DCE0FE"/>
    <a:srgbClr val="FF5DAE"/>
    <a:srgbClr val="B1BAFD"/>
    <a:srgbClr val="94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6" autoAdjust="0"/>
    <p:restoredTop sz="89439" autoAdjust="0"/>
  </p:normalViewPr>
  <p:slideViewPr>
    <p:cSldViewPr snapToGrid="0">
      <p:cViewPr varScale="1">
        <p:scale>
          <a:sx n="93" d="100"/>
          <a:sy n="93" d="100"/>
        </p:scale>
        <p:origin x="150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AF2A1F5-E9C8-465A-B805-FE0F89C36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710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695325"/>
            <a:ext cx="5021262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680F132-ABFF-4B8E-B45B-72B5044A7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315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blackWhite">
          <a:xfrm>
            <a:off x="0" y="0"/>
            <a:ext cx="9906000" cy="15176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0" y="4181475"/>
            <a:ext cx="9906000" cy="26733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600" b="0">
              <a:solidFill>
                <a:schemeClr val="hlink"/>
              </a:solidFill>
            </a:endParaRPr>
          </a:p>
        </p:txBody>
      </p:sp>
      <p:sp>
        <p:nvSpPr>
          <p:cNvPr id="1344517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650875" y="2155825"/>
            <a:ext cx="8616950" cy="1409700"/>
          </a:xfrm>
        </p:spPr>
        <p:txBody>
          <a:bodyPr anchor="ctr" anchorCtr="1"/>
          <a:lstStyle>
            <a:lvl1pPr algn="ctr">
              <a:defRPr b="1"/>
            </a:lvl1pPr>
          </a:lstStyle>
          <a:p>
            <a:pPr lvl="0"/>
            <a:r>
              <a:rPr lang="en-US" altLang="en-US" noProof="0"/>
              <a:t>Presentation Title</a:t>
            </a:r>
          </a:p>
        </p:txBody>
      </p:sp>
      <p:sp>
        <p:nvSpPr>
          <p:cNvPr id="1344518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3225" y="4752975"/>
            <a:ext cx="5776913" cy="99853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0">
                <a:solidFill>
                  <a:srgbClr val="EAEAEA"/>
                </a:solidFill>
              </a:defRPr>
            </a:lvl1pPr>
          </a:lstStyle>
          <a:p>
            <a:pPr lvl="0"/>
            <a:r>
              <a:rPr lang="en-US" altLang="en-US" noProof="0"/>
              <a:t>Presentation Subtitle</a:t>
            </a:r>
            <a:br>
              <a:rPr lang="en-US" altLang="en-US" noProof="0"/>
            </a:br>
            <a:r>
              <a:rPr lang="en-US" altLang="en-US" noProof="0"/>
              <a:t>Subtitle Second Line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92338" y="6221413"/>
            <a:ext cx="31384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5840413" y="6221413"/>
            <a:ext cx="17541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6005014" y="6610350"/>
            <a:ext cx="381867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900" dirty="0">
                <a:solidFill>
                  <a:srgbClr val="DCE0FE"/>
                </a:solidFill>
              </a:rPr>
              <a:t>Copyright 2012, 2015, 2017 &amp; 2022 – Noah Mendelsohn</a:t>
            </a:r>
          </a:p>
        </p:txBody>
      </p:sp>
    </p:spTree>
    <p:extLst>
      <p:ext uri="{BB962C8B-B14F-4D97-AF65-F5344CB8AC3E}">
        <p14:creationId xmlns:p14="http://schemas.microsoft.com/office/powerpoint/2010/main" val="352913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58E61-7171-44E9-91C6-509E43E509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31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6738" y="871538"/>
            <a:ext cx="2249487" cy="4806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871538"/>
            <a:ext cx="6597650" cy="4806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3A019-B6E2-4587-B9D9-3FF254B3C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23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A8692-B8DC-4141-8EA1-CB0745A90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30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57E2A-4DC0-4663-B37C-59199A929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87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776413"/>
            <a:ext cx="413543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788" y="1776413"/>
            <a:ext cx="413543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2EF6-CD54-43DC-BF75-B711502CB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471B9-8461-4FFA-B0D4-017F745ED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52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15DA3-560E-41E7-B551-AC213074FC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7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2814C-98CF-4229-9FA4-6CC60F7AD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62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E85A7-5696-446D-A263-735500441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83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79BE5-B140-4A77-B795-A569C6EFD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38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6688" y="871538"/>
            <a:ext cx="89328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76413"/>
            <a:ext cx="84232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black">
          <a:xfrm>
            <a:off x="6324600" y="6613525"/>
            <a:ext cx="3581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altLang="en-US" sz="1000" b="0">
                <a:solidFill>
                  <a:srgbClr val="FFFFFF"/>
                </a:solidFill>
                <a:latin typeface="Arial" charset="0"/>
              </a:rPr>
              <a:t>© 2010 Noah Mendelsohn</a:t>
            </a:r>
          </a:p>
        </p:txBody>
      </p:sp>
      <p:sp>
        <p:nvSpPr>
          <p:cNvPr id="134349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66688" y="6500813"/>
            <a:ext cx="10906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fld id="{57D754A1-24BC-41DD-B928-71BE585ACE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12"/>
          <p:cNvSpPr>
            <a:spLocks noChangeShapeType="1"/>
          </p:cNvSpPr>
          <p:nvPr/>
        </p:nvSpPr>
        <p:spPr bwMode="black">
          <a:xfrm>
            <a:off x="1073150" y="146050"/>
            <a:ext cx="0" cy="2349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black">
          <a:xfrm>
            <a:off x="107315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4"/>
          <p:cNvSpPr>
            <a:spLocks noChangeArrowheads="1"/>
          </p:cNvSpPr>
          <p:nvPr userDrawn="1"/>
        </p:nvSpPr>
        <p:spPr bwMode="auto">
          <a:xfrm>
            <a:off x="0" y="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600" b="0">
              <a:solidFill>
                <a:srgbClr val="080808"/>
              </a:solidFill>
            </a:endParaRPr>
          </a:p>
        </p:txBody>
      </p:sp>
      <p:sp>
        <p:nvSpPr>
          <p:cNvPr id="1033" name="Rectangle 15"/>
          <p:cNvSpPr>
            <a:spLocks noChangeArrowheads="1"/>
          </p:cNvSpPr>
          <p:nvPr userDrawn="1"/>
        </p:nvSpPr>
        <p:spPr bwMode="auto">
          <a:xfrm>
            <a:off x="0" y="649605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600" b="0">
              <a:solidFill>
                <a:srgbClr val="08080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ah@cs.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Brief Intro to the</a:t>
            </a:r>
            <a:br>
              <a:rPr lang="en-US" altLang="en-US"/>
            </a:br>
            <a:r>
              <a:rPr lang="en-US" altLang="en-US"/>
              <a:t>RPC Project Framework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Noah Mendelsohn</a:t>
            </a:r>
          </a:p>
          <a:p>
            <a:pPr eaLnBrk="1" hangingPunct="1"/>
            <a:r>
              <a:rPr lang="en-US" altLang="en-US"/>
              <a:t>Tufts University</a:t>
            </a:r>
            <a:br>
              <a:rPr lang="en-US" altLang="en-US"/>
            </a:br>
            <a:r>
              <a:rPr lang="en-US" altLang="en-US"/>
              <a:t>Email: </a:t>
            </a:r>
            <a:r>
              <a:rPr lang="en-US" altLang="en-US">
                <a:hlinkClick r:id="rId2"/>
              </a:rPr>
              <a:t>noah@cs.tufts.edu</a:t>
            </a:r>
            <a:endParaRPr lang="en-US" altLang="en-US"/>
          </a:p>
          <a:p>
            <a:pPr eaLnBrk="1" hangingPunct="1"/>
            <a:r>
              <a:rPr lang="en-US" altLang="en-US"/>
              <a:t>Web: http://www.cs.tufts.edu/~noah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black">
          <a:xfrm>
            <a:off x="676275" y="290513"/>
            <a:ext cx="855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en-US" b="0" dirty="0">
                <a:solidFill>
                  <a:srgbClr val="EAEAEA"/>
                </a:solidFill>
              </a:rPr>
              <a:t>COMP 117: Internet Scale Distributed Systems (Fall 2022)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altLang="en-US" b="0" dirty="0">
              <a:solidFill>
                <a:srgbClr val="EAEAE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9223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9239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9240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9241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9242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4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9234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9235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9236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9237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5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9226" name="Group 33"/>
          <p:cNvGrpSpPr>
            <a:grpSpLocks/>
          </p:cNvGrpSpPr>
          <p:nvPr/>
        </p:nvGrpSpPr>
        <p:grpSpPr bwMode="auto">
          <a:xfrm>
            <a:off x="688975" y="3106738"/>
            <a:ext cx="2376488" cy="1387475"/>
            <a:chOff x="434" y="1957"/>
            <a:chExt cx="1497" cy="874"/>
          </a:xfrm>
        </p:grpSpPr>
        <p:sp>
          <p:nvSpPr>
            <p:cNvPr id="9232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18" cy="640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void() {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send func1;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read DONE;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9233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149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simplefunction.proxy.cpp</a:t>
              </a:r>
            </a:p>
          </p:txBody>
        </p:sp>
      </p:grpSp>
      <p:sp>
        <p:nvSpPr>
          <p:cNvPr id="9227" name="Text Box 32"/>
          <p:cNvSpPr txBox="1">
            <a:spLocks noChangeArrowheads="1"/>
          </p:cNvSpPr>
          <p:nvPr/>
        </p:nvSpPr>
        <p:spPr bwMode="auto">
          <a:xfrm>
            <a:off x="7223125" y="2830513"/>
            <a:ext cx="18827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simplefunction.cpp</a:t>
            </a:r>
          </a:p>
        </p:txBody>
      </p:sp>
      <p:sp>
        <p:nvSpPr>
          <p:cNvPr id="9228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9229" name="Text Box 30"/>
          <p:cNvSpPr txBox="1">
            <a:spLocks noChangeArrowheads="1"/>
          </p:cNvSpPr>
          <p:nvPr/>
        </p:nvSpPr>
        <p:spPr bwMode="auto">
          <a:xfrm>
            <a:off x="7685088" y="1893888"/>
            <a:ext cx="995362" cy="831850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func1()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return;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9230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9231" name="Rounded Rectangular Callout 1"/>
          <p:cNvSpPr>
            <a:spLocks noChangeArrowheads="1"/>
          </p:cNvSpPr>
          <p:nvPr/>
        </p:nvSpPr>
        <p:spPr bwMode="auto">
          <a:xfrm>
            <a:off x="2874963" y="1381125"/>
            <a:ext cx="2705100" cy="828675"/>
          </a:xfrm>
          <a:prstGeom prst="wedgeRoundRectCallout">
            <a:avLst>
              <a:gd name="adj1" fmla="val -84477"/>
              <a:gd name="adj2" fmla="val 163255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Sample proxy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0247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0263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0264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0265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0266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0258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0259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0260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0261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9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0250" name="Group 33"/>
          <p:cNvGrpSpPr>
            <a:grpSpLocks/>
          </p:cNvGrpSpPr>
          <p:nvPr/>
        </p:nvGrpSpPr>
        <p:grpSpPr bwMode="auto">
          <a:xfrm>
            <a:off x="688975" y="3106738"/>
            <a:ext cx="2376488" cy="1387475"/>
            <a:chOff x="434" y="1957"/>
            <a:chExt cx="1497" cy="874"/>
          </a:xfrm>
        </p:grpSpPr>
        <p:sp>
          <p:nvSpPr>
            <p:cNvPr id="10256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18" cy="640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void() {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send func1;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read DONE;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10257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149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simplefunction.proxy.cpp</a:t>
              </a:r>
            </a:p>
          </p:txBody>
        </p:sp>
      </p:grpSp>
      <p:sp>
        <p:nvSpPr>
          <p:cNvPr id="10251" name="Text Box 32"/>
          <p:cNvSpPr txBox="1">
            <a:spLocks noChangeArrowheads="1"/>
          </p:cNvSpPr>
          <p:nvPr/>
        </p:nvSpPr>
        <p:spPr bwMode="auto">
          <a:xfrm>
            <a:off x="7223125" y="2830513"/>
            <a:ext cx="18827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simplefunction.cpp</a:t>
            </a:r>
          </a:p>
        </p:txBody>
      </p:sp>
      <p:sp>
        <p:nvSpPr>
          <p:cNvPr id="10252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0253" name="Text Box 30"/>
          <p:cNvSpPr txBox="1">
            <a:spLocks noChangeArrowheads="1"/>
          </p:cNvSpPr>
          <p:nvPr/>
        </p:nvSpPr>
        <p:spPr bwMode="auto">
          <a:xfrm>
            <a:off x="7685088" y="1893888"/>
            <a:ext cx="995362" cy="831850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func1()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return;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0254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0255" name="Rounded Rectangular Callout 1"/>
          <p:cNvSpPr>
            <a:spLocks noChangeArrowheads="1"/>
          </p:cNvSpPr>
          <p:nvPr/>
        </p:nvSpPr>
        <p:spPr bwMode="auto">
          <a:xfrm>
            <a:off x="3443288" y="3213100"/>
            <a:ext cx="2705100" cy="827088"/>
          </a:xfrm>
          <a:prstGeom prst="wedgeRoundRectCallout">
            <a:avLst>
              <a:gd name="adj1" fmla="val -91366"/>
              <a:gd name="adj2" fmla="val 78579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Proxy and stub names always match IDL file name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1271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1287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1288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1289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1290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128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128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128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128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3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1274" name="Group 33"/>
          <p:cNvGrpSpPr>
            <a:grpSpLocks/>
          </p:cNvGrpSpPr>
          <p:nvPr/>
        </p:nvGrpSpPr>
        <p:grpSpPr bwMode="auto">
          <a:xfrm>
            <a:off x="688975" y="3106738"/>
            <a:ext cx="2376488" cy="1387475"/>
            <a:chOff x="434" y="1957"/>
            <a:chExt cx="1497" cy="874"/>
          </a:xfrm>
        </p:grpSpPr>
        <p:sp>
          <p:nvSpPr>
            <p:cNvPr id="11280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18" cy="640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void() {</a:t>
              </a:r>
              <a:b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  send func1;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  read DONE;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11281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149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simplefunction.proxy.cpp</a:t>
              </a:r>
            </a:p>
          </p:txBody>
        </p:sp>
      </p:grpSp>
      <p:sp>
        <p:nvSpPr>
          <p:cNvPr id="11275" name="Text Box 30"/>
          <p:cNvSpPr txBox="1">
            <a:spLocks noChangeArrowheads="1"/>
          </p:cNvSpPr>
          <p:nvPr/>
        </p:nvSpPr>
        <p:spPr bwMode="auto">
          <a:xfrm>
            <a:off x="4513263" y="3854450"/>
            <a:ext cx="2212975" cy="212407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…loop accepting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connections{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while(!eof){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  dispatchFunction()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}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}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1276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1277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1278" name="Rounded Rectangular Callout 1"/>
          <p:cNvSpPr>
            <a:spLocks noChangeArrowheads="1"/>
          </p:cNvSpPr>
          <p:nvPr/>
        </p:nvSpPr>
        <p:spPr bwMode="auto">
          <a:xfrm>
            <a:off x="6913563" y="2692400"/>
            <a:ext cx="2706687" cy="828675"/>
          </a:xfrm>
          <a:prstGeom prst="wedgeRoundRectCallout">
            <a:avLst>
              <a:gd name="adj1" fmla="val -92681"/>
              <a:gd name="adj2" fmla="val 127884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rpcserver is generic main program…doesn’t depend on IDL or func1</a:t>
            </a:r>
          </a:p>
        </p:txBody>
      </p:sp>
      <p:sp>
        <p:nvSpPr>
          <p:cNvPr id="11279" name="Text Box 32"/>
          <p:cNvSpPr txBox="1">
            <a:spLocks noChangeArrowheads="1"/>
          </p:cNvSpPr>
          <p:nvPr/>
        </p:nvSpPr>
        <p:spPr bwMode="auto">
          <a:xfrm>
            <a:off x="4219575" y="5978525"/>
            <a:ext cx="284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rpcserver.cpp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linked as simplefunctionserver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2295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2311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2312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2313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2314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6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2306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2307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2308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2309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7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2298" name="Group 33"/>
          <p:cNvGrpSpPr>
            <a:grpSpLocks/>
          </p:cNvGrpSpPr>
          <p:nvPr/>
        </p:nvGrpSpPr>
        <p:grpSpPr bwMode="auto">
          <a:xfrm>
            <a:off x="688975" y="3106738"/>
            <a:ext cx="2376488" cy="1387475"/>
            <a:chOff x="434" y="1957"/>
            <a:chExt cx="1497" cy="874"/>
          </a:xfrm>
        </p:grpSpPr>
        <p:sp>
          <p:nvSpPr>
            <p:cNvPr id="12304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18" cy="640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void() {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send func1;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read DONE;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12305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149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simplefunction.proxy.cpp</a:t>
              </a:r>
            </a:p>
          </p:txBody>
        </p:sp>
      </p:grpSp>
      <p:sp>
        <p:nvSpPr>
          <p:cNvPr id="12299" name="Text Box 30"/>
          <p:cNvSpPr txBox="1">
            <a:spLocks noChangeArrowheads="1"/>
          </p:cNvSpPr>
          <p:nvPr/>
        </p:nvSpPr>
        <p:spPr bwMode="auto">
          <a:xfrm>
            <a:off x="4513263" y="3854450"/>
            <a:ext cx="2212975" cy="212407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…loop accepting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connections{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while(!eof){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  dispatchFunction()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}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}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2300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2301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2302" name="Rounded Rectangular Callout 1"/>
          <p:cNvSpPr>
            <a:spLocks noChangeArrowheads="1"/>
          </p:cNvSpPr>
          <p:nvPr/>
        </p:nvSpPr>
        <p:spPr bwMode="auto">
          <a:xfrm>
            <a:off x="6559550" y="3351213"/>
            <a:ext cx="3146425" cy="1143000"/>
          </a:xfrm>
          <a:prstGeom prst="wedgeRoundRectCallout">
            <a:avLst>
              <a:gd name="adj1" fmla="val -53181"/>
              <a:gd name="adj2" fmla="val 200991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…but we name the executable to match the particular use (simplefunctionserver)</a:t>
            </a:r>
          </a:p>
        </p:txBody>
      </p:sp>
      <p:sp>
        <p:nvSpPr>
          <p:cNvPr id="12303" name="Text Box 32"/>
          <p:cNvSpPr txBox="1">
            <a:spLocks noChangeArrowheads="1"/>
          </p:cNvSpPr>
          <p:nvPr/>
        </p:nvSpPr>
        <p:spPr bwMode="auto">
          <a:xfrm>
            <a:off x="4219575" y="5978525"/>
            <a:ext cx="284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rpcserver.cpp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linked as </a:t>
            </a: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simplefunctionserver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3319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3337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3338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3339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3340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0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333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333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333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333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3322" name="Group 33"/>
          <p:cNvGrpSpPr>
            <a:grpSpLocks/>
          </p:cNvGrpSpPr>
          <p:nvPr/>
        </p:nvGrpSpPr>
        <p:grpSpPr bwMode="auto">
          <a:xfrm>
            <a:off x="688975" y="3106738"/>
            <a:ext cx="2376488" cy="1387475"/>
            <a:chOff x="434" y="1957"/>
            <a:chExt cx="1497" cy="874"/>
          </a:xfrm>
        </p:grpSpPr>
        <p:sp>
          <p:nvSpPr>
            <p:cNvPr id="13330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18" cy="640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void() {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send func1;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read DONE;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13331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149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simplefunction.proxy.cpp</a:t>
              </a:r>
            </a:p>
          </p:txBody>
        </p:sp>
      </p:grpSp>
      <p:sp>
        <p:nvSpPr>
          <p:cNvPr id="13323" name="Text Box 30"/>
          <p:cNvSpPr txBox="1">
            <a:spLocks noChangeArrowheads="1"/>
          </p:cNvSpPr>
          <p:nvPr/>
        </p:nvSpPr>
        <p:spPr bwMode="auto">
          <a:xfrm>
            <a:off x="7064375" y="3644900"/>
            <a:ext cx="2236788" cy="230822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dispatchFunction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() {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from socket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__func1()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 dirty="0">
              <a:solidFill>
                <a:srgbClr val="8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__func1()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</a:t>
            </a: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args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from stream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func1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send response DONE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3324" name="Text Box 32"/>
          <p:cNvSpPr txBox="1">
            <a:spLocks noChangeArrowheads="1"/>
          </p:cNvSpPr>
          <p:nvPr/>
        </p:nvSpPr>
        <p:spPr bwMode="auto">
          <a:xfrm>
            <a:off x="7042150" y="5972175"/>
            <a:ext cx="22796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simplefunction.stub.cpp</a:t>
            </a:r>
          </a:p>
        </p:txBody>
      </p:sp>
      <p:sp>
        <p:nvSpPr>
          <p:cNvPr id="13325" name="Text Box 30"/>
          <p:cNvSpPr txBox="1">
            <a:spLocks noChangeArrowheads="1"/>
          </p:cNvSpPr>
          <p:nvPr/>
        </p:nvSpPr>
        <p:spPr bwMode="auto">
          <a:xfrm>
            <a:off x="4513263" y="3854450"/>
            <a:ext cx="2212975" cy="212407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…loop accepting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connections{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while(!eof){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  dispatchFunction()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}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}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3326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3327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3328" name="Rounded Rectangular Callout 1"/>
          <p:cNvSpPr>
            <a:spLocks noChangeArrowheads="1"/>
          </p:cNvSpPr>
          <p:nvPr/>
        </p:nvSpPr>
        <p:spPr bwMode="auto">
          <a:xfrm>
            <a:off x="7392988" y="1293813"/>
            <a:ext cx="2706687" cy="827087"/>
          </a:xfrm>
          <a:prstGeom prst="wedgeRoundRectCallout">
            <a:avLst>
              <a:gd name="adj1" fmla="val -48639"/>
              <a:gd name="adj2" fmla="val 259333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All stubs provide a dispatchFunction</a:t>
            </a:r>
          </a:p>
        </p:txBody>
      </p:sp>
      <p:sp>
        <p:nvSpPr>
          <p:cNvPr id="13329" name="Text Box 32"/>
          <p:cNvSpPr txBox="1">
            <a:spLocks noChangeArrowheads="1"/>
          </p:cNvSpPr>
          <p:nvPr/>
        </p:nvSpPr>
        <p:spPr bwMode="auto">
          <a:xfrm>
            <a:off x="4219575" y="5978525"/>
            <a:ext cx="284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rpcserver.cpp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linked as simplefunctionserver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4343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4363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4364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4365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4366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4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4358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4360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4361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4346" name="Group 33"/>
          <p:cNvGrpSpPr>
            <a:grpSpLocks/>
          </p:cNvGrpSpPr>
          <p:nvPr/>
        </p:nvGrpSpPr>
        <p:grpSpPr bwMode="auto">
          <a:xfrm>
            <a:off x="688975" y="3106738"/>
            <a:ext cx="2376488" cy="1387475"/>
            <a:chOff x="434" y="1957"/>
            <a:chExt cx="1497" cy="874"/>
          </a:xfrm>
        </p:grpSpPr>
        <p:sp>
          <p:nvSpPr>
            <p:cNvPr id="14356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18" cy="640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func1() </a:t>
              </a: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{</a:t>
              </a:r>
              <a:b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  send func1;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  read DONE;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14357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149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simplefunction.proxy.cpp</a:t>
              </a:r>
            </a:p>
          </p:txBody>
        </p:sp>
      </p:grpSp>
      <p:sp>
        <p:nvSpPr>
          <p:cNvPr id="14347" name="Text Box 30"/>
          <p:cNvSpPr txBox="1">
            <a:spLocks noChangeArrowheads="1"/>
          </p:cNvSpPr>
          <p:nvPr/>
        </p:nvSpPr>
        <p:spPr bwMode="auto">
          <a:xfrm>
            <a:off x="7064375" y="3644900"/>
            <a:ext cx="2236788" cy="230822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dispatchFunction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() {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from socket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__func1()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 dirty="0">
              <a:solidFill>
                <a:srgbClr val="8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__func1()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</a:t>
            </a: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args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from stream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func1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send response DONE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4348" name="Text Box 32"/>
          <p:cNvSpPr txBox="1">
            <a:spLocks noChangeArrowheads="1"/>
          </p:cNvSpPr>
          <p:nvPr/>
        </p:nvSpPr>
        <p:spPr bwMode="auto">
          <a:xfrm>
            <a:off x="7042150" y="5972175"/>
            <a:ext cx="22796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simplefunction.stub.cpp</a:t>
            </a:r>
          </a:p>
        </p:txBody>
      </p:sp>
      <p:sp>
        <p:nvSpPr>
          <p:cNvPr id="14349" name="Text Box 30"/>
          <p:cNvSpPr txBox="1">
            <a:spLocks noChangeArrowheads="1"/>
          </p:cNvSpPr>
          <p:nvPr/>
        </p:nvSpPr>
        <p:spPr bwMode="auto">
          <a:xfrm>
            <a:off x="4513263" y="3854450"/>
            <a:ext cx="2212975" cy="212407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…loop accepting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connections{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while(!eof){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  dispatchFunction()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}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}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4350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4351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4352" name="Rounded Rectangular Callout 1"/>
          <p:cNvSpPr>
            <a:spLocks noChangeArrowheads="1"/>
          </p:cNvSpPr>
          <p:nvPr/>
        </p:nvSpPr>
        <p:spPr bwMode="auto">
          <a:xfrm>
            <a:off x="7042150" y="1660525"/>
            <a:ext cx="2706688" cy="1250950"/>
          </a:xfrm>
          <a:prstGeom prst="wedgeRoundRectCallout">
            <a:avLst>
              <a:gd name="adj1" fmla="val -41426"/>
              <a:gd name="adj2" fmla="val 154375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…that reads function names from the network and calls the right stub</a:t>
            </a:r>
          </a:p>
        </p:txBody>
      </p:sp>
      <p:sp>
        <p:nvSpPr>
          <p:cNvPr id="14353" name="Freeform 4"/>
          <p:cNvSpPr>
            <a:spLocks/>
          </p:cNvSpPr>
          <p:nvPr/>
        </p:nvSpPr>
        <p:spPr bwMode="auto">
          <a:xfrm>
            <a:off x="4030663" y="4367213"/>
            <a:ext cx="5213350" cy="890587"/>
          </a:xfrm>
          <a:custGeom>
            <a:avLst/>
            <a:gdLst>
              <a:gd name="T0" fmla="*/ 4500769 w 5213399"/>
              <a:gd name="T1" fmla="*/ 0 h 889917"/>
              <a:gd name="T2" fmla="*/ 4846978 w 5213399"/>
              <a:gd name="T3" fmla="*/ 240601 h 889917"/>
              <a:gd name="T4" fmla="*/ 0 w 5213399"/>
              <a:gd name="T5" fmla="*/ 597045 h 8899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13399" h="889917">
                <a:moveTo>
                  <a:pt x="4500979" y="0"/>
                </a:moveTo>
                <a:cubicBezTo>
                  <a:pt x="5049175" y="70281"/>
                  <a:pt x="5597371" y="140563"/>
                  <a:pt x="4847208" y="239697"/>
                </a:cubicBezTo>
                <a:cubicBezTo>
                  <a:pt x="4097045" y="338831"/>
                  <a:pt x="1680839" y="1389355"/>
                  <a:pt x="0" y="594803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28" name="Curved Left Arrow 27"/>
          <p:cNvSpPr>
            <a:spLocks noChangeArrowheads="1"/>
          </p:cNvSpPr>
          <p:nvPr/>
        </p:nvSpPr>
        <p:spPr bwMode="auto">
          <a:xfrm rot="875056">
            <a:off x="8424863" y="4367213"/>
            <a:ext cx="338137" cy="763587"/>
          </a:xfrm>
          <a:prstGeom prst="curvedLeftArrow">
            <a:avLst>
              <a:gd name="adj1" fmla="val 24945"/>
              <a:gd name="adj2" fmla="val 49890"/>
              <a:gd name="adj3" fmla="val 250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600" b="0">
              <a:solidFill>
                <a:srgbClr val="F49610"/>
              </a:solidFill>
              <a:latin typeface="Verdana" pitchFamily="34" charset="0"/>
            </a:endParaRPr>
          </a:p>
        </p:txBody>
      </p:sp>
      <p:sp>
        <p:nvSpPr>
          <p:cNvPr id="14355" name="Text Box 32"/>
          <p:cNvSpPr txBox="1">
            <a:spLocks noChangeArrowheads="1"/>
          </p:cNvSpPr>
          <p:nvPr/>
        </p:nvSpPr>
        <p:spPr bwMode="auto">
          <a:xfrm>
            <a:off x="4219575" y="5978525"/>
            <a:ext cx="284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rpcserver.cpp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linked as simplefunctionserver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0"/>
          <p:cNvSpPr txBox="1">
            <a:spLocks noChangeArrowheads="1"/>
          </p:cNvSpPr>
          <p:nvPr/>
        </p:nvSpPr>
        <p:spPr bwMode="auto">
          <a:xfrm>
            <a:off x="7685088" y="1893888"/>
            <a:ext cx="995362" cy="831850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func1()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return;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5368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5397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5398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5399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5400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9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539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539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539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539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5371" name="Group 33"/>
          <p:cNvGrpSpPr>
            <a:grpSpLocks/>
          </p:cNvGrpSpPr>
          <p:nvPr/>
        </p:nvGrpSpPr>
        <p:grpSpPr bwMode="auto">
          <a:xfrm>
            <a:off x="688975" y="3106738"/>
            <a:ext cx="2376488" cy="1387475"/>
            <a:chOff x="434" y="1957"/>
            <a:chExt cx="1497" cy="874"/>
          </a:xfrm>
        </p:grpSpPr>
        <p:sp>
          <p:nvSpPr>
            <p:cNvPr id="15390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18" cy="640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void() {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send func1;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read DONE;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149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simplefunction.proxy.cpp</a:t>
              </a:r>
            </a:p>
          </p:txBody>
        </p:sp>
      </p:grpSp>
      <p:sp>
        <p:nvSpPr>
          <p:cNvPr id="15372" name="Text Box 30"/>
          <p:cNvSpPr txBox="1">
            <a:spLocks noChangeArrowheads="1"/>
          </p:cNvSpPr>
          <p:nvPr/>
        </p:nvSpPr>
        <p:spPr bwMode="auto">
          <a:xfrm>
            <a:off x="7064375" y="3644900"/>
            <a:ext cx="2236788" cy="230822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dispatchFunctiong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() {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from socket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__func1()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 dirty="0">
              <a:solidFill>
                <a:srgbClr val="8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__func1()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</a:t>
            </a: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args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from stream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func1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send response DONE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5373" name="Text Box 32"/>
          <p:cNvSpPr txBox="1">
            <a:spLocks noChangeArrowheads="1"/>
          </p:cNvSpPr>
          <p:nvPr/>
        </p:nvSpPr>
        <p:spPr bwMode="auto">
          <a:xfrm>
            <a:off x="7042150" y="5972175"/>
            <a:ext cx="22796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simplefunction.stub.cpp</a:t>
            </a:r>
          </a:p>
        </p:txBody>
      </p:sp>
      <p:grpSp>
        <p:nvGrpSpPr>
          <p:cNvPr id="116773" name="Group 37"/>
          <p:cNvGrpSpPr>
            <a:grpSpLocks/>
          </p:cNvGrpSpPr>
          <p:nvPr/>
        </p:nvGrpSpPr>
        <p:grpSpPr bwMode="auto">
          <a:xfrm>
            <a:off x="2670175" y="3419475"/>
            <a:ext cx="3522663" cy="388938"/>
            <a:chOff x="1683" y="1980"/>
            <a:chExt cx="2219" cy="245"/>
          </a:xfrm>
        </p:grpSpPr>
        <p:sp>
          <p:nvSpPr>
            <p:cNvPr id="15387" name="Text Box 22"/>
            <p:cNvSpPr txBox="1">
              <a:spLocks noChangeArrowheads="1"/>
            </p:cNvSpPr>
            <p:nvPr/>
          </p:nvSpPr>
          <p:spPr bwMode="auto">
            <a:xfrm>
              <a:off x="1683" y="2052"/>
              <a:ext cx="5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Request</a:t>
              </a:r>
            </a:p>
          </p:txBody>
        </p:sp>
        <p:sp>
          <p:nvSpPr>
            <p:cNvPr id="15388" name="Line 23"/>
            <p:cNvSpPr>
              <a:spLocks noChangeShapeType="1"/>
            </p:cNvSpPr>
            <p:nvPr/>
          </p:nvSpPr>
          <p:spPr bwMode="auto">
            <a:xfrm>
              <a:off x="2345" y="2153"/>
              <a:ext cx="155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89" name="Text Box 35"/>
            <p:cNvSpPr txBox="1">
              <a:spLocks noChangeArrowheads="1"/>
            </p:cNvSpPr>
            <p:nvPr/>
          </p:nvSpPr>
          <p:spPr bwMode="auto">
            <a:xfrm>
              <a:off x="2486" y="1980"/>
              <a:ext cx="919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invoke func1()</a:t>
              </a:r>
            </a:p>
          </p:txBody>
        </p:sp>
      </p:grpSp>
      <p:grpSp>
        <p:nvGrpSpPr>
          <p:cNvPr id="116774" name="Group 38"/>
          <p:cNvGrpSpPr>
            <a:grpSpLocks/>
          </p:cNvGrpSpPr>
          <p:nvPr/>
        </p:nvGrpSpPr>
        <p:grpSpPr bwMode="auto">
          <a:xfrm>
            <a:off x="2698750" y="3097213"/>
            <a:ext cx="3675063" cy="352425"/>
            <a:chOff x="1749" y="2190"/>
            <a:chExt cx="2315" cy="222"/>
          </a:xfrm>
        </p:grpSpPr>
        <p:grpSp>
          <p:nvGrpSpPr>
            <p:cNvPr id="15383" name="Group 24"/>
            <p:cNvGrpSpPr>
              <a:grpSpLocks/>
            </p:cNvGrpSpPr>
            <p:nvPr/>
          </p:nvGrpSpPr>
          <p:grpSpPr bwMode="auto">
            <a:xfrm>
              <a:off x="1749" y="2239"/>
              <a:ext cx="2315" cy="173"/>
              <a:chOff x="1749" y="2239"/>
              <a:chExt cx="2315" cy="173"/>
            </a:xfrm>
          </p:grpSpPr>
          <p:sp>
            <p:nvSpPr>
              <p:cNvPr id="15385" name="Text Box 25"/>
              <p:cNvSpPr txBox="1">
                <a:spLocks noChangeArrowheads="1"/>
              </p:cNvSpPr>
              <p:nvPr/>
            </p:nvSpPr>
            <p:spPr bwMode="auto">
              <a:xfrm>
                <a:off x="3430" y="2239"/>
                <a:ext cx="63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en-US" sz="1200">
                    <a:solidFill>
                      <a:srgbClr val="0000FF"/>
                    </a:solidFill>
                    <a:latin typeface="Verdana" pitchFamily="34" charset="0"/>
                  </a:rPr>
                  <a:t>Response</a:t>
                </a:r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 flipH="1">
                <a:off x="1749" y="2363"/>
                <a:ext cx="155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5384" name="Text Box 36"/>
            <p:cNvSpPr txBox="1">
              <a:spLocks noChangeArrowheads="1"/>
            </p:cNvSpPr>
            <p:nvPr/>
          </p:nvSpPr>
          <p:spPr bwMode="auto">
            <a:xfrm>
              <a:off x="2235" y="2190"/>
              <a:ext cx="42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DONE</a:t>
              </a:r>
            </a:p>
          </p:txBody>
        </p:sp>
      </p:grpSp>
      <p:sp>
        <p:nvSpPr>
          <p:cNvPr id="116775" name="Freeform 39"/>
          <p:cNvSpPr>
            <a:spLocks/>
          </p:cNvSpPr>
          <p:nvPr/>
        </p:nvSpPr>
        <p:spPr bwMode="auto">
          <a:xfrm>
            <a:off x="1239838" y="2508250"/>
            <a:ext cx="6726237" cy="2376488"/>
          </a:xfrm>
          <a:custGeom>
            <a:avLst/>
            <a:gdLst>
              <a:gd name="T0" fmla="*/ 0 w 10273"/>
              <a:gd name="T1" fmla="*/ 2147483647 h 18735"/>
              <a:gd name="T2" fmla="*/ 2147483647 w 10273"/>
              <a:gd name="T3" fmla="*/ 2147483647 h 18735"/>
              <a:gd name="T4" fmla="*/ 2147483647 w 10273"/>
              <a:gd name="T5" fmla="*/ 2147483647 h 18735"/>
              <a:gd name="T6" fmla="*/ 2147483647 w 10273"/>
              <a:gd name="T7" fmla="*/ 2147483647 h 18735"/>
              <a:gd name="T8" fmla="*/ 2147483647 w 10273"/>
              <a:gd name="T9" fmla="*/ 2147483647 h 18735"/>
              <a:gd name="T10" fmla="*/ 2147483647 w 10273"/>
              <a:gd name="T11" fmla="*/ 2147483647 h 18735"/>
              <a:gd name="T12" fmla="*/ 2147483647 w 10273"/>
              <a:gd name="T13" fmla="*/ 2147483647 h 18735"/>
              <a:gd name="T14" fmla="*/ 2147483647 w 10273"/>
              <a:gd name="T15" fmla="*/ 2147483647 h 18735"/>
              <a:gd name="T16" fmla="*/ 2147483647 w 10273"/>
              <a:gd name="T17" fmla="*/ 0 h 18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273" h="18735">
                <a:moveTo>
                  <a:pt x="0" y="2778"/>
                </a:moveTo>
                <a:cubicBezTo>
                  <a:pt x="39" y="3855"/>
                  <a:pt x="-20" y="5180"/>
                  <a:pt x="101" y="6194"/>
                </a:cubicBezTo>
                <a:cubicBezTo>
                  <a:pt x="222" y="7208"/>
                  <a:pt x="349" y="8980"/>
                  <a:pt x="727" y="8863"/>
                </a:cubicBezTo>
                <a:cubicBezTo>
                  <a:pt x="1105" y="8746"/>
                  <a:pt x="1587" y="6174"/>
                  <a:pt x="2367" y="5494"/>
                </a:cubicBezTo>
                <a:cubicBezTo>
                  <a:pt x="3147" y="4814"/>
                  <a:pt x="4527" y="4756"/>
                  <a:pt x="5407" y="4781"/>
                </a:cubicBezTo>
                <a:cubicBezTo>
                  <a:pt x="6288" y="4806"/>
                  <a:pt x="6996" y="4674"/>
                  <a:pt x="7648" y="5632"/>
                </a:cubicBezTo>
                <a:cubicBezTo>
                  <a:pt x="8300" y="6590"/>
                  <a:pt x="8903" y="8396"/>
                  <a:pt x="9321" y="10531"/>
                </a:cubicBezTo>
                <a:cubicBezTo>
                  <a:pt x="9739" y="12666"/>
                  <a:pt x="9944" y="20323"/>
                  <a:pt x="10157" y="18440"/>
                </a:cubicBezTo>
                <a:cubicBezTo>
                  <a:pt x="10550" y="17502"/>
                  <a:pt x="9804" y="1890"/>
                  <a:pt x="10000" y="0"/>
                </a:cubicBezTo>
              </a:path>
            </a:pathLst>
          </a:custGeom>
          <a:noFill/>
          <a:ln w="28575" cap="flat" cmpd="sng">
            <a:solidFill>
              <a:srgbClr val="6699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7" name="Text Box 32"/>
          <p:cNvSpPr txBox="1">
            <a:spLocks noChangeArrowheads="1"/>
          </p:cNvSpPr>
          <p:nvPr/>
        </p:nvSpPr>
        <p:spPr bwMode="auto">
          <a:xfrm>
            <a:off x="7223125" y="2830513"/>
            <a:ext cx="18827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simplefunction.cpp</a:t>
            </a:r>
          </a:p>
        </p:txBody>
      </p:sp>
      <p:sp>
        <p:nvSpPr>
          <p:cNvPr id="15378" name="Text Box 30"/>
          <p:cNvSpPr txBox="1">
            <a:spLocks noChangeArrowheads="1"/>
          </p:cNvSpPr>
          <p:nvPr/>
        </p:nvSpPr>
        <p:spPr bwMode="auto">
          <a:xfrm>
            <a:off x="4513263" y="3854450"/>
            <a:ext cx="2212975" cy="212407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…loop accepting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connections{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while(!eof){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  dispatchFunction()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}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}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5379" name="Text Box 32"/>
          <p:cNvSpPr txBox="1">
            <a:spLocks noChangeArrowheads="1"/>
          </p:cNvSpPr>
          <p:nvPr/>
        </p:nvSpPr>
        <p:spPr bwMode="auto">
          <a:xfrm>
            <a:off x="4219575" y="5978525"/>
            <a:ext cx="284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rpcserver.cpp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linked as simplefunctionserver</a:t>
            </a:r>
          </a:p>
        </p:txBody>
      </p:sp>
      <p:sp>
        <p:nvSpPr>
          <p:cNvPr id="15380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5381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16776" name="Freeform 40"/>
          <p:cNvSpPr>
            <a:spLocks/>
          </p:cNvSpPr>
          <p:nvPr/>
        </p:nvSpPr>
        <p:spPr bwMode="auto">
          <a:xfrm>
            <a:off x="614363" y="2789238"/>
            <a:ext cx="7421562" cy="2524125"/>
          </a:xfrm>
          <a:custGeom>
            <a:avLst/>
            <a:gdLst>
              <a:gd name="T0" fmla="*/ 2147483647 w 10053"/>
              <a:gd name="T1" fmla="*/ 0 h 18461"/>
              <a:gd name="T2" fmla="*/ 2147483647 w 10053"/>
              <a:gd name="T3" fmla="*/ 2147483647 h 18461"/>
              <a:gd name="T4" fmla="*/ 2147483647 w 10053"/>
              <a:gd name="T5" fmla="*/ 2147483647 h 18461"/>
              <a:gd name="T6" fmla="*/ 2147483647 w 10053"/>
              <a:gd name="T7" fmla="*/ 2147483647 h 18461"/>
              <a:gd name="T8" fmla="*/ 2147483647 w 10053"/>
              <a:gd name="T9" fmla="*/ 2147483647 h 18461"/>
              <a:gd name="T10" fmla="*/ 2147483647 w 10053"/>
              <a:gd name="T11" fmla="*/ 2147483647 h 18461"/>
              <a:gd name="T12" fmla="*/ 2147483647 w 10053"/>
              <a:gd name="T13" fmla="*/ 2147483647 h 18461"/>
              <a:gd name="T14" fmla="*/ 2147483647 w 10053"/>
              <a:gd name="T15" fmla="*/ 2147483647 h 18461"/>
              <a:gd name="T16" fmla="*/ 2147483647 w 10053"/>
              <a:gd name="T17" fmla="*/ 2147483647 h 18461"/>
              <a:gd name="T18" fmla="*/ 2147483647 w 10053"/>
              <a:gd name="T19" fmla="*/ 2147483647 h 18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053" h="18461">
                <a:moveTo>
                  <a:pt x="393" y="0"/>
                </a:moveTo>
                <a:cubicBezTo>
                  <a:pt x="329" y="1023"/>
                  <a:pt x="-82" y="4495"/>
                  <a:pt x="15" y="6155"/>
                </a:cubicBezTo>
                <a:cubicBezTo>
                  <a:pt x="112" y="7816"/>
                  <a:pt x="433" y="10012"/>
                  <a:pt x="970" y="10000"/>
                </a:cubicBezTo>
                <a:cubicBezTo>
                  <a:pt x="1507" y="9988"/>
                  <a:pt x="2416" y="6864"/>
                  <a:pt x="3239" y="6086"/>
                </a:cubicBezTo>
                <a:cubicBezTo>
                  <a:pt x="4062" y="5308"/>
                  <a:pt x="5352" y="3578"/>
                  <a:pt x="5914" y="5354"/>
                </a:cubicBezTo>
                <a:cubicBezTo>
                  <a:pt x="6476" y="7130"/>
                  <a:pt x="6270" y="15994"/>
                  <a:pt x="6611" y="16745"/>
                </a:cubicBezTo>
                <a:cubicBezTo>
                  <a:pt x="6952" y="17496"/>
                  <a:pt x="7603" y="11191"/>
                  <a:pt x="7959" y="9860"/>
                </a:cubicBezTo>
                <a:cubicBezTo>
                  <a:pt x="8315" y="8529"/>
                  <a:pt x="8439" y="7576"/>
                  <a:pt x="8746" y="8756"/>
                </a:cubicBezTo>
                <a:cubicBezTo>
                  <a:pt x="9053" y="9936"/>
                  <a:pt x="9854" y="19824"/>
                  <a:pt x="10003" y="18303"/>
                </a:cubicBezTo>
                <a:cubicBezTo>
                  <a:pt x="10152" y="16782"/>
                  <a:pt x="9914" y="1692"/>
                  <a:pt x="10000" y="604"/>
                </a:cubicBezTo>
              </a:path>
            </a:pathLst>
          </a:custGeom>
          <a:noFill/>
          <a:ln w="28575" cap="flat" cmpd="sng">
            <a:solidFill>
              <a:srgbClr val="66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1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5" grpId="0" animBg="1"/>
      <p:bldP spid="1167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0"/>
          <p:cNvSpPr txBox="1">
            <a:spLocks noChangeArrowheads="1"/>
          </p:cNvSpPr>
          <p:nvPr/>
        </p:nvSpPr>
        <p:spPr bwMode="auto">
          <a:xfrm>
            <a:off x="7685088" y="1893888"/>
            <a:ext cx="995362" cy="831850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func1()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return;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5254625"/>
            <a:ext cx="4273550" cy="95567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Interface definition file:</a:t>
            </a:r>
            <a:br>
              <a:rPr lang="en-US" altLang="en-US"/>
            </a:br>
            <a:r>
              <a:rPr lang="en-US" altLang="en-US">
                <a:solidFill>
                  <a:srgbClr val="800000"/>
                </a:solidFill>
              </a:rPr>
              <a:t>simplefunction.idl</a:t>
            </a:r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6393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642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642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642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642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4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6417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6418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6419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6420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5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sp>
        <p:nvSpPr>
          <p:cNvPr id="16396" name="Text Box 29"/>
          <p:cNvSpPr txBox="1">
            <a:spLocks noChangeArrowheads="1"/>
          </p:cNvSpPr>
          <p:nvPr/>
        </p:nvSpPr>
        <p:spPr bwMode="auto">
          <a:xfrm>
            <a:off x="781050" y="3106738"/>
            <a:ext cx="1298575" cy="10160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send func1;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read DONE;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6397" name="Text Box 31"/>
          <p:cNvSpPr txBox="1">
            <a:spLocks noChangeArrowheads="1"/>
          </p:cNvSpPr>
          <p:nvPr/>
        </p:nvSpPr>
        <p:spPr bwMode="auto">
          <a:xfrm>
            <a:off x="688975" y="4217988"/>
            <a:ext cx="2376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simplefunction.proxy.cpp</a:t>
            </a:r>
          </a:p>
        </p:txBody>
      </p:sp>
      <p:sp>
        <p:nvSpPr>
          <p:cNvPr id="16398" name="Text Box 30"/>
          <p:cNvSpPr txBox="1">
            <a:spLocks noChangeArrowheads="1"/>
          </p:cNvSpPr>
          <p:nvPr/>
        </p:nvSpPr>
        <p:spPr bwMode="auto">
          <a:xfrm>
            <a:off x="7064375" y="3644900"/>
            <a:ext cx="2236788" cy="23082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dispatchFunctiong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() {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from socket</a:t>
            </a:r>
            <a:b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__func1()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 dirty="0">
              <a:solidFill>
                <a:srgbClr val="8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void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__func1()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read </a:t>
            </a:r>
            <a:r>
              <a:rPr lang="en-US" altLang="en-US" sz="1200" dirty="0" err="1">
                <a:solidFill>
                  <a:srgbClr val="800000"/>
                </a:solidFill>
                <a:latin typeface="Verdana" pitchFamily="34" charset="0"/>
              </a:rPr>
              <a:t>args</a:t>
            </a: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from stream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call func1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  send response DONE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6399" name="Text Box 32"/>
          <p:cNvSpPr txBox="1">
            <a:spLocks noChangeArrowheads="1"/>
          </p:cNvSpPr>
          <p:nvPr/>
        </p:nvSpPr>
        <p:spPr bwMode="auto">
          <a:xfrm>
            <a:off x="7042150" y="5972175"/>
            <a:ext cx="22796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simplefunction.stub.cpp</a:t>
            </a:r>
          </a:p>
        </p:txBody>
      </p:sp>
      <p:grpSp>
        <p:nvGrpSpPr>
          <p:cNvPr id="116773" name="Group 37"/>
          <p:cNvGrpSpPr>
            <a:grpSpLocks/>
          </p:cNvGrpSpPr>
          <p:nvPr/>
        </p:nvGrpSpPr>
        <p:grpSpPr bwMode="auto">
          <a:xfrm>
            <a:off x="2670175" y="3419475"/>
            <a:ext cx="3522663" cy="388938"/>
            <a:chOff x="1683" y="1980"/>
            <a:chExt cx="2219" cy="245"/>
          </a:xfrm>
        </p:grpSpPr>
        <p:sp>
          <p:nvSpPr>
            <p:cNvPr id="16414" name="Text Box 22"/>
            <p:cNvSpPr txBox="1">
              <a:spLocks noChangeArrowheads="1"/>
            </p:cNvSpPr>
            <p:nvPr/>
          </p:nvSpPr>
          <p:spPr bwMode="auto">
            <a:xfrm>
              <a:off x="1683" y="2052"/>
              <a:ext cx="5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Request</a:t>
              </a:r>
            </a:p>
          </p:txBody>
        </p:sp>
        <p:sp>
          <p:nvSpPr>
            <p:cNvPr id="16415" name="Line 23"/>
            <p:cNvSpPr>
              <a:spLocks noChangeShapeType="1"/>
            </p:cNvSpPr>
            <p:nvPr/>
          </p:nvSpPr>
          <p:spPr bwMode="auto">
            <a:xfrm>
              <a:off x="2345" y="2153"/>
              <a:ext cx="155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16" name="Text Box 35"/>
            <p:cNvSpPr txBox="1">
              <a:spLocks noChangeArrowheads="1"/>
            </p:cNvSpPr>
            <p:nvPr/>
          </p:nvSpPr>
          <p:spPr bwMode="auto">
            <a:xfrm>
              <a:off x="2486" y="1980"/>
              <a:ext cx="919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invoke func1()</a:t>
              </a:r>
            </a:p>
          </p:txBody>
        </p:sp>
      </p:grpSp>
      <p:grpSp>
        <p:nvGrpSpPr>
          <p:cNvPr id="116774" name="Group 38"/>
          <p:cNvGrpSpPr>
            <a:grpSpLocks/>
          </p:cNvGrpSpPr>
          <p:nvPr/>
        </p:nvGrpSpPr>
        <p:grpSpPr bwMode="auto">
          <a:xfrm>
            <a:off x="2698750" y="3097213"/>
            <a:ext cx="3675063" cy="352425"/>
            <a:chOff x="1749" y="2190"/>
            <a:chExt cx="2315" cy="222"/>
          </a:xfrm>
        </p:grpSpPr>
        <p:grpSp>
          <p:nvGrpSpPr>
            <p:cNvPr id="16410" name="Group 24"/>
            <p:cNvGrpSpPr>
              <a:grpSpLocks/>
            </p:cNvGrpSpPr>
            <p:nvPr/>
          </p:nvGrpSpPr>
          <p:grpSpPr bwMode="auto">
            <a:xfrm>
              <a:off x="1749" y="2239"/>
              <a:ext cx="2315" cy="173"/>
              <a:chOff x="1749" y="2239"/>
              <a:chExt cx="2315" cy="173"/>
            </a:xfrm>
          </p:grpSpPr>
          <p:sp>
            <p:nvSpPr>
              <p:cNvPr id="16412" name="Text Box 25"/>
              <p:cNvSpPr txBox="1">
                <a:spLocks noChangeArrowheads="1"/>
              </p:cNvSpPr>
              <p:nvPr/>
            </p:nvSpPr>
            <p:spPr bwMode="auto">
              <a:xfrm>
                <a:off x="3430" y="2239"/>
                <a:ext cx="63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en-US" sz="1200">
                    <a:solidFill>
                      <a:srgbClr val="0000FF"/>
                    </a:solidFill>
                    <a:latin typeface="Verdana" pitchFamily="34" charset="0"/>
                  </a:rPr>
                  <a:t>Response</a:t>
                </a:r>
              </a:p>
            </p:txBody>
          </p:sp>
          <p:sp>
            <p:nvSpPr>
              <p:cNvPr id="16413" name="Line 26"/>
              <p:cNvSpPr>
                <a:spLocks noChangeShapeType="1"/>
              </p:cNvSpPr>
              <p:nvPr/>
            </p:nvSpPr>
            <p:spPr bwMode="auto">
              <a:xfrm flipH="1">
                <a:off x="1749" y="2363"/>
                <a:ext cx="155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411" name="Text Box 36"/>
            <p:cNvSpPr txBox="1">
              <a:spLocks noChangeArrowheads="1"/>
            </p:cNvSpPr>
            <p:nvPr/>
          </p:nvSpPr>
          <p:spPr bwMode="auto">
            <a:xfrm>
              <a:off x="2235" y="2190"/>
              <a:ext cx="42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DONE</a:t>
              </a:r>
            </a:p>
          </p:txBody>
        </p:sp>
      </p:grpSp>
      <p:sp>
        <p:nvSpPr>
          <p:cNvPr id="16402" name="Text Box 32"/>
          <p:cNvSpPr txBox="1">
            <a:spLocks noChangeArrowheads="1"/>
          </p:cNvSpPr>
          <p:nvPr/>
        </p:nvSpPr>
        <p:spPr bwMode="auto">
          <a:xfrm>
            <a:off x="7223125" y="2830513"/>
            <a:ext cx="18827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simplefunction.cpp</a:t>
            </a:r>
          </a:p>
        </p:txBody>
      </p:sp>
      <p:sp>
        <p:nvSpPr>
          <p:cNvPr id="16403" name="Text Box 30"/>
          <p:cNvSpPr txBox="1">
            <a:spLocks noChangeArrowheads="1"/>
          </p:cNvSpPr>
          <p:nvPr/>
        </p:nvSpPr>
        <p:spPr bwMode="auto">
          <a:xfrm>
            <a:off x="4513263" y="3854450"/>
            <a:ext cx="2212975" cy="212407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…loop accepting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connections{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while(!eof){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  dispatchFunction()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}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}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6404" name="Text Box 32"/>
          <p:cNvSpPr txBox="1">
            <a:spLocks noChangeArrowheads="1"/>
          </p:cNvSpPr>
          <p:nvPr/>
        </p:nvSpPr>
        <p:spPr bwMode="auto">
          <a:xfrm>
            <a:off x="4219575" y="5978525"/>
            <a:ext cx="284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rpcserver.cpp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linked as simplefunctionserver</a:t>
            </a:r>
          </a:p>
        </p:txBody>
      </p:sp>
      <p:sp>
        <p:nvSpPr>
          <p:cNvPr id="16405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6406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6407" name="Rounded Rectangle 1"/>
          <p:cNvSpPr>
            <a:spLocks noChangeArrowheads="1"/>
          </p:cNvSpPr>
          <p:nvPr/>
        </p:nvSpPr>
        <p:spPr bwMode="auto">
          <a:xfrm>
            <a:off x="2671763" y="2573338"/>
            <a:ext cx="4094162" cy="164465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You’ll be implementing proxies and stubs like these…first by hand…then using your RPC generator</a:t>
            </a:r>
          </a:p>
        </p:txBody>
      </p:sp>
      <p:cxnSp>
        <p:nvCxnSpPr>
          <p:cNvPr id="16408" name="Straight Arrow Connector 3"/>
          <p:cNvCxnSpPr>
            <a:cxnSpLocks noChangeShapeType="1"/>
          </p:cNvCxnSpPr>
          <p:nvPr/>
        </p:nvCxnSpPr>
        <p:spPr bwMode="auto">
          <a:xfrm flipH="1">
            <a:off x="2201863" y="2968625"/>
            <a:ext cx="419100" cy="128588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9" name="Straight Arrow Connector 46"/>
          <p:cNvCxnSpPr>
            <a:cxnSpLocks noChangeShapeType="1"/>
          </p:cNvCxnSpPr>
          <p:nvPr/>
        </p:nvCxnSpPr>
        <p:spPr bwMode="auto">
          <a:xfrm>
            <a:off x="6840538" y="3097213"/>
            <a:ext cx="382587" cy="547687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1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0"/>
          <p:cNvSpPr txBox="1">
            <a:spLocks noChangeArrowheads="1"/>
          </p:cNvSpPr>
          <p:nvPr/>
        </p:nvSpPr>
        <p:spPr bwMode="auto">
          <a:xfrm>
            <a:off x="7685088" y="1893888"/>
            <a:ext cx="995362" cy="831850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func1()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return;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5254625"/>
            <a:ext cx="4273550" cy="95567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Interface definition file:</a:t>
            </a:r>
            <a:br>
              <a:rPr lang="en-US" altLang="en-US"/>
            </a:br>
            <a:r>
              <a:rPr lang="en-US" altLang="en-US">
                <a:solidFill>
                  <a:srgbClr val="800000"/>
                </a:solidFill>
              </a:rPr>
              <a:t>simplefunction.idl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17417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17446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7447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7448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7449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8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17441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7442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7443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17444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sp>
        <p:nvSpPr>
          <p:cNvPr id="17420" name="Text Box 29"/>
          <p:cNvSpPr txBox="1">
            <a:spLocks noChangeArrowheads="1"/>
          </p:cNvSpPr>
          <p:nvPr/>
        </p:nvSpPr>
        <p:spPr bwMode="auto">
          <a:xfrm>
            <a:off x="781050" y="3106738"/>
            <a:ext cx="1298575" cy="10160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send func1;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read DONE;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7421" name="Text Box 31"/>
          <p:cNvSpPr txBox="1">
            <a:spLocks noChangeArrowheads="1"/>
          </p:cNvSpPr>
          <p:nvPr/>
        </p:nvSpPr>
        <p:spPr bwMode="auto">
          <a:xfrm>
            <a:off x="688975" y="4217988"/>
            <a:ext cx="2376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simplefunction.proxy.cpp</a:t>
            </a:r>
          </a:p>
        </p:txBody>
      </p:sp>
      <p:sp>
        <p:nvSpPr>
          <p:cNvPr id="17422" name="Text Box 30"/>
          <p:cNvSpPr txBox="1">
            <a:spLocks noChangeArrowheads="1"/>
          </p:cNvSpPr>
          <p:nvPr/>
        </p:nvSpPr>
        <p:spPr bwMode="auto">
          <a:xfrm>
            <a:off x="7064375" y="3644900"/>
            <a:ext cx="2236788" cy="23082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dispatchFunctiong()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read from socket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call __func1()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__func1()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read args from stream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call func1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send response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7423" name="Text Box 32"/>
          <p:cNvSpPr txBox="1">
            <a:spLocks noChangeArrowheads="1"/>
          </p:cNvSpPr>
          <p:nvPr/>
        </p:nvSpPr>
        <p:spPr bwMode="auto">
          <a:xfrm>
            <a:off x="7042150" y="5972175"/>
            <a:ext cx="22796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simplefunction.stub.cpp</a:t>
            </a:r>
          </a:p>
        </p:txBody>
      </p:sp>
      <p:grpSp>
        <p:nvGrpSpPr>
          <p:cNvPr id="116773" name="Group 37"/>
          <p:cNvGrpSpPr>
            <a:grpSpLocks/>
          </p:cNvGrpSpPr>
          <p:nvPr/>
        </p:nvGrpSpPr>
        <p:grpSpPr bwMode="auto">
          <a:xfrm>
            <a:off x="2670175" y="3419475"/>
            <a:ext cx="3522663" cy="388938"/>
            <a:chOff x="1683" y="1980"/>
            <a:chExt cx="2219" cy="245"/>
          </a:xfrm>
        </p:grpSpPr>
        <p:sp>
          <p:nvSpPr>
            <p:cNvPr id="17438" name="Text Box 22"/>
            <p:cNvSpPr txBox="1">
              <a:spLocks noChangeArrowheads="1"/>
            </p:cNvSpPr>
            <p:nvPr/>
          </p:nvSpPr>
          <p:spPr bwMode="auto">
            <a:xfrm>
              <a:off x="1683" y="2052"/>
              <a:ext cx="5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Request</a:t>
              </a:r>
            </a:p>
          </p:txBody>
        </p:sp>
        <p:sp>
          <p:nvSpPr>
            <p:cNvPr id="17439" name="Line 23"/>
            <p:cNvSpPr>
              <a:spLocks noChangeShapeType="1"/>
            </p:cNvSpPr>
            <p:nvPr/>
          </p:nvSpPr>
          <p:spPr bwMode="auto">
            <a:xfrm>
              <a:off x="2345" y="2153"/>
              <a:ext cx="155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40" name="Text Box 35"/>
            <p:cNvSpPr txBox="1">
              <a:spLocks noChangeArrowheads="1"/>
            </p:cNvSpPr>
            <p:nvPr/>
          </p:nvSpPr>
          <p:spPr bwMode="auto">
            <a:xfrm>
              <a:off x="2486" y="1980"/>
              <a:ext cx="919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invoke func1()</a:t>
              </a:r>
            </a:p>
          </p:txBody>
        </p:sp>
      </p:grpSp>
      <p:grpSp>
        <p:nvGrpSpPr>
          <p:cNvPr id="116774" name="Group 38"/>
          <p:cNvGrpSpPr>
            <a:grpSpLocks/>
          </p:cNvGrpSpPr>
          <p:nvPr/>
        </p:nvGrpSpPr>
        <p:grpSpPr bwMode="auto">
          <a:xfrm>
            <a:off x="2698750" y="3097213"/>
            <a:ext cx="3675063" cy="352425"/>
            <a:chOff x="1749" y="2190"/>
            <a:chExt cx="2315" cy="222"/>
          </a:xfrm>
        </p:grpSpPr>
        <p:grpSp>
          <p:nvGrpSpPr>
            <p:cNvPr id="17434" name="Group 24"/>
            <p:cNvGrpSpPr>
              <a:grpSpLocks/>
            </p:cNvGrpSpPr>
            <p:nvPr/>
          </p:nvGrpSpPr>
          <p:grpSpPr bwMode="auto">
            <a:xfrm>
              <a:off x="1749" y="2239"/>
              <a:ext cx="2315" cy="173"/>
              <a:chOff x="1749" y="2239"/>
              <a:chExt cx="2315" cy="173"/>
            </a:xfrm>
          </p:grpSpPr>
          <p:sp>
            <p:nvSpPr>
              <p:cNvPr id="17436" name="Text Box 25"/>
              <p:cNvSpPr txBox="1">
                <a:spLocks noChangeArrowheads="1"/>
              </p:cNvSpPr>
              <p:nvPr/>
            </p:nvSpPr>
            <p:spPr bwMode="auto">
              <a:xfrm>
                <a:off x="3430" y="2239"/>
                <a:ext cx="63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en-US" sz="1200">
                    <a:solidFill>
                      <a:srgbClr val="0000FF"/>
                    </a:solidFill>
                    <a:latin typeface="Verdana" pitchFamily="34" charset="0"/>
                  </a:rPr>
                  <a:t>Response</a:t>
                </a:r>
              </a:p>
            </p:txBody>
          </p:sp>
          <p:sp>
            <p:nvSpPr>
              <p:cNvPr id="17437" name="Line 26"/>
              <p:cNvSpPr>
                <a:spLocks noChangeShapeType="1"/>
              </p:cNvSpPr>
              <p:nvPr/>
            </p:nvSpPr>
            <p:spPr bwMode="auto">
              <a:xfrm flipH="1">
                <a:off x="1749" y="2363"/>
                <a:ext cx="155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435" name="Text Box 36"/>
            <p:cNvSpPr txBox="1">
              <a:spLocks noChangeArrowheads="1"/>
            </p:cNvSpPr>
            <p:nvPr/>
          </p:nvSpPr>
          <p:spPr bwMode="auto">
            <a:xfrm>
              <a:off x="2235" y="2190"/>
              <a:ext cx="42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DONE</a:t>
              </a:r>
            </a:p>
          </p:txBody>
        </p:sp>
      </p:grpSp>
      <p:sp>
        <p:nvSpPr>
          <p:cNvPr id="17426" name="Text Box 32"/>
          <p:cNvSpPr txBox="1">
            <a:spLocks noChangeArrowheads="1"/>
          </p:cNvSpPr>
          <p:nvPr/>
        </p:nvSpPr>
        <p:spPr bwMode="auto">
          <a:xfrm>
            <a:off x="7223125" y="2830513"/>
            <a:ext cx="18827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simplefunction.cpp</a:t>
            </a:r>
          </a:p>
        </p:txBody>
      </p:sp>
      <p:sp>
        <p:nvSpPr>
          <p:cNvPr id="17427" name="Text Box 30"/>
          <p:cNvSpPr txBox="1">
            <a:spLocks noChangeArrowheads="1"/>
          </p:cNvSpPr>
          <p:nvPr/>
        </p:nvSpPr>
        <p:spPr bwMode="auto">
          <a:xfrm>
            <a:off x="4513263" y="3854450"/>
            <a:ext cx="2212975" cy="2124075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Main()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…loop accepting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connections{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while(!eof){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  dispatchFunction()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  }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}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20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7428" name="Text Box 32"/>
          <p:cNvSpPr txBox="1">
            <a:spLocks noChangeArrowheads="1"/>
          </p:cNvSpPr>
          <p:nvPr/>
        </p:nvSpPr>
        <p:spPr bwMode="auto">
          <a:xfrm>
            <a:off x="4219575" y="5978525"/>
            <a:ext cx="284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rpcserver.cpp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linked as simplefunctionserver</a:t>
            </a:r>
          </a:p>
        </p:txBody>
      </p:sp>
      <p:sp>
        <p:nvSpPr>
          <p:cNvPr id="17429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17430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17431" name="Rounded Rectangle 1"/>
          <p:cNvSpPr>
            <a:spLocks noChangeArrowheads="1"/>
          </p:cNvSpPr>
          <p:nvPr/>
        </p:nvSpPr>
        <p:spPr bwMode="auto">
          <a:xfrm>
            <a:off x="2671763" y="2120900"/>
            <a:ext cx="4094162" cy="22352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simplefunction.proxy.cpp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&amp;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simplefunction.stub.cpp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are provided for you as samples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…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Yours will have to support other IDL files with functions that take arguments and return values!</a:t>
            </a:r>
          </a:p>
        </p:txBody>
      </p:sp>
      <p:cxnSp>
        <p:nvCxnSpPr>
          <p:cNvPr id="17432" name="Straight Arrow Connector 3"/>
          <p:cNvCxnSpPr>
            <a:cxnSpLocks noChangeShapeType="1"/>
          </p:cNvCxnSpPr>
          <p:nvPr/>
        </p:nvCxnSpPr>
        <p:spPr bwMode="auto">
          <a:xfrm flipH="1">
            <a:off x="2201863" y="2968625"/>
            <a:ext cx="419100" cy="128588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3" name="Straight Arrow Connector 46"/>
          <p:cNvCxnSpPr>
            <a:cxnSpLocks noChangeShapeType="1"/>
          </p:cNvCxnSpPr>
          <p:nvPr/>
        </p:nvCxnSpPr>
        <p:spPr bwMode="auto">
          <a:xfrm>
            <a:off x="6840538" y="3097213"/>
            <a:ext cx="382587" cy="547687"/>
          </a:xfrm>
          <a:prstGeom prst="straightConnector1">
            <a:avLst/>
          </a:prstGeom>
          <a:noFill/>
          <a:ln w="28575" algn="ctr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1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0"/>
          <a:lstStyle/>
          <a:p>
            <a:r>
              <a:rPr lang="en-US" altLang="en-US" sz="2400" dirty="0"/>
              <a:t>Getting the sample code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6415" y="3019259"/>
            <a:ext cx="8132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clone /comp/117/files/</a:t>
            </a:r>
            <a:r>
              <a:rPr lang="en-US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RPC.samples</a:t>
            </a:r>
            <a:endParaRPr lang="en-US" sz="2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3744" y="5069941"/>
            <a:ext cx="619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Instructions and details in RPC assignment handout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549525"/>
            <a:ext cx="5062538" cy="17589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 dirty="0"/>
              <a:t>TCP vs. UDP</a:t>
            </a:r>
          </a:p>
        </p:txBody>
      </p:sp>
    </p:spTree>
    <p:extLst>
      <p:ext uri="{BB962C8B-B14F-4D97-AF65-F5344CB8AC3E}">
        <p14:creationId xmlns:p14="http://schemas.microsoft.com/office/powerpoint/2010/main" val="4074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169" y="590881"/>
            <a:ext cx="8932862" cy="498475"/>
          </a:xfrm>
        </p:spPr>
        <p:txBody>
          <a:bodyPr/>
          <a:lstStyle/>
          <a:p>
            <a:r>
              <a:rPr lang="en-US" dirty="0"/>
              <a:t>Streams not messages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2950" y="1251312"/>
            <a:ext cx="8423275" cy="4841670"/>
          </a:xfrm>
        </p:spPr>
        <p:txBody>
          <a:bodyPr>
            <a:normAutofit/>
          </a:bodyPr>
          <a:lstStyle/>
          <a:p>
            <a:r>
              <a:rPr lang="en-US" dirty="0"/>
              <a:t>UDP </a:t>
            </a:r>
            <a:r>
              <a:rPr lang="en-US" i="1" dirty="0"/>
              <a:t>messages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Limited size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Best-effort delivery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they arrive, you get the whole message at once</a:t>
            </a:r>
          </a:p>
          <a:p>
            <a:r>
              <a:rPr lang="en-US" dirty="0"/>
              <a:t>TCP streams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Reliable delivery unless connection breaks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Byte streams: “unlimited” length, no message boundaries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can write 50 bytes then 30 bytes; reader can read  35 bytes then 45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might do a 10000byte write, but reader may see only a few on first read</a:t>
            </a:r>
          </a:p>
          <a:p>
            <a:r>
              <a:rPr lang="en-US" dirty="0"/>
              <a:t>COMP 117 support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Framework: c150streamsocket.h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Demo code: pingstreamclient.cpp, pingstreamserver.cpp (in </a:t>
            </a:r>
            <a:r>
              <a:rPr lang="en-US" dirty="0" err="1"/>
              <a:t>RPC.samples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do not  have to submit modified versions of these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814C-98CF-4229-9FA4-6CC60F7ADA5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82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549525"/>
            <a:ext cx="5062538" cy="17589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/>
              <a:t>Review From the Earlier Lecture On </a:t>
            </a:r>
            <a:br>
              <a:rPr lang="en-US" altLang="en-US" sz="2400"/>
            </a:br>
            <a:r>
              <a:rPr lang="en-US" altLang="en-US" sz="2400"/>
              <a:t>Remote Procedure Call</a:t>
            </a:r>
          </a:p>
        </p:txBody>
      </p:sp>
    </p:spTree>
    <p:extLst>
      <p:ext uri="{BB962C8B-B14F-4D97-AF65-F5344CB8AC3E}">
        <p14:creationId xmlns:p14="http://schemas.microsoft.com/office/powerpoint/2010/main" val="161936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RPC: Call remote functions automatically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3863" y="4562475"/>
            <a:ext cx="6764337" cy="142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Interface definition: </a:t>
            </a:r>
            <a:r>
              <a:rPr lang="en-US" altLang="en-US">
                <a:solidFill>
                  <a:srgbClr val="800000"/>
                </a:solidFill>
              </a:rPr>
              <a:t>float sqrt(float n);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Proxies and stubs generated automatically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RPC provides </a:t>
            </a:r>
            <a:r>
              <a:rPr lang="en-US" altLang="en-US" i="1"/>
              <a:t>transparent</a:t>
            </a:r>
            <a:r>
              <a:rPr lang="en-US" altLang="en-US"/>
              <a:t> remote invocation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5128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5155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5156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5157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5158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9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5150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5151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5152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5153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sp>
        <p:nvSpPr>
          <p:cNvPr id="5131" name="Text Box 27"/>
          <p:cNvSpPr txBox="1">
            <a:spLocks noChangeArrowheads="1"/>
          </p:cNvSpPr>
          <p:nvPr/>
        </p:nvSpPr>
        <p:spPr bwMode="auto">
          <a:xfrm>
            <a:off x="555625" y="2573338"/>
            <a:ext cx="1138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x = sqrt(4)</a:t>
            </a:r>
          </a:p>
        </p:txBody>
      </p:sp>
      <p:sp>
        <p:nvSpPr>
          <p:cNvPr id="5132" name="Text Box 28"/>
          <p:cNvSpPr txBox="1">
            <a:spLocks noChangeArrowheads="1"/>
          </p:cNvSpPr>
          <p:nvPr/>
        </p:nvSpPr>
        <p:spPr bwMode="auto">
          <a:xfrm>
            <a:off x="7716838" y="2070100"/>
            <a:ext cx="17462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float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sqrt(float n) {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  …compute sqrt…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  return result;</a:t>
            </a:r>
            <a:br>
              <a:rPr lang="en-US" altLang="en-US" sz="1200">
                <a:solidFill>
                  <a:srgbClr val="0000FF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}</a:t>
            </a:r>
          </a:p>
        </p:txBody>
      </p:sp>
      <p:grpSp>
        <p:nvGrpSpPr>
          <p:cNvPr id="116769" name="Group 33"/>
          <p:cNvGrpSpPr>
            <a:grpSpLocks/>
          </p:cNvGrpSpPr>
          <p:nvPr/>
        </p:nvGrpSpPr>
        <p:grpSpPr bwMode="auto">
          <a:xfrm>
            <a:off x="688975" y="3106738"/>
            <a:ext cx="1498600" cy="1385887"/>
            <a:chOff x="434" y="1957"/>
            <a:chExt cx="944" cy="873"/>
          </a:xfrm>
        </p:grpSpPr>
        <p:sp>
          <p:nvSpPr>
            <p:cNvPr id="5148" name="Text Box 29"/>
            <p:cNvSpPr txBox="1">
              <a:spLocks noChangeArrowheads="1"/>
            </p:cNvSpPr>
            <p:nvPr/>
          </p:nvSpPr>
          <p:spPr bwMode="auto">
            <a:xfrm>
              <a:off x="492" y="1957"/>
              <a:ext cx="886" cy="748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float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sqrt(float n) {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send n;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read s;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return s;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5149" name="Text Box 31"/>
            <p:cNvSpPr txBox="1">
              <a:spLocks noChangeArrowheads="1"/>
            </p:cNvSpPr>
            <p:nvPr/>
          </p:nvSpPr>
          <p:spPr bwMode="auto">
            <a:xfrm>
              <a:off x="434" y="2657"/>
              <a:ext cx="4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proxy</a:t>
              </a:r>
            </a:p>
          </p:txBody>
        </p:sp>
      </p:grpSp>
      <p:grpSp>
        <p:nvGrpSpPr>
          <p:cNvPr id="116770" name="Group 34"/>
          <p:cNvGrpSpPr>
            <a:grpSpLocks/>
          </p:cNvGrpSpPr>
          <p:nvPr/>
        </p:nvGrpSpPr>
        <p:grpSpPr bwMode="auto">
          <a:xfrm>
            <a:off x="6840538" y="3213100"/>
            <a:ext cx="1617662" cy="1287463"/>
            <a:chOff x="4309" y="2024"/>
            <a:chExt cx="1019" cy="811"/>
          </a:xfrm>
        </p:grpSpPr>
        <p:sp>
          <p:nvSpPr>
            <p:cNvPr id="5146" name="Text Box 30"/>
            <p:cNvSpPr txBox="1">
              <a:spLocks noChangeArrowheads="1"/>
            </p:cNvSpPr>
            <p:nvPr/>
          </p:nvSpPr>
          <p:spPr bwMode="auto">
            <a:xfrm>
              <a:off x="4309" y="2024"/>
              <a:ext cx="1019" cy="633"/>
            </a:xfrm>
            <a:prstGeom prst="rect">
              <a:avLst/>
            </a:prstGeom>
            <a:solidFill>
              <a:srgbClr val="DCE0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void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doMsg(Msg m) {</a:t>
              </a:r>
              <a:b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</a:b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 = sqrt(m.s);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  send s;</a:t>
              </a:r>
            </a:p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800000"/>
                  </a:solidFill>
                  <a:latin typeface="Verdana" pitchFamily="34" charset="0"/>
                </a:rPr>
                <a:t>}</a:t>
              </a:r>
            </a:p>
          </p:txBody>
        </p:sp>
        <p:sp>
          <p:nvSpPr>
            <p:cNvPr id="5147" name="Text Box 32"/>
            <p:cNvSpPr txBox="1">
              <a:spLocks noChangeArrowheads="1"/>
            </p:cNvSpPr>
            <p:nvPr/>
          </p:nvSpPr>
          <p:spPr bwMode="auto">
            <a:xfrm>
              <a:off x="4309" y="2662"/>
              <a:ext cx="3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stub</a:t>
              </a:r>
            </a:p>
          </p:txBody>
        </p:sp>
      </p:grpSp>
      <p:grpSp>
        <p:nvGrpSpPr>
          <p:cNvPr id="116773" name="Group 37"/>
          <p:cNvGrpSpPr>
            <a:grpSpLocks/>
          </p:cNvGrpSpPr>
          <p:nvPr/>
        </p:nvGrpSpPr>
        <p:grpSpPr bwMode="auto">
          <a:xfrm>
            <a:off x="2671763" y="3143250"/>
            <a:ext cx="3522662" cy="388938"/>
            <a:chOff x="1683" y="1980"/>
            <a:chExt cx="2219" cy="245"/>
          </a:xfrm>
        </p:grpSpPr>
        <p:sp>
          <p:nvSpPr>
            <p:cNvPr id="5143" name="Text Box 22"/>
            <p:cNvSpPr txBox="1">
              <a:spLocks noChangeArrowheads="1"/>
            </p:cNvSpPr>
            <p:nvPr/>
          </p:nvSpPr>
          <p:spPr bwMode="auto">
            <a:xfrm>
              <a:off x="1683" y="2052"/>
              <a:ext cx="5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solidFill>
                    <a:srgbClr val="0000FF"/>
                  </a:solidFill>
                  <a:latin typeface="Verdana" pitchFamily="34" charset="0"/>
                </a:rPr>
                <a:t>Request</a:t>
              </a:r>
            </a:p>
          </p:txBody>
        </p:sp>
        <p:sp>
          <p:nvSpPr>
            <p:cNvPr id="5144" name="Line 23"/>
            <p:cNvSpPr>
              <a:spLocks noChangeShapeType="1"/>
            </p:cNvSpPr>
            <p:nvPr/>
          </p:nvSpPr>
          <p:spPr bwMode="auto">
            <a:xfrm>
              <a:off x="2345" y="2153"/>
              <a:ext cx="155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5" name="Text Box 35"/>
            <p:cNvSpPr txBox="1">
              <a:spLocks noChangeArrowheads="1"/>
            </p:cNvSpPr>
            <p:nvPr/>
          </p:nvSpPr>
          <p:spPr bwMode="auto">
            <a:xfrm>
              <a:off x="2486" y="1980"/>
              <a:ext cx="89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invoke sqrt(4)</a:t>
              </a:r>
            </a:p>
          </p:txBody>
        </p:sp>
      </p:grpSp>
      <p:grpSp>
        <p:nvGrpSpPr>
          <p:cNvPr id="116774" name="Group 38"/>
          <p:cNvGrpSpPr>
            <a:grpSpLocks/>
          </p:cNvGrpSpPr>
          <p:nvPr/>
        </p:nvGrpSpPr>
        <p:grpSpPr bwMode="auto">
          <a:xfrm>
            <a:off x="2781300" y="3563938"/>
            <a:ext cx="3670300" cy="411162"/>
            <a:chOff x="1752" y="2245"/>
            <a:chExt cx="2312" cy="259"/>
          </a:xfrm>
        </p:grpSpPr>
        <p:grpSp>
          <p:nvGrpSpPr>
            <p:cNvPr id="5139" name="Group 24"/>
            <p:cNvGrpSpPr>
              <a:grpSpLocks/>
            </p:cNvGrpSpPr>
            <p:nvPr/>
          </p:nvGrpSpPr>
          <p:grpSpPr bwMode="auto">
            <a:xfrm>
              <a:off x="1752" y="2331"/>
              <a:ext cx="2312" cy="173"/>
              <a:chOff x="1752" y="2331"/>
              <a:chExt cx="2312" cy="173"/>
            </a:xfrm>
          </p:grpSpPr>
          <p:sp>
            <p:nvSpPr>
              <p:cNvPr id="5141" name="Text Box 25"/>
              <p:cNvSpPr txBox="1">
                <a:spLocks noChangeArrowheads="1"/>
              </p:cNvSpPr>
              <p:nvPr/>
            </p:nvSpPr>
            <p:spPr bwMode="auto">
              <a:xfrm>
                <a:off x="3430" y="2331"/>
                <a:ext cx="63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3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2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5000"/>
                  </a:spcBef>
                  <a:spcAft>
                    <a:spcPct val="15000"/>
                  </a:spcAft>
                  <a:buClr>
                    <a:schemeClr val="accent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&gt;"/>
                  <a:defRPr sz="1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en-US" altLang="en-US" sz="1200">
                    <a:solidFill>
                      <a:srgbClr val="0000FF"/>
                    </a:solidFill>
                    <a:latin typeface="Verdana" pitchFamily="34" charset="0"/>
                  </a:rPr>
                  <a:t>Response</a:t>
                </a:r>
              </a:p>
            </p:txBody>
          </p:sp>
          <p:sp>
            <p:nvSpPr>
              <p:cNvPr id="5142" name="Line 26"/>
              <p:cNvSpPr>
                <a:spLocks noChangeShapeType="1"/>
              </p:cNvSpPr>
              <p:nvPr/>
            </p:nvSpPr>
            <p:spPr bwMode="auto">
              <a:xfrm flipH="1">
                <a:off x="1752" y="2418"/>
                <a:ext cx="155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40" name="Text Box 36"/>
            <p:cNvSpPr txBox="1">
              <a:spLocks noChangeArrowheads="1"/>
            </p:cNvSpPr>
            <p:nvPr/>
          </p:nvSpPr>
          <p:spPr bwMode="auto">
            <a:xfrm>
              <a:off x="1889" y="2245"/>
              <a:ext cx="18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>
                  <a:latin typeface="Verdana" pitchFamily="34" charset="0"/>
                </a:rPr>
                <a:t>result=2 (no exception thrown)</a:t>
              </a:r>
            </a:p>
          </p:txBody>
        </p:sp>
      </p:grpSp>
      <p:sp>
        <p:nvSpPr>
          <p:cNvPr id="116775" name="Freeform 39"/>
          <p:cNvSpPr>
            <a:spLocks/>
          </p:cNvSpPr>
          <p:nvPr/>
        </p:nvSpPr>
        <p:spPr bwMode="auto">
          <a:xfrm>
            <a:off x="1239838" y="2508250"/>
            <a:ext cx="6546850" cy="1268413"/>
          </a:xfrm>
          <a:custGeom>
            <a:avLst/>
            <a:gdLst>
              <a:gd name="T0" fmla="*/ 0 w 4124"/>
              <a:gd name="T1" fmla="*/ 2147483647 h 799"/>
              <a:gd name="T2" fmla="*/ 2147483647 w 4124"/>
              <a:gd name="T3" fmla="*/ 2147483647 h 799"/>
              <a:gd name="T4" fmla="*/ 2147483647 w 4124"/>
              <a:gd name="T5" fmla="*/ 2147483647 h 799"/>
              <a:gd name="T6" fmla="*/ 2147483647 w 4124"/>
              <a:gd name="T7" fmla="*/ 2147483647 h 799"/>
              <a:gd name="T8" fmla="*/ 2147483647 w 4124"/>
              <a:gd name="T9" fmla="*/ 2147483647 h 799"/>
              <a:gd name="T10" fmla="*/ 2147483647 w 4124"/>
              <a:gd name="T11" fmla="*/ 2147483647 h 799"/>
              <a:gd name="T12" fmla="*/ 2147483647 w 4124"/>
              <a:gd name="T13" fmla="*/ 2147483647 h 799"/>
              <a:gd name="T14" fmla="*/ 2147483647 w 4124"/>
              <a:gd name="T15" fmla="*/ 0 h 7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124" h="799">
                <a:moveTo>
                  <a:pt x="0" y="222"/>
                </a:moveTo>
                <a:cubicBezTo>
                  <a:pt x="16" y="308"/>
                  <a:pt x="32" y="394"/>
                  <a:pt x="109" y="439"/>
                </a:cubicBezTo>
                <a:cubicBezTo>
                  <a:pt x="186" y="484"/>
                  <a:pt x="318" y="490"/>
                  <a:pt x="462" y="490"/>
                </a:cubicBezTo>
                <a:cubicBezTo>
                  <a:pt x="606" y="490"/>
                  <a:pt x="681" y="457"/>
                  <a:pt x="976" y="439"/>
                </a:cubicBezTo>
                <a:cubicBezTo>
                  <a:pt x="1271" y="421"/>
                  <a:pt x="1867" y="380"/>
                  <a:pt x="2230" y="382"/>
                </a:cubicBezTo>
                <a:cubicBezTo>
                  <a:pt x="2593" y="384"/>
                  <a:pt x="2903" y="393"/>
                  <a:pt x="3154" y="450"/>
                </a:cubicBezTo>
                <a:cubicBezTo>
                  <a:pt x="3405" y="507"/>
                  <a:pt x="3574" y="799"/>
                  <a:pt x="3736" y="724"/>
                </a:cubicBezTo>
                <a:cubicBezTo>
                  <a:pt x="3898" y="649"/>
                  <a:pt x="4043" y="151"/>
                  <a:pt x="4124" y="0"/>
                </a:cubicBezTo>
              </a:path>
            </a:pathLst>
          </a:custGeom>
          <a:noFill/>
          <a:ln w="28575" cap="flat" cmpd="sng">
            <a:solidFill>
              <a:srgbClr val="66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6776" name="Freeform 40"/>
          <p:cNvSpPr>
            <a:spLocks/>
          </p:cNvSpPr>
          <p:nvPr/>
        </p:nvSpPr>
        <p:spPr bwMode="auto">
          <a:xfrm>
            <a:off x="554038" y="2789238"/>
            <a:ext cx="7442200" cy="1433512"/>
          </a:xfrm>
          <a:custGeom>
            <a:avLst/>
            <a:gdLst>
              <a:gd name="T0" fmla="*/ 2147483647 w 4688"/>
              <a:gd name="T1" fmla="*/ 0 h 903"/>
              <a:gd name="T2" fmla="*/ 2147483647 w 4688"/>
              <a:gd name="T3" fmla="*/ 2147483647 h 903"/>
              <a:gd name="T4" fmla="*/ 2147483647 w 4688"/>
              <a:gd name="T5" fmla="*/ 2147483647 h 903"/>
              <a:gd name="T6" fmla="*/ 2147483647 w 4688"/>
              <a:gd name="T7" fmla="*/ 2147483647 h 903"/>
              <a:gd name="T8" fmla="*/ 2147483647 w 4688"/>
              <a:gd name="T9" fmla="*/ 2147483647 h 903"/>
              <a:gd name="T10" fmla="*/ 2147483647 w 4688"/>
              <a:gd name="T11" fmla="*/ 2147483647 h 903"/>
              <a:gd name="T12" fmla="*/ 2147483647 w 4688"/>
              <a:gd name="T13" fmla="*/ 2147483647 h 903"/>
              <a:gd name="T14" fmla="*/ 2147483647 w 4688"/>
              <a:gd name="T15" fmla="*/ 2147483647 h 90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88" h="903">
                <a:moveTo>
                  <a:pt x="221" y="0"/>
                </a:moveTo>
                <a:cubicBezTo>
                  <a:pt x="191" y="88"/>
                  <a:pt x="0" y="387"/>
                  <a:pt x="45" y="530"/>
                </a:cubicBezTo>
                <a:cubicBezTo>
                  <a:pt x="90" y="673"/>
                  <a:pt x="239" y="862"/>
                  <a:pt x="489" y="861"/>
                </a:cubicBezTo>
                <a:cubicBezTo>
                  <a:pt x="739" y="860"/>
                  <a:pt x="1161" y="591"/>
                  <a:pt x="1544" y="524"/>
                </a:cubicBezTo>
                <a:cubicBezTo>
                  <a:pt x="1927" y="457"/>
                  <a:pt x="2432" y="457"/>
                  <a:pt x="2788" y="461"/>
                </a:cubicBezTo>
                <a:cubicBezTo>
                  <a:pt x="3144" y="465"/>
                  <a:pt x="3415" y="487"/>
                  <a:pt x="3683" y="547"/>
                </a:cubicBezTo>
                <a:cubicBezTo>
                  <a:pt x="3951" y="607"/>
                  <a:pt x="4229" y="903"/>
                  <a:pt x="4396" y="821"/>
                </a:cubicBezTo>
                <a:cubicBezTo>
                  <a:pt x="4563" y="739"/>
                  <a:pt x="4627" y="212"/>
                  <a:pt x="4688" y="52"/>
                </a:cubicBezTo>
              </a:path>
            </a:pathLst>
          </a:custGeom>
          <a:noFill/>
          <a:ln w="28575" cap="flat" cmpd="sng">
            <a:solidFill>
              <a:srgbClr val="6699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6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1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  <p:bldP spid="116775" grpId="0" animBg="1"/>
      <p:bldP spid="1167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549525"/>
            <a:ext cx="5062538" cy="17589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/>
              <a:t>How the Demo Programs 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7175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7186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7188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7181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7182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7183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7184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sp>
        <p:nvSpPr>
          <p:cNvPr id="7178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7179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7180" name="Rounded Rectangular Callout 1"/>
          <p:cNvSpPr>
            <a:spLocks noChangeArrowheads="1"/>
          </p:cNvSpPr>
          <p:nvPr/>
        </p:nvSpPr>
        <p:spPr bwMode="auto">
          <a:xfrm>
            <a:off x="2874963" y="1381125"/>
            <a:ext cx="2705100" cy="828675"/>
          </a:xfrm>
          <a:prstGeom prst="wedgeRoundRectCallout">
            <a:avLst>
              <a:gd name="adj1" fmla="val -84477"/>
              <a:gd name="adj2" fmla="val 56069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This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 program uses function w/no arguments</a:t>
            </a: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6005513" y="1747838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1747838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752725" y="1731963"/>
          <a:ext cx="4222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731963"/>
                        <a:ext cx="4222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Freeform 6"/>
          <p:cNvSpPr>
            <a:spLocks/>
          </p:cNvSpPr>
          <p:nvPr/>
        </p:nvSpPr>
        <p:spPr bwMode="auto">
          <a:xfrm rot="240060">
            <a:off x="3375025" y="1976438"/>
            <a:ext cx="2532063" cy="274637"/>
          </a:xfrm>
          <a:custGeom>
            <a:avLst/>
            <a:gdLst>
              <a:gd name="T0" fmla="*/ 2147483647 w 2898"/>
              <a:gd name="T1" fmla="*/ 2147483647 h 314"/>
              <a:gd name="T2" fmla="*/ 2147483647 w 2898"/>
              <a:gd name="T3" fmla="*/ 2147483647 h 314"/>
              <a:gd name="T4" fmla="*/ 2147483647 w 2898"/>
              <a:gd name="T5" fmla="*/ 2147483647 h 314"/>
              <a:gd name="T6" fmla="*/ 2147483647 w 2898"/>
              <a:gd name="T7" fmla="*/ 0 h 314"/>
              <a:gd name="T8" fmla="*/ 2147483647 w 2898"/>
              <a:gd name="T9" fmla="*/ 2147483647 h 314"/>
              <a:gd name="T10" fmla="*/ 2147483647 w 2898"/>
              <a:gd name="T11" fmla="*/ 2147483647 h 314"/>
              <a:gd name="T12" fmla="*/ 0 w 2898"/>
              <a:gd name="T13" fmla="*/ 2147483647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671763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grpSp>
        <p:nvGrpSpPr>
          <p:cNvPr id="8199" name="Group 14"/>
          <p:cNvGrpSpPr>
            <a:grpSpLocks/>
          </p:cNvGrpSpPr>
          <p:nvPr/>
        </p:nvGrpSpPr>
        <p:grpSpPr bwMode="auto">
          <a:xfrm>
            <a:off x="6559550" y="1897063"/>
            <a:ext cx="206375" cy="312737"/>
            <a:chOff x="4574" y="2228"/>
            <a:chExt cx="660" cy="672"/>
          </a:xfrm>
        </p:grpSpPr>
        <p:sp>
          <p:nvSpPr>
            <p:cNvPr id="821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821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821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821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0" name="Group 14"/>
          <p:cNvGrpSpPr>
            <a:grpSpLocks/>
          </p:cNvGrpSpPr>
          <p:nvPr/>
        </p:nvGrpSpPr>
        <p:grpSpPr bwMode="auto">
          <a:xfrm>
            <a:off x="2416175" y="1927225"/>
            <a:ext cx="206375" cy="312738"/>
            <a:chOff x="4574" y="2228"/>
            <a:chExt cx="660" cy="672"/>
          </a:xfrm>
        </p:grpSpPr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  <a:defRPr sz="22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5000"/>
                </a:spcBef>
                <a:spcAft>
                  <a:spcPct val="15000"/>
                </a:spcAft>
                <a:buClr>
                  <a:schemeClr val="accent2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200" b="0">
                <a:latin typeface="Verdana" pitchFamily="34" charset="0"/>
              </a:endParaRPr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5907088" y="2573338"/>
            <a:ext cx="9334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Memory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0">
                <a:latin typeface="Verdana" pitchFamily="34" charset="0"/>
              </a:rPr>
              <a:t>Storage</a:t>
            </a:r>
          </a:p>
        </p:txBody>
      </p:sp>
      <p:sp>
        <p:nvSpPr>
          <p:cNvPr id="8202" name="Text Box 30"/>
          <p:cNvSpPr txBox="1">
            <a:spLocks noChangeArrowheads="1"/>
          </p:cNvSpPr>
          <p:nvPr/>
        </p:nvSpPr>
        <p:spPr bwMode="auto">
          <a:xfrm>
            <a:off x="742950" y="1790700"/>
            <a:ext cx="1227138" cy="646113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int main()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func1()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8203" name="Text Box 30"/>
          <p:cNvSpPr txBox="1">
            <a:spLocks noChangeArrowheads="1"/>
          </p:cNvSpPr>
          <p:nvPr/>
        </p:nvSpPr>
        <p:spPr bwMode="auto">
          <a:xfrm>
            <a:off x="7685088" y="1893888"/>
            <a:ext cx="995362" cy="831850"/>
          </a:xfrm>
          <a:prstGeom prst="rect">
            <a:avLst/>
          </a:prstGeom>
          <a:solidFill>
            <a:srgbClr val="DCE0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void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func1() {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  return;</a:t>
            </a:r>
            <a:br>
              <a:rPr lang="en-US" altLang="en-US" sz="1200">
                <a:solidFill>
                  <a:srgbClr val="800000"/>
                </a:solidFill>
                <a:latin typeface="Verdana" pitchFamily="34" charset="0"/>
              </a:rPr>
            </a:br>
            <a:r>
              <a:rPr lang="en-US" altLang="en-US" sz="1200">
                <a:solidFill>
                  <a:srgbClr val="800000"/>
                </a:solidFill>
                <a:latin typeface="Verdana" pitchFamily="34" charset="0"/>
              </a:rPr>
              <a:t>}</a:t>
            </a:r>
          </a:p>
        </p:txBody>
      </p:sp>
      <p:sp>
        <p:nvSpPr>
          <p:cNvPr id="8204" name="Text Box 32"/>
          <p:cNvSpPr txBox="1">
            <a:spLocks noChangeArrowheads="1"/>
          </p:cNvSpPr>
          <p:nvPr/>
        </p:nvSpPr>
        <p:spPr bwMode="auto">
          <a:xfrm>
            <a:off x="414338" y="2517775"/>
            <a:ext cx="23764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Verdana" pitchFamily="34" charset="0"/>
              </a:rPr>
              <a:t>simplefunctionclient.cpp</a:t>
            </a:r>
          </a:p>
        </p:txBody>
      </p:sp>
      <p:sp>
        <p:nvSpPr>
          <p:cNvPr id="8205" name="Rounded Rectangular Callout 1"/>
          <p:cNvSpPr>
            <a:spLocks noChangeArrowheads="1"/>
          </p:cNvSpPr>
          <p:nvPr/>
        </p:nvSpPr>
        <p:spPr bwMode="auto">
          <a:xfrm>
            <a:off x="3722688" y="1255713"/>
            <a:ext cx="2706687" cy="827087"/>
          </a:xfrm>
          <a:prstGeom prst="wedgeRoundRectCallout">
            <a:avLst>
              <a:gd name="adj1" fmla="val 94648"/>
              <a:gd name="adj2" fmla="val 73218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0">
                <a:latin typeface="Verdana" pitchFamily="34" charset="0"/>
              </a:rPr>
              <a:t>…is calling this function</a:t>
            </a: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1746250" y="4117975"/>
            <a:ext cx="6413500" cy="955675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Font typeface="Wingdings" pitchFamily="2" charset="2"/>
              <a:buChar char="§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7013" algn="l" rtl="0" eaLnBrk="0" fontAlgn="base" hangingPunct="0">
              <a:spcBef>
                <a:spcPct val="25000"/>
              </a:spcBef>
              <a:spcAft>
                <a:spcPct val="150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68262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912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Interface definition file: </a:t>
            </a:r>
            <a:r>
              <a:rPr lang="en-US" dirty="0">
                <a:solidFill>
                  <a:srgbClr val="800000"/>
                </a:solidFill>
              </a:rPr>
              <a:t>simplefunction.idl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 func1();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theme/theme1.xml><?xml version="1.0" encoding="utf-8"?>
<a:theme xmlns:a="http://schemas.openxmlformats.org/drawingml/2006/main" name="Blue Pearl DeLuxe">
  <a:themeElements>
    <a:clrScheme name="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000FF"/>
      </a:hlink>
      <a:folHlink>
        <a:srgbClr val="D18213"/>
      </a:folHlink>
    </a:clrScheme>
    <a:fontScheme name="Blue Pearl DeLux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49610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49610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33678</TotalTime>
  <Words>1458</Words>
  <Application>Microsoft Office PowerPoint</Application>
  <PresentationFormat>A4 Paper (210x297 mm)</PresentationFormat>
  <Paragraphs>338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Verdana</vt:lpstr>
      <vt:lpstr>Wingdings</vt:lpstr>
      <vt:lpstr>Blue Pearl DeLuxe</vt:lpstr>
      <vt:lpstr>Drawing</vt:lpstr>
      <vt:lpstr>A Brief Intro to the RPC Project Framework</vt:lpstr>
      <vt:lpstr>Getting the sample code</vt:lpstr>
      <vt:lpstr>TCP vs. UDP</vt:lpstr>
      <vt:lpstr>Streams not messages</vt:lpstr>
      <vt:lpstr>Review From the Earlier Lecture On  Remote Procedure Call</vt:lpstr>
      <vt:lpstr>RPC: Call remote functions automatically</vt:lpstr>
      <vt:lpstr>How the Demo Programs Work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  <vt:lpstr>Demo program uses function w/no arguments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System Design Tradeoffs</dc:title>
  <dc:subject>Naming</dc:subject>
  <dc:creator>Noah Mendelsohn</dc:creator>
  <cp:lastModifiedBy>Noah Mendelsohn</cp:lastModifiedBy>
  <cp:revision>2057</cp:revision>
  <dcterms:created xsi:type="dcterms:W3CDTF">2002-12-11T03:38:06Z</dcterms:created>
  <dcterms:modified xsi:type="dcterms:W3CDTF">2022-09-27T14:54:39Z</dcterms:modified>
</cp:coreProperties>
</file>