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slides/slide28.xml" ContentType="application/vnd.openxmlformats-officedocument.presentationml.slide+xml"/>
  <Override PartName="/ppt/slides/slide29.xml" ContentType="application/vnd.openxmlformats-officedocument.presentationml.slide+xml"/>
  <Override PartName="/ppt/slides/slide30.xml" ContentType="application/vnd.openxmlformats-officedocument.presentationml.slide+xml"/>
  <Override PartName="/ppt/slides/slide31.xml" ContentType="application/vnd.openxmlformats-officedocument.presentationml.slide+xml"/>
  <Override PartName="/ppt/slides/slide32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34"/>
  </p:notesMasterIdLst>
  <p:handoutMasterIdLst>
    <p:handoutMasterId r:id="rId35"/>
  </p:handoutMasterIdLst>
  <p:sldIdLst>
    <p:sldId id="328" r:id="rId2"/>
    <p:sldId id="357" r:id="rId3"/>
    <p:sldId id="358" r:id="rId4"/>
    <p:sldId id="359" r:id="rId5"/>
    <p:sldId id="360" r:id="rId6"/>
    <p:sldId id="361" r:id="rId7"/>
    <p:sldId id="349" r:id="rId8"/>
    <p:sldId id="354" r:id="rId9"/>
    <p:sldId id="353" r:id="rId10"/>
    <p:sldId id="362" r:id="rId11"/>
    <p:sldId id="363" r:id="rId12"/>
    <p:sldId id="364" r:id="rId13"/>
    <p:sldId id="365" r:id="rId14"/>
    <p:sldId id="367" r:id="rId15"/>
    <p:sldId id="368" r:id="rId16"/>
    <p:sldId id="369" r:id="rId17"/>
    <p:sldId id="370" r:id="rId18"/>
    <p:sldId id="371" r:id="rId19"/>
    <p:sldId id="372" r:id="rId20"/>
    <p:sldId id="373" r:id="rId21"/>
    <p:sldId id="374" r:id="rId22"/>
    <p:sldId id="375" r:id="rId23"/>
    <p:sldId id="380" r:id="rId24"/>
    <p:sldId id="348" r:id="rId25"/>
    <p:sldId id="377" r:id="rId26"/>
    <p:sldId id="376" r:id="rId27"/>
    <p:sldId id="378" r:id="rId28"/>
    <p:sldId id="381" r:id="rId29"/>
    <p:sldId id="382" r:id="rId30"/>
    <p:sldId id="383" r:id="rId31"/>
    <p:sldId id="384" r:id="rId32"/>
    <p:sldId id="385" r:id="rId33"/>
  </p:sldIdLst>
  <p:sldSz cx="9144000" cy="6858000" type="screen4x3"/>
  <p:notesSz cx="7315200" cy="96012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5pPr>
    <a:lvl6pPr marL="22860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6pPr>
    <a:lvl7pPr marL="27432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7pPr>
    <a:lvl8pPr marL="32004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8pPr>
    <a:lvl9pPr marL="3657600" algn="l" defTabSz="914400" rtl="0" eaLnBrk="1" latinLnBrk="0" hangingPunct="1">
      <a:defRPr sz="2400" kern="1200">
        <a:solidFill>
          <a:schemeClr val="tx1"/>
        </a:solidFill>
        <a:latin typeface="Times New Roman" panose="02020603050405020304" pitchFamily="18" charset="0"/>
        <a:ea typeface="+mn-ea"/>
        <a:cs typeface="+mn-cs"/>
      </a:defRPr>
    </a:lvl9pPr>
  </p:defaultTextStyle>
  <p:extLst>
    <p:ext uri="{521415D9-36F7-43E2-AB2F-B90AF26B5E84}">
      <p14:sectionLst xmlns:p14="http://schemas.microsoft.com/office/powerpoint/2010/main">
        <p14:section name="Default Section" id="{05416E99-7006-4BFE-A13D-6F7B130BB37D}">
          <p14:sldIdLst>
            <p14:sldId id="328"/>
            <p14:sldId id="357"/>
            <p14:sldId id="358"/>
            <p14:sldId id="359"/>
            <p14:sldId id="360"/>
            <p14:sldId id="361"/>
            <p14:sldId id="349"/>
            <p14:sldId id="354"/>
            <p14:sldId id="353"/>
            <p14:sldId id="362"/>
            <p14:sldId id="363"/>
            <p14:sldId id="364"/>
            <p14:sldId id="365"/>
            <p14:sldId id="367"/>
            <p14:sldId id="368"/>
            <p14:sldId id="369"/>
            <p14:sldId id="370"/>
            <p14:sldId id="371"/>
            <p14:sldId id="372"/>
            <p14:sldId id="373"/>
            <p14:sldId id="374"/>
            <p14:sldId id="375"/>
            <p14:sldId id="380"/>
            <p14:sldId id="348"/>
            <p14:sldId id="377"/>
            <p14:sldId id="376"/>
            <p14:sldId id="378"/>
            <p14:sldId id="381"/>
            <p14:sldId id="382"/>
            <p14:sldId id="383"/>
            <p14:sldId id="384"/>
            <p14:sldId id="385"/>
          </p14:sldIdLst>
        </p14:section>
      </p14:sectionLst>
    </p:ex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8000"/>
    <a:srgbClr val="FFFF00"/>
    <a:srgbClr val="FFFFFF"/>
    <a:srgbClr val="0066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F5AB1C69-6EDB-4FF4-983F-18BD219EF322}" styleName="Medium Style 2 - Accent 3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3">
              <a:tint val="20000"/>
            </a:schemeClr>
          </a:solidFill>
        </a:fill>
      </a:tcStyle>
    </a:wholeTbl>
    <a:band1H>
      <a:tcStyle>
        <a:tcBdr/>
        <a:fill>
          <a:solidFill>
            <a:schemeClr val="accent3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3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3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3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3"/>
          </a:solidFill>
        </a:fill>
      </a:tcStyle>
    </a:firstRow>
  </a:tblStyle>
  <a:tblStyle styleId="{7DF18680-E054-41AD-8BC1-D1AEF772440D}" styleName="Medium Style 2 - Accent 5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5">
              <a:tint val="20000"/>
            </a:schemeClr>
          </a:solidFill>
        </a:fill>
      </a:tcStyle>
    </a:wholeTbl>
    <a:band1H>
      <a:tcStyle>
        <a:tcBdr/>
        <a:fill>
          <a:solidFill>
            <a:schemeClr val="accent5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5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5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5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5"/>
          </a:solidFill>
        </a:fill>
      </a:tcStyle>
    </a:firstRow>
  </a:tblStyle>
  <a:tblStyle styleId="{93296810-A885-4BE3-A3E7-6D5BEEA58F35}" styleName="Medium Style 2 - Accent 6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6">
              <a:tint val="20000"/>
            </a:schemeClr>
          </a:solidFill>
        </a:fill>
      </a:tcStyle>
    </a:wholeTbl>
    <a:band1H>
      <a:tcStyle>
        <a:tcBdr/>
        <a:fill>
          <a:solidFill>
            <a:schemeClr val="accent6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6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6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6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6"/>
          </a:solidFill>
        </a:fill>
      </a:tcStyle>
    </a:firstRow>
  </a:tblStyle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9C7853C-536D-4A76-A0AE-DD22124D55A5}" styleName="Themed Style 1 - Accent 3">
    <a:tblBg>
      <a:fillRef idx="2">
        <a:schemeClr val="accent3"/>
      </a:fillRef>
      <a:effectRef idx="1">
        <a:schemeClr val="accent3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Ref idx="1">
              <a:schemeClr val="accent3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3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</a:tcBdr>
        <a:fill>
          <a:solidFill>
            <a:schemeClr val="accent3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3"/>
            </a:lnRef>
          </a:left>
          <a:right>
            <a:lnRef idx="2">
              <a:schemeClr val="accent3"/>
            </a:lnRef>
          </a:right>
          <a:top>
            <a:lnRef idx="1">
              <a:schemeClr val="accent3"/>
            </a:lnRef>
          </a:top>
          <a:bottom>
            <a:lnRef idx="1">
              <a:schemeClr val="accent3"/>
            </a:lnRef>
          </a:bottom>
          <a:insideH>
            <a:lnRef idx="1">
              <a:schemeClr val="accent3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2">
              <a:schemeClr val="accent3"/>
            </a:lnRef>
          </a:top>
          <a:bottom>
            <a:lnRef idx="2">
              <a:schemeClr val="accent3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3"/>
            </a:lnRef>
          </a:left>
          <a:right>
            <a:lnRef idx="1">
              <a:schemeClr val="accent3"/>
            </a:lnRef>
          </a:right>
          <a:top>
            <a:lnRef idx="1">
              <a:schemeClr val="accent3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3"/>
          </a:solidFill>
        </a:fill>
      </a:tcStyle>
    </a:firstRow>
  </a:tblStyle>
  <a:tblStyle styleId="{35758FB7-9AC5-4552-8A53-C91805E547FA}" styleName="Themed Style 1 - Accent 5">
    <a:tblBg>
      <a:fillRef idx="2">
        <a:schemeClr val="accent5"/>
      </a:fillRef>
      <a:effectRef idx="1">
        <a:schemeClr val="accent5"/>
      </a:effectRef>
    </a:tblBg>
    <a:wholeTbl>
      <a:tcTxStyle>
        <a:fontRef idx="minor">
          <a:scrgbClr r="0" g="0" b="0"/>
        </a:fontRef>
        <a:schemeClr val="dk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Ref idx="1">
              <a:schemeClr val="accent5"/>
            </a:lnRef>
          </a:insideV>
        </a:tcBdr>
        <a:fill>
          <a:noFill/>
        </a:fill>
      </a:tcStyle>
    </a:wholeTbl>
    <a:band1H>
      <a:tcStyle>
        <a:tcBdr/>
        <a:fill>
          <a:solidFill>
            <a:schemeClr val="accent5">
              <a:alpha val="40000"/>
            </a:schemeClr>
          </a:solidFill>
        </a:fill>
      </a:tcStyle>
    </a:band1H>
    <a:band2H>
      <a:tcStyle>
        <a:tcBdr/>
      </a:tcStyle>
    </a:band2H>
    <a:band1V>
      <a:tcStyle>
        <a:tcBdr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</a:tcBdr>
        <a:fill>
          <a:solidFill>
            <a:schemeClr val="accent5">
              <a:alpha val="40000"/>
            </a:schemeClr>
          </a:solidFill>
        </a:fill>
      </a:tcStyle>
    </a:band1V>
    <a:band2V>
      <a:tcStyle>
        <a:tcBdr/>
      </a:tcStyle>
    </a:band2V>
    <a:lastCol>
      <a:tcTxStyle b="on"/>
      <a:tcStyle>
        <a:tcBdr>
          <a:left>
            <a:lnRef idx="2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lastCol>
    <a:firstCol>
      <a:tcTxStyle b="on"/>
      <a:tcStyle>
        <a:tcBdr>
          <a:left>
            <a:lnRef idx="1">
              <a:schemeClr val="accent5"/>
            </a:lnRef>
          </a:left>
          <a:right>
            <a:lnRef idx="2">
              <a:schemeClr val="accent5"/>
            </a:lnRef>
          </a:right>
          <a:top>
            <a:lnRef idx="1">
              <a:schemeClr val="accent5"/>
            </a:lnRef>
          </a:top>
          <a:bottom>
            <a:lnRef idx="1">
              <a:schemeClr val="accent5"/>
            </a:lnRef>
          </a:bottom>
          <a:insideH>
            <a:lnRef idx="1">
              <a:schemeClr val="accent5"/>
            </a:lnRef>
          </a:insideH>
          <a:insideV>
            <a:ln>
              <a:noFill/>
            </a:ln>
          </a:insideV>
        </a:tcBdr>
      </a:tcStyle>
    </a:firstCol>
    <a:lastRow>
      <a:tcTxStyle b="on"/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2">
              <a:schemeClr val="accent5"/>
            </a:lnRef>
          </a:top>
          <a:bottom>
            <a:lnRef idx="2">
              <a:schemeClr val="accent5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lastRow>
    <a:firstRow>
      <a:tcTxStyle b="on">
        <a:fontRef idx="minor">
          <a:scrgbClr r="0" g="0" b="0"/>
        </a:fontRef>
        <a:schemeClr val="lt1"/>
      </a:tcTxStyle>
      <a:tcStyle>
        <a:tcBdr>
          <a:left>
            <a:lnRef idx="1">
              <a:schemeClr val="accent5"/>
            </a:lnRef>
          </a:left>
          <a:right>
            <a:lnRef idx="1">
              <a:schemeClr val="accent5"/>
            </a:lnRef>
          </a:right>
          <a:top>
            <a:lnRef idx="1">
              <a:schemeClr val="accent5"/>
            </a:lnRef>
          </a:top>
          <a:bottom>
            <a:lnRef idx="2">
              <a:schemeClr val="lt1"/>
            </a:lnRef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solidFill>
            <a:schemeClr val="accent5"/>
          </a:solidFill>
        </a:fill>
      </a:tcStyle>
    </a:firstRow>
  </a:tblStyle>
  <a:tblStyle styleId="{5940675A-B579-460E-94D1-54222C63F5DA}" styleName="No Style, Table Grid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2777" autoAdjust="0"/>
    <p:restoredTop sz="95501" autoAdjust="0"/>
  </p:normalViewPr>
  <p:slideViewPr>
    <p:cSldViewPr>
      <p:cViewPr varScale="1">
        <p:scale>
          <a:sx n="46" d="100"/>
          <a:sy n="46" d="100"/>
        </p:scale>
        <p:origin x="996" y="44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-23550"/>
    </p:cViewPr>
  </p:outlineViewPr>
  <p:notesTextViewPr>
    <p:cViewPr>
      <p:scale>
        <a:sx n="3" d="2"/>
        <a:sy n="3" d="2"/>
      </p:scale>
      <p:origin x="0" y="0"/>
    </p:cViewPr>
  </p:notesTextViewPr>
  <p:sorterViewPr>
    <p:cViewPr varScale="1">
      <p:scale>
        <a:sx n="1" d="1"/>
        <a:sy n="1" d="1"/>
      </p:scale>
      <p:origin x="0" y="-650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9" Type="http://schemas.openxmlformats.org/officeDocument/2006/relationships/tableStyles" Target="tableStyle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34" Type="http://schemas.openxmlformats.org/officeDocument/2006/relationships/notesMaster" Target="notesMasters/notesMaster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slide" Target="slides/slide32.xml"/><Relationship Id="rId38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slide" Target="slides/slide31.xml"/><Relationship Id="rId37" Type="http://schemas.openxmlformats.org/officeDocument/2006/relationships/viewProps" Target="viewProp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36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slide" Target="slides/slide30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slide" Target="slides/slide29.xml"/><Relationship Id="rId35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9634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5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4144963" y="0"/>
            <a:ext cx="3170237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t" anchorCtr="0" compatLnSpc="1">
            <a:prstTxWarp prst="textNoShape">
              <a:avLst/>
            </a:prstTxWarp>
          </a:bodyPr>
          <a:lstStyle>
            <a:lvl1pPr algn="r"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6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9120188"/>
            <a:ext cx="3170238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defTabSz="966636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9637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4144963" y="9120188"/>
            <a:ext cx="3170237" cy="4810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6650" tIns="48325" rIns="96650" bIns="48325" numCol="1" anchor="b" anchorCtr="0" compatLnSpc="1">
            <a:prstTxWarp prst="textNoShape">
              <a:avLst/>
            </a:prstTxWarp>
          </a:bodyPr>
          <a:lstStyle>
            <a:lvl1pPr algn="r" defTabSz="965200">
              <a:defRPr sz="1300"/>
            </a:lvl1pPr>
          </a:lstStyle>
          <a:p>
            <a:fld id="{52ACDCC5-27ED-430F-9BE1-09BFF73358D9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81279587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49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143375" y="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530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255713" y="720725"/>
            <a:ext cx="4803775" cy="3602038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sp>
      <p:sp>
        <p:nvSpPr>
          <p:cNvPr id="1249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31838" y="4560888"/>
            <a:ext cx="5851525" cy="43195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/>
              <a:t>Click to edit Master text styles</a:t>
            </a:r>
          </a:p>
          <a:p>
            <a:pPr lvl="1"/>
            <a:r>
              <a:rPr lang="en-US" noProof="0"/>
              <a:t>Second level</a:t>
            </a:r>
          </a:p>
          <a:p>
            <a:pPr lvl="2"/>
            <a:r>
              <a:rPr lang="en-US" noProof="0"/>
              <a:t>Third level</a:t>
            </a:r>
          </a:p>
          <a:p>
            <a:pPr lvl="3"/>
            <a:r>
              <a:rPr lang="en-US" noProof="0"/>
              <a:t>Fourth level</a:t>
            </a:r>
          </a:p>
          <a:p>
            <a:pPr lvl="4"/>
            <a:r>
              <a:rPr lang="en-US" noProof="0"/>
              <a:t>Fifth level</a:t>
            </a:r>
          </a:p>
        </p:txBody>
      </p:sp>
      <p:sp>
        <p:nvSpPr>
          <p:cNvPr id="1249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>
              <a:defRPr sz="13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249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143375" y="9118600"/>
            <a:ext cx="3170238" cy="4810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5667" tIns="47833" rIns="95667" bIns="47833" numCol="1" anchor="b" anchorCtr="0" compatLnSpc="1">
            <a:prstTxWarp prst="textNoShape">
              <a:avLst/>
            </a:prstTxWarp>
          </a:bodyPr>
          <a:lstStyle>
            <a:lvl1pPr algn="r">
              <a:defRPr sz="1300"/>
            </a:lvl1pPr>
          </a:lstStyle>
          <a:p>
            <a:fld id="{F8EDA278-B23D-43E4-9F85-D22D4E89B6A5}" type="slidenum">
              <a:rPr lang="en-US" altLang="en-US"/>
              <a:pPr/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4932920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8EDA278-B23D-43E4-9F85-D22D4E89B6A5}" type="slidenum">
              <a:rPr lang="en-US" altLang="en-US" smtClean="0"/>
              <a:pPr/>
              <a:t>23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883283885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EN001-4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7636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411779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15100" y="304800"/>
            <a:ext cx="1943100" cy="5791200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85800" y="304800"/>
            <a:ext cx="5676900" cy="5791200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52077682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 preserve="1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304800"/>
            <a:ext cx="7772400" cy="11430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387093455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0999268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264224817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858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6400"/>
            <a:ext cx="3810000" cy="44196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595483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496936555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310905012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54311495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30616346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</p:spTree>
    <p:extLst>
      <p:ext uri="{BB962C8B-B14F-4D97-AF65-F5344CB8AC3E}">
        <p14:creationId xmlns:p14="http://schemas.microsoft.com/office/powerpoint/2010/main" val="1846250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194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685800" y="304800"/>
            <a:ext cx="77724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685800" y="1676400"/>
            <a:ext cx="7772400" cy="44196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/>
              <a:t>Click to edit Master text styles</a:t>
            </a:r>
          </a:p>
          <a:p>
            <a:pPr lvl="1"/>
            <a:r>
              <a:rPr lang="en-US" altLang="en-US"/>
              <a:t>Second level</a:t>
            </a:r>
          </a:p>
          <a:p>
            <a:pPr lvl="2"/>
            <a:r>
              <a:rPr lang="en-US" altLang="en-US"/>
              <a:t>Third level</a:t>
            </a:r>
          </a:p>
          <a:p>
            <a:pPr lvl="3"/>
            <a:r>
              <a:rPr lang="en-US" altLang="en-US"/>
              <a:t>Fourth level</a:t>
            </a:r>
          </a:p>
          <a:p>
            <a:pPr lvl="4"/>
            <a:r>
              <a:rPr lang="en-US" altLang="en-US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685800" y="6248400"/>
            <a:ext cx="19050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4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>
              <a:defRPr sz="1400"/>
            </a:lvl1pPr>
          </a:lstStyle>
          <a:p>
            <a:pPr>
              <a:defRPr/>
            </a:pPr>
            <a:r>
              <a:rPr lang="en-US"/>
              <a:t>EE194/Comp140 Mark Hempstead</a:t>
            </a:r>
          </a:p>
        </p:txBody>
      </p:sp>
      <p:sp>
        <p:nvSpPr>
          <p:cNvPr id="1031" name="Line 7"/>
          <p:cNvSpPr>
            <a:spLocks noChangeShapeType="1"/>
          </p:cNvSpPr>
          <p:nvPr userDrawn="1"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2" name="Line 8"/>
          <p:cNvSpPr>
            <a:spLocks noChangeShapeType="1"/>
          </p:cNvSpPr>
          <p:nvPr userDrawn="1"/>
        </p:nvSpPr>
        <p:spPr bwMode="auto">
          <a:xfrm>
            <a:off x="457200" y="1600200"/>
            <a:ext cx="8229600" cy="0"/>
          </a:xfrm>
          <a:prstGeom prst="line">
            <a:avLst/>
          </a:prstGeom>
          <a:noFill/>
          <a:ln w="9525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dirty="0"/>
          </a:p>
        </p:txBody>
      </p:sp>
      <p:sp>
        <p:nvSpPr>
          <p:cNvPr id="1033" name="Rectangle 9"/>
          <p:cNvSpPr>
            <a:spLocks noChangeArrowheads="1"/>
          </p:cNvSpPr>
          <p:nvPr/>
        </p:nvSpPr>
        <p:spPr bwMode="auto">
          <a:xfrm>
            <a:off x="57150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 algn="r" eaLnBrk="1" hangingPunct="1"/>
            <a:fld id="{9E37E2D3-A368-4ED1-8415-DA26D0314498}" type="slidenum">
              <a:rPr lang="en-US" altLang="en-US" sz="1400"/>
              <a:pPr algn="r" eaLnBrk="1" hangingPunct="1"/>
              <a:t>‹#›</a:t>
            </a:fld>
            <a:endParaRPr lang="en-US" altLang="en-US" sz="14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19" r:id="rId1"/>
    <p:sldLayoutId id="2147483720" r:id="rId2"/>
    <p:sldLayoutId id="2147483721" r:id="rId3"/>
    <p:sldLayoutId id="2147483722" r:id="rId4"/>
    <p:sldLayoutId id="2147483723" r:id="rId5"/>
    <p:sldLayoutId id="2147483724" r:id="rId6"/>
    <p:sldLayoutId id="2147483725" r:id="rId7"/>
    <p:sldLayoutId id="2147483726" r:id="rId8"/>
    <p:sldLayoutId id="2147483727" r:id="rId9"/>
    <p:sldLayoutId id="2147483728" r:id="rId10"/>
    <p:sldLayoutId id="2147483729" r:id="rId11"/>
    <p:sldLayoutId id="2147483730" r:id="rId12"/>
  </p:sldLayoutIdLst>
  <p:hf sldNum="0" hd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accent2"/>
          </a:solidFill>
          <a:latin typeface="Times New Roman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28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4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000"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2" name="Footer Placeholder 4"/>
          <p:cNvSpPr>
            <a:spLocks noGrp="1"/>
          </p:cNvSpPr>
          <p:nvPr>
            <p:ph type="ftr" sz="quarter" idx="11"/>
          </p:nvPr>
        </p:nvSpPr>
        <p:spPr>
          <a:noFill/>
          <a:ln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/>
          <a:lstStyle>
            <a:lvl1pPr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1pPr>
            <a:lvl2pPr marL="742950" indent="-28575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2pPr>
            <a:lvl3pPr marL="11430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3pPr>
            <a:lvl4pPr marL="16002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4pPr>
            <a:lvl5pPr marL="2057400" indent="-228600" eaLnBrk="0" hangingPunct="0"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 sz="2400">
                <a:solidFill>
                  <a:schemeClr val="tx1"/>
                </a:solidFill>
                <a:latin typeface="Times New Roman" panose="02020603050405020304" pitchFamily="18" charset="0"/>
              </a:defRPr>
            </a:lvl9pPr>
          </a:lstStyle>
          <a:p>
            <a:pPr>
              <a:defRPr/>
            </a:pPr>
            <a:r>
              <a:rPr lang="en-US" sz="1400" dirty="0"/>
              <a:t>Comp150/EE194 Joel </a:t>
            </a:r>
            <a:r>
              <a:rPr lang="en-US" sz="1400" dirty="0" err="1"/>
              <a:t>Grodstein</a:t>
            </a:r>
            <a:endParaRPr lang="en-US" sz="1400" dirty="0"/>
          </a:p>
        </p:txBody>
      </p:sp>
      <p:sp>
        <p:nvSpPr>
          <p:cNvPr id="10243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09600" y="381000"/>
            <a:ext cx="7772400" cy="1143000"/>
          </a:xfrm>
        </p:spPr>
        <p:txBody>
          <a:bodyPr/>
          <a:lstStyle/>
          <a:p>
            <a:pPr eaLnBrk="1" hangingPunct="1"/>
            <a:r>
              <a:rPr lang="en-US" altLang="en-US" dirty="0"/>
              <a:t>Comp 150/EE194: Introduction to VLSI CAD</a:t>
            </a:r>
          </a:p>
        </p:txBody>
      </p:sp>
      <p:sp>
        <p:nvSpPr>
          <p:cNvPr id="10244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1905000"/>
            <a:ext cx="6400800" cy="3733800"/>
          </a:xfrm>
        </p:spPr>
        <p:txBody>
          <a:bodyPr/>
          <a:lstStyle/>
          <a:p>
            <a:pPr eaLnBrk="1" hangingPunct="1">
              <a:lnSpc>
                <a:spcPct val="90000"/>
              </a:lnSpc>
            </a:pPr>
            <a:r>
              <a:rPr lang="en-US" altLang="en-US" dirty="0"/>
              <a:t>Spring 2017Tufts University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Instructor: Joel </a:t>
            </a:r>
            <a:r>
              <a:rPr lang="en-US" altLang="en-US" dirty="0" err="1"/>
              <a:t>Grodstein</a:t>
            </a:r>
            <a:endParaRPr lang="en-US" altLang="en-US" dirty="0"/>
          </a:p>
          <a:p>
            <a:pPr eaLnBrk="1" hangingPunct="1">
              <a:lnSpc>
                <a:spcPct val="90000"/>
              </a:lnSpc>
            </a:pPr>
            <a:r>
              <a:rPr lang="en-US" altLang="en-US" dirty="0"/>
              <a:t>joelg@eecs.tufts.edu</a:t>
            </a:r>
          </a:p>
          <a:p>
            <a:pPr eaLnBrk="1" hangingPunct="1">
              <a:lnSpc>
                <a:spcPct val="90000"/>
              </a:lnSpc>
            </a:pPr>
            <a:r>
              <a:rPr lang="it-IT" altLang="en-US" dirty="0"/>
              <a:t>Discrete-event simulation</a:t>
            </a:r>
          </a:p>
          <a:p>
            <a:pPr eaLnBrk="1" hangingPunct="1">
              <a:lnSpc>
                <a:spcPct val="90000"/>
              </a:lnSpc>
            </a:pPr>
            <a:endParaRPr lang="en-US" altLang="en-US" dirty="0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Next simple gate: an inverter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Input=1 → output=0. Input=0 → output=1. Delay = (e.g., 3).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3484034" y="27051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Oval 5"/>
          <p:cNvSpPr/>
          <p:nvPr/>
        </p:nvSpPr>
        <p:spPr>
          <a:xfrm>
            <a:off x="4292600" y="3009900"/>
            <a:ext cx="152400" cy="152400"/>
          </a:xfrm>
          <a:prstGeom prst="ellips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89201" y="30861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453467" y="30861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34734" y="26498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14335" y="25948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530600" y="28552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2133600" y="38906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819400" y="38906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3471332" y="38906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699932" y="38906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460502" y="4271661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133600" y="3890665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802466" y="4271661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471332" y="3890665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682998" y="4271661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489202" y="48050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175002" y="48050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826934" y="48050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55534" y="480506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409700" y="4800600"/>
            <a:ext cx="1092204" cy="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489202" y="5181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3158068" y="48006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826934" y="51816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4038600" y="4800600"/>
            <a:ext cx="3301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1066800" y="3810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1066800" y="4667364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</p:spTree>
    <p:extLst>
      <p:ext uri="{BB962C8B-B14F-4D97-AF65-F5344CB8AC3E}">
        <p14:creationId xmlns:p14="http://schemas.microsoft.com/office/powerpoint/2010/main" val="3023604879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Input=1 → output=0. Input=0 → output=1. Delay = (e.g., 3).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89201" y="30861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16401" y="32004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34734" y="26498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1667" y="331412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2967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5664198" y="360303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6349998" y="360303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7001930" y="360303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7230530" y="360303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4991100" y="398402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5664198" y="360303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333064" y="398402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7001930" y="360303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7213596" y="398402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6019800" y="4328701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7001930" y="4324236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4940298" y="4688067"/>
            <a:ext cx="1092204" cy="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6019800" y="4307071"/>
            <a:ext cx="99906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7001930" y="4705236"/>
            <a:ext cx="8974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4597398" y="35223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4597398" y="41910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3534834" y="2938162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514600" y="33528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6070602" y="4953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6400800" y="494853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4991100" y="5312366"/>
            <a:ext cx="1092204" cy="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6070602" y="4931370"/>
            <a:ext cx="3301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6400800" y="5329535"/>
            <a:ext cx="15493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4648200" y="481529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C'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6858000" y="5486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7162800" y="548193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4991100" y="5845770"/>
            <a:ext cx="18669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6858000" y="5464770"/>
            <a:ext cx="3301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7162800" y="5862935"/>
            <a:ext cx="7873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4648200" y="534869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</p:spTree>
    <p:extLst>
      <p:ext uri="{BB962C8B-B14F-4D97-AF65-F5344CB8AC3E}">
        <p14:creationId xmlns:p14="http://schemas.microsoft.com/office/powerpoint/2010/main" val="3682230548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if we have a big network?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32859427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For big networks, we cannot deal with pictures of waveforms. Why?</a:t>
            </a:r>
          </a:p>
          <a:p>
            <a:pPr lvl="1">
              <a:spcBef>
                <a:spcPts val="0"/>
              </a:spcBef>
            </a:pPr>
            <a:r>
              <a:rPr lang="en-US" dirty="0"/>
              <a:t>Computers don't store pictures real efficiently</a:t>
            </a:r>
          </a:p>
          <a:p>
            <a:pPr lvl="1">
              <a:spcBef>
                <a:spcPts val="0"/>
              </a:spcBef>
            </a:pPr>
            <a:r>
              <a:rPr lang="en-US" dirty="0"/>
              <a:t>We want to deal with objects and algorithms</a:t>
            </a:r>
          </a:p>
          <a:p>
            <a:r>
              <a:rPr lang="en-US" dirty="0"/>
              <a:t>Three types of objects: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</a:t>
            </a:r>
            <a:r>
              <a:rPr lang="en-US" i="1" dirty="0"/>
              <a:t>gate</a:t>
            </a:r>
            <a:r>
              <a:rPr lang="en-US" dirty="0"/>
              <a:t> (each instance of AND, OR, INV, </a:t>
            </a:r>
            <a:r>
              <a:rPr lang="en-US" dirty="0" err="1"/>
              <a:t>etc</a:t>
            </a:r>
            <a:r>
              <a:rPr lang="en-US" dirty="0"/>
              <a:t>).</a:t>
            </a:r>
          </a:p>
          <a:p>
            <a:pPr lvl="1">
              <a:spcBef>
                <a:spcPts val="0"/>
              </a:spcBef>
            </a:pPr>
            <a:r>
              <a:rPr lang="en-US" dirty="0"/>
              <a:t>A </a:t>
            </a:r>
            <a:r>
              <a:rPr lang="en-US" i="1" dirty="0"/>
              <a:t>node </a:t>
            </a:r>
            <a:r>
              <a:rPr lang="en-US" dirty="0"/>
              <a:t>(what we've called A, B, C, </a:t>
            </a:r>
            <a:r>
              <a:rPr lang="en-US" dirty="0" err="1"/>
              <a:t>etc</a:t>
            </a:r>
            <a:r>
              <a:rPr lang="en-US" dirty="0"/>
              <a:t>). It has a value at the current time</a:t>
            </a:r>
          </a:p>
          <a:p>
            <a:pPr lvl="1">
              <a:spcBef>
                <a:spcPts val="0"/>
              </a:spcBef>
            </a:pPr>
            <a:r>
              <a:rPr lang="en-US" dirty="0"/>
              <a:t>An </a:t>
            </a:r>
            <a:r>
              <a:rPr lang="en-US" i="1" dirty="0"/>
              <a:t>event. </a:t>
            </a:r>
            <a:r>
              <a:rPr lang="en-US" dirty="0"/>
              <a:t>I.e., a given node rising or falling at a given time.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05686950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AND gate with events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Input=1 → output=0. Input=0 → output=1. Delay = (e.g., 3).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2489201" y="30861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16401" y="32004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34734" y="26498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2751667" y="331412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3657600" y="2967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cxnSp>
        <p:nvCxnSpPr>
          <p:cNvPr id="12" name="Straight Connector 11"/>
          <p:cNvCxnSpPr/>
          <p:nvPr/>
        </p:nvCxnSpPr>
        <p:spPr>
          <a:xfrm>
            <a:off x="1981200" y="383163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2667000" y="383163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1308102" y="421262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1981200" y="383163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650066" y="4212626"/>
            <a:ext cx="1566332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2336802" y="4557301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318932" y="4552836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 flipV="1">
            <a:off x="1257300" y="4916667"/>
            <a:ext cx="1092204" cy="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2336802" y="4535671"/>
            <a:ext cx="999064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3318932" y="4933836"/>
            <a:ext cx="897466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0" name="TextBox 29"/>
          <p:cNvSpPr txBox="1"/>
          <p:nvPr/>
        </p:nvSpPr>
        <p:spPr>
          <a:xfrm>
            <a:off x="914400" y="375096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31" name="TextBox 30"/>
          <p:cNvSpPr txBox="1"/>
          <p:nvPr/>
        </p:nvSpPr>
        <p:spPr>
          <a:xfrm>
            <a:off x="914400" y="4419600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3534834" y="2938162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2514600" y="33528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387604" y="51816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717802" y="517713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V="1">
            <a:off x="1308102" y="5540966"/>
            <a:ext cx="1092204" cy="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2387604" y="5159970"/>
            <a:ext cx="3301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2" name="Straight Connector 41"/>
          <p:cNvCxnSpPr/>
          <p:nvPr/>
        </p:nvCxnSpPr>
        <p:spPr>
          <a:xfrm>
            <a:off x="2717802" y="5558135"/>
            <a:ext cx="15493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TextBox 42"/>
          <p:cNvSpPr txBox="1"/>
          <p:nvPr/>
        </p:nvSpPr>
        <p:spPr>
          <a:xfrm>
            <a:off x="965202" y="504389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C'</a:t>
            </a:r>
          </a:p>
        </p:txBody>
      </p:sp>
      <p:cxnSp>
        <p:nvCxnSpPr>
          <p:cNvPr id="46" name="Straight Connector 45"/>
          <p:cNvCxnSpPr/>
          <p:nvPr/>
        </p:nvCxnSpPr>
        <p:spPr>
          <a:xfrm>
            <a:off x="3175002" y="57150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>
            <a:off x="3479802" y="5710535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1308102" y="6074370"/>
            <a:ext cx="18669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9" name="Straight Connector 48"/>
          <p:cNvCxnSpPr/>
          <p:nvPr/>
        </p:nvCxnSpPr>
        <p:spPr>
          <a:xfrm>
            <a:off x="3175002" y="5693370"/>
            <a:ext cx="3301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3479802" y="6091535"/>
            <a:ext cx="7873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1" name="TextBox 50"/>
          <p:cNvSpPr txBox="1"/>
          <p:nvPr/>
        </p:nvSpPr>
        <p:spPr>
          <a:xfrm>
            <a:off x="965202" y="557729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4775201" y="3866137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A=1@3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070602" y="3866137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A=0@5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4775200" y="4476690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B=1@4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028267" y="4476690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B=0@8</a:t>
            </a:r>
          </a:p>
        </p:txBody>
      </p:sp>
    </p:spTree>
    <p:extLst>
      <p:ext uri="{BB962C8B-B14F-4D97-AF65-F5344CB8AC3E}">
        <p14:creationId xmlns:p14="http://schemas.microsoft.com/office/powerpoint/2010/main" val="2311978931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A=1@3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77000" y="5019536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A=0@5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7000" y="462887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B=1@4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5410200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B=0@8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05000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812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29400" y="2590800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9" name="TextBox 58"/>
          <p:cNvSpPr txBox="1"/>
          <p:nvPr/>
        </p:nvSpPr>
        <p:spPr>
          <a:xfrm>
            <a:off x="1905000" y="3033468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2133600" y="424862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&amp; 0 → 0</a:t>
            </a:r>
          </a:p>
        </p:txBody>
      </p:sp>
      <p:sp>
        <p:nvSpPr>
          <p:cNvPr id="61" name="TextBox 60"/>
          <p:cNvSpPr txBox="1"/>
          <p:nvPr/>
        </p:nvSpPr>
        <p:spPr>
          <a:xfrm>
            <a:off x="2294468" y="4684996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C=0@3</a:t>
            </a:r>
          </a:p>
        </p:txBody>
      </p:sp>
    </p:spTree>
    <p:extLst>
      <p:ext uri="{BB962C8B-B14F-4D97-AF65-F5344CB8AC3E}">
        <p14:creationId xmlns:p14="http://schemas.microsoft.com/office/powerpoint/2010/main" val="26164183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6302 0.17199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858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" presetID="10" presetClass="exit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3.61111E-6 1.48148E-6 L 0.45746 -0.0664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61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247" y="-3218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55" grpId="0"/>
      <p:bldP spid="58" grpId="0"/>
      <p:bldP spid="59" grpId="0"/>
      <p:bldP spid="15" grpId="0"/>
      <p:bldP spid="61" grpId="0"/>
      <p:bldP spid="61" grpId="1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C=0@3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77000" y="5019536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A=0@5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7000" y="462887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B=1@4</a:t>
            </a:r>
          </a:p>
        </p:txBody>
      </p:sp>
      <p:sp>
        <p:nvSpPr>
          <p:cNvPr id="52" name="TextBox 51"/>
          <p:cNvSpPr txBox="1"/>
          <p:nvPr/>
        </p:nvSpPr>
        <p:spPr>
          <a:xfrm>
            <a:off x="6477000" y="5410200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B=0@8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05000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812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20933" y="2626782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52599" y="4360897"/>
            <a:ext cx="2819401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 is already 0, so this event does nothing!</a:t>
            </a:r>
          </a:p>
        </p:txBody>
      </p:sp>
    </p:spTree>
    <p:extLst>
      <p:ext uri="{BB962C8B-B14F-4D97-AF65-F5344CB8AC3E}">
        <p14:creationId xmlns:p14="http://schemas.microsoft.com/office/powerpoint/2010/main" val="25141758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3889 0.198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58" grpId="0"/>
      <p:bldP spid="1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B=1@4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77000" y="5019536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B=0@8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7000" y="462887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A=0@5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3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05000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81200" y="3729335"/>
            <a:ext cx="43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20933" y="2659613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37293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424862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1 &amp; 1 → 1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9068" y="4755757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C=1@7</a:t>
            </a:r>
          </a:p>
        </p:txBody>
      </p:sp>
    </p:spTree>
    <p:extLst>
      <p:ext uri="{BB962C8B-B14F-4D97-AF65-F5344CB8AC3E}">
        <p14:creationId xmlns:p14="http://schemas.microsoft.com/office/powerpoint/2010/main" val="317542228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3889 0.19815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1944" y="9907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54635 0.00902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7309" y="44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56" grpId="0"/>
      <p:bldP spid="58" grpId="0"/>
      <p:bldP spid="25" grpId="0"/>
      <p:bldP spid="26" grpId="0"/>
      <p:bldP spid="27" grpId="0"/>
      <p:bldP spid="27" grpId="1"/>
    </p:bld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A=0@5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77000" y="5019536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B=0@8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7000" y="462887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C=1@7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4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1905000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81200" y="3729335"/>
            <a:ext cx="43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04000" y="2635701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34635" y="30546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133600" y="424862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&amp; 1 → 0</a:t>
            </a:r>
          </a:p>
        </p:txBody>
      </p:sp>
      <p:sp>
        <p:nvSpPr>
          <p:cNvPr id="27" name="TextBox 26"/>
          <p:cNvSpPr txBox="1"/>
          <p:nvPr/>
        </p:nvSpPr>
        <p:spPr>
          <a:xfrm>
            <a:off x="2269068" y="4755757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C=0@8</a:t>
            </a:r>
          </a:p>
        </p:txBody>
      </p:sp>
    </p:spTree>
    <p:extLst>
      <p:ext uri="{BB962C8B-B14F-4D97-AF65-F5344CB8AC3E}">
        <p14:creationId xmlns:p14="http://schemas.microsoft.com/office/powerpoint/2010/main" val="38496247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6302 0.2053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1025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4.16667E-6 4.81481E-6 L 0.46302 0.09513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4745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55" grpId="0"/>
      <p:bldP spid="58" grpId="0"/>
      <p:bldP spid="25" grpId="0"/>
      <p:bldP spid="26" grpId="0"/>
      <p:bldP spid="27" grpId="0"/>
      <p:bldP spid="27" grpId="1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C=1@7</a:t>
            </a:r>
          </a:p>
        </p:txBody>
      </p:sp>
      <p:sp>
        <p:nvSpPr>
          <p:cNvPr id="44" name="TextBox 43"/>
          <p:cNvSpPr txBox="1"/>
          <p:nvPr/>
        </p:nvSpPr>
        <p:spPr>
          <a:xfrm>
            <a:off x="6477000" y="5019536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7000" y="462887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B=0@8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5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10000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1981200" y="3729335"/>
            <a:ext cx="43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048000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29400" y="2635701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30546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74334" y="4120344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change on C does not have any </a:t>
            </a:r>
            <a:r>
              <a:rPr lang="en-US" dirty="0" err="1"/>
              <a:t>fanout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1846245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6302 0.1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55" grpId="0"/>
      <p:bldP spid="57" grpId="0"/>
      <p:bldP spid="58" grpId="0"/>
      <p:bldP spid="26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we'll cover today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Event-oriented simulation</a:t>
            </a:r>
          </a:p>
          <a:p>
            <a:r>
              <a:rPr lang="en-US" dirty="0"/>
              <a:t>What is simulation?</a:t>
            </a:r>
          </a:p>
          <a:p>
            <a:pPr lvl="1"/>
            <a:r>
              <a:rPr lang="en-US" dirty="0"/>
              <a:t>Build a virtual model of something.</a:t>
            </a:r>
          </a:p>
          <a:p>
            <a:pPr lvl="1"/>
            <a:r>
              <a:rPr lang="en-US" dirty="0"/>
              <a:t>Run the model with some inputs (this is the simulation part!)</a:t>
            </a:r>
          </a:p>
          <a:p>
            <a:pPr lvl="1"/>
            <a:r>
              <a:rPr lang="en-US" dirty="0"/>
              <a:t>See if the model's outputs match what you expect</a:t>
            </a:r>
          </a:p>
          <a:p>
            <a:r>
              <a:rPr lang="en-US" dirty="0"/>
              <a:t>Simulation is a big part of </a:t>
            </a:r>
            <a:r>
              <a:rPr lang="en-US" i="1" dirty="0"/>
              <a:t>validation</a:t>
            </a:r>
            <a:r>
              <a:rPr lang="en-US" dirty="0"/>
              <a:t> – testing whether your design works or not.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54658365"/>
      </p:ext>
    </p:extLst>
  </p:cSld>
  <p:clrMapOvr>
    <a:masterClrMapping/>
  </p:clrMapOvr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B=0@8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7000" y="4628872"/>
            <a:ext cx="10160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C=0@8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7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10000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65867" y="3726594"/>
            <a:ext cx="43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2048934" y="374089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29400" y="2635701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30546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8" name="TextBox 27"/>
          <p:cNvSpPr txBox="1"/>
          <p:nvPr/>
        </p:nvSpPr>
        <p:spPr>
          <a:xfrm>
            <a:off x="2133600" y="4248622"/>
            <a:ext cx="1752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0 &amp; 0 → 0</a:t>
            </a:r>
          </a:p>
        </p:txBody>
      </p:sp>
      <p:sp>
        <p:nvSpPr>
          <p:cNvPr id="29" name="TextBox 28"/>
          <p:cNvSpPr txBox="1"/>
          <p:nvPr/>
        </p:nvSpPr>
        <p:spPr>
          <a:xfrm>
            <a:off x="2269068" y="4755757"/>
            <a:ext cx="1168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C=0@11</a:t>
            </a:r>
          </a:p>
        </p:txBody>
      </p:sp>
    </p:spTree>
    <p:extLst>
      <p:ext uri="{BB962C8B-B14F-4D97-AF65-F5344CB8AC3E}">
        <p14:creationId xmlns:p14="http://schemas.microsoft.com/office/powerpoint/2010/main" val="77970853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1.11111E-6 -3.33333E-6 L -0.46302 0.1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3" presetID="42" presetClass="path" presetSubtype="0" accel="50000" decel="5000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8.33333E-7 4.81481E-6 L 0.46302 0.04351 " pathEditMode="relative" rAng="0" ptsTypes="AA">
                                      <p:cBhvr>
                                        <p:cTn id="34" dur="2000" fill="hold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23142" y="2176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56" grpId="0"/>
      <p:bldP spid="57" grpId="0"/>
      <p:bldP spid="58" grpId="0"/>
      <p:bldP spid="28" grpId="0"/>
      <p:bldP spid="29" grpId="0"/>
      <p:bldP spid="29" grpId="1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C=0@8</a:t>
            </a:r>
          </a:p>
        </p:txBody>
      </p:sp>
      <p:sp>
        <p:nvSpPr>
          <p:cNvPr id="45" name="TextBox 44"/>
          <p:cNvSpPr txBox="1"/>
          <p:nvPr/>
        </p:nvSpPr>
        <p:spPr>
          <a:xfrm>
            <a:off x="6477000" y="4628872"/>
            <a:ext cx="12192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5" name="TextBox 54"/>
          <p:cNvSpPr txBox="1"/>
          <p:nvPr/>
        </p:nvSpPr>
        <p:spPr>
          <a:xfrm>
            <a:off x="3810000" y="30435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65867" y="3726594"/>
            <a:ext cx="43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10000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629400" y="2635701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30546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74334" y="4120344"/>
            <a:ext cx="2667000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This change on C does not have any </a:t>
            </a:r>
            <a:r>
              <a:rPr lang="en-US" dirty="0" err="1"/>
              <a:t>fanout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46096234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0 -3.33333E-6 L -0.46302 0.1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8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0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14" grpId="0"/>
      <p:bldP spid="55" grpId="0"/>
      <p:bldP spid="57" grpId="0"/>
      <p:bldP spid="58" grpId="0"/>
      <p:bldP spid="26" grpId="0"/>
    </p:bld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Simulating our AND gate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Let's do a simulation.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cxnSp>
        <p:nvCxnSpPr>
          <p:cNvPr id="7" name="Straight Connector 6"/>
          <p:cNvCxnSpPr/>
          <p:nvPr/>
        </p:nvCxnSpPr>
        <p:spPr>
          <a:xfrm>
            <a:off x="1583268" y="34741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3310468" y="35884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1524000" y="30379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1600200" y="3702216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1" name="TextBox 10"/>
          <p:cNvSpPr txBox="1"/>
          <p:nvPr/>
        </p:nvSpPr>
        <p:spPr>
          <a:xfrm>
            <a:off x="2751667" y="3355431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  <p:sp>
        <p:nvSpPr>
          <p:cNvPr id="33" name="Flowchart: Delay 32"/>
          <p:cNvSpPr/>
          <p:nvPr/>
        </p:nvSpPr>
        <p:spPr>
          <a:xfrm>
            <a:off x="2628901" y="3326258"/>
            <a:ext cx="685800" cy="533400"/>
          </a:xfrm>
          <a:prstGeom prst="flowChartDelay">
            <a:avLst/>
          </a:prstGeom>
          <a:noFill/>
          <a:ln w="38100"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4" name="Straight Connector 33"/>
          <p:cNvCxnSpPr/>
          <p:nvPr/>
        </p:nvCxnSpPr>
        <p:spPr>
          <a:xfrm>
            <a:off x="1608667" y="3740896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6477000" y="4228762"/>
            <a:ext cx="1185333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/>
              <a:t>C=0@11</a:t>
            </a:r>
          </a:p>
        </p:txBody>
      </p:sp>
      <p:sp>
        <p:nvSpPr>
          <p:cNvPr id="6" name="TextBox 5"/>
          <p:cNvSpPr txBox="1"/>
          <p:nvPr/>
        </p:nvSpPr>
        <p:spPr>
          <a:xfrm>
            <a:off x="6019800" y="2133600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Current time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20933" y="2636849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8</a:t>
            </a:r>
          </a:p>
        </p:txBody>
      </p:sp>
      <p:sp>
        <p:nvSpPr>
          <p:cNvPr id="53" name="TextBox 52"/>
          <p:cNvSpPr txBox="1"/>
          <p:nvPr/>
        </p:nvSpPr>
        <p:spPr>
          <a:xfrm>
            <a:off x="5918200" y="3767097"/>
            <a:ext cx="21336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Pending events</a:t>
            </a:r>
          </a:p>
        </p:txBody>
      </p:sp>
      <p:sp>
        <p:nvSpPr>
          <p:cNvPr id="54" name="TextBox 53"/>
          <p:cNvSpPr txBox="1"/>
          <p:nvPr/>
        </p:nvSpPr>
        <p:spPr>
          <a:xfrm>
            <a:off x="3437468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C</a:t>
            </a:r>
          </a:p>
        </p:txBody>
      </p:sp>
      <p:sp>
        <p:nvSpPr>
          <p:cNvPr id="56" name="TextBox 55"/>
          <p:cNvSpPr txBox="1"/>
          <p:nvPr/>
        </p:nvSpPr>
        <p:spPr>
          <a:xfrm>
            <a:off x="2065867" y="3726594"/>
            <a:ext cx="431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7" name="TextBox 56"/>
          <p:cNvSpPr txBox="1"/>
          <p:nvPr/>
        </p:nvSpPr>
        <p:spPr>
          <a:xfrm>
            <a:off x="3886200" y="306447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58" name="TextBox 57"/>
          <p:cNvSpPr txBox="1"/>
          <p:nvPr/>
        </p:nvSpPr>
        <p:spPr>
          <a:xfrm>
            <a:off x="6553200" y="2635701"/>
            <a:ext cx="491067" cy="4717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11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1981200" y="3054633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>
                <a:solidFill>
                  <a:srgbClr val="FF0000"/>
                </a:solidFill>
              </a:rPr>
              <a:t>0</a:t>
            </a:r>
          </a:p>
        </p:txBody>
      </p:sp>
      <p:sp>
        <p:nvSpPr>
          <p:cNvPr id="26" name="TextBox 25"/>
          <p:cNvSpPr txBox="1"/>
          <p:nvPr/>
        </p:nvSpPr>
        <p:spPr>
          <a:xfrm>
            <a:off x="2074334" y="4120344"/>
            <a:ext cx="2667000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The value on C does not change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191000" y="5084915"/>
            <a:ext cx="1363133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>
                <a:solidFill>
                  <a:srgbClr val="FF0000"/>
                </a:solidFill>
              </a:rPr>
              <a:t>DONE!</a:t>
            </a:r>
          </a:p>
        </p:txBody>
      </p:sp>
    </p:spTree>
    <p:extLst>
      <p:ext uri="{BB962C8B-B14F-4D97-AF65-F5344CB8AC3E}">
        <p14:creationId xmlns:p14="http://schemas.microsoft.com/office/powerpoint/2010/main" val="9581445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-2.77778E-7 -3.33333E-6 L -0.46302 0.18843 " pathEditMode="relative" rAng="0" ptsTypes="AA">
                                      <p:cBhvr>
                                        <p:cTn id="6" dur="2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-23160" y="9421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0" presetClass="exit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10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0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3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5" presetID="10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Effect transition="out" filter="fade">
                                      <p:cBhvr>
                                        <p:cTn id="26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5" grpId="1"/>
      <p:bldP spid="14" grpId="0"/>
      <p:bldP spid="58" grpId="0"/>
      <p:bldP spid="26" grpId="0"/>
      <p:bldP spid="26" grpId="1"/>
      <p:bldP spid="12" grpId="0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More practical consequences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i="1" dirty="0"/>
              <a:t>Trends in functional validation: an industry study</a:t>
            </a:r>
            <a:r>
              <a:rPr lang="en-US" dirty="0"/>
              <a:t>, 2014</a:t>
            </a:r>
          </a:p>
          <a:p>
            <a:pPr lvl="1"/>
            <a:r>
              <a:rPr lang="en-US" dirty="0"/>
              <a:t>Large survey (1886 good responses) by Mentor graphics</a:t>
            </a:r>
          </a:p>
          <a:p>
            <a:r>
              <a:rPr lang="en-US" dirty="0"/>
              <a:t>Conclusions:</a:t>
            </a:r>
          </a:p>
          <a:p>
            <a:pPr lvl="1"/>
            <a:r>
              <a:rPr lang="en-US" dirty="0"/>
              <a:t>Average 57% of time spent on verification</a:t>
            </a:r>
          </a:p>
          <a:p>
            <a:pPr lvl="1"/>
            <a:r>
              <a:rPr lang="en-US" dirty="0"/>
              <a:t>Most projects spend 60-70% of their time.</a:t>
            </a:r>
          </a:p>
          <a:p>
            <a:pPr lvl="1"/>
            <a:r>
              <a:rPr lang="en-US" dirty="0"/>
              <a:t>Average 11 </a:t>
            </a:r>
            <a:r>
              <a:rPr lang="en-US" dirty="0" err="1"/>
              <a:t>val</a:t>
            </a:r>
            <a:r>
              <a:rPr lang="en-US" dirty="0"/>
              <a:t> engineers, 10.1 design </a:t>
            </a:r>
            <a:r>
              <a:rPr lang="en-US" dirty="0" err="1"/>
              <a:t>eng</a:t>
            </a:r>
            <a:r>
              <a:rPr lang="en-US" dirty="0"/>
              <a:t> per project.</a:t>
            </a:r>
          </a:p>
          <a:p>
            <a:pPr lvl="1"/>
            <a:r>
              <a:rPr lang="en-US" dirty="0"/>
              <a:t>2007-2014 CAGR for DE=4%, VE=12% (and DE spending 50% of their time on </a:t>
            </a:r>
            <a:r>
              <a:rPr lang="en-US" dirty="0" err="1"/>
              <a:t>val</a:t>
            </a:r>
            <a:r>
              <a:rPr lang="en-US" dirty="0"/>
              <a:t>).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0822143"/>
      </p:ext>
    </p:extLst>
  </p:cSld>
  <p:clrMapOvr>
    <a:masterClrMapping/>
  </p:clrMapOvr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SWARM (Prof. Daniel Sanchez, MIT).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Seminar in Halligan last December</a:t>
            </a:r>
          </a:p>
          <a:p>
            <a:r>
              <a:rPr lang="en-US" sz="2400" dirty="0"/>
              <a:t>What problem did SWARM solve?</a:t>
            </a:r>
          </a:p>
          <a:p>
            <a:pPr lvl="1"/>
            <a:r>
              <a:rPr lang="en-US" sz="2000" dirty="0"/>
              <a:t>Intel keeps selling us multi-core CPUs; 64 processors with 2B </a:t>
            </a:r>
            <a:r>
              <a:rPr lang="en-US" sz="2000" dirty="0" err="1"/>
              <a:t>instruc</a:t>
            </a:r>
            <a:r>
              <a:rPr lang="en-US" sz="2000" dirty="0"/>
              <a:t>/second, rather than one CPU with 100B instruct/second.</a:t>
            </a:r>
          </a:p>
          <a:p>
            <a:pPr lvl="1"/>
            <a:r>
              <a:rPr lang="en-US" sz="2000" dirty="0"/>
              <a:t>Why is this a problem?</a:t>
            </a:r>
          </a:p>
          <a:p>
            <a:pPr lvl="1"/>
            <a:r>
              <a:rPr lang="en-US" sz="2000" dirty="0"/>
              <a:t>Because parallel programming is really hard. Breaking one big problem into 64 little problems that are mostly independent is not the way our brains work. </a:t>
            </a:r>
          </a:p>
          <a:p>
            <a:pPr lvl="1"/>
            <a:endParaRPr lang="en-US" sz="2000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EE194/Comp150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50946985"/>
      </p:ext>
    </p:extLst>
  </p:cSld>
  <p:clrMapOvr>
    <a:masterClrMapping/>
  </p:clrMapOvr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SWARM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SWARM part 1: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Designed a chip that would run parallel DES really well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Mostly just a standard multi-core CPU with some secret sauce</a:t>
            </a:r>
          </a:p>
          <a:p>
            <a:r>
              <a:rPr lang="en-US" sz="2400" dirty="0"/>
              <a:t>SWARM part 2: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Showed you can turn various graph and database algorithms into DES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I.e., DES is used for more than just DES!</a:t>
            </a:r>
          </a:p>
          <a:p>
            <a:pPr marL="0" indent="0">
              <a:buNone/>
            </a:pP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16880342"/>
      </p:ext>
    </p:extLst>
  </p:cSld>
  <p:clrMapOvr>
    <a:masterClrMapping/>
  </p:clrMapOvr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Curing cancer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Well, perhaps not today.</a:t>
            </a:r>
          </a:p>
          <a:p>
            <a:r>
              <a:rPr lang="en-US" dirty="0"/>
              <a:t>One interesting strategy: re-purposing bacterial chemotaxis.</a:t>
            </a:r>
          </a:p>
          <a:p>
            <a:r>
              <a:rPr lang="en-US" dirty="0"/>
              <a:t>Why are we talking about curing cancer?</a:t>
            </a:r>
          </a:p>
          <a:p>
            <a:pPr lvl="1"/>
            <a:r>
              <a:rPr lang="en-US" dirty="0"/>
              <a:t>Well, because most people would agree it's an important problem</a:t>
            </a:r>
          </a:p>
          <a:p>
            <a:pPr lvl="1"/>
            <a:r>
              <a:rPr lang="en-US" dirty="0"/>
              <a:t>More to the point, because we can easily simulate our strategy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64008658"/>
      </p:ext>
    </p:extLst>
  </p:cSld>
  <p:clrMapOvr>
    <a:masterClrMapping/>
  </p:clrMapOvr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is bacterial chemotaxis?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Bacteria, like every living thing, need to find food</a:t>
            </a:r>
          </a:p>
          <a:p>
            <a:r>
              <a:rPr lang="en-US" dirty="0"/>
              <a:t>E.coli has sensors that can sense the presence of sugar.</a:t>
            </a:r>
          </a:p>
          <a:p>
            <a:pPr lvl="1"/>
            <a:r>
              <a:rPr lang="en-US" dirty="0"/>
              <a:t>Based on these sensors, it steers itself towards the sugar</a:t>
            </a:r>
          </a:p>
          <a:p>
            <a:r>
              <a:rPr lang="en-US" dirty="0"/>
              <a:t>Big picture, no problem – but…</a:t>
            </a:r>
          </a:p>
          <a:p>
            <a:pPr lvl="1"/>
            <a:r>
              <a:rPr lang="en-US" dirty="0"/>
              <a:t>E.coli is too small to swim in a straight line; it keeps getting hit by particles big enough to knock it off course (i.e., it needs frequent course correction).</a:t>
            </a:r>
          </a:p>
          <a:p>
            <a:pPr lvl="1"/>
            <a:r>
              <a:rPr lang="en-US" dirty="0"/>
              <a:t>E.coli is too small to sense a spatial gradient (the difference in concentration between its front &amp; back is often less than 1 molecule)</a:t>
            </a:r>
          </a:p>
          <a:p>
            <a:pPr lvl="1"/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86418960"/>
      </p:ext>
    </p:extLst>
  </p:cSld>
  <p:clrMapOvr>
    <a:masterClrMapping/>
  </p:clrMapOvr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So what's an E.coli to do?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while (1)</a:t>
            </a:r>
          </a:p>
          <a:p>
            <a:pPr lvl="1"/>
            <a:r>
              <a:rPr lang="en-US" dirty="0"/>
              <a:t>note the sugar concentration level &amp; remember it</a:t>
            </a:r>
          </a:p>
          <a:p>
            <a:pPr lvl="1"/>
            <a:r>
              <a:rPr lang="en-US" dirty="0"/>
              <a:t>pick a random direction</a:t>
            </a:r>
          </a:p>
          <a:p>
            <a:pPr lvl="1"/>
            <a:r>
              <a:rPr lang="en-US" dirty="0"/>
              <a:t>swim for a bit</a:t>
            </a:r>
          </a:p>
          <a:p>
            <a:pPr lvl="1"/>
            <a:r>
              <a:rPr lang="en-US" dirty="0"/>
              <a:t>if (current concentration &lt; old concentration)</a:t>
            </a:r>
          </a:p>
          <a:p>
            <a:pPr lvl="2"/>
            <a:r>
              <a:rPr lang="en-US" dirty="0"/>
              <a:t>pick a new random direction</a:t>
            </a:r>
          </a:p>
          <a:p>
            <a:r>
              <a:rPr lang="en-US" dirty="0"/>
              <a:t>That's it:</a:t>
            </a:r>
          </a:p>
          <a:p>
            <a:pPr lvl="1"/>
            <a:r>
              <a:rPr lang="en-US" dirty="0"/>
              <a:t>Substantial oversimplification compared to real E.coli, but it captures the main idea</a:t>
            </a:r>
          </a:p>
          <a:p>
            <a:pPr lvl="1"/>
            <a:r>
              <a:rPr lang="en-US" dirty="0"/>
              <a:t>The real one uses the difference between a fast reaction (phosphorylation) and a slower reaction (methylation) to "remember" the old concentration.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071479088"/>
      </p:ext>
    </p:extLst>
  </p:cSld>
  <p:clrMapOvr>
    <a:masterClrMapping/>
  </p:clrMapOvr>
</p:sld>
</file>

<file path=ppt/slides/slide2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But how does that cure cancer?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Tumor cells are typically more acid and more dense than surrounding tissue</a:t>
            </a:r>
          </a:p>
          <a:p>
            <a:pPr lvl="1"/>
            <a:r>
              <a:rPr lang="en-US" dirty="0"/>
              <a:t>Sensors can recognize this</a:t>
            </a:r>
          </a:p>
          <a:p>
            <a:pPr lvl="1"/>
            <a:r>
              <a:rPr lang="en-US" dirty="0"/>
              <a:t>We can use recombinant DNA techniques to graft new sensors into E.coli, so that it hunts down tumor cells.</a:t>
            </a:r>
          </a:p>
          <a:p>
            <a:r>
              <a:rPr lang="en-US" dirty="0"/>
              <a:t>Reprogram it again to release lethal chemicals when it finds the cancer cell.</a:t>
            </a:r>
          </a:p>
          <a:p>
            <a:r>
              <a:rPr lang="en-US" dirty="0"/>
              <a:t>Result: we have a tumor-hunting bacteria that reproduces like crazy kills on contact.</a:t>
            </a:r>
          </a:p>
          <a:p>
            <a:r>
              <a:rPr lang="en-US" dirty="0"/>
              <a:t>References:</a:t>
            </a:r>
          </a:p>
          <a:p>
            <a:pPr lvl="1"/>
            <a:r>
              <a:rPr lang="en-US" i="1" dirty="0"/>
              <a:t>Environmentally-Controlled Invasion of Cancer Cells by Engineered Bacteria</a:t>
            </a:r>
            <a:r>
              <a:rPr lang="en-US" dirty="0"/>
              <a:t>, JMB 2006.</a:t>
            </a:r>
          </a:p>
          <a:p>
            <a:pPr lvl="1"/>
            <a:r>
              <a:rPr lang="en-US" i="1" dirty="0"/>
              <a:t>Synchronized cycles of bacterial lysis for in vivo delivery</a:t>
            </a:r>
            <a:r>
              <a:rPr lang="en-US" dirty="0"/>
              <a:t>, Nature 2016.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4202308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Why do we care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How many of you have ever written a non-trivial computer program?</a:t>
            </a:r>
          </a:p>
          <a:p>
            <a:r>
              <a:rPr lang="en-US" dirty="0"/>
              <a:t>How many of you always have your programs work perfectly the first time?</a:t>
            </a:r>
          </a:p>
          <a:p>
            <a:r>
              <a:rPr lang="en-US" dirty="0"/>
              <a:t>Designing things is easy.</a:t>
            </a:r>
          </a:p>
          <a:p>
            <a:pPr lvl="1"/>
            <a:r>
              <a:rPr lang="en-US" dirty="0"/>
              <a:t>Designing things that work is not so easy!</a:t>
            </a:r>
          </a:p>
          <a:p>
            <a:r>
              <a:rPr lang="en-US" dirty="0"/>
              <a:t>We all agree that validating stuff we design is important. But why build virtual models of it?</a:t>
            </a:r>
          </a:p>
          <a:p>
            <a:pPr lvl="1"/>
            <a:r>
              <a:rPr lang="en-US" dirty="0"/>
              <a:t>Why not just build the real thing, try it out and iterate?</a:t>
            </a:r>
          </a:p>
          <a:p>
            <a:pPr lvl="1"/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73290784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5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5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0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Our model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-571500" y="304800"/>
            <a:ext cx="1143000" cy="1066800"/>
          </a:xfrm>
        </p:spPr>
        <p:txBody>
          <a:bodyPr/>
          <a:lstStyle/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  <p:sp>
        <p:nvSpPr>
          <p:cNvPr id="5" name="Flowchart: Process 4"/>
          <p:cNvSpPr/>
          <p:nvPr/>
        </p:nvSpPr>
        <p:spPr>
          <a:xfrm>
            <a:off x="1752600" y="2209800"/>
            <a:ext cx="1371600" cy="533400"/>
          </a:xfrm>
          <a:prstGeom prst="flowChartProcess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tumbler</a:t>
            </a:r>
          </a:p>
        </p:txBody>
      </p:sp>
      <p:sp>
        <p:nvSpPr>
          <p:cNvPr id="6" name="Flowchart: Process 5"/>
          <p:cNvSpPr/>
          <p:nvPr/>
        </p:nvSpPr>
        <p:spPr>
          <a:xfrm>
            <a:off x="1752600" y="2971800"/>
            <a:ext cx="1371600" cy="533400"/>
          </a:xfrm>
          <a:prstGeom prst="flowChartProcess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tumbler</a:t>
            </a:r>
          </a:p>
        </p:txBody>
      </p:sp>
      <p:sp>
        <p:nvSpPr>
          <p:cNvPr id="7" name="Flowchart: Process 6"/>
          <p:cNvSpPr/>
          <p:nvPr/>
        </p:nvSpPr>
        <p:spPr>
          <a:xfrm>
            <a:off x="3810000" y="2218267"/>
            <a:ext cx="1905000" cy="533400"/>
          </a:xfrm>
          <a:prstGeom prst="flowChartProcess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accumulator</a:t>
            </a:r>
          </a:p>
        </p:txBody>
      </p:sp>
      <p:sp>
        <p:nvSpPr>
          <p:cNvPr id="8" name="Flowchart: Process 7"/>
          <p:cNvSpPr/>
          <p:nvPr/>
        </p:nvSpPr>
        <p:spPr>
          <a:xfrm>
            <a:off x="3810000" y="2971800"/>
            <a:ext cx="1905000" cy="533400"/>
          </a:xfrm>
          <a:prstGeom prst="flowChartProcess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accumulator</a:t>
            </a:r>
          </a:p>
        </p:txBody>
      </p:sp>
      <p:sp>
        <p:nvSpPr>
          <p:cNvPr id="9" name="Flowchart: Process 8"/>
          <p:cNvSpPr/>
          <p:nvPr/>
        </p:nvSpPr>
        <p:spPr>
          <a:xfrm>
            <a:off x="6629400" y="3733800"/>
            <a:ext cx="1295400" cy="533400"/>
          </a:xfrm>
          <a:prstGeom prst="flowChartProcess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sensor</a:t>
            </a:r>
          </a:p>
        </p:txBody>
      </p:sp>
      <p:sp>
        <p:nvSpPr>
          <p:cNvPr id="10" name="Flowchart: Process 9"/>
          <p:cNvSpPr/>
          <p:nvPr/>
        </p:nvSpPr>
        <p:spPr>
          <a:xfrm>
            <a:off x="6629400" y="4724400"/>
            <a:ext cx="1295400" cy="762000"/>
          </a:xfrm>
          <a:prstGeom prst="flowChartProcess">
            <a:avLst/>
          </a:prstGeom>
          <a:solidFill>
            <a:srgbClr val="008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delay line</a:t>
            </a:r>
          </a:p>
        </p:txBody>
      </p:sp>
      <p:sp>
        <p:nvSpPr>
          <p:cNvPr id="11" name="Flowchart: Process 10"/>
          <p:cNvSpPr/>
          <p:nvPr/>
        </p:nvSpPr>
        <p:spPr>
          <a:xfrm>
            <a:off x="4379383" y="4191000"/>
            <a:ext cx="1295400" cy="1202265"/>
          </a:xfrm>
          <a:prstGeom prst="flowChartProcess">
            <a:avLst/>
          </a:prstGeom>
          <a:solidFill>
            <a:srgbClr val="008000"/>
          </a:solidFill>
          <a:ln cap="rnd"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decider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3200400" y="19812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x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3200400" y="28194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l-GR" dirty="0"/>
              <a:t>Δ</a:t>
            </a:r>
            <a:r>
              <a:rPr lang="en-US" dirty="0"/>
              <a:t>y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248400" y="21336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x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6248400" y="2819400"/>
            <a:ext cx="609600" cy="45720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y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7344833" y="4191000"/>
            <a:ext cx="17991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sugar_level</a:t>
            </a:r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6934200" y="5405735"/>
            <a:ext cx="23325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old_sugar_level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2595033" y="4343400"/>
            <a:ext cx="159596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err="1"/>
              <a:t>do_tumble</a:t>
            </a:r>
            <a:endParaRPr lang="en-US" dirty="0"/>
          </a:p>
        </p:txBody>
      </p:sp>
      <p:cxnSp>
        <p:nvCxnSpPr>
          <p:cNvPr id="20" name="Straight Connector 19"/>
          <p:cNvCxnSpPr>
            <a:stCxn id="5" idx="3"/>
            <a:endCxn id="7" idx="1"/>
          </p:cNvCxnSpPr>
          <p:nvPr/>
        </p:nvCxnSpPr>
        <p:spPr>
          <a:xfrm>
            <a:off x="3124200" y="2476500"/>
            <a:ext cx="685800" cy="8467"/>
          </a:xfrm>
          <a:prstGeom prst="line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Straight Arrow Connector 21"/>
          <p:cNvCxnSpPr>
            <a:stCxn id="6" idx="3"/>
            <a:endCxn id="8" idx="1"/>
          </p:cNvCxnSpPr>
          <p:nvPr/>
        </p:nvCxnSpPr>
        <p:spPr>
          <a:xfrm>
            <a:off x="3124200" y="3238500"/>
            <a:ext cx="685800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Straight Arrow Connector 29"/>
          <p:cNvCxnSpPr/>
          <p:nvPr/>
        </p:nvCxnSpPr>
        <p:spPr>
          <a:xfrm>
            <a:off x="7620000" y="2484967"/>
            <a:ext cx="0" cy="1248833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2" name="Straight Connector 31"/>
          <p:cNvCxnSpPr>
            <a:stCxn id="7" idx="3"/>
          </p:cNvCxnSpPr>
          <p:nvPr/>
        </p:nvCxnSpPr>
        <p:spPr>
          <a:xfrm>
            <a:off x="5715000" y="2484967"/>
            <a:ext cx="19050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>
            <a:stCxn id="8" idx="3"/>
          </p:cNvCxnSpPr>
          <p:nvPr/>
        </p:nvCxnSpPr>
        <p:spPr>
          <a:xfrm>
            <a:off x="5715000" y="3238500"/>
            <a:ext cx="12192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Arrow Connector 35"/>
          <p:cNvCxnSpPr/>
          <p:nvPr/>
        </p:nvCxnSpPr>
        <p:spPr>
          <a:xfrm>
            <a:off x="6934200" y="3238500"/>
            <a:ext cx="0" cy="4953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Arrow Connector 38"/>
          <p:cNvCxnSpPr>
            <a:stCxn id="9" idx="2"/>
            <a:endCxn id="10" idx="0"/>
          </p:cNvCxnSpPr>
          <p:nvPr/>
        </p:nvCxnSpPr>
        <p:spPr>
          <a:xfrm>
            <a:off x="7277100" y="4267200"/>
            <a:ext cx="0" cy="45720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6" name="Straight Arrow Connector 45"/>
          <p:cNvCxnSpPr>
            <a:stCxn id="10" idx="1"/>
          </p:cNvCxnSpPr>
          <p:nvPr/>
        </p:nvCxnSpPr>
        <p:spPr>
          <a:xfrm flipH="1">
            <a:off x="5674783" y="5105400"/>
            <a:ext cx="954617" cy="0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Arrow Connector 47"/>
          <p:cNvCxnSpPr/>
          <p:nvPr/>
        </p:nvCxnSpPr>
        <p:spPr>
          <a:xfrm flipH="1">
            <a:off x="5674783" y="4421832"/>
            <a:ext cx="1602317" cy="1"/>
          </a:xfrm>
          <a:prstGeom prst="straightConnector1">
            <a:avLst/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Elbow Connector 49"/>
          <p:cNvCxnSpPr>
            <a:stCxn id="11" idx="1"/>
            <a:endCxn id="6" idx="1"/>
          </p:cNvCxnSpPr>
          <p:nvPr/>
        </p:nvCxnSpPr>
        <p:spPr>
          <a:xfrm rot="10800000">
            <a:off x="1752601" y="3238501"/>
            <a:ext cx="2626783" cy="1553633"/>
          </a:xfrm>
          <a:prstGeom prst="bentConnector3">
            <a:avLst>
              <a:gd name="adj1" fmla="val 125141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3" name="Elbow Connector 52"/>
          <p:cNvCxnSpPr>
            <a:stCxn id="11" idx="1"/>
            <a:endCxn id="5" idx="1"/>
          </p:cNvCxnSpPr>
          <p:nvPr/>
        </p:nvCxnSpPr>
        <p:spPr>
          <a:xfrm rot="10800000">
            <a:off x="1752601" y="2476501"/>
            <a:ext cx="2626783" cy="2315633"/>
          </a:xfrm>
          <a:prstGeom prst="bentConnector3">
            <a:avLst>
              <a:gd name="adj1" fmla="val 124497"/>
            </a:avLst>
          </a:prstGeom>
          <a:ln w="317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71205688"/>
      </p:ext>
    </p:extLst>
  </p:cSld>
  <p:clrMapOvr>
    <a:masterClrMapping/>
  </p:clrMapOvr>
</p:sld>
</file>

<file path=ppt/slides/slide3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Simulation runs fine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The E.coli uses our algorithm.</a:t>
            </a:r>
          </a:p>
          <a:p>
            <a:r>
              <a:rPr lang="en-US" dirty="0"/>
              <a:t>The algorithm works perfectly</a:t>
            </a:r>
          </a:p>
          <a:p>
            <a:pPr lvl="1"/>
            <a:r>
              <a:rPr lang="en-US" dirty="0"/>
              <a:t>Admission: I did not get it right the first time!</a:t>
            </a:r>
          </a:p>
          <a:p>
            <a:r>
              <a:rPr lang="en-US" dirty="0"/>
              <a:t>So why should we not expect the Nobel Prize anytime soon?</a:t>
            </a:r>
          </a:p>
          <a:p>
            <a:r>
              <a:rPr lang="en-US" dirty="0"/>
              <a:t>Class exercise:</a:t>
            </a:r>
          </a:p>
          <a:p>
            <a:pPr lvl="1"/>
            <a:r>
              <a:rPr lang="en-US" dirty="0"/>
              <a:t>Break into small groups</a:t>
            </a:r>
          </a:p>
          <a:p>
            <a:pPr lvl="1"/>
            <a:r>
              <a:rPr lang="en-US" dirty="0"/>
              <a:t>Play the game: how many things did the professor do wrong?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22845966"/>
      </p:ext>
    </p:extLst>
  </p:cSld>
  <p:clrMapOvr>
    <a:masterClrMapping/>
  </p:clrMapOvr>
</p:sld>
</file>

<file path=ppt/slides/slide3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What's wrong with our sim?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Our model does not match the actual E.coli chemotaxis. We've proved that our model can find a target, but not that the real organism can.</a:t>
            </a:r>
          </a:p>
          <a:p>
            <a:r>
              <a:rPr lang="en-US" dirty="0"/>
              <a:t>We've not even tried to model what happens when the bacteria hits the tumor.</a:t>
            </a:r>
          </a:p>
          <a:p>
            <a:r>
              <a:rPr lang="en-US" dirty="0"/>
              <a:t>Even if the bacteria destroys the tumor: who will destroy the bacteria?</a:t>
            </a:r>
          </a:p>
          <a:p>
            <a:r>
              <a:rPr lang="en-US" dirty="0"/>
              <a:t>Conclusion of the 2006 paper: ??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/>
              <a:t>Comp150/EE194 Joel 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73073946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are some things to simulate?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dirty="0"/>
              <a:t>A virtual world (a.k.a. a video game)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Why? Because it's fun.</a:t>
            </a:r>
          </a:p>
          <a:p>
            <a:r>
              <a:rPr lang="en-US" sz="2400" dirty="0"/>
              <a:t>An airplane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Flight simulation: e.g., to train pilots</a:t>
            </a:r>
          </a:p>
          <a:p>
            <a:r>
              <a:rPr lang="en-US" sz="2400" dirty="0"/>
              <a:t>A pacemaker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Because trying out your first version in a real human is not really a good idea</a:t>
            </a:r>
          </a:p>
          <a:p>
            <a:r>
              <a:rPr lang="en-US" sz="2400" dirty="0"/>
              <a:t>A VLSI chip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Because building the first one costs several $M</a:t>
            </a:r>
          </a:p>
          <a:p>
            <a:r>
              <a:rPr lang="en-US" sz="2400" dirty="0"/>
              <a:t>A bacteria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Because they can be dangerous and expensive</a:t>
            </a:r>
          </a:p>
          <a:p>
            <a:endParaRPr lang="en-US" dirty="0"/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5515673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A few more things to sim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spcBef>
                <a:spcPts val="0"/>
              </a:spcBef>
            </a:pPr>
            <a:r>
              <a:rPr lang="en-US" sz="2400" dirty="0"/>
              <a:t>A few published papers: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Simulate the effect of various air-traffic control policies on congestion and safety (Conway 2006)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Crime Analysis. A realistic virtual urban environment, populated with virtual burglar agents (</a:t>
            </a:r>
            <a:r>
              <a:rPr lang="en-US" sz="2000" dirty="0" err="1"/>
              <a:t>Malleson</a:t>
            </a:r>
            <a:r>
              <a:rPr lang="en-US" sz="2000" dirty="0"/>
              <a:t> 2010) </a:t>
            </a:r>
          </a:p>
          <a:p>
            <a:pPr lvl="1">
              <a:spcBef>
                <a:spcPts val="0"/>
              </a:spcBef>
            </a:pPr>
            <a:r>
              <a:rPr lang="en-US" sz="2000" dirty="0"/>
              <a:t>Simulating the smart power grid. GECO: Global Event-Driven Co-Simulation Framework for Interconnected Power System and Communication Network, 2013.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928226512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What will we cover today?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Discrete-event simulation: how it works</a:t>
            </a:r>
          </a:p>
          <a:p>
            <a:r>
              <a:rPr lang="en-US" dirty="0"/>
              <a:t>Discrete-event simulation as a way to use multi-core processors</a:t>
            </a:r>
          </a:p>
          <a:p>
            <a:r>
              <a:rPr lang="en-US" dirty="0"/>
              <a:t>Example: simulating a VLSI network</a:t>
            </a:r>
          </a:p>
          <a:p>
            <a:r>
              <a:rPr lang="en-US" dirty="0"/>
              <a:t>Example: simulating a cure for cancer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83972800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Continuous vs. discrete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/>
              <a:t>Models can be continuous or discrete. Who remembers the difference?</a:t>
            </a:r>
          </a:p>
          <a:p>
            <a:pPr lvl="1"/>
            <a:r>
              <a:rPr lang="en-US" dirty="0"/>
              <a:t>Continuous: mostly differential equations. Accurate but slow.</a:t>
            </a:r>
          </a:p>
          <a:p>
            <a:pPr lvl="1"/>
            <a:r>
              <a:rPr lang="en-US" dirty="0"/>
              <a:t>Discrete: interesting events happen at distinct times, and nothing noteworthy happens in between. Big speedup – if you can live with this model.</a:t>
            </a:r>
          </a:p>
          <a:p>
            <a:r>
              <a:rPr lang="en-US" dirty="0"/>
              <a:t>George Box: all models are wrong; some are still useful. </a:t>
            </a:r>
          </a:p>
          <a:p>
            <a:r>
              <a:rPr lang="en-US" dirty="0"/>
              <a:t>We will focus on discrete-event models.</a:t>
            </a:r>
          </a:p>
          <a:p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790400182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Simplest of gates: a buffer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85800" y="1676400"/>
            <a:ext cx="7772400" cy="1125835"/>
          </a:xfrm>
        </p:spPr>
        <p:txBody>
          <a:bodyPr/>
          <a:lstStyle/>
          <a:p>
            <a:r>
              <a:rPr lang="en-US" dirty="0"/>
              <a:t>Input=0 → output=0. Input=1 → output=1. 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3484034" y="27051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>
            <a:off x="2489201" y="30861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Straight Connector 7"/>
          <p:cNvCxnSpPr/>
          <p:nvPr/>
        </p:nvCxnSpPr>
        <p:spPr>
          <a:xfrm>
            <a:off x="4224867" y="30861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2734734" y="26498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10" name="TextBox 9"/>
          <p:cNvSpPr txBox="1"/>
          <p:nvPr/>
        </p:nvSpPr>
        <p:spPr>
          <a:xfrm>
            <a:off x="4614335" y="2594802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sp>
        <p:nvSpPr>
          <p:cNvPr id="13" name="TextBox 12"/>
          <p:cNvSpPr txBox="1"/>
          <p:nvPr/>
        </p:nvSpPr>
        <p:spPr>
          <a:xfrm>
            <a:off x="719667" y="3792039"/>
            <a:ext cx="6019800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457200" indent="-457200">
              <a:buFont typeface="Arial" panose="020B0604020202020204" pitchFamily="34" charset="0"/>
              <a:buChar char="•"/>
            </a:pPr>
            <a:r>
              <a:rPr lang="en-US" sz="2800" dirty="0"/>
              <a:t>Now let's add some delay to it.</a:t>
            </a:r>
          </a:p>
        </p:txBody>
      </p:sp>
    </p:spTree>
    <p:extLst>
      <p:ext uri="{BB962C8B-B14F-4D97-AF65-F5344CB8AC3E}">
        <p14:creationId xmlns:p14="http://schemas.microsoft.com/office/powerpoint/2010/main" val="766325755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Buffer with delay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95800" y="1960031"/>
            <a:ext cx="4343400" cy="3526370"/>
          </a:xfrm>
        </p:spPr>
        <p:txBody>
          <a:bodyPr/>
          <a:lstStyle/>
          <a:p>
            <a:r>
              <a:rPr lang="en-US" dirty="0"/>
              <a:t>The output is simply a delayed copy of the input. Period.</a:t>
            </a:r>
          </a:p>
          <a:p>
            <a:r>
              <a:rPr lang="en-US" dirty="0"/>
              <a:t>The </a:t>
            </a:r>
            <a:r>
              <a:rPr lang="el-GR" dirty="0"/>
              <a:t>Δ</a:t>
            </a:r>
            <a:r>
              <a:rPr lang="en-US" dirty="0"/>
              <a:t>t might be different for different buffers.</a:t>
            </a:r>
          </a:p>
          <a:p>
            <a:pPr lvl="1"/>
            <a:r>
              <a:rPr lang="en-US" dirty="0"/>
              <a:t>Similar to a parameterized object.</a:t>
            </a:r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/>
              <a:t>Comp150/EE194 Joel </a:t>
            </a:r>
            <a:r>
              <a:rPr lang="en-US" dirty="0" err="1"/>
              <a:t>Grodstein</a:t>
            </a:r>
            <a:endParaRPr lang="en-US" dirty="0"/>
          </a:p>
        </p:txBody>
      </p:sp>
      <p:sp>
        <p:nvSpPr>
          <p:cNvPr id="5" name="Isosceles Triangle 4"/>
          <p:cNvSpPr/>
          <p:nvPr/>
        </p:nvSpPr>
        <p:spPr>
          <a:xfrm rot="5400000">
            <a:off x="2290233" y="2400300"/>
            <a:ext cx="838200" cy="762000"/>
          </a:xfrm>
          <a:prstGeom prst="triangle">
            <a:avLst/>
          </a:prstGeom>
          <a:noFill/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>
            <a:off x="1295400" y="27813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Straight Connector 8"/>
          <p:cNvCxnSpPr/>
          <p:nvPr/>
        </p:nvCxnSpPr>
        <p:spPr>
          <a:xfrm>
            <a:off x="3098799" y="2781300"/>
            <a:ext cx="1032933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Straight Connector 12"/>
          <p:cNvCxnSpPr/>
          <p:nvPr/>
        </p:nvCxnSpPr>
        <p:spPr>
          <a:xfrm>
            <a:off x="1676400" y="3581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362200" y="3581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3014132" y="3581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3242732" y="35814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1003302" y="39623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1676400" y="35814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2345266" y="39623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014132" y="35814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225798" y="39623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Straight Connector 32"/>
          <p:cNvCxnSpPr/>
          <p:nvPr/>
        </p:nvCxnSpPr>
        <p:spPr>
          <a:xfrm>
            <a:off x="2032002" y="4495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>
            <a:off x="2717802" y="4495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>
            <a:off x="3369734" y="4495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3598334" y="4495800"/>
            <a:ext cx="0" cy="38100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stCxn id="43" idx="2"/>
          </p:cNvCxnSpPr>
          <p:nvPr/>
        </p:nvCxnSpPr>
        <p:spPr>
          <a:xfrm flipV="1">
            <a:off x="952500" y="4819760"/>
            <a:ext cx="1092204" cy="4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>
            <a:off x="2032002" y="4495800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>
            <a:off x="2700868" y="4876796"/>
            <a:ext cx="6858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369734" y="4495800"/>
            <a:ext cx="228600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1" name="Straight Connector 40"/>
          <p:cNvCxnSpPr/>
          <p:nvPr/>
        </p:nvCxnSpPr>
        <p:spPr>
          <a:xfrm>
            <a:off x="3581400" y="4876796"/>
            <a:ext cx="330198" cy="0"/>
          </a:xfrm>
          <a:prstGeom prst="line">
            <a:avLst/>
          </a:prstGeom>
          <a:ln w="3175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609600" y="3500735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A</a:t>
            </a:r>
          </a:p>
        </p:txBody>
      </p:sp>
      <p:sp>
        <p:nvSpPr>
          <p:cNvPr id="43" name="TextBox 42"/>
          <p:cNvSpPr txBox="1"/>
          <p:nvPr/>
        </p:nvSpPr>
        <p:spPr>
          <a:xfrm>
            <a:off x="609600" y="4358099"/>
            <a:ext cx="6858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B</a:t>
            </a:r>
          </a:p>
        </p:txBody>
      </p:sp>
      <p:cxnSp>
        <p:nvCxnSpPr>
          <p:cNvPr id="47" name="Straight Arrow Connector 46"/>
          <p:cNvCxnSpPr/>
          <p:nvPr/>
        </p:nvCxnSpPr>
        <p:spPr>
          <a:xfrm>
            <a:off x="1689102" y="5181600"/>
            <a:ext cx="342900" cy="0"/>
          </a:xfrm>
          <a:prstGeom prst="straightConnector1">
            <a:avLst/>
          </a:prstGeom>
          <a:ln w="31750">
            <a:solidFill>
              <a:schemeClr val="tx1"/>
            </a:solidFill>
            <a:headEnd type="triangle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8" name="TextBox 47"/>
          <p:cNvSpPr txBox="1"/>
          <p:nvPr/>
        </p:nvSpPr>
        <p:spPr>
          <a:xfrm>
            <a:off x="880532" y="5257800"/>
            <a:ext cx="17102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time delay of 3 seconds</a:t>
            </a:r>
          </a:p>
        </p:txBody>
      </p:sp>
      <p:sp>
        <p:nvSpPr>
          <p:cNvPr id="30" name="TextBox 29"/>
          <p:cNvSpPr txBox="1"/>
          <p:nvPr/>
        </p:nvSpPr>
        <p:spPr>
          <a:xfrm>
            <a:off x="2438400" y="2550467"/>
            <a:ext cx="457200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/>
              <a:t>3</a:t>
            </a:r>
          </a:p>
        </p:txBody>
      </p:sp>
    </p:spTree>
    <p:extLst>
      <p:ext uri="{BB962C8B-B14F-4D97-AF65-F5344CB8AC3E}">
        <p14:creationId xmlns:p14="http://schemas.microsoft.com/office/powerpoint/2010/main" val="207933062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Custom 2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2D2DB9"/>
      </a:hlink>
      <a:folHlink>
        <a:srgbClr val="B2B2B2"/>
      </a:folHlink>
    </a:clrScheme>
    <a:fontScheme name="Default Design">
      <a:majorFont>
        <a:latin typeface="Times New Roman"/>
        <a:ea typeface=""/>
        <a:cs typeface=""/>
      </a:majorFont>
      <a:minorFont>
        <a:latin typeface="Times New Roman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lnDef>
      <a:spPr>
        <a:ln w="31750">
          <a:solidFill>
            <a:schemeClr val="tx1"/>
          </a:solidFill>
        </a:ln>
      </a:spPr>
      <a:bodyPr/>
      <a:lstStyle/>
      <a:style>
        <a:lnRef idx="1">
          <a:schemeClr val="accent1"/>
        </a:lnRef>
        <a:fillRef idx="0">
          <a:schemeClr val="accent1"/>
        </a:fillRef>
        <a:effectRef idx="0">
          <a:schemeClr val="accent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FF"/>
        </a:dk2>
        <a:lt2>
          <a:srgbClr val="FFFF00"/>
        </a:lt2>
        <a:accent1>
          <a:srgbClr val="FF9900"/>
        </a:accent1>
        <a:accent2>
          <a:srgbClr val="00FFFF"/>
        </a:accent2>
        <a:accent3>
          <a:srgbClr val="AAAAFF"/>
        </a:accent3>
        <a:accent4>
          <a:srgbClr val="DADADA"/>
        </a:accent4>
        <a:accent5>
          <a:srgbClr val="FFCAAA"/>
        </a:accent5>
        <a:accent6>
          <a:srgbClr val="00E7E7"/>
        </a:accent6>
        <a:hlink>
          <a:srgbClr val="FF0000"/>
        </a:hlink>
        <a:folHlink>
          <a:srgbClr val="96969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00CC99"/>
        </a:accent1>
        <a:accent2>
          <a:srgbClr val="3333CC"/>
        </a:accent2>
        <a:accent3>
          <a:srgbClr val="FFFFFF"/>
        </a:accent3>
        <a:accent4>
          <a:srgbClr val="000000"/>
        </a:accent4>
        <a:accent5>
          <a:srgbClr val="AAE2CA"/>
        </a:accent5>
        <a:accent6>
          <a:srgbClr val="2D2DB9"/>
        </a:accent6>
        <a:hlink>
          <a:srgbClr val="CCCCFF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333333"/>
        </a:lt2>
        <a:accent1>
          <a:srgbClr val="DDDDDD"/>
        </a:accent1>
        <a:accent2>
          <a:srgbClr val="808080"/>
        </a:accent2>
        <a:accent3>
          <a:srgbClr val="FFFFFF"/>
        </a:accent3>
        <a:accent4>
          <a:srgbClr val="000000"/>
        </a:accent4>
        <a:accent5>
          <a:srgbClr val="EBEBEB"/>
        </a:accent5>
        <a:accent6>
          <a:srgbClr val="737373"/>
        </a:accent6>
        <a:hlink>
          <a:srgbClr val="4D4D4D"/>
        </a:hlink>
        <a:folHlink>
          <a:srgbClr val="EAEAEA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FFFFCC"/>
        </a:lt1>
        <a:dk2>
          <a:srgbClr val="808000"/>
        </a:dk2>
        <a:lt2>
          <a:srgbClr val="666633"/>
        </a:lt2>
        <a:accent1>
          <a:srgbClr val="339933"/>
        </a:accent1>
        <a:accent2>
          <a:srgbClr val="800000"/>
        </a:accent2>
        <a:accent3>
          <a:srgbClr val="FFFFE2"/>
        </a:accent3>
        <a:accent4>
          <a:srgbClr val="000000"/>
        </a:accent4>
        <a:accent5>
          <a:srgbClr val="ADCAAD"/>
        </a:accent5>
        <a:accent6>
          <a:srgbClr val="730000"/>
        </a:accent6>
        <a:hlink>
          <a:srgbClr val="0033CC"/>
        </a:hlink>
        <a:folHlink>
          <a:srgbClr val="FFCC6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FFCC66"/>
        </a:accent1>
        <a:accent2>
          <a:srgbClr val="0000FF"/>
        </a:accent2>
        <a:accent3>
          <a:srgbClr val="FFFFFF"/>
        </a:accent3>
        <a:accent4>
          <a:srgbClr val="000000"/>
        </a:accent4>
        <a:accent5>
          <a:srgbClr val="FFE2B8"/>
        </a:accent5>
        <a:accent6>
          <a:srgbClr val="0000E7"/>
        </a:accent6>
        <a:hlink>
          <a:srgbClr val="CC00CC"/>
        </a:hlink>
        <a:folHlink>
          <a:srgbClr val="C0C0C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0C0C0"/>
        </a:accent1>
        <a:accent2>
          <a:srgbClr val="0066FF"/>
        </a:accent2>
        <a:accent3>
          <a:srgbClr val="FFFFFF"/>
        </a:accent3>
        <a:accent4>
          <a:srgbClr val="000000"/>
        </a:accent4>
        <a:accent5>
          <a:srgbClr val="DCDCDC"/>
        </a:accent5>
        <a:accent6>
          <a:srgbClr val="005CE7"/>
        </a:accent6>
        <a:hlink>
          <a:srgbClr val="FF0000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3399FF"/>
        </a:accent1>
        <a:accent2>
          <a:srgbClr val="99FFCC"/>
        </a:accent2>
        <a:accent3>
          <a:srgbClr val="FFFFFF"/>
        </a:accent3>
        <a:accent4>
          <a:srgbClr val="000000"/>
        </a:accent4>
        <a:accent5>
          <a:srgbClr val="ADCAFF"/>
        </a:accent5>
        <a:accent6>
          <a:srgbClr val="8AE7B9"/>
        </a:accent6>
        <a:hlink>
          <a:srgbClr val="CC00CC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18291</TotalTime>
  <Words>1678</Words>
  <Application>Microsoft Office PowerPoint</Application>
  <PresentationFormat>On-screen Show (4:3)</PresentationFormat>
  <Paragraphs>358</Paragraphs>
  <Slides>32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32</vt:i4>
      </vt:variant>
    </vt:vector>
  </HeadingPairs>
  <TitlesOfParts>
    <vt:vector size="35" baseType="lpstr">
      <vt:lpstr>Arial</vt:lpstr>
      <vt:lpstr>Times New Roman</vt:lpstr>
      <vt:lpstr>Default Design</vt:lpstr>
      <vt:lpstr>Comp 150/EE194: Introduction to VLSI CAD</vt:lpstr>
      <vt:lpstr>What we'll cover today</vt:lpstr>
      <vt:lpstr>Why do we care</vt:lpstr>
      <vt:lpstr>What are some things to simulate?</vt:lpstr>
      <vt:lpstr>A few more things to sim</vt:lpstr>
      <vt:lpstr>What will we cover today?</vt:lpstr>
      <vt:lpstr>Continuous vs. discrete</vt:lpstr>
      <vt:lpstr>Simplest of gates: a buffer</vt:lpstr>
      <vt:lpstr>Buffer with delay</vt:lpstr>
      <vt:lpstr>Next simple gate: an inverter</vt:lpstr>
      <vt:lpstr>AND gate</vt:lpstr>
      <vt:lpstr>What if we have a big network?</vt:lpstr>
      <vt:lpstr>Events</vt:lpstr>
      <vt:lpstr>AND gate with events</vt:lpstr>
      <vt:lpstr>Simulating our AND gate</vt:lpstr>
      <vt:lpstr>Simulating our AND gate</vt:lpstr>
      <vt:lpstr>Simulating our AND gate</vt:lpstr>
      <vt:lpstr>Simulating our AND gate</vt:lpstr>
      <vt:lpstr>Simulating our AND gate</vt:lpstr>
      <vt:lpstr>Simulating our AND gate</vt:lpstr>
      <vt:lpstr>Simulating our AND gate</vt:lpstr>
      <vt:lpstr>Simulating our AND gate</vt:lpstr>
      <vt:lpstr>More practical consequences</vt:lpstr>
      <vt:lpstr>SWARM</vt:lpstr>
      <vt:lpstr>SWARM</vt:lpstr>
      <vt:lpstr>Curing cancer</vt:lpstr>
      <vt:lpstr>What is bacterial chemotaxis?</vt:lpstr>
      <vt:lpstr>So what's an E.coli to do?</vt:lpstr>
      <vt:lpstr>But how does that cure cancer?</vt:lpstr>
      <vt:lpstr>Our model</vt:lpstr>
      <vt:lpstr>Simulation runs fine</vt:lpstr>
      <vt:lpstr>What's wrong with our sim?</vt:lpstr>
    </vt:vector>
  </TitlesOfParts>
  <Company>Princeton University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Computer Science 141 Computer Architecture</dc:title>
  <dc:creator>David Brooks</dc:creator>
  <cp:lastModifiedBy>JoelG</cp:lastModifiedBy>
  <cp:revision>594</cp:revision>
  <cp:lastPrinted>2005-02-07T17:53:54Z</cp:lastPrinted>
  <dcterms:created xsi:type="dcterms:W3CDTF">2002-09-07T18:50:54Z</dcterms:created>
  <dcterms:modified xsi:type="dcterms:W3CDTF">2017-01-23T15:26:13Z</dcterms:modified>
</cp:coreProperties>
</file>