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8"/>
  </p:notesMasterIdLst>
  <p:sldIdLst>
    <p:sldId id="256" r:id="rId2"/>
    <p:sldId id="286" r:id="rId3"/>
    <p:sldId id="287" r:id="rId4"/>
    <p:sldId id="299" r:id="rId5"/>
    <p:sldId id="289" r:id="rId6"/>
    <p:sldId id="320" r:id="rId7"/>
    <p:sldId id="321" r:id="rId8"/>
    <p:sldId id="288" r:id="rId9"/>
    <p:sldId id="292" r:id="rId10"/>
    <p:sldId id="305" r:id="rId11"/>
    <p:sldId id="306" r:id="rId12"/>
    <p:sldId id="275" r:id="rId13"/>
    <p:sldId id="296" r:id="rId14"/>
    <p:sldId id="282" r:id="rId15"/>
    <p:sldId id="283" r:id="rId16"/>
    <p:sldId id="284" r:id="rId17"/>
    <p:sldId id="322" r:id="rId18"/>
    <p:sldId id="314" r:id="rId19"/>
    <p:sldId id="295" r:id="rId20"/>
    <p:sldId id="315" r:id="rId21"/>
    <p:sldId id="301" r:id="rId22"/>
    <p:sldId id="324" r:id="rId23"/>
    <p:sldId id="311" r:id="rId24"/>
    <p:sldId id="318" r:id="rId25"/>
    <p:sldId id="317" r:id="rId26"/>
    <p:sldId id="32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F8E0EE-BE4F-49B6-B618-E584D89F3B95}">
          <p14:sldIdLst>
            <p14:sldId id="256"/>
            <p14:sldId id="286"/>
            <p14:sldId id="287"/>
            <p14:sldId id="299"/>
            <p14:sldId id="289"/>
            <p14:sldId id="320"/>
            <p14:sldId id="321"/>
            <p14:sldId id="288"/>
            <p14:sldId id="292"/>
            <p14:sldId id="305"/>
            <p14:sldId id="306"/>
            <p14:sldId id="275"/>
            <p14:sldId id="296"/>
            <p14:sldId id="282"/>
            <p14:sldId id="283"/>
            <p14:sldId id="284"/>
            <p14:sldId id="322"/>
            <p14:sldId id="314"/>
            <p14:sldId id="295"/>
            <p14:sldId id="315"/>
            <p14:sldId id="301"/>
            <p14:sldId id="324"/>
            <p14:sldId id="311"/>
            <p14:sldId id="318"/>
            <p14:sldId id="317"/>
            <p14:sldId id="32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C95"/>
    <a:srgbClr val="668029"/>
    <a:srgbClr val="B25955"/>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autoAdjust="0"/>
    <p:restoredTop sz="77778" autoAdjust="0"/>
  </p:normalViewPr>
  <p:slideViewPr>
    <p:cSldViewPr snapToGrid="0">
      <p:cViewPr varScale="1">
        <p:scale>
          <a:sx n="66" d="100"/>
          <a:sy n="66" d="100"/>
        </p:scale>
        <p:origin x="1238" y="41"/>
      </p:cViewPr>
      <p:guideLst>
        <p:guide orient="horz" pos="2160"/>
        <p:guide pos="3840"/>
      </p:guideLst>
    </p:cSldViewPr>
  </p:slideViewPr>
  <p:notesTextViewPr>
    <p:cViewPr>
      <p:scale>
        <a:sx n="3" d="2"/>
        <a:sy n="3" d="2"/>
      </p:scale>
      <p:origin x="0" y="0"/>
    </p:cViewPr>
  </p:notesTextViewPr>
  <p:sorterViewPr>
    <p:cViewPr>
      <p:scale>
        <a:sx n="100" d="100"/>
        <a:sy n="100" d="100"/>
      </p:scale>
      <p:origin x="0" y="-163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411F3-DA35-4069-82E8-9A6CFF2AB222}" type="datetimeFigureOut">
              <a:rPr lang="en-US" smtClean="0"/>
              <a:t>9/11/2017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A49EE-79EC-44CD-BDE3-995046EFD807}" type="slidenum">
              <a:rPr lang="en-US" smtClean="0"/>
              <a:t>‹#›</a:t>
            </a:fld>
            <a:endParaRPr lang="en-US"/>
          </a:p>
        </p:txBody>
      </p:sp>
    </p:spTree>
    <p:extLst>
      <p:ext uri="{BB962C8B-B14F-4D97-AF65-F5344CB8AC3E}">
        <p14:creationId xmlns:p14="http://schemas.microsoft.com/office/powerpoint/2010/main" val="386536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thank the sponsorship from DARPA and NSF</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talk, I will give a different </a:t>
            </a:r>
            <a:r>
              <a:rPr lang="en-US" dirty="0" smtClean="0"/>
              <a:t>introduction</a:t>
            </a:r>
            <a:r>
              <a:rPr lang="en-US" baseline="0" dirty="0" smtClean="0"/>
              <a:t> to the problem than the paper, but the solution remains the same. Now let’s get started.</a:t>
            </a:r>
            <a:endParaRPr lang="en-US" dirty="0" smtClean="0"/>
          </a:p>
        </p:txBody>
      </p:sp>
      <p:sp>
        <p:nvSpPr>
          <p:cNvPr id="4" name="Slide Number Placeholder 3"/>
          <p:cNvSpPr>
            <a:spLocks noGrp="1"/>
          </p:cNvSpPr>
          <p:nvPr>
            <p:ph type="sldNum" sz="quarter" idx="10"/>
          </p:nvPr>
        </p:nvSpPr>
        <p:spPr/>
        <p:txBody>
          <a:bodyPr/>
          <a:lstStyle/>
          <a:p>
            <a:fld id="{14BA49EE-79EC-44CD-BDE3-995046EFD807}" type="slidenum">
              <a:rPr lang="en-US" smtClean="0"/>
              <a:t>1</a:t>
            </a:fld>
            <a:endParaRPr lang="en-US"/>
          </a:p>
        </p:txBody>
      </p:sp>
    </p:spTree>
    <p:extLst>
      <p:ext uri="{BB962C8B-B14F-4D97-AF65-F5344CB8AC3E}">
        <p14:creationId xmlns:p14="http://schemas.microsoft.com/office/powerpoint/2010/main" val="4293858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may suggest to use the truth table as</a:t>
            </a:r>
            <a:r>
              <a:rPr lang="en-US" baseline="0" dirty="0" smtClean="0"/>
              <a:t> a conservative but simple approximation for the order function of UMM. That is, we assume an older load and younger store can get reordered when they are accessing different addresses. Therefore, for the corner case shown in the previous slide, we need to insert an unnecessary fence if we want to keep the load-to-store ordering. However, if such cases are rare, then we may not lose performance.</a:t>
            </a:r>
            <a:endParaRPr lang="en-US" dirty="0" smtClean="0"/>
          </a:p>
          <a:p>
            <a:endParaRPr lang="en-US" dirty="0" smtClean="0"/>
          </a:p>
          <a:p>
            <a:r>
              <a:rPr lang="en-US" baseline="0" dirty="0" smtClean="0"/>
              <a:t>Unfortunately, this simple approximation has another serious problem. That is, it allows OOTA behaviors. Here is an example. Each processor still do a load and then do a store. The difference is that the store uses the results of the first load. The simple model allows both r1 and r2 equal to 42 (or actually any value). Allowing out of thin air behaviors makes formal … , so this approximation does not work.</a:t>
            </a:r>
          </a:p>
          <a:p>
            <a:endParaRPr lang="en-US" baseline="0" dirty="0" smtClean="0"/>
          </a:p>
          <a:p>
            <a:r>
              <a:rPr lang="en-US" baseline="0" dirty="0" smtClean="0"/>
              <a:t>Is there any other way …? </a:t>
            </a:r>
            <a:endParaRPr lang="en-US" dirty="0"/>
          </a:p>
        </p:txBody>
      </p:sp>
      <p:sp>
        <p:nvSpPr>
          <p:cNvPr id="4" name="Slide Number Placeholder 3"/>
          <p:cNvSpPr>
            <a:spLocks noGrp="1"/>
          </p:cNvSpPr>
          <p:nvPr>
            <p:ph type="sldNum" sz="quarter" idx="10"/>
          </p:nvPr>
        </p:nvSpPr>
        <p:spPr/>
        <p:txBody>
          <a:bodyPr/>
          <a:lstStyle/>
          <a:p>
            <a:fld id="{14BA49EE-79EC-44CD-BDE3-995046EFD807}" type="slidenum">
              <a:rPr lang="en-US" smtClean="0"/>
              <a:t>10</a:t>
            </a:fld>
            <a:endParaRPr lang="en-US"/>
          </a:p>
        </p:txBody>
      </p:sp>
    </p:spTree>
    <p:extLst>
      <p:ext uri="{BB962C8B-B14F-4D97-AF65-F5344CB8AC3E}">
        <p14:creationId xmlns:p14="http://schemas.microsoft.com/office/powerpoint/2010/main" val="47000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observe that the problems are caused by allowing </a:t>
            </a:r>
            <a:r>
              <a:rPr lang="en-US" baseline="0" dirty="0" err="1" smtClean="0"/>
              <a:t>Ld</a:t>
            </a:r>
            <a:r>
              <a:rPr lang="en-US" baseline="0" dirty="0" smtClean="0"/>
              <a:t>-St reordering, so we can disallow this reordering. Then we get our new memory model, which has a simple axiomatic definition without OOTA. We call this new model WMM, and this is our solution.</a:t>
            </a:r>
            <a:endParaRPr lang="en-US" dirty="0"/>
          </a:p>
        </p:txBody>
      </p:sp>
      <p:sp>
        <p:nvSpPr>
          <p:cNvPr id="4" name="Slide Number Placeholder 3"/>
          <p:cNvSpPr>
            <a:spLocks noGrp="1"/>
          </p:cNvSpPr>
          <p:nvPr>
            <p:ph type="sldNum" sz="quarter" idx="10"/>
          </p:nvPr>
        </p:nvSpPr>
        <p:spPr/>
        <p:txBody>
          <a:bodyPr/>
          <a:lstStyle/>
          <a:p>
            <a:fld id="{14BA49EE-79EC-44CD-BDE3-995046EFD807}" type="slidenum">
              <a:rPr lang="en-US" smtClean="0"/>
              <a:t>11</a:t>
            </a:fld>
            <a:endParaRPr lang="en-US"/>
          </a:p>
        </p:txBody>
      </p:sp>
    </p:spTree>
    <p:extLst>
      <p:ext uri="{BB962C8B-B14F-4D97-AF65-F5344CB8AC3E}">
        <p14:creationId xmlns:p14="http://schemas.microsoft.com/office/powerpoint/2010/main" val="906525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simple operational definition,</a:t>
            </a:r>
            <a:r>
              <a:rPr lang="en-US" baseline="0" dirty="0" smtClean="0"/>
              <a:t> we mean specifically a property called I .. I .. E .. , or I2E. Here we show an I2E abstract machine. In this machine processor … memory … buffer .. Each time either .. Or ..</a:t>
            </a:r>
            <a:endParaRPr lang="en-US" dirty="0"/>
          </a:p>
        </p:txBody>
      </p:sp>
      <p:sp>
        <p:nvSpPr>
          <p:cNvPr id="4" name="Slide Number Placeholder 3"/>
          <p:cNvSpPr>
            <a:spLocks noGrp="1"/>
          </p:cNvSpPr>
          <p:nvPr>
            <p:ph type="sldNum" sz="quarter" idx="10"/>
          </p:nvPr>
        </p:nvSpPr>
        <p:spPr/>
        <p:txBody>
          <a:bodyPr/>
          <a:lstStyle/>
          <a:p>
            <a:fld id="{14BA49EE-79EC-44CD-BDE3-995046EFD807}" type="slidenum">
              <a:rPr lang="en-US" smtClean="0"/>
              <a:t>12</a:t>
            </a:fld>
            <a:endParaRPr lang="en-US"/>
          </a:p>
        </p:txBody>
      </p:sp>
    </p:spTree>
    <p:extLst>
      <p:ext uri="{BB962C8B-B14F-4D97-AF65-F5344CB8AC3E}">
        <p14:creationId xmlns:p14="http://schemas.microsoft.com/office/powerpoint/2010/main" val="3695794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restore SC, TSO has a fence that we called Commit. When a Commit fence is executed, it stalled …</a:t>
            </a:r>
            <a:endParaRPr lang="en-US" dirty="0"/>
          </a:p>
        </p:txBody>
      </p:sp>
      <p:sp>
        <p:nvSpPr>
          <p:cNvPr id="4" name="Slide Number Placeholder 3"/>
          <p:cNvSpPr>
            <a:spLocks noGrp="1"/>
          </p:cNvSpPr>
          <p:nvPr>
            <p:ph type="sldNum" sz="quarter" idx="10"/>
          </p:nvPr>
        </p:nvSpPr>
        <p:spPr/>
        <p:txBody>
          <a:bodyPr/>
          <a:lstStyle/>
          <a:p>
            <a:fld id="{14BA49EE-79EC-44CD-BDE3-995046EFD807}" type="slidenum">
              <a:rPr lang="en-US" smtClean="0"/>
              <a:t>13</a:t>
            </a:fld>
            <a:endParaRPr lang="en-US"/>
          </a:p>
        </p:txBody>
      </p:sp>
    </p:spTree>
    <p:extLst>
      <p:ext uri="{BB962C8B-B14F-4D97-AF65-F5344CB8AC3E}">
        <p14:creationId xmlns:p14="http://schemas.microsoft.com/office/powerpoint/2010/main" val="1545136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show the I2E machine of WMM. On top of the PSO abstract machine, we add an invalidation buffer for  each processor … The ability to read stale values enables WMM to model the reordering effects of the early execution of loads in implementations.</a:t>
            </a:r>
          </a:p>
          <a:p>
            <a:endParaRPr lang="en-US" baseline="0" dirty="0" smtClean="0"/>
          </a:p>
          <a:p>
            <a:r>
              <a:rPr lang="en-US" baseline="0" dirty="0" smtClean="0"/>
              <a:t>Now let’s see how the invalidation buffer works? When a store is moved from </a:t>
            </a:r>
            <a:r>
              <a:rPr lang="en-US" baseline="0" dirty="0" err="1" smtClean="0"/>
              <a:t>sb</a:t>
            </a:r>
            <a:r>
              <a:rPr lang="en-US" baseline="0" dirty="0" smtClean="0"/>
              <a:t> to ..</a:t>
            </a:r>
          </a:p>
          <a:p>
            <a:endParaRPr lang="en-US" dirty="0" smtClean="0"/>
          </a:p>
          <a:p>
            <a:r>
              <a:rPr lang="en-US" dirty="0" smtClean="0"/>
              <a:t>When a processor executes</a:t>
            </a:r>
            <a:r>
              <a:rPr lang="en-US" baseline="0" dirty="0" smtClean="0"/>
              <a:t> a store, the store address will be removed from the local </a:t>
            </a:r>
            <a:r>
              <a:rPr lang="en-US" baseline="0" dirty="0" err="1" smtClean="0"/>
              <a:t>ib</a:t>
            </a:r>
            <a:endParaRPr lang="en-US" baseline="0" dirty="0" smtClean="0"/>
          </a:p>
          <a:p>
            <a:endParaRPr lang="en-US" baseline="0" dirty="0" smtClean="0"/>
          </a:p>
          <a:p>
            <a:r>
              <a:rPr lang="en-US" baseline="0" dirty="0" smtClean="0"/>
              <a:t>When a processor executes a load, it still first try to bypass from sb. If it fails to do so, it can read any value in </a:t>
            </a:r>
            <a:r>
              <a:rPr lang="en-US" baseline="0" dirty="0" err="1" smtClean="0"/>
              <a:t>ib</a:t>
            </a:r>
            <a:r>
              <a:rPr lang="en-US" baseline="0" dirty="0" smtClean="0"/>
              <a:t> or memory. And then any staler value will be removed from the local ib.</a:t>
            </a:r>
            <a:endParaRPr lang="en-US" dirty="0" smtClean="0"/>
          </a:p>
          <a:p>
            <a:endParaRPr lang="en-US" dirty="0" smtClean="0"/>
          </a:p>
          <a:p>
            <a:r>
              <a:rPr lang="en-US" dirty="0" smtClean="0"/>
              <a:t>To prevent reading</a:t>
            </a:r>
            <a:r>
              <a:rPr lang="en-US" baseline="0" dirty="0" smtClean="0"/>
              <a:t> the stale values, WMM provides the Reconcile fence. </a:t>
            </a:r>
            <a:endParaRPr lang="en-US" dirty="0"/>
          </a:p>
        </p:txBody>
      </p:sp>
      <p:sp>
        <p:nvSpPr>
          <p:cNvPr id="4" name="Slide Number Placeholder 3"/>
          <p:cNvSpPr>
            <a:spLocks noGrp="1"/>
          </p:cNvSpPr>
          <p:nvPr>
            <p:ph type="sldNum" sz="quarter" idx="10"/>
          </p:nvPr>
        </p:nvSpPr>
        <p:spPr/>
        <p:txBody>
          <a:bodyPr/>
          <a:lstStyle/>
          <a:p>
            <a:fld id="{14BA49EE-79EC-44CD-BDE3-995046EFD807}" type="slidenum">
              <a:rPr lang="en-US" smtClean="0"/>
              <a:t>14</a:t>
            </a:fld>
            <a:endParaRPr lang="en-US"/>
          </a:p>
        </p:txBody>
      </p:sp>
    </p:spTree>
    <p:extLst>
      <p:ext uri="{BB962C8B-B14F-4D97-AF65-F5344CB8AC3E}">
        <p14:creationId xmlns:p14="http://schemas.microsoft.com/office/powerpoint/2010/main" val="2359403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WMM allows </a:t>
            </a:r>
            <a:r>
              <a:rPr lang="en-US" dirty="0" err="1" smtClean="0"/>
              <a:t>Ld-Ld</a:t>
            </a:r>
            <a:r>
              <a:rPr lang="en-US" baseline="0" dirty="0" smtClean="0"/>
              <a:t> reordering because of the ability to read stale values. It can also reordering dependent loads, which happen in hardware with value prediction. The reordering can be stopped by Reconcile fence. We will not get into the details of this example, the paper also contains the description.</a:t>
            </a:r>
            <a:endParaRPr lang="en-US" dirty="0" smtClean="0"/>
          </a:p>
          <a:p>
            <a:endParaRPr lang="en-US" dirty="0" smtClean="0"/>
          </a:p>
          <a:p>
            <a:r>
              <a:rPr lang="en-US" dirty="0" smtClean="0"/>
              <a:t>Now</a:t>
            </a:r>
            <a:r>
              <a:rPr lang="en-US" baseline="0" dirty="0" smtClean="0"/>
              <a:t> we give an example of the execution of the WMM I2E machine. </a:t>
            </a:r>
            <a:r>
              <a:rPr lang="en-US" dirty="0" smtClean="0"/>
              <a:t>Let’s look at the behavior</a:t>
            </a:r>
            <a:r>
              <a:rPr lang="en-US" baseline="0" dirty="0" smtClean="0"/>
              <a:t> shown here. In processor 1, two stores are ordered by the commit fence. In processor 2, the first load I4 reads value 1 from I3, and the second load I5 uses the result of the I4 to compute its address to be a, but it reads stale value 0. WMM allows this behavior, and let’s see how it happens in the I2E abstract machine</a:t>
            </a:r>
            <a:endParaRPr lang="en-US" dirty="0"/>
          </a:p>
        </p:txBody>
      </p:sp>
      <p:sp>
        <p:nvSpPr>
          <p:cNvPr id="4" name="Slide Number Placeholder 3"/>
          <p:cNvSpPr>
            <a:spLocks noGrp="1"/>
          </p:cNvSpPr>
          <p:nvPr>
            <p:ph type="sldNum" sz="quarter" idx="10"/>
          </p:nvPr>
        </p:nvSpPr>
        <p:spPr/>
        <p:txBody>
          <a:bodyPr/>
          <a:lstStyle/>
          <a:p>
            <a:fld id="{14BA49EE-79EC-44CD-BDE3-995046EFD807}" type="slidenum">
              <a:rPr lang="en-US" smtClean="0"/>
              <a:t>15</a:t>
            </a:fld>
            <a:endParaRPr lang="en-US"/>
          </a:p>
        </p:txBody>
      </p:sp>
    </p:spTree>
    <p:extLst>
      <p:ext uri="{BB962C8B-B14F-4D97-AF65-F5344CB8AC3E}">
        <p14:creationId xmlns:p14="http://schemas.microsoft.com/office/powerpoint/2010/main" val="1061296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already seen the order function of WMM for loads</a:t>
            </a:r>
            <a:r>
              <a:rPr lang="en-US" baseline="0" dirty="0" smtClean="0"/>
              <a:t> and stores. Since WMM has two fences, we also need to add them to the order function.</a:t>
            </a:r>
            <a:endParaRPr lang="en-US" dirty="0"/>
          </a:p>
        </p:txBody>
      </p:sp>
      <p:sp>
        <p:nvSpPr>
          <p:cNvPr id="4" name="Slide Number Placeholder 3"/>
          <p:cNvSpPr>
            <a:spLocks noGrp="1"/>
          </p:cNvSpPr>
          <p:nvPr>
            <p:ph type="sldNum" sz="quarter" idx="10"/>
          </p:nvPr>
        </p:nvSpPr>
        <p:spPr/>
        <p:txBody>
          <a:bodyPr/>
          <a:lstStyle/>
          <a:p>
            <a:fld id="{14BA49EE-79EC-44CD-BDE3-995046EFD807}" type="slidenum">
              <a:rPr lang="en-US" smtClean="0"/>
              <a:t>16</a:t>
            </a:fld>
            <a:endParaRPr lang="en-US"/>
          </a:p>
        </p:txBody>
      </p:sp>
    </p:spTree>
    <p:extLst>
      <p:ext uri="{BB962C8B-B14F-4D97-AF65-F5344CB8AC3E}">
        <p14:creationId xmlns:p14="http://schemas.microsoft.com/office/powerpoint/2010/main" val="1655977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A49EE-79EC-44CD-BDE3-995046EFD807}" type="slidenum">
              <a:rPr lang="en-US" smtClean="0"/>
              <a:t>17</a:t>
            </a:fld>
            <a:endParaRPr lang="en-US"/>
          </a:p>
        </p:txBody>
      </p:sp>
    </p:spTree>
    <p:extLst>
      <p:ext uri="{BB962C8B-B14F-4D97-AF65-F5344CB8AC3E}">
        <p14:creationId xmlns:p14="http://schemas.microsoft.com/office/powerpoint/2010/main" val="3724655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the SPLASH benchmarks</a:t>
            </a:r>
            <a:r>
              <a:rPr lang="en-US" baseline="0" dirty="0" smtClean="0"/>
              <a:t> to</a:t>
            </a:r>
            <a:r>
              <a:rPr lang="en-US" dirty="0" smtClean="0"/>
              <a:t> evaluate</a:t>
            </a:r>
            <a:r>
              <a:rPr lang="en-US" baseline="0" dirty="0" smtClean="0"/>
              <a:t> the performance of SC, TSO, Alpha and WMM. Alpha can be thought of as WMM plus </a:t>
            </a:r>
            <a:r>
              <a:rPr lang="en-US" baseline="0" dirty="0" err="1" smtClean="0"/>
              <a:t>Ld</a:t>
            </a:r>
            <a:r>
              <a:rPr lang="en-US" baseline="0" dirty="0" smtClean="0"/>
              <a:t>-St reordering. For all memory models, we issue loads speculatively. For SC and TSO, we also simulate implementations with store </a:t>
            </a:r>
            <a:r>
              <a:rPr lang="en-US" baseline="0" dirty="0" err="1" smtClean="0"/>
              <a:t>prefetch</a:t>
            </a:r>
            <a:r>
              <a:rPr lang="en-US" baseline="0" dirty="0" smtClean="0"/>
              <a:t>. For each benchmark, the first two bars are the runtime of SC, the middle two are for TSO, and the last two are Alpha and WMM, respectively. Alpha and WMM indeed outperforms SC and TSO, but the different between them are small.</a:t>
            </a:r>
          </a:p>
          <a:p>
            <a:endParaRPr lang="en-US" baseline="0" dirty="0" smtClean="0"/>
          </a:p>
          <a:p>
            <a:r>
              <a:rPr lang="en-US" baseline="0" dirty="0" smtClean="0"/>
              <a:t>Since Alpha can reorder </a:t>
            </a:r>
            <a:r>
              <a:rPr lang="en-US" baseline="0" dirty="0" err="1" smtClean="0"/>
              <a:t>Ld</a:t>
            </a:r>
            <a:r>
              <a:rPr lang="en-US" baseline="0" dirty="0" smtClean="0"/>
              <a:t>-St, its implementation can commit stores to  memory early. This graph shows the average ….</a:t>
            </a:r>
          </a:p>
          <a:p>
            <a:r>
              <a:rPr lang="en-US" baseline="0" dirty="0" smtClean="0"/>
              <a:t>Although Alpha indeed commits stores early, it does not outperform WMM. Therefore the impact of disallowing </a:t>
            </a:r>
            <a:r>
              <a:rPr lang="en-US" baseline="0" dirty="0" err="1" smtClean="0"/>
              <a:t>Ld</a:t>
            </a:r>
            <a:r>
              <a:rPr lang="en-US" baseline="0" dirty="0" smtClean="0"/>
              <a:t>-St reordering is small.</a:t>
            </a:r>
          </a:p>
        </p:txBody>
      </p:sp>
      <p:sp>
        <p:nvSpPr>
          <p:cNvPr id="4" name="Slide Number Placeholder 3"/>
          <p:cNvSpPr>
            <a:spLocks noGrp="1"/>
          </p:cNvSpPr>
          <p:nvPr>
            <p:ph type="sldNum" sz="quarter" idx="10"/>
          </p:nvPr>
        </p:nvSpPr>
        <p:spPr/>
        <p:txBody>
          <a:bodyPr/>
          <a:lstStyle/>
          <a:p>
            <a:fld id="{14BA49EE-79EC-44CD-BDE3-995046EFD807}" type="slidenum">
              <a:rPr lang="en-US" smtClean="0"/>
              <a:t>19</a:t>
            </a:fld>
            <a:endParaRPr lang="en-US"/>
          </a:p>
        </p:txBody>
      </p:sp>
    </p:spTree>
    <p:extLst>
      <p:ext uri="{BB962C8B-B14F-4D97-AF65-F5344CB8AC3E}">
        <p14:creationId xmlns:p14="http://schemas.microsoft.com/office/powerpoint/2010/main" val="524067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skip</a:t>
            </a:r>
            <a:endParaRPr lang="en-US" dirty="0" smtClean="0"/>
          </a:p>
          <a:p>
            <a:endParaRPr lang="en-US" dirty="0" smtClean="0"/>
          </a:p>
          <a:p>
            <a:r>
              <a:rPr lang="en-US" dirty="0" smtClean="0"/>
              <a:t>Now</a:t>
            </a:r>
            <a:r>
              <a:rPr lang="en-US" baseline="0" dirty="0" smtClean="0"/>
              <a:t> we give an example of the execution of the WMM I2E machine. </a:t>
            </a:r>
            <a:r>
              <a:rPr lang="en-US" dirty="0" smtClean="0"/>
              <a:t>Let’s look at the behavior</a:t>
            </a:r>
            <a:r>
              <a:rPr lang="en-US" baseline="0" dirty="0" smtClean="0"/>
              <a:t> shown here. In processor 1, two stores are ordered by the commit fence. In processor 2, the first load I4 reads value 1 from I3, and the second load I5 uses the result of the I4 to compute its address to be a, but it reads stale value 0. WMM allows this behavior, and let’s see how it happens in the I2E abstract machine</a:t>
            </a:r>
            <a:endParaRPr lang="en-US" dirty="0"/>
          </a:p>
        </p:txBody>
      </p:sp>
      <p:sp>
        <p:nvSpPr>
          <p:cNvPr id="4" name="Slide Number Placeholder 3"/>
          <p:cNvSpPr>
            <a:spLocks noGrp="1"/>
          </p:cNvSpPr>
          <p:nvPr>
            <p:ph type="sldNum" sz="quarter" idx="10"/>
          </p:nvPr>
        </p:nvSpPr>
        <p:spPr/>
        <p:txBody>
          <a:bodyPr/>
          <a:lstStyle/>
          <a:p>
            <a:fld id="{14BA49EE-79EC-44CD-BDE3-995046EFD807}" type="slidenum">
              <a:rPr lang="en-US" smtClean="0"/>
              <a:t>25</a:t>
            </a:fld>
            <a:endParaRPr lang="en-US"/>
          </a:p>
        </p:txBody>
      </p:sp>
    </p:spTree>
    <p:extLst>
      <p:ext uri="{BB962C8B-B14F-4D97-AF65-F5344CB8AC3E}">
        <p14:creationId xmlns:p14="http://schemas.microsoft.com/office/powerpoint/2010/main" val="352509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challenge</a:t>
            </a:r>
            <a:r>
              <a:rPr lang="en-US" baseline="0" dirty="0" smtClean="0"/>
              <a:t> here?</a:t>
            </a:r>
            <a:endParaRPr lang="en-US" dirty="0" smtClean="0"/>
          </a:p>
          <a:p>
            <a:endParaRPr lang="en-US" dirty="0" smtClean="0"/>
          </a:p>
          <a:p>
            <a:r>
              <a:rPr lang="en-US" dirty="0" smtClean="0"/>
              <a:t>In</a:t>
            </a:r>
            <a:r>
              <a:rPr lang="en-US" baseline="0" dirty="0" smtClean="0"/>
              <a:t> uniprocessor, </a:t>
            </a:r>
            <a:r>
              <a:rPr lang="en-US" baseline="0" dirty="0" err="1" smtClean="0"/>
              <a:t>microarch</a:t>
            </a:r>
            <a:r>
              <a:rPr lang="en-US" baseline="0" dirty="0" smtClean="0"/>
              <a:t> optimizations are transparent, and program behaves as if instructions were executed one at a time.</a:t>
            </a:r>
          </a:p>
          <a:p>
            <a:r>
              <a:rPr lang="en-US" baseline="0" dirty="0" smtClean="0"/>
              <a:t>However, in the multiprocessor setting, the same optimizations can introduce behaviors that cannot be explained in such a way, i.e., behavior is not SC.</a:t>
            </a:r>
          </a:p>
          <a:p>
            <a:endParaRPr lang="en-US" baseline="0" dirty="0" smtClean="0"/>
          </a:p>
          <a:p>
            <a:r>
              <a:rPr lang="en-US" baseline="0" dirty="0" smtClean="0"/>
              <a:t>Furthermore, if mm forbids…</a:t>
            </a:r>
          </a:p>
          <a:p>
            <a:r>
              <a:rPr lang="en-US" baseline="0" dirty="0" smtClean="0"/>
              <a:t>More area for additional checking logic and more power in case of squash</a:t>
            </a:r>
            <a:endParaRPr lang="en-US" dirty="0" smtClean="0"/>
          </a:p>
        </p:txBody>
      </p:sp>
      <p:sp>
        <p:nvSpPr>
          <p:cNvPr id="4" name="Slide Number Placeholder 3"/>
          <p:cNvSpPr>
            <a:spLocks noGrp="1"/>
          </p:cNvSpPr>
          <p:nvPr>
            <p:ph type="sldNum" sz="quarter" idx="10"/>
          </p:nvPr>
        </p:nvSpPr>
        <p:spPr/>
        <p:txBody>
          <a:bodyPr/>
          <a:lstStyle/>
          <a:p>
            <a:fld id="{14BA49EE-79EC-44CD-BDE3-995046EFD807}" type="slidenum">
              <a:rPr lang="en-US" smtClean="0"/>
              <a:t>2</a:t>
            </a:fld>
            <a:endParaRPr lang="en-US"/>
          </a:p>
        </p:txBody>
      </p:sp>
    </p:spTree>
    <p:extLst>
      <p:ext uri="{BB962C8B-B14F-4D97-AF65-F5344CB8AC3E}">
        <p14:creationId xmlns:p14="http://schemas.microsoft.com/office/powerpoint/2010/main" val="1296940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having such a memory model, implementations never</a:t>
            </a:r>
            <a:r>
              <a:rPr lang="en-US" baseline="0" dirty="0" smtClean="0"/>
              <a:t> need to do optimization speculatively, and programmers will not insert unnecessary fences to order instructions that are already ordered in hardware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restrict our discussion to atomic memory system which …</a:t>
            </a:r>
          </a:p>
          <a:p>
            <a:r>
              <a:rPr lang="en-US" baseline="0" dirty="0" smtClean="0"/>
              <a:t>Implementation of such memory system are well understood. For example, in a common MSI, reading or writing the L1 cache line with enough permission correspond to executing the load or store instantaneously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worked all the details of UMM</a:t>
            </a:r>
            <a:r>
              <a:rPr lang="en-US" baseline="0" smtClean="0"/>
              <a:t>, but they </a:t>
            </a:r>
            <a:r>
              <a:rPr lang="en-US" baseline="0" dirty="0" smtClean="0"/>
              <a:t>are not in this paper. And UMM is not the topic of this talk. We just sketch the definition UMM to show the complexity in it. The major contribution of our paper is how to reduce the complexity.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that, we need to know h</a:t>
            </a:r>
            <a:r>
              <a:rPr lang="en-US" dirty="0" smtClean="0"/>
              <a:t>ow memory models are</a:t>
            </a:r>
            <a:r>
              <a:rPr lang="en-US" baseline="0" dirty="0" smtClean="0"/>
              <a:t> formally defined. There are two major forms of definitions.</a:t>
            </a:r>
          </a:p>
          <a:p>
            <a:endParaRPr lang="en-US" dirty="0"/>
          </a:p>
        </p:txBody>
      </p:sp>
      <p:sp>
        <p:nvSpPr>
          <p:cNvPr id="4" name="Slide Number Placeholder 3"/>
          <p:cNvSpPr>
            <a:spLocks noGrp="1"/>
          </p:cNvSpPr>
          <p:nvPr>
            <p:ph type="sldNum" sz="quarter" idx="10"/>
          </p:nvPr>
        </p:nvSpPr>
        <p:spPr/>
        <p:txBody>
          <a:bodyPr/>
          <a:lstStyle/>
          <a:p>
            <a:fld id="{14BA49EE-79EC-44CD-BDE3-995046EFD807}" type="slidenum">
              <a:rPr lang="en-US" smtClean="0"/>
              <a:t>3</a:t>
            </a:fld>
            <a:endParaRPr lang="en-US"/>
          </a:p>
        </p:txBody>
      </p:sp>
    </p:spTree>
    <p:extLst>
      <p:ext uri="{BB962C8B-B14F-4D97-AF65-F5344CB8AC3E}">
        <p14:creationId xmlns:p14="http://schemas.microsoft.com/office/powerpoint/2010/main" val="65790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type is operational definition.</a:t>
            </a:r>
            <a:r>
              <a:rPr lang="en-US" baseline="0" dirty="0" smtClean="0"/>
              <a:t> In such definition, legal behaviors…</a:t>
            </a:r>
          </a:p>
          <a:p>
            <a:endParaRPr lang="en-US" baseline="0" dirty="0" smtClean="0"/>
          </a:p>
          <a:p>
            <a:r>
              <a:rPr lang="en-US" baseline="0" dirty="0" smtClean="0"/>
              <a:t>Here we show the abstract machine of SC: all processors are connected directly to the monolithic memory. The machine runs a program by repeatedly…, and loads and stores are executed by directly accessing the monolithic memory</a:t>
            </a:r>
          </a:p>
          <a:p>
            <a:endParaRPr lang="en-US" baseline="0" dirty="0" smtClean="0"/>
          </a:p>
          <a:p>
            <a:r>
              <a:rPr lang="en-US" dirty="0" smtClean="0"/>
              <a:t>Let’ go</a:t>
            </a:r>
            <a:r>
              <a:rPr lang="en-US" baseline="0" dirty="0" smtClean="0"/>
              <a:t> through a program example (which is the </a:t>
            </a:r>
            <a:r>
              <a:rPr lang="en-US" baseline="0" dirty="0" err="1" smtClean="0"/>
              <a:t>dekker</a:t>
            </a:r>
            <a:r>
              <a:rPr lang="en-US" baseline="0" dirty="0" smtClean="0"/>
              <a:t> mutual exclusion algorithm).</a:t>
            </a:r>
            <a:endParaRPr lang="en-US" dirty="0"/>
          </a:p>
        </p:txBody>
      </p:sp>
      <p:sp>
        <p:nvSpPr>
          <p:cNvPr id="4" name="Slide Number Placeholder 3"/>
          <p:cNvSpPr>
            <a:spLocks noGrp="1"/>
          </p:cNvSpPr>
          <p:nvPr>
            <p:ph type="sldNum" sz="quarter" idx="10"/>
          </p:nvPr>
        </p:nvSpPr>
        <p:spPr/>
        <p:txBody>
          <a:bodyPr/>
          <a:lstStyle/>
          <a:p>
            <a:fld id="{14BA49EE-79EC-44CD-BDE3-995046EFD807}" type="slidenum">
              <a:rPr lang="en-US" smtClean="0"/>
              <a:t>4</a:t>
            </a:fld>
            <a:endParaRPr lang="en-US"/>
          </a:p>
        </p:txBody>
      </p:sp>
    </p:spTree>
    <p:extLst>
      <p:ext uri="{BB962C8B-B14F-4D97-AF65-F5344CB8AC3E}">
        <p14:creationId xmlns:p14="http://schemas.microsoft.com/office/powerpoint/2010/main" val="199328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a:t>
            </a:r>
            <a:r>
              <a:rPr lang="en-US" baseline="0" dirty="0" smtClean="0"/>
              <a:t> form of memory model definition is the axiomatic definition. Such definition is a set of …</a:t>
            </a:r>
          </a:p>
          <a:p>
            <a:endParaRPr lang="en-US" baseline="0" dirty="0" smtClean="0"/>
          </a:p>
          <a:p>
            <a:r>
              <a:rPr lang="en-US" baseline="0" dirty="0" smtClean="0"/>
              <a:t>We need to specify what is program behavior. For atomic memory models, program behavior is …</a:t>
            </a:r>
          </a:p>
        </p:txBody>
      </p:sp>
      <p:sp>
        <p:nvSpPr>
          <p:cNvPr id="4" name="Slide Number Placeholder 3"/>
          <p:cNvSpPr>
            <a:spLocks noGrp="1"/>
          </p:cNvSpPr>
          <p:nvPr>
            <p:ph type="sldNum" sz="quarter" idx="10"/>
          </p:nvPr>
        </p:nvSpPr>
        <p:spPr/>
        <p:txBody>
          <a:bodyPr/>
          <a:lstStyle/>
          <a:p>
            <a:fld id="{14BA49EE-79EC-44CD-BDE3-995046EFD807}" type="slidenum">
              <a:rPr lang="en-US" smtClean="0"/>
              <a:t>5</a:t>
            </a:fld>
            <a:endParaRPr lang="en-US"/>
          </a:p>
        </p:txBody>
      </p:sp>
    </p:spTree>
    <p:extLst>
      <p:ext uri="{BB962C8B-B14F-4D97-AF65-F5344CB8AC3E}">
        <p14:creationId xmlns:p14="http://schemas.microsoft.com/office/powerpoint/2010/main" val="944336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t>
            </a:r>
            <a:r>
              <a:rPr lang="en-US" baseline="0" dirty="0" smtClean="0"/>
              <a:t>show the axioms of SC as an example. In fact, and these axioms are shared by all atomic memory models (e.g., TSO, RMO)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a:t>
            </a:r>
            <a:r>
              <a:rPr lang="en-US" baseline="0" dirty="0" smtClean="0"/>
              <a:t> axiom constrains global ordering. It is formally written as follows: if instruction X is before Y in program order, and this ordering should be preserved according to the order function, then X must be before Y in the memory order. The Order() function is a parameter in axiomatic definitions of atomic memory models. </a:t>
            </a:r>
            <a:r>
              <a:rPr lang="en-US" dirty="0" smtClean="0"/>
              <a:t>Informally, It returns true when the processor should not the two instructions</a:t>
            </a:r>
            <a:r>
              <a:rPr lang="en-US" baseline="0" dirty="0" smtClean="0"/>
              <a:t> out of order</a:t>
            </a:r>
            <a:r>
              <a:rPr lang="en-US" dirty="0" smtClean="0"/>
              <a:t>. In SC, it always</a:t>
            </a:r>
            <a:r>
              <a:rPr lang="en-US" baseline="0" dirty="0" smtClean="0"/>
              <a:t> returns True.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Second axioms</a:t>
            </a:r>
            <a:r>
              <a:rPr lang="en-US" baseline="0" dirty="0" smtClean="0"/>
              <a:t> constrain load result. It says if </a:t>
            </a:r>
            <a:r>
              <a:rPr lang="en-US" baseline="0" dirty="0" err="1" smtClean="0"/>
              <a:t>Ld</a:t>
            </a:r>
            <a:r>
              <a:rPr lang="en-US" baseline="0" dirty="0" smtClean="0"/>
              <a:t> a reads from a store, then the store should be selected from a set of stores which happen before the load, i.e., the load can see the store either locally or in memory. The load result is picked as the youngest store in the set according to memory order, so it is not overshadowed by other stores.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other atomic memory models</a:t>
            </a:r>
            <a:r>
              <a:rPr lang="en-US" baseline="0" dirty="0" smtClean="0"/>
              <a:t>, this load value axiom needs to be expanded by a little</a:t>
            </a:r>
            <a:endParaRPr lang="en-US" dirty="0" smtClean="0"/>
          </a:p>
          <a:p>
            <a:endParaRPr lang="en-US" dirty="0"/>
          </a:p>
        </p:txBody>
      </p:sp>
      <p:sp>
        <p:nvSpPr>
          <p:cNvPr id="4" name="Slide Number Placeholder 3"/>
          <p:cNvSpPr>
            <a:spLocks noGrp="1"/>
          </p:cNvSpPr>
          <p:nvPr>
            <p:ph type="sldNum" sz="quarter" idx="10"/>
          </p:nvPr>
        </p:nvSpPr>
        <p:spPr/>
        <p:txBody>
          <a:bodyPr/>
          <a:lstStyle/>
          <a:p>
            <a:fld id="{14BA49EE-79EC-44CD-BDE3-995046EFD807}" type="slidenum">
              <a:rPr lang="en-US" smtClean="0"/>
              <a:t>6</a:t>
            </a:fld>
            <a:endParaRPr lang="en-US"/>
          </a:p>
        </p:txBody>
      </p:sp>
    </p:spTree>
    <p:extLst>
      <p:ext uri="{BB962C8B-B14F-4D97-AF65-F5344CB8AC3E}">
        <p14:creationId xmlns:p14="http://schemas.microsoft.com/office/powerpoint/2010/main" val="360055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a:t>
            </a:r>
            <a:r>
              <a:rPr lang="en-US" baseline="0" dirty="0" smtClean="0"/>
              <a:t>t is, we also need to include stores that precede the loads in the local program order into the set of candidate load results</a:t>
            </a:r>
            <a:endParaRPr lang="en-US" dirty="0"/>
          </a:p>
        </p:txBody>
      </p:sp>
      <p:sp>
        <p:nvSpPr>
          <p:cNvPr id="4" name="Slide Number Placeholder 3"/>
          <p:cNvSpPr>
            <a:spLocks noGrp="1"/>
          </p:cNvSpPr>
          <p:nvPr>
            <p:ph type="sldNum" sz="quarter" idx="10"/>
          </p:nvPr>
        </p:nvSpPr>
        <p:spPr/>
        <p:txBody>
          <a:bodyPr/>
          <a:lstStyle/>
          <a:p>
            <a:fld id="{14BA49EE-79EC-44CD-BDE3-995046EFD807}" type="slidenum">
              <a:rPr lang="en-US" smtClean="0"/>
              <a:t>7</a:t>
            </a:fld>
            <a:endParaRPr lang="en-US"/>
          </a:p>
        </p:txBody>
      </p:sp>
    </p:spTree>
    <p:extLst>
      <p:ext uri="{BB962C8B-B14F-4D97-AF65-F5344CB8AC3E}">
        <p14:creationId xmlns:p14="http://schemas.microsoft.com/office/powerpoint/2010/main" val="3215549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that</a:t>
            </a:r>
            <a:r>
              <a:rPr lang="en-US" dirty="0" smtClean="0"/>
              <a:t> UMM is a</a:t>
            </a:r>
            <a:r>
              <a:rPr lang="en-US" baseline="0" dirty="0" smtClean="0"/>
              <a:t> memory model that</a:t>
            </a:r>
            <a:r>
              <a:rPr lang="en-US" dirty="0" smtClean="0"/>
              <a:t> allows exactly</a:t>
            </a:r>
            <a:r>
              <a:rPr lang="en-US" baseline="0" dirty="0" smtClean="0"/>
              <a:t> </a:t>
            </a:r>
            <a:r>
              <a:rPr lang="en-US" dirty="0" smtClean="0"/>
              <a:t>all behaviors in the most aggressive implementation.</a:t>
            </a:r>
          </a:p>
          <a:p>
            <a:endParaRPr lang="en-US" dirty="0" smtClean="0"/>
          </a:p>
          <a:p>
            <a:r>
              <a:rPr lang="en-US" dirty="0" smtClean="0"/>
              <a:t>Here is a sketch of the abstract machine of UMM.</a:t>
            </a:r>
            <a:r>
              <a:rPr lang="en-US" baseline="0" dirty="0" smtClean="0"/>
              <a:t> We have processors connected to a memory. To figure </a:t>
            </a:r>
            <a:r>
              <a:rPr lang="en-US" dirty="0" smtClean="0"/>
              <a:t>what</a:t>
            </a:r>
            <a:r>
              <a:rPr lang="en-US" baseline="0" dirty="0" smtClean="0"/>
              <a:t> states we need to keep in the processor, but let’s look at this program example. Here each processor first do a load and do a store to a different address. In an aggressive implementation, each processor can execute the store before the load, so it is possible to get the behavior that r1=r2=1 … so UMM must be able to generate this behavior.</a:t>
            </a:r>
          </a:p>
          <a:p>
            <a:endParaRPr lang="en-US" baseline="0" dirty="0" smtClean="0"/>
          </a:p>
          <a:p>
            <a:r>
              <a:rPr lang="en-US" baseline="0" dirty="0" smtClean="0"/>
              <a:t>To generate this behavior in the abstract machine in UMM, the abstract machine must model partially executed instructions (e.g. neither of the loads can be executed at the beginning) and buffer them. That is, we need an ROB-like structure. Modelling an ROB immediately introduces a lot of complications.</a:t>
            </a:r>
            <a:endParaRPr lang="en-US" dirty="0"/>
          </a:p>
        </p:txBody>
      </p:sp>
      <p:sp>
        <p:nvSpPr>
          <p:cNvPr id="4" name="Slide Number Placeholder 3"/>
          <p:cNvSpPr>
            <a:spLocks noGrp="1"/>
          </p:cNvSpPr>
          <p:nvPr>
            <p:ph type="sldNum" sz="quarter" idx="10"/>
          </p:nvPr>
        </p:nvSpPr>
        <p:spPr/>
        <p:txBody>
          <a:bodyPr/>
          <a:lstStyle/>
          <a:p>
            <a:fld id="{14BA49EE-79EC-44CD-BDE3-995046EFD807}" type="slidenum">
              <a:rPr lang="en-US" smtClean="0"/>
              <a:t>8</a:t>
            </a:fld>
            <a:endParaRPr lang="en-US"/>
          </a:p>
        </p:txBody>
      </p:sp>
    </p:spTree>
    <p:extLst>
      <p:ext uri="{BB962C8B-B14F-4D97-AF65-F5344CB8AC3E}">
        <p14:creationId xmlns:p14="http://schemas.microsoft.com/office/powerpoint/2010/main" val="231394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UMM can use</a:t>
            </a:r>
            <a:r>
              <a:rPr lang="en-US" baseline="0" dirty="0" smtClean="0"/>
              <a:t> the axioms introduced before for SC. The only difference is in the order function. Let’s try to fill out this truth table for order function of UMM. We know an aggressive processor can execute a younger load before an older store, so we put false in this (</a:t>
            </a:r>
            <a:r>
              <a:rPr lang="en-US" baseline="0" dirty="0" err="1" smtClean="0"/>
              <a:t>St,Ld</a:t>
            </a:r>
            <a:r>
              <a:rPr lang="en-US" baseline="0" dirty="0" smtClean="0"/>
              <a:t>) entry, indicating there is no preserved ordering from an older store to a younger load. We also know that two stores can be can be executed out of order if they are accessing different addresses, so we have a=b in this (</a:t>
            </a:r>
            <a:r>
              <a:rPr lang="en-US" baseline="0" dirty="0" err="1" smtClean="0"/>
              <a:t>St,St</a:t>
            </a:r>
            <a:r>
              <a:rPr lang="en-US" baseline="0" dirty="0" smtClean="0"/>
              <a:t>) entry. In case that there are two loads in the same processor, if they are for the different addresses, they can definitely be reordered, even if they are for the same address, we can also choose to reorder them. Therefore we have a=b or just False in this entry.</a:t>
            </a:r>
          </a:p>
          <a:p>
            <a:endParaRPr lang="en-US" baseline="0" dirty="0" smtClean="0"/>
          </a:p>
          <a:p>
            <a:r>
              <a:rPr lang="en-US" baseline="0" dirty="0" smtClean="0"/>
              <a:t>For the last case, we have an older load and younger store, it also sounds reasonable to say they can be reordered as long as they are not accessing the same address, so let’s try to fill this entry with a=b. However doing so will fail to capture some load-to-store ordering that are naturally preserved in implementations for single thread correctness.</a:t>
            </a:r>
          </a:p>
          <a:p>
            <a:endParaRPr lang="en-US" baseline="0" dirty="0" smtClean="0"/>
          </a:p>
          <a:p>
            <a:r>
              <a:rPr lang="en-US" baseline="0" dirty="0" smtClean="0"/>
              <a:t>Here we give an example. Here are three instructions in the same processor. Let’s say a is not equal to b. It seems that we can reorder the first load and the last store. However, (there is a dependency from I1 to I3). If a processor really execute them out of order, then it may violate single-thread correctness. This is because the address of I2 may turn out to be the same as the address of the last store if the first load returns 0. Therefore all implementations will preserve the ordering from the first load to the last store.</a:t>
            </a:r>
          </a:p>
          <a:p>
            <a:endParaRPr lang="en-US" baseline="0" dirty="0" smtClean="0"/>
          </a:p>
          <a:p>
            <a:r>
              <a:rPr lang="en-US" baseline="0" dirty="0" smtClean="0"/>
              <a:t>There are many more cases like this one …, Therefore the axiomatic definition of UMM is also very complicated</a:t>
            </a:r>
            <a:endParaRPr lang="en-US" dirty="0"/>
          </a:p>
        </p:txBody>
      </p:sp>
      <p:sp>
        <p:nvSpPr>
          <p:cNvPr id="4" name="Slide Number Placeholder 3"/>
          <p:cNvSpPr>
            <a:spLocks noGrp="1"/>
          </p:cNvSpPr>
          <p:nvPr>
            <p:ph type="sldNum" sz="quarter" idx="10"/>
          </p:nvPr>
        </p:nvSpPr>
        <p:spPr/>
        <p:txBody>
          <a:bodyPr/>
          <a:lstStyle/>
          <a:p>
            <a:fld id="{14BA49EE-79EC-44CD-BDE3-995046EFD807}" type="slidenum">
              <a:rPr lang="en-US" smtClean="0"/>
              <a:t>9</a:t>
            </a:fld>
            <a:endParaRPr lang="en-US"/>
          </a:p>
        </p:txBody>
      </p:sp>
    </p:spTree>
    <p:extLst>
      <p:ext uri="{BB962C8B-B14F-4D97-AF65-F5344CB8AC3E}">
        <p14:creationId xmlns:p14="http://schemas.microsoft.com/office/powerpoint/2010/main" val="108430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grpSp>
      </p:grpSp>
      <p:sp>
        <p:nvSpPr>
          <p:cNvPr id="413763" name="Rectangle 67"/>
          <p:cNvSpPr>
            <a:spLocks noGrp="1" noChangeArrowheads="1"/>
          </p:cNvSpPr>
          <p:nvPr>
            <p:ph type="ctrTitle"/>
          </p:nvPr>
        </p:nvSpPr>
        <p:spPr>
          <a:xfrm>
            <a:off x="1320800" y="1752600"/>
            <a:ext cx="10363200" cy="1143000"/>
          </a:xfrm>
        </p:spPr>
        <p:txBody>
          <a:bodyPr/>
          <a:lstStyle>
            <a:lvl1pPr>
              <a:defRPr/>
            </a:lvl1pPr>
          </a:lstStyle>
          <a:p>
            <a:r>
              <a:rPr lang="en-US" smtClean="0"/>
              <a:t>Click to edit Master title style</a:t>
            </a:r>
            <a:endParaRPr lang="en-US"/>
          </a:p>
        </p:txBody>
      </p:sp>
      <p:sp>
        <p:nvSpPr>
          <p:cNvPr id="413764" name="Rectangle 68" descr="Rectangle: Click to edit Master text styles&#10;Second level&#10;Third level&#10;Fourth level&#10;Fifth level"/>
          <p:cNvSpPr>
            <a:spLocks noGrp="1" noChangeArrowheads="1"/>
          </p:cNvSpPr>
          <p:nvPr>
            <p:ph type="subTitle" idx="1"/>
          </p:nvPr>
        </p:nvSpPr>
        <p:spPr>
          <a:xfrm>
            <a:off x="1320800" y="3309938"/>
            <a:ext cx="8534400"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69" name="Rectangle 69"/>
          <p:cNvSpPr>
            <a:spLocks noGrp="1" noChangeArrowheads="1"/>
          </p:cNvSpPr>
          <p:nvPr>
            <p:ph type="dt" sz="quarter" idx="10"/>
          </p:nvPr>
        </p:nvSpPr>
        <p:spPr/>
        <p:txBody>
          <a:bodyPr/>
          <a:lstStyle>
            <a:lvl1pPr>
              <a:defRPr sz="1200" smtClean="0">
                <a:latin typeface="+mn-lt"/>
              </a:defRPr>
            </a:lvl1pPr>
          </a:lstStyle>
          <a:p>
            <a:r>
              <a:rPr lang="en-US" smtClean="0"/>
              <a:t>09/12/2017</a:t>
            </a:r>
            <a:endParaRPr lang="en-US"/>
          </a:p>
        </p:txBody>
      </p:sp>
      <p:sp>
        <p:nvSpPr>
          <p:cNvPr id="70" name="Rectangle 71"/>
          <p:cNvSpPr>
            <a:spLocks noGrp="1" noChangeArrowheads="1"/>
          </p:cNvSpPr>
          <p:nvPr>
            <p:ph type="sldNum" sz="quarter" idx="11"/>
          </p:nvPr>
        </p:nvSpPr>
        <p:spPr/>
        <p:txBody>
          <a:bodyPr/>
          <a:lstStyle>
            <a:lvl1pPr>
              <a:defRPr sz="1200" dirty="0" smtClean="0">
                <a:latin typeface="+mn-lt"/>
              </a:defRPr>
            </a:lvl1pPr>
          </a:lstStyle>
          <a:p>
            <a:fld id="{150B58A3-ADC4-4689-8A5B-97CA47884A12}" type="slidenum">
              <a:rPr lang="en-US" smtClean="0"/>
              <a:t>‹#›</a:t>
            </a:fld>
            <a:endParaRPr lang="en-US" dirty="0"/>
          </a:p>
        </p:txBody>
      </p:sp>
      <p:sp>
        <p:nvSpPr>
          <p:cNvPr id="71" name="Rectangle 72"/>
          <p:cNvSpPr>
            <a:spLocks noGrp="1" noChangeArrowheads="1"/>
          </p:cNvSpPr>
          <p:nvPr>
            <p:ph type="ftr" sz="quarter" idx="12"/>
          </p:nvPr>
        </p:nvSpPr>
        <p:spPr/>
        <p:txBody>
          <a:bodyPr/>
          <a:lstStyle>
            <a:lvl1pPr>
              <a:defRPr sz="1200" smtClean="0">
                <a:latin typeface="+mn-lt"/>
              </a:defRPr>
            </a:lvl1pPr>
          </a:lstStyle>
          <a:p>
            <a:endParaRPr lang="en-US"/>
          </a:p>
        </p:txBody>
      </p:sp>
    </p:spTree>
    <p:extLst>
      <p:ext uri="{BB962C8B-B14F-4D97-AF65-F5344CB8AC3E}">
        <p14:creationId xmlns:p14="http://schemas.microsoft.com/office/powerpoint/2010/main" val="22657291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5"/>
          <p:cNvSpPr>
            <a:spLocks noGrp="1" noChangeArrowheads="1"/>
          </p:cNvSpPr>
          <p:nvPr>
            <p:ph type="dt" sz="half" idx="10"/>
          </p:nvPr>
        </p:nvSpPr>
        <p:spPr/>
        <p:txBody>
          <a:bodyPr/>
          <a:lstStyle>
            <a:lvl1pPr>
              <a:defRPr sz="1200" smtClean="0">
                <a:latin typeface="+mn-lt"/>
              </a:defRPr>
            </a:lvl1pPr>
          </a:lstStyle>
          <a:p>
            <a:r>
              <a:rPr lang="en-US" smtClean="0"/>
              <a:t>09/12/2017</a:t>
            </a:r>
            <a:endParaRPr lang="en-US"/>
          </a:p>
        </p:txBody>
      </p:sp>
      <p:sp>
        <p:nvSpPr>
          <p:cNvPr id="5" name="Rectangle 67"/>
          <p:cNvSpPr>
            <a:spLocks noGrp="1" noChangeArrowheads="1"/>
          </p:cNvSpPr>
          <p:nvPr>
            <p:ph type="sldNum" sz="quarter" idx="11"/>
          </p:nvPr>
        </p:nvSpPr>
        <p:spPr/>
        <p:txBody>
          <a:bodyPr/>
          <a:lstStyle>
            <a:lvl1pPr>
              <a:defRPr sz="1200" dirty="0" smtClean="0">
                <a:latin typeface="+mn-lt"/>
              </a:defRPr>
            </a:lvl1pPr>
          </a:lstStyle>
          <a:p>
            <a:fld id="{150B58A3-ADC4-4689-8A5B-97CA47884A12}" type="slidenum">
              <a:rPr lang="en-US" smtClean="0"/>
              <a:t>‹#›</a:t>
            </a:fld>
            <a:endParaRPr lang="en-US"/>
          </a:p>
        </p:txBody>
      </p:sp>
      <p:sp>
        <p:nvSpPr>
          <p:cNvPr id="6" name="Rectangle 69"/>
          <p:cNvSpPr>
            <a:spLocks noGrp="1" noChangeArrowheads="1"/>
          </p:cNvSpPr>
          <p:nvPr>
            <p:ph type="ftr" sz="quarter" idx="12"/>
          </p:nvPr>
        </p:nvSpPr>
        <p:spPr>
          <a:xfrm>
            <a:off x="4131734" y="6400800"/>
            <a:ext cx="4004733" cy="457200"/>
          </a:xfrm>
        </p:spPr>
        <p:txBody>
          <a:bodyPr/>
          <a:lstStyle>
            <a:lvl1pPr>
              <a:defRPr sz="1200" smtClean="0">
                <a:latin typeface="+mn-lt"/>
              </a:defRPr>
            </a:lvl1pPr>
          </a:lstStyle>
          <a:p>
            <a:endParaRPr lang="en-US"/>
          </a:p>
        </p:txBody>
      </p:sp>
    </p:spTree>
    <p:extLst>
      <p:ext uri="{BB962C8B-B14F-4D97-AF65-F5344CB8AC3E}">
        <p14:creationId xmlns:p14="http://schemas.microsoft.com/office/powerpoint/2010/main" val="11235079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41267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7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7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8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8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8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8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8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8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8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8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8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8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9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9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9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9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9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9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9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9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69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grpSp>
          <p:grpSp>
            <p:nvGrpSpPr>
              <p:cNvPr id="1040" name="Group 27"/>
              <p:cNvGrpSpPr>
                <a:grpSpLocks/>
              </p:cNvGrpSpPr>
              <p:nvPr/>
            </p:nvGrpSpPr>
            <p:grpSpPr bwMode="auto">
              <a:xfrm>
                <a:off x="192" y="0"/>
                <a:ext cx="5376" cy="4320"/>
                <a:chOff x="192" y="0"/>
                <a:chExt cx="5376" cy="4320"/>
              </a:xfrm>
            </p:grpSpPr>
            <p:sp>
              <p:nvSpPr>
                <p:cNvPr id="41270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0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0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0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0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0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0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0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0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0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1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1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1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1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1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1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1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1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1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1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2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2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2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2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2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2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2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2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2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grpSp>
        </p:grpSp>
        <p:sp>
          <p:nvSpPr>
            <p:cNvPr id="41272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3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grpSp>
          <p:nvGrpSpPr>
            <p:cNvPr id="1035" name="Group 59"/>
            <p:cNvGrpSpPr>
              <a:grpSpLocks/>
            </p:cNvGrpSpPr>
            <p:nvPr/>
          </p:nvGrpSpPr>
          <p:grpSpPr bwMode="auto">
            <a:xfrm>
              <a:off x="261" y="892"/>
              <a:ext cx="1124" cy="1464"/>
              <a:chOff x="96" y="916"/>
              <a:chExt cx="2208" cy="2876"/>
            </a:xfrm>
          </p:grpSpPr>
          <p:sp>
            <p:nvSpPr>
              <p:cNvPr id="412732"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3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sp>
            <p:nvSpPr>
              <p:cNvPr id="412734"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nSpc>
                    <a:spcPct val="90000"/>
                  </a:lnSpc>
                  <a:spcBef>
                    <a:spcPct val="25000"/>
                  </a:spcBef>
                  <a:buClr>
                    <a:schemeClr val="bg1"/>
                  </a:buClr>
                  <a:buSzPct val="100000"/>
                  <a:buFont typeface="Wingdings" pitchFamily="2" charset="2"/>
                  <a:buChar char="•"/>
                  <a:defRPr/>
                </a:pPr>
                <a:endParaRPr lang="en-US" sz="1800"/>
              </a:p>
            </p:txBody>
          </p:sp>
        </p:grpSp>
      </p:grpSp>
      <p:sp>
        <p:nvSpPr>
          <p:cNvPr id="1027" name="Rectangle 63"/>
          <p:cNvSpPr>
            <a:spLocks noGrp="1" noChangeArrowheads="1"/>
          </p:cNvSpPr>
          <p:nvPr>
            <p:ph type="title"/>
          </p:nvPr>
        </p:nvSpPr>
        <p:spPr bwMode="auto">
          <a:xfrm>
            <a:off x="812800" y="304800"/>
            <a:ext cx="10363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1117600" y="19050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2737" name="Rectangle 65"/>
          <p:cNvSpPr>
            <a:spLocks noGrp="1" noChangeArrowheads="1"/>
          </p:cNvSpPr>
          <p:nvPr>
            <p:ph type="dt" sz="half" idx="2"/>
          </p:nvPr>
        </p:nvSpPr>
        <p:spPr bwMode="auto">
          <a:xfrm>
            <a:off x="0" y="64008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smtClean="0">
                <a:latin typeface="Verdana" pitchFamily="34" charset="0"/>
              </a:defRPr>
            </a:lvl1pPr>
          </a:lstStyle>
          <a:p>
            <a:r>
              <a:rPr lang="en-US" smtClean="0"/>
              <a:t>09/12/2017</a:t>
            </a:r>
            <a:endParaRPr lang="en-US"/>
          </a:p>
        </p:txBody>
      </p:sp>
      <p:sp>
        <p:nvSpPr>
          <p:cNvPr id="412739" name="Rectangle 67"/>
          <p:cNvSpPr>
            <a:spLocks noGrp="1" noChangeArrowheads="1"/>
          </p:cNvSpPr>
          <p:nvPr>
            <p:ph type="sldNum" sz="quarter" idx="4"/>
          </p:nvPr>
        </p:nvSpPr>
        <p:spPr bwMode="auto">
          <a:xfrm>
            <a:off x="9652000" y="64008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dirty="0" smtClean="0">
                <a:latin typeface="Verdana" pitchFamily="34" charset="0"/>
              </a:defRPr>
            </a:lvl1pPr>
          </a:lstStyle>
          <a:p>
            <a:fld id="{150B58A3-ADC4-4689-8A5B-97CA47884A12}" type="slidenum">
              <a:rPr lang="en-US" smtClean="0"/>
              <a:t>‹#›</a:t>
            </a:fld>
            <a:endParaRPr lang="en-US"/>
          </a:p>
        </p:txBody>
      </p:sp>
      <p:sp>
        <p:nvSpPr>
          <p:cNvPr id="412741" name="Rectangle 69"/>
          <p:cNvSpPr>
            <a:spLocks noGrp="1" noChangeArrowheads="1"/>
          </p:cNvSpPr>
          <p:nvPr>
            <p:ph type="ftr" sz="quarter" idx="3"/>
          </p:nvPr>
        </p:nvSpPr>
        <p:spPr bwMode="auto">
          <a:xfrm>
            <a:off x="4131733" y="6400800"/>
            <a:ext cx="3962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smtClean="0">
                <a:latin typeface="Tahoma" pitchFamily="34" charset="0"/>
              </a:defRPr>
            </a:lvl1pPr>
          </a:lstStyle>
          <a:p>
            <a:endParaRPr lang="en-US"/>
          </a:p>
        </p:txBody>
      </p:sp>
    </p:spTree>
    <p:extLst>
      <p:ext uri="{BB962C8B-B14F-4D97-AF65-F5344CB8AC3E}">
        <p14:creationId xmlns:p14="http://schemas.microsoft.com/office/powerpoint/2010/main" val="2871033714"/>
      </p:ext>
    </p:extLst>
  </p:cSld>
  <p:clrMap bg1="lt1" tx1="dk1" bg2="lt2" tx2="dk2" accent1="accent1" accent2="accent2" accent3="accent3" accent4="accent4" accent5="accent5" accent6="accent6" hlink="hlink" folHlink="folHlink"/>
  <p:sldLayoutIdLst>
    <p:sldLayoutId id="2147483679" r:id="rId1"/>
    <p:sldLayoutId id="2147483680" r:id="rId2"/>
  </p:sldLayoutIdLst>
  <p:timing>
    <p:tnLst>
      <p:par>
        <p:cTn id="1" dur="indefinite" restart="never" nodeType="tmRoot"/>
      </p:par>
    </p:tnLst>
  </p:timing>
  <p:hf hdr="0" ftr="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Verdana" pitchFamily="34" charset="0"/>
        </a:defRPr>
      </a:lvl2pPr>
      <a:lvl3pPr algn="l" rtl="0" eaLnBrk="1" fontAlgn="base" hangingPunct="1">
        <a:spcBef>
          <a:spcPct val="0"/>
        </a:spcBef>
        <a:spcAft>
          <a:spcPct val="0"/>
        </a:spcAft>
        <a:defRPr sz="4400">
          <a:solidFill>
            <a:schemeClr val="tx2"/>
          </a:solidFill>
          <a:latin typeface="Verdana" pitchFamily="34" charset="0"/>
        </a:defRPr>
      </a:lvl3pPr>
      <a:lvl4pPr algn="l" rtl="0" eaLnBrk="1" fontAlgn="base" hangingPunct="1">
        <a:spcBef>
          <a:spcPct val="0"/>
        </a:spcBef>
        <a:spcAft>
          <a:spcPct val="0"/>
        </a:spcAft>
        <a:defRPr sz="4400">
          <a:solidFill>
            <a:schemeClr val="tx2"/>
          </a:solidFill>
          <a:latin typeface="Verdana" pitchFamily="34" charset="0"/>
        </a:defRPr>
      </a:lvl4pPr>
      <a:lvl5pPr algn="l" rtl="0" eaLnBrk="1" fontAlgn="base" hangingPunct="1">
        <a:spcBef>
          <a:spcPct val="0"/>
        </a:spcBef>
        <a:spcAft>
          <a:spcPct val="0"/>
        </a:spcAft>
        <a:defRPr sz="4400">
          <a:solidFill>
            <a:schemeClr val="tx2"/>
          </a:solidFill>
          <a:latin typeface="Verdana" pitchFamily="34" charset="0"/>
        </a:defRPr>
      </a:lvl5pPr>
      <a:lvl6pPr marL="457200" algn="l" rtl="0" eaLnBrk="1" fontAlgn="base" hangingPunct="1">
        <a:spcBef>
          <a:spcPct val="0"/>
        </a:spcBef>
        <a:spcAft>
          <a:spcPct val="0"/>
        </a:spcAft>
        <a:defRPr sz="4400">
          <a:solidFill>
            <a:schemeClr val="tx2"/>
          </a:solidFill>
          <a:latin typeface="Verdana" pitchFamily="34" charset="0"/>
        </a:defRPr>
      </a:lvl6pPr>
      <a:lvl7pPr marL="914400" algn="l" rtl="0" eaLnBrk="1" fontAlgn="base" hangingPunct="1">
        <a:spcBef>
          <a:spcPct val="0"/>
        </a:spcBef>
        <a:spcAft>
          <a:spcPct val="0"/>
        </a:spcAft>
        <a:defRPr sz="4400">
          <a:solidFill>
            <a:schemeClr val="tx2"/>
          </a:solidFill>
          <a:latin typeface="Verdana" pitchFamily="34" charset="0"/>
        </a:defRPr>
      </a:lvl7pPr>
      <a:lvl8pPr marL="1371600" algn="l" rtl="0" eaLnBrk="1" fontAlgn="base" hangingPunct="1">
        <a:spcBef>
          <a:spcPct val="0"/>
        </a:spcBef>
        <a:spcAft>
          <a:spcPct val="0"/>
        </a:spcAft>
        <a:defRPr sz="4400">
          <a:solidFill>
            <a:schemeClr val="tx2"/>
          </a:solidFill>
          <a:latin typeface="Verdana" pitchFamily="34" charset="0"/>
        </a:defRPr>
      </a:lvl8pPr>
      <a:lvl9pPr marL="1828800" algn="l" rtl="0" eaLnBrk="1" fontAlgn="base" hangingPunct="1">
        <a:spcBef>
          <a:spcPct val="0"/>
        </a:spcBef>
        <a:spcAft>
          <a:spcPct val="0"/>
        </a:spcAft>
        <a:defRPr sz="4400">
          <a:solidFill>
            <a:schemeClr val="tx2"/>
          </a:solidFill>
          <a:latin typeface="Verdana" pitchFamily="34" charset="0"/>
        </a:defRPr>
      </a:lvl9pPr>
    </p:titleStyle>
    <p:bodyStyle>
      <a:lvl1pPr marL="400050" indent="-400050" algn="l" rtl="0" eaLnBrk="1" fontAlgn="base" hangingPunct="1">
        <a:spcBef>
          <a:spcPct val="20000"/>
        </a:spcBef>
        <a:spcAft>
          <a:spcPct val="0"/>
        </a:spcAft>
        <a:buClr>
          <a:schemeClr val="hlink"/>
        </a:buClr>
        <a:buSzPct val="110000"/>
        <a:buFont typeface="Wingdings" pitchFamily="2" charset="2"/>
        <a:buBlip>
          <a:blip r:embed="rId4"/>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9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213.png"/><Relationship Id="rId5" Type="http://schemas.openxmlformats.org/officeDocument/2006/relationships/image" Target="../media/image32.png"/><Relationship Id="rId10" Type="http://schemas.openxmlformats.org/officeDocument/2006/relationships/image" Target="../media/image201.png"/><Relationship Id="rId4" Type="http://schemas.openxmlformats.org/officeDocument/2006/relationships/image" Target="../media/image31.png"/><Relationship Id="rId9" Type="http://schemas.openxmlformats.org/officeDocument/2006/relationships/image" Target="../media/image172.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72.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9.xml"/><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12.png"/><Relationship Id="rId4" Type="http://schemas.openxmlformats.org/officeDocument/2006/relationships/image" Target="../media/image313.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11.png"/><Relationship Id="rId4" Type="http://schemas.openxmlformats.org/officeDocument/2006/relationships/image" Target="../media/image311.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1752600"/>
            <a:ext cx="9534644" cy="1143000"/>
          </a:xfrm>
        </p:spPr>
        <p:txBody>
          <a:bodyPr/>
          <a:lstStyle/>
          <a:p>
            <a:r>
              <a:rPr lang="en-US" sz="3200" dirty="0"/>
              <a:t>Weak Memory Models: Balancing Definitional Simplicity and </a:t>
            </a:r>
            <a:r>
              <a:rPr lang="en-US" sz="3200" dirty="0" smtClean="0"/>
              <a:t>Implementation Flexibility</a:t>
            </a:r>
            <a:endParaRPr lang="en-US" sz="3200" dirty="0"/>
          </a:p>
        </p:txBody>
      </p:sp>
      <p:sp>
        <p:nvSpPr>
          <p:cNvPr id="3" name="Subtitle 2"/>
          <p:cNvSpPr>
            <a:spLocks noGrp="1"/>
          </p:cNvSpPr>
          <p:nvPr>
            <p:ph type="subTitle" idx="1"/>
          </p:nvPr>
        </p:nvSpPr>
        <p:spPr>
          <a:xfrm>
            <a:off x="1320799" y="3309938"/>
            <a:ext cx="9358611" cy="1752600"/>
          </a:xfrm>
        </p:spPr>
        <p:txBody>
          <a:bodyPr/>
          <a:lstStyle/>
          <a:p>
            <a:r>
              <a:rPr lang="en-US" sz="2400" b="1" dirty="0" smtClean="0"/>
              <a:t>Sizhuo Zhang</a:t>
            </a:r>
            <a:r>
              <a:rPr lang="en-US" sz="2400" dirty="0" smtClean="0"/>
              <a:t>, </a:t>
            </a:r>
            <a:r>
              <a:rPr lang="en-US" sz="2400" dirty="0" err="1" smtClean="0"/>
              <a:t>Muralidaran</a:t>
            </a:r>
            <a:r>
              <a:rPr lang="en-US" sz="2400" dirty="0" smtClean="0"/>
              <a:t> </a:t>
            </a:r>
            <a:r>
              <a:rPr lang="en-US" sz="2400" dirty="0" err="1" smtClean="0"/>
              <a:t>Vijayaraghavan</a:t>
            </a:r>
            <a:r>
              <a:rPr lang="en-US" sz="2400" dirty="0" smtClean="0"/>
              <a:t>, Arvind</a:t>
            </a:r>
          </a:p>
          <a:p>
            <a:r>
              <a:rPr lang="en-US" sz="2000" dirty="0" smtClean="0"/>
              <a:t>MIT </a:t>
            </a:r>
            <a:r>
              <a:rPr lang="en-US" sz="2000" dirty="0"/>
              <a:t>Computer Science and Artificial Intelligence </a:t>
            </a:r>
            <a:r>
              <a:rPr lang="en-US" sz="2000" dirty="0" smtClean="0"/>
              <a:t>Laboratory</a:t>
            </a:r>
          </a:p>
          <a:p>
            <a:r>
              <a:rPr lang="en-US" sz="2000" dirty="0" smtClean="0"/>
              <a:t>PACT 2017, Portland, OR</a:t>
            </a:r>
          </a:p>
          <a:p>
            <a:r>
              <a:rPr lang="en-US" sz="2000" dirty="0" smtClean="0"/>
              <a:t>09/12/2017</a:t>
            </a:r>
            <a:endParaRPr lang="en-US" sz="2000" dirty="0"/>
          </a:p>
        </p:txBody>
      </p:sp>
      <p:sp>
        <p:nvSpPr>
          <p:cNvPr id="4" name="Date Placeholder 3"/>
          <p:cNvSpPr>
            <a:spLocks noGrp="1"/>
          </p:cNvSpPr>
          <p:nvPr>
            <p:ph type="dt" sz="quarter" idx="10"/>
          </p:nvPr>
        </p:nvSpPr>
        <p:spPr/>
        <p:txBody>
          <a:bodyPr/>
          <a:lstStyle/>
          <a:p>
            <a:r>
              <a:rPr lang="en-US" smtClean="0"/>
              <a:t>09/12/2017</a:t>
            </a:r>
            <a:endParaRPr lang="en-US"/>
          </a:p>
        </p:txBody>
      </p:sp>
      <p:sp>
        <p:nvSpPr>
          <p:cNvPr id="5" name="Slide Number Placeholder 4"/>
          <p:cNvSpPr>
            <a:spLocks noGrp="1"/>
          </p:cNvSpPr>
          <p:nvPr>
            <p:ph type="sldNum" sz="quarter" idx="11"/>
          </p:nvPr>
        </p:nvSpPr>
        <p:spPr/>
        <p:txBody>
          <a:bodyPr/>
          <a:lstStyle/>
          <a:p>
            <a:fld id="{150B58A3-ADC4-4689-8A5B-97CA47884A12}" type="slidenum">
              <a:rPr lang="en-US" smtClean="0"/>
              <a:t>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212" y="5476876"/>
            <a:ext cx="1867753" cy="127307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52277"/>
            <a:ext cx="1562212" cy="82450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7211" y="5306623"/>
            <a:ext cx="1946285" cy="997676"/>
          </a:xfrm>
          <a:prstGeom prst="rect">
            <a:avLst/>
          </a:prstGeom>
        </p:spPr>
      </p:pic>
      <p:pic>
        <p:nvPicPr>
          <p:cNvPr id="1026" name="Picture 2" descr="Image result for nsf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78462" y="4314366"/>
            <a:ext cx="1363160" cy="13713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epSpe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04993" y="5661241"/>
            <a:ext cx="1187007" cy="11870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37240" y="6342047"/>
            <a:ext cx="1784760" cy="497114"/>
          </a:xfrm>
          <a:prstGeom prst="rect">
            <a:avLst/>
          </a:prstGeom>
        </p:spPr>
      </p:pic>
    </p:spTree>
    <p:extLst>
      <p:ext uri="{BB962C8B-B14F-4D97-AF65-F5344CB8AC3E}">
        <p14:creationId xmlns:p14="http://schemas.microsoft.com/office/powerpoint/2010/main" val="1094439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12800" y="304800"/>
                <a:ext cx="10501454" cy="1143000"/>
              </a:xfrm>
            </p:spPr>
            <p:txBody>
              <a:bodyPr/>
              <a:lstStyle/>
              <a:p>
                <a14:m>
                  <m:oMath xmlns:m="http://schemas.openxmlformats.org/officeDocument/2006/math">
                    <m:r>
                      <a:rPr lang="en-US" sz="4000" i="1" dirty="0" smtClean="0">
                        <a:latin typeface="Cambria Math" panose="02040503050406030204" pitchFamily="18" charset="0"/>
                      </a:rPr>
                      <m:t>𝑜𝑟𝑑𝑒</m:t>
                    </m:r>
                    <m:sSubSup>
                      <m:sSubSupPr>
                        <m:ctrlPr>
                          <a:rPr lang="en-US" sz="4000" b="0" i="1" dirty="0" smtClean="0">
                            <a:latin typeface="Cambria Math" panose="02040503050406030204" pitchFamily="18" charset="0"/>
                          </a:rPr>
                        </m:ctrlPr>
                      </m:sSubSupPr>
                      <m:e>
                        <m:r>
                          <a:rPr lang="en-US" sz="4000" i="1" dirty="0" smtClean="0">
                            <a:latin typeface="Cambria Math" panose="02040503050406030204" pitchFamily="18" charset="0"/>
                          </a:rPr>
                          <m:t>𝑟</m:t>
                        </m:r>
                      </m:e>
                      <m:sub>
                        <m:r>
                          <a:rPr lang="en-US" sz="4000" b="0" i="1" dirty="0" smtClean="0">
                            <a:latin typeface="Cambria Math" panose="02040503050406030204" pitchFamily="18" charset="0"/>
                          </a:rPr>
                          <m:t>𝑈𝑀𝑀</m:t>
                        </m:r>
                      </m:sub>
                      <m:sup>
                        <m:r>
                          <a:rPr lang="en-US" sz="4000" b="0" i="1" dirty="0" smtClean="0">
                            <a:latin typeface="Cambria Math" panose="02040503050406030204" pitchFamily="18" charset="0"/>
                          </a:rPr>
                          <m:t>∗</m:t>
                        </m:r>
                      </m:sup>
                    </m:sSubSup>
                  </m:oMath>
                </a14:m>
                <a:r>
                  <a:rPr lang="en-US" sz="4000" dirty="0" smtClean="0"/>
                  <a:t>: a simplification which allows more behaviors than possible</a:t>
                </a:r>
                <a:endParaRPr lang="en-US" sz="4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12800" y="304800"/>
                <a:ext cx="10501454" cy="1143000"/>
              </a:xfrm>
              <a:blipFill>
                <a:blip r:embed="rId3"/>
                <a:stretch>
                  <a:fillRect l="-2031" t="-25000" b="-2234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09/12/2017</a:t>
            </a:r>
            <a:endParaRPr lang="en-US"/>
          </a:p>
        </p:txBody>
      </p:sp>
      <p:sp>
        <p:nvSpPr>
          <p:cNvPr id="5" name="Slide Number Placeholder 4"/>
          <p:cNvSpPr>
            <a:spLocks noGrp="1"/>
          </p:cNvSpPr>
          <p:nvPr>
            <p:ph type="sldNum" sz="quarter" idx="11"/>
          </p:nvPr>
        </p:nvSpPr>
        <p:spPr/>
        <p:txBody>
          <a:bodyPr/>
          <a:lstStyle/>
          <a:p>
            <a:fld id="{150B58A3-ADC4-4689-8A5B-97CA47884A12}" type="slidenum">
              <a:rPr lang="en-US" smtClean="0"/>
              <a:t>10</a:t>
            </a:fld>
            <a:endParaRPr lang="en-US"/>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025533416"/>
                  </p:ext>
                </p:extLst>
              </p:nvPr>
            </p:nvGraphicFramePr>
            <p:xfrm>
              <a:off x="9139185" y="3979867"/>
              <a:ext cx="2793030" cy="1651000"/>
            </p:xfrm>
            <a:graphic>
              <a:graphicData uri="http://schemas.openxmlformats.org/drawingml/2006/table">
                <a:tbl>
                  <a:tblPr firstRow="1" bandRow="1">
                    <a:tableStyleId>{5940675A-B579-460E-94D1-54222C63F5DA}</a:tableStyleId>
                  </a:tblPr>
                  <a:tblGrid>
                    <a:gridCol w="1396515">
                      <a:extLst>
                        <a:ext uri="{9D8B030D-6E8A-4147-A177-3AD203B41FA5}">
                          <a16:colId xmlns:a16="http://schemas.microsoft.com/office/drawing/2014/main" val="2213142364"/>
                        </a:ext>
                      </a:extLst>
                    </a:gridCol>
                    <a:gridCol w="1396515">
                      <a:extLst>
                        <a:ext uri="{9D8B030D-6E8A-4147-A177-3AD203B41FA5}">
                          <a16:colId xmlns:a16="http://schemas.microsoft.com/office/drawing/2014/main" val="42410804"/>
                        </a:ext>
                      </a:extLst>
                    </a:gridCol>
                  </a:tblGrid>
                  <a:tr h="370840">
                    <a:tc>
                      <a:txBody>
                        <a:bodyPr/>
                        <a:lstStyle/>
                        <a:p>
                          <a:pPr algn="ctr"/>
                          <a:r>
                            <a:rPr lang="en-US" b="1" dirty="0" smtClean="0">
                              <a:solidFill>
                                <a:schemeClr val="bg1"/>
                              </a:solidFill>
                            </a:rPr>
                            <a:t>P1</a:t>
                          </a:r>
                          <a:endParaRPr lang="en-US" b="1" dirty="0">
                            <a:solidFill>
                              <a:schemeClr val="bg1"/>
                            </a:solidFill>
                          </a:endParaRPr>
                        </a:p>
                      </a:txBody>
                      <a:tcPr>
                        <a:solidFill>
                          <a:srgbClr val="0070C0"/>
                        </a:solidFill>
                      </a:tcPr>
                    </a:tc>
                    <a:tc>
                      <a:txBody>
                        <a:bodyPr/>
                        <a:lstStyle/>
                        <a:p>
                          <a:pPr algn="ctr"/>
                          <a:r>
                            <a:rPr lang="en-US" b="1" dirty="0" smtClean="0">
                              <a:solidFill>
                                <a:schemeClr val="bg1"/>
                              </a:solidFill>
                            </a:rPr>
                            <a:t>P2</a:t>
                          </a:r>
                          <a:endParaRPr lang="en-US" b="1" dirty="0">
                            <a:solidFill>
                              <a:schemeClr val="bg1"/>
                            </a:solidFill>
                          </a:endParaRPr>
                        </a:p>
                      </a:txBody>
                      <a:tcPr>
                        <a:solidFill>
                          <a:srgbClr val="0070C0"/>
                        </a:solidFill>
                      </a:tcPr>
                    </a:tc>
                    <a:extLst>
                      <a:ext uri="{0D108BD9-81ED-4DB2-BD59-A6C34878D82A}">
                        <a16:rowId xmlns:a16="http://schemas.microsoft.com/office/drawing/2014/main" val="3158676028"/>
                      </a:ext>
                    </a:extLst>
                  </a:tr>
                  <a:tr h="370840">
                    <a:tc>
                      <a:txBody>
                        <a:bodyPr/>
                        <a:lstStyle/>
                        <a:p>
                          <a:pPr algn="l"/>
                          <a:r>
                            <a:rPr lang="en-US" dirty="0" smtClean="0"/>
                            <a:t>r1 = </a:t>
                          </a:r>
                          <a:r>
                            <a:rPr lang="en-US" dirty="0" err="1" smtClean="0"/>
                            <a:t>Ld</a:t>
                          </a:r>
                          <a:r>
                            <a:rPr lang="en-US" dirty="0" smtClean="0"/>
                            <a:t> </a:t>
                          </a:r>
                          <a14:m>
                            <m:oMath xmlns:m="http://schemas.openxmlformats.org/officeDocument/2006/math">
                              <m:r>
                                <a:rPr lang="en-US" i="1" dirty="0" smtClean="0">
                                  <a:latin typeface="Cambria Math" panose="02040503050406030204" pitchFamily="18" charset="0"/>
                                </a:rPr>
                                <m:t>𝑎</m:t>
                              </m:r>
                            </m:oMath>
                          </a14:m>
                          <a:endParaRPr lang="en-US" baseline="0" dirty="0" smtClean="0"/>
                        </a:p>
                        <a:p>
                          <a:pPr algn="l"/>
                          <a:r>
                            <a:rPr lang="en-US" baseline="0" dirty="0" smtClean="0"/>
                            <a:t>St </a:t>
                          </a:r>
                          <a14:m>
                            <m:oMath xmlns:m="http://schemas.openxmlformats.org/officeDocument/2006/math">
                              <m:r>
                                <a:rPr lang="en-US" i="1" baseline="0" dirty="0" smtClean="0">
                                  <a:latin typeface="Cambria Math" panose="02040503050406030204" pitchFamily="18" charset="0"/>
                                </a:rPr>
                                <m:t>𝑏</m:t>
                              </m:r>
                            </m:oMath>
                          </a14:m>
                          <a:r>
                            <a:rPr lang="en-US" baseline="0" dirty="0" smtClean="0"/>
                            <a:t> r1</a:t>
                          </a:r>
                          <a:endParaRPr lang="en-US" dirty="0"/>
                        </a:p>
                      </a:txBody>
                      <a:tcPr>
                        <a:solidFill>
                          <a:schemeClr val="bg1"/>
                        </a:solidFill>
                      </a:tcPr>
                    </a:tc>
                    <a:tc>
                      <a:txBody>
                        <a:bodyPr/>
                        <a:lstStyle/>
                        <a:p>
                          <a:pPr algn="l"/>
                          <a:r>
                            <a:rPr lang="en-US" dirty="0" smtClean="0"/>
                            <a:t>r2</a:t>
                          </a:r>
                          <a:r>
                            <a:rPr lang="en-US" baseline="0" dirty="0" smtClean="0"/>
                            <a:t> = </a:t>
                          </a:r>
                          <a:r>
                            <a:rPr lang="en-US" baseline="0" dirty="0" err="1" smtClean="0"/>
                            <a:t>Ld</a:t>
                          </a:r>
                          <a:r>
                            <a:rPr lang="en-US" baseline="0" dirty="0" smtClean="0"/>
                            <a:t> </a:t>
                          </a:r>
                          <a14:m>
                            <m:oMath xmlns:m="http://schemas.openxmlformats.org/officeDocument/2006/math">
                              <m:r>
                                <a:rPr lang="en-US" i="1" baseline="0" dirty="0" smtClean="0">
                                  <a:latin typeface="Cambria Math" panose="02040503050406030204" pitchFamily="18" charset="0"/>
                                </a:rPr>
                                <m:t>𝑏</m:t>
                              </m:r>
                            </m:oMath>
                          </a14:m>
                          <a:endParaRPr lang="en-US" baseline="0" dirty="0" smtClean="0"/>
                        </a:p>
                        <a:p>
                          <a:pPr algn="l"/>
                          <a:r>
                            <a:rPr lang="en-US" baseline="0" dirty="0" smtClean="0"/>
                            <a:t>St </a:t>
                          </a:r>
                          <a14:m>
                            <m:oMath xmlns:m="http://schemas.openxmlformats.org/officeDocument/2006/math">
                              <m:r>
                                <a:rPr lang="en-US" i="1" baseline="0" dirty="0" smtClean="0">
                                  <a:latin typeface="Cambria Math" panose="02040503050406030204" pitchFamily="18" charset="0"/>
                                </a:rPr>
                                <m:t>𝑎</m:t>
                              </m:r>
                            </m:oMath>
                          </a14:m>
                          <a:r>
                            <a:rPr lang="en-US" baseline="0" dirty="0" smtClean="0"/>
                            <a:t> r2</a:t>
                          </a:r>
                          <a:endParaRPr lang="en-US" dirty="0"/>
                        </a:p>
                      </a:txBody>
                      <a:tcPr>
                        <a:solidFill>
                          <a:schemeClr val="bg1"/>
                        </a:solidFill>
                      </a:tcPr>
                    </a:tc>
                    <a:extLst>
                      <a:ext uri="{0D108BD9-81ED-4DB2-BD59-A6C34878D82A}">
                        <a16:rowId xmlns:a16="http://schemas.microsoft.com/office/drawing/2014/main" val="4272731295"/>
                      </a:ext>
                    </a:extLst>
                  </a:tr>
                  <a:tr h="370840">
                    <a:tc gridSpan="2">
                      <a:txBody>
                        <a:bodyPr/>
                        <a:lstStyle/>
                        <a:p>
                          <a:pPr algn="l"/>
                          <a:r>
                            <a:rPr lang="en-US" dirty="0" smtClean="0"/>
                            <a:t>Simple</a:t>
                          </a:r>
                          <a:r>
                            <a:rPr lang="en-US" baseline="0" dirty="0" smtClean="0"/>
                            <a:t> model allows: r1=r2=42 (any value)</a:t>
                          </a:r>
                          <a:endParaRPr lang="en-US" dirty="0"/>
                        </a:p>
                      </a:txBody>
                      <a:tcPr>
                        <a:solidFill>
                          <a:schemeClr val="bg1"/>
                        </a:solidFill>
                      </a:tcPr>
                    </a:tc>
                    <a:tc hMerge="1">
                      <a:txBody>
                        <a:bodyPr/>
                        <a:lstStyle/>
                        <a:p>
                          <a:pPr algn="l"/>
                          <a:endParaRPr lang="en-US" dirty="0"/>
                        </a:p>
                      </a:txBody>
                      <a:tcPr>
                        <a:solidFill>
                          <a:schemeClr val="bg1"/>
                        </a:solidFill>
                      </a:tcPr>
                    </a:tc>
                    <a:extLst>
                      <a:ext uri="{0D108BD9-81ED-4DB2-BD59-A6C34878D82A}">
                        <a16:rowId xmlns:a16="http://schemas.microsoft.com/office/drawing/2014/main" val="3454289577"/>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025533416"/>
                  </p:ext>
                </p:extLst>
              </p:nvPr>
            </p:nvGraphicFramePr>
            <p:xfrm>
              <a:off x="9139185" y="3979867"/>
              <a:ext cx="2793030" cy="1651000"/>
            </p:xfrm>
            <a:graphic>
              <a:graphicData uri="http://schemas.openxmlformats.org/drawingml/2006/table">
                <a:tbl>
                  <a:tblPr firstRow="1" bandRow="1">
                    <a:tableStyleId>{5940675A-B579-460E-94D1-54222C63F5DA}</a:tableStyleId>
                  </a:tblPr>
                  <a:tblGrid>
                    <a:gridCol w="1396515">
                      <a:extLst>
                        <a:ext uri="{9D8B030D-6E8A-4147-A177-3AD203B41FA5}">
                          <a16:colId xmlns:a16="http://schemas.microsoft.com/office/drawing/2014/main" xmlns:a14="http://schemas.microsoft.com/office/drawing/2010/main" xmlns="" val="2213142364"/>
                        </a:ext>
                      </a:extLst>
                    </a:gridCol>
                    <a:gridCol w="1396515">
                      <a:extLst>
                        <a:ext uri="{9D8B030D-6E8A-4147-A177-3AD203B41FA5}">
                          <a16:colId xmlns:a16="http://schemas.microsoft.com/office/drawing/2014/main" xmlns:a14="http://schemas.microsoft.com/office/drawing/2010/main" xmlns="" val="42410804"/>
                        </a:ext>
                      </a:extLst>
                    </a:gridCol>
                  </a:tblGrid>
                  <a:tr h="370840">
                    <a:tc>
                      <a:txBody>
                        <a:bodyPr/>
                        <a:lstStyle/>
                        <a:p>
                          <a:pPr algn="ctr"/>
                          <a:r>
                            <a:rPr lang="en-US" b="1" dirty="0" smtClean="0">
                              <a:solidFill>
                                <a:schemeClr val="bg1"/>
                              </a:solidFill>
                            </a:rPr>
                            <a:t>P1</a:t>
                          </a:r>
                          <a:endParaRPr lang="en-US" b="1" dirty="0">
                            <a:solidFill>
                              <a:schemeClr val="bg1"/>
                            </a:solidFill>
                          </a:endParaRPr>
                        </a:p>
                      </a:txBody>
                      <a:tcPr>
                        <a:solidFill>
                          <a:srgbClr val="0070C0"/>
                        </a:solidFill>
                      </a:tcPr>
                    </a:tc>
                    <a:tc>
                      <a:txBody>
                        <a:bodyPr/>
                        <a:lstStyle/>
                        <a:p>
                          <a:pPr algn="ctr"/>
                          <a:r>
                            <a:rPr lang="en-US" b="1" dirty="0" smtClean="0">
                              <a:solidFill>
                                <a:schemeClr val="bg1"/>
                              </a:solidFill>
                            </a:rPr>
                            <a:t>P2</a:t>
                          </a:r>
                          <a:endParaRPr lang="en-US" b="1" dirty="0">
                            <a:solidFill>
                              <a:schemeClr val="bg1"/>
                            </a:solidFill>
                          </a:endParaRPr>
                        </a:p>
                      </a:txBody>
                      <a:tcPr>
                        <a:solidFill>
                          <a:srgbClr val="0070C0"/>
                        </a:solidFill>
                      </a:tcPr>
                    </a:tc>
                    <a:extLst>
                      <a:ext uri="{0D108BD9-81ED-4DB2-BD59-A6C34878D82A}">
                        <a16:rowId xmlns:a16="http://schemas.microsoft.com/office/drawing/2014/main" xmlns:a14="http://schemas.microsoft.com/office/drawing/2010/main" xmlns="" val="3158676028"/>
                      </a:ext>
                    </a:extLst>
                  </a:tr>
                  <a:tr h="640080">
                    <a:tc>
                      <a:txBody>
                        <a:bodyPr/>
                        <a:lstStyle/>
                        <a:p>
                          <a:endParaRPr lang="en-US"/>
                        </a:p>
                      </a:txBody>
                      <a:tcPr>
                        <a:blipFill rotWithShape="1">
                          <a:blip r:embed="rId4"/>
                          <a:stretch>
                            <a:fillRect t="-62857" r="-100437" b="-115238"/>
                          </a:stretch>
                        </a:blipFill>
                      </a:tcPr>
                    </a:tc>
                    <a:tc>
                      <a:txBody>
                        <a:bodyPr/>
                        <a:lstStyle/>
                        <a:p>
                          <a:endParaRPr lang="en-US"/>
                        </a:p>
                      </a:txBody>
                      <a:tcPr>
                        <a:blipFill rotWithShape="1">
                          <a:blip r:embed="rId4"/>
                          <a:stretch>
                            <a:fillRect l="-100000" t="-62857" r="-437" b="-115238"/>
                          </a:stretch>
                        </a:blipFill>
                      </a:tcPr>
                    </a:tc>
                    <a:extLst>
                      <a:ext uri="{0D108BD9-81ED-4DB2-BD59-A6C34878D82A}">
                        <a16:rowId xmlns:a16="http://schemas.microsoft.com/office/drawing/2014/main" xmlns:a14="http://schemas.microsoft.com/office/drawing/2010/main" xmlns="" val="4272731295"/>
                      </a:ext>
                    </a:extLst>
                  </a:tr>
                  <a:tr h="640080">
                    <a:tc gridSpan="2">
                      <a:txBody>
                        <a:bodyPr/>
                        <a:lstStyle/>
                        <a:p>
                          <a:pPr algn="l"/>
                          <a:r>
                            <a:rPr lang="en-US" dirty="0" smtClean="0"/>
                            <a:t>Simple</a:t>
                          </a:r>
                          <a:r>
                            <a:rPr lang="en-US" baseline="0" dirty="0" smtClean="0"/>
                            <a:t> model allows: </a:t>
                          </a:r>
                          <a:r>
                            <a:rPr lang="en-US" baseline="0" dirty="0" smtClean="0"/>
                            <a:t>r1=r2=42 (any value)</a:t>
                          </a:r>
                          <a:endParaRPr lang="en-US" dirty="0"/>
                        </a:p>
                      </a:txBody>
                      <a:tcPr>
                        <a:solidFill>
                          <a:schemeClr val="bg1"/>
                        </a:solidFill>
                      </a:tcPr>
                    </a:tc>
                    <a:tc hMerge="1">
                      <a:txBody>
                        <a:bodyPr/>
                        <a:lstStyle/>
                        <a:p>
                          <a:pPr algn="l"/>
                          <a:endParaRPr lang="en-US" dirty="0"/>
                        </a:p>
                      </a:txBody>
                      <a:tcPr>
                        <a:solidFill>
                          <a:schemeClr val="bg1"/>
                        </a:solidFill>
                      </a:tcPr>
                    </a:tc>
                    <a:extLst>
                      <a:ext uri="{0D108BD9-81ED-4DB2-BD59-A6C34878D82A}">
                        <a16:rowId xmlns:a16="http://schemas.microsoft.com/office/drawing/2014/main" xmlns:a14="http://schemas.microsoft.com/office/drawing/2010/main" xmlns="" val="3454289577"/>
                      </a:ext>
                    </a:extLst>
                  </a:tr>
                </a:tbl>
              </a:graphicData>
            </a:graphic>
          </p:graphicFrame>
        </mc:Fallback>
      </mc:AlternateContent>
      <p:sp>
        <p:nvSpPr>
          <p:cNvPr id="9" name="TextBox 8"/>
          <p:cNvSpPr txBox="1"/>
          <p:nvPr/>
        </p:nvSpPr>
        <p:spPr>
          <a:xfrm>
            <a:off x="5101393" y="6195244"/>
            <a:ext cx="6898042" cy="400110"/>
          </a:xfrm>
          <a:prstGeom prst="rect">
            <a:avLst/>
          </a:prstGeom>
          <a:noFill/>
        </p:spPr>
        <p:txBody>
          <a:bodyPr wrap="none" rtlCol="0">
            <a:spAutoFit/>
          </a:bodyPr>
          <a:lstStyle/>
          <a:p>
            <a:r>
              <a:rPr lang="en-US" sz="2000" dirty="0" smtClean="0">
                <a:solidFill>
                  <a:srgbClr val="FF0000"/>
                </a:solidFill>
                <a:latin typeface="Comic Sans MS" panose="030F0702030302020204" pitchFamily="66" charset="0"/>
              </a:rPr>
              <a:t>Is there another way to reduce definitional complexity?</a:t>
            </a:r>
            <a:endParaRPr lang="en-US" sz="2000" dirty="0">
              <a:solidFill>
                <a:srgbClr val="FF0000"/>
              </a:solidFill>
              <a:latin typeface="Comic Sans MS" panose="030F0702030302020204" pitchFamily="66" charset="0"/>
            </a:endParaRPr>
          </a:p>
        </p:txBody>
      </p:sp>
      <p:sp>
        <p:nvSpPr>
          <p:cNvPr id="7" name="TextBox 6"/>
          <p:cNvSpPr txBox="1"/>
          <p:nvPr/>
        </p:nvSpPr>
        <p:spPr>
          <a:xfrm>
            <a:off x="2423945" y="6550223"/>
            <a:ext cx="7482925" cy="307777"/>
          </a:xfrm>
          <a:prstGeom prst="rect">
            <a:avLst/>
          </a:prstGeom>
          <a:noFill/>
        </p:spPr>
        <p:txBody>
          <a:bodyPr wrap="square" rtlCol="0">
            <a:spAutoFit/>
          </a:bodyPr>
          <a:lstStyle/>
          <a:p>
            <a:r>
              <a:rPr lang="en-US" sz="1400" dirty="0"/>
              <a:t>[Boehm 2014] “Outlawing ghosts: Avoiding out-of-thin-air results”, </a:t>
            </a:r>
            <a:r>
              <a:rPr lang="en-US" sz="1400" dirty="0" smtClean="0"/>
              <a:t>MSPC 2014.</a:t>
            </a:r>
            <a:endParaRPr lang="en-US" sz="1400" dirty="0"/>
          </a:p>
        </p:txBody>
      </p:sp>
      <p:sp>
        <p:nvSpPr>
          <p:cNvPr id="11" name="TextBox 10"/>
          <p:cNvSpPr txBox="1"/>
          <p:nvPr/>
        </p:nvSpPr>
        <p:spPr>
          <a:xfrm>
            <a:off x="9361340" y="3602593"/>
            <a:ext cx="2348720" cy="369332"/>
          </a:xfrm>
          <a:prstGeom prst="rect">
            <a:avLst/>
          </a:prstGeom>
          <a:noFill/>
        </p:spPr>
        <p:txBody>
          <a:bodyPr wrap="none" rtlCol="0">
            <a:spAutoFit/>
          </a:bodyPr>
          <a:lstStyle/>
          <a:p>
            <a:r>
              <a:rPr lang="en-US" dirty="0" smtClean="0"/>
              <a:t>Example: </a:t>
            </a:r>
            <a:r>
              <a:rPr lang="en-US" dirty="0" err="1" smtClean="0"/>
              <a:t>LB+data</a:t>
            </a:r>
            <a:endParaRPr lang="en-US" dirty="0"/>
          </a:p>
        </p:txBody>
      </p:sp>
      <mc:AlternateContent xmlns:mc="http://schemas.openxmlformats.org/markup-compatibility/2006" xmlns:a14="http://schemas.microsoft.com/office/drawing/2010/main">
        <mc:Choice Requires="a14">
          <p:sp>
            <p:nvSpPr>
              <p:cNvPr id="13" name="Content Placeholder 2"/>
              <p:cNvSpPr txBox="1">
                <a:spLocks/>
              </p:cNvSpPr>
              <p:nvPr/>
            </p:nvSpPr>
            <p:spPr bwMode="auto">
              <a:xfrm>
                <a:off x="1000860" y="3113346"/>
                <a:ext cx="7882950" cy="24565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00050" indent="-400050" algn="l" rtl="0" eaLnBrk="1" fontAlgn="base" hangingPunct="1">
                  <a:spcBef>
                    <a:spcPct val="20000"/>
                  </a:spcBef>
                  <a:spcAft>
                    <a:spcPct val="0"/>
                  </a:spcAft>
                  <a:buClr>
                    <a:schemeClr val="hlink"/>
                  </a:buClr>
                  <a:buSzPct val="110000"/>
                  <a:buFont typeface="Wingdings" pitchFamily="2" charset="2"/>
                  <a:buBlip>
                    <a:blip r:embed="rId5"/>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r>
                  <a:rPr lang="en-US" sz="2400" kern="0" dirty="0" smtClean="0"/>
                  <a:t>Reorder “</a:t>
                </a:r>
                <a:r>
                  <a:rPr lang="en-US" sz="2400" kern="0" dirty="0" err="1" smtClean="0"/>
                  <a:t>Ld</a:t>
                </a:r>
                <a:r>
                  <a:rPr lang="en-US" sz="2400" kern="0" dirty="0" smtClean="0"/>
                  <a:t> </a:t>
                </a:r>
                <a14:m>
                  <m:oMath xmlns:m="http://schemas.openxmlformats.org/officeDocument/2006/math">
                    <m:r>
                      <a:rPr lang="en-US" sz="2400" i="1" kern="0" dirty="0" smtClean="0">
                        <a:latin typeface="Cambria Math" panose="02040503050406030204" pitchFamily="18" charset="0"/>
                      </a:rPr>
                      <m:t>𝑎</m:t>
                    </m:r>
                  </m:oMath>
                </a14:m>
                <a:r>
                  <a:rPr lang="en-US" sz="2400" kern="0" dirty="0" smtClean="0"/>
                  <a:t>; St </a:t>
                </a:r>
                <a14:m>
                  <m:oMath xmlns:m="http://schemas.openxmlformats.org/officeDocument/2006/math">
                    <m:r>
                      <a:rPr lang="en-US" sz="2400" i="1" kern="0" dirty="0" smtClean="0">
                        <a:latin typeface="Cambria Math" panose="02040503050406030204" pitchFamily="18" charset="0"/>
                      </a:rPr>
                      <m:t>𝑏</m:t>
                    </m:r>
                  </m:oMath>
                </a14:m>
                <a:r>
                  <a:rPr lang="en-US" sz="2400" kern="0" dirty="0" smtClean="0"/>
                  <a:t>” as long as </a:t>
                </a:r>
                <a14:m>
                  <m:oMath xmlns:m="http://schemas.openxmlformats.org/officeDocument/2006/math">
                    <m:r>
                      <a:rPr lang="en-US" sz="2400" i="1" kern="0" dirty="0" smtClean="0">
                        <a:latin typeface="Cambria Math" panose="02040503050406030204" pitchFamily="18" charset="0"/>
                      </a:rPr>
                      <m:t>𝑎</m:t>
                    </m:r>
                    <m:r>
                      <a:rPr lang="en-US" sz="2400" i="1" kern="0" dirty="0" smtClean="0">
                        <a:latin typeface="Cambria Math" panose="02040503050406030204" pitchFamily="18" charset="0"/>
                        <a:ea typeface="Cambria Math" panose="02040503050406030204" pitchFamily="18" charset="0"/>
                      </a:rPr>
                      <m:t>≠</m:t>
                    </m:r>
                    <m:r>
                      <a:rPr lang="en-US" sz="2400" i="1" kern="0" dirty="0" smtClean="0">
                        <a:latin typeface="Cambria Math" panose="02040503050406030204" pitchFamily="18" charset="0"/>
                      </a:rPr>
                      <m:t>𝑏</m:t>
                    </m:r>
                  </m:oMath>
                </a14:m>
                <a:r>
                  <a:rPr lang="en-US" sz="2400" kern="0" dirty="0" smtClean="0"/>
                  <a:t>, and insert a fence if this ordering must be preserved. If the corner cases are rare, we may not lose performance</a:t>
                </a:r>
              </a:p>
              <a:p>
                <a:r>
                  <a:rPr lang="en-US" sz="2400" kern="0" dirty="0" smtClean="0"/>
                  <a:t>This </a:t>
                </a:r>
                <a:r>
                  <a:rPr lang="en-US" sz="2400" kern="0" dirty="0"/>
                  <a:t>simple model </a:t>
                </a:r>
                <a:r>
                  <a:rPr lang="en-US" sz="2400" kern="0" dirty="0" smtClean="0"/>
                  <a:t>allows </a:t>
                </a:r>
                <a:r>
                  <a:rPr lang="en-US" sz="2400" kern="0" dirty="0"/>
                  <a:t>out-of-thin-air </a:t>
                </a:r>
                <a:r>
                  <a:rPr lang="en-US" sz="2400" kern="0" dirty="0" smtClean="0"/>
                  <a:t>(OOTA) behaviors</a:t>
                </a:r>
                <a:r>
                  <a:rPr lang="en-US" sz="2400" kern="0" dirty="0"/>
                  <a:t>, </a:t>
                </a:r>
                <a:endParaRPr lang="en-US" sz="2400" kern="0" dirty="0" smtClean="0"/>
              </a:p>
              <a:p>
                <a:pPr lvl="1"/>
                <a:r>
                  <a:rPr lang="en-US" sz="2000" kern="0" dirty="0" smtClean="0"/>
                  <a:t>makes </a:t>
                </a:r>
                <a:r>
                  <a:rPr lang="en-US" sz="2000" kern="0" dirty="0"/>
                  <a:t>formal analysis of program semantics infeasible [Boehm 2014</a:t>
                </a:r>
                <a:r>
                  <a:rPr lang="en-US" sz="2000" kern="0" dirty="0" smtClean="0"/>
                  <a:t>]</a:t>
                </a:r>
              </a:p>
              <a:p>
                <a:pPr lvl="1"/>
                <a:endParaRPr lang="en-US" sz="2000" kern="0" dirty="0"/>
              </a:p>
              <a:p>
                <a:endParaRPr lang="en-US" sz="2400" kern="0" dirty="0"/>
              </a:p>
            </p:txBody>
          </p:sp>
        </mc:Choice>
        <mc:Fallback xmlns="">
          <p:sp>
            <p:nvSpPr>
              <p:cNvPr id="13" name="Content Placeholder 2"/>
              <p:cNvSpPr txBox="1">
                <a:spLocks noRot="1" noChangeAspect="1" noMove="1" noResize="1" noEditPoints="1" noAdjustHandles="1" noChangeArrowheads="1" noChangeShapeType="1" noTextEdit="1"/>
              </p:cNvSpPr>
              <p:nvPr/>
            </p:nvSpPr>
            <p:spPr bwMode="auto">
              <a:xfrm>
                <a:off x="1000860" y="3113346"/>
                <a:ext cx="7882950" cy="2456553"/>
              </a:xfrm>
              <a:prstGeom prst="rect">
                <a:avLst/>
              </a:prstGeom>
              <a:blipFill>
                <a:blip r:embed="rId6"/>
                <a:stretch>
                  <a:fillRect t="-2233" b="-27792"/>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ext uri="{D42A27DB-BD31-4B8C-83A1-F6EECF244321}">
                    <p14:modId xmlns:p14="http://schemas.microsoft.com/office/powerpoint/2010/main" val="1424619368"/>
                  </p:ext>
                </p:extLst>
              </p:nvPr>
            </p:nvGraphicFramePr>
            <p:xfrm>
              <a:off x="3375764" y="1572742"/>
              <a:ext cx="5182522" cy="1463040"/>
            </p:xfrm>
            <a:graphic>
              <a:graphicData uri="http://schemas.openxmlformats.org/drawingml/2006/table">
                <a:tbl>
                  <a:tblPr firstRow="1" bandRow="1"/>
                  <a:tblGrid>
                    <a:gridCol w="855001">
                      <a:extLst>
                        <a:ext uri="{9D8B030D-6E8A-4147-A177-3AD203B41FA5}">
                          <a16:colId xmlns:a16="http://schemas.microsoft.com/office/drawing/2014/main" val="20000"/>
                        </a:ext>
                      </a:extLst>
                    </a:gridCol>
                    <a:gridCol w="1132146">
                      <a:extLst>
                        <a:ext uri="{9D8B030D-6E8A-4147-A177-3AD203B41FA5}">
                          <a16:colId xmlns:a16="http://schemas.microsoft.com/office/drawing/2014/main" val="20001"/>
                        </a:ext>
                      </a:extLst>
                    </a:gridCol>
                    <a:gridCol w="1724709">
                      <a:extLst>
                        <a:ext uri="{9D8B030D-6E8A-4147-A177-3AD203B41FA5}">
                          <a16:colId xmlns:a16="http://schemas.microsoft.com/office/drawing/2014/main" val="20002"/>
                        </a:ext>
                      </a:extLst>
                    </a:gridCol>
                    <a:gridCol w="1470666">
                      <a:extLst>
                        <a:ext uri="{9D8B030D-6E8A-4147-A177-3AD203B41FA5}">
                          <a16:colId xmlns:a16="http://schemas.microsoft.com/office/drawing/2014/main" val="20003"/>
                        </a:ext>
                      </a:extLst>
                    </a:gridCol>
                  </a:tblGrid>
                  <a:tr h="238257">
                    <a:tc rowSpan="2" gridSpan="2">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𝑜𝑟𝑑𝑒</m:t>
                                </m:r>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𝑈𝑀𝑀</m:t>
                                    </m:r>
                                  </m:sub>
                                  <m:sup>
                                    <m:r>
                                      <a:rPr lang="en-US" sz="1800" b="0" i="1" smtClean="0">
                                        <a:latin typeface="Cambria Math" panose="02040503050406030204" pitchFamily="18" charset="0"/>
                                        <a:ea typeface="Cambria Math" panose="02040503050406030204" pitchFamily="18" charset="0"/>
                                      </a:rPr>
                                      <m:t>∗</m:t>
                                    </m:r>
                                  </m:sup>
                                </m:sSubSup>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𝑋</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𝑌</m:t>
                                    </m:r>
                                  </m:e>
                                </m:d>
                              </m:oMath>
                            </m:oMathPara>
                          </a14:m>
                          <a:endParaRPr lang="en-US" sz="1800" dirty="0">
                            <a:latin typeface="+mj-lt"/>
                          </a:endParaRPr>
                        </a:p>
                      </a:txBody>
                      <a:tcPr anchor="ct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rowSpan="2" hMerge="1">
                      <a:txBody>
                        <a:bodyPr/>
                        <a:lstStyle/>
                        <a:p>
                          <a:endParaRPr lang="en-US" dirty="0"/>
                        </a:p>
                      </a:txBody>
                      <a:tcPr>
                        <a:solidFill>
                          <a:schemeClr val="bg1"/>
                        </a:solidFill>
                      </a:tcPr>
                    </a:tc>
                    <a:tc gridSpan="2">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lvl="0"/>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𝑌</m:t>
                                </m:r>
                              </m:oMath>
                            </m:oMathPara>
                          </a14:m>
                          <a:endParaRPr lang="en-US" sz="1800" b="0" dirty="0">
                            <a:latin typeface="+mj-lt"/>
                          </a:endParaRPr>
                        </a:p>
                      </a:txBody>
                      <a:tcPr>
                        <a:lnL w="12700" cmpd="sng">
                          <a:solidFill>
                            <a:srgbClr val="40458C"/>
                          </a:solidFill>
                        </a:lnL>
                        <a:lnR w="12700" cap="flat" cmpd="sng" algn="ctr">
                          <a:solidFill>
                            <a:srgbClr val="40458C"/>
                          </a:solidFill>
                          <a:prstDash val="solid"/>
                          <a:round/>
                          <a:headEnd type="none" w="med" len="med"/>
                          <a:tailEnd type="none" w="med" len="med"/>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dirty="0"/>
                        </a:p>
                      </a:txBody>
                      <a:tcPr>
                        <a:solidFill>
                          <a:schemeClr val="bg1"/>
                        </a:solidFill>
                      </a:tcPr>
                    </a:tc>
                    <a:extLst>
                      <a:ext uri="{0D108BD9-81ED-4DB2-BD59-A6C34878D82A}">
                        <a16:rowId xmlns:a16="http://schemas.microsoft.com/office/drawing/2014/main" val="10000"/>
                      </a:ext>
                    </a:extLst>
                  </a:tr>
                  <a:tr h="225020">
                    <a:tc gridSpan="2" vMerge="1">
                      <a:txBody>
                        <a:bodyPr/>
                        <a:lstStyle/>
                        <a:p>
                          <a:endParaRPr lang="en-US"/>
                        </a:p>
                      </a:txBody>
                      <a:tcPr>
                        <a:solidFill>
                          <a:schemeClr val="bg1"/>
                        </a:solidFill>
                      </a:tcPr>
                    </a:tc>
                    <a:tc hMerge="1" vMerge="1">
                      <a:txBody>
                        <a:bodyPr/>
                        <a:lstStyle/>
                        <a:p>
                          <a:endParaRPr lang="en-US" dirty="0"/>
                        </a:p>
                      </a:txBody>
                      <a:tcP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err="1" smtClean="0">
                              <a:latin typeface="+mj-lt"/>
                            </a:rPr>
                            <a:t>Ld</a:t>
                          </a:r>
                          <a:r>
                            <a:rPr lang="en-US" sz="1800" dirty="0" smtClean="0">
                              <a:latin typeface="+mj-lt"/>
                            </a:rPr>
                            <a:t> </a:t>
                          </a:r>
                          <a14:m>
                            <m:oMath xmlns:m="http://schemas.openxmlformats.org/officeDocument/2006/math">
                              <m:r>
                                <a:rPr lang="en-US" sz="1800" i="1" dirty="0" smtClean="0">
                                  <a:latin typeface="Cambria Math" panose="02040503050406030204" pitchFamily="18" charset="0"/>
                                </a:rPr>
                                <m:t>𝑏</m:t>
                              </m:r>
                            </m:oMath>
                          </a14:m>
                          <a:endParaRPr lang="en-US" sz="1800" dirty="0">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latin typeface="+mj-lt"/>
                            </a:rPr>
                            <a:t>St </a:t>
                          </a:r>
                          <a14:m>
                            <m:oMath xmlns:m="http://schemas.openxmlformats.org/officeDocument/2006/math">
                              <m:r>
                                <a:rPr lang="en-US" sz="1800" i="1" dirty="0" smtClean="0">
                                  <a:latin typeface="Cambria Math" panose="02040503050406030204" pitchFamily="18" charset="0"/>
                                </a:rPr>
                                <m:t>𝑏</m:t>
                              </m:r>
                            </m:oMath>
                          </a14:m>
                          <a:r>
                            <a:rPr lang="en-US" sz="1800" dirty="0" smtClean="0">
                              <a:latin typeface="+mj-lt"/>
                            </a:rPr>
                            <a:t> </a:t>
                          </a:r>
                          <a14:m>
                            <m:oMath xmlns:m="http://schemas.openxmlformats.org/officeDocument/2006/math">
                              <m:r>
                                <a:rPr lang="en-US" sz="1800" i="1" dirty="0" smtClean="0">
                                  <a:latin typeface="Cambria Math" panose="02040503050406030204" pitchFamily="18" charset="0"/>
                                </a:rPr>
                                <m:t>𝑣</m:t>
                              </m:r>
                              <m:r>
                                <a:rPr lang="en-US" sz="1800" i="1" dirty="0" smtClean="0">
                                  <a:latin typeface="Cambria Math" panose="02040503050406030204" pitchFamily="18" charset="0"/>
                                </a:rPr>
                                <m:t>’</m:t>
                              </m:r>
                            </m:oMath>
                          </a14:m>
                          <a:endParaRPr lang="en-US" sz="1800" dirty="0">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25020">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14:m>
                            <m:oMathPara xmlns:m="http://schemas.openxmlformats.org/officeDocument/2006/math">
                              <m:oMathParaPr>
                                <m:jc m:val="center"/>
                              </m:oMathParaPr>
                              <m:oMath xmlns:m="http://schemas.openxmlformats.org/officeDocument/2006/math">
                                <m:r>
                                  <a:rPr lang="en-US" sz="1800" b="0" i="1" smtClean="0">
                                    <a:latin typeface="Cambria Math" panose="02040503050406030204" pitchFamily="18" charset="0"/>
                                  </a:rPr>
                                  <m:t>𝑋</m:t>
                                </m:r>
                              </m:oMath>
                            </m:oMathPara>
                          </a14:m>
                          <a:endParaRPr lang="en-US" sz="1800" b="1" dirty="0">
                            <a:latin typeface="+mj-lt"/>
                          </a:endParaRPr>
                        </a:p>
                      </a:txBody>
                      <a:tcPr anchor="ct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err="1" smtClean="0">
                              <a:latin typeface="+mj-lt"/>
                            </a:rPr>
                            <a:t>Ld</a:t>
                          </a:r>
                          <a:r>
                            <a:rPr lang="en-US" sz="1800" baseline="0" dirty="0" smtClean="0">
                              <a:latin typeface="+mj-lt"/>
                            </a:rPr>
                            <a:t> </a:t>
                          </a:r>
                          <a14:m>
                            <m:oMath xmlns:m="http://schemas.openxmlformats.org/officeDocument/2006/math">
                              <m:r>
                                <a:rPr lang="en-US" sz="1800" i="1" baseline="0" dirty="0" smtClean="0">
                                  <a:latin typeface="Cambria Math" panose="02040503050406030204" pitchFamily="18" charset="0"/>
                                </a:rPr>
                                <m:t>𝑎</m:t>
                              </m:r>
                            </m:oMath>
                          </a14:m>
                          <a:endParaRPr lang="en-US" sz="1800" dirty="0">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14:m>
                            <m:oMath xmlns:m="http://schemas.openxmlformats.org/officeDocument/2006/math">
                              <m:r>
                                <a:rPr lang="en-US" sz="1800" b="0" i="1" smtClean="0">
                                  <a:solidFill>
                                    <a:schemeClr val="tx1"/>
                                  </a:solidFill>
                                  <a:latin typeface="Cambria Math" panose="02040503050406030204" pitchFamily="18" charset="0"/>
                                </a:rPr>
                                <m:t>𝑎</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𝑏</m:t>
                              </m:r>
                            </m:oMath>
                          </a14:m>
                          <a:r>
                            <a:rPr lang="en-US" sz="1800" dirty="0" smtClean="0">
                              <a:solidFill>
                                <a:schemeClr val="tx1"/>
                              </a:solidFill>
                              <a:latin typeface="+mj-lt"/>
                            </a:rPr>
                            <a:t> / False</a:t>
                          </a:r>
                          <a:endParaRPr lang="en-US" sz="1800" dirty="0">
                            <a:solidFill>
                              <a:schemeClr val="tx1"/>
                            </a:solidFill>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m:t>
                                </m:r>
                              </m:oMath>
                            </m:oMathPara>
                          </a14:m>
                          <a:endParaRPr kumimoji="0" lang="en-US" sz="1800" b="0" i="0" u="none" strike="noStrike" kern="1200" cap="none" spc="0" normalizeH="0" baseline="0" noProof="0" dirty="0" smtClean="0">
                            <a:ln>
                              <a:noFill/>
                            </a:ln>
                            <a:solidFill>
                              <a:srgbClr val="FF0000"/>
                            </a:solidFill>
                            <a:effectLst/>
                            <a:uLnTx/>
                            <a:uFillTx/>
                            <a:latin typeface="Verdana"/>
                            <a:ea typeface="+mn-ea"/>
                            <a:cs typeface="+mn-cs"/>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25020">
                    <a:tc vMerge="1">
                      <a:txBody>
                        <a:bodyPr/>
                        <a:lstStyle/>
                        <a:p>
                          <a:endParaRPr lang="en-US" dirty="0"/>
                        </a:p>
                      </a:txBody>
                      <a:tcP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latin typeface="+mj-lt"/>
                            </a:rPr>
                            <a:t>St </a:t>
                          </a:r>
                          <a14:m>
                            <m:oMath xmlns:m="http://schemas.openxmlformats.org/officeDocument/2006/math">
                              <m:r>
                                <a:rPr lang="en-US" sz="1800" i="1" dirty="0" smtClean="0">
                                  <a:latin typeface="Cambria Math" panose="02040503050406030204" pitchFamily="18" charset="0"/>
                                </a:rPr>
                                <m:t>𝑎</m:t>
                              </m:r>
                            </m:oMath>
                          </a14:m>
                          <a:r>
                            <a:rPr lang="en-US" sz="1800" dirty="0" smtClean="0">
                              <a:latin typeface="+mj-lt"/>
                            </a:rPr>
                            <a:t> </a:t>
                          </a:r>
                          <a14:m>
                            <m:oMath xmlns:m="http://schemas.openxmlformats.org/officeDocument/2006/math">
                              <m:r>
                                <a:rPr lang="en-US" sz="1800" i="1" dirty="0" smtClean="0">
                                  <a:latin typeface="Cambria Math" panose="02040503050406030204" pitchFamily="18" charset="0"/>
                                </a:rPr>
                                <m:t>𝑣</m:t>
                              </m:r>
                            </m:oMath>
                          </a14:m>
                          <a:endParaRPr lang="en-US" sz="1800" dirty="0">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solidFill>
                                <a:schemeClr val="tx1"/>
                              </a:solidFill>
                              <a:latin typeface="+mj-lt"/>
                            </a:rPr>
                            <a:t>False</a:t>
                          </a:r>
                          <a:endParaRPr lang="en-US" sz="1800" dirty="0">
                            <a:solidFill>
                              <a:schemeClr val="tx1"/>
                            </a:solidFill>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r>
                                  <a:rPr lang="en-US" sz="1800" i="1" dirty="0" smtClean="0">
                                    <a:solidFill>
                                      <a:schemeClr val="tx1"/>
                                    </a:solidFill>
                                    <a:latin typeface="Cambria Math" panose="02040503050406030204" pitchFamily="18" charset="0"/>
                                  </a:rPr>
                                  <m:t>𝑎</m:t>
                                </m:r>
                                <m:r>
                                  <a:rPr lang="en-US" sz="1800" i="1" dirty="0" smtClean="0">
                                    <a:solidFill>
                                      <a:schemeClr val="tx1"/>
                                    </a:solidFill>
                                    <a:latin typeface="Cambria Math" panose="02040503050406030204" pitchFamily="18" charset="0"/>
                                  </a:rPr>
                                  <m:t>=</m:t>
                                </m:r>
                                <m:r>
                                  <a:rPr lang="en-US" sz="1800" i="1" dirty="0" smtClean="0">
                                    <a:solidFill>
                                      <a:schemeClr val="tx1"/>
                                    </a:solidFill>
                                    <a:latin typeface="Cambria Math" panose="02040503050406030204" pitchFamily="18" charset="0"/>
                                  </a:rPr>
                                  <m:t>𝑏</m:t>
                                </m:r>
                              </m:oMath>
                            </m:oMathPara>
                          </a14:m>
                          <a:endParaRPr lang="en-US" sz="1800" dirty="0">
                            <a:solidFill>
                              <a:schemeClr val="tx1"/>
                            </a:solidFill>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1424619368"/>
                  </p:ext>
                </p:extLst>
              </p:nvPr>
            </p:nvGraphicFramePr>
            <p:xfrm>
              <a:off x="3375764" y="1572742"/>
              <a:ext cx="5182522" cy="1463040"/>
            </p:xfrm>
            <a:graphic>
              <a:graphicData uri="http://schemas.openxmlformats.org/drawingml/2006/table">
                <a:tbl>
                  <a:tblPr firstRow="1" bandRow="1"/>
                  <a:tblGrid>
                    <a:gridCol w="855001">
                      <a:extLst>
                        <a:ext uri="{9D8B030D-6E8A-4147-A177-3AD203B41FA5}">
                          <a16:colId xmlns:a16="http://schemas.microsoft.com/office/drawing/2014/main" val="20000"/>
                        </a:ext>
                      </a:extLst>
                    </a:gridCol>
                    <a:gridCol w="1132146">
                      <a:extLst>
                        <a:ext uri="{9D8B030D-6E8A-4147-A177-3AD203B41FA5}">
                          <a16:colId xmlns:a16="http://schemas.microsoft.com/office/drawing/2014/main" val="20001"/>
                        </a:ext>
                      </a:extLst>
                    </a:gridCol>
                    <a:gridCol w="1724709">
                      <a:extLst>
                        <a:ext uri="{9D8B030D-6E8A-4147-A177-3AD203B41FA5}">
                          <a16:colId xmlns:a16="http://schemas.microsoft.com/office/drawing/2014/main" val="20002"/>
                        </a:ext>
                      </a:extLst>
                    </a:gridCol>
                    <a:gridCol w="1470666">
                      <a:extLst>
                        <a:ext uri="{9D8B030D-6E8A-4147-A177-3AD203B41FA5}">
                          <a16:colId xmlns:a16="http://schemas.microsoft.com/office/drawing/2014/main" val="20003"/>
                        </a:ext>
                      </a:extLst>
                    </a:gridCol>
                  </a:tblGrid>
                  <a:tr h="365760">
                    <a:tc rowSpan="2" gridSpan="2">
                      <a:txBody>
                        <a:bodyPr/>
                        <a:lstStyle/>
                        <a:p>
                          <a:endParaRPr lang="en-US"/>
                        </a:p>
                      </a:txBody>
                      <a:tcPr anchor="ct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7"/>
                          <a:stretch>
                            <a:fillRect l="-307" t="-826" r="-161963" b="-112397"/>
                          </a:stretch>
                        </a:blipFill>
                      </a:tcPr>
                    </a:tc>
                    <a:tc rowSpan="2" hMerge="1">
                      <a:txBody>
                        <a:bodyPr/>
                        <a:lstStyle/>
                        <a:p>
                          <a:endParaRPr lang="en-US" dirty="0"/>
                        </a:p>
                      </a:txBody>
                      <a:tcPr>
                        <a:solidFill>
                          <a:schemeClr val="bg1"/>
                        </a:solidFill>
                      </a:tcPr>
                    </a:tc>
                    <a:tc gridSpan="2">
                      <a:txBody>
                        <a:bodyPr/>
                        <a:lstStyle/>
                        <a:p>
                          <a:endParaRPr lang="en-US"/>
                        </a:p>
                      </a:txBody>
                      <a:tcPr>
                        <a:lnL w="12700" cmpd="sng">
                          <a:solidFill>
                            <a:srgbClr val="40458C"/>
                          </a:solidFill>
                        </a:lnL>
                        <a:lnR w="12700" cap="flat" cmpd="sng" algn="ctr">
                          <a:solidFill>
                            <a:srgbClr val="40458C"/>
                          </a:solidFill>
                          <a:prstDash val="solid"/>
                          <a:round/>
                          <a:headEnd type="none" w="med" len="med"/>
                          <a:tailEnd type="none" w="med" len="med"/>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7"/>
                          <a:stretch>
                            <a:fillRect l="-62286" t="-1667" r="-571" b="-328333"/>
                          </a:stretch>
                        </a:blipFill>
                      </a:tcPr>
                    </a:tc>
                    <a:tc hMerge="1">
                      <a:txBody>
                        <a:bodyPr/>
                        <a:lstStyle/>
                        <a:p>
                          <a:endParaRPr lang="en-US" dirty="0"/>
                        </a:p>
                      </a:txBody>
                      <a:tcPr>
                        <a:solidFill>
                          <a:schemeClr val="bg1"/>
                        </a:solidFill>
                      </a:tcPr>
                    </a:tc>
                    <a:extLst>
                      <a:ext uri="{0D108BD9-81ED-4DB2-BD59-A6C34878D82A}">
                        <a16:rowId xmlns:a16="http://schemas.microsoft.com/office/drawing/2014/main" val="10000"/>
                      </a:ext>
                    </a:extLst>
                  </a:tr>
                  <a:tr h="365760">
                    <a:tc gridSpan="2" vMerge="1">
                      <a:txBody>
                        <a:bodyPr/>
                        <a:lstStyle/>
                        <a:p>
                          <a:endParaRPr lang="en-US"/>
                        </a:p>
                      </a:txBody>
                      <a:tcPr>
                        <a:solidFill>
                          <a:schemeClr val="bg1"/>
                        </a:solidFill>
                      </a:tcPr>
                    </a:tc>
                    <a:tc hMerge="1" vMerge="1">
                      <a:txBody>
                        <a:bodyPr/>
                        <a:lstStyle/>
                        <a:p>
                          <a:endParaRPr lang="en-US" dirty="0"/>
                        </a:p>
                      </a:txBody>
                      <a:tcPr>
                        <a:solidFill>
                          <a:schemeClr val="bg1"/>
                        </a:solid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7"/>
                          <a:stretch>
                            <a:fillRect l="-115141" t="-100000" r="-85915" b="-222951"/>
                          </a:stretch>
                        </a:blip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7"/>
                          <a:stretch>
                            <a:fillRect l="-253527" t="-100000" r="-1245" b="-222951"/>
                          </a:stretch>
                        </a:blipFill>
                      </a:tcPr>
                    </a:tc>
                    <a:extLst>
                      <a:ext uri="{0D108BD9-81ED-4DB2-BD59-A6C34878D82A}">
                        <a16:rowId xmlns:a16="http://schemas.microsoft.com/office/drawing/2014/main" val="10001"/>
                      </a:ext>
                    </a:extLst>
                  </a:tr>
                  <a:tr h="365760">
                    <a:tc rowSpan="2">
                      <a:txBody>
                        <a:bodyPr/>
                        <a:lstStyle/>
                        <a:p>
                          <a:endParaRPr lang="en-US"/>
                        </a:p>
                      </a:txBody>
                      <a:tcPr anchor="ct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7"/>
                          <a:stretch>
                            <a:fillRect l="-714" t="-101667" r="-510000" b="-13333"/>
                          </a:stretch>
                        </a:blip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7"/>
                          <a:stretch>
                            <a:fillRect l="-75806" t="-203333" r="-283871" b="-126667"/>
                          </a:stretch>
                        </a:blip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7"/>
                          <a:stretch>
                            <a:fillRect l="-115141" t="-203333" r="-85915" b="-126667"/>
                          </a:stretch>
                        </a:blip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7"/>
                          <a:stretch>
                            <a:fillRect l="-253527" t="-203333" r="-1245" b="-126667"/>
                          </a:stretch>
                        </a:blipFill>
                      </a:tcPr>
                    </a:tc>
                    <a:extLst>
                      <a:ext uri="{0D108BD9-81ED-4DB2-BD59-A6C34878D82A}">
                        <a16:rowId xmlns:a16="http://schemas.microsoft.com/office/drawing/2014/main" val="10002"/>
                      </a:ext>
                    </a:extLst>
                  </a:tr>
                  <a:tr h="365760">
                    <a:tc vMerge="1">
                      <a:txBody>
                        <a:bodyPr/>
                        <a:lstStyle/>
                        <a:p>
                          <a:endParaRPr lang="en-US" dirty="0"/>
                        </a:p>
                      </a:txBody>
                      <a:tcPr>
                        <a:solidFill>
                          <a:schemeClr val="bg1"/>
                        </a:solid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7"/>
                          <a:stretch>
                            <a:fillRect l="-75806" t="-303333" r="-283871" b="-26667"/>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solidFill>
                                <a:schemeClr val="tx1"/>
                              </a:solidFill>
                              <a:latin typeface="+mj-lt"/>
                            </a:rPr>
                            <a:t>False</a:t>
                          </a:r>
                          <a:endParaRPr lang="en-US" sz="1800" dirty="0">
                            <a:solidFill>
                              <a:schemeClr val="tx1"/>
                            </a:solidFill>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7"/>
                          <a:stretch>
                            <a:fillRect l="-253527" t="-303333" r="-1245" b="-26667"/>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189265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99" y="304800"/>
            <a:ext cx="10988339" cy="1143000"/>
          </a:xfrm>
        </p:spPr>
        <p:txBody>
          <a:bodyPr/>
          <a:lstStyle/>
          <a:p>
            <a:r>
              <a:rPr lang="en-US" sz="4000" dirty="0" smtClean="0"/>
              <a:t>WMM</a:t>
            </a:r>
            <a:r>
              <a:rPr lang="en-US" sz="4000" dirty="0"/>
              <a:t>: a new memory model that forbids </a:t>
            </a:r>
            <a:r>
              <a:rPr lang="en-US" sz="4000" dirty="0" err="1"/>
              <a:t>Ld</a:t>
            </a:r>
            <a:r>
              <a:rPr lang="en-US" sz="4000" dirty="0"/>
              <a:t>-St reordering</a:t>
            </a:r>
          </a:p>
        </p:txBody>
      </p:sp>
      <p:sp>
        <p:nvSpPr>
          <p:cNvPr id="3" name="Content Placeholder 2"/>
          <p:cNvSpPr>
            <a:spLocks noGrp="1"/>
          </p:cNvSpPr>
          <p:nvPr>
            <p:ph idx="1"/>
          </p:nvPr>
        </p:nvSpPr>
        <p:spPr>
          <a:xfrm>
            <a:off x="903654" y="3457105"/>
            <a:ext cx="10608235" cy="2741394"/>
          </a:xfrm>
        </p:spPr>
        <p:txBody>
          <a:bodyPr/>
          <a:lstStyle/>
          <a:p>
            <a:r>
              <a:rPr lang="en-US" sz="2400" dirty="0"/>
              <a:t>Simple axiomatic definition without out-of-thin-air problems</a:t>
            </a:r>
          </a:p>
          <a:p>
            <a:r>
              <a:rPr lang="en-US" sz="2400" dirty="0" smtClean="0"/>
              <a:t>We will show </a:t>
            </a:r>
          </a:p>
          <a:p>
            <a:pPr lvl="1"/>
            <a:r>
              <a:rPr lang="en-US" sz="2000" dirty="0" smtClean="0"/>
              <a:t>it has a simple operational definition (I</a:t>
            </a:r>
            <a:r>
              <a:rPr lang="en-US" sz="2000" baseline="30000" dirty="0" smtClean="0"/>
              <a:t>2</a:t>
            </a:r>
            <a:r>
              <a:rPr lang="en-US" sz="2000" dirty="0" smtClean="0"/>
              <a:t>E) as well</a:t>
            </a:r>
          </a:p>
          <a:p>
            <a:pPr lvl="1"/>
            <a:r>
              <a:rPr lang="en-US" sz="2000" dirty="0" smtClean="0"/>
              <a:t>operational and axiomatic definitions are equivalent</a:t>
            </a:r>
          </a:p>
          <a:p>
            <a:pPr lvl="1"/>
            <a:r>
              <a:rPr lang="en-US" sz="2000" dirty="0"/>
              <a:t>p</a:t>
            </a:r>
            <a:r>
              <a:rPr lang="en-US" sz="2000" dirty="0" smtClean="0"/>
              <a:t>erformance impact of forbidding </a:t>
            </a:r>
            <a:r>
              <a:rPr lang="en-US" sz="2000" dirty="0" err="1" smtClean="0"/>
              <a:t>Ld</a:t>
            </a:r>
            <a:r>
              <a:rPr lang="en-US" sz="2000" dirty="0" smtClean="0"/>
              <a:t>-St reordering is minimal</a:t>
            </a:r>
            <a:endParaRPr lang="en-US" sz="2000" dirty="0"/>
          </a:p>
        </p:txBody>
      </p:sp>
      <p:sp>
        <p:nvSpPr>
          <p:cNvPr id="4" name="Date Placeholder 3"/>
          <p:cNvSpPr>
            <a:spLocks noGrp="1"/>
          </p:cNvSpPr>
          <p:nvPr>
            <p:ph type="dt" sz="half" idx="10"/>
          </p:nvPr>
        </p:nvSpPr>
        <p:spPr/>
        <p:txBody>
          <a:bodyPr/>
          <a:lstStyle/>
          <a:p>
            <a:r>
              <a:rPr lang="en-US" smtClean="0"/>
              <a:t>09/12/2017</a:t>
            </a:r>
            <a:endParaRPr lang="en-US"/>
          </a:p>
        </p:txBody>
      </p:sp>
      <p:sp>
        <p:nvSpPr>
          <p:cNvPr id="5" name="Slide Number Placeholder 4"/>
          <p:cNvSpPr>
            <a:spLocks noGrp="1"/>
          </p:cNvSpPr>
          <p:nvPr>
            <p:ph type="sldNum" sz="quarter" idx="11"/>
          </p:nvPr>
        </p:nvSpPr>
        <p:spPr/>
        <p:txBody>
          <a:bodyPr/>
          <a:lstStyle/>
          <a:p>
            <a:fld id="{150B58A3-ADC4-4689-8A5B-97CA47884A12}" type="slidenum">
              <a:rPr lang="en-US" smtClean="0"/>
              <a:t>11</a:t>
            </a:fld>
            <a:endParaRPr lang="en-US"/>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440644802"/>
                  </p:ext>
                </p:extLst>
              </p:nvPr>
            </p:nvGraphicFramePr>
            <p:xfrm>
              <a:off x="2823303" y="1639136"/>
              <a:ext cx="5182522" cy="1463040"/>
            </p:xfrm>
            <a:graphic>
              <a:graphicData uri="http://schemas.openxmlformats.org/drawingml/2006/table">
                <a:tbl>
                  <a:tblPr firstRow="1" bandRow="1"/>
                  <a:tblGrid>
                    <a:gridCol w="855001">
                      <a:extLst>
                        <a:ext uri="{9D8B030D-6E8A-4147-A177-3AD203B41FA5}">
                          <a16:colId xmlns:a16="http://schemas.microsoft.com/office/drawing/2014/main" val="20000"/>
                        </a:ext>
                      </a:extLst>
                    </a:gridCol>
                    <a:gridCol w="1132146">
                      <a:extLst>
                        <a:ext uri="{9D8B030D-6E8A-4147-A177-3AD203B41FA5}">
                          <a16:colId xmlns:a16="http://schemas.microsoft.com/office/drawing/2014/main" val="20001"/>
                        </a:ext>
                      </a:extLst>
                    </a:gridCol>
                    <a:gridCol w="1724709">
                      <a:extLst>
                        <a:ext uri="{9D8B030D-6E8A-4147-A177-3AD203B41FA5}">
                          <a16:colId xmlns:a16="http://schemas.microsoft.com/office/drawing/2014/main" val="20002"/>
                        </a:ext>
                      </a:extLst>
                    </a:gridCol>
                    <a:gridCol w="1470666">
                      <a:extLst>
                        <a:ext uri="{9D8B030D-6E8A-4147-A177-3AD203B41FA5}">
                          <a16:colId xmlns:a16="http://schemas.microsoft.com/office/drawing/2014/main" val="20003"/>
                        </a:ext>
                      </a:extLst>
                    </a:gridCol>
                  </a:tblGrid>
                  <a:tr h="238257">
                    <a:tc rowSpan="2" gridSpan="2">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𝑜𝑟𝑑𝑒</m:t>
                                </m:r>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𝑈𝑀𝑀</m:t>
                                    </m:r>
                                  </m:sub>
                                  <m:sup>
                                    <m:r>
                                      <a:rPr lang="en-US" sz="1800" b="0" i="1" smtClean="0">
                                        <a:latin typeface="Cambria Math" panose="02040503050406030204" pitchFamily="18" charset="0"/>
                                        <a:ea typeface="Cambria Math" panose="02040503050406030204" pitchFamily="18" charset="0"/>
                                      </a:rPr>
                                      <m:t>∗</m:t>
                                    </m:r>
                                  </m:sup>
                                </m:sSubSup>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𝑋</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𝑌</m:t>
                                    </m:r>
                                  </m:e>
                                </m:d>
                              </m:oMath>
                            </m:oMathPara>
                          </a14:m>
                          <a:endParaRPr lang="en-US" sz="1800" dirty="0">
                            <a:latin typeface="+mj-lt"/>
                          </a:endParaRPr>
                        </a:p>
                      </a:txBody>
                      <a:tcPr anchor="ct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rowSpan="2" hMerge="1">
                      <a:txBody>
                        <a:bodyPr/>
                        <a:lstStyle/>
                        <a:p>
                          <a:endParaRPr lang="en-US" dirty="0"/>
                        </a:p>
                      </a:txBody>
                      <a:tcPr>
                        <a:solidFill>
                          <a:schemeClr val="bg1"/>
                        </a:solidFill>
                      </a:tcPr>
                    </a:tc>
                    <a:tc gridSpan="2">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lvl="0"/>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𝑌</m:t>
                                </m:r>
                              </m:oMath>
                            </m:oMathPara>
                          </a14:m>
                          <a:endParaRPr lang="en-US" sz="1800" b="0" dirty="0">
                            <a:latin typeface="+mj-lt"/>
                          </a:endParaRPr>
                        </a:p>
                      </a:txBody>
                      <a:tcPr>
                        <a:lnL w="12700" cmpd="sng">
                          <a:solidFill>
                            <a:srgbClr val="40458C"/>
                          </a:solidFill>
                        </a:lnL>
                        <a:lnR w="12700" cap="flat" cmpd="sng" algn="ctr">
                          <a:solidFill>
                            <a:srgbClr val="40458C"/>
                          </a:solidFill>
                          <a:prstDash val="solid"/>
                          <a:round/>
                          <a:headEnd type="none" w="med" len="med"/>
                          <a:tailEnd type="none" w="med" len="med"/>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dirty="0"/>
                        </a:p>
                      </a:txBody>
                      <a:tcPr>
                        <a:solidFill>
                          <a:schemeClr val="bg1"/>
                        </a:solidFill>
                      </a:tcPr>
                    </a:tc>
                    <a:extLst>
                      <a:ext uri="{0D108BD9-81ED-4DB2-BD59-A6C34878D82A}">
                        <a16:rowId xmlns:a16="http://schemas.microsoft.com/office/drawing/2014/main" val="10000"/>
                      </a:ext>
                    </a:extLst>
                  </a:tr>
                  <a:tr h="225020">
                    <a:tc gridSpan="2" vMerge="1">
                      <a:txBody>
                        <a:bodyPr/>
                        <a:lstStyle/>
                        <a:p>
                          <a:endParaRPr lang="en-US"/>
                        </a:p>
                      </a:txBody>
                      <a:tcPr>
                        <a:solidFill>
                          <a:schemeClr val="bg1"/>
                        </a:solidFill>
                      </a:tcPr>
                    </a:tc>
                    <a:tc hMerge="1" vMerge="1">
                      <a:txBody>
                        <a:bodyPr/>
                        <a:lstStyle/>
                        <a:p>
                          <a:endParaRPr lang="en-US" dirty="0"/>
                        </a:p>
                      </a:txBody>
                      <a:tcP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err="1" smtClean="0">
                              <a:latin typeface="+mj-lt"/>
                            </a:rPr>
                            <a:t>Ld</a:t>
                          </a:r>
                          <a:r>
                            <a:rPr lang="en-US" sz="1800" dirty="0" smtClean="0">
                              <a:latin typeface="+mj-lt"/>
                            </a:rPr>
                            <a:t> </a:t>
                          </a:r>
                          <a14:m>
                            <m:oMath xmlns:m="http://schemas.openxmlformats.org/officeDocument/2006/math">
                              <m:r>
                                <a:rPr lang="en-US" sz="1800" i="1" dirty="0" smtClean="0">
                                  <a:latin typeface="Cambria Math" panose="02040503050406030204" pitchFamily="18" charset="0"/>
                                </a:rPr>
                                <m:t>𝑏</m:t>
                              </m:r>
                            </m:oMath>
                          </a14:m>
                          <a:endParaRPr lang="en-US" sz="1800" dirty="0">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latin typeface="+mj-lt"/>
                            </a:rPr>
                            <a:t>St </a:t>
                          </a:r>
                          <a14:m>
                            <m:oMath xmlns:m="http://schemas.openxmlformats.org/officeDocument/2006/math">
                              <m:r>
                                <a:rPr lang="en-US" sz="1800" i="1" dirty="0" smtClean="0">
                                  <a:latin typeface="Cambria Math" panose="02040503050406030204" pitchFamily="18" charset="0"/>
                                </a:rPr>
                                <m:t>𝑏</m:t>
                              </m:r>
                            </m:oMath>
                          </a14:m>
                          <a:r>
                            <a:rPr lang="en-US" sz="1800" dirty="0" smtClean="0">
                              <a:latin typeface="+mj-lt"/>
                            </a:rPr>
                            <a:t> </a:t>
                          </a:r>
                          <a14:m>
                            <m:oMath xmlns:m="http://schemas.openxmlformats.org/officeDocument/2006/math">
                              <m:r>
                                <a:rPr lang="en-US" sz="1800" i="1" dirty="0" smtClean="0">
                                  <a:latin typeface="Cambria Math" panose="02040503050406030204" pitchFamily="18" charset="0"/>
                                </a:rPr>
                                <m:t>𝑣</m:t>
                              </m:r>
                              <m:r>
                                <a:rPr lang="en-US" sz="1800" i="1" dirty="0" smtClean="0">
                                  <a:latin typeface="Cambria Math" panose="02040503050406030204" pitchFamily="18" charset="0"/>
                                </a:rPr>
                                <m:t>’</m:t>
                              </m:r>
                            </m:oMath>
                          </a14:m>
                          <a:endParaRPr lang="en-US" sz="1800" dirty="0">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25020">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14:m>
                            <m:oMathPara xmlns:m="http://schemas.openxmlformats.org/officeDocument/2006/math">
                              <m:oMathParaPr>
                                <m:jc m:val="center"/>
                              </m:oMathParaPr>
                              <m:oMath xmlns:m="http://schemas.openxmlformats.org/officeDocument/2006/math">
                                <m:r>
                                  <a:rPr lang="en-US" sz="1800" b="0" i="1" smtClean="0">
                                    <a:latin typeface="Cambria Math" panose="02040503050406030204" pitchFamily="18" charset="0"/>
                                  </a:rPr>
                                  <m:t>𝑋</m:t>
                                </m:r>
                              </m:oMath>
                            </m:oMathPara>
                          </a14:m>
                          <a:endParaRPr lang="en-US" sz="1800" b="1" dirty="0">
                            <a:latin typeface="+mj-lt"/>
                          </a:endParaRPr>
                        </a:p>
                      </a:txBody>
                      <a:tcPr anchor="ct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err="1" smtClean="0">
                              <a:latin typeface="+mj-lt"/>
                            </a:rPr>
                            <a:t>Ld</a:t>
                          </a:r>
                          <a:r>
                            <a:rPr lang="en-US" sz="1800" baseline="0" dirty="0" smtClean="0">
                              <a:latin typeface="+mj-lt"/>
                            </a:rPr>
                            <a:t> </a:t>
                          </a:r>
                          <a14:m>
                            <m:oMath xmlns:m="http://schemas.openxmlformats.org/officeDocument/2006/math">
                              <m:r>
                                <a:rPr lang="en-US" sz="1800" i="1" baseline="0" dirty="0" smtClean="0">
                                  <a:latin typeface="Cambria Math" panose="02040503050406030204" pitchFamily="18" charset="0"/>
                                </a:rPr>
                                <m:t>𝑎</m:t>
                              </m:r>
                            </m:oMath>
                          </a14:m>
                          <a:endParaRPr lang="en-US" sz="1800" dirty="0">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𝑎</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𝑏</m:t>
                                </m:r>
                              </m:oMath>
                            </m:oMathPara>
                          </a14:m>
                          <a:endParaRPr lang="en-US" sz="1800" dirty="0">
                            <a:solidFill>
                              <a:schemeClr val="tx1"/>
                            </a:solidFill>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𝑏</m:t>
                                </m:r>
                              </m:oMath>
                            </m:oMathPara>
                          </a14:m>
                          <a:endParaRPr kumimoji="0" lang="en-US" sz="1800" b="0" i="0" u="none" strike="noStrike" kern="1200" cap="none" spc="0" normalizeH="0" baseline="0" noProof="0" dirty="0" smtClean="0">
                            <a:ln>
                              <a:noFill/>
                            </a:ln>
                            <a:solidFill>
                              <a:srgbClr val="FF0000"/>
                            </a:solidFill>
                            <a:effectLst/>
                            <a:uLnTx/>
                            <a:uFillTx/>
                            <a:latin typeface="Verdana"/>
                            <a:ea typeface="+mn-ea"/>
                            <a:cs typeface="+mn-cs"/>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25020">
                    <a:tc vMerge="1">
                      <a:txBody>
                        <a:bodyPr/>
                        <a:lstStyle/>
                        <a:p>
                          <a:endParaRPr lang="en-US" dirty="0"/>
                        </a:p>
                      </a:txBody>
                      <a:tcP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latin typeface="+mj-lt"/>
                            </a:rPr>
                            <a:t>St </a:t>
                          </a:r>
                          <a14:m>
                            <m:oMath xmlns:m="http://schemas.openxmlformats.org/officeDocument/2006/math">
                              <m:r>
                                <a:rPr lang="en-US" sz="1800" i="1" dirty="0" smtClean="0">
                                  <a:latin typeface="Cambria Math" panose="02040503050406030204" pitchFamily="18" charset="0"/>
                                </a:rPr>
                                <m:t>𝑎</m:t>
                              </m:r>
                            </m:oMath>
                          </a14:m>
                          <a:r>
                            <a:rPr lang="en-US" sz="1800" dirty="0" smtClean="0">
                              <a:latin typeface="+mj-lt"/>
                            </a:rPr>
                            <a:t> </a:t>
                          </a:r>
                          <a14:m>
                            <m:oMath xmlns:m="http://schemas.openxmlformats.org/officeDocument/2006/math">
                              <m:r>
                                <a:rPr lang="en-US" sz="1800" i="1" dirty="0" smtClean="0">
                                  <a:latin typeface="Cambria Math" panose="02040503050406030204" pitchFamily="18" charset="0"/>
                                </a:rPr>
                                <m:t>𝑣</m:t>
                              </m:r>
                            </m:oMath>
                          </a14:m>
                          <a:endParaRPr lang="en-US" sz="1800" dirty="0">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solidFill>
                                <a:schemeClr val="tx1"/>
                              </a:solidFill>
                              <a:latin typeface="+mj-lt"/>
                            </a:rPr>
                            <a:t>False</a:t>
                          </a:r>
                          <a:endParaRPr lang="en-US" sz="1800" dirty="0">
                            <a:solidFill>
                              <a:schemeClr val="tx1"/>
                            </a:solidFill>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r>
                                  <a:rPr lang="en-US" sz="1800" i="1" dirty="0" smtClean="0">
                                    <a:solidFill>
                                      <a:schemeClr val="tx1"/>
                                    </a:solidFill>
                                    <a:latin typeface="Cambria Math" panose="02040503050406030204" pitchFamily="18" charset="0"/>
                                  </a:rPr>
                                  <m:t>𝑎</m:t>
                                </m:r>
                                <m:r>
                                  <a:rPr lang="en-US" sz="1800" i="1" dirty="0" smtClean="0">
                                    <a:solidFill>
                                      <a:schemeClr val="tx1"/>
                                    </a:solidFill>
                                    <a:latin typeface="Cambria Math" panose="02040503050406030204" pitchFamily="18" charset="0"/>
                                  </a:rPr>
                                  <m:t>=</m:t>
                                </m:r>
                                <m:r>
                                  <a:rPr lang="en-US" sz="1800" i="1" dirty="0" smtClean="0">
                                    <a:solidFill>
                                      <a:schemeClr val="tx1"/>
                                    </a:solidFill>
                                    <a:latin typeface="Cambria Math" panose="02040503050406030204" pitchFamily="18" charset="0"/>
                                  </a:rPr>
                                  <m:t>𝑏</m:t>
                                </m:r>
                              </m:oMath>
                            </m:oMathPara>
                          </a14:m>
                          <a:endParaRPr lang="en-US" sz="1800" dirty="0">
                            <a:solidFill>
                              <a:schemeClr val="tx1"/>
                            </a:solidFill>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440644802"/>
                  </p:ext>
                </p:extLst>
              </p:nvPr>
            </p:nvGraphicFramePr>
            <p:xfrm>
              <a:off x="2823303" y="1639136"/>
              <a:ext cx="5182522" cy="1463040"/>
            </p:xfrm>
            <a:graphic>
              <a:graphicData uri="http://schemas.openxmlformats.org/drawingml/2006/table">
                <a:tbl>
                  <a:tblPr firstRow="1" bandRow="1"/>
                  <a:tblGrid>
                    <a:gridCol w="855001">
                      <a:extLst>
                        <a:ext uri="{9D8B030D-6E8A-4147-A177-3AD203B41FA5}">
                          <a16:colId xmlns:a16="http://schemas.microsoft.com/office/drawing/2014/main" val="20000"/>
                        </a:ext>
                      </a:extLst>
                    </a:gridCol>
                    <a:gridCol w="1132146">
                      <a:extLst>
                        <a:ext uri="{9D8B030D-6E8A-4147-A177-3AD203B41FA5}">
                          <a16:colId xmlns:a16="http://schemas.microsoft.com/office/drawing/2014/main" val="20001"/>
                        </a:ext>
                      </a:extLst>
                    </a:gridCol>
                    <a:gridCol w="1724709">
                      <a:extLst>
                        <a:ext uri="{9D8B030D-6E8A-4147-A177-3AD203B41FA5}">
                          <a16:colId xmlns:a16="http://schemas.microsoft.com/office/drawing/2014/main" val="20002"/>
                        </a:ext>
                      </a:extLst>
                    </a:gridCol>
                    <a:gridCol w="1470666">
                      <a:extLst>
                        <a:ext uri="{9D8B030D-6E8A-4147-A177-3AD203B41FA5}">
                          <a16:colId xmlns:a16="http://schemas.microsoft.com/office/drawing/2014/main" val="20003"/>
                        </a:ext>
                      </a:extLst>
                    </a:gridCol>
                  </a:tblGrid>
                  <a:tr h="365760">
                    <a:tc rowSpan="2" gridSpan="2">
                      <a:txBody>
                        <a:bodyPr/>
                        <a:lstStyle/>
                        <a:p>
                          <a:endParaRPr lang="en-US"/>
                        </a:p>
                      </a:txBody>
                      <a:tcPr anchor="ct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3"/>
                          <a:stretch>
                            <a:fillRect l="-307" t="-826" r="-161656" b="-112397"/>
                          </a:stretch>
                        </a:blipFill>
                      </a:tcPr>
                    </a:tc>
                    <a:tc rowSpan="2" hMerge="1">
                      <a:txBody>
                        <a:bodyPr/>
                        <a:lstStyle/>
                        <a:p>
                          <a:endParaRPr lang="en-US" dirty="0"/>
                        </a:p>
                      </a:txBody>
                      <a:tcPr>
                        <a:solidFill>
                          <a:schemeClr val="bg1"/>
                        </a:solidFill>
                      </a:tcPr>
                    </a:tc>
                    <a:tc gridSpan="2">
                      <a:txBody>
                        <a:bodyPr/>
                        <a:lstStyle/>
                        <a:p>
                          <a:endParaRPr lang="en-US"/>
                        </a:p>
                      </a:txBody>
                      <a:tcPr>
                        <a:lnL w="12700" cmpd="sng">
                          <a:solidFill>
                            <a:srgbClr val="40458C"/>
                          </a:solidFill>
                        </a:lnL>
                        <a:lnR w="12700" cap="flat" cmpd="sng" algn="ctr">
                          <a:solidFill>
                            <a:srgbClr val="40458C"/>
                          </a:solidFill>
                          <a:prstDash val="solid"/>
                          <a:round/>
                          <a:headEnd type="none" w="med" len="med"/>
                          <a:tailEnd type="none" w="med" len="med"/>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3"/>
                          <a:stretch>
                            <a:fillRect l="-62286" t="-1667" r="-381" b="-328333"/>
                          </a:stretch>
                        </a:blipFill>
                      </a:tcPr>
                    </a:tc>
                    <a:tc hMerge="1">
                      <a:txBody>
                        <a:bodyPr/>
                        <a:lstStyle/>
                        <a:p>
                          <a:endParaRPr lang="en-US" dirty="0"/>
                        </a:p>
                      </a:txBody>
                      <a:tcPr>
                        <a:solidFill>
                          <a:schemeClr val="bg1"/>
                        </a:solidFill>
                      </a:tcPr>
                    </a:tc>
                    <a:extLst>
                      <a:ext uri="{0D108BD9-81ED-4DB2-BD59-A6C34878D82A}">
                        <a16:rowId xmlns:a16="http://schemas.microsoft.com/office/drawing/2014/main" val="10000"/>
                      </a:ext>
                    </a:extLst>
                  </a:tr>
                  <a:tr h="365760">
                    <a:tc gridSpan="2" vMerge="1">
                      <a:txBody>
                        <a:bodyPr/>
                        <a:lstStyle/>
                        <a:p>
                          <a:endParaRPr lang="en-US"/>
                        </a:p>
                      </a:txBody>
                      <a:tcPr>
                        <a:solidFill>
                          <a:schemeClr val="bg1"/>
                        </a:solidFill>
                      </a:tcPr>
                    </a:tc>
                    <a:tc hMerge="1" vMerge="1">
                      <a:txBody>
                        <a:bodyPr/>
                        <a:lstStyle/>
                        <a:p>
                          <a:endParaRPr lang="en-US" dirty="0"/>
                        </a:p>
                      </a:txBody>
                      <a:tcPr>
                        <a:solidFill>
                          <a:schemeClr val="bg1"/>
                        </a:solid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3"/>
                          <a:stretch>
                            <a:fillRect l="-115141" t="-100000" r="-85563" b="-222951"/>
                          </a:stretch>
                        </a:blip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3"/>
                          <a:stretch>
                            <a:fillRect l="-253527" t="-100000" r="-830" b="-222951"/>
                          </a:stretch>
                        </a:blipFill>
                      </a:tcPr>
                    </a:tc>
                    <a:extLst>
                      <a:ext uri="{0D108BD9-81ED-4DB2-BD59-A6C34878D82A}">
                        <a16:rowId xmlns:a16="http://schemas.microsoft.com/office/drawing/2014/main" val="10001"/>
                      </a:ext>
                    </a:extLst>
                  </a:tr>
                  <a:tr h="365760">
                    <a:tc rowSpan="2">
                      <a:txBody>
                        <a:bodyPr/>
                        <a:lstStyle/>
                        <a:p>
                          <a:endParaRPr lang="en-US"/>
                        </a:p>
                      </a:txBody>
                      <a:tcPr anchor="ct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3"/>
                          <a:stretch>
                            <a:fillRect l="-714" t="-101667" r="-509286" b="-13333"/>
                          </a:stretch>
                        </a:blip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3"/>
                          <a:stretch>
                            <a:fillRect l="-75806" t="-203333" r="-283333" b="-126667"/>
                          </a:stretch>
                        </a:blip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3"/>
                          <a:stretch>
                            <a:fillRect l="-115141" t="-203333" r="-85563" b="-126667"/>
                          </a:stretch>
                        </a:blip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3"/>
                          <a:stretch>
                            <a:fillRect l="-253527" t="-203333" r="-830" b="-126667"/>
                          </a:stretch>
                        </a:blipFill>
                      </a:tcPr>
                    </a:tc>
                    <a:extLst>
                      <a:ext uri="{0D108BD9-81ED-4DB2-BD59-A6C34878D82A}">
                        <a16:rowId xmlns:a16="http://schemas.microsoft.com/office/drawing/2014/main" val="10002"/>
                      </a:ext>
                    </a:extLst>
                  </a:tr>
                  <a:tr h="365760">
                    <a:tc vMerge="1">
                      <a:txBody>
                        <a:bodyPr/>
                        <a:lstStyle/>
                        <a:p>
                          <a:endParaRPr lang="en-US" dirty="0"/>
                        </a:p>
                      </a:txBody>
                      <a:tcPr>
                        <a:solidFill>
                          <a:schemeClr val="bg1"/>
                        </a:solid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3"/>
                          <a:stretch>
                            <a:fillRect l="-75806" t="-303333" r="-283333" b="-26667"/>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solidFill>
                                <a:schemeClr val="tx1"/>
                              </a:solidFill>
                              <a:latin typeface="+mj-lt"/>
                            </a:rPr>
                            <a:t>False</a:t>
                          </a:r>
                          <a:endParaRPr lang="en-US" sz="1800" dirty="0">
                            <a:solidFill>
                              <a:schemeClr val="tx1"/>
                            </a:solidFill>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3"/>
                          <a:stretch>
                            <a:fillRect l="-253527" t="-303333" r="-830" b="-26667"/>
                          </a:stretch>
                        </a:blipFill>
                      </a:tcPr>
                    </a:tc>
                    <a:extLst>
                      <a:ext uri="{0D108BD9-81ED-4DB2-BD59-A6C34878D82A}">
                        <a16:rowId xmlns:a16="http://schemas.microsoft.com/office/drawing/2014/main" val="10003"/>
                      </a:ext>
                    </a:extLst>
                  </a:tr>
                </a:tbl>
              </a:graphicData>
            </a:graphic>
          </p:graphicFrame>
        </mc:Fallback>
      </mc:AlternateContent>
      <p:grpSp>
        <p:nvGrpSpPr>
          <p:cNvPr id="10" name="Group 9"/>
          <p:cNvGrpSpPr/>
          <p:nvPr/>
        </p:nvGrpSpPr>
        <p:grpSpPr>
          <a:xfrm>
            <a:off x="6286500" y="2301240"/>
            <a:ext cx="2325575" cy="515620"/>
            <a:chOff x="6286500" y="2301240"/>
            <a:chExt cx="2325575" cy="515620"/>
          </a:xfrm>
        </p:grpSpPr>
        <p:sp>
          <p:nvSpPr>
            <p:cNvPr id="8" name="Multiply 7"/>
            <p:cNvSpPr/>
            <p:nvPr/>
          </p:nvSpPr>
          <p:spPr bwMode="auto">
            <a:xfrm>
              <a:off x="6286500" y="2301240"/>
              <a:ext cx="1932940" cy="515620"/>
            </a:xfrm>
            <a:prstGeom prst="mathMultiply">
              <a:avLst>
                <a:gd name="adj1" fmla="val 11697"/>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9" name="TextBox 8"/>
            <p:cNvSpPr txBox="1"/>
            <p:nvPr/>
          </p:nvSpPr>
          <p:spPr>
            <a:xfrm>
              <a:off x="7835900" y="2401143"/>
              <a:ext cx="776175" cy="305233"/>
            </a:xfrm>
            <a:prstGeom prst="rect">
              <a:avLst/>
            </a:prstGeom>
            <a:solidFill>
              <a:schemeClr val="bg1"/>
            </a:solidFill>
          </p:spPr>
          <p:txBody>
            <a:bodyPr wrap="none" rtlCol="0">
              <a:spAutoFit/>
            </a:bodyPr>
            <a:lstStyle/>
            <a:p>
              <a:r>
                <a:rPr lang="en-US" b="1" dirty="0" smtClean="0">
                  <a:solidFill>
                    <a:srgbClr val="FF0000"/>
                  </a:solidFill>
                </a:rPr>
                <a:t>True</a:t>
              </a:r>
              <a:endParaRPr lang="en-US" b="1" dirty="0">
                <a:solidFill>
                  <a:srgbClr val="FF0000"/>
                </a:solidFill>
              </a:endParaRPr>
            </a:p>
          </p:txBody>
        </p:sp>
      </p:grpSp>
      <p:grpSp>
        <p:nvGrpSpPr>
          <p:cNvPr id="13" name="Group 12"/>
          <p:cNvGrpSpPr/>
          <p:nvPr/>
        </p:nvGrpSpPr>
        <p:grpSpPr>
          <a:xfrm>
            <a:off x="1128532" y="1785620"/>
            <a:ext cx="4172674" cy="515620"/>
            <a:chOff x="1128532" y="1785620"/>
            <a:chExt cx="4172674" cy="515620"/>
          </a:xfrm>
        </p:grpSpPr>
        <p:sp>
          <p:nvSpPr>
            <p:cNvPr id="11" name="Multiply 10"/>
            <p:cNvSpPr/>
            <p:nvPr/>
          </p:nvSpPr>
          <p:spPr bwMode="auto">
            <a:xfrm>
              <a:off x="2309150" y="1785620"/>
              <a:ext cx="2992056" cy="515620"/>
            </a:xfrm>
            <a:prstGeom prst="mathMultiply">
              <a:avLst>
                <a:gd name="adj1" fmla="val 11697"/>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1128532" y="1841066"/>
                  <a:ext cx="188686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𝑜𝑟𝑑𝑒</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solidFill>
                                  <a:srgbClr val="FF0000"/>
                                </a:solidFill>
                                <a:latin typeface="Cambria Math" panose="02040503050406030204" pitchFamily="18" charset="0"/>
                              </a:rPr>
                              <m:t>𝑊𝑀𝑀</m:t>
                            </m:r>
                          </m:sub>
                        </m:sSub>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128532" y="1841066"/>
                  <a:ext cx="1886863" cy="369332"/>
                </a:xfrm>
                <a:prstGeom prst="rect">
                  <a:avLst/>
                </a:prstGeom>
                <a:blipFill>
                  <a:blip r:embed="rId4"/>
                  <a:stretch>
                    <a:fillRect b="-16393"/>
                  </a:stretch>
                </a:blipFill>
              </p:spPr>
              <p:txBody>
                <a:bodyPr/>
                <a:lstStyle/>
                <a:p>
                  <a:r>
                    <a:rPr lang="en-US">
                      <a:noFill/>
                    </a:rPr>
                    <a:t> </a:t>
                  </a:r>
                </a:p>
              </p:txBody>
            </p:sp>
          </mc:Fallback>
        </mc:AlternateContent>
      </p:grpSp>
    </p:spTree>
    <p:extLst>
      <p:ext uri="{BB962C8B-B14F-4D97-AF65-F5344CB8AC3E}">
        <p14:creationId xmlns:p14="http://schemas.microsoft.com/office/powerpoint/2010/main" val="188093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99" y="304800"/>
            <a:ext cx="10981531" cy="1143000"/>
          </a:xfrm>
        </p:spPr>
        <p:txBody>
          <a:bodyPr/>
          <a:lstStyle/>
          <a:p>
            <a:r>
              <a:rPr lang="en-US" sz="4000" dirty="0" smtClean="0"/>
              <a:t>Simple operational definitions: Instantaneous Instruction </a:t>
            </a:r>
            <a:r>
              <a:rPr lang="en-US" sz="4000" dirty="0"/>
              <a:t>Execution (I</a:t>
            </a:r>
            <a:r>
              <a:rPr lang="en-US" sz="4000" baseline="30000" dirty="0"/>
              <a:t>2</a:t>
            </a:r>
            <a:r>
              <a:rPr lang="en-US" sz="4000" dirty="0"/>
              <a:t>E</a:t>
            </a:r>
            <a:r>
              <a:rPr lang="en-US" sz="4000" dirty="0" smtClean="0"/>
              <a:t>)</a:t>
            </a:r>
            <a:endParaRPr lang="en-US" sz="4000" dirty="0"/>
          </a:p>
        </p:txBody>
      </p:sp>
      <p:sp>
        <p:nvSpPr>
          <p:cNvPr id="3" name="Content Placeholder 2"/>
          <p:cNvSpPr>
            <a:spLocks noGrp="1"/>
          </p:cNvSpPr>
          <p:nvPr>
            <p:ph idx="1"/>
          </p:nvPr>
        </p:nvSpPr>
        <p:spPr>
          <a:xfrm>
            <a:off x="955040" y="1586240"/>
            <a:ext cx="10363200" cy="2252600"/>
          </a:xfrm>
        </p:spPr>
        <p:txBody>
          <a:bodyPr/>
          <a:lstStyle/>
          <a:p>
            <a:r>
              <a:rPr lang="en-US" sz="2400" dirty="0"/>
              <a:t>The </a:t>
            </a:r>
            <a:r>
              <a:rPr lang="en-US" sz="2400" dirty="0" smtClean="0"/>
              <a:t>I</a:t>
            </a:r>
            <a:r>
              <a:rPr lang="en-US" sz="2400" baseline="30000" dirty="0" smtClean="0"/>
              <a:t>2</a:t>
            </a:r>
            <a:r>
              <a:rPr lang="en-US" sz="2400" dirty="0" smtClean="0"/>
              <a:t>E property</a:t>
            </a:r>
          </a:p>
          <a:p>
            <a:pPr lvl="1"/>
            <a:r>
              <a:rPr lang="en-US" sz="2000" dirty="0" smtClean="0"/>
              <a:t>Processor executes instructions in-order </a:t>
            </a:r>
            <a:r>
              <a:rPr lang="en-US" sz="2000" dirty="0"/>
              <a:t>and instantaneously; processor state is always up-to-date</a:t>
            </a:r>
          </a:p>
          <a:p>
            <a:pPr lvl="1"/>
            <a:r>
              <a:rPr lang="en-US" sz="2000" dirty="0"/>
              <a:t>Monolithic memory processes loads and stores </a:t>
            </a:r>
            <a:r>
              <a:rPr lang="en-US" sz="2000" dirty="0" smtClean="0"/>
              <a:t>instantaneously</a:t>
            </a:r>
          </a:p>
          <a:p>
            <a:pPr lvl="1"/>
            <a:r>
              <a:rPr lang="en-US" sz="2000" dirty="0" smtClean="0"/>
              <a:t>Each time tick either a processor executes an instruction or the data is moved between buffers and monolithic memory</a:t>
            </a:r>
            <a:endParaRPr lang="en-US" sz="2000" dirty="0"/>
          </a:p>
          <a:p>
            <a:pPr lvl="1"/>
            <a:endParaRPr lang="en-US" sz="2000" dirty="0"/>
          </a:p>
        </p:txBody>
      </p:sp>
      <p:sp>
        <p:nvSpPr>
          <p:cNvPr id="4" name="Date Placeholder 3"/>
          <p:cNvSpPr>
            <a:spLocks noGrp="1"/>
          </p:cNvSpPr>
          <p:nvPr>
            <p:ph type="dt" sz="half" idx="10"/>
          </p:nvPr>
        </p:nvSpPr>
        <p:spPr/>
        <p:txBody>
          <a:bodyPr/>
          <a:lstStyle/>
          <a:p>
            <a:r>
              <a:rPr lang="en-US" smtClean="0"/>
              <a:t>09/12/2017</a:t>
            </a:r>
            <a:endParaRPr lang="en-US"/>
          </a:p>
        </p:txBody>
      </p:sp>
      <p:sp>
        <p:nvSpPr>
          <p:cNvPr id="5" name="Slide Number Placeholder 4"/>
          <p:cNvSpPr>
            <a:spLocks noGrp="1"/>
          </p:cNvSpPr>
          <p:nvPr>
            <p:ph type="sldNum" sz="quarter" idx="11"/>
          </p:nvPr>
        </p:nvSpPr>
        <p:spPr/>
        <p:txBody>
          <a:bodyPr/>
          <a:lstStyle/>
          <a:p>
            <a:fld id="{150B58A3-ADC4-4689-8A5B-97CA47884A12}" type="slidenum">
              <a:rPr lang="en-US" smtClean="0"/>
              <a:t>12</a:t>
            </a:fld>
            <a:endParaRPr lang="en-US"/>
          </a:p>
        </p:txBody>
      </p:sp>
      <p:grpSp>
        <p:nvGrpSpPr>
          <p:cNvPr id="35" name="Group 34"/>
          <p:cNvGrpSpPr/>
          <p:nvPr/>
        </p:nvGrpSpPr>
        <p:grpSpPr>
          <a:xfrm>
            <a:off x="3519447" y="3937616"/>
            <a:ext cx="5198001" cy="2364408"/>
            <a:chOff x="2967138" y="4036392"/>
            <a:chExt cx="5198001" cy="2364408"/>
          </a:xfrm>
        </p:grpSpPr>
        <p:sp>
          <p:nvSpPr>
            <p:cNvPr id="8" name="TextBox 7"/>
            <p:cNvSpPr txBox="1"/>
            <p:nvPr/>
          </p:nvSpPr>
          <p:spPr>
            <a:xfrm>
              <a:off x="5351564" y="4345955"/>
              <a:ext cx="452836"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mr-IN" b="0" i="0" u="none" strike="noStrike" kern="0" cap="none" spc="0" normalizeH="0" baseline="0" noProof="0" dirty="0" smtClean="0">
                  <a:ln>
                    <a:noFill/>
                  </a:ln>
                  <a:solidFill>
                    <a:srgbClr val="40458C"/>
                  </a:solidFill>
                  <a:effectLst/>
                  <a:uLnTx/>
                  <a:uFillTx/>
                  <a:latin typeface="Calibri" panose="020F0502020204030204" pitchFamily="34" charset="0"/>
                </a:rPr>
                <a:t>…</a:t>
              </a:r>
              <a:endParaRPr kumimoji="0" lang="en-US" b="0" i="0" u="none" strike="noStrike" kern="0" cap="none" spc="0" normalizeH="0" baseline="0" noProof="0" dirty="0">
                <a:ln>
                  <a:noFill/>
                </a:ln>
                <a:solidFill>
                  <a:srgbClr val="40458C"/>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2967138" y="5998645"/>
                  <a:ext cx="5198001" cy="402155"/>
                </a:xfrm>
                <a:prstGeom prst="rect">
                  <a:avLst/>
                </a:prstGeom>
                <a:solidFill>
                  <a:srgbClr val="B25955"/>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Monolithic Memory </a:t>
                  </a:r>
                  <a14:m>
                    <m:oMath xmlns:m="http://schemas.openxmlformats.org/officeDocument/2006/math">
                      <m:r>
                        <a:rPr kumimoji="0" lang="en-US" b="0" i="1" u="none" strike="noStrike" kern="0" cap="none" spc="0" normalizeH="0" baseline="0" noProof="0" smtClean="0">
                          <a:ln>
                            <a:noFill/>
                          </a:ln>
                          <a:solidFill>
                            <a:srgbClr val="FFFFFF"/>
                          </a:solidFill>
                          <a:effectLst/>
                          <a:uLnTx/>
                          <a:uFillTx/>
                          <a:latin typeface="Cambria Math" panose="02040503050406030204" pitchFamily="18" charset="0"/>
                        </a:rPr>
                        <m:t>𝑚</m:t>
                      </m:r>
                    </m:oMath>
                  </a14:m>
                  <a:endPar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967138" y="5998645"/>
                  <a:ext cx="5198001" cy="402155"/>
                </a:xfrm>
                <a:prstGeom prst="rect">
                  <a:avLst/>
                </a:prstGeom>
                <a:blipFill>
                  <a:blip r:embed="rId3"/>
                  <a:stretch>
                    <a:fillRect/>
                  </a:stretch>
                </a:blipFill>
                <a:ln/>
              </p:spPr>
              <p:txBody>
                <a:bodyPr/>
                <a:lstStyle/>
                <a:p>
                  <a:r>
                    <a:rPr lang="en-US">
                      <a:noFill/>
                    </a:rPr>
                    <a:t> </a:t>
                  </a:r>
                </a:p>
              </p:txBody>
            </p:sp>
          </mc:Fallback>
        </mc:AlternateContent>
        <p:cxnSp>
          <p:nvCxnSpPr>
            <p:cNvPr id="10" name="Straight Arrow Connector 9"/>
            <p:cNvCxnSpPr>
              <a:stCxn id="17" idx="3"/>
              <a:endCxn id="7" idx="2"/>
            </p:cNvCxnSpPr>
            <p:nvPr/>
          </p:nvCxnSpPr>
          <p:spPr>
            <a:xfrm flipV="1">
              <a:off x="4099674" y="4843893"/>
              <a:ext cx="0" cy="292948"/>
            </a:xfrm>
            <a:prstGeom prst="straightConnector1">
              <a:avLst/>
            </a:prstGeom>
            <a:noFill/>
            <a:ln w="9525" cap="flat" cmpd="sng" algn="ctr">
              <a:solidFill>
                <a:srgbClr val="40458C">
                  <a:shade val="95000"/>
                  <a:satMod val="105000"/>
                </a:srgbClr>
              </a:solidFill>
              <a:prstDash val="solid"/>
              <a:headEnd type="triangle" w="med" len="med"/>
              <a:tailEnd type="triangle" w="med" len="med"/>
            </a:ln>
            <a:effectLst/>
          </p:spPr>
        </p:cxnSp>
        <p:grpSp>
          <p:nvGrpSpPr>
            <p:cNvPr id="23" name="Group 22"/>
            <p:cNvGrpSpPr/>
            <p:nvPr/>
          </p:nvGrpSpPr>
          <p:grpSpPr>
            <a:xfrm>
              <a:off x="2967138" y="4036392"/>
              <a:ext cx="2265072" cy="807501"/>
              <a:chOff x="2967138" y="4044253"/>
              <a:chExt cx="2265072" cy="807501"/>
            </a:xfrm>
          </p:grpSpPr>
          <p:sp>
            <p:nvSpPr>
              <p:cNvPr id="7" name="Rectangle 6"/>
              <p:cNvSpPr/>
              <p:nvPr/>
            </p:nvSpPr>
            <p:spPr>
              <a:xfrm>
                <a:off x="2967138" y="4044253"/>
                <a:ext cx="2265072" cy="807501"/>
              </a:xfrm>
              <a:prstGeom prst="rect">
                <a:avLst/>
              </a:prstGeom>
              <a:solidFill>
                <a:srgbClr val="FFFC95"/>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40458C"/>
                  </a:solidFill>
                  <a:effectLst/>
                  <a:uLnTx/>
                  <a:uFillTx/>
                  <a:latin typeface="Calibri" panose="020F0502020204030204" pitchFamily="34" charset="0"/>
                  <a:cs typeface="Calibri" panose="020F0502020204030204" pitchFamily="34" charset="0"/>
                </a:endParaRPr>
              </a:p>
            </p:txBody>
          </p:sp>
          <p:sp>
            <p:nvSpPr>
              <p:cNvPr id="11" name="TextBox 10"/>
              <p:cNvSpPr txBox="1"/>
              <p:nvPr/>
            </p:nvSpPr>
            <p:spPr>
              <a:xfrm>
                <a:off x="3363992" y="4392334"/>
                <a:ext cx="1471365" cy="369332"/>
              </a:xfrm>
              <a:prstGeom prst="rect">
                <a:avLst/>
              </a:prstGeom>
              <a:ln>
                <a:noFill/>
              </a:ln>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dirty="0" smtClean="0">
                    <a:latin typeface="Calibri" panose="020F0502020204030204" pitchFamily="34" charset="0"/>
                    <a:cs typeface="Calibri" panose="020F0502020204030204" pitchFamily="34" charset="0"/>
                  </a:rPr>
                  <a:t>Register State</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3460974" y="4044253"/>
                    <a:ext cx="1277401" cy="369332"/>
                  </a:xfrm>
                  <a:prstGeom prst="rect">
                    <a:avLst/>
                  </a:prstGeom>
                  <a:noFill/>
                </p:spPr>
                <p:txBody>
                  <a:bodyPr wrap="none" rtlCol="0">
                    <a:spAutoFit/>
                  </a:bodyPr>
                  <a:lstStyle/>
                  <a:p>
                    <a:r>
                      <a:rPr lang="en-US" dirty="0" smtClean="0">
                        <a:solidFill>
                          <a:schemeClr val="tx1"/>
                        </a:solidFill>
                        <a:latin typeface="Calibri" panose="020F0502020204030204" pitchFamily="34" charset="0"/>
                        <a:cs typeface="Calibri" panose="020F0502020204030204" pitchFamily="34" charset="0"/>
                      </a:rPr>
                      <a:t>Processor </a:t>
                    </a:r>
                    <a14:m>
                      <m:oMath xmlns:m="http://schemas.openxmlformats.org/officeDocument/2006/math">
                        <m:r>
                          <a:rPr lang="en-US" i="1" dirty="0" smtClean="0">
                            <a:solidFill>
                              <a:schemeClr val="tx1"/>
                            </a:solidFill>
                            <a:latin typeface="Cambria Math" panose="02040503050406030204" pitchFamily="18" charset="0"/>
                          </a:rPr>
                          <m:t>1</m:t>
                        </m:r>
                      </m:oMath>
                    </a14:m>
                    <a:endParaRPr lang="en-US" dirty="0">
                      <a:solidFill>
                        <a:schemeClr val="tx1"/>
                      </a:solidFill>
                      <a:latin typeface="Calibri" panose="020F0502020204030204" pitchFamily="34" charset="0"/>
                      <a:cs typeface="Calibri" panose="020F050202020403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460974" y="4044253"/>
                    <a:ext cx="1277401" cy="369332"/>
                  </a:xfrm>
                  <a:prstGeom prst="rect">
                    <a:avLst/>
                  </a:prstGeom>
                  <a:blipFill>
                    <a:blip r:embed="rId4"/>
                    <a:stretch>
                      <a:fillRect l="-3810" t="-8197" b="-24590"/>
                    </a:stretch>
                  </a:blipFill>
                </p:spPr>
                <p:txBody>
                  <a:bodyPr/>
                  <a:lstStyle/>
                  <a:p>
                    <a:r>
                      <a:rPr lang="en-US">
                        <a:noFill/>
                      </a:rPr>
                      <a:t> </a:t>
                    </a:r>
                  </a:p>
                </p:txBody>
              </p:sp>
            </mc:Fallback>
          </mc:AlternateContent>
        </p:grpSp>
        <p:grpSp>
          <p:nvGrpSpPr>
            <p:cNvPr id="22" name="Group 21"/>
            <p:cNvGrpSpPr/>
            <p:nvPr/>
          </p:nvGrpSpPr>
          <p:grpSpPr>
            <a:xfrm>
              <a:off x="5900067" y="4036392"/>
              <a:ext cx="2265072" cy="807501"/>
              <a:chOff x="5900067" y="4036392"/>
              <a:chExt cx="2265072" cy="807501"/>
            </a:xfrm>
          </p:grpSpPr>
          <p:sp>
            <p:nvSpPr>
              <p:cNvPr id="13" name="Rectangle 12"/>
              <p:cNvSpPr/>
              <p:nvPr/>
            </p:nvSpPr>
            <p:spPr>
              <a:xfrm>
                <a:off x="5900067" y="4036392"/>
                <a:ext cx="2265072" cy="807501"/>
              </a:xfrm>
              <a:prstGeom prst="rect">
                <a:avLst/>
              </a:prstGeom>
              <a:solidFill>
                <a:srgbClr val="FFFC95"/>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40458C"/>
                  </a:solidFill>
                  <a:effectLst/>
                  <a:uLnTx/>
                  <a:uFillTx/>
                  <a:latin typeface="Calibri" panose="020F0502020204030204" pitchFamily="34" charset="0"/>
                  <a:cs typeface="Calibri" panose="020F0502020204030204" pitchFamily="34" charset="0"/>
                </a:endParaRPr>
              </a:p>
            </p:txBody>
          </p:sp>
          <p:sp>
            <p:nvSpPr>
              <p:cNvPr id="14" name="TextBox 13"/>
              <p:cNvSpPr txBox="1"/>
              <p:nvPr/>
            </p:nvSpPr>
            <p:spPr>
              <a:xfrm>
                <a:off x="6296921" y="4392334"/>
                <a:ext cx="1471365" cy="369332"/>
              </a:xfrm>
              <a:prstGeom prst="rect">
                <a:avLst/>
              </a:prstGeom>
              <a:ln>
                <a:noFill/>
              </a:ln>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dirty="0" smtClean="0">
                    <a:latin typeface="Calibri" panose="020F0502020204030204" pitchFamily="34" charset="0"/>
                    <a:cs typeface="Calibri" panose="020F0502020204030204" pitchFamily="34" charset="0"/>
                  </a:rPr>
                  <a:t>Register State</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6389510" y="4044253"/>
                    <a:ext cx="1286186" cy="369332"/>
                  </a:xfrm>
                  <a:prstGeom prst="rect">
                    <a:avLst/>
                  </a:prstGeom>
                  <a:noFill/>
                </p:spPr>
                <p:txBody>
                  <a:bodyPr wrap="none" rtlCol="0">
                    <a:spAutoFit/>
                  </a:bodyPr>
                  <a:lstStyle/>
                  <a:p>
                    <a:r>
                      <a:rPr lang="en-US" dirty="0" smtClean="0">
                        <a:solidFill>
                          <a:schemeClr val="tx1"/>
                        </a:solidFill>
                        <a:latin typeface="Calibri" panose="020F0502020204030204" pitchFamily="34" charset="0"/>
                        <a:cs typeface="Calibri" panose="020F0502020204030204" pitchFamily="34" charset="0"/>
                      </a:rPr>
                      <a:t>Processor </a:t>
                    </a:r>
                    <a14:m>
                      <m:oMath xmlns:m="http://schemas.openxmlformats.org/officeDocument/2006/math">
                        <m:r>
                          <a:rPr lang="en-US" i="1" dirty="0" smtClean="0">
                            <a:solidFill>
                              <a:schemeClr val="tx1"/>
                            </a:solidFill>
                            <a:latin typeface="Cambria Math" panose="02040503050406030204" pitchFamily="18" charset="0"/>
                          </a:rPr>
                          <m:t>𝑛</m:t>
                        </m:r>
                      </m:oMath>
                    </a14:m>
                    <a:endParaRPr lang="en-US" dirty="0">
                      <a:solidFill>
                        <a:schemeClr val="tx1"/>
                      </a:solidFill>
                      <a:latin typeface="Calibri" panose="020F0502020204030204" pitchFamily="34" charset="0"/>
                      <a:cs typeface="Calibri" panose="020F050202020403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389510" y="4044253"/>
                    <a:ext cx="1286186" cy="369332"/>
                  </a:xfrm>
                  <a:prstGeom prst="rect">
                    <a:avLst/>
                  </a:prstGeom>
                  <a:blipFill>
                    <a:blip r:embed="rId5"/>
                    <a:stretch>
                      <a:fillRect l="-4265" t="-10000" b="-26667"/>
                    </a:stretch>
                  </a:blipFill>
                </p:spPr>
                <p:txBody>
                  <a:bodyPr/>
                  <a:lstStyle/>
                  <a:p>
                    <a:r>
                      <a:rPr lang="en-US">
                        <a:noFill/>
                      </a:rPr>
                      <a:t> </a:t>
                    </a:r>
                  </a:p>
                </p:txBody>
              </p:sp>
            </mc:Fallback>
          </mc:AlternateContent>
        </p:grpSp>
        <p:cxnSp>
          <p:nvCxnSpPr>
            <p:cNvPr id="16" name="Straight Arrow Connector 15"/>
            <p:cNvCxnSpPr>
              <a:stCxn id="26" idx="3"/>
              <a:endCxn id="13" idx="2"/>
            </p:cNvCxnSpPr>
            <p:nvPr/>
          </p:nvCxnSpPr>
          <p:spPr>
            <a:xfrm flipH="1" flipV="1">
              <a:off x="7032603" y="4843893"/>
              <a:ext cx="1" cy="292326"/>
            </a:xfrm>
            <a:prstGeom prst="straightConnector1">
              <a:avLst/>
            </a:prstGeom>
            <a:noFill/>
            <a:ln w="9525" cap="flat" cmpd="sng" algn="ctr">
              <a:solidFill>
                <a:srgbClr val="40458C">
                  <a:shade val="95000"/>
                  <a:satMod val="105000"/>
                </a:srgbClr>
              </a:solidFill>
              <a:prstDash val="solid"/>
              <a:headEnd type="triangle" w="med" len="med"/>
              <a:tailEnd type="triangle" w="med" len="med"/>
            </a:ln>
            <a:effectLst/>
          </p:spPr>
        </p:cxnSp>
        <p:sp>
          <p:nvSpPr>
            <p:cNvPr id="17" name="Cloud 16"/>
            <p:cNvSpPr/>
            <p:nvPr/>
          </p:nvSpPr>
          <p:spPr bwMode="auto">
            <a:xfrm>
              <a:off x="3687251" y="5103455"/>
              <a:ext cx="824845" cy="583920"/>
            </a:xfrm>
            <a:prstGeom prst="cloud">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p:txBody>
        </p:sp>
        <p:sp>
          <p:nvSpPr>
            <p:cNvPr id="26" name="Cloud 25"/>
            <p:cNvSpPr/>
            <p:nvPr/>
          </p:nvSpPr>
          <p:spPr bwMode="auto">
            <a:xfrm>
              <a:off x="6620181" y="5102833"/>
              <a:ext cx="824845" cy="583920"/>
            </a:xfrm>
            <a:prstGeom prst="cloud">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p:txBody>
        </p:sp>
        <p:cxnSp>
          <p:nvCxnSpPr>
            <p:cNvPr id="28" name="Straight Arrow Connector 27"/>
            <p:cNvCxnSpPr>
              <a:endCxn id="17" idx="1"/>
            </p:cNvCxnSpPr>
            <p:nvPr/>
          </p:nvCxnSpPr>
          <p:spPr>
            <a:xfrm flipV="1">
              <a:off x="4099674" y="5686753"/>
              <a:ext cx="0" cy="311892"/>
            </a:xfrm>
            <a:prstGeom prst="straightConnector1">
              <a:avLst/>
            </a:prstGeom>
            <a:noFill/>
            <a:ln w="9525" cap="flat" cmpd="sng" algn="ctr">
              <a:solidFill>
                <a:srgbClr val="40458C">
                  <a:shade val="95000"/>
                  <a:satMod val="105000"/>
                </a:srgbClr>
              </a:solidFill>
              <a:prstDash val="solid"/>
              <a:headEnd type="triangle" w="med" len="med"/>
              <a:tailEnd type="triangle" w="med" len="med"/>
            </a:ln>
            <a:effectLst/>
          </p:spPr>
        </p:cxnSp>
        <p:cxnSp>
          <p:nvCxnSpPr>
            <p:cNvPr id="31" name="Straight Arrow Connector 30"/>
            <p:cNvCxnSpPr>
              <a:endCxn id="26" idx="1"/>
            </p:cNvCxnSpPr>
            <p:nvPr/>
          </p:nvCxnSpPr>
          <p:spPr>
            <a:xfrm flipV="1">
              <a:off x="7032603" y="5686131"/>
              <a:ext cx="1" cy="310895"/>
            </a:xfrm>
            <a:prstGeom prst="straightConnector1">
              <a:avLst/>
            </a:prstGeom>
            <a:noFill/>
            <a:ln w="9525" cap="flat" cmpd="sng" algn="ctr">
              <a:solidFill>
                <a:srgbClr val="40458C">
                  <a:shade val="95000"/>
                  <a:satMod val="105000"/>
                </a:srgbClr>
              </a:solidFill>
              <a:prstDash val="solid"/>
              <a:headEnd type="triangle" w="med" len="med"/>
              <a:tailEnd type="triangle" w="med" len="med"/>
            </a:ln>
            <a:effectLst/>
          </p:spPr>
        </p:cxnSp>
      </p:grpSp>
      <p:grpSp>
        <p:nvGrpSpPr>
          <p:cNvPr id="6" name="Group 5"/>
          <p:cNvGrpSpPr/>
          <p:nvPr/>
        </p:nvGrpSpPr>
        <p:grpSpPr>
          <a:xfrm>
            <a:off x="7996648" y="4838371"/>
            <a:ext cx="3114423" cy="646331"/>
            <a:chOff x="7996648" y="4838371"/>
            <a:chExt cx="3114423" cy="646331"/>
          </a:xfrm>
        </p:grpSpPr>
        <p:cxnSp>
          <p:nvCxnSpPr>
            <p:cNvPr id="37" name="Straight Arrow Connector 36"/>
            <p:cNvCxnSpPr>
              <a:stCxn id="26" idx="0"/>
              <a:endCxn id="38" idx="1"/>
            </p:cNvCxnSpPr>
            <p:nvPr/>
          </p:nvCxnSpPr>
          <p:spPr bwMode="auto">
            <a:xfrm flipV="1">
              <a:off x="7996648" y="5161537"/>
              <a:ext cx="1133223" cy="134480"/>
            </a:xfrm>
            <a:prstGeom prst="straightConnector1">
              <a:avLst/>
            </a:prstGeom>
            <a:noFill/>
            <a:ln w="9525" cap="flat" cmpd="sng" algn="ctr">
              <a:solidFill>
                <a:srgbClr val="FF0000"/>
              </a:solidFill>
              <a:prstDash val="solid"/>
              <a:round/>
              <a:headEnd type="triangle" w="med" len="med"/>
              <a:tailEnd type="none" w="med" len="med"/>
            </a:ln>
            <a:effectLst/>
          </p:spPr>
        </p:cxnSp>
        <p:sp>
          <p:nvSpPr>
            <p:cNvPr id="38" name="TextBox 37"/>
            <p:cNvSpPr txBox="1"/>
            <p:nvPr/>
          </p:nvSpPr>
          <p:spPr>
            <a:xfrm>
              <a:off x="9129871" y="4838371"/>
              <a:ext cx="1981200" cy="646331"/>
            </a:xfrm>
            <a:prstGeom prst="rect">
              <a:avLst/>
            </a:prstGeom>
            <a:noFill/>
          </p:spPr>
          <p:txBody>
            <a:bodyPr wrap="square" rtlCol="0">
              <a:spAutoFit/>
            </a:bodyPr>
            <a:lstStyle/>
            <a:p>
              <a:r>
                <a:rPr lang="en-US" dirty="0" smtClean="0"/>
                <a:t>Memory-model specific buffers</a:t>
              </a:r>
              <a:endParaRPr lang="en-US" dirty="0"/>
            </a:p>
          </p:txBody>
        </p:sp>
      </p:grpSp>
      <p:sp>
        <p:nvSpPr>
          <p:cNvPr id="43" name="TextBox 42"/>
          <p:cNvSpPr txBox="1"/>
          <p:nvPr/>
        </p:nvSpPr>
        <p:spPr>
          <a:xfrm>
            <a:off x="640739" y="4068945"/>
            <a:ext cx="2609666" cy="646331"/>
          </a:xfrm>
          <a:prstGeom prst="rect">
            <a:avLst/>
          </a:prstGeom>
          <a:noFill/>
          <a:ln>
            <a:noFill/>
          </a:ln>
        </p:spPr>
        <p:txBody>
          <a:bodyPr wrap="square" rtlCol="0">
            <a:spAutoFit/>
          </a:bodyPr>
          <a:lstStyle/>
          <a:p>
            <a:r>
              <a:rPr lang="en-US" dirty="0" smtClean="0">
                <a:solidFill>
                  <a:srgbClr val="FF0000"/>
                </a:solidFill>
                <a:latin typeface="Comic Sans MS" panose="030F0702030302020204" pitchFamily="66" charset="0"/>
              </a:rPr>
              <a:t>No partially executed instructions</a:t>
            </a:r>
          </a:p>
        </p:txBody>
      </p:sp>
      <p:sp>
        <p:nvSpPr>
          <p:cNvPr id="44" name="TextBox 43"/>
          <p:cNvSpPr txBox="1"/>
          <p:nvPr/>
        </p:nvSpPr>
        <p:spPr>
          <a:xfrm>
            <a:off x="640739" y="5004057"/>
            <a:ext cx="2673961" cy="646331"/>
          </a:xfrm>
          <a:prstGeom prst="rect">
            <a:avLst/>
          </a:prstGeom>
          <a:noFill/>
          <a:ln>
            <a:noFill/>
          </a:ln>
        </p:spPr>
        <p:txBody>
          <a:bodyPr wrap="square" rtlCol="0">
            <a:spAutoFit/>
          </a:bodyPr>
          <a:lstStyle/>
          <a:p>
            <a:r>
              <a:rPr lang="en-US" dirty="0" smtClean="0">
                <a:solidFill>
                  <a:srgbClr val="FF0000"/>
                </a:solidFill>
                <a:latin typeface="Comic Sans MS" panose="030F0702030302020204" pitchFamily="66" charset="0"/>
              </a:rPr>
              <a:t>Both SC </a:t>
            </a:r>
            <a:r>
              <a:rPr lang="en-US" dirty="0">
                <a:solidFill>
                  <a:srgbClr val="FF0000"/>
                </a:solidFill>
                <a:latin typeface="Comic Sans MS" panose="030F0702030302020204" pitchFamily="66" charset="0"/>
              </a:rPr>
              <a:t>and TSO </a:t>
            </a:r>
            <a:r>
              <a:rPr lang="en-US" dirty="0" smtClean="0">
                <a:solidFill>
                  <a:srgbClr val="FF0000"/>
                </a:solidFill>
                <a:latin typeface="Comic Sans MS" panose="030F0702030302020204" pitchFamily="66" charset="0"/>
              </a:rPr>
              <a:t>have the </a:t>
            </a:r>
            <a:r>
              <a:rPr lang="en-US" dirty="0">
                <a:solidFill>
                  <a:srgbClr val="FF0000"/>
                </a:solidFill>
                <a:latin typeface="Comic Sans MS" panose="030F0702030302020204" pitchFamily="66" charset="0"/>
              </a:rPr>
              <a:t>I</a:t>
            </a:r>
            <a:r>
              <a:rPr lang="en-US" baseline="30000" dirty="0">
                <a:solidFill>
                  <a:srgbClr val="FF0000"/>
                </a:solidFill>
                <a:latin typeface="Comic Sans MS" panose="030F0702030302020204" pitchFamily="66" charset="0"/>
              </a:rPr>
              <a:t>2</a:t>
            </a:r>
            <a:r>
              <a:rPr lang="en-US" dirty="0">
                <a:solidFill>
                  <a:srgbClr val="FF0000"/>
                </a:solidFill>
                <a:latin typeface="Comic Sans MS" panose="030F0702030302020204" pitchFamily="66" charset="0"/>
              </a:rPr>
              <a:t>E </a:t>
            </a:r>
            <a:r>
              <a:rPr lang="en-US" dirty="0" smtClean="0">
                <a:solidFill>
                  <a:srgbClr val="FF0000"/>
                </a:solidFill>
                <a:latin typeface="Comic Sans MS" panose="030F0702030302020204" pitchFamily="66" charset="0"/>
              </a:rPr>
              <a:t>property</a:t>
            </a:r>
            <a:endParaRPr lang="en-US"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45929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TSO in I</a:t>
            </a:r>
            <a:r>
              <a:rPr lang="en-US" baseline="30000" dirty="0" smtClean="0"/>
              <a:t>2</a:t>
            </a:r>
            <a:r>
              <a:rPr lang="en-US" dirty="0" smtClean="0"/>
              <a:t>E </a:t>
            </a:r>
            <a:r>
              <a:rPr lang="en-US" sz="3600" dirty="0" smtClean="0"/>
              <a:t>[Owens 2009]</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29640" y="3808123"/>
                <a:ext cx="10769600" cy="2135476"/>
              </a:xfrm>
            </p:spPr>
            <p:txBody>
              <a:bodyPr/>
              <a:lstStyle/>
              <a:p>
                <a:r>
                  <a:rPr lang="en-US" sz="2000" dirty="0"/>
                  <a:t>A store first goes into the </a:t>
                </a:r>
                <a:r>
                  <a:rPr lang="en-US" sz="2000" dirty="0" smtClean="0"/>
                  <a:t>store </a:t>
                </a:r>
                <a:r>
                  <a:rPr lang="en-US" sz="2000" dirty="0"/>
                  <a:t>buffer (</a:t>
                </a:r>
                <a14:m>
                  <m:oMath xmlns:m="http://schemas.openxmlformats.org/officeDocument/2006/math">
                    <m:r>
                      <a:rPr lang="en-US" sz="2000" i="1" dirty="0">
                        <a:latin typeface="Cambria Math" panose="02040503050406030204" pitchFamily="18" charset="0"/>
                      </a:rPr>
                      <m:t>𝑠𝑏</m:t>
                    </m:r>
                  </m:oMath>
                </a14:m>
                <a:r>
                  <a:rPr lang="en-US" sz="2000" dirty="0"/>
                  <a:t>)</a:t>
                </a:r>
              </a:p>
              <a:p>
                <a:r>
                  <a:rPr lang="en-US" sz="2000" dirty="0"/>
                  <a:t>A load reads the youngest corresponding entry from </a:t>
                </a:r>
                <a14:m>
                  <m:oMath xmlns:m="http://schemas.openxmlformats.org/officeDocument/2006/math">
                    <m:r>
                      <a:rPr lang="en-US" sz="2000" i="1" dirty="0">
                        <a:latin typeface="Cambria Math" panose="02040503050406030204" pitchFamily="18" charset="0"/>
                      </a:rPr>
                      <m:t>𝑠𝑏</m:t>
                    </m:r>
                    <m:r>
                      <a:rPr lang="en-US" sz="2000" i="1" dirty="0">
                        <a:latin typeface="Cambria Math" panose="02040503050406030204" pitchFamily="18" charset="0"/>
                      </a:rPr>
                      <m:t> </m:t>
                    </m:r>
                  </m:oMath>
                </a14:m>
                <a:r>
                  <a:rPr lang="en-US" sz="2000" dirty="0"/>
                  <a:t>before reading the memory</a:t>
                </a:r>
              </a:p>
              <a:p>
                <a:r>
                  <a:rPr lang="en-US" sz="2000" dirty="0"/>
                  <a:t>A store is </a:t>
                </a:r>
                <a:r>
                  <a:rPr lang="en-US" sz="2000" dirty="0" err="1"/>
                  <a:t>dequeued</a:t>
                </a:r>
                <a:r>
                  <a:rPr lang="en-US" sz="2000" dirty="0"/>
                  <a:t> from the </a:t>
                </a:r>
                <a14:m>
                  <m:oMath xmlns:m="http://schemas.openxmlformats.org/officeDocument/2006/math">
                    <m:r>
                      <a:rPr lang="en-US" sz="2000" i="1" dirty="0">
                        <a:latin typeface="Cambria Math" panose="02040503050406030204" pitchFamily="18" charset="0"/>
                      </a:rPr>
                      <m:t>𝑠𝑏</m:t>
                    </m:r>
                    <m:r>
                      <a:rPr lang="en-US" sz="2000" i="1" dirty="0">
                        <a:latin typeface="Cambria Math" panose="02040503050406030204" pitchFamily="18" charset="0"/>
                      </a:rPr>
                      <m:t> </m:t>
                    </m:r>
                  </m:oMath>
                </a14:m>
                <a:r>
                  <a:rPr lang="en-US" sz="2000" dirty="0"/>
                  <a:t>in FIFO order to update the monolithic memory (</a:t>
                </a:r>
                <a:r>
                  <a:rPr lang="en-US" sz="2000" i="1" dirty="0"/>
                  <a:t>background rule</a:t>
                </a:r>
                <a:r>
                  <a:rPr lang="en-US" sz="2000" dirty="0"/>
                  <a:t>)</a:t>
                </a:r>
              </a:p>
              <a:p>
                <a:r>
                  <a:rPr lang="en-US" sz="2000" dirty="0"/>
                  <a:t>A </a:t>
                </a:r>
                <a:r>
                  <a:rPr lang="en-US" sz="2000" b="1" i="1" dirty="0"/>
                  <a:t>Commit</a:t>
                </a:r>
                <a:r>
                  <a:rPr lang="en-US" sz="2000" i="1" dirty="0"/>
                  <a:t> fence </a:t>
                </a:r>
                <a:r>
                  <a:rPr lang="en-US" sz="2000" dirty="0"/>
                  <a:t>stalls local execution until </a:t>
                </a:r>
                <a14:m>
                  <m:oMath xmlns:m="http://schemas.openxmlformats.org/officeDocument/2006/math">
                    <m:r>
                      <a:rPr lang="en-US" sz="2000" i="1" dirty="0">
                        <a:latin typeface="Cambria Math" panose="02040503050406030204" pitchFamily="18" charset="0"/>
                      </a:rPr>
                      <m:t>𝑠𝑏</m:t>
                    </m:r>
                    <m:r>
                      <a:rPr lang="en-US" sz="2000" i="1" dirty="0">
                        <a:latin typeface="Cambria Math" panose="02040503050406030204" pitchFamily="18" charset="0"/>
                      </a:rPr>
                      <m:t> </m:t>
                    </m:r>
                  </m:oMath>
                </a14:m>
                <a:r>
                  <a:rPr lang="en-US" sz="2000" dirty="0"/>
                  <a:t>is empty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29640" y="3808123"/>
                <a:ext cx="10769600" cy="2135476"/>
              </a:xfrm>
              <a:blipFill>
                <a:blip r:embed="rId3"/>
                <a:stretch>
                  <a:fillRect t="-1714" r="-1302" b="-371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dirty="0" smtClean="0"/>
              <a:t>09/12/2017</a:t>
            </a:r>
            <a:endParaRPr lang="en-US" dirty="0"/>
          </a:p>
        </p:txBody>
      </p:sp>
      <p:sp>
        <p:nvSpPr>
          <p:cNvPr id="5" name="Slide Number Placeholder 4"/>
          <p:cNvSpPr>
            <a:spLocks noGrp="1"/>
          </p:cNvSpPr>
          <p:nvPr>
            <p:ph type="sldNum" sz="quarter" idx="11"/>
          </p:nvPr>
        </p:nvSpPr>
        <p:spPr/>
        <p:txBody>
          <a:bodyPr/>
          <a:lstStyle/>
          <a:p>
            <a:fld id="{150B58A3-ADC4-4689-8A5B-97CA47884A12}" type="slidenum">
              <a:rPr lang="en-US" smtClean="0"/>
              <a:t>13</a:t>
            </a:fld>
            <a:endParaRPr lang="en-US"/>
          </a:p>
        </p:txBody>
      </p:sp>
      <p:grpSp>
        <p:nvGrpSpPr>
          <p:cNvPr id="6" name="Group 5"/>
          <p:cNvGrpSpPr/>
          <p:nvPr/>
        </p:nvGrpSpPr>
        <p:grpSpPr>
          <a:xfrm>
            <a:off x="3579882" y="1447800"/>
            <a:ext cx="5820299" cy="2182713"/>
            <a:chOff x="2436882" y="1741586"/>
            <a:chExt cx="5820299" cy="2182713"/>
          </a:xfrm>
        </p:grpSpPr>
        <p:sp>
          <p:nvSpPr>
            <p:cNvPr id="7" name="TextBox 6"/>
            <p:cNvSpPr txBox="1"/>
            <p:nvPr/>
          </p:nvSpPr>
          <p:spPr>
            <a:xfrm>
              <a:off x="5120613" y="2015462"/>
              <a:ext cx="452836"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mr-IN" b="0" i="0" u="none" strike="noStrike" kern="0" cap="none" spc="0" normalizeH="0" baseline="0" noProof="0" smtClean="0">
                  <a:ln>
                    <a:noFill/>
                  </a:ln>
                  <a:solidFill>
                    <a:srgbClr val="40458C"/>
                  </a:solidFill>
                  <a:effectLst/>
                  <a:uLnTx/>
                  <a:uFillTx/>
                  <a:latin typeface="Calibri" panose="020F0502020204030204" pitchFamily="34" charset="0"/>
                </a:rPr>
                <a:t>…</a:t>
              </a:r>
              <a:endParaRPr kumimoji="0" lang="en-US" b="0" i="0" u="none" strike="noStrike" kern="0" cap="none" spc="0" normalizeH="0" baseline="0" noProof="0" dirty="0">
                <a:ln>
                  <a:noFill/>
                </a:ln>
                <a:solidFill>
                  <a:srgbClr val="40458C"/>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436882" y="3576569"/>
                  <a:ext cx="5820299" cy="347730"/>
                </a:xfrm>
                <a:prstGeom prst="rect">
                  <a:avLst/>
                </a:prstGeom>
                <a:solidFill>
                  <a:srgbClr val="B25955"/>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Monolithic Memory </a:t>
                  </a:r>
                  <a14:m>
                    <m:oMath xmlns:m="http://schemas.openxmlformats.org/officeDocument/2006/math">
                      <m:r>
                        <a:rPr kumimoji="0" lang="en-US" b="0" i="1" u="none" strike="noStrike" kern="0" cap="none" spc="0" normalizeH="0" baseline="0" noProof="0" smtClean="0">
                          <a:ln>
                            <a:noFill/>
                          </a:ln>
                          <a:solidFill>
                            <a:srgbClr val="FFFFFF"/>
                          </a:solidFill>
                          <a:effectLst/>
                          <a:uLnTx/>
                          <a:uFillTx/>
                          <a:latin typeface="Cambria Math" panose="02040503050406030204" pitchFamily="18" charset="0"/>
                        </a:rPr>
                        <m:t>𝑚</m:t>
                      </m:r>
                    </m:oMath>
                  </a14:m>
                  <a:endPar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436882" y="3576569"/>
                  <a:ext cx="5820299" cy="347730"/>
                </a:xfrm>
                <a:prstGeom prst="rect">
                  <a:avLst/>
                </a:prstGeom>
                <a:blipFill>
                  <a:blip r:embed="rId4"/>
                  <a:stretch>
                    <a:fillRect/>
                  </a:stretch>
                </a:blipFill>
                <a:ln>
                  <a:noFill/>
                </a:ln>
              </p:spPr>
              <p:txBody>
                <a:bodyPr/>
                <a:lstStyle/>
                <a:p>
                  <a:r>
                    <a:rPr lang="en-US">
                      <a:noFill/>
                    </a:rPr>
                    <a:t> </a:t>
                  </a:r>
                </a:p>
              </p:txBody>
            </p:sp>
          </mc:Fallback>
        </mc:AlternateContent>
        <p:grpSp>
          <p:nvGrpSpPr>
            <p:cNvPr id="9" name="Group 8"/>
            <p:cNvGrpSpPr/>
            <p:nvPr/>
          </p:nvGrpSpPr>
          <p:grpSpPr>
            <a:xfrm>
              <a:off x="2436882" y="1741586"/>
              <a:ext cx="2653427" cy="1846799"/>
              <a:chOff x="2436882" y="1744096"/>
              <a:chExt cx="2653427" cy="1846799"/>
            </a:xfrm>
          </p:grpSpPr>
          <p:sp>
            <p:nvSpPr>
              <p:cNvPr id="20" name="Rectangle 19"/>
              <p:cNvSpPr/>
              <p:nvPr/>
            </p:nvSpPr>
            <p:spPr>
              <a:xfrm>
                <a:off x="2436882" y="1744096"/>
                <a:ext cx="2653427" cy="807501"/>
              </a:xfrm>
              <a:prstGeom prst="rect">
                <a:avLst/>
              </a:prstGeom>
              <a:solidFill>
                <a:srgbClr val="FFFC95"/>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40458C"/>
                  </a:solidFill>
                  <a:effectLst/>
                  <a:uLnTx/>
                  <a:uFillTx/>
                  <a:latin typeface="Calibri" panose="020F0502020204030204" pitchFamily="34" charset="0"/>
                  <a:cs typeface="Calibri" panose="020F0502020204030204" pitchFamily="34" charset="0"/>
                </a:endParaRPr>
              </a:p>
            </p:txBody>
          </p:sp>
          <p:cxnSp>
            <p:nvCxnSpPr>
              <p:cNvPr id="21" name="Straight Arrow Connector 20"/>
              <p:cNvCxnSpPr>
                <a:endCxn id="22" idx="0"/>
              </p:cNvCxnSpPr>
              <p:nvPr/>
            </p:nvCxnSpPr>
            <p:spPr>
              <a:xfrm>
                <a:off x="3041032" y="2551597"/>
                <a:ext cx="0" cy="226778"/>
              </a:xfrm>
              <a:prstGeom prst="straightConnector1">
                <a:avLst/>
              </a:prstGeom>
              <a:noFill/>
              <a:ln w="9525" cap="flat" cmpd="sng" algn="ctr">
                <a:solidFill>
                  <a:srgbClr val="40458C">
                    <a:shade val="95000"/>
                    <a:satMod val="105000"/>
                  </a:srgbClr>
                </a:solidFill>
                <a:prstDash val="solid"/>
                <a:headEnd type="triangle"/>
                <a:tailEnd type="triangle"/>
              </a:ln>
              <a:effectLst/>
            </p:spPr>
          </p:cxnSp>
          <mc:AlternateContent xmlns:mc="http://schemas.openxmlformats.org/markup-compatibility/2006" xmlns:a14="http://schemas.microsoft.com/office/drawing/2010/main">
            <mc:Choice Requires="a14">
              <p:sp>
                <p:nvSpPr>
                  <p:cNvPr id="22" name="Rectangle 21"/>
                  <p:cNvSpPr/>
                  <p:nvPr/>
                </p:nvSpPr>
                <p:spPr>
                  <a:xfrm>
                    <a:off x="2436882" y="2778375"/>
                    <a:ext cx="1208300" cy="583920"/>
                  </a:xfrm>
                  <a:prstGeom prst="rect">
                    <a:avLst/>
                  </a:prstGeom>
                  <a:solidFill>
                    <a:srgbClr val="0070C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Store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Buffer (</a:t>
                    </a:r>
                    <a14:m>
                      <m:oMath xmlns:m="http://schemas.openxmlformats.org/officeDocument/2006/math">
                        <m:r>
                          <a:rPr kumimoji="0" lang="en-US" b="0" i="1" u="none" strike="noStrike" kern="0" cap="none" spc="0" normalizeH="0" baseline="0" noProof="0" smtClean="0">
                            <a:ln>
                              <a:noFill/>
                            </a:ln>
                            <a:solidFill>
                              <a:srgbClr val="FFFFFF"/>
                            </a:solidFill>
                            <a:effectLst/>
                            <a:uLnTx/>
                            <a:uFillTx/>
                            <a:latin typeface="Cambria Math" panose="02040503050406030204" pitchFamily="18" charset="0"/>
                            <a:cs typeface="Calibri" panose="020F0502020204030204" pitchFamily="34" charset="0"/>
                          </a:rPr>
                          <m:t>𝑠𝑏</m:t>
                        </m:r>
                      </m:oMath>
                    </a14:m>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2436882" y="2778375"/>
                    <a:ext cx="1208300" cy="583920"/>
                  </a:xfrm>
                  <a:prstGeom prst="rect">
                    <a:avLst/>
                  </a:prstGeom>
                  <a:blipFill>
                    <a:blip r:embed="rId5"/>
                    <a:stretch>
                      <a:fillRect/>
                    </a:stretch>
                  </a:blipFill>
                  <a:ln>
                    <a:noFill/>
                  </a:ln>
                </p:spPr>
                <p:txBody>
                  <a:bodyPr/>
                  <a:lstStyle/>
                  <a:p>
                    <a:r>
                      <a:rPr lang="en-US">
                        <a:noFill/>
                      </a:rPr>
                      <a:t> </a:t>
                    </a:r>
                  </a:p>
                </p:txBody>
              </p:sp>
            </mc:Fallback>
          </mc:AlternateContent>
          <p:cxnSp>
            <p:nvCxnSpPr>
              <p:cNvPr id="23" name="Straight Arrow Connector 22"/>
              <p:cNvCxnSpPr>
                <a:stCxn id="22" idx="2"/>
              </p:cNvCxnSpPr>
              <p:nvPr/>
            </p:nvCxnSpPr>
            <p:spPr>
              <a:xfrm>
                <a:off x="3041032" y="3362295"/>
                <a:ext cx="0" cy="228600"/>
              </a:xfrm>
              <a:prstGeom prst="straightConnector1">
                <a:avLst/>
              </a:prstGeom>
              <a:noFill/>
              <a:ln w="9525" cap="flat" cmpd="sng" algn="ctr">
                <a:solidFill>
                  <a:srgbClr val="40458C">
                    <a:shade val="95000"/>
                    <a:satMod val="105000"/>
                  </a:srgbClr>
                </a:solidFill>
                <a:prstDash val="solid"/>
                <a:tailEnd type="triangle"/>
              </a:ln>
              <a:effectLst/>
            </p:spPr>
          </p:cxnSp>
          <p:sp>
            <p:nvSpPr>
              <p:cNvPr id="24" name="TextBox 23"/>
              <p:cNvSpPr txBox="1"/>
              <p:nvPr/>
            </p:nvSpPr>
            <p:spPr>
              <a:xfrm>
                <a:off x="3027913" y="2092177"/>
                <a:ext cx="1471365"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dirty="0" smtClean="0">
                    <a:latin typeface="Calibri" panose="020F0502020204030204" pitchFamily="34" charset="0"/>
                    <a:cs typeface="Calibri" panose="020F0502020204030204" pitchFamily="34" charset="0"/>
                  </a:rPr>
                  <a:t>Register State</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5" name="TextBox 24"/>
                  <p:cNvSpPr txBox="1"/>
                  <p:nvPr/>
                </p:nvSpPr>
                <p:spPr>
                  <a:xfrm>
                    <a:off x="3124895" y="1759363"/>
                    <a:ext cx="1277401" cy="369332"/>
                  </a:xfrm>
                  <a:prstGeom prst="rect">
                    <a:avLst/>
                  </a:prstGeom>
                  <a:noFill/>
                </p:spPr>
                <p:txBody>
                  <a:bodyPr wrap="none" rtlCol="0">
                    <a:spAutoFit/>
                  </a:bodyPr>
                  <a:lstStyle/>
                  <a:p>
                    <a:pPr algn="ctr"/>
                    <a:r>
                      <a:rPr lang="en-US" dirty="0" smtClean="0">
                        <a:solidFill>
                          <a:schemeClr val="tx1"/>
                        </a:solidFill>
                        <a:latin typeface="Calibri" panose="020F0502020204030204" pitchFamily="34" charset="0"/>
                        <a:cs typeface="Calibri" panose="020F0502020204030204" pitchFamily="34" charset="0"/>
                      </a:rPr>
                      <a:t>Processor </a:t>
                    </a:r>
                    <a14:m>
                      <m:oMath xmlns:m="http://schemas.openxmlformats.org/officeDocument/2006/math">
                        <m:r>
                          <a:rPr lang="en-US" i="1" dirty="0" smtClean="0">
                            <a:solidFill>
                              <a:schemeClr val="tx1"/>
                            </a:solidFill>
                            <a:latin typeface="Cambria Math" panose="02040503050406030204" pitchFamily="18" charset="0"/>
                          </a:rPr>
                          <m:t>1</m:t>
                        </m:r>
                      </m:oMath>
                    </a14:m>
                    <a:endParaRPr lang="en-US" dirty="0">
                      <a:solidFill>
                        <a:schemeClr val="tx1"/>
                      </a:solidFill>
                      <a:latin typeface="Calibri" panose="020F0502020204030204" pitchFamily="34" charset="0"/>
                      <a:cs typeface="Calibri" panose="020F050202020403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124895" y="1759363"/>
                    <a:ext cx="1277401" cy="369332"/>
                  </a:xfrm>
                  <a:prstGeom prst="rect">
                    <a:avLst/>
                  </a:prstGeom>
                  <a:blipFill>
                    <a:blip r:embed="rId6"/>
                    <a:stretch>
                      <a:fillRect l="-4306" t="-8197" b="-24590"/>
                    </a:stretch>
                  </a:blipFill>
                </p:spPr>
                <p:txBody>
                  <a:bodyPr/>
                  <a:lstStyle/>
                  <a:p>
                    <a:r>
                      <a:rPr lang="en-US">
                        <a:noFill/>
                      </a:rPr>
                      <a:t> </a:t>
                    </a:r>
                  </a:p>
                </p:txBody>
              </p:sp>
            </mc:Fallback>
          </mc:AlternateContent>
        </p:grpSp>
        <p:grpSp>
          <p:nvGrpSpPr>
            <p:cNvPr id="10" name="Group 9"/>
            <p:cNvGrpSpPr/>
            <p:nvPr/>
          </p:nvGrpSpPr>
          <p:grpSpPr>
            <a:xfrm>
              <a:off x="5603754" y="1741586"/>
              <a:ext cx="2653427" cy="1846799"/>
              <a:chOff x="2436882" y="1744096"/>
              <a:chExt cx="2653427" cy="1846799"/>
            </a:xfrm>
          </p:grpSpPr>
          <p:sp>
            <p:nvSpPr>
              <p:cNvPr id="11" name="Rectangle 10"/>
              <p:cNvSpPr/>
              <p:nvPr/>
            </p:nvSpPr>
            <p:spPr>
              <a:xfrm>
                <a:off x="2436882" y="1744096"/>
                <a:ext cx="2653427" cy="807501"/>
              </a:xfrm>
              <a:prstGeom prst="rect">
                <a:avLst/>
              </a:prstGeom>
              <a:solidFill>
                <a:srgbClr val="FFFC95"/>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40458C"/>
                  </a:solidFill>
                  <a:effectLst/>
                  <a:uLnTx/>
                  <a:uFillTx/>
                  <a:latin typeface="Calibri" panose="020F0502020204030204" pitchFamily="34" charset="0"/>
                  <a:cs typeface="Calibri" panose="020F0502020204030204" pitchFamily="34" charset="0"/>
                </a:endParaRPr>
              </a:p>
            </p:txBody>
          </p:sp>
          <p:cxnSp>
            <p:nvCxnSpPr>
              <p:cNvPr id="12" name="Straight Arrow Connector 11"/>
              <p:cNvCxnSpPr>
                <a:endCxn id="13" idx="0"/>
              </p:cNvCxnSpPr>
              <p:nvPr/>
            </p:nvCxnSpPr>
            <p:spPr>
              <a:xfrm>
                <a:off x="3041032" y="2551597"/>
                <a:ext cx="0" cy="226778"/>
              </a:xfrm>
              <a:prstGeom prst="straightConnector1">
                <a:avLst/>
              </a:prstGeom>
              <a:noFill/>
              <a:ln w="9525" cap="flat" cmpd="sng" algn="ctr">
                <a:solidFill>
                  <a:srgbClr val="40458C">
                    <a:shade val="95000"/>
                    <a:satMod val="105000"/>
                  </a:srgbClr>
                </a:solidFill>
                <a:prstDash val="solid"/>
                <a:headEnd type="triangle"/>
                <a:tailEnd type="triangle"/>
              </a:ln>
              <a:effectLst/>
            </p:spPr>
          </p:cxnSp>
          <mc:AlternateContent xmlns:mc="http://schemas.openxmlformats.org/markup-compatibility/2006" xmlns:a14="http://schemas.microsoft.com/office/drawing/2010/main">
            <mc:Choice Requires="a14">
              <p:sp>
                <p:nvSpPr>
                  <p:cNvPr id="13" name="Rectangle 12"/>
                  <p:cNvSpPr/>
                  <p:nvPr/>
                </p:nvSpPr>
                <p:spPr>
                  <a:xfrm>
                    <a:off x="2436882" y="2778375"/>
                    <a:ext cx="1208300" cy="583920"/>
                  </a:xfrm>
                  <a:prstGeom prst="rect">
                    <a:avLst/>
                  </a:prstGeom>
                  <a:solidFill>
                    <a:srgbClr val="0070C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Store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Buffer (</a:t>
                    </a:r>
                    <a14:m>
                      <m:oMath xmlns:m="http://schemas.openxmlformats.org/officeDocument/2006/math">
                        <m:r>
                          <a:rPr kumimoji="0" lang="en-US" b="0" i="1" u="none" strike="noStrike" kern="0" cap="none" spc="0" normalizeH="0" baseline="0" noProof="0" smtClean="0">
                            <a:ln>
                              <a:noFill/>
                            </a:ln>
                            <a:solidFill>
                              <a:srgbClr val="FFFFFF"/>
                            </a:solidFill>
                            <a:effectLst/>
                            <a:uLnTx/>
                            <a:uFillTx/>
                            <a:latin typeface="Cambria Math" panose="02040503050406030204" pitchFamily="18" charset="0"/>
                            <a:cs typeface="Calibri" panose="020F0502020204030204" pitchFamily="34" charset="0"/>
                          </a:rPr>
                          <m:t>𝑠𝑏</m:t>
                        </m:r>
                      </m:oMath>
                    </a14:m>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a:t>
                    </a:r>
                  </a:p>
                </p:txBody>
              </p:sp>
            </mc:Choice>
            <mc:Fallback xmlns="">
              <p:sp>
                <p:nvSpPr>
                  <p:cNvPr id="38" name="Rectangle 37"/>
                  <p:cNvSpPr>
                    <a:spLocks noRot="1" noChangeAspect="1" noMove="1" noResize="1" noEditPoints="1" noAdjustHandles="1" noChangeArrowheads="1" noChangeShapeType="1" noTextEdit="1"/>
                  </p:cNvSpPr>
                  <p:nvPr/>
                </p:nvSpPr>
                <p:spPr>
                  <a:xfrm>
                    <a:off x="2436882" y="2778375"/>
                    <a:ext cx="1208300" cy="583920"/>
                  </a:xfrm>
                  <a:prstGeom prst="rect">
                    <a:avLst/>
                  </a:prstGeom>
                  <a:blipFill>
                    <a:blip r:embed="rId7"/>
                    <a:stretch>
                      <a:fillRect/>
                    </a:stretch>
                  </a:blipFill>
                  <a:ln>
                    <a:noFill/>
                  </a:ln>
                </p:spPr>
                <p:txBody>
                  <a:bodyPr/>
                  <a:lstStyle/>
                  <a:p>
                    <a:r>
                      <a:rPr lang="en-US">
                        <a:noFill/>
                      </a:rPr>
                      <a:t> </a:t>
                    </a:r>
                  </a:p>
                </p:txBody>
              </p:sp>
            </mc:Fallback>
          </mc:AlternateContent>
          <p:cxnSp>
            <p:nvCxnSpPr>
              <p:cNvPr id="14" name="Straight Arrow Connector 13"/>
              <p:cNvCxnSpPr>
                <a:stCxn id="13" idx="2"/>
              </p:cNvCxnSpPr>
              <p:nvPr/>
            </p:nvCxnSpPr>
            <p:spPr>
              <a:xfrm>
                <a:off x="3041032" y="3362295"/>
                <a:ext cx="0" cy="228600"/>
              </a:xfrm>
              <a:prstGeom prst="straightConnector1">
                <a:avLst/>
              </a:prstGeom>
              <a:noFill/>
              <a:ln w="9525" cap="flat" cmpd="sng" algn="ctr">
                <a:solidFill>
                  <a:srgbClr val="40458C">
                    <a:shade val="95000"/>
                    <a:satMod val="105000"/>
                  </a:srgbClr>
                </a:solidFill>
                <a:prstDash val="solid"/>
                <a:tailEnd type="triangle"/>
              </a:ln>
              <a:effectLst/>
            </p:spPr>
          </p:cxnSp>
          <p:sp>
            <p:nvSpPr>
              <p:cNvPr id="15" name="TextBox 14"/>
              <p:cNvSpPr txBox="1"/>
              <p:nvPr/>
            </p:nvSpPr>
            <p:spPr>
              <a:xfrm>
                <a:off x="3027913" y="2092177"/>
                <a:ext cx="1471365"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dirty="0" smtClean="0">
                    <a:latin typeface="Calibri" panose="020F0502020204030204" pitchFamily="34" charset="0"/>
                    <a:cs typeface="Calibri" panose="020F0502020204030204" pitchFamily="34" charset="0"/>
                  </a:rPr>
                  <a:t>Register State</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3120503" y="1759363"/>
                    <a:ext cx="1286185" cy="369332"/>
                  </a:xfrm>
                  <a:prstGeom prst="rect">
                    <a:avLst/>
                  </a:prstGeom>
                  <a:noFill/>
                </p:spPr>
                <p:txBody>
                  <a:bodyPr wrap="none" rtlCol="0">
                    <a:spAutoFit/>
                  </a:bodyPr>
                  <a:lstStyle/>
                  <a:p>
                    <a:pPr algn="ctr"/>
                    <a:r>
                      <a:rPr lang="en-US" dirty="0" smtClean="0">
                        <a:solidFill>
                          <a:schemeClr val="tx1"/>
                        </a:solidFill>
                        <a:latin typeface="Calibri" panose="020F0502020204030204" pitchFamily="34" charset="0"/>
                        <a:cs typeface="Calibri" panose="020F0502020204030204" pitchFamily="34" charset="0"/>
                      </a:rPr>
                      <a:t>Processor </a:t>
                    </a:r>
                    <a14:m>
                      <m:oMath xmlns:m="http://schemas.openxmlformats.org/officeDocument/2006/math">
                        <m:r>
                          <a:rPr lang="en-US" b="0" i="1" smtClean="0">
                            <a:solidFill>
                              <a:schemeClr val="tx1"/>
                            </a:solidFill>
                            <a:latin typeface="Cambria Math" panose="02040503050406030204" pitchFamily="18" charset="0"/>
                            <a:cs typeface="Calibri" panose="020F0502020204030204" pitchFamily="34" charset="0"/>
                          </a:rPr>
                          <m:t>𝑛</m:t>
                        </m:r>
                      </m:oMath>
                    </a14:m>
                    <a:endParaRPr lang="en-US" dirty="0">
                      <a:solidFill>
                        <a:schemeClr val="tx1"/>
                      </a:solidFill>
                      <a:latin typeface="Calibri" panose="020F0502020204030204" pitchFamily="34" charset="0"/>
                      <a:cs typeface="Calibri" panose="020F0502020204030204" pitchFamily="34"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120503" y="1759363"/>
                    <a:ext cx="1286185" cy="369332"/>
                  </a:xfrm>
                  <a:prstGeom prst="rect">
                    <a:avLst/>
                  </a:prstGeom>
                  <a:blipFill>
                    <a:blip r:embed="rId8"/>
                    <a:stretch>
                      <a:fillRect l="-3318" t="-8197" b="-24590"/>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29" name="TextBox 28"/>
              <p:cNvSpPr txBox="1"/>
              <p:nvPr/>
            </p:nvSpPr>
            <p:spPr>
              <a:xfrm>
                <a:off x="6856246" y="6077634"/>
                <a:ext cx="4759003" cy="646331"/>
              </a:xfrm>
              <a:prstGeom prst="rect">
                <a:avLst/>
              </a:prstGeom>
              <a:noFill/>
              <a:ln>
                <a:solidFill>
                  <a:srgbClr val="FF0000"/>
                </a:solidFill>
              </a:ln>
            </p:spPr>
            <p:txBody>
              <a:bodyPr wrap="square" rtlCol="0">
                <a:spAutoFit/>
              </a:bodyPr>
              <a:lstStyle/>
              <a:p>
                <a:r>
                  <a:rPr lang="en-US" dirty="0" smtClean="0"/>
                  <a:t>PSO can be defined similarly: </a:t>
                </a:r>
                <a:r>
                  <a:rPr lang="en-US" dirty="0" err="1" smtClean="0"/>
                  <a:t>dequeue</a:t>
                </a:r>
                <a:r>
                  <a:rPr lang="en-US" dirty="0" smtClean="0"/>
                  <a:t> the oldest store for </a:t>
                </a:r>
                <a:r>
                  <a:rPr lang="en-US" i="1" dirty="0" smtClean="0"/>
                  <a:t>any </a:t>
                </a:r>
                <a:r>
                  <a:rPr lang="en-US" dirty="0" smtClean="0"/>
                  <a:t>address in </a:t>
                </a:r>
                <a14:m>
                  <m:oMath xmlns:m="http://schemas.openxmlformats.org/officeDocument/2006/math">
                    <m:r>
                      <a:rPr lang="en-US" i="1" dirty="0" smtClean="0">
                        <a:latin typeface="Cambria Math" panose="02040503050406030204" pitchFamily="18" charset="0"/>
                      </a:rPr>
                      <m:t>𝑠𝑏</m:t>
                    </m:r>
                  </m:oMath>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6856246" y="6077634"/>
                <a:ext cx="4759003" cy="646331"/>
              </a:xfrm>
              <a:prstGeom prst="rect">
                <a:avLst/>
              </a:prstGeom>
              <a:blipFill>
                <a:blip r:embed="rId9"/>
                <a:stretch>
                  <a:fillRect l="-1023" t="-4630" b="-12963"/>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198242" y="1677136"/>
                <a:ext cx="866776" cy="369332"/>
              </a:xfrm>
              <a:prstGeom prst="rect">
                <a:avLst/>
              </a:prstGeom>
              <a:noFill/>
            </p:spPr>
            <p:txBody>
              <a:bodyPr wrap="none" rtlCol="0">
                <a:spAutoFit/>
              </a:bodyPr>
              <a:lstStyle/>
              <a:p>
                <a:r>
                  <a:rPr lang="en-US" dirty="0" smtClean="0"/>
                  <a:t>St </a:t>
                </a:r>
                <a14:m>
                  <m:oMath xmlns:m="http://schemas.openxmlformats.org/officeDocument/2006/math">
                    <m:r>
                      <a:rPr lang="en-US" i="1" dirty="0" smtClean="0">
                        <a:latin typeface="Cambria Math" panose="02040503050406030204" pitchFamily="18" charset="0"/>
                      </a:rPr>
                      <m:t>𝑎</m:t>
                    </m:r>
                  </m:oMath>
                </a14:m>
                <a:r>
                  <a:rPr lang="en-US" dirty="0" smtClean="0"/>
                  <a:t> </a:t>
                </a:r>
                <a14:m>
                  <m:oMath xmlns:m="http://schemas.openxmlformats.org/officeDocument/2006/math">
                    <m:r>
                      <a:rPr lang="en-US" i="1" dirty="0" smtClean="0">
                        <a:latin typeface="Cambria Math" panose="02040503050406030204" pitchFamily="18" charset="0"/>
                      </a:rPr>
                      <m:t>𝑣</m:t>
                    </m:r>
                  </m:oMath>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2198242" y="1677136"/>
                <a:ext cx="866776" cy="369332"/>
              </a:xfrm>
              <a:prstGeom prst="rect">
                <a:avLst/>
              </a:prstGeom>
              <a:blipFill>
                <a:blip r:embed="rId10"/>
                <a:stretch>
                  <a:fillRect l="-6338"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473832" y="3045335"/>
                <a:ext cx="915187" cy="369332"/>
              </a:xfrm>
              <a:prstGeom prst="rect">
                <a:avLst/>
              </a:prstGeom>
              <a:noFill/>
            </p:spPr>
            <p:txBody>
              <a:bodyPr wrap="none" rtlCol="0">
                <a:spAutoFit/>
              </a:bodyPr>
              <a:lstStyle/>
              <a:p>
                <a:r>
                  <a:rPr lang="en-US" dirty="0" smtClean="0"/>
                  <a:t>&lt;</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𝑣</m:t>
                    </m:r>
                  </m:oMath>
                </a14:m>
                <a:r>
                  <a:rPr lang="en-US" dirty="0" smtClean="0"/>
                  <a:t>&gt;</a:t>
                </a:r>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2473832" y="3045335"/>
                <a:ext cx="915187" cy="369332"/>
              </a:xfrm>
              <a:prstGeom prst="rect">
                <a:avLst/>
              </a:prstGeom>
              <a:blipFill>
                <a:blip r:embed="rId11"/>
                <a:stretch>
                  <a:fillRect l="-6000" t="-10000" r="-4667" b="-26667"/>
                </a:stretch>
              </a:blipFill>
            </p:spPr>
            <p:txBody>
              <a:bodyPr/>
              <a:lstStyle/>
              <a:p>
                <a:r>
                  <a:rPr lang="en-US">
                    <a:noFill/>
                  </a:rPr>
                  <a:t> </a:t>
                </a:r>
              </a:p>
            </p:txBody>
          </p:sp>
        </mc:Fallback>
      </mc:AlternateContent>
      <p:sp>
        <p:nvSpPr>
          <p:cNvPr id="34" name="Freeform 33"/>
          <p:cNvSpPr/>
          <p:nvPr/>
        </p:nvSpPr>
        <p:spPr bwMode="auto">
          <a:xfrm>
            <a:off x="2843701" y="2077502"/>
            <a:ext cx="749300" cy="635000"/>
          </a:xfrm>
          <a:custGeom>
            <a:avLst/>
            <a:gdLst>
              <a:gd name="connsiteX0" fmla="*/ 0 w 749300"/>
              <a:gd name="connsiteY0" fmla="*/ 0 h 635000"/>
              <a:gd name="connsiteX1" fmla="*/ 152400 w 749300"/>
              <a:gd name="connsiteY1" fmla="*/ 444500 h 635000"/>
              <a:gd name="connsiteX2" fmla="*/ 749300 w 749300"/>
              <a:gd name="connsiteY2" fmla="*/ 635000 h 635000"/>
            </a:gdLst>
            <a:ahLst/>
            <a:cxnLst>
              <a:cxn ang="0">
                <a:pos x="connsiteX0" y="connsiteY0"/>
              </a:cxn>
              <a:cxn ang="0">
                <a:pos x="connsiteX1" y="connsiteY1"/>
              </a:cxn>
              <a:cxn ang="0">
                <a:pos x="connsiteX2" y="connsiteY2"/>
              </a:cxn>
            </a:cxnLst>
            <a:rect l="l" t="t" r="r" b="b"/>
            <a:pathLst>
              <a:path w="749300" h="635000">
                <a:moveTo>
                  <a:pt x="0" y="0"/>
                </a:moveTo>
                <a:cubicBezTo>
                  <a:pt x="13758" y="169333"/>
                  <a:pt x="27517" y="338667"/>
                  <a:pt x="152400" y="444500"/>
                </a:cubicBezTo>
                <a:cubicBezTo>
                  <a:pt x="277283" y="550333"/>
                  <a:pt x="513291" y="592666"/>
                  <a:pt x="749300" y="635000"/>
                </a:cubicBezTo>
              </a:path>
            </a:pathLst>
          </a:custGeom>
          <a:no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35" name="Freeform 34"/>
          <p:cNvSpPr/>
          <p:nvPr/>
        </p:nvSpPr>
        <p:spPr bwMode="auto">
          <a:xfrm>
            <a:off x="3364248" y="2861501"/>
            <a:ext cx="220625" cy="593125"/>
          </a:xfrm>
          <a:custGeom>
            <a:avLst/>
            <a:gdLst>
              <a:gd name="connsiteX0" fmla="*/ 190652 w 190652"/>
              <a:gd name="connsiteY0" fmla="*/ 0 h 520700"/>
              <a:gd name="connsiteX1" fmla="*/ 152 w 190652"/>
              <a:gd name="connsiteY1" fmla="*/ 254000 h 520700"/>
              <a:gd name="connsiteX2" fmla="*/ 165252 w 190652"/>
              <a:gd name="connsiteY2" fmla="*/ 520700 h 520700"/>
            </a:gdLst>
            <a:ahLst/>
            <a:cxnLst>
              <a:cxn ang="0">
                <a:pos x="connsiteX0" y="connsiteY0"/>
              </a:cxn>
              <a:cxn ang="0">
                <a:pos x="connsiteX1" y="connsiteY1"/>
              </a:cxn>
              <a:cxn ang="0">
                <a:pos x="connsiteX2" y="connsiteY2"/>
              </a:cxn>
            </a:cxnLst>
            <a:rect l="l" t="t" r="r" b="b"/>
            <a:pathLst>
              <a:path w="190652" h="520700">
                <a:moveTo>
                  <a:pt x="190652" y="0"/>
                </a:moveTo>
                <a:cubicBezTo>
                  <a:pt x="97518" y="83608"/>
                  <a:pt x="4385" y="167217"/>
                  <a:pt x="152" y="254000"/>
                </a:cubicBezTo>
                <a:cubicBezTo>
                  <a:pt x="-4081" y="340783"/>
                  <a:pt x="80585" y="430741"/>
                  <a:pt x="165252" y="520700"/>
                </a:cubicBezTo>
              </a:path>
            </a:pathLst>
          </a:custGeom>
          <a:no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p:txBody>
      </p:sp>
      <p:sp>
        <p:nvSpPr>
          <p:cNvPr id="17" name="TextBox 16"/>
          <p:cNvSpPr txBox="1"/>
          <p:nvPr/>
        </p:nvSpPr>
        <p:spPr>
          <a:xfrm>
            <a:off x="7172459" y="93944"/>
            <a:ext cx="5202087" cy="523220"/>
          </a:xfrm>
          <a:prstGeom prst="rect">
            <a:avLst/>
          </a:prstGeom>
          <a:noFill/>
        </p:spPr>
        <p:txBody>
          <a:bodyPr wrap="square" rtlCol="0">
            <a:spAutoFit/>
          </a:bodyPr>
          <a:lstStyle/>
          <a:p>
            <a:r>
              <a:rPr lang="en-US" sz="1400" dirty="0" smtClean="0"/>
              <a:t>[Owens 2009] “A </a:t>
            </a:r>
            <a:r>
              <a:rPr lang="en-US" sz="1400" dirty="0"/>
              <a:t>better x86 </a:t>
            </a:r>
            <a:r>
              <a:rPr lang="en-US" sz="1400" dirty="0" smtClean="0"/>
              <a:t>memory model</a:t>
            </a:r>
            <a:r>
              <a:rPr lang="en-US" sz="1400" dirty="0"/>
              <a:t>: </a:t>
            </a:r>
            <a:r>
              <a:rPr lang="en-US" sz="1400" dirty="0" smtClean="0"/>
              <a:t>x86-tso</a:t>
            </a:r>
            <a:r>
              <a:rPr lang="en-US" sz="1400" dirty="0"/>
              <a:t>”, Theorem Proving in Higher Order </a:t>
            </a:r>
            <a:r>
              <a:rPr lang="en-US" sz="1400" dirty="0" smtClean="0"/>
              <a:t>Logics, 2009</a:t>
            </a:r>
            <a:endParaRPr lang="en-US" sz="1400" dirty="0"/>
          </a:p>
        </p:txBody>
      </p:sp>
    </p:spTree>
    <p:extLst>
      <p:ext uri="{BB962C8B-B14F-4D97-AF65-F5344CB8AC3E}">
        <p14:creationId xmlns:p14="http://schemas.microsoft.com/office/powerpoint/2010/main" val="200292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1"/>
                                        </p:tgtEl>
                                        <p:attrNameLst>
                                          <p:attrName>style.visibility</p:attrName>
                                        </p:attrNameLst>
                                      </p:cBhvr>
                                      <p:to>
                                        <p:strVal val="visible"/>
                                      </p:to>
                                    </p:set>
                                  </p:childTnLst>
                                </p:cTn>
                              </p:par>
                              <p:par>
                                <p:cTn id="10" presetID="22" presetClass="entr" presetSubtype="1"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par>
                                <p:cTn id="24" presetID="22" presetClass="entr" presetSubtype="1"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up)">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3"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WMM in I</a:t>
            </a:r>
            <a:r>
              <a:rPr lang="en-US" baseline="30000" dirty="0" smtClean="0"/>
              <a:t>2</a:t>
            </a:r>
            <a:r>
              <a:rPr lang="en-US" dirty="0" smtClean="0"/>
              <a:t>E</a:t>
            </a:r>
            <a:endParaRPr lang="en-US" dirty="0"/>
          </a:p>
        </p:txBody>
      </p:sp>
      <p:sp>
        <p:nvSpPr>
          <p:cNvPr id="3" name="Content Placeholder 2"/>
          <p:cNvSpPr>
            <a:spLocks noGrp="1"/>
          </p:cNvSpPr>
          <p:nvPr>
            <p:ph idx="1"/>
          </p:nvPr>
        </p:nvSpPr>
        <p:spPr>
          <a:xfrm>
            <a:off x="999421" y="4114623"/>
            <a:ext cx="10363200" cy="2499839"/>
          </a:xfrm>
        </p:spPr>
        <p:txBody>
          <a:bodyPr/>
          <a:lstStyle/>
          <a:p>
            <a:r>
              <a:rPr lang="en-US" sz="2000" dirty="0"/>
              <a:t>Whenever ⟨𝑎,𝑣⟩ from 𝑠𝑏 is moved to the memory, the old value for 𝑎 in memory is inserted into 𝑖𝑏 of all other processors except those that contain 𝑎 in their 𝑠𝑏</a:t>
            </a:r>
          </a:p>
          <a:p>
            <a:r>
              <a:rPr lang="en-US" sz="2000" dirty="0"/>
              <a:t>When store 𝑎 enters 𝑠𝑏, entries for address 𝑎 are cleared from the 𝑖𝑏</a:t>
            </a:r>
          </a:p>
          <a:p>
            <a:r>
              <a:rPr lang="en-US" sz="2000" dirty="0"/>
              <a:t>A load can read values in 𝑖𝑏 or memory if the address is not present in 𝑠𝑏; staler values from 𝑖𝑏 are deleted</a:t>
            </a:r>
          </a:p>
          <a:p>
            <a:r>
              <a:rPr lang="en-US" sz="2000" dirty="0"/>
              <a:t>A </a:t>
            </a:r>
            <a:r>
              <a:rPr lang="en-US" sz="2000" b="1" i="1" dirty="0"/>
              <a:t>Reconcile</a:t>
            </a:r>
            <a:r>
              <a:rPr lang="en-US" sz="2000" dirty="0"/>
              <a:t> fence clears the local 𝑖𝑏</a:t>
            </a:r>
          </a:p>
          <a:p>
            <a:endParaRPr lang="en-US" sz="2400" dirty="0"/>
          </a:p>
        </p:txBody>
      </p:sp>
      <p:sp>
        <p:nvSpPr>
          <p:cNvPr id="4" name="Date Placeholder 3"/>
          <p:cNvSpPr>
            <a:spLocks noGrp="1"/>
          </p:cNvSpPr>
          <p:nvPr>
            <p:ph type="dt" sz="half" idx="10"/>
          </p:nvPr>
        </p:nvSpPr>
        <p:spPr/>
        <p:txBody>
          <a:bodyPr/>
          <a:lstStyle/>
          <a:p>
            <a:r>
              <a:rPr lang="en-US" dirty="0" smtClean="0"/>
              <a:t>09/12/2017</a:t>
            </a:r>
            <a:endParaRPr lang="en-US" dirty="0"/>
          </a:p>
        </p:txBody>
      </p:sp>
      <p:sp>
        <p:nvSpPr>
          <p:cNvPr id="5" name="Slide Number Placeholder 4"/>
          <p:cNvSpPr>
            <a:spLocks noGrp="1"/>
          </p:cNvSpPr>
          <p:nvPr>
            <p:ph type="sldNum" sz="quarter" idx="11"/>
          </p:nvPr>
        </p:nvSpPr>
        <p:spPr/>
        <p:txBody>
          <a:bodyPr/>
          <a:lstStyle/>
          <a:p>
            <a:fld id="{150B58A3-ADC4-4689-8A5B-97CA47884A12}" type="slidenum">
              <a:rPr lang="en-US" smtClean="0"/>
              <a:t>14</a:t>
            </a:fld>
            <a:endParaRPr lang="en-US"/>
          </a:p>
        </p:txBody>
      </p:sp>
      <p:grpSp>
        <p:nvGrpSpPr>
          <p:cNvPr id="56" name="Group 55"/>
          <p:cNvGrpSpPr/>
          <p:nvPr/>
        </p:nvGrpSpPr>
        <p:grpSpPr>
          <a:xfrm>
            <a:off x="2436882" y="1741586"/>
            <a:ext cx="5820299" cy="2182713"/>
            <a:chOff x="2436882" y="1741586"/>
            <a:chExt cx="5820299" cy="2182713"/>
          </a:xfrm>
        </p:grpSpPr>
        <p:sp>
          <p:nvSpPr>
            <p:cNvPr id="8" name="TextBox 7"/>
            <p:cNvSpPr txBox="1"/>
            <p:nvPr/>
          </p:nvSpPr>
          <p:spPr>
            <a:xfrm>
              <a:off x="5120613" y="2015462"/>
              <a:ext cx="452836"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mr-IN" b="0" i="0" u="none" strike="noStrike" kern="0" cap="none" spc="0" normalizeH="0" baseline="0" noProof="0" smtClean="0">
                  <a:ln>
                    <a:noFill/>
                  </a:ln>
                  <a:solidFill>
                    <a:srgbClr val="40458C"/>
                  </a:solidFill>
                  <a:effectLst/>
                  <a:uLnTx/>
                  <a:uFillTx/>
                  <a:latin typeface="Calibri" panose="020F0502020204030204" pitchFamily="34" charset="0"/>
                </a:rPr>
                <a:t>…</a:t>
              </a:r>
              <a:endParaRPr kumimoji="0" lang="en-US" b="0" i="0" u="none" strike="noStrike" kern="0" cap="none" spc="0" normalizeH="0" baseline="0" noProof="0" dirty="0">
                <a:ln>
                  <a:noFill/>
                </a:ln>
                <a:solidFill>
                  <a:srgbClr val="40458C"/>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2436882" y="3576569"/>
                  <a:ext cx="5820299" cy="347730"/>
                </a:xfrm>
                <a:prstGeom prst="rect">
                  <a:avLst/>
                </a:prstGeom>
                <a:solidFill>
                  <a:srgbClr val="B25955"/>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Monolithic Memory </a:t>
                  </a:r>
                  <a14:m>
                    <m:oMath xmlns:m="http://schemas.openxmlformats.org/officeDocument/2006/math">
                      <m:r>
                        <a:rPr kumimoji="0" lang="en-US" b="0" i="1" u="none" strike="noStrike" kern="0" cap="none" spc="0" normalizeH="0" baseline="0" noProof="0" smtClean="0">
                          <a:ln>
                            <a:noFill/>
                          </a:ln>
                          <a:solidFill>
                            <a:srgbClr val="FFFFFF"/>
                          </a:solidFill>
                          <a:effectLst/>
                          <a:uLnTx/>
                          <a:uFillTx/>
                          <a:latin typeface="Cambria Math" panose="02040503050406030204" pitchFamily="18" charset="0"/>
                        </a:rPr>
                        <m:t>𝑚</m:t>
                      </m:r>
                    </m:oMath>
                  </a14:m>
                  <a:endPar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436882" y="3576569"/>
                  <a:ext cx="5820299" cy="347730"/>
                </a:xfrm>
                <a:prstGeom prst="rect">
                  <a:avLst/>
                </a:prstGeom>
                <a:blipFill>
                  <a:blip r:embed="rId3"/>
                  <a:stretch>
                    <a:fillRect/>
                  </a:stretch>
                </a:blipFill>
                <a:ln>
                  <a:noFill/>
                </a:ln>
              </p:spPr>
              <p:txBody>
                <a:bodyPr/>
                <a:lstStyle/>
                <a:p>
                  <a:r>
                    <a:rPr lang="en-US">
                      <a:noFill/>
                    </a:rPr>
                    <a:t> </a:t>
                  </a:r>
                </a:p>
              </p:txBody>
            </p:sp>
          </mc:Fallback>
        </mc:AlternateContent>
        <p:grpSp>
          <p:nvGrpSpPr>
            <p:cNvPr id="34" name="Group 33"/>
            <p:cNvGrpSpPr/>
            <p:nvPr/>
          </p:nvGrpSpPr>
          <p:grpSpPr>
            <a:xfrm>
              <a:off x="2436882" y="1741586"/>
              <a:ext cx="2653427" cy="1846799"/>
              <a:chOff x="2436882" y="1744096"/>
              <a:chExt cx="2653427" cy="1846799"/>
            </a:xfrm>
          </p:grpSpPr>
          <p:sp>
            <p:nvSpPr>
              <p:cNvPr id="7" name="Rectangle 6"/>
              <p:cNvSpPr/>
              <p:nvPr/>
            </p:nvSpPr>
            <p:spPr>
              <a:xfrm>
                <a:off x="2436882" y="1744096"/>
                <a:ext cx="2653427" cy="807501"/>
              </a:xfrm>
              <a:prstGeom prst="rect">
                <a:avLst/>
              </a:prstGeom>
              <a:solidFill>
                <a:srgbClr val="FFFC95"/>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40458C"/>
                  </a:solidFill>
                  <a:effectLst/>
                  <a:uLnTx/>
                  <a:uFillTx/>
                  <a:latin typeface="Calibri" panose="020F0502020204030204" pitchFamily="34" charset="0"/>
                  <a:cs typeface="Calibri" panose="020F0502020204030204" pitchFamily="34" charset="0"/>
                </a:endParaRPr>
              </a:p>
            </p:txBody>
          </p:sp>
          <p:cxnSp>
            <p:nvCxnSpPr>
              <p:cNvPr id="10" name="Straight Arrow Connector 9"/>
              <p:cNvCxnSpPr>
                <a:endCxn id="11" idx="0"/>
              </p:cNvCxnSpPr>
              <p:nvPr/>
            </p:nvCxnSpPr>
            <p:spPr>
              <a:xfrm>
                <a:off x="3041032" y="2551597"/>
                <a:ext cx="0" cy="226778"/>
              </a:xfrm>
              <a:prstGeom prst="straightConnector1">
                <a:avLst/>
              </a:prstGeom>
              <a:noFill/>
              <a:ln w="9525" cap="flat" cmpd="sng" algn="ctr">
                <a:solidFill>
                  <a:srgbClr val="40458C">
                    <a:shade val="95000"/>
                    <a:satMod val="105000"/>
                  </a:srgbClr>
                </a:solidFill>
                <a:prstDash val="solid"/>
                <a:headEnd type="triangle"/>
                <a:tailEnd type="triangle"/>
              </a:ln>
              <a:effectLst/>
            </p:spPr>
          </p:cxnSp>
          <mc:AlternateContent xmlns:mc="http://schemas.openxmlformats.org/markup-compatibility/2006" xmlns:a14="http://schemas.microsoft.com/office/drawing/2010/main">
            <mc:Choice Requires="a14">
              <p:sp>
                <p:nvSpPr>
                  <p:cNvPr id="11" name="Rectangle 10"/>
                  <p:cNvSpPr/>
                  <p:nvPr/>
                </p:nvSpPr>
                <p:spPr>
                  <a:xfrm>
                    <a:off x="2436882" y="2778375"/>
                    <a:ext cx="1208300" cy="583920"/>
                  </a:xfrm>
                  <a:prstGeom prst="rect">
                    <a:avLst/>
                  </a:prstGeom>
                  <a:solidFill>
                    <a:srgbClr val="0070C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Store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Buffer (</a:t>
                    </a:r>
                    <a14:m>
                      <m:oMath xmlns:m="http://schemas.openxmlformats.org/officeDocument/2006/math">
                        <m:r>
                          <a:rPr kumimoji="0" lang="en-US" b="0" i="1" u="none" strike="noStrike" kern="0" cap="none" spc="0" normalizeH="0" baseline="0" noProof="0" smtClean="0">
                            <a:ln>
                              <a:noFill/>
                            </a:ln>
                            <a:solidFill>
                              <a:srgbClr val="FFFFFF"/>
                            </a:solidFill>
                            <a:effectLst/>
                            <a:uLnTx/>
                            <a:uFillTx/>
                            <a:latin typeface="Cambria Math" panose="02040503050406030204" pitchFamily="18" charset="0"/>
                            <a:cs typeface="Calibri" panose="020F0502020204030204" pitchFamily="34" charset="0"/>
                          </a:rPr>
                          <m:t>𝑠𝑏</m:t>
                        </m:r>
                      </m:oMath>
                    </a14:m>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2436882" y="2778375"/>
                    <a:ext cx="1208300" cy="583920"/>
                  </a:xfrm>
                  <a:prstGeom prst="rect">
                    <a:avLst/>
                  </a:prstGeom>
                  <a:blipFill>
                    <a:blip r:embed="rId4"/>
                    <a:stretch>
                      <a:fillRect/>
                    </a:stretch>
                  </a:blipFill>
                  <a:ln>
                    <a:noFill/>
                  </a:ln>
                </p:spPr>
                <p:txBody>
                  <a:bodyPr/>
                  <a:lstStyle/>
                  <a:p>
                    <a:r>
                      <a:rPr lang="en-US">
                        <a:noFill/>
                      </a:rPr>
                      <a:t> </a:t>
                    </a:r>
                  </a:p>
                </p:txBody>
              </p:sp>
            </mc:Fallback>
          </mc:AlternateContent>
          <p:cxnSp>
            <p:nvCxnSpPr>
              <p:cNvPr id="12" name="Straight Arrow Connector 11"/>
              <p:cNvCxnSpPr>
                <a:stCxn id="11" idx="2"/>
              </p:cNvCxnSpPr>
              <p:nvPr/>
            </p:nvCxnSpPr>
            <p:spPr>
              <a:xfrm>
                <a:off x="3041032" y="3362295"/>
                <a:ext cx="0" cy="228600"/>
              </a:xfrm>
              <a:prstGeom prst="straightConnector1">
                <a:avLst/>
              </a:prstGeom>
              <a:noFill/>
              <a:ln w="9525" cap="flat" cmpd="sng" algn="ctr">
                <a:solidFill>
                  <a:srgbClr val="40458C">
                    <a:shade val="95000"/>
                    <a:satMod val="105000"/>
                  </a:srgbClr>
                </a:solidFill>
                <a:prstDash val="solid"/>
                <a:tailEnd type="triangle"/>
              </a:ln>
              <a:effectLst/>
            </p:spPr>
          </p:cxnSp>
          <p:sp>
            <p:nvSpPr>
              <p:cNvPr id="16" name="TextBox 15"/>
              <p:cNvSpPr txBox="1"/>
              <p:nvPr/>
            </p:nvSpPr>
            <p:spPr>
              <a:xfrm>
                <a:off x="3027913" y="2092177"/>
                <a:ext cx="1471365"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dirty="0" smtClean="0">
                    <a:latin typeface="Calibri" panose="020F0502020204030204" pitchFamily="34" charset="0"/>
                    <a:cs typeface="Calibri" panose="020F0502020204030204" pitchFamily="34" charset="0"/>
                  </a:rPr>
                  <a:t>Register State</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3124895" y="1759363"/>
                    <a:ext cx="1277401" cy="369332"/>
                  </a:xfrm>
                  <a:prstGeom prst="rect">
                    <a:avLst/>
                  </a:prstGeom>
                  <a:noFill/>
                </p:spPr>
                <p:txBody>
                  <a:bodyPr wrap="none" rtlCol="0">
                    <a:spAutoFit/>
                  </a:bodyPr>
                  <a:lstStyle/>
                  <a:p>
                    <a:pPr algn="ctr"/>
                    <a:r>
                      <a:rPr lang="en-US" dirty="0" smtClean="0">
                        <a:solidFill>
                          <a:schemeClr val="tx1"/>
                        </a:solidFill>
                        <a:latin typeface="Calibri" panose="020F0502020204030204" pitchFamily="34" charset="0"/>
                        <a:cs typeface="Calibri" panose="020F0502020204030204" pitchFamily="34" charset="0"/>
                      </a:rPr>
                      <a:t>Processor </a:t>
                    </a:r>
                    <a14:m>
                      <m:oMath xmlns:m="http://schemas.openxmlformats.org/officeDocument/2006/math">
                        <m:r>
                          <a:rPr lang="en-US" i="1" dirty="0" smtClean="0">
                            <a:solidFill>
                              <a:schemeClr val="tx1"/>
                            </a:solidFill>
                            <a:latin typeface="Cambria Math" panose="02040503050406030204" pitchFamily="18" charset="0"/>
                          </a:rPr>
                          <m:t>1</m:t>
                        </m:r>
                      </m:oMath>
                    </a14:m>
                    <a:endParaRPr lang="en-US" dirty="0">
                      <a:solidFill>
                        <a:schemeClr val="tx1"/>
                      </a:solidFill>
                      <a:latin typeface="Calibri" panose="020F0502020204030204" pitchFamily="34" charset="0"/>
                      <a:cs typeface="Calibri" panose="020F050202020403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124895" y="1759363"/>
                    <a:ext cx="1277401" cy="369332"/>
                  </a:xfrm>
                  <a:prstGeom prst="rect">
                    <a:avLst/>
                  </a:prstGeom>
                  <a:blipFill>
                    <a:blip r:embed="rId5"/>
                    <a:stretch>
                      <a:fillRect l="-4306"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754595" y="2778375"/>
                    <a:ext cx="1335714" cy="583920"/>
                  </a:xfrm>
                  <a:prstGeom prst="rect">
                    <a:avLst/>
                  </a:prstGeom>
                  <a:solidFill>
                    <a:srgbClr val="668029"/>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Invalidation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Buffer (</a:t>
                    </a:r>
                    <a14:m>
                      <m:oMath xmlns:m="http://schemas.openxmlformats.org/officeDocument/2006/math">
                        <m:r>
                          <a:rPr kumimoji="0" lang="en-US" sz="1800" b="0" i="1" u="none" strike="noStrike" kern="0" cap="none" spc="0" normalizeH="0" baseline="0" noProof="0" dirty="0" smtClean="0">
                            <a:ln>
                              <a:noFill/>
                            </a:ln>
                            <a:solidFill>
                              <a:srgbClr val="FFFFFF"/>
                            </a:solidFill>
                            <a:effectLst/>
                            <a:uLnTx/>
                            <a:uFillTx/>
                            <a:latin typeface="Cambria Math" panose="02040503050406030204" pitchFamily="18" charset="0"/>
                            <a:cs typeface="Calibri" panose="020F0502020204030204" pitchFamily="34" charset="0"/>
                          </a:rPr>
                          <m:t>𝑖𝑏</m:t>
                        </m:r>
                      </m:oMath>
                    </a14:m>
                    <a:r>
                      <a:rPr kumimoji="0" lang="en-US" sz="18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a:t>
                    </a:r>
                  </a:p>
                </p:txBody>
              </p:sp>
            </mc:Choice>
            <mc:Fallback xmlns="">
              <p:sp>
                <p:nvSpPr>
                  <p:cNvPr id="21" name="Rectangle 20"/>
                  <p:cNvSpPr>
                    <a:spLocks noRot="1" noChangeAspect="1" noMove="1" noResize="1" noEditPoints="1" noAdjustHandles="1" noChangeArrowheads="1" noChangeShapeType="1" noTextEdit="1"/>
                  </p:cNvSpPr>
                  <p:nvPr/>
                </p:nvSpPr>
                <p:spPr>
                  <a:xfrm>
                    <a:off x="3754595" y="2778375"/>
                    <a:ext cx="1335714" cy="583920"/>
                  </a:xfrm>
                  <a:prstGeom prst="rect">
                    <a:avLst/>
                  </a:prstGeom>
                  <a:blipFill>
                    <a:blip r:embed="rId6"/>
                    <a:stretch>
                      <a:fillRect/>
                    </a:stretch>
                  </a:blipFill>
                  <a:ln>
                    <a:noFill/>
                  </a:ln>
                </p:spPr>
                <p:txBody>
                  <a:bodyPr/>
                  <a:lstStyle/>
                  <a:p>
                    <a:r>
                      <a:rPr lang="en-US">
                        <a:noFill/>
                      </a:rPr>
                      <a:t> </a:t>
                    </a:r>
                  </a:p>
                </p:txBody>
              </p:sp>
            </mc:Fallback>
          </mc:AlternateContent>
          <p:cxnSp>
            <p:nvCxnSpPr>
              <p:cNvPr id="22" name="Straight Arrow Connector 21"/>
              <p:cNvCxnSpPr>
                <a:stCxn id="21" idx="0"/>
              </p:cNvCxnSpPr>
              <p:nvPr/>
            </p:nvCxnSpPr>
            <p:spPr>
              <a:xfrm flipV="1">
                <a:off x="4422452" y="2571057"/>
                <a:ext cx="0" cy="228600"/>
              </a:xfrm>
              <a:prstGeom prst="straightConnector1">
                <a:avLst/>
              </a:prstGeom>
              <a:noFill/>
              <a:ln w="9525" cap="flat" cmpd="sng" algn="ctr">
                <a:solidFill>
                  <a:srgbClr val="40458C">
                    <a:shade val="95000"/>
                    <a:satMod val="105000"/>
                  </a:srgbClr>
                </a:solidFill>
                <a:prstDash val="solid"/>
                <a:tailEnd type="triangle"/>
              </a:ln>
              <a:effectLst/>
            </p:spPr>
          </p:cxnSp>
          <p:cxnSp>
            <p:nvCxnSpPr>
              <p:cNvPr id="23" name="Straight Arrow Connector 22"/>
              <p:cNvCxnSpPr>
                <a:endCxn id="21" idx="2"/>
              </p:cNvCxnSpPr>
              <p:nvPr/>
            </p:nvCxnSpPr>
            <p:spPr>
              <a:xfrm flipV="1">
                <a:off x="4422452" y="3362295"/>
                <a:ext cx="0" cy="227358"/>
              </a:xfrm>
              <a:prstGeom prst="straightConnector1">
                <a:avLst/>
              </a:prstGeom>
              <a:noFill/>
              <a:ln w="9525" cap="flat" cmpd="sng" algn="ctr">
                <a:solidFill>
                  <a:srgbClr val="40458C">
                    <a:shade val="95000"/>
                    <a:satMod val="105000"/>
                  </a:srgbClr>
                </a:solidFill>
                <a:prstDash val="solid"/>
                <a:tailEnd type="triangle"/>
              </a:ln>
              <a:effectLst/>
            </p:spPr>
          </p:cxnSp>
        </p:grpSp>
        <p:grpSp>
          <p:nvGrpSpPr>
            <p:cNvPr id="35" name="Group 34"/>
            <p:cNvGrpSpPr/>
            <p:nvPr/>
          </p:nvGrpSpPr>
          <p:grpSpPr>
            <a:xfrm>
              <a:off x="5603754" y="1741586"/>
              <a:ext cx="2653427" cy="1846799"/>
              <a:chOff x="2436882" y="1744096"/>
              <a:chExt cx="2653427" cy="1846799"/>
            </a:xfrm>
          </p:grpSpPr>
          <p:sp>
            <p:nvSpPr>
              <p:cNvPr id="36" name="Rectangle 35"/>
              <p:cNvSpPr/>
              <p:nvPr/>
            </p:nvSpPr>
            <p:spPr>
              <a:xfrm>
                <a:off x="2436882" y="1744096"/>
                <a:ext cx="2653427" cy="807501"/>
              </a:xfrm>
              <a:prstGeom prst="rect">
                <a:avLst/>
              </a:prstGeom>
              <a:solidFill>
                <a:srgbClr val="FFFC95"/>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40458C"/>
                  </a:solidFill>
                  <a:effectLst/>
                  <a:uLnTx/>
                  <a:uFillTx/>
                  <a:latin typeface="Calibri" panose="020F0502020204030204" pitchFamily="34" charset="0"/>
                  <a:cs typeface="Calibri" panose="020F0502020204030204" pitchFamily="34" charset="0"/>
                </a:endParaRPr>
              </a:p>
            </p:txBody>
          </p:sp>
          <p:cxnSp>
            <p:nvCxnSpPr>
              <p:cNvPr id="37" name="Straight Arrow Connector 36"/>
              <p:cNvCxnSpPr>
                <a:endCxn id="38" idx="0"/>
              </p:cNvCxnSpPr>
              <p:nvPr/>
            </p:nvCxnSpPr>
            <p:spPr>
              <a:xfrm>
                <a:off x="3041032" y="2551597"/>
                <a:ext cx="0" cy="226778"/>
              </a:xfrm>
              <a:prstGeom prst="straightConnector1">
                <a:avLst/>
              </a:prstGeom>
              <a:noFill/>
              <a:ln w="9525" cap="flat" cmpd="sng" algn="ctr">
                <a:solidFill>
                  <a:srgbClr val="40458C">
                    <a:shade val="95000"/>
                    <a:satMod val="105000"/>
                  </a:srgbClr>
                </a:solidFill>
                <a:prstDash val="solid"/>
                <a:headEnd type="triangle"/>
                <a:tailEnd type="triangle"/>
              </a:ln>
              <a:effectLst/>
            </p:spPr>
          </p:cxnSp>
          <mc:AlternateContent xmlns:mc="http://schemas.openxmlformats.org/markup-compatibility/2006" xmlns:a14="http://schemas.microsoft.com/office/drawing/2010/main">
            <mc:Choice Requires="a14">
              <p:sp>
                <p:nvSpPr>
                  <p:cNvPr id="38" name="Rectangle 37"/>
                  <p:cNvSpPr/>
                  <p:nvPr/>
                </p:nvSpPr>
                <p:spPr>
                  <a:xfrm>
                    <a:off x="2436882" y="2778375"/>
                    <a:ext cx="1208300" cy="583920"/>
                  </a:xfrm>
                  <a:prstGeom prst="rect">
                    <a:avLst/>
                  </a:prstGeom>
                  <a:solidFill>
                    <a:srgbClr val="0070C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Store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Buffer (</a:t>
                    </a:r>
                    <a14:m>
                      <m:oMath xmlns:m="http://schemas.openxmlformats.org/officeDocument/2006/math">
                        <m:r>
                          <a:rPr kumimoji="0" lang="en-US" b="0" i="1" u="none" strike="noStrike" kern="0" cap="none" spc="0" normalizeH="0" baseline="0" noProof="0" smtClean="0">
                            <a:ln>
                              <a:noFill/>
                            </a:ln>
                            <a:solidFill>
                              <a:srgbClr val="FFFFFF"/>
                            </a:solidFill>
                            <a:effectLst/>
                            <a:uLnTx/>
                            <a:uFillTx/>
                            <a:latin typeface="Cambria Math" panose="02040503050406030204" pitchFamily="18" charset="0"/>
                            <a:cs typeface="Calibri" panose="020F0502020204030204" pitchFamily="34" charset="0"/>
                          </a:rPr>
                          <m:t>𝑠𝑏</m:t>
                        </m:r>
                      </m:oMath>
                    </a14:m>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a:t>
                    </a:r>
                  </a:p>
                </p:txBody>
              </p:sp>
            </mc:Choice>
            <mc:Fallback xmlns="">
              <p:sp>
                <p:nvSpPr>
                  <p:cNvPr id="38" name="Rectangle 37"/>
                  <p:cNvSpPr>
                    <a:spLocks noRot="1" noChangeAspect="1" noMove="1" noResize="1" noEditPoints="1" noAdjustHandles="1" noChangeArrowheads="1" noChangeShapeType="1" noTextEdit="1"/>
                  </p:cNvSpPr>
                  <p:nvPr/>
                </p:nvSpPr>
                <p:spPr>
                  <a:xfrm>
                    <a:off x="2436882" y="2778375"/>
                    <a:ext cx="1208300" cy="583920"/>
                  </a:xfrm>
                  <a:prstGeom prst="rect">
                    <a:avLst/>
                  </a:prstGeom>
                  <a:blipFill>
                    <a:blip r:embed="rId7"/>
                    <a:stretch>
                      <a:fillRect/>
                    </a:stretch>
                  </a:blipFill>
                  <a:ln>
                    <a:noFill/>
                  </a:ln>
                </p:spPr>
                <p:txBody>
                  <a:bodyPr/>
                  <a:lstStyle/>
                  <a:p>
                    <a:r>
                      <a:rPr lang="en-US">
                        <a:noFill/>
                      </a:rPr>
                      <a:t> </a:t>
                    </a:r>
                  </a:p>
                </p:txBody>
              </p:sp>
            </mc:Fallback>
          </mc:AlternateContent>
          <p:cxnSp>
            <p:nvCxnSpPr>
              <p:cNvPr id="39" name="Straight Arrow Connector 38"/>
              <p:cNvCxnSpPr>
                <a:stCxn id="38" idx="2"/>
              </p:cNvCxnSpPr>
              <p:nvPr/>
            </p:nvCxnSpPr>
            <p:spPr>
              <a:xfrm>
                <a:off x="3041032" y="3362295"/>
                <a:ext cx="0" cy="228600"/>
              </a:xfrm>
              <a:prstGeom prst="straightConnector1">
                <a:avLst/>
              </a:prstGeom>
              <a:noFill/>
              <a:ln w="9525" cap="flat" cmpd="sng" algn="ctr">
                <a:solidFill>
                  <a:srgbClr val="40458C">
                    <a:shade val="95000"/>
                    <a:satMod val="105000"/>
                  </a:srgbClr>
                </a:solidFill>
                <a:prstDash val="solid"/>
                <a:tailEnd type="triangle"/>
              </a:ln>
              <a:effectLst/>
            </p:spPr>
          </p:cxnSp>
          <p:sp>
            <p:nvSpPr>
              <p:cNvPr id="40" name="TextBox 39"/>
              <p:cNvSpPr txBox="1"/>
              <p:nvPr/>
            </p:nvSpPr>
            <p:spPr>
              <a:xfrm>
                <a:off x="3027913" y="2092177"/>
                <a:ext cx="1471365"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dirty="0" smtClean="0">
                    <a:latin typeface="Calibri" panose="020F0502020204030204" pitchFamily="34" charset="0"/>
                    <a:cs typeface="Calibri" panose="020F0502020204030204" pitchFamily="34" charset="0"/>
                  </a:rPr>
                  <a:t>Register State</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1" name="TextBox 40"/>
                  <p:cNvSpPr txBox="1"/>
                  <p:nvPr/>
                </p:nvSpPr>
                <p:spPr>
                  <a:xfrm>
                    <a:off x="3120503" y="1759363"/>
                    <a:ext cx="1286185" cy="369332"/>
                  </a:xfrm>
                  <a:prstGeom prst="rect">
                    <a:avLst/>
                  </a:prstGeom>
                  <a:noFill/>
                </p:spPr>
                <p:txBody>
                  <a:bodyPr wrap="none" rtlCol="0">
                    <a:spAutoFit/>
                  </a:bodyPr>
                  <a:lstStyle/>
                  <a:p>
                    <a:pPr algn="ctr"/>
                    <a:r>
                      <a:rPr lang="en-US" dirty="0" smtClean="0">
                        <a:solidFill>
                          <a:schemeClr val="tx1"/>
                        </a:solidFill>
                        <a:latin typeface="Calibri" panose="020F0502020204030204" pitchFamily="34" charset="0"/>
                        <a:cs typeface="Calibri" panose="020F0502020204030204" pitchFamily="34" charset="0"/>
                      </a:rPr>
                      <a:t>Processor </a:t>
                    </a:r>
                    <a14:m>
                      <m:oMath xmlns:m="http://schemas.openxmlformats.org/officeDocument/2006/math">
                        <m:r>
                          <a:rPr lang="en-US" b="0" i="1" smtClean="0">
                            <a:solidFill>
                              <a:schemeClr val="tx1"/>
                            </a:solidFill>
                            <a:latin typeface="Cambria Math" panose="02040503050406030204" pitchFamily="18" charset="0"/>
                            <a:cs typeface="Calibri" panose="020F0502020204030204" pitchFamily="34" charset="0"/>
                          </a:rPr>
                          <m:t>𝑛</m:t>
                        </m:r>
                      </m:oMath>
                    </a14:m>
                    <a:endParaRPr lang="en-US" dirty="0">
                      <a:solidFill>
                        <a:schemeClr val="tx1"/>
                      </a:solidFill>
                      <a:latin typeface="Calibri" panose="020F0502020204030204" pitchFamily="34" charset="0"/>
                      <a:cs typeface="Calibri" panose="020F0502020204030204" pitchFamily="34"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120503" y="1759363"/>
                    <a:ext cx="1286185" cy="369332"/>
                  </a:xfrm>
                  <a:prstGeom prst="rect">
                    <a:avLst/>
                  </a:prstGeom>
                  <a:blipFill>
                    <a:blip r:embed="rId8"/>
                    <a:stretch>
                      <a:fillRect l="-3318"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754595" y="2778375"/>
                    <a:ext cx="1335714" cy="583920"/>
                  </a:xfrm>
                  <a:prstGeom prst="rect">
                    <a:avLst/>
                  </a:prstGeom>
                  <a:solidFill>
                    <a:srgbClr val="668029"/>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Invalidation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Buffer (</a:t>
                    </a:r>
                    <a14:m>
                      <m:oMath xmlns:m="http://schemas.openxmlformats.org/officeDocument/2006/math">
                        <m:r>
                          <a:rPr kumimoji="0" lang="en-US" sz="1800" b="0" i="1" u="none" strike="noStrike" kern="0" cap="none" spc="0" normalizeH="0" baseline="0" noProof="0" dirty="0" smtClean="0">
                            <a:ln>
                              <a:noFill/>
                            </a:ln>
                            <a:solidFill>
                              <a:srgbClr val="FFFFFF"/>
                            </a:solidFill>
                            <a:effectLst/>
                            <a:uLnTx/>
                            <a:uFillTx/>
                            <a:latin typeface="Cambria Math" panose="02040503050406030204" pitchFamily="18" charset="0"/>
                            <a:cs typeface="Calibri" panose="020F0502020204030204" pitchFamily="34" charset="0"/>
                          </a:rPr>
                          <m:t>𝑖𝑏</m:t>
                        </m:r>
                      </m:oMath>
                    </a14:m>
                    <a:r>
                      <a:rPr kumimoji="0" lang="en-US" sz="18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a:t>
                    </a:r>
                  </a:p>
                </p:txBody>
              </p:sp>
            </mc:Choice>
            <mc:Fallback xmlns="">
              <p:sp>
                <p:nvSpPr>
                  <p:cNvPr id="42" name="Rectangle 41"/>
                  <p:cNvSpPr>
                    <a:spLocks noRot="1" noChangeAspect="1" noMove="1" noResize="1" noEditPoints="1" noAdjustHandles="1" noChangeArrowheads="1" noChangeShapeType="1" noTextEdit="1"/>
                  </p:cNvSpPr>
                  <p:nvPr/>
                </p:nvSpPr>
                <p:spPr>
                  <a:xfrm>
                    <a:off x="3754595" y="2778375"/>
                    <a:ext cx="1335714" cy="583920"/>
                  </a:xfrm>
                  <a:prstGeom prst="rect">
                    <a:avLst/>
                  </a:prstGeom>
                  <a:blipFill>
                    <a:blip r:embed="rId9"/>
                    <a:stretch>
                      <a:fillRect/>
                    </a:stretch>
                  </a:blipFill>
                  <a:ln>
                    <a:noFill/>
                  </a:ln>
                </p:spPr>
                <p:txBody>
                  <a:bodyPr/>
                  <a:lstStyle/>
                  <a:p>
                    <a:r>
                      <a:rPr lang="en-US">
                        <a:noFill/>
                      </a:rPr>
                      <a:t> </a:t>
                    </a:r>
                  </a:p>
                </p:txBody>
              </p:sp>
            </mc:Fallback>
          </mc:AlternateContent>
          <p:cxnSp>
            <p:nvCxnSpPr>
              <p:cNvPr id="43" name="Straight Arrow Connector 42"/>
              <p:cNvCxnSpPr>
                <a:stCxn id="42" idx="0"/>
              </p:cNvCxnSpPr>
              <p:nvPr/>
            </p:nvCxnSpPr>
            <p:spPr>
              <a:xfrm flipV="1">
                <a:off x="4422452" y="2571057"/>
                <a:ext cx="0" cy="228600"/>
              </a:xfrm>
              <a:prstGeom prst="straightConnector1">
                <a:avLst/>
              </a:prstGeom>
              <a:noFill/>
              <a:ln w="9525" cap="flat" cmpd="sng" algn="ctr">
                <a:solidFill>
                  <a:srgbClr val="40458C">
                    <a:shade val="95000"/>
                    <a:satMod val="105000"/>
                  </a:srgbClr>
                </a:solidFill>
                <a:prstDash val="solid"/>
                <a:tailEnd type="triangle"/>
              </a:ln>
              <a:effectLst/>
            </p:spPr>
          </p:cxnSp>
          <p:cxnSp>
            <p:nvCxnSpPr>
              <p:cNvPr id="44" name="Straight Arrow Connector 43"/>
              <p:cNvCxnSpPr>
                <a:endCxn id="42" idx="2"/>
              </p:cNvCxnSpPr>
              <p:nvPr/>
            </p:nvCxnSpPr>
            <p:spPr>
              <a:xfrm flipV="1">
                <a:off x="4422452" y="3362295"/>
                <a:ext cx="0" cy="227358"/>
              </a:xfrm>
              <a:prstGeom prst="straightConnector1">
                <a:avLst/>
              </a:prstGeom>
              <a:noFill/>
              <a:ln w="9525" cap="flat" cmpd="sng" algn="ctr">
                <a:solidFill>
                  <a:srgbClr val="40458C">
                    <a:shade val="95000"/>
                    <a:satMod val="105000"/>
                  </a:srgbClr>
                </a:solidFill>
                <a:prstDash val="solid"/>
                <a:tailEnd type="triangle"/>
              </a:ln>
              <a:effectLst/>
            </p:spPr>
          </p:cxnSp>
        </p:grpSp>
      </p:grpSp>
      <mc:AlternateContent xmlns:mc="http://schemas.openxmlformats.org/markup-compatibility/2006" xmlns:a14="http://schemas.microsoft.com/office/drawing/2010/main">
        <mc:Choice Requires="a14">
          <p:sp>
            <p:nvSpPr>
              <p:cNvPr id="45" name="TextBox 44"/>
              <p:cNvSpPr txBox="1"/>
              <p:nvPr/>
            </p:nvSpPr>
            <p:spPr>
              <a:xfrm>
                <a:off x="1291776" y="3183206"/>
                <a:ext cx="915187" cy="369332"/>
              </a:xfrm>
              <a:prstGeom prst="rect">
                <a:avLst/>
              </a:prstGeom>
              <a:noFill/>
            </p:spPr>
            <p:txBody>
              <a:bodyPr wrap="none" rtlCol="0">
                <a:spAutoFit/>
              </a:bodyPr>
              <a:lstStyle/>
              <a:p>
                <a:r>
                  <a:rPr lang="en-US" dirty="0" smtClean="0"/>
                  <a:t>&lt;</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𝑣</m:t>
                    </m:r>
                  </m:oMath>
                </a14:m>
                <a:r>
                  <a:rPr lang="en-US" dirty="0" smtClean="0"/>
                  <a:t>&gt;</a:t>
                </a:r>
                <a:endParaRPr 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1291776" y="3183206"/>
                <a:ext cx="915187" cy="369332"/>
              </a:xfrm>
              <a:prstGeom prst="rect">
                <a:avLst/>
              </a:prstGeom>
              <a:blipFill>
                <a:blip r:embed="rId10"/>
                <a:stretch>
                  <a:fillRect l="-6000" t="-8197" r="-4667" b="-24590"/>
                </a:stretch>
              </a:blipFill>
            </p:spPr>
            <p:txBody>
              <a:bodyPr/>
              <a:lstStyle/>
              <a:p>
                <a:r>
                  <a:rPr lang="en-US">
                    <a:noFill/>
                  </a:rPr>
                  <a:t> </a:t>
                </a:r>
              </a:p>
            </p:txBody>
          </p:sp>
        </mc:Fallback>
      </mc:AlternateContent>
      <p:sp>
        <p:nvSpPr>
          <p:cNvPr id="46" name="Freeform 45"/>
          <p:cNvSpPr/>
          <p:nvPr/>
        </p:nvSpPr>
        <p:spPr bwMode="auto">
          <a:xfrm>
            <a:off x="2189226" y="3103870"/>
            <a:ext cx="247656" cy="636992"/>
          </a:xfrm>
          <a:custGeom>
            <a:avLst/>
            <a:gdLst>
              <a:gd name="connsiteX0" fmla="*/ 190652 w 190652"/>
              <a:gd name="connsiteY0" fmla="*/ 0 h 520700"/>
              <a:gd name="connsiteX1" fmla="*/ 152 w 190652"/>
              <a:gd name="connsiteY1" fmla="*/ 254000 h 520700"/>
              <a:gd name="connsiteX2" fmla="*/ 165252 w 190652"/>
              <a:gd name="connsiteY2" fmla="*/ 520700 h 520700"/>
            </a:gdLst>
            <a:ahLst/>
            <a:cxnLst>
              <a:cxn ang="0">
                <a:pos x="connsiteX0" y="connsiteY0"/>
              </a:cxn>
              <a:cxn ang="0">
                <a:pos x="connsiteX1" y="connsiteY1"/>
              </a:cxn>
              <a:cxn ang="0">
                <a:pos x="connsiteX2" y="connsiteY2"/>
              </a:cxn>
            </a:cxnLst>
            <a:rect l="l" t="t" r="r" b="b"/>
            <a:pathLst>
              <a:path w="190652" h="520700">
                <a:moveTo>
                  <a:pt x="190652" y="0"/>
                </a:moveTo>
                <a:cubicBezTo>
                  <a:pt x="97518" y="83608"/>
                  <a:pt x="4385" y="167217"/>
                  <a:pt x="152" y="254000"/>
                </a:cubicBezTo>
                <a:cubicBezTo>
                  <a:pt x="-4081" y="340783"/>
                  <a:pt x="80585" y="430741"/>
                  <a:pt x="165252" y="520700"/>
                </a:cubicBezTo>
              </a:path>
            </a:pathLst>
          </a:custGeom>
          <a:no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47" name="Freeform 46"/>
          <p:cNvSpPr/>
          <p:nvPr/>
        </p:nvSpPr>
        <p:spPr bwMode="auto">
          <a:xfrm flipH="1" flipV="1">
            <a:off x="8257179" y="3183206"/>
            <a:ext cx="247655" cy="569294"/>
          </a:xfrm>
          <a:custGeom>
            <a:avLst/>
            <a:gdLst>
              <a:gd name="connsiteX0" fmla="*/ 190652 w 190652"/>
              <a:gd name="connsiteY0" fmla="*/ 0 h 520700"/>
              <a:gd name="connsiteX1" fmla="*/ 152 w 190652"/>
              <a:gd name="connsiteY1" fmla="*/ 254000 h 520700"/>
              <a:gd name="connsiteX2" fmla="*/ 165252 w 190652"/>
              <a:gd name="connsiteY2" fmla="*/ 520700 h 520700"/>
            </a:gdLst>
            <a:ahLst/>
            <a:cxnLst>
              <a:cxn ang="0">
                <a:pos x="connsiteX0" y="connsiteY0"/>
              </a:cxn>
              <a:cxn ang="0">
                <a:pos x="connsiteX1" y="connsiteY1"/>
              </a:cxn>
              <a:cxn ang="0">
                <a:pos x="connsiteX2" y="connsiteY2"/>
              </a:cxn>
            </a:cxnLst>
            <a:rect l="l" t="t" r="r" b="b"/>
            <a:pathLst>
              <a:path w="190652" h="520700">
                <a:moveTo>
                  <a:pt x="190652" y="0"/>
                </a:moveTo>
                <a:cubicBezTo>
                  <a:pt x="97518" y="83608"/>
                  <a:pt x="4385" y="167217"/>
                  <a:pt x="152" y="254000"/>
                </a:cubicBezTo>
                <a:cubicBezTo>
                  <a:pt x="-4081" y="340783"/>
                  <a:pt x="80585" y="430741"/>
                  <a:pt x="165252" y="520700"/>
                </a:cubicBezTo>
              </a:path>
            </a:pathLst>
          </a:custGeom>
          <a:no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mc:AlternateContent xmlns:mc="http://schemas.openxmlformats.org/markup-compatibility/2006" xmlns:a14="http://schemas.microsoft.com/office/drawing/2010/main">
        <mc:Choice Requires="a14">
          <p:sp>
            <p:nvSpPr>
              <p:cNvPr id="48" name="TextBox 47"/>
              <p:cNvSpPr txBox="1"/>
              <p:nvPr/>
            </p:nvSpPr>
            <p:spPr>
              <a:xfrm>
                <a:off x="8470807" y="3276799"/>
                <a:ext cx="1336071" cy="369332"/>
              </a:xfrm>
              <a:prstGeom prst="rect">
                <a:avLst/>
              </a:prstGeom>
              <a:noFill/>
            </p:spPr>
            <p:txBody>
              <a:bodyPr wrap="none" rtlCol="0">
                <a:spAutoFit/>
              </a:bodyPr>
              <a:lstStyle/>
              <a:p>
                <a:r>
                  <a:rPr lang="en-US" dirty="0" smtClean="0"/>
                  <a:t>&lt;</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𝑜𝑙𝑑</m:t>
                    </m:r>
                    <m:r>
                      <a:rPr lang="en-US" i="1" dirty="0" smtClean="0">
                        <a:latin typeface="Cambria Math" panose="02040503050406030204" pitchFamily="18" charset="0"/>
                      </a:rPr>
                      <m:t>_</m:t>
                    </m:r>
                    <m:r>
                      <a:rPr lang="en-US" i="1" dirty="0" smtClean="0">
                        <a:latin typeface="Cambria Math" panose="02040503050406030204" pitchFamily="18" charset="0"/>
                      </a:rPr>
                      <m:t>𝑣</m:t>
                    </m:r>
                  </m:oMath>
                </a14:m>
                <a:r>
                  <a:rPr lang="en-US" dirty="0" smtClean="0"/>
                  <a:t>&gt;</a:t>
                </a:r>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8470807" y="3276799"/>
                <a:ext cx="1336071" cy="369332"/>
              </a:xfrm>
              <a:prstGeom prst="rect">
                <a:avLst/>
              </a:prstGeom>
              <a:blipFill>
                <a:blip r:embed="rId11"/>
                <a:stretch>
                  <a:fillRect l="-4110" t="-10000" r="-3196" b="-26667"/>
                </a:stretch>
              </a:blipFill>
            </p:spPr>
            <p:txBody>
              <a:bodyPr/>
              <a:lstStyle/>
              <a:p>
                <a:r>
                  <a:rPr lang="en-US">
                    <a:noFill/>
                  </a:rPr>
                  <a:t> </a:t>
                </a:r>
              </a:p>
            </p:txBody>
          </p:sp>
        </mc:Fallback>
      </mc:AlternateContent>
      <p:grpSp>
        <p:nvGrpSpPr>
          <p:cNvPr id="55" name="Group 54"/>
          <p:cNvGrpSpPr/>
          <p:nvPr/>
        </p:nvGrpSpPr>
        <p:grpSpPr>
          <a:xfrm>
            <a:off x="8257179" y="998071"/>
            <a:ext cx="2818528" cy="1762414"/>
            <a:chOff x="8257179" y="998071"/>
            <a:chExt cx="2818528" cy="1762414"/>
          </a:xfrm>
        </p:grpSpPr>
        <p:sp>
          <p:nvSpPr>
            <p:cNvPr id="49" name="TextBox 48"/>
            <p:cNvSpPr txBox="1"/>
            <p:nvPr/>
          </p:nvSpPr>
          <p:spPr>
            <a:xfrm>
              <a:off x="8925038" y="998071"/>
              <a:ext cx="2150669" cy="1200329"/>
            </a:xfrm>
            <a:prstGeom prst="rect">
              <a:avLst/>
            </a:prstGeom>
            <a:noFill/>
          </p:spPr>
          <p:txBody>
            <a:bodyPr wrap="square" rtlCol="0">
              <a:spAutoFit/>
            </a:bodyPr>
            <a:lstStyle/>
            <a:p>
              <a:r>
                <a:rPr lang="en-US" dirty="0" smtClean="0"/>
                <a:t>A </a:t>
              </a:r>
              <a:r>
                <a:rPr lang="en-US" dirty="0"/>
                <a:t>conceptual device to make accessible stale values </a:t>
              </a:r>
              <a:r>
                <a:rPr lang="en-US" dirty="0" smtClean="0"/>
                <a:t>visible</a:t>
              </a:r>
              <a:endParaRPr lang="en-US" dirty="0"/>
            </a:p>
          </p:txBody>
        </p:sp>
        <p:cxnSp>
          <p:nvCxnSpPr>
            <p:cNvPr id="50" name="Straight Connector 49"/>
            <p:cNvCxnSpPr>
              <a:stCxn id="49" idx="1"/>
            </p:cNvCxnSpPr>
            <p:nvPr/>
          </p:nvCxnSpPr>
          <p:spPr bwMode="auto">
            <a:xfrm flipH="1">
              <a:off x="8257179" y="1598236"/>
              <a:ext cx="667859" cy="1162249"/>
            </a:xfrm>
            <a:prstGeom prst="line">
              <a:avLst/>
            </a:prstGeom>
            <a:noFill/>
            <a:ln w="9525" cap="flat" cmpd="sng" algn="ctr">
              <a:solidFill>
                <a:srgbClr val="002060"/>
              </a:solidFill>
              <a:prstDash val="solid"/>
              <a:round/>
              <a:headEnd type="none" w="med" len="med"/>
              <a:tailEnd type="none" w="med" len="med"/>
            </a:ln>
            <a:effectLst/>
          </p:spPr>
        </p:cxnSp>
      </p:grpSp>
    </p:spTree>
    <p:extLst>
      <p:ext uri="{BB962C8B-B14F-4D97-AF65-F5344CB8AC3E}">
        <p14:creationId xmlns:p14="http://schemas.microsoft.com/office/powerpoint/2010/main" val="416583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22" presetClass="entr" presetSubtype="1"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up)">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animBg="1"/>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WMM allows </a:t>
            </a:r>
            <a:r>
              <a:rPr lang="en-US" dirty="0" err="1" smtClean="0"/>
              <a:t>Ld-Ld</a:t>
            </a:r>
            <a:r>
              <a:rPr lang="en-US" dirty="0" smtClean="0"/>
              <a:t> reordering</a:t>
            </a:r>
            <a:endParaRPr lang="en-US" dirty="0"/>
          </a:p>
        </p:txBody>
      </p:sp>
      <p:sp>
        <p:nvSpPr>
          <p:cNvPr id="4" name="Date Placeholder 3"/>
          <p:cNvSpPr>
            <a:spLocks noGrp="1"/>
          </p:cNvSpPr>
          <p:nvPr>
            <p:ph type="dt" sz="half" idx="10"/>
          </p:nvPr>
        </p:nvSpPr>
        <p:spPr/>
        <p:txBody>
          <a:bodyPr/>
          <a:lstStyle/>
          <a:p>
            <a:r>
              <a:rPr lang="en-US" smtClean="0"/>
              <a:t>09/12/2017</a:t>
            </a:r>
            <a:endParaRPr lang="en-US"/>
          </a:p>
        </p:txBody>
      </p:sp>
      <p:sp>
        <p:nvSpPr>
          <p:cNvPr id="5" name="Slide Number Placeholder 4"/>
          <p:cNvSpPr>
            <a:spLocks noGrp="1"/>
          </p:cNvSpPr>
          <p:nvPr>
            <p:ph type="sldNum" sz="quarter" idx="11"/>
          </p:nvPr>
        </p:nvSpPr>
        <p:spPr/>
        <p:txBody>
          <a:bodyPr/>
          <a:lstStyle/>
          <a:p>
            <a:fld id="{150B58A3-ADC4-4689-8A5B-97CA47884A12}" type="slidenum">
              <a:rPr lang="en-US" smtClean="0"/>
              <a:t>15</a:t>
            </a:fld>
            <a:endParaRPr lang="en-US"/>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781789632"/>
                  </p:ext>
                </p:extLst>
              </p:nvPr>
            </p:nvGraphicFramePr>
            <p:xfrm>
              <a:off x="3610560" y="2072407"/>
              <a:ext cx="4316623" cy="1656080"/>
            </p:xfrm>
            <a:graphic>
              <a:graphicData uri="http://schemas.openxmlformats.org/drawingml/2006/table">
                <a:tbl>
                  <a:tblPr firstRow="1" bandRow="1">
                    <a:tableStyleId>{5940675A-B579-460E-94D1-54222C63F5DA}</a:tableStyleId>
                  </a:tblPr>
                  <a:tblGrid>
                    <a:gridCol w="1583583">
                      <a:extLst>
                        <a:ext uri="{9D8B030D-6E8A-4147-A177-3AD203B41FA5}">
                          <a16:colId xmlns:a16="http://schemas.microsoft.com/office/drawing/2014/main" val="2213142364"/>
                        </a:ext>
                      </a:extLst>
                    </a:gridCol>
                    <a:gridCol w="2733040">
                      <a:extLst>
                        <a:ext uri="{9D8B030D-6E8A-4147-A177-3AD203B41FA5}">
                          <a16:colId xmlns:a16="http://schemas.microsoft.com/office/drawing/2014/main" val="42410804"/>
                        </a:ext>
                      </a:extLst>
                    </a:gridCol>
                  </a:tblGrid>
                  <a:tr h="370840">
                    <a:tc>
                      <a:txBody>
                        <a:bodyPr/>
                        <a:lstStyle/>
                        <a:p>
                          <a:pPr algn="ctr"/>
                          <a:r>
                            <a:rPr lang="en-US" b="1" dirty="0" smtClean="0">
                              <a:solidFill>
                                <a:schemeClr val="bg1"/>
                              </a:solidFill>
                            </a:rPr>
                            <a:t>P1</a:t>
                          </a:r>
                          <a:endParaRPr lang="en-US" b="1" dirty="0">
                            <a:solidFill>
                              <a:schemeClr val="bg1"/>
                            </a:solidFill>
                          </a:endParaRPr>
                        </a:p>
                      </a:txBody>
                      <a:tcPr>
                        <a:solidFill>
                          <a:srgbClr val="0070C0"/>
                        </a:solidFill>
                      </a:tcPr>
                    </a:tc>
                    <a:tc>
                      <a:txBody>
                        <a:bodyPr/>
                        <a:lstStyle/>
                        <a:p>
                          <a:pPr algn="ctr"/>
                          <a:r>
                            <a:rPr lang="en-US" b="1" dirty="0" smtClean="0">
                              <a:solidFill>
                                <a:schemeClr val="bg1"/>
                              </a:solidFill>
                            </a:rPr>
                            <a:t>P2</a:t>
                          </a:r>
                          <a:endParaRPr lang="en-US" b="1" dirty="0">
                            <a:solidFill>
                              <a:schemeClr val="bg1"/>
                            </a:solidFill>
                          </a:endParaRPr>
                        </a:p>
                      </a:txBody>
                      <a:tcPr>
                        <a:solidFill>
                          <a:srgbClr val="0070C0"/>
                        </a:solidFill>
                      </a:tcPr>
                    </a:tc>
                    <a:extLst>
                      <a:ext uri="{0D108BD9-81ED-4DB2-BD59-A6C34878D82A}">
                        <a16:rowId xmlns:a16="http://schemas.microsoft.com/office/drawing/2014/main" val="3158676028"/>
                      </a:ext>
                    </a:extLst>
                  </a:tr>
                  <a:tr h="370840">
                    <a:tc>
                      <a:txBody>
                        <a:bodyPr/>
                        <a:lstStyle/>
                        <a:p>
                          <a:r>
                            <a:rPr lang="en-US" dirty="0" smtClean="0"/>
                            <a:t>I1: St </a:t>
                          </a:r>
                          <a14:m>
                            <m:oMath xmlns:m="http://schemas.openxmlformats.org/officeDocument/2006/math">
                              <m:r>
                                <a:rPr lang="en-US" i="1" dirty="0" smtClean="0">
                                  <a:latin typeface="Cambria Math" panose="02040503050406030204" pitchFamily="18" charset="0"/>
                                </a:rPr>
                                <m:t>𝑎</m:t>
                              </m:r>
                            </m:oMath>
                          </a14:m>
                          <a:r>
                            <a:rPr lang="en-US" dirty="0" smtClean="0"/>
                            <a:t> 1</a:t>
                          </a:r>
                        </a:p>
                        <a:p>
                          <a:r>
                            <a:rPr lang="en-US" dirty="0" smtClean="0"/>
                            <a:t>I2: Commit</a:t>
                          </a:r>
                        </a:p>
                        <a:p>
                          <a:r>
                            <a:rPr lang="en-US" dirty="0" smtClean="0"/>
                            <a:t>I3: St</a:t>
                          </a:r>
                          <a:r>
                            <a:rPr lang="en-US" baseline="0" dirty="0" smtClean="0"/>
                            <a:t> </a:t>
                          </a:r>
                          <a14:m>
                            <m:oMath xmlns:m="http://schemas.openxmlformats.org/officeDocument/2006/math">
                              <m:r>
                                <a:rPr lang="en-US" i="1" baseline="0" dirty="0" smtClean="0">
                                  <a:latin typeface="Cambria Math" panose="02040503050406030204" pitchFamily="18" charset="0"/>
                                </a:rPr>
                                <m:t>𝑏</m:t>
                              </m:r>
                            </m:oMath>
                          </a14:m>
                          <a:r>
                            <a:rPr lang="en-US" dirty="0" smtClean="0"/>
                            <a:t> 1</a:t>
                          </a:r>
                          <a:endParaRPr lang="en-US" dirty="0"/>
                        </a:p>
                      </a:txBody>
                      <a:tcPr>
                        <a:solidFill>
                          <a:schemeClr val="bg1"/>
                        </a:solidFill>
                      </a:tcPr>
                    </a:tc>
                    <a:tc>
                      <a:txBody>
                        <a:bodyPr/>
                        <a:lstStyle/>
                        <a:p>
                          <a:r>
                            <a:rPr lang="en-US" dirty="0" smtClean="0"/>
                            <a:t>I4: r1</a:t>
                          </a:r>
                          <a:r>
                            <a:rPr lang="en-US" baseline="0" dirty="0" smtClean="0"/>
                            <a:t> = </a:t>
                          </a:r>
                          <a:r>
                            <a:rPr lang="en-US" baseline="0" dirty="0" err="1" smtClean="0"/>
                            <a:t>Ld</a:t>
                          </a:r>
                          <a:r>
                            <a:rPr lang="en-US" baseline="0" dirty="0" smtClean="0"/>
                            <a:t> </a:t>
                          </a:r>
                          <a14:m>
                            <m:oMath xmlns:m="http://schemas.openxmlformats.org/officeDocument/2006/math">
                              <m:r>
                                <a:rPr lang="en-US" i="1" baseline="0" dirty="0" smtClean="0">
                                  <a:latin typeface="Cambria Math" panose="02040503050406030204" pitchFamily="18" charset="0"/>
                                </a:rPr>
                                <m:t>𝑏</m:t>
                              </m:r>
                            </m:oMath>
                          </a14:m>
                          <a:endParaRPr lang="en-US" dirty="0" smtClean="0"/>
                        </a:p>
                        <a:p>
                          <a:endParaRPr lang="en-US" dirty="0" smtClean="0"/>
                        </a:p>
                        <a:p>
                          <a:r>
                            <a:rPr lang="en-US" dirty="0" smtClean="0"/>
                            <a:t>I5:</a:t>
                          </a:r>
                          <a:r>
                            <a:rPr lang="en-US" baseline="0" dirty="0" smtClean="0"/>
                            <a:t> </a:t>
                          </a:r>
                          <a:r>
                            <a:rPr lang="en-US" dirty="0" smtClean="0"/>
                            <a:t>r2 = </a:t>
                          </a:r>
                          <a:r>
                            <a:rPr lang="en-US" dirty="0" err="1" smtClean="0"/>
                            <a:t>Ld</a:t>
                          </a:r>
                          <a:r>
                            <a:rPr lang="en-US" dirty="0" smtClean="0"/>
                            <a:t> (</a:t>
                          </a:r>
                          <a14:m>
                            <m:oMath xmlns:m="http://schemas.openxmlformats.org/officeDocument/2006/math">
                              <m:r>
                                <a:rPr lang="en-US" i="1" dirty="0" smtClean="0">
                                  <a:latin typeface="Cambria Math" panose="02040503050406030204" pitchFamily="18" charset="0"/>
                                </a:rPr>
                                <m:t>𝑎</m:t>
                              </m:r>
                            </m:oMath>
                          </a14:m>
                          <a:r>
                            <a:rPr lang="en-US" dirty="0" smtClean="0"/>
                            <a:t>-1+r1)</a:t>
                          </a:r>
                          <a:endParaRPr lang="en-US" dirty="0"/>
                        </a:p>
                      </a:txBody>
                      <a:tcPr>
                        <a:solidFill>
                          <a:schemeClr val="bg1"/>
                        </a:solidFill>
                      </a:tcPr>
                    </a:tc>
                    <a:extLst>
                      <a:ext uri="{0D108BD9-81ED-4DB2-BD59-A6C34878D82A}">
                        <a16:rowId xmlns:a16="http://schemas.microsoft.com/office/drawing/2014/main" val="4272731295"/>
                      </a:ext>
                    </a:extLst>
                  </a:tr>
                  <a:tr h="370840">
                    <a:tc gridSpan="2">
                      <a:txBody>
                        <a:bodyPr/>
                        <a:lstStyle/>
                        <a:p>
                          <a:r>
                            <a:rPr lang="en-US" dirty="0" smtClean="0"/>
                            <a:t>WMM allows: r1=1, r2=0</a:t>
                          </a:r>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3472734548"/>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781789632"/>
                  </p:ext>
                </p:extLst>
              </p:nvPr>
            </p:nvGraphicFramePr>
            <p:xfrm>
              <a:off x="3610560" y="2072407"/>
              <a:ext cx="4316623" cy="1656080"/>
            </p:xfrm>
            <a:graphic>
              <a:graphicData uri="http://schemas.openxmlformats.org/drawingml/2006/table">
                <a:tbl>
                  <a:tblPr firstRow="1" bandRow="1">
                    <a:tableStyleId>{5940675A-B579-460E-94D1-54222C63F5DA}</a:tableStyleId>
                  </a:tblPr>
                  <a:tblGrid>
                    <a:gridCol w="1583583">
                      <a:extLst>
                        <a:ext uri="{9D8B030D-6E8A-4147-A177-3AD203B41FA5}">
                          <a16:colId xmlns:a16="http://schemas.microsoft.com/office/drawing/2014/main" xmlns:a14="http://schemas.microsoft.com/office/drawing/2010/main" xmlns="" val="2213142364"/>
                        </a:ext>
                      </a:extLst>
                    </a:gridCol>
                    <a:gridCol w="2733040">
                      <a:extLst>
                        <a:ext uri="{9D8B030D-6E8A-4147-A177-3AD203B41FA5}">
                          <a16:colId xmlns:a16="http://schemas.microsoft.com/office/drawing/2014/main" xmlns:a14="http://schemas.microsoft.com/office/drawing/2010/main" xmlns="" val="42410804"/>
                        </a:ext>
                      </a:extLst>
                    </a:gridCol>
                  </a:tblGrid>
                  <a:tr h="370840">
                    <a:tc>
                      <a:txBody>
                        <a:bodyPr/>
                        <a:lstStyle/>
                        <a:p>
                          <a:pPr algn="ctr"/>
                          <a:r>
                            <a:rPr lang="en-US" b="1" dirty="0" smtClean="0">
                              <a:solidFill>
                                <a:schemeClr val="bg1"/>
                              </a:solidFill>
                            </a:rPr>
                            <a:t>P1</a:t>
                          </a:r>
                          <a:endParaRPr lang="en-US" b="1" dirty="0">
                            <a:solidFill>
                              <a:schemeClr val="bg1"/>
                            </a:solidFill>
                          </a:endParaRPr>
                        </a:p>
                      </a:txBody>
                      <a:tcPr>
                        <a:solidFill>
                          <a:srgbClr val="0070C0"/>
                        </a:solidFill>
                      </a:tcPr>
                    </a:tc>
                    <a:tc>
                      <a:txBody>
                        <a:bodyPr/>
                        <a:lstStyle/>
                        <a:p>
                          <a:pPr algn="ctr"/>
                          <a:r>
                            <a:rPr lang="en-US" b="1" dirty="0" smtClean="0">
                              <a:solidFill>
                                <a:schemeClr val="bg1"/>
                              </a:solidFill>
                            </a:rPr>
                            <a:t>P2</a:t>
                          </a:r>
                          <a:endParaRPr lang="en-US" b="1" dirty="0">
                            <a:solidFill>
                              <a:schemeClr val="bg1"/>
                            </a:solidFill>
                          </a:endParaRPr>
                        </a:p>
                      </a:txBody>
                      <a:tcPr>
                        <a:solidFill>
                          <a:srgbClr val="0070C0"/>
                        </a:solidFill>
                      </a:tcPr>
                    </a:tc>
                    <a:extLst>
                      <a:ext uri="{0D108BD9-81ED-4DB2-BD59-A6C34878D82A}">
                        <a16:rowId xmlns:a16="http://schemas.microsoft.com/office/drawing/2014/main" xmlns:a14="http://schemas.microsoft.com/office/drawing/2010/main" xmlns="" val="3158676028"/>
                      </a:ext>
                    </a:extLst>
                  </a:tr>
                  <a:tr h="914400">
                    <a:tc>
                      <a:txBody>
                        <a:bodyPr/>
                        <a:lstStyle/>
                        <a:p>
                          <a:endParaRPr lang="en-US"/>
                        </a:p>
                      </a:txBody>
                      <a:tcPr>
                        <a:blipFill rotWithShape="1">
                          <a:blip r:embed="rId3"/>
                          <a:stretch>
                            <a:fillRect t="-44000" r="-172692" b="-50667"/>
                          </a:stretch>
                        </a:blipFill>
                      </a:tcPr>
                    </a:tc>
                    <a:tc>
                      <a:txBody>
                        <a:bodyPr/>
                        <a:lstStyle/>
                        <a:p>
                          <a:endParaRPr lang="en-US"/>
                        </a:p>
                      </a:txBody>
                      <a:tcPr>
                        <a:blipFill rotWithShape="1">
                          <a:blip r:embed="rId3"/>
                          <a:stretch>
                            <a:fillRect l="-58036" t="-44000" r="-223" b="-50667"/>
                          </a:stretch>
                        </a:blipFill>
                      </a:tcPr>
                    </a:tc>
                    <a:extLst>
                      <a:ext uri="{0D108BD9-81ED-4DB2-BD59-A6C34878D82A}">
                        <a16:rowId xmlns:a16="http://schemas.microsoft.com/office/drawing/2014/main" xmlns:a14="http://schemas.microsoft.com/office/drawing/2010/main" xmlns="" val="4272731295"/>
                      </a:ext>
                    </a:extLst>
                  </a:tr>
                  <a:tr h="370840">
                    <a:tc gridSpan="2">
                      <a:txBody>
                        <a:bodyPr/>
                        <a:lstStyle/>
                        <a:p>
                          <a:r>
                            <a:rPr lang="en-US" dirty="0" smtClean="0"/>
                            <a:t>WMM allows: r1=1, r2=0</a:t>
                          </a:r>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xmlns:a14="http://schemas.microsoft.com/office/drawing/2010/main" xmlns="" val="3472734548"/>
                      </a:ext>
                    </a:extLst>
                  </a:tr>
                </a:tbl>
              </a:graphicData>
            </a:graphic>
          </p:graphicFrame>
        </mc:Fallback>
      </mc:AlternateContent>
      <p:sp>
        <p:nvSpPr>
          <p:cNvPr id="8" name="Content Placeholder 7"/>
          <p:cNvSpPr>
            <a:spLocks noGrp="1"/>
          </p:cNvSpPr>
          <p:nvPr>
            <p:ph idx="1"/>
          </p:nvPr>
        </p:nvSpPr>
        <p:spPr>
          <a:xfrm>
            <a:off x="927137" y="3968392"/>
            <a:ext cx="10556110" cy="1280108"/>
          </a:xfrm>
        </p:spPr>
        <p:txBody>
          <a:bodyPr/>
          <a:lstStyle/>
          <a:p>
            <a:r>
              <a:rPr lang="en-US" sz="2400" dirty="0"/>
              <a:t>WMM </a:t>
            </a:r>
            <a:r>
              <a:rPr lang="en-US" sz="2400" dirty="0" smtClean="0"/>
              <a:t>allows </a:t>
            </a:r>
            <a:r>
              <a:rPr lang="en-US" sz="2400" dirty="0"/>
              <a:t>reordering of dependent </a:t>
            </a:r>
            <a:r>
              <a:rPr lang="en-US" sz="2400" dirty="0" smtClean="0"/>
              <a:t>loads </a:t>
            </a:r>
            <a:r>
              <a:rPr lang="en-US" sz="2400" dirty="0"/>
              <a:t>which arise because of value prediction in hardware</a:t>
            </a:r>
          </a:p>
          <a:p>
            <a:r>
              <a:rPr lang="en-US" sz="2400" dirty="0" err="1" smtClean="0"/>
              <a:t>Ld-Ld</a:t>
            </a:r>
            <a:r>
              <a:rPr lang="en-US" sz="2400" dirty="0" smtClean="0"/>
              <a:t> reordering can </a:t>
            </a:r>
            <a:r>
              <a:rPr lang="en-US" sz="2400" dirty="0"/>
              <a:t>be prevented by adding a Reconcile </a:t>
            </a:r>
            <a:r>
              <a:rPr lang="en-US" sz="2400" dirty="0" smtClean="0"/>
              <a:t>fence</a:t>
            </a:r>
            <a:endParaRPr lang="en-US" sz="2400" dirty="0"/>
          </a:p>
        </p:txBody>
      </p:sp>
      <p:sp>
        <p:nvSpPr>
          <p:cNvPr id="3" name="TextBox 2"/>
          <p:cNvSpPr txBox="1"/>
          <p:nvPr/>
        </p:nvSpPr>
        <p:spPr>
          <a:xfrm>
            <a:off x="3679613" y="1692135"/>
            <a:ext cx="4178516" cy="369332"/>
          </a:xfrm>
          <a:prstGeom prst="rect">
            <a:avLst/>
          </a:prstGeom>
          <a:noFill/>
        </p:spPr>
        <p:txBody>
          <a:bodyPr wrap="none" rtlCol="0">
            <a:spAutoFit/>
          </a:bodyPr>
          <a:lstStyle/>
          <a:p>
            <a:r>
              <a:rPr lang="en-US" dirty="0" smtClean="0"/>
              <a:t>Example: Message Passing + </a:t>
            </a:r>
            <a:r>
              <a:rPr lang="en-US" dirty="0" err="1" smtClean="0"/>
              <a:t>addr</a:t>
            </a:r>
            <a:endParaRPr lang="en-US" dirty="0"/>
          </a:p>
        </p:txBody>
      </p:sp>
      <p:sp>
        <p:nvSpPr>
          <p:cNvPr id="46" name="TextBox 45"/>
          <p:cNvSpPr txBox="1"/>
          <p:nvPr/>
        </p:nvSpPr>
        <p:spPr>
          <a:xfrm>
            <a:off x="5628533" y="2715717"/>
            <a:ext cx="1269065" cy="369332"/>
          </a:xfrm>
          <a:prstGeom prst="rect">
            <a:avLst/>
          </a:prstGeom>
          <a:noFill/>
        </p:spPr>
        <p:txBody>
          <a:bodyPr wrap="none" rtlCol="0">
            <a:spAutoFit/>
          </a:bodyPr>
          <a:lstStyle/>
          <a:p>
            <a:r>
              <a:rPr lang="en-US" dirty="0" smtClean="0">
                <a:solidFill>
                  <a:srgbClr val="FF0000"/>
                </a:solidFill>
              </a:rPr>
              <a:t>Reconcile</a:t>
            </a:r>
            <a:endParaRPr lang="en-US" dirty="0">
              <a:solidFill>
                <a:srgbClr val="FF0000"/>
              </a:solidFill>
            </a:endParaRPr>
          </a:p>
        </p:txBody>
      </p:sp>
      <p:sp>
        <p:nvSpPr>
          <p:cNvPr id="9" name="TextBox 8"/>
          <p:cNvSpPr txBox="1"/>
          <p:nvPr/>
        </p:nvSpPr>
        <p:spPr>
          <a:xfrm>
            <a:off x="4714373" y="5453009"/>
            <a:ext cx="6287511" cy="707886"/>
          </a:xfrm>
          <a:prstGeom prst="rect">
            <a:avLst/>
          </a:prstGeom>
          <a:noFill/>
        </p:spPr>
        <p:txBody>
          <a:bodyPr wrap="square" rtlCol="0">
            <a:spAutoFit/>
          </a:bodyPr>
          <a:lstStyle/>
          <a:p>
            <a:r>
              <a:rPr lang="en-US" sz="2000" dirty="0" smtClean="0"/>
              <a:t>*WMM-D is  </a:t>
            </a:r>
            <a:r>
              <a:rPr lang="en-US" sz="2000" dirty="0"/>
              <a:t>a variant of WMM that does not reorder dependent loads [arXiv:1705.06158] </a:t>
            </a:r>
          </a:p>
        </p:txBody>
      </p:sp>
    </p:spTree>
    <p:extLst>
      <p:ext uri="{BB962C8B-B14F-4D97-AF65-F5344CB8AC3E}">
        <p14:creationId xmlns:p14="http://schemas.microsoft.com/office/powerpoint/2010/main" val="103976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extLst>
                  <p:ext uri="{D42A27DB-BD31-4B8C-83A1-F6EECF244321}">
                    <p14:modId xmlns:p14="http://schemas.microsoft.com/office/powerpoint/2010/main" val="1131234809"/>
                  </p:ext>
                </p:extLst>
              </p:nvPr>
            </p:nvGraphicFramePr>
            <p:xfrm>
              <a:off x="1919794" y="2777236"/>
              <a:ext cx="4859853" cy="1584960"/>
            </p:xfrm>
            <a:graphic>
              <a:graphicData uri="http://schemas.openxmlformats.org/drawingml/2006/table">
                <a:tbl>
                  <a:tblPr firstRow="1" bandRow="1"/>
                  <a:tblGrid>
                    <a:gridCol w="801768">
                      <a:extLst>
                        <a:ext uri="{9D8B030D-6E8A-4147-A177-3AD203B41FA5}">
                          <a16:colId xmlns:a16="http://schemas.microsoft.com/office/drawing/2014/main" val="20000"/>
                        </a:ext>
                      </a:extLst>
                    </a:gridCol>
                    <a:gridCol w="1543686">
                      <a:extLst>
                        <a:ext uri="{9D8B030D-6E8A-4147-A177-3AD203B41FA5}">
                          <a16:colId xmlns:a16="http://schemas.microsoft.com/office/drawing/2014/main" val="20001"/>
                        </a:ext>
                      </a:extLst>
                    </a:gridCol>
                    <a:gridCol w="1135298">
                      <a:extLst>
                        <a:ext uri="{9D8B030D-6E8A-4147-A177-3AD203B41FA5}">
                          <a16:colId xmlns:a16="http://schemas.microsoft.com/office/drawing/2014/main" val="20002"/>
                        </a:ext>
                      </a:extLst>
                    </a:gridCol>
                    <a:gridCol w="1379101">
                      <a:extLst>
                        <a:ext uri="{9D8B030D-6E8A-4147-A177-3AD203B41FA5}">
                          <a16:colId xmlns:a16="http://schemas.microsoft.com/office/drawing/2014/main" val="20003"/>
                        </a:ext>
                      </a:extLst>
                    </a:gridCol>
                  </a:tblGrid>
                  <a:tr h="238257">
                    <a:tc rowSpan="2" gridSpan="2">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𝑜𝑟𝑑𝑒</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𝑟</m:t>
                                    </m:r>
                                  </m:e>
                                  <m:sub>
                                    <m:r>
                                      <a:rPr lang="en-US" sz="2000" b="0" i="1" smtClean="0">
                                        <a:latin typeface="Cambria Math" panose="02040503050406030204" pitchFamily="18" charset="0"/>
                                        <a:ea typeface="Cambria Math" panose="02040503050406030204" pitchFamily="18" charset="0"/>
                                      </a:rPr>
                                      <m:t>𝑊𝑀𝑀</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𝑌</m:t>
                                    </m:r>
                                  </m:e>
                                </m:d>
                              </m:oMath>
                            </m:oMathPara>
                          </a14:m>
                          <a:endParaRPr lang="en-US" sz="2000" dirty="0">
                            <a:latin typeface="+mj-lt"/>
                          </a:endParaRPr>
                        </a:p>
                      </a:txBody>
                      <a:tcPr anchor="ct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rowSpan="2" hMerge="1">
                      <a:txBody>
                        <a:bodyPr/>
                        <a:lstStyle/>
                        <a:p>
                          <a:endParaRPr lang="en-US" dirty="0"/>
                        </a:p>
                      </a:txBody>
                      <a:tcPr>
                        <a:solidFill>
                          <a:schemeClr val="bg1"/>
                        </a:solidFill>
                      </a:tcPr>
                    </a:tc>
                    <a:tc gridSpan="2">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lvl="0"/>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oMath>
                            </m:oMathPara>
                          </a14:m>
                          <a:endParaRPr lang="en-US" sz="2000" b="0" dirty="0">
                            <a:latin typeface="+mj-lt"/>
                          </a:endParaRPr>
                        </a:p>
                      </a:txBody>
                      <a:tcPr>
                        <a:lnL w="12700" cmpd="sng">
                          <a:solidFill>
                            <a:srgbClr val="40458C"/>
                          </a:solidFill>
                        </a:lnL>
                        <a:lnR w="12700" cap="flat" cmpd="sng" algn="ctr">
                          <a:solidFill>
                            <a:srgbClr val="40458C"/>
                          </a:solidFill>
                          <a:prstDash val="solid"/>
                          <a:round/>
                          <a:headEnd type="none" w="med" len="med"/>
                          <a:tailEnd type="none" w="med" len="med"/>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dirty="0"/>
                        </a:p>
                      </a:txBody>
                      <a:tcPr>
                        <a:solidFill>
                          <a:schemeClr val="bg1"/>
                        </a:solidFill>
                      </a:tcPr>
                    </a:tc>
                    <a:extLst>
                      <a:ext uri="{0D108BD9-81ED-4DB2-BD59-A6C34878D82A}">
                        <a16:rowId xmlns:a16="http://schemas.microsoft.com/office/drawing/2014/main" val="10000"/>
                      </a:ext>
                    </a:extLst>
                  </a:tr>
                  <a:tr h="225020">
                    <a:tc gridSpan="2" vMerge="1">
                      <a:txBody>
                        <a:bodyPr/>
                        <a:lstStyle/>
                        <a:p>
                          <a:endParaRPr lang="en-US"/>
                        </a:p>
                      </a:txBody>
                      <a:tcPr>
                        <a:solidFill>
                          <a:schemeClr val="bg1"/>
                        </a:solidFill>
                      </a:tcPr>
                    </a:tc>
                    <a:tc hMerge="1" vMerge="1">
                      <a:txBody>
                        <a:bodyPr/>
                        <a:lstStyle/>
                        <a:p>
                          <a:endParaRPr lang="en-US" dirty="0"/>
                        </a:p>
                      </a:txBody>
                      <a:tcP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err="1" smtClean="0">
                              <a:latin typeface="+mj-lt"/>
                            </a:rPr>
                            <a:t>Ld</a:t>
                          </a:r>
                          <a:r>
                            <a:rPr lang="en-US" sz="2000" dirty="0" smtClean="0">
                              <a:latin typeface="+mj-lt"/>
                            </a:rPr>
                            <a:t> </a:t>
                          </a:r>
                          <a14:m>
                            <m:oMath xmlns:m="http://schemas.openxmlformats.org/officeDocument/2006/math">
                              <m:r>
                                <a:rPr lang="en-US" sz="2000" i="1" dirty="0" smtClean="0">
                                  <a:latin typeface="Cambria Math" panose="02040503050406030204" pitchFamily="18" charset="0"/>
                                </a:rPr>
                                <m:t>𝑏</m:t>
                              </m:r>
                            </m:oMath>
                          </a14:m>
                          <a:endParaRPr lang="en-US" sz="2000" dirty="0">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St </a:t>
                          </a:r>
                          <a14:m>
                            <m:oMath xmlns:m="http://schemas.openxmlformats.org/officeDocument/2006/math">
                              <m:r>
                                <a:rPr lang="en-US" sz="2000" i="1" dirty="0" smtClean="0">
                                  <a:latin typeface="Cambria Math" panose="02040503050406030204" pitchFamily="18" charset="0"/>
                                </a:rPr>
                                <m:t>𝑏</m:t>
                              </m:r>
                            </m:oMath>
                          </a14:m>
                          <a:r>
                            <a:rPr lang="en-US" sz="2000" dirty="0" smtClean="0">
                              <a:latin typeface="+mj-lt"/>
                            </a:rPr>
                            <a:t> </a:t>
                          </a:r>
                          <a14:m>
                            <m:oMath xmlns:m="http://schemas.openxmlformats.org/officeDocument/2006/math">
                              <m:r>
                                <a:rPr lang="en-US" sz="2000" i="1" dirty="0" smtClean="0">
                                  <a:latin typeface="Cambria Math" panose="02040503050406030204" pitchFamily="18" charset="0"/>
                                </a:rPr>
                                <m:t>𝑣</m:t>
                              </m:r>
                              <m:r>
                                <a:rPr lang="en-US" sz="2000" i="1" dirty="0" smtClean="0">
                                  <a:latin typeface="Cambria Math" panose="02040503050406030204" pitchFamily="18" charset="0"/>
                                </a:rPr>
                                <m:t>’</m:t>
                              </m:r>
                            </m:oMath>
                          </a14:m>
                          <a:endParaRPr lang="en-US" sz="2000" dirty="0">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25020">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𝑋</m:t>
                                </m:r>
                              </m:oMath>
                            </m:oMathPara>
                          </a14:m>
                          <a:endParaRPr lang="en-US" sz="2000" b="1" dirty="0">
                            <a:latin typeface="+mj-lt"/>
                          </a:endParaRPr>
                        </a:p>
                      </a:txBody>
                      <a:tcPr anchor="ct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err="1" smtClean="0">
                              <a:latin typeface="+mj-lt"/>
                            </a:rPr>
                            <a:t>Ld</a:t>
                          </a:r>
                          <a:r>
                            <a:rPr lang="en-US" sz="2000" baseline="0" dirty="0" smtClean="0">
                              <a:latin typeface="+mj-lt"/>
                            </a:rPr>
                            <a:t> </a:t>
                          </a:r>
                          <a14:m>
                            <m:oMath xmlns:m="http://schemas.openxmlformats.org/officeDocument/2006/math">
                              <m:r>
                                <a:rPr lang="en-US" sz="2000" i="1" baseline="0" dirty="0" smtClean="0">
                                  <a:latin typeface="Cambria Math" panose="02040503050406030204" pitchFamily="18" charset="0"/>
                                </a:rPr>
                                <m:t>𝑎</m:t>
                              </m:r>
                            </m:oMath>
                          </a14:m>
                          <a:endParaRPr lang="en-US" sz="2000" dirty="0">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r>
                                  <a:rPr lang="en-US" sz="2000" i="1" dirty="0" smtClean="0">
                                    <a:solidFill>
                                      <a:srgbClr val="FF0000"/>
                                    </a:solidFill>
                                    <a:latin typeface="Cambria Math" panose="02040503050406030204" pitchFamily="18" charset="0"/>
                                  </a:rPr>
                                  <m:t>𝑎</m:t>
                                </m:r>
                                <m:r>
                                  <a:rPr lang="en-US" sz="2000" i="1" dirty="0" smtClean="0">
                                    <a:solidFill>
                                      <a:srgbClr val="FF0000"/>
                                    </a:solidFill>
                                    <a:latin typeface="Cambria Math" panose="02040503050406030204" pitchFamily="18" charset="0"/>
                                  </a:rPr>
                                  <m:t>=</m:t>
                                </m:r>
                                <m:r>
                                  <a:rPr lang="en-US" sz="2000" i="1" dirty="0" smtClean="0">
                                    <a:solidFill>
                                      <a:srgbClr val="FF0000"/>
                                    </a:solidFill>
                                    <a:latin typeface="Cambria Math" panose="02040503050406030204" pitchFamily="18" charset="0"/>
                                  </a:rPr>
                                  <m:t>𝑏</m:t>
                                </m:r>
                              </m:oMath>
                            </m:oMathPara>
                          </a14:m>
                          <a:endParaRPr lang="en-US" sz="2000" dirty="0">
                            <a:solidFill>
                              <a:srgbClr val="FF0000"/>
                            </a:solidFill>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Verdana"/>
                              <a:ea typeface="+mn-ea"/>
                              <a:cs typeface="+mn-cs"/>
                            </a:rPr>
                            <a:t>True</a:t>
                          </a: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225020">
                    <a:tc vMerge="1">
                      <a:txBody>
                        <a:bodyPr/>
                        <a:lstStyle/>
                        <a:p>
                          <a:endParaRPr lang="en-US" dirty="0"/>
                        </a:p>
                      </a:txBody>
                      <a:tcP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St </a:t>
                          </a:r>
                          <a14:m>
                            <m:oMath xmlns:m="http://schemas.openxmlformats.org/officeDocument/2006/math">
                              <m:r>
                                <a:rPr lang="en-US" sz="2000" i="1" dirty="0" smtClean="0">
                                  <a:latin typeface="Cambria Math" panose="02040503050406030204" pitchFamily="18" charset="0"/>
                                </a:rPr>
                                <m:t>𝑎</m:t>
                              </m:r>
                            </m:oMath>
                          </a14:m>
                          <a:r>
                            <a:rPr lang="en-US" sz="2000" dirty="0" smtClean="0">
                              <a:latin typeface="+mj-lt"/>
                            </a:rPr>
                            <a:t> </a:t>
                          </a:r>
                          <a14:m>
                            <m:oMath xmlns:m="http://schemas.openxmlformats.org/officeDocument/2006/math">
                              <m:r>
                                <a:rPr lang="en-US" sz="2000" i="1" dirty="0" smtClean="0">
                                  <a:latin typeface="Cambria Math" panose="02040503050406030204" pitchFamily="18" charset="0"/>
                                </a:rPr>
                                <m:t>𝑣</m:t>
                              </m:r>
                            </m:oMath>
                          </a14:m>
                          <a:endParaRPr lang="en-US" sz="2000" dirty="0">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solidFill>
                                <a:srgbClr val="FF0000"/>
                              </a:solidFill>
                              <a:latin typeface="+mj-lt"/>
                            </a:rPr>
                            <a:t>False</a:t>
                          </a:r>
                          <a:endParaRPr lang="en-US" sz="2000" dirty="0">
                            <a:solidFill>
                              <a:srgbClr val="FF0000"/>
                            </a:solidFill>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r>
                                  <a:rPr lang="en-US" sz="2000" i="1" dirty="0" smtClean="0">
                                    <a:solidFill>
                                      <a:srgbClr val="FF0000"/>
                                    </a:solidFill>
                                    <a:latin typeface="Cambria Math" panose="02040503050406030204" pitchFamily="18" charset="0"/>
                                  </a:rPr>
                                  <m:t>𝑎</m:t>
                                </m:r>
                                <m:r>
                                  <a:rPr lang="en-US" sz="2000" i="1" dirty="0" smtClean="0">
                                    <a:solidFill>
                                      <a:srgbClr val="FF0000"/>
                                    </a:solidFill>
                                    <a:latin typeface="Cambria Math" panose="02040503050406030204" pitchFamily="18" charset="0"/>
                                  </a:rPr>
                                  <m:t>=</m:t>
                                </m:r>
                                <m:r>
                                  <a:rPr lang="en-US" sz="2000" i="1" dirty="0" smtClean="0">
                                    <a:solidFill>
                                      <a:srgbClr val="FF0000"/>
                                    </a:solidFill>
                                    <a:latin typeface="Cambria Math" panose="02040503050406030204" pitchFamily="18" charset="0"/>
                                  </a:rPr>
                                  <m:t>𝑏</m:t>
                                </m:r>
                              </m:oMath>
                            </m:oMathPara>
                          </a14:m>
                          <a:endParaRPr lang="en-US" sz="2000" dirty="0">
                            <a:solidFill>
                              <a:srgbClr val="FF0000"/>
                            </a:solidFill>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mc:Choice>
        <mc:Fallback xmlns="">
          <p:graphicFrame>
            <p:nvGraphicFramePr>
              <p:cNvPr id="17" name="Table 16"/>
              <p:cNvGraphicFramePr>
                <a:graphicFrameLocks noGrp="1"/>
              </p:cNvGraphicFramePr>
              <p:nvPr>
                <p:extLst>
                  <p:ext uri="{D42A27DB-BD31-4B8C-83A1-F6EECF244321}">
                    <p14:modId xmlns:p14="http://schemas.microsoft.com/office/powerpoint/2010/main" val="1131234809"/>
                  </p:ext>
                </p:extLst>
              </p:nvPr>
            </p:nvGraphicFramePr>
            <p:xfrm>
              <a:off x="1919794" y="2777236"/>
              <a:ext cx="4859853" cy="1584960"/>
            </p:xfrm>
            <a:graphic>
              <a:graphicData uri="http://schemas.openxmlformats.org/drawingml/2006/table">
                <a:tbl>
                  <a:tblPr firstRow="1" bandRow="1"/>
                  <a:tblGrid>
                    <a:gridCol w="801768">
                      <a:extLst>
                        <a:ext uri="{9D8B030D-6E8A-4147-A177-3AD203B41FA5}">
                          <a16:colId xmlns:a16="http://schemas.microsoft.com/office/drawing/2014/main" val="20000"/>
                        </a:ext>
                      </a:extLst>
                    </a:gridCol>
                    <a:gridCol w="1543686">
                      <a:extLst>
                        <a:ext uri="{9D8B030D-6E8A-4147-A177-3AD203B41FA5}">
                          <a16:colId xmlns:a16="http://schemas.microsoft.com/office/drawing/2014/main" val="20001"/>
                        </a:ext>
                      </a:extLst>
                    </a:gridCol>
                    <a:gridCol w="1135298">
                      <a:extLst>
                        <a:ext uri="{9D8B030D-6E8A-4147-A177-3AD203B41FA5}">
                          <a16:colId xmlns:a16="http://schemas.microsoft.com/office/drawing/2014/main" val="20002"/>
                        </a:ext>
                      </a:extLst>
                    </a:gridCol>
                    <a:gridCol w="1379101">
                      <a:extLst>
                        <a:ext uri="{9D8B030D-6E8A-4147-A177-3AD203B41FA5}">
                          <a16:colId xmlns:a16="http://schemas.microsoft.com/office/drawing/2014/main" val="20003"/>
                        </a:ext>
                      </a:extLst>
                    </a:gridCol>
                  </a:tblGrid>
                  <a:tr h="396240">
                    <a:tc rowSpan="2" gridSpan="2">
                      <a:txBody>
                        <a:bodyPr/>
                        <a:lstStyle/>
                        <a:p>
                          <a:endParaRPr lang="en-US"/>
                        </a:p>
                      </a:txBody>
                      <a:tcPr anchor="ct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3"/>
                          <a:stretch>
                            <a:fillRect l="-259" t="-763" r="-107513" b="-112977"/>
                          </a:stretch>
                        </a:blipFill>
                      </a:tcPr>
                    </a:tc>
                    <a:tc rowSpan="2" hMerge="1">
                      <a:txBody>
                        <a:bodyPr/>
                        <a:lstStyle/>
                        <a:p>
                          <a:endParaRPr lang="en-US" dirty="0"/>
                        </a:p>
                      </a:txBody>
                      <a:tcPr>
                        <a:solidFill>
                          <a:schemeClr val="bg1"/>
                        </a:solidFill>
                      </a:tcPr>
                    </a:tc>
                    <a:tc gridSpan="2">
                      <a:txBody>
                        <a:bodyPr/>
                        <a:lstStyle/>
                        <a:p>
                          <a:endParaRPr lang="en-US"/>
                        </a:p>
                      </a:txBody>
                      <a:tcPr>
                        <a:lnL w="12700" cmpd="sng">
                          <a:solidFill>
                            <a:srgbClr val="40458C"/>
                          </a:solidFill>
                        </a:lnL>
                        <a:lnR w="12700" cap="flat" cmpd="sng" algn="ctr">
                          <a:solidFill>
                            <a:srgbClr val="40458C"/>
                          </a:solidFill>
                          <a:prstDash val="solid"/>
                          <a:round/>
                          <a:headEnd type="none" w="med" len="med"/>
                          <a:tailEnd type="none" w="med" len="med"/>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3"/>
                          <a:stretch>
                            <a:fillRect l="-93705" t="-1538" r="-484" b="-329231"/>
                          </a:stretch>
                        </a:blipFill>
                      </a:tcPr>
                    </a:tc>
                    <a:tc hMerge="1">
                      <a:txBody>
                        <a:bodyPr/>
                        <a:lstStyle/>
                        <a:p>
                          <a:endParaRPr lang="en-US" dirty="0"/>
                        </a:p>
                      </a:txBody>
                      <a:tcPr>
                        <a:solidFill>
                          <a:schemeClr val="bg1"/>
                        </a:solidFill>
                      </a:tcPr>
                    </a:tc>
                    <a:extLst>
                      <a:ext uri="{0D108BD9-81ED-4DB2-BD59-A6C34878D82A}">
                        <a16:rowId xmlns:a16="http://schemas.microsoft.com/office/drawing/2014/main" val="10000"/>
                      </a:ext>
                    </a:extLst>
                  </a:tr>
                  <a:tr h="396240">
                    <a:tc gridSpan="2" vMerge="1">
                      <a:txBody>
                        <a:bodyPr/>
                        <a:lstStyle/>
                        <a:p>
                          <a:endParaRPr lang="en-US"/>
                        </a:p>
                      </a:txBody>
                      <a:tcPr>
                        <a:solidFill>
                          <a:schemeClr val="bg1"/>
                        </a:solidFill>
                      </a:tcPr>
                    </a:tc>
                    <a:tc hMerge="1" vMerge="1">
                      <a:txBody>
                        <a:bodyPr/>
                        <a:lstStyle/>
                        <a:p>
                          <a:endParaRPr lang="en-US" dirty="0"/>
                        </a:p>
                      </a:txBody>
                      <a:tcPr>
                        <a:solidFill>
                          <a:schemeClr val="bg1"/>
                        </a:solid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3"/>
                          <a:stretch>
                            <a:fillRect l="-208065" t="-100000" r="-123118" b="-224242"/>
                          </a:stretch>
                        </a:blip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3"/>
                          <a:stretch>
                            <a:fillRect l="-252423" t="-100000" r="-881" b="-224242"/>
                          </a:stretch>
                        </a:blipFill>
                      </a:tcPr>
                    </a:tc>
                    <a:extLst>
                      <a:ext uri="{0D108BD9-81ED-4DB2-BD59-A6C34878D82A}">
                        <a16:rowId xmlns:a16="http://schemas.microsoft.com/office/drawing/2014/main" val="10001"/>
                      </a:ext>
                    </a:extLst>
                  </a:tr>
                  <a:tr h="396240">
                    <a:tc rowSpan="2">
                      <a:txBody>
                        <a:bodyPr/>
                        <a:lstStyle/>
                        <a:p>
                          <a:endParaRPr lang="en-US"/>
                        </a:p>
                      </a:txBody>
                      <a:tcPr anchor="ct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3"/>
                          <a:stretch>
                            <a:fillRect l="-758" t="-101538" r="-506818" b="-13846"/>
                          </a:stretch>
                        </a:blip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3"/>
                          <a:stretch>
                            <a:fillRect l="-52362" t="-203077" r="-163386" b="-127692"/>
                          </a:stretch>
                        </a:blip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3"/>
                          <a:stretch>
                            <a:fillRect l="-208065" t="-203077" r="-123118" b="-127692"/>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Verdana"/>
                              <a:ea typeface="+mn-ea"/>
                              <a:cs typeface="+mn-cs"/>
                            </a:rPr>
                            <a:t>True</a:t>
                          </a: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396240">
                    <a:tc vMerge="1">
                      <a:txBody>
                        <a:bodyPr/>
                        <a:lstStyle/>
                        <a:p>
                          <a:endParaRPr lang="en-US" dirty="0"/>
                        </a:p>
                      </a:txBody>
                      <a:tcPr>
                        <a:solidFill>
                          <a:schemeClr val="bg1"/>
                        </a:solid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3"/>
                          <a:stretch>
                            <a:fillRect l="-52362" t="-303077" r="-163386" b="-27692"/>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solidFill>
                                <a:srgbClr val="FF0000"/>
                              </a:solidFill>
                              <a:latin typeface="+mj-lt"/>
                            </a:rPr>
                            <a:t>False</a:t>
                          </a:r>
                          <a:endParaRPr lang="en-US" sz="2000" dirty="0">
                            <a:solidFill>
                              <a:srgbClr val="FF0000"/>
                            </a:solidFill>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3"/>
                          <a:stretch>
                            <a:fillRect l="-252423" t="-303077" r="-881" b="-27692"/>
                          </a:stretch>
                        </a:blipFill>
                      </a:tcPr>
                    </a:tc>
                    <a:extLst>
                      <a:ext uri="{0D108BD9-81ED-4DB2-BD59-A6C34878D82A}">
                        <a16:rowId xmlns:a16="http://schemas.microsoft.com/office/drawing/2014/main" val="10003"/>
                      </a:ext>
                    </a:extLst>
                  </a:tr>
                </a:tbl>
              </a:graphicData>
            </a:graphic>
          </p:graphicFrame>
        </mc:Fallback>
      </mc:AlternateContent>
      <p:sp>
        <p:nvSpPr>
          <p:cNvPr id="2" name="Title 1"/>
          <p:cNvSpPr>
            <a:spLocks noGrp="1"/>
          </p:cNvSpPr>
          <p:nvPr>
            <p:ph type="title"/>
          </p:nvPr>
        </p:nvSpPr>
        <p:spPr>
          <a:xfrm>
            <a:off x="812800" y="304800"/>
            <a:ext cx="11379200" cy="1143000"/>
          </a:xfrm>
        </p:spPr>
        <p:txBody>
          <a:bodyPr/>
          <a:lstStyle/>
          <a:p>
            <a:r>
              <a:rPr lang="en-US" sz="4000" dirty="0" smtClean="0"/>
              <a:t>Axiomatic Definition of WMM: </a:t>
            </a:r>
            <a:r>
              <a:rPr lang="en-US" sz="4000" dirty="0"/>
              <a:t>o</a:t>
            </a:r>
            <a:r>
              <a:rPr lang="en-US" sz="4000" dirty="0" smtClean="0"/>
              <a:t>rder(X,Y)</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91289" y="1625806"/>
                <a:ext cx="10382962" cy="1151430"/>
              </a:xfrm>
            </p:spPr>
            <p:txBody>
              <a:bodyPr/>
              <a:lstStyle/>
              <a:p>
                <a:r>
                  <a:rPr lang="en-US" sz="2400" dirty="0" smtClean="0"/>
                  <a:t>WMM uses the same axioms as SC and UMM, the only difference is in the </a:t>
                </a:r>
                <a14:m>
                  <m:oMath xmlns:m="http://schemas.openxmlformats.org/officeDocument/2006/math">
                    <m:r>
                      <a:rPr lang="en-US" sz="2400" b="0" i="1" smtClean="0">
                        <a:latin typeface="Cambria Math" panose="02040503050406030204" pitchFamily="18" charset="0"/>
                      </a:rPr>
                      <m:t>𝑜𝑟𝑑𝑒𝑟</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𝑌</m:t>
                        </m:r>
                      </m:e>
                    </m:d>
                  </m:oMath>
                </a14:m>
                <a:r>
                  <a:rPr lang="en-US" sz="2400" dirty="0" smtClean="0"/>
                  <a:t> function</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91289" y="1625806"/>
                <a:ext cx="10382962" cy="1151430"/>
              </a:xfrm>
              <a:blipFill>
                <a:blip r:embed="rId4"/>
                <a:stretch>
                  <a:fillRect t="-423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09/12/2017</a:t>
            </a:r>
            <a:endParaRPr lang="en-US"/>
          </a:p>
        </p:txBody>
      </p:sp>
      <p:sp>
        <p:nvSpPr>
          <p:cNvPr id="5" name="Slide Number Placeholder 4"/>
          <p:cNvSpPr>
            <a:spLocks noGrp="1"/>
          </p:cNvSpPr>
          <p:nvPr>
            <p:ph type="sldNum" sz="quarter" idx="11"/>
          </p:nvPr>
        </p:nvSpPr>
        <p:spPr>
          <a:xfrm>
            <a:off x="9611360" y="6263640"/>
            <a:ext cx="2540000" cy="457200"/>
          </a:xfrm>
        </p:spPr>
        <p:txBody>
          <a:bodyPr/>
          <a:lstStyle/>
          <a:p>
            <a:fld id="{150B58A3-ADC4-4689-8A5B-97CA47884A12}" type="slidenum">
              <a:rPr lang="en-US" smtClean="0"/>
              <a:t>16</a:t>
            </a:fld>
            <a:endParaRPr lang="en-US" dirty="0"/>
          </a:p>
        </p:txBody>
      </p:sp>
    </p:spTree>
    <p:extLst>
      <p:ext uri="{BB962C8B-B14F-4D97-AF65-F5344CB8AC3E}">
        <p14:creationId xmlns:p14="http://schemas.microsoft.com/office/powerpoint/2010/main" val="641107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7" name="Table 16"/>
              <p:cNvGraphicFramePr>
                <a:graphicFrameLocks noGrp="1"/>
              </p:cNvGraphicFramePr>
              <p:nvPr>
                <p:extLst>
                  <p:ext uri="{D42A27DB-BD31-4B8C-83A1-F6EECF244321}">
                    <p14:modId xmlns:p14="http://schemas.microsoft.com/office/powerpoint/2010/main" val="1739475956"/>
                  </p:ext>
                </p:extLst>
              </p:nvPr>
            </p:nvGraphicFramePr>
            <p:xfrm>
              <a:off x="1919794" y="2777236"/>
              <a:ext cx="7975601" cy="2377440"/>
            </p:xfrm>
            <a:graphic>
              <a:graphicData uri="http://schemas.openxmlformats.org/drawingml/2006/table">
                <a:tbl>
                  <a:tblPr firstRow="1" bandRow="1"/>
                  <a:tblGrid>
                    <a:gridCol w="801768">
                      <a:extLst>
                        <a:ext uri="{9D8B030D-6E8A-4147-A177-3AD203B41FA5}">
                          <a16:colId xmlns:a16="http://schemas.microsoft.com/office/drawing/2014/main" val="20000"/>
                        </a:ext>
                      </a:extLst>
                    </a:gridCol>
                    <a:gridCol w="1543686">
                      <a:extLst>
                        <a:ext uri="{9D8B030D-6E8A-4147-A177-3AD203B41FA5}">
                          <a16:colId xmlns:a16="http://schemas.microsoft.com/office/drawing/2014/main" val="20001"/>
                        </a:ext>
                      </a:extLst>
                    </a:gridCol>
                    <a:gridCol w="1135298">
                      <a:extLst>
                        <a:ext uri="{9D8B030D-6E8A-4147-A177-3AD203B41FA5}">
                          <a16:colId xmlns:a16="http://schemas.microsoft.com/office/drawing/2014/main" val="20002"/>
                        </a:ext>
                      </a:extLst>
                    </a:gridCol>
                    <a:gridCol w="1379101">
                      <a:extLst>
                        <a:ext uri="{9D8B030D-6E8A-4147-A177-3AD203B41FA5}">
                          <a16:colId xmlns:a16="http://schemas.microsoft.com/office/drawing/2014/main" val="20003"/>
                        </a:ext>
                      </a:extLst>
                    </a:gridCol>
                    <a:gridCol w="1466664">
                      <a:extLst>
                        <a:ext uri="{9D8B030D-6E8A-4147-A177-3AD203B41FA5}">
                          <a16:colId xmlns:a16="http://schemas.microsoft.com/office/drawing/2014/main" val="20005"/>
                        </a:ext>
                      </a:extLst>
                    </a:gridCol>
                    <a:gridCol w="1649084">
                      <a:extLst>
                        <a:ext uri="{9D8B030D-6E8A-4147-A177-3AD203B41FA5}">
                          <a16:colId xmlns:a16="http://schemas.microsoft.com/office/drawing/2014/main" val="3891586988"/>
                        </a:ext>
                      </a:extLst>
                    </a:gridCol>
                  </a:tblGrid>
                  <a:tr h="238257">
                    <a:tc rowSpan="2" gridSpan="2">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𝑜𝑟𝑑𝑒</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𝑟</m:t>
                                    </m:r>
                                  </m:e>
                                  <m:sub>
                                    <m:r>
                                      <a:rPr lang="en-US" sz="2000" b="0" i="1" smtClean="0">
                                        <a:latin typeface="Cambria Math" panose="02040503050406030204" pitchFamily="18" charset="0"/>
                                        <a:ea typeface="Cambria Math" panose="02040503050406030204" pitchFamily="18" charset="0"/>
                                      </a:rPr>
                                      <m:t>𝑊𝑀𝑀</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𝑌</m:t>
                                    </m:r>
                                  </m:e>
                                </m:d>
                              </m:oMath>
                            </m:oMathPara>
                          </a14:m>
                          <a:endParaRPr lang="en-US" sz="2000" dirty="0">
                            <a:latin typeface="+mj-lt"/>
                          </a:endParaRPr>
                        </a:p>
                      </a:txBody>
                      <a:tcPr anchor="ct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rowSpan="2" hMerge="1">
                      <a:txBody>
                        <a:bodyPr/>
                        <a:lstStyle/>
                        <a:p>
                          <a:endParaRPr lang="en-US" dirty="0"/>
                        </a:p>
                      </a:txBody>
                      <a:tcPr>
                        <a:solidFill>
                          <a:schemeClr val="bg1"/>
                        </a:solidFill>
                      </a:tcPr>
                    </a:tc>
                    <a:tc gridSpan="4">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lvl="0"/>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oMath>
                            </m:oMathPara>
                          </a14:m>
                          <a:endParaRPr lang="en-US" sz="2000" b="0" dirty="0">
                            <a:latin typeface="+mj-lt"/>
                          </a:endParaRPr>
                        </a:p>
                      </a:txBody>
                      <a:tcPr>
                        <a:lnL w="12700" cmpd="sng">
                          <a:solidFill>
                            <a:srgbClr val="40458C"/>
                          </a:solidFill>
                        </a:lnL>
                        <a:lnR w="12700" cap="flat" cmpd="sng" algn="ctr">
                          <a:solidFill>
                            <a:srgbClr val="40458C"/>
                          </a:solidFill>
                          <a:prstDash val="solid"/>
                          <a:round/>
                          <a:headEnd type="none" w="med" len="med"/>
                          <a:tailEnd type="none" w="med" len="med"/>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pPr lvl="1"/>
                          <a:endParaRPr lang="en-US" sz="1600" dirty="0">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25020">
                    <a:tc gridSpan="2" vMerge="1">
                      <a:txBody>
                        <a:bodyPr/>
                        <a:lstStyle/>
                        <a:p>
                          <a:endParaRPr lang="en-US"/>
                        </a:p>
                      </a:txBody>
                      <a:tcPr>
                        <a:solidFill>
                          <a:schemeClr val="bg1"/>
                        </a:solidFill>
                      </a:tcPr>
                    </a:tc>
                    <a:tc hMerge="1" vMerge="1">
                      <a:txBody>
                        <a:bodyPr/>
                        <a:lstStyle/>
                        <a:p>
                          <a:endParaRPr lang="en-US" dirty="0"/>
                        </a:p>
                      </a:txBody>
                      <a:tcP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err="1" smtClean="0">
                              <a:latin typeface="+mj-lt"/>
                            </a:rPr>
                            <a:t>Ld</a:t>
                          </a:r>
                          <a:r>
                            <a:rPr lang="en-US" sz="2000" dirty="0" smtClean="0">
                              <a:latin typeface="+mj-lt"/>
                            </a:rPr>
                            <a:t> </a:t>
                          </a:r>
                          <a14:m>
                            <m:oMath xmlns:m="http://schemas.openxmlformats.org/officeDocument/2006/math">
                              <m:r>
                                <a:rPr lang="en-US" sz="2000" i="1" dirty="0" smtClean="0">
                                  <a:latin typeface="Cambria Math" panose="02040503050406030204" pitchFamily="18" charset="0"/>
                                </a:rPr>
                                <m:t>𝑏</m:t>
                              </m:r>
                            </m:oMath>
                          </a14:m>
                          <a:endParaRPr lang="en-US" sz="2000" dirty="0">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St </a:t>
                          </a:r>
                          <a14:m>
                            <m:oMath xmlns:m="http://schemas.openxmlformats.org/officeDocument/2006/math">
                              <m:r>
                                <a:rPr lang="en-US" sz="2000" i="1" dirty="0" smtClean="0">
                                  <a:latin typeface="Cambria Math" panose="02040503050406030204" pitchFamily="18" charset="0"/>
                                </a:rPr>
                                <m:t>𝑏</m:t>
                              </m:r>
                            </m:oMath>
                          </a14:m>
                          <a:r>
                            <a:rPr lang="en-US" sz="2000" dirty="0" smtClean="0">
                              <a:latin typeface="+mj-lt"/>
                            </a:rPr>
                            <a:t> </a:t>
                          </a:r>
                          <a14:m>
                            <m:oMath xmlns:m="http://schemas.openxmlformats.org/officeDocument/2006/math">
                              <m:r>
                                <a:rPr lang="en-US" sz="2000" i="1" dirty="0" smtClean="0">
                                  <a:latin typeface="Cambria Math" panose="02040503050406030204" pitchFamily="18" charset="0"/>
                                </a:rPr>
                                <m:t>𝑣</m:t>
                              </m:r>
                              <m:r>
                                <a:rPr lang="en-US" sz="2000" i="1" dirty="0" smtClean="0">
                                  <a:latin typeface="Cambria Math" panose="02040503050406030204" pitchFamily="18" charset="0"/>
                                </a:rPr>
                                <m:t>’</m:t>
                              </m:r>
                            </m:oMath>
                          </a14:m>
                          <a:endParaRPr lang="en-US" sz="2000" dirty="0">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Commit</a:t>
                          </a:r>
                          <a:endParaRPr lang="en-US" sz="2000" dirty="0">
                            <a:latin typeface="+mj-lt"/>
                          </a:endParaRPr>
                        </a:p>
                      </a:txBody>
                      <a:tcPr>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Reconcile</a:t>
                          </a:r>
                          <a:endParaRPr lang="en-US" sz="2000" dirty="0">
                            <a:latin typeface="+mj-lt"/>
                          </a:endParaRPr>
                        </a:p>
                      </a:txBody>
                      <a:tcPr>
                        <a:lnL w="12700" cmpd="sng">
                          <a:solidFill>
                            <a:srgbClr val="40458C"/>
                          </a:solidFill>
                        </a:lnL>
                        <a:lnR w="12700" cmpd="sng">
                          <a:solidFill>
                            <a:srgbClr val="40458C"/>
                          </a:solidFill>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25020">
                    <a:tc row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𝑋</m:t>
                                </m:r>
                              </m:oMath>
                            </m:oMathPara>
                          </a14:m>
                          <a:endParaRPr lang="en-US" sz="2000" b="1" dirty="0">
                            <a:latin typeface="+mj-lt"/>
                          </a:endParaRPr>
                        </a:p>
                      </a:txBody>
                      <a:tcPr anchor="ct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err="1" smtClean="0">
                              <a:latin typeface="+mj-lt"/>
                            </a:rPr>
                            <a:t>Ld</a:t>
                          </a:r>
                          <a:r>
                            <a:rPr lang="en-US" sz="2000" baseline="0" dirty="0" smtClean="0">
                              <a:latin typeface="+mj-lt"/>
                            </a:rPr>
                            <a:t> </a:t>
                          </a:r>
                          <a14:m>
                            <m:oMath xmlns:m="http://schemas.openxmlformats.org/officeDocument/2006/math">
                              <m:r>
                                <a:rPr lang="en-US" sz="2000" i="1" baseline="0" dirty="0" smtClean="0">
                                  <a:latin typeface="Cambria Math" panose="02040503050406030204" pitchFamily="18" charset="0"/>
                                </a:rPr>
                                <m:t>𝑎</m:t>
                              </m:r>
                            </m:oMath>
                          </a14:m>
                          <a:endParaRPr lang="en-US" sz="2000" dirty="0">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r>
                                  <a:rPr lang="en-US" sz="2000" i="1" dirty="0" smtClean="0">
                                    <a:solidFill>
                                      <a:srgbClr val="FF0000"/>
                                    </a:solidFill>
                                    <a:latin typeface="Cambria Math" panose="02040503050406030204" pitchFamily="18" charset="0"/>
                                  </a:rPr>
                                  <m:t>𝑎</m:t>
                                </m:r>
                                <m:r>
                                  <a:rPr lang="en-US" sz="2000" i="1" dirty="0" smtClean="0">
                                    <a:solidFill>
                                      <a:srgbClr val="FF0000"/>
                                    </a:solidFill>
                                    <a:latin typeface="Cambria Math" panose="02040503050406030204" pitchFamily="18" charset="0"/>
                                  </a:rPr>
                                  <m:t>=</m:t>
                                </m:r>
                                <m:r>
                                  <a:rPr lang="en-US" sz="2000" i="1" dirty="0" smtClean="0">
                                    <a:solidFill>
                                      <a:srgbClr val="FF0000"/>
                                    </a:solidFill>
                                    <a:latin typeface="Cambria Math" panose="02040503050406030204" pitchFamily="18" charset="0"/>
                                  </a:rPr>
                                  <m:t>𝑏</m:t>
                                </m:r>
                              </m:oMath>
                            </m:oMathPara>
                          </a14:m>
                          <a:endParaRPr lang="en-US" sz="2000" dirty="0">
                            <a:solidFill>
                              <a:srgbClr val="FF0000"/>
                            </a:solidFill>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Verdana"/>
                              <a:ea typeface="+mn-ea"/>
                              <a:cs typeface="+mn-cs"/>
                            </a:rPr>
                            <a:t>True</a:t>
                          </a: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mpd="sng">
                          <a:solidFill>
                            <a:srgbClr val="40458C"/>
                          </a:solidFill>
                        </a:lnL>
                        <a:lnR w="12700" cmpd="sng">
                          <a:solidFill>
                            <a:srgbClr val="40458C"/>
                          </a:solidFill>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25020">
                    <a:tc vMerge="1">
                      <a:txBody>
                        <a:bodyPr/>
                        <a:lstStyle/>
                        <a:p>
                          <a:endParaRPr lang="en-US" dirty="0"/>
                        </a:p>
                      </a:txBody>
                      <a:tcP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St </a:t>
                          </a:r>
                          <a14:m>
                            <m:oMath xmlns:m="http://schemas.openxmlformats.org/officeDocument/2006/math">
                              <m:r>
                                <a:rPr lang="en-US" sz="2000" i="1" dirty="0" smtClean="0">
                                  <a:latin typeface="Cambria Math" panose="02040503050406030204" pitchFamily="18" charset="0"/>
                                </a:rPr>
                                <m:t>𝑎</m:t>
                              </m:r>
                            </m:oMath>
                          </a14:m>
                          <a:r>
                            <a:rPr lang="en-US" sz="2000" dirty="0" smtClean="0">
                              <a:latin typeface="+mj-lt"/>
                            </a:rPr>
                            <a:t> </a:t>
                          </a:r>
                          <a14:m>
                            <m:oMath xmlns:m="http://schemas.openxmlformats.org/officeDocument/2006/math">
                              <m:r>
                                <a:rPr lang="en-US" sz="2000" i="1" dirty="0" smtClean="0">
                                  <a:latin typeface="Cambria Math" panose="02040503050406030204" pitchFamily="18" charset="0"/>
                                </a:rPr>
                                <m:t>𝑣</m:t>
                              </m:r>
                            </m:oMath>
                          </a14:m>
                          <a:endParaRPr lang="en-US" sz="2000" dirty="0">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solidFill>
                                <a:srgbClr val="FF0000"/>
                              </a:solidFill>
                              <a:latin typeface="+mj-lt"/>
                            </a:rPr>
                            <a:t>False</a:t>
                          </a:r>
                          <a:endParaRPr lang="en-US" sz="2000" dirty="0">
                            <a:solidFill>
                              <a:srgbClr val="FF0000"/>
                            </a:solidFill>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r>
                                  <a:rPr lang="en-US" sz="2000" i="1" dirty="0" smtClean="0">
                                    <a:solidFill>
                                      <a:srgbClr val="FF0000"/>
                                    </a:solidFill>
                                    <a:latin typeface="Cambria Math" panose="02040503050406030204" pitchFamily="18" charset="0"/>
                                  </a:rPr>
                                  <m:t>𝑎</m:t>
                                </m:r>
                                <m:r>
                                  <a:rPr lang="en-US" sz="2000" i="1" dirty="0" smtClean="0">
                                    <a:solidFill>
                                      <a:srgbClr val="FF0000"/>
                                    </a:solidFill>
                                    <a:latin typeface="Cambria Math" panose="02040503050406030204" pitchFamily="18" charset="0"/>
                                  </a:rPr>
                                  <m:t>=</m:t>
                                </m:r>
                                <m:r>
                                  <a:rPr lang="en-US" sz="2000" i="1" dirty="0" smtClean="0">
                                    <a:solidFill>
                                      <a:srgbClr val="FF0000"/>
                                    </a:solidFill>
                                    <a:latin typeface="Cambria Math" panose="02040503050406030204" pitchFamily="18" charset="0"/>
                                  </a:rPr>
                                  <m:t>𝑏</m:t>
                                </m:r>
                              </m:oMath>
                            </m:oMathPara>
                          </a14:m>
                          <a:endParaRPr lang="en-US" sz="2000" dirty="0">
                            <a:solidFill>
                              <a:srgbClr val="FF0000"/>
                            </a:solidFill>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solidFill>
                                <a:srgbClr val="FF0000"/>
                              </a:solidFill>
                              <a:latin typeface="+mj-lt"/>
                            </a:rPr>
                            <a:t>False</a:t>
                          </a:r>
                          <a:endParaRPr lang="en-US" sz="2000" dirty="0">
                            <a:solidFill>
                              <a:srgbClr val="FF0000"/>
                            </a:solidFill>
                            <a:latin typeface="+mj-lt"/>
                          </a:endParaRPr>
                        </a:p>
                      </a:txBody>
                      <a:tcPr>
                        <a:lnL w="12700" cmpd="sng">
                          <a:solidFill>
                            <a:srgbClr val="40458C"/>
                          </a:solidFill>
                        </a:lnL>
                        <a:lnR w="12700" cmpd="sng">
                          <a:solidFill>
                            <a:srgbClr val="40458C"/>
                          </a:solidFill>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25020">
                    <a:tc vMerge="1">
                      <a:txBody>
                        <a:bodyPr/>
                        <a:lstStyle/>
                        <a:p>
                          <a:endParaRPr lang="en-US" dirty="0"/>
                        </a:p>
                      </a:txBody>
                      <a:tcP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Commit</a:t>
                          </a:r>
                          <a:endParaRPr lang="en-US" sz="2000" dirty="0">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solidFill>
                                <a:srgbClr val="FF0000"/>
                              </a:solidFill>
                              <a:latin typeface="+mj-lt"/>
                            </a:rPr>
                            <a:t>False</a:t>
                          </a:r>
                          <a:endParaRPr lang="en-US" sz="2000" dirty="0">
                            <a:solidFill>
                              <a:srgbClr val="FF0000"/>
                            </a:solidFill>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mpd="sng">
                          <a:solidFill>
                            <a:srgbClr val="40458C"/>
                          </a:solidFill>
                        </a:lnL>
                        <a:lnR w="12700" cmpd="sng">
                          <a:solidFill>
                            <a:srgbClr val="40458C"/>
                          </a:solidFill>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225020">
                    <a:tc vMerge="1">
                      <a:txBody>
                        <a:bodyPr/>
                        <a:lstStyle/>
                        <a:p>
                          <a:endParaRPr lang="en-US" dirty="0"/>
                        </a:p>
                      </a:txBody>
                      <a:tcP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Reconcile</a:t>
                          </a:r>
                          <a:endParaRPr lang="en-US" sz="2000" dirty="0">
                            <a:latin typeface="+mj-lt"/>
                          </a:endParaRPr>
                        </a:p>
                      </a:txBody>
                      <a:tcPr>
                        <a:lnL w="12700" cmpd="sng">
                          <a:solidFill>
                            <a:srgbClr val="40458C"/>
                          </a:solidFill>
                        </a:lnL>
                        <a:lnR w="12700" cmpd="sng">
                          <a:solidFill>
                            <a:srgbClr val="40458C"/>
                          </a:solidFill>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mpd="sng">
                          <a:solidFill>
                            <a:srgbClr val="40458C"/>
                          </a:solidFill>
                        </a:lnL>
                        <a:lnR w="12700" cmpd="sng">
                          <a:solidFill>
                            <a:srgbClr val="40458C"/>
                          </a:solidFill>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mpd="sng">
                          <a:solidFill>
                            <a:srgbClr val="40458C"/>
                          </a:solidFill>
                        </a:lnL>
                        <a:lnR w="12700" cmpd="sng">
                          <a:solidFill>
                            <a:srgbClr val="40458C"/>
                          </a:solidFill>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mpd="sng">
                          <a:solidFill>
                            <a:srgbClr val="40458C"/>
                          </a:solidFill>
                        </a:lnL>
                        <a:lnR w="12700" cmpd="sng">
                          <a:solidFill>
                            <a:srgbClr val="40458C"/>
                          </a:solidFill>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mc:Choice>
        <mc:Fallback xmlns="">
          <p:graphicFrame>
            <p:nvGraphicFramePr>
              <p:cNvPr id="17" name="Table 16"/>
              <p:cNvGraphicFramePr>
                <a:graphicFrameLocks noGrp="1"/>
              </p:cNvGraphicFramePr>
              <p:nvPr>
                <p:extLst>
                  <p:ext uri="{D42A27DB-BD31-4B8C-83A1-F6EECF244321}">
                    <p14:modId xmlns:p14="http://schemas.microsoft.com/office/powerpoint/2010/main" val="1739475956"/>
                  </p:ext>
                </p:extLst>
              </p:nvPr>
            </p:nvGraphicFramePr>
            <p:xfrm>
              <a:off x="1919794" y="2777236"/>
              <a:ext cx="7975601" cy="2377440"/>
            </p:xfrm>
            <a:graphic>
              <a:graphicData uri="http://schemas.openxmlformats.org/drawingml/2006/table">
                <a:tbl>
                  <a:tblPr firstRow="1" bandRow="1"/>
                  <a:tblGrid>
                    <a:gridCol w="801768">
                      <a:extLst>
                        <a:ext uri="{9D8B030D-6E8A-4147-A177-3AD203B41FA5}">
                          <a16:colId xmlns:a16="http://schemas.microsoft.com/office/drawing/2014/main" val="20000"/>
                        </a:ext>
                      </a:extLst>
                    </a:gridCol>
                    <a:gridCol w="1543686">
                      <a:extLst>
                        <a:ext uri="{9D8B030D-6E8A-4147-A177-3AD203B41FA5}">
                          <a16:colId xmlns:a16="http://schemas.microsoft.com/office/drawing/2014/main" val="20001"/>
                        </a:ext>
                      </a:extLst>
                    </a:gridCol>
                    <a:gridCol w="1135298">
                      <a:extLst>
                        <a:ext uri="{9D8B030D-6E8A-4147-A177-3AD203B41FA5}">
                          <a16:colId xmlns:a16="http://schemas.microsoft.com/office/drawing/2014/main" val="20002"/>
                        </a:ext>
                      </a:extLst>
                    </a:gridCol>
                    <a:gridCol w="1379101">
                      <a:extLst>
                        <a:ext uri="{9D8B030D-6E8A-4147-A177-3AD203B41FA5}">
                          <a16:colId xmlns:a16="http://schemas.microsoft.com/office/drawing/2014/main" val="20003"/>
                        </a:ext>
                      </a:extLst>
                    </a:gridCol>
                    <a:gridCol w="1466664">
                      <a:extLst>
                        <a:ext uri="{9D8B030D-6E8A-4147-A177-3AD203B41FA5}">
                          <a16:colId xmlns:a16="http://schemas.microsoft.com/office/drawing/2014/main" val="20005"/>
                        </a:ext>
                      </a:extLst>
                    </a:gridCol>
                    <a:gridCol w="1649084">
                      <a:extLst>
                        <a:ext uri="{9D8B030D-6E8A-4147-A177-3AD203B41FA5}">
                          <a16:colId xmlns:a16="http://schemas.microsoft.com/office/drawing/2014/main" val="3891586988"/>
                        </a:ext>
                      </a:extLst>
                    </a:gridCol>
                  </a:tblGrid>
                  <a:tr h="396240">
                    <a:tc rowSpan="2" gridSpan="2">
                      <a:txBody>
                        <a:bodyPr/>
                        <a:lstStyle/>
                        <a:p>
                          <a:endParaRPr lang="en-US"/>
                        </a:p>
                      </a:txBody>
                      <a:tcPr anchor="ct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3"/>
                          <a:stretch>
                            <a:fillRect l="-260" t="-769" r="-240779" b="-214615"/>
                          </a:stretch>
                        </a:blipFill>
                      </a:tcPr>
                    </a:tc>
                    <a:tc rowSpan="2" hMerge="1">
                      <a:txBody>
                        <a:bodyPr/>
                        <a:lstStyle/>
                        <a:p>
                          <a:endParaRPr lang="en-US" dirty="0"/>
                        </a:p>
                      </a:txBody>
                      <a:tcPr>
                        <a:solidFill>
                          <a:schemeClr val="bg1"/>
                        </a:solidFill>
                      </a:tcPr>
                    </a:tc>
                    <a:tc gridSpan="4">
                      <a:txBody>
                        <a:bodyPr/>
                        <a:lstStyle/>
                        <a:p>
                          <a:endParaRPr lang="en-US"/>
                        </a:p>
                      </a:txBody>
                      <a:tcPr>
                        <a:lnL w="12700" cmpd="sng">
                          <a:solidFill>
                            <a:srgbClr val="40458C"/>
                          </a:solidFill>
                        </a:lnL>
                        <a:lnR w="12700" cap="flat" cmpd="sng" algn="ctr">
                          <a:solidFill>
                            <a:srgbClr val="40458C"/>
                          </a:solidFill>
                          <a:prstDash val="solid"/>
                          <a:round/>
                          <a:headEnd type="none" w="med" len="med"/>
                          <a:tailEnd type="none" w="med" len="med"/>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3"/>
                          <a:stretch>
                            <a:fillRect l="-41730" t="-1538" r="-216" b="-529231"/>
                          </a:stretch>
                        </a:blip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pPr lvl="1"/>
                          <a:endParaRPr lang="en-US" sz="1600" dirty="0">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96240">
                    <a:tc gridSpan="2" vMerge="1">
                      <a:txBody>
                        <a:bodyPr/>
                        <a:lstStyle/>
                        <a:p>
                          <a:endParaRPr lang="en-US"/>
                        </a:p>
                      </a:txBody>
                      <a:tcPr>
                        <a:solidFill>
                          <a:schemeClr val="bg1"/>
                        </a:solidFill>
                      </a:tcPr>
                    </a:tc>
                    <a:tc hMerge="1" vMerge="1">
                      <a:txBody>
                        <a:bodyPr/>
                        <a:lstStyle/>
                        <a:p>
                          <a:endParaRPr lang="en-US" dirty="0"/>
                        </a:p>
                      </a:txBody>
                      <a:tcPr>
                        <a:solidFill>
                          <a:schemeClr val="bg1"/>
                        </a:solid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3"/>
                          <a:stretch>
                            <a:fillRect l="-206417" t="-101538" r="-395722" b="-429231"/>
                          </a:stretch>
                        </a:blip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3"/>
                          <a:stretch>
                            <a:fillRect l="-253540" t="-101538" r="-227434" b="-429231"/>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Commit</a:t>
                          </a:r>
                          <a:endParaRPr lang="en-US" sz="2000" dirty="0">
                            <a:latin typeface="+mj-lt"/>
                          </a:endParaRPr>
                        </a:p>
                      </a:txBody>
                      <a:tcPr>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Reconcile</a:t>
                          </a:r>
                          <a:endParaRPr lang="en-US" sz="2000" dirty="0">
                            <a:latin typeface="+mj-lt"/>
                          </a:endParaRPr>
                        </a:p>
                      </a:txBody>
                      <a:tcPr>
                        <a:lnL w="12700" cmpd="sng">
                          <a:solidFill>
                            <a:srgbClr val="40458C"/>
                          </a:solidFill>
                        </a:lnL>
                        <a:lnR w="12700" cmpd="sng">
                          <a:solidFill>
                            <a:srgbClr val="40458C"/>
                          </a:solidFill>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96240">
                    <a:tc rowSpan="4">
                      <a:txBody>
                        <a:bodyPr/>
                        <a:lstStyle/>
                        <a:p>
                          <a:endParaRPr lang="en-US"/>
                        </a:p>
                      </a:txBody>
                      <a:tcPr anchor="ct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3"/>
                          <a:stretch>
                            <a:fillRect l="-758" t="-50192" r="-893939" b="-6897"/>
                          </a:stretch>
                        </a:blip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3"/>
                          <a:stretch>
                            <a:fillRect l="-52569" t="-198485" r="-366403" b="-322727"/>
                          </a:stretch>
                        </a:blip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3"/>
                          <a:stretch>
                            <a:fillRect l="-206417" t="-198485" r="-395722" b="-322727"/>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Verdana"/>
                              <a:ea typeface="+mn-ea"/>
                              <a:cs typeface="+mn-cs"/>
                            </a:rPr>
                            <a:t>True</a:t>
                          </a: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mpd="sng">
                          <a:solidFill>
                            <a:srgbClr val="40458C"/>
                          </a:solidFill>
                        </a:lnL>
                        <a:lnR w="12700" cmpd="sng">
                          <a:solidFill>
                            <a:srgbClr val="40458C"/>
                          </a:solidFill>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96240">
                    <a:tc vMerge="1">
                      <a:txBody>
                        <a:bodyPr/>
                        <a:lstStyle/>
                        <a:p>
                          <a:endParaRPr lang="en-US" dirty="0"/>
                        </a:p>
                      </a:txBody>
                      <a:tcPr>
                        <a:solidFill>
                          <a:schemeClr val="bg1"/>
                        </a:solid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3"/>
                          <a:stretch>
                            <a:fillRect l="-52569" t="-303077" r="-366403" b="-227692"/>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solidFill>
                                <a:srgbClr val="FF0000"/>
                              </a:solidFill>
                              <a:latin typeface="+mj-lt"/>
                            </a:rPr>
                            <a:t>False</a:t>
                          </a:r>
                          <a:endParaRPr lang="en-US" sz="2000" dirty="0">
                            <a:solidFill>
                              <a:srgbClr val="FF0000"/>
                            </a:solidFill>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3"/>
                          <a:stretch>
                            <a:fillRect l="-253540" t="-303077" r="-227434" b="-227692"/>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solidFill>
                                <a:srgbClr val="FF0000"/>
                              </a:solidFill>
                              <a:latin typeface="+mj-lt"/>
                            </a:rPr>
                            <a:t>False</a:t>
                          </a:r>
                          <a:endParaRPr lang="en-US" sz="2000" dirty="0">
                            <a:solidFill>
                              <a:srgbClr val="FF0000"/>
                            </a:solidFill>
                            <a:latin typeface="+mj-lt"/>
                          </a:endParaRPr>
                        </a:p>
                      </a:txBody>
                      <a:tcPr>
                        <a:lnL w="12700" cmpd="sng">
                          <a:solidFill>
                            <a:srgbClr val="40458C"/>
                          </a:solidFill>
                        </a:lnL>
                        <a:lnR w="12700" cmpd="sng">
                          <a:solidFill>
                            <a:srgbClr val="40458C"/>
                          </a:solidFill>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96240">
                    <a:tc vMerge="1">
                      <a:txBody>
                        <a:bodyPr/>
                        <a:lstStyle/>
                        <a:p>
                          <a:endParaRPr lang="en-US" dirty="0"/>
                        </a:p>
                      </a:txBody>
                      <a:tcP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Commit</a:t>
                          </a:r>
                          <a:endParaRPr lang="en-US" sz="2000" dirty="0">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solidFill>
                                <a:srgbClr val="FF0000"/>
                              </a:solidFill>
                              <a:latin typeface="+mj-lt"/>
                            </a:rPr>
                            <a:t>False</a:t>
                          </a:r>
                          <a:endParaRPr lang="en-US" sz="2000" dirty="0">
                            <a:solidFill>
                              <a:srgbClr val="FF0000"/>
                            </a:solidFill>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mpd="sng">
                          <a:solidFill>
                            <a:srgbClr val="40458C"/>
                          </a:solidFill>
                        </a:lnL>
                        <a:lnR w="12700" cmpd="sng">
                          <a:solidFill>
                            <a:srgbClr val="40458C"/>
                          </a:solidFill>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96240">
                    <a:tc vMerge="1">
                      <a:txBody>
                        <a:bodyPr/>
                        <a:lstStyle/>
                        <a:p>
                          <a:endParaRPr lang="en-US" dirty="0"/>
                        </a:p>
                      </a:txBody>
                      <a:tcP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Reconcile</a:t>
                          </a:r>
                          <a:endParaRPr lang="en-US" sz="2000" dirty="0">
                            <a:latin typeface="+mj-lt"/>
                          </a:endParaRPr>
                        </a:p>
                      </a:txBody>
                      <a:tcPr>
                        <a:lnL w="12700" cmpd="sng">
                          <a:solidFill>
                            <a:srgbClr val="40458C"/>
                          </a:solidFill>
                        </a:lnL>
                        <a:lnR w="12700" cmpd="sng">
                          <a:solidFill>
                            <a:srgbClr val="40458C"/>
                          </a:solidFill>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mpd="sng">
                          <a:solidFill>
                            <a:srgbClr val="40458C"/>
                          </a:solidFill>
                        </a:lnL>
                        <a:lnR w="12700" cmpd="sng">
                          <a:solidFill>
                            <a:srgbClr val="40458C"/>
                          </a:solidFill>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mpd="sng">
                          <a:solidFill>
                            <a:srgbClr val="40458C"/>
                          </a:solidFill>
                        </a:lnL>
                        <a:lnR w="12700" cmpd="sng">
                          <a:solidFill>
                            <a:srgbClr val="40458C"/>
                          </a:solidFill>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mj-lt"/>
                            </a:rPr>
                            <a:t>True</a:t>
                          </a:r>
                          <a:endParaRPr lang="en-US" sz="2000" dirty="0">
                            <a:latin typeface="+mj-lt"/>
                          </a:endParaRPr>
                        </a:p>
                      </a:txBody>
                      <a:tcPr>
                        <a:lnL w="12700" cmpd="sng">
                          <a:solidFill>
                            <a:srgbClr val="40458C"/>
                          </a:solidFill>
                        </a:lnL>
                        <a:lnR w="12700" cmpd="sng">
                          <a:solidFill>
                            <a:srgbClr val="40458C"/>
                          </a:solidFill>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mc:Fallback>
      </mc:AlternateContent>
      <p:sp>
        <p:nvSpPr>
          <p:cNvPr id="2" name="Title 1"/>
          <p:cNvSpPr>
            <a:spLocks noGrp="1"/>
          </p:cNvSpPr>
          <p:nvPr>
            <p:ph type="title"/>
          </p:nvPr>
        </p:nvSpPr>
        <p:spPr>
          <a:xfrm>
            <a:off x="812800" y="304800"/>
            <a:ext cx="11379200" cy="1143000"/>
          </a:xfrm>
        </p:spPr>
        <p:txBody>
          <a:bodyPr/>
          <a:lstStyle/>
          <a:p>
            <a:r>
              <a:rPr lang="en-US" sz="4000" dirty="0" smtClean="0"/>
              <a:t>Axiomatic Definition of WMM: </a:t>
            </a:r>
            <a:r>
              <a:rPr lang="en-US" sz="4000" dirty="0"/>
              <a:t>o</a:t>
            </a:r>
            <a:r>
              <a:rPr lang="en-US" sz="4000" dirty="0" smtClean="0"/>
              <a:t>rder(X,Y)</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91289" y="1625806"/>
                <a:ext cx="10382962" cy="1151430"/>
              </a:xfrm>
            </p:spPr>
            <p:txBody>
              <a:bodyPr/>
              <a:lstStyle/>
              <a:p>
                <a:r>
                  <a:rPr lang="en-US" sz="2400" dirty="0" smtClean="0"/>
                  <a:t>WMM uses the same axioms as SC and UMM, the only difference is in the </a:t>
                </a:r>
                <a14:m>
                  <m:oMath xmlns:m="http://schemas.openxmlformats.org/officeDocument/2006/math">
                    <m:r>
                      <a:rPr lang="en-US" sz="2400" b="0" i="1" smtClean="0">
                        <a:latin typeface="Cambria Math" panose="02040503050406030204" pitchFamily="18" charset="0"/>
                      </a:rPr>
                      <m:t>𝑜𝑟𝑑𝑒𝑟</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𝑌</m:t>
                        </m:r>
                      </m:e>
                    </m:d>
                  </m:oMath>
                </a14:m>
                <a:r>
                  <a:rPr lang="en-US" sz="2400" dirty="0" smtClean="0"/>
                  <a:t> function</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91289" y="1625806"/>
                <a:ext cx="10382962" cy="1151430"/>
              </a:xfrm>
              <a:blipFill>
                <a:blip r:embed="rId4"/>
                <a:stretch>
                  <a:fillRect t="-423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09/12/2017</a:t>
            </a:r>
            <a:endParaRPr lang="en-US"/>
          </a:p>
        </p:txBody>
      </p:sp>
      <p:sp>
        <p:nvSpPr>
          <p:cNvPr id="5" name="Slide Number Placeholder 4"/>
          <p:cNvSpPr>
            <a:spLocks noGrp="1"/>
          </p:cNvSpPr>
          <p:nvPr>
            <p:ph type="sldNum" sz="quarter" idx="11"/>
          </p:nvPr>
        </p:nvSpPr>
        <p:spPr>
          <a:xfrm>
            <a:off x="9611360" y="6263640"/>
            <a:ext cx="2540000" cy="457200"/>
          </a:xfrm>
        </p:spPr>
        <p:txBody>
          <a:bodyPr/>
          <a:lstStyle/>
          <a:p>
            <a:fld id="{150B58A3-ADC4-4689-8A5B-97CA47884A12}" type="slidenum">
              <a:rPr lang="en-US" smtClean="0"/>
              <a:t>17</a:t>
            </a:fld>
            <a:endParaRPr lang="en-US" dirty="0"/>
          </a:p>
        </p:txBody>
      </p:sp>
      <p:sp>
        <p:nvSpPr>
          <p:cNvPr id="7" name="Rounded Rectangle 6"/>
          <p:cNvSpPr/>
          <p:nvPr/>
        </p:nvSpPr>
        <p:spPr bwMode="auto">
          <a:xfrm>
            <a:off x="2757994" y="4812845"/>
            <a:ext cx="7020560" cy="294732"/>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11" name="Rounded Rectangle 10"/>
          <p:cNvSpPr/>
          <p:nvPr/>
        </p:nvSpPr>
        <p:spPr bwMode="auto">
          <a:xfrm>
            <a:off x="6926602" y="3118922"/>
            <a:ext cx="1155231" cy="1983482"/>
          </a:xfrm>
          <a:prstGeom prst="round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cxnSp>
        <p:nvCxnSpPr>
          <p:cNvPr id="12" name="Straight Connector 11"/>
          <p:cNvCxnSpPr>
            <a:endCxn id="13" idx="1"/>
          </p:cNvCxnSpPr>
          <p:nvPr/>
        </p:nvCxnSpPr>
        <p:spPr bwMode="auto">
          <a:xfrm>
            <a:off x="3736676" y="5102404"/>
            <a:ext cx="680928" cy="535210"/>
          </a:xfrm>
          <a:prstGeom prst="line">
            <a:avLst/>
          </a:prstGeom>
          <a:noFill/>
          <a:ln w="9525" cap="flat" cmpd="sng" algn="ctr">
            <a:solidFill>
              <a:schemeClr val="tx2"/>
            </a:solidFill>
            <a:prstDash val="solid"/>
            <a:round/>
            <a:headEnd type="none" w="med" len="med"/>
            <a:tailEnd type="none" w="med" len="med"/>
          </a:ln>
          <a:effectLst/>
        </p:spPr>
      </p:cxnSp>
      <p:sp>
        <p:nvSpPr>
          <p:cNvPr id="13" name="TextBox 12"/>
          <p:cNvSpPr txBox="1"/>
          <p:nvPr/>
        </p:nvSpPr>
        <p:spPr>
          <a:xfrm>
            <a:off x="4417604" y="5437559"/>
            <a:ext cx="1320661" cy="400110"/>
          </a:xfrm>
          <a:prstGeom prst="rect">
            <a:avLst/>
          </a:prstGeom>
          <a:noFill/>
          <a:ln>
            <a:noFill/>
          </a:ln>
        </p:spPr>
        <p:txBody>
          <a:bodyPr wrap="square" rtlCol="0">
            <a:spAutoFit/>
          </a:bodyPr>
          <a:lstStyle/>
          <a:p>
            <a:r>
              <a:rPr lang="en-US" sz="2000" dirty="0" smtClean="0">
                <a:solidFill>
                  <a:schemeClr val="tx2"/>
                </a:solidFill>
                <a:latin typeface="Comic Sans MS" panose="030F0702030302020204" pitchFamily="66" charset="0"/>
              </a:rPr>
              <a:t>Acquire</a:t>
            </a:r>
            <a:endParaRPr lang="en-US" sz="2000" dirty="0">
              <a:solidFill>
                <a:schemeClr val="tx2"/>
              </a:solidFill>
              <a:latin typeface="Comic Sans MS" panose="030F0702030302020204" pitchFamily="66" charset="0"/>
            </a:endParaRPr>
          </a:p>
        </p:txBody>
      </p:sp>
      <p:sp>
        <p:nvSpPr>
          <p:cNvPr id="14" name="TextBox 13"/>
          <p:cNvSpPr txBox="1"/>
          <p:nvPr/>
        </p:nvSpPr>
        <p:spPr>
          <a:xfrm>
            <a:off x="6926602" y="5444090"/>
            <a:ext cx="1193999" cy="400110"/>
          </a:xfrm>
          <a:prstGeom prst="rect">
            <a:avLst/>
          </a:prstGeom>
          <a:noFill/>
        </p:spPr>
        <p:txBody>
          <a:bodyPr wrap="square" rtlCol="0">
            <a:spAutoFit/>
          </a:bodyPr>
          <a:lstStyle/>
          <a:p>
            <a:r>
              <a:rPr lang="en-US" sz="2000" dirty="0" smtClean="0">
                <a:solidFill>
                  <a:schemeClr val="tx2"/>
                </a:solidFill>
                <a:latin typeface="Comic Sans MS" panose="030F0702030302020204" pitchFamily="66" charset="0"/>
              </a:rPr>
              <a:t>Release</a:t>
            </a:r>
            <a:endParaRPr lang="en-US" sz="2000" dirty="0">
              <a:solidFill>
                <a:schemeClr val="tx2"/>
              </a:solidFill>
              <a:latin typeface="Comic Sans MS" panose="030F0702030302020204" pitchFamily="66" charset="0"/>
            </a:endParaRPr>
          </a:p>
        </p:txBody>
      </p:sp>
      <p:sp>
        <p:nvSpPr>
          <p:cNvPr id="15" name="Freeform 14"/>
          <p:cNvSpPr/>
          <p:nvPr/>
        </p:nvSpPr>
        <p:spPr bwMode="auto">
          <a:xfrm>
            <a:off x="8081833" y="4111805"/>
            <a:ext cx="241370" cy="1539240"/>
          </a:xfrm>
          <a:custGeom>
            <a:avLst/>
            <a:gdLst>
              <a:gd name="connsiteX0" fmla="*/ 0 w 235829"/>
              <a:gd name="connsiteY0" fmla="*/ 0 h 1343025"/>
              <a:gd name="connsiteX1" fmla="*/ 235744 w 235829"/>
              <a:gd name="connsiteY1" fmla="*/ 642937 h 1343025"/>
              <a:gd name="connsiteX2" fmla="*/ 21431 w 235829"/>
              <a:gd name="connsiteY2" fmla="*/ 1343025 h 1343025"/>
            </a:gdLst>
            <a:ahLst/>
            <a:cxnLst>
              <a:cxn ang="0">
                <a:pos x="connsiteX0" y="connsiteY0"/>
              </a:cxn>
              <a:cxn ang="0">
                <a:pos x="connsiteX1" y="connsiteY1"/>
              </a:cxn>
              <a:cxn ang="0">
                <a:pos x="connsiteX2" y="connsiteY2"/>
              </a:cxn>
            </a:cxnLst>
            <a:rect l="l" t="t" r="r" b="b"/>
            <a:pathLst>
              <a:path w="235829" h="1343025">
                <a:moveTo>
                  <a:pt x="0" y="0"/>
                </a:moveTo>
                <a:cubicBezTo>
                  <a:pt x="116086" y="209550"/>
                  <a:pt x="232172" y="419100"/>
                  <a:pt x="235744" y="642937"/>
                </a:cubicBezTo>
                <a:cubicBezTo>
                  <a:pt x="239316" y="866774"/>
                  <a:pt x="130373" y="1104899"/>
                  <a:pt x="21431" y="1343025"/>
                </a:cubicBezTo>
              </a:path>
            </a:pathLst>
          </a:cu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6262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evaluation setup</a:t>
            </a:r>
            <a:endParaRPr lang="en-US" dirty="0"/>
          </a:p>
        </p:txBody>
      </p:sp>
      <p:sp>
        <p:nvSpPr>
          <p:cNvPr id="3" name="Content Placeholder 2"/>
          <p:cNvSpPr>
            <a:spLocks noGrp="1"/>
          </p:cNvSpPr>
          <p:nvPr>
            <p:ph idx="1"/>
          </p:nvPr>
        </p:nvSpPr>
        <p:spPr>
          <a:xfrm>
            <a:off x="999755" y="1671320"/>
            <a:ext cx="10601068" cy="4114800"/>
          </a:xfrm>
        </p:spPr>
        <p:txBody>
          <a:bodyPr/>
          <a:lstStyle/>
          <a:p>
            <a:r>
              <a:rPr lang="en-US" sz="2400" dirty="0" smtClean="0"/>
              <a:t>Modified ESESC simulator </a:t>
            </a:r>
            <a:r>
              <a:rPr lang="en-US" sz="2400" dirty="0"/>
              <a:t>[</a:t>
            </a:r>
            <a:r>
              <a:rPr lang="en-US" sz="2400" dirty="0" err="1" smtClean="0"/>
              <a:t>Ardestani</a:t>
            </a:r>
            <a:r>
              <a:rPr lang="en-US" sz="2400" dirty="0" smtClean="0"/>
              <a:t> 2013] to simulate OOO implementations of SC, TSO, Alpha and WMM</a:t>
            </a:r>
          </a:p>
          <a:p>
            <a:pPr lvl="1"/>
            <a:r>
              <a:rPr lang="en-US" sz="2400" dirty="0" smtClean="0"/>
              <a:t>Alpha = WMM + </a:t>
            </a:r>
            <a:r>
              <a:rPr lang="en-US" sz="2400" dirty="0" err="1" smtClean="0"/>
              <a:t>Ld</a:t>
            </a:r>
            <a:r>
              <a:rPr lang="en-US" sz="2400" dirty="0" smtClean="0"/>
              <a:t>-St reordering</a:t>
            </a:r>
          </a:p>
          <a:p>
            <a:pPr lvl="1"/>
            <a:r>
              <a:rPr lang="en-US" sz="2400" dirty="0" smtClean="0"/>
              <a:t>All implementations issue loads speculatively</a:t>
            </a:r>
          </a:p>
          <a:p>
            <a:pPr lvl="1"/>
            <a:r>
              <a:rPr lang="en-US" sz="2400" dirty="0" smtClean="0"/>
              <a:t>Store set to predict memory dependency [</a:t>
            </a:r>
            <a:r>
              <a:rPr lang="en-US" sz="2400" dirty="0" err="1" smtClean="0"/>
              <a:t>Chrysos</a:t>
            </a:r>
            <a:r>
              <a:rPr lang="en-US" sz="2400" dirty="0" smtClean="0"/>
              <a:t> 1998, </a:t>
            </a:r>
            <a:r>
              <a:rPr lang="en-US" sz="2400" dirty="0" err="1" smtClean="0"/>
              <a:t>Moshovos</a:t>
            </a:r>
            <a:r>
              <a:rPr lang="en-US" sz="2400" dirty="0" smtClean="0"/>
              <a:t> 1997]</a:t>
            </a:r>
          </a:p>
          <a:p>
            <a:pPr lvl="1"/>
            <a:r>
              <a:rPr lang="en-US" sz="2400" dirty="0" smtClean="0"/>
              <a:t>For SC and TSO, also simulate implementations with store </a:t>
            </a:r>
            <a:r>
              <a:rPr lang="en-US" sz="2400" dirty="0" err="1" smtClean="0"/>
              <a:t>prefetch</a:t>
            </a:r>
            <a:endParaRPr lang="en-US" sz="2400" dirty="0" smtClean="0"/>
          </a:p>
          <a:p>
            <a:r>
              <a:rPr lang="en-US" sz="2400" dirty="0" smtClean="0"/>
              <a:t>Run SPLASH2 benchmarks</a:t>
            </a:r>
            <a:endParaRPr lang="en-US" sz="2400" dirty="0"/>
          </a:p>
        </p:txBody>
      </p:sp>
      <p:sp>
        <p:nvSpPr>
          <p:cNvPr id="4" name="Date Placeholder 3"/>
          <p:cNvSpPr>
            <a:spLocks noGrp="1"/>
          </p:cNvSpPr>
          <p:nvPr>
            <p:ph type="dt" sz="half" idx="10"/>
          </p:nvPr>
        </p:nvSpPr>
        <p:spPr/>
        <p:txBody>
          <a:bodyPr/>
          <a:lstStyle/>
          <a:p>
            <a:r>
              <a:rPr lang="en-US" smtClean="0"/>
              <a:t>09/12/2017</a:t>
            </a:r>
            <a:endParaRPr lang="en-US"/>
          </a:p>
        </p:txBody>
      </p:sp>
      <p:sp>
        <p:nvSpPr>
          <p:cNvPr id="5" name="Slide Number Placeholder 4"/>
          <p:cNvSpPr>
            <a:spLocks noGrp="1"/>
          </p:cNvSpPr>
          <p:nvPr>
            <p:ph type="sldNum" sz="quarter" idx="11"/>
          </p:nvPr>
        </p:nvSpPr>
        <p:spPr/>
        <p:txBody>
          <a:bodyPr/>
          <a:lstStyle/>
          <a:p>
            <a:fld id="{150B58A3-ADC4-4689-8A5B-97CA47884A12}" type="slidenum">
              <a:rPr lang="en-US" smtClean="0"/>
              <a:t>18</a:t>
            </a:fld>
            <a:endParaRPr lang="en-US"/>
          </a:p>
        </p:txBody>
      </p:sp>
      <p:sp>
        <p:nvSpPr>
          <p:cNvPr id="6" name="TextBox 5"/>
          <p:cNvSpPr txBox="1"/>
          <p:nvPr/>
        </p:nvSpPr>
        <p:spPr>
          <a:xfrm>
            <a:off x="1673049" y="6119336"/>
            <a:ext cx="9013373" cy="738664"/>
          </a:xfrm>
          <a:prstGeom prst="rect">
            <a:avLst/>
          </a:prstGeom>
          <a:noFill/>
        </p:spPr>
        <p:txBody>
          <a:bodyPr wrap="square" rtlCol="0">
            <a:spAutoFit/>
          </a:bodyPr>
          <a:lstStyle/>
          <a:p>
            <a:r>
              <a:rPr lang="en-US" sz="1400" dirty="0"/>
              <a:t>[</a:t>
            </a:r>
            <a:r>
              <a:rPr lang="en-US" sz="1400" dirty="0" err="1"/>
              <a:t>Ardestani</a:t>
            </a:r>
            <a:r>
              <a:rPr lang="en-US" sz="1400" dirty="0"/>
              <a:t> 2013</a:t>
            </a:r>
            <a:r>
              <a:rPr lang="en-US" sz="1400" dirty="0" smtClean="0"/>
              <a:t>] “ESESC: </a:t>
            </a:r>
            <a:r>
              <a:rPr lang="en-US" sz="1400" dirty="0"/>
              <a:t>A fast </a:t>
            </a:r>
            <a:r>
              <a:rPr lang="en-US" sz="1400" dirty="0" smtClean="0"/>
              <a:t>multicore simulator </a:t>
            </a:r>
            <a:r>
              <a:rPr lang="en-US" sz="1400" dirty="0"/>
              <a:t>using time-based </a:t>
            </a:r>
            <a:r>
              <a:rPr lang="en-US" sz="1400" dirty="0" smtClean="0"/>
              <a:t>sampling”, HPCA 2013</a:t>
            </a:r>
          </a:p>
          <a:p>
            <a:r>
              <a:rPr lang="en-US" sz="1400" dirty="0"/>
              <a:t>[</a:t>
            </a:r>
            <a:r>
              <a:rPr lang="en-US" sz="1400" dirty="0" err="1"/>
              <a:t>Chrysos</a:t>
            </a:r>
            <a:r>
              <a:rPr lang="en-US" sz="1400" dirty="0"/>
              <a:t> 1998] “Memory Dependence Prediction using Store </a:t>
            </a:r>
            <a:r>
              <a:rPr lang="en-US" sz="1400" dirty="0" smtClean="0"/>
              <a:t>Sets”, ISCA 1998</a:t>
            </a:r>
          </a:p>
          <a:p>
            <a:r>
              <a:rPr lang="en-US" sz="1400" dirty="0"/>
              <a:t>[</a:t>
            </a:r>
            <a:r>
              <a:rPr lang="en-US" sz="1400" dirty="0" err="1"/>
              <a:t>Moshovos</a:t>
            </a:r>
            <a:r>
              <a:rPr lang="en-US" sz="1400" dirty="0"/>
              <a:t> 1997] “Dynamic Speculation and Synchronization of Data </a:t>
            </a:r>
            <a:r>
              <a:rPr lang="en-US" sz="1400" dirty="0" smtClean="0"/>
              <a:t>Dependences”, ISCA 1997</a:t>
            </a:r>
            <a:endParaRPr lang="en-US" sz="1400" dirty="0"/>
          </a:p>
        </p:txBody>
      </p:sp>
    </p:spTree>
    <p:extLst>
      <p:ext uri="{BB962C8B-B14F-4D97-AF65-F5344CB8AC3E}">
        <p14:creationId xmlns:p14="http://schemas.microsoft.com/office/powerpoint/2010/main" val="3702129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9280769" cy="1143000"/>
          </a:xfrm>
        </p:spPr>
        <p:txBody>
          <a:bodyPr/>
          <a:lstStyle/>
          <a:p>
            <a:r>
              <a:rPr lang="en-US" sz="4000" dirty="0" smtClean="0"/>
              <a:t>Performance results</a:t>
            </a:r>
            <a:endParaRPr lang="en-US" sz="4000" dirty="0"/>
          </a:p>
        </p:txBody>
      </p:sp>
      <p:sp>
        <p:nvSpPr>
          <p:cNvPr id="3" name="Content Placeholder 2"/>
          <p:cNvSpPr>
            <a:spLocks noGrp="1"/>
          </p:cNvSpPr>
          <p:nvPr>
            <p:ph idx="1"/>
          </p:nvPr>
        </p:nvSpPr>
        <p:spPr>
          <a:xfrm>
            <a:off x="894080" y="4542328"/>
            <a:ext cx="10622280" cy="1711960"/>
          </a:xfrm>
        </p:spPr>
        <p:txBody>
          <a:bodyPr/>
          <a:lstStyle/>
          <a:p>
            <a:r>
              <a:rPr lang="en-US" sz="2400" dirty="0" smtClean="0"/>
              <a:t>Both Alpha and </a:t>
            </a:r>
            <a:r>
              <a:rPr lang="en-US" sz="2400" smtClean="0"/>
              <a:t>WMM </a:t>
            </a:r>
            <a:r>
              <a:rPr lang="en-US" sz="2400" smtClean="0"/>
              <a:t>outperform </a:t>
            </a:r>
            <a:r>
              <a:rPr lang="en-US" sz="2400" dirty="0" smtClean="0"/>
              <a:t>SC and TSO</a:t>
            </a:r>
          </a:p>
          <a:p>
            <a:r>
              <a:rPr lang="en-US" sz="2400" dirty="0" smtClean="0"/>
              <a:t>There is little performance difference between Alpha and WMM</a:t>
            </a:r>
            <a:endParaRPr lang="en-US" sz="2400" dirty="0"/>
          </a:p>
        </p:txBody>
      </p:sp>
      <p:sp>
        <p:nvSpPr>
          <p:cNvPr id="4" name="Date Placeholder 3"/>
          <p:cNvSpPr>
            <a:spLocks noGrp="1"/>
          </p:cNvSpPr>
          <p:nvPr>
            <p:ph type="dt" sz="half" idx="10"/>
          </p:nvPr>
        </p:nvSpPr>
        <p:spPr/>
        <p:txBody>
          <a:bodyPr/>
          <a:lstStyle/>
          <a:p>
            <a:r>
              <a:rPr lang="en-US" smtClean="0"/>
              <a:t>09/12/2017</a:t>
            </a:r>
            <a:endParaRPr lang="en-US"/>
          </a:p>
        </p:txBody>
      </p:sp>
      <p:sp>
        <p:nvSpPr>
          <p:cNvPr id="5" name="Slide Number Placeholder 4"/>
          <p:cNvSpPr>
            <a:spLocks noGrp="1"/>
          </p:cNvSpPr>
          <p:nvPr>
            <p:ph type="sldNum" sz="quarter" idx="11"/>
          </p:nvPr>
        </p:nvSpPr>
        <p:spPr/>
        <p:txBody>
          <a:bodyPr/>
          <a:lstStyle/>
          <a:p>
            <a:fld id="{150B58A3-ADC4-4689-8A5B-97CA47884A12}" type="slidenum">
              <a:rPr lang="en-US" smtClean="0"/>
              <a:t>19</a:t>
            </a:fld>
            <a:endParaRPr lang="en-US"/>
          </a:p>
        </p:txBody>
      </p:sp>
      <p:grpSp>
        <p:nvGrpSpPr>
          <p:cNvPr id="14" name="Group 13"/>
          <p:cNvGrpSpPr/>
          <p:nvPr/>
        </p:nvGrpSpPr>
        <p:grpSpPr>
          <a:xfrm>
            <a:off x="157479" y="1555180"/>
            <a:ext cx="11915571" cy="2731504"/>
            <a:chOff x="233679" y="1367494"/>
            <a:chExt cx="11915571" cy="2731504"/>
          </a:xfrm>
        </p:grpSpPr>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79" y="1723029"/>
              <a:ext cx="11915571" cy="2375969"/>
            </a:xfrm>
            <a:prstGeom prst="rect">
              <a:avLst/>
            </a:prstGeom>
          </p:spPr>
        </p:pic>
        <p:sp>
          <p:nvSpPr>
            <p:cNvPr id="9" name="TextBox 8"/>
            <p:cNvSpPr txBox="1"/>
            <p:nvPr/>
          </p:nvSpPr>
          <p:spPr>
            <a:xfrm>
              <a:off x="2333126" y="1367494"/>
              <a:ext cx="8590942" cy="400110"/>
            </a:xfrm>
            <a:prstGeom prst="rect">
              <a:avLst/>
            </a:prstGeom>
            <a:noFill/>
          </p:spPr>
          <p:txBody>
            <a:bodyPr wrap="none" rtlCol="0">
              <a:spAutoFit/>
            </a:bodyPr>
            <a:lstStyle/>
            <a:p>
              <a:r>
                <a:rPr lang="en-US" sz="2000" dirty="0" smtClean="0"/>
                <a:t>Normalized runtime of different memory models (lower is better)</a:t>
              </a:r>
              <a:endParaRPr lang="en-US" sz="2000" dirty="0"/>
            </a:p>
          </p:txBody>
        </p:sp>
      </p:grpSp>
    </p:spTree>
    <p:extLst>
      <p:ext uri="{BB962C8B-B14F-4D97-AF65-F5344CB8AC3E}">
        <p14:creationId xmlns:p14="http://schemas.microsoft.com/office/powerpoint/2010/main" val="1113445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memory </a:t>
            </a:r>
            <a:r>
              <a:rPr lang="en-US" dirty="0"/>
              <a:t>m</a:t>
            </a:r>
            <a:r>
              <a:rPr lang="en-US" dirty="0" smtClean="0"/>
              <a:t>odel?</a:t>
            </a:r>
            <a:endParaRPr lang="en-US" dirty="0"/>
          </a:p>
        </p:txBody>
      </p:sp>
      <p:sp>
        <p:nvSpPr>
          <p:cNvPr id="3" name="Content Placeholder 2"/>
          <p:cNvSpPr>
            <a:spLocks noGrp="1"/>
          </p:cNvSpPr>
          <p:nvPr>
            <p:ph idx="1"/>
          </p:nvPr>
        </p:nvSpPr>
        <p:spPr>
          <a:xfrm>
            <a:off x="812800" y="1700605"/>
            <a:ext cx="10547275" cy="4114800"/>
          </a:xfrm>
        </p:spPr>
        <p:txBody>
          <a:bodyPr/>
          <a:lstStyle/>
          <a:p>
            <a:r>
              <a:rPr lang="en-US" sz="2400" dirty="0"/>
              <a:t>Memory model defines the legal behaviors of multiprocessors for an ISA</a:t>
            </a:r>
          </a:p>
          <a:p>
            <a:r>
              <a:rPr lang="en-US" sz="2400" i="1" dirty="0" smtClean="0"/>
              <a:t>Challenge:</a:t>
            </a:r>
            <a:r>
              <a:rPr lang="en-US" sz="2400" dirty="0" smtClean="0"/>
              <a:t> Microarchitectural optimizations that are transparent in the uniprocessor setting induce behaviors that cannot be explained if instructions are executed one at a time in the multiprocessor setting</a:t>
            </a:r>
          </a:p>
          <a:p>
            <a:r>
              <a:rPr lang="en-US" sz="2400" dirty="0" smtClean="0"/>
              <a:t>If the memory model forbids a behavior caused by an optimization, then the implementer may </a:t>
            </a:r>
            <a:r>
              <a:rPr lang="en-US" sz="2400" i="1" dirty="0" smtClean="0"/>
              <a:t>either</a:t>
            </a:r>
          </a:p>
          <a:p>
            <a:pPr lvl="1"/>
            <a:r>
              <a:rPr lang="en-US" sz="2000" dirty="0" smtClean="0"/>
              <a:t>not use the optimization (e.g., prevent some instruction reordering) </a:t>
            </a:r>
            <a:r>
              <a:rPr lang="en-US" sz="2000" dirty="0" smtClean="0">
                <a:sym typeface="Symbol"/>
              </a:rPr>
              <a:t></a:t>
            </a:r>
            <a:r>
              <a:rPr lang="en-US" sz="2000" dirty="0" smtClean="0"/>
              <a:t> less performance, </a:t>
            </a:r>
            <a:r>
              <a:rPr lang="en-US" sz="2000" i="1" dirty="0" smtClean="0"/>
              <a:t>or</a:t>
            </a:r>
          </a:p>
          <a:p>
            <a:pPr lvl="1"/>
            <a:r>
              <a:rPr lang="en-US" sz="2000" dirty="0" smtClean="0"/>
              <a:t>perform the optimization speculatively and then squash the execution if it creates a forbidden behavior </a:t>
            </a:r>
            <a:r>
              <a:rPr lang="en-US" sz="2000" dirty="0">
                <a:sym typeface="Symbol"/>
              </a:rPr>
              <a:t></a:t>
            </a:r>
            <a:r>
              <a:rPr lang="en-US" sz="2000" dirty="0"/>
              <a:t> more </a:t>
            </a:r>
            <a:r>
              <a:rPr lang="en-US" sz="2000" dirty="0" smtClean="0"/>
              <a:t>area and power</a:t>
            </a:r>
          </a:p>
          <a:p>
            <a:endParaRPr lang="en-US" sz="2400" dirty="0"/>
          </a:p>
        </p:txBody>
      </p:sp>
      <p:sp>
        <p:nvSpPr>
          <p:cNvPr id="4" name="Date Placeholder 3"/>
          <p:cNvSpPr>
            <a:spLocks noGrp="1"/>
          </p:cNvSpPr>
          <p:nvPr>
            <p:ph type="dt" sz="half" idx="10"/>
          </p:nvPr>
        </p:nvSpPr>
        <p:spPr/>
        <p:txBody>
          <a:bodyPr/>
          <a:lstStyle/>
          <a:p>
            <a:r>
              <a:rPr lang="en-US" smtClean="0"/>
              <a:t>09/12/2017</a:t>
            </a:r>
            <a:endParaRPr lang="en-US"/>
          </a:p>
        </p:txBody>
      </p:sp>
      <p:sp>
        <p:nvSpPr>
          <p:cNvPr id="5" name="Slide Number Placeholder 4"/>
          <p:cNvSpPr>
            <a:spLocks noGrp="1"/>
          </p:cNvSpPr>
          <p:nvPr>
            <p:ph type="sldNum" sz="quarter" idx="11"/>
          </p:nvPr>
        </p:nvSpPr>
        <p:spPr/>
        <p:txBody>
          <a:bodyPr/>
          <a:lstStyle/>
          <a:p>
            <a:fld id="{150B58A3-ADC4-4689-8A5B-97CA47884A12}" type="slidenum">
              <a:rPr lang="en-US" smtClean="0"/>
              <a:t>2</a:t>
            </a:fld>
            <a:endParaRPr lang="en-US"/>
          </a:p>
        </p:txBody>
      </p:sp>
    </p:spTree>
    <p:extLst>
      <p:ext uri="{BB962C8B-B14F-4D97-AF65-F5344CB8AC3E}">
        <p14:creationId xmlns:p14="http://schemas.microsoft.com/office/powerpoint/2010/main" val="171697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9601200" cy="1143000"/>
          </a:xfrm>
        </p:spPr>
        <p:txBody>
          <a:bodyPr/>
          <a:lstStyle/>
          <a:p>
            <a:r>
              <a:rPr lang="en-US" sz="4000" dirty="0" smtClean="0"/>
              <a:t>Performance impact of disallowing </a:t>
            </a:r>
            <a:r>
              <a:rPr lang="en-US" sz="4000" dirty="0" err="1" smtClean="0"/>
              <a:t>Ld</a:t>
            </a:r>
            <a:r>
              <a:rPr lang="en-US" sz="4000" dirty="0" smtClean="0"/>
              <a:t>-St reordering</a:t>
            </a:r>
            <a:endParaRPr lang="en-US" sz="4000" dirty="0"/>
          </a:p>
        </p:txBody>
      </p:sp>
      <p:sp>
        <p:nvSpPr>
          <p:cNvPr id="3" name="Content Placeholder 2"/>
          <p:cNvSpPr>
            <a:spLocks noGrp="1"/>
          </p:cNvSpPr>
          <p:nvPr>
            <p:ph idx="1"/>
          </p:nvPr>
        </p:nvSpPr>
        <p:spPr>
          <a:xfrm>
            <a:off x="965200" y="4203548"/>
            <a:ext cx="10576560" cy="1367750"/>
          </a:xfrm>
        </p:spPr>
        <p:txBody>
          <a:bodyPr/>
          <a:lstStyle/>
          <a:p>
            <a:r>
              <a:rPr lang="en-US" sz="2400" dirty="0" smtClean="0"/>
              <a:t>Alpha allows </a:t>
            </a:r>
            <a:r>
              <a:rPr lang="en-US" sz="2400" dirty="0" err="1" smtClean="0"/>
              <a:t>Ld</a:t>
            </a:r>
            <a:r>
              <a:rPr lang="en-US" sz="2400" dirty="0" smtClean="0"/>
              <a:t>-St reordering and can commit stores early</a:t>
            </a:r>
          </a:p>
          <a:p>
            <a:r>
              <a:rPr lang="en-US" sz="2400" dirty="0" smtClean="0"/>
              <a:t>Since store buffer can hide store miss latency, this does not make Alpha outperform WMM</a:t>
            </a:r>
          </a:p>
          <a:p>
            <a:r>
              <a:rPr lang="en-US" sz="2400" dirty="0"/>
              <a:t>Early commits of stores to memory may reduce the size of the store buffer</a:t>
            </a:r>
          </a:p>
          <a:p>
            <a:pPr lvl="1"/>
            <a:r>
              <a:rPr lang="en-US" sz="2400" dirty="0" smtClean="0"/>
              <a:t>This needs further evaluation</a:t>
            </a:r>
          </a:p>
        </p:txBody>
      </p:sp>
      <p:sp>
        <p:nvSpPr>
          <p:cNvPr id="4" name="Date Placeholder 3"/>
          <p:cNvSpPr>
            <a:spLocks noGrp="1"/>
          </p:cNvSpPr>
          <p:nvPr>
            <p:ph type="dt" sz="half" idx="10"/>
          </p:nvPr>
        </p:nvSpPr>
        <p:spPr/>
        <p:txBody>
          <a:bodyPr/>
          <a:lstStyle/>
          <a:p>
            <a:r>
              <a:rPr lang="en-US" smtClean="0"/>
              <a:t>09/12/2017</a:t>
            </a:r>
            <a:endParaRPr lang="en-US"/>
          </a:p>
        </p:txBody>
      </p:sp>
      <p:sp>
        <p:nvSpPr>
          <p:cNvPr id="5" name="Slide Number Placeholder 4"/>
          <p:cNvSpPr>
            <a:spLocks noGrp="1"/>
          </p:cNvSpPr>
          <p:nvPr>
            <p:ph type="sldNum" sz="quarter" idx="11"/>
          </p:nvPr>
        </p:nvSpPr>
        <p:spPr/>
        <p:txBody>
          <a:bodyPr/>
          <a:lstStyle/>
          <a:p>
            <a:fld id="{150B58A3-ADC4-4689-8A5B-97CA47884A12}" type="slidenum">
              <a:rPr lang="en-US" smtClean="0"/>
              <a:t>20</a:t>
            </a:fld>
            <a:endParaRPr lang="en-US"/>
          </a:p>
        </p:txBody>
      </p:sp>
      <p:grpSp>
        <p:nvGrpSpPr>
          <p:cNvPr id="9" name="Group 8"/>
          <p:cNvGrpSpPr/>
          <p:nvPr/>
        </p:nvGrpSpPr>
        <p:grpSpPr>
          <a:xfrm>
            <a:off x="1911204" y="1526993"/>
            <a:ext cx="8072412" cy="2597362"/>
            <a:chOff x="82404" y="4208462"/>
            <a:chExt cx="8072412" cy="2597362"/>
          </a:xfrm>
        </p:grpSpPr>
        <p:pic>
          <p:nvPicPr>
            <p:cNvPr id="6" name="Content Placeholder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2404" y="4506562"/>
              <a:ext cx="8072412" cy="2299262"/>
            </a:xfrm>
            <a:prstGeom prst="rect">
              <a:avLst/>
            </a:prstGeom>
            <a:noFill/>
            <a:ln w="9525">
              <a:noFill/>
              <a:miter lim="800000"/>
              <a:headEnd/>
              <a:tailEnd/>
            </a:ln>
          </p:spPr>
        </p:pic>
        <p:sp>
          <p:nvSpPr>
            <p:cNvPr id="8" name="TextBox 7"/>
            <p:cNvSpPr txBox="1"/>
            <p:nvPr/>
          </p:nvSpPr>
          <p:spPr>
            <a:xfrm>
              <a:off x="1366520" y="4208462"/>
              <a:ext cx="6219138" cy="400110"/>
            </a:xfrm>
            <a:prstGeom prst="rect">
              <a:avLst/>
            </a:prstGeom>
            <a:noFill/>
          </p:spPr>
          <p:txBody>
            <a:bodyPr wrap="none" rtlCol="0">
              <a:spAutoFit/>
            </a:bodyPr>
            <a:lstStyle/>
            <a:p>
              <a:r>
                <a:rPr lang="en-US" sz="2000" dirty="0"/>
                <a:t>Average cycles to commit stores early in Alpha</a:t>
              </a:r>
            </a:p>
          </p:txBody>
        </p:sp>
      </p:grpSp>
    </p:spTree>
    <p:extLst>
      <p:ext uri="{BB962C8B-B14F-4D97-AF65-F5344CB8AC3E}">
        <p14:creationId xmlns:p14="http://schemas.microsoft.com/office/powerpoint/2010/main" val="838022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092479" y="1866900"/>
            <a:ext cx="10363200" cy="4114800"/>
          </a:xfrm>
        </p:spPr>
        <p:txBody>
          <a:bodyPr/>
          <a:lstStyle/>
          <a:p>
            <a:r>
              <a:rPr lang="en-US" sz="2400" dirty="0" err="1" smtClean="0"/>
              <a:t>Ld</a:t>
            </a:r>
            <a:r>
              <a:rPr lang="en-US" sz="2400" dirty="0" smtClean="0"/>
              <a:t>-St reordering is a major source of complexity in memory model definitions</a:t>
            </a:r>
          </a:p>
          <a:p>
            <a:r>
              <a:rPr lang="en-US" sz="2400" dirty="0" smtClean="0"/>
              <a:t>WMM: a new memory model that forbids </a:t>
            </a:r>
            <a:r>
              <a:rPr lang="en-US" sz="2400" dirty="0" err="1" smtClean="0"/>
              <a:t>Ld</a:t>
            </a:r>
            <a:r>
              <a:rPr lang="en-US" sz="2400" dirty="0" smtClean="0"/>
              <a:t>-St reordering</a:t>
            </a:r>
          </a:p>
          <a:p>
            <a:pPr lvl="1"/>
            <a:r>
              <a:rPr lang="en-US" sz="2400" dirty="0" smtClean="0"/>
              <a:t>Allows </a:t>
            </a:r>
            <a:r>
              <a:rPr lang="en-US" sz="2400" dirty="0" err="1" smtClean="0"/>
              <a:t>Ld-Ld</a:t>
            </a:r>
            <a:r>
              <a:rPr lang="en-US" sz="2400" dirty="0" smtClean="0"/>
              <a:t>, St-</a:t>
            </a:r>
            <a:r>
              <a:rPr lang="en-US" sz="2400" dirty="0" err="1" smtClean="0"/>
              <a:t>Ld</a:t>
            </a:r>
            <a:r>
              <a:rPr lang="en-US" sz="2400" dirty="0" smtClean="0"/>
              <a:t> and St-St </a:t>
            </a:r>
            <a:r>
              <a:rPr lang="en-US" sz="2400" dirty="0" err="1" smtClean="0"/>
              <a:t>reorderings</a:t>
            </a:r>
            <a:endParaRPr lang="en-US" sz="2400" dirty="0" smtClean="0"/>
          </a:p>
          <a:p>
            <a:pPr lvl="1"/>
            <a:r>
              <a:rPr lang="en-US" sz="2400" dirty="0" smtClean="0"/>
              <a:t>Equivalent I</a:t>
            </a:r>
            <a:r>
              <a:rPr lang="en-US" sz="2400" baseline="30000" dirty="0" smtClean="0"/>
              <a:t>2</a:t>
            </a:r>
            <a:r>
              <a:rPr lang="en-US" sz="2400" dirty="0" smtClean="0"/>
              <a:t>E operational and axiomatic definitions</a:t>
            </a:r>
          </a:p>
          <a:p>
            <a:pPr lvl="1"/>
            <a:r>
              <a:rPr lang="en-US" sz="2400" dirty="0" smtClean="0"/>
              <a:t>Performance impact of forbidding </a:t>
            </a:r>
            <a:r>
              <a:rPr lang="en-US" sz="2400" dirty="0" err="1" smtClean="0"/>
              <a:t>Ld</a:t>
            </a:r>
            <a:r>
              <a:rPr lang="en-US" sz="2400" dirty="0" smtClean="0"/>
              <a:t>-St reordering is likely to be negligible</a:t>
            </a:r>
            <a:endParaRPr lang="en-US" sz="2400" dirty="0"/>
          </a:p>
        </p:txBody>
      </p:sp>
      <p:sp>
        <p:nvSpPr>
          <p:cNvPr id="4" name="Date Placeholder 3"/>
          <p:cNvSpPr>
            <a:spLocks noGrp="1"/>
          </p:cNvSpPr>
          <p:nvPr>
            <p:ph type="dt" sz="half" idx="10"/>
          </p:nvPr>
        </p:nvSpPr>
        <p:spPr/>
        <p:txBody>
          <a:bodyPr/>
          <a:lstStyle/>
          <a:p>
            <a:r>
              <a:rPr lang="en-US" smtClean="0"/>
              <a:t>09/12/2017</a:t>
            </a:r>
            <a:endParaRPr lang="en-US"/>
          </a:p>
        </p:txBody>
      </p:sp>
      <p:sp>
        <p:nvSpPr>
          <p:cNvPr id="5" name="Slide Number Placeholder 4"/>
          <p:cNvSpPr>
            <a:spLocks noGrp="1"/>
          </p:cNvSpPr>
          <p:nvPr>
            <p:ph type="sldNum" sz="quarter" idx="11"/>
          </p:nvPr>
        </p:nvSpPr>
        <p:spPr/>
        <p:txBody>
          <a:bodyPr/>
          <a:lstStyle/>
          <a:p>
            <a:fld id="{150B58A3-ADC4-4689-8A5B-97CA47884A12}" type="slidenum">
              <a:rPr lang="en-US" smtClean="0"/>
              <a:t>21</a:t>
            </a:fld>
            <a:endParaRPr lang="en-US"/>
          </a:p>
        </p:txBody>
      </p:sp>
    </p:spTree>
    <p:extLst>
      <p:ext uri="{BB962C8B-B14F-4D97-AF65-F5344CB8AC3E}">
        <p14:creationId xmlns:p14="http://schemas.microsoft.com/office/powerpoint/2010/main" val="311398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09/12/2017</a:t>
            </a:r>
            <a:endParaRPr lang="en-US"/>
          </a:p>
        </p:txBody>
      </p:sp>
      <p:sp>
        <p:nvSpPr>
          <p:cNvPr id="5" name="Slide Number Placeholder 4"/>
          <p:cNvSpPr>
            <a:spLocks noGrp="1"/>
          </p:cNvSpPr>
          <p:nvPr>
            <p:ph type="sldNum" sz="quarter" idx="11"/>
          </p:nvPr>
        </p:nvSpPr>
        <p:spPr/>
        <p:txBody>
          <a:bodyPr/>
          <a:lstStyle/>
          <a:p>
            <a:fld id="{150B58A3-ADC4-4689-8A5B-97CA47884A12}" type="slidenum">
              <a:rPr lang="en-US" smtClean="0"/>
              <a:t>22</a:t>
            </a:fld>
            <a:endParaRPr lang="en-US"/>
          </a:p>
        </p:txBody>
      </p:sp>
    </p:spTree>
    <p:extLst>
      <p:ext uri="{BB962C8B-B14F-4D97-AF65-F5344CB8AC3E}">
        <p14:creationId xmlns:p14="http://schemas.microsoft.com/office/powerpoint/2010/main" val="1176099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memory models</a:t>
            </a:r>
            <a:endParaRPr lang="en-US" dirty="0"/>
          </a:p>
        </p:txBody>
      </p:sp>
      <p:sp>
        <p:nvSpPr>
          <p:cNvPr id="3" name="Content Placeholder 2"/>
          <p:cNvSpPr>
            <a:spLocks noGrp="1"/>
          </p:cNvSpPr>
          <p:nvPr>
            <p:ph idx="1"/>
          </p:nvPr>
        </p:nvSpPr>
        <p:spPr>
          <a:xfrm>
            <a:off x="1037214" y="1809540"/>
            <a:ext cx="10363200" cy="3621594"/>
          </a:xfrm>
        </p:spPr>
        <p:txBody>
          <a:bodyPr/>
          <a:lstStyle/>
          <a:p>
            <a:r>
              <a:rPr lang="en-US" sz="2400" dirty="0" smtClean="0"/>
              <a:t>Alpha: a complicated axiom to forbid OOTA</a:t>
            </a:r>
          </a:p>
          <a:p>
            <a:r>
              <a:rPr lang="en-US" sz="2400" dirty="0" smtClean="0"/>
              <a:t>RMO: over restricted dependency definition</a:t>
            </a:r>
          </a:p>
          <a:p>
            <a:r>
              <a:rPr lang="en-US" sz="2400" dirty="0" smtClean="0"/>
              <a:t>ARMv7 and POWER: complicated operational/axiomatic definitions</a:t>
            </a:r>
          </a:p>
          <a:p>
            <a:r>
              <a:rPr lang="en-US" sz="2400" dirty="0"/>
              <a:t>RC: allows some non-atomic memory behaviors but not all of them</a:t>
            </a:r>
          </a:p>
          <a:p>
            <a:r>
              <a:rPr lang="en-US" sz="2400" dirty="0"/>
              <a:t>SC for </a:t>
            </a:r>
            <a:r>
              <a:rPr lang="en-US" sz="2400" dirty="0" smtClean="0"/>
              <a:t>data-race-free: cannot specific behaviors of racy programs</a:t>
            </a:r>
            <a:endParaRPr lang="en-US" sz="2400" dirty="0"/>
          </a:p>
          <a:p>
            <a:endParaRPr lang="en-US" sz="2400" dirty="0" smtClean="0"/>
          </a:p>
        </p:txBody>
      </p:sp>
      <p:sp>
        <p:nvSpPr>
          <p:cNvPr id="4" name="Date Placeholder 3"/>
          <p:cNvSpPr>
            <a:spLocks noGrp="1"/>
          </p:cNvSpPr>
          <p:nvPr>
            <p:ph type="dt" sz="half" idx="10"/>
          </p:nvPr>
        </p:nvSpPr>
        <p:spPr/>
        <p:txBody>
          <a:bodyPr/>
          <a:lstStyle/>
          <a:p>
            <a:r>
              <a:rPr lang="en-US" dirty="0" smtClean="0"/>
              <a:t>09/12/2017</a:t>
            </a:r>
            <a:endParaRPr lang="en-US" dirty="0"/>
          </a:p>
        </p:txBody>
      </p:sp>
      <p:sp>
        <p:nvSpPr>
          <p:cNvPr id="5" name="Slide Number Placeholder 4"/>
          <p:cNvSpPr>
            <a:spLocks noGrp="1"/>
          </p:cNvSpPr>
          <p:nvPr>
            <p:ph type="sldNum" sz="quarter" idx="11"/>
          </p:nvPr>
        </p:nvSpPr>
        <p:spPr/>
        <p:txBody>
          <a:bodyPr/>
          <a:lstStyle/>
          <a:p>
            <a:fld id="{150B58A3-ADC4-4689-8A5B-97CA47884A12}" type="slidenum">
              <a:rPr lang="en-US" smtClean="0"/>
              <a:t>23</a:t>
            </a:fld>
            <a:endParaRPr lang="en-US"/>
          </a:p>
        </p:txBody>
      </p:sp>
    </p:spTree>
    <p:extLst>
      <p:ext uri="{BB962C8B-B14F-4D97-AF65-F5344CB8AC3E}">
        <p14:creationId xmlns:p14="http://schemas.microsoft.com/office/powerpoint/2010/main" val="257582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Ordering of loads for the same address</a:t>
            </a:r>
            <a:endParaRPr lang="en-US" sz="4000" dirty="0"/>
          </a:p>
        </p:txBody>
      </p:sp>
      <p:sp>
        <p:nvSpPr>
          <p:cNvPr id="3" name="Content Placeholder 2"/>
          <p:cNvSpPr>
            <a:spLocks noGrp="1"/>
          </p:cNvSpPr>
          <p:nvPr>
            <p:ph idx="1"/>
          </p:nvPr>
        </p:nvSpPr>
        <p:spPr>
          <a:xfrm>
            <a:off x="1031386" y="1582047"/>
            <a:ext cx="10363200" cy="1682261"/>
          </a:xfrm>
        </p:spPr>
        <p:txBody>
          <a:bodyPr/>
          <a:lstStyle/>
          <a:p>
            <a:r>
              <a:rPr lang="en-US" sz="2400" dirty="0" smtClean="0"/>
              <a:t>It may sound too restrictive to order two loads for the same address when there is a store also for that address in between</a:t>
            </a:r>
          </a:p>
          <a:p>
            <a:pPr lvl="1"/>
            <a:r>
              <a:rPr lang="en-US" sz="2000" dirty="0" smtClean="0"/>
              <a:t>The younger load could bypass from the store to get executed early</a:t>
            </a:r>
          </a:p>
          <a:p>
            <a:pPr lvl="1"/>
            <a:r>
              <a:rPr lang="en-US" sz="2000" dirty="0" smtClean="0"/>
              <a:t>However, this bypass actually does not add more behaviors (in WMM)</a:t>
            </a:r>
            <a:endParaRPr lang="en-US" sz="2000" dirty="0"/>
          </a:p>
        </p:txBody>
      </p:sp>
      <p:sp>
        <p:nvSpPr>
          <p:cNvPr id="4" name="Date Placeholder 3"/>
          <p:cNvSpPr>
            <a:spLocks noGrp="1"/>
          </p:cNvSpPr>
          <p:nvPr>
            <p:ph type="dt" sz="half" idx="10"/>
          </p:nvPr>
        </p:nvSpPr>
        <p:spPr/>
        <p:txBody>
          <a:bodyPr/>
          <a:lstStyle/>
          <a:p>
            <a:r>
              <a:rPr lang="en-US" smtClean="0"/>
              <a:t>09/12/2017</a:t>
            </a:r>
            <a:endParaRPr lang="en-US"/>
          </a:p>
        </p:txBody>
      </p:sp>
      <p:sp>
        <p:nvSpPr>
          <p:cNvPr id="5" name="Slide Number Placeholder 4"/>
          <p:cNvSpPr>
            <a:spLocks noGrp="1"/>
          </p:cNvSpPr>
          <p:nvPr>
            <p:ph type="sldNum" sz="quarter" idx="11"/>
          </p:nvPr>
        </p:nvSpPr>
        <p:spPr/>
        <p:txBody>
          <a:bodyPr/>
          <a:lstStyle/>
          <a:p>
            <a:fld id="{150B58A3-ADC4-4689-8A5B-97CA47884A12}" type="slidenum">
              <a:rPr lang="en-US" smtClean="0"/>
              <a:t>24</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817159" y="3486115"/>
                <a:ext cx="1701941" cy="1200329"/>
              </a:xfrm>
              <a:prstGeom prst="rect">
                <a:avLst/>
              </a:prstGeom>
              <a:noFill/>
              <a:ln>
                <a:solidFill>
                  <a:schemeClr val="tx1"/>
                </a:solidFill>
              </a:ln>
            </p:spPr>
            <p:txBody>
              <a:bodyPr wrap="none" rtlCol="0">
                <a:spAutoFit/>
              </a:bodyPr>
              <a:lstStyle/>
              <a:p>
                <a:r>
                  <a:rPr lang="en-US" dirty="0" smtClean="0"/>
                  <a:t>I1: r1 = </a:t>
                </a:r>
                <a:r>
                  <a:rPr lang="en-US" dirty="0" err="1" smtClean="0"/>
                  <a:t>Ld</a:t>
                </a:r>
                <a:r>
                  <a:rPr lang="en-US" dirty="0" smtClean="0"/>
                  <a:t> </a:t>
                </a:r>
                <a14:m>
                  <m:oMath xmlns:m="http://schemas.openxmlformats.org/officeDocument/2006/math">
                    <m:r>
                      <a:rPr lang="en-US" i="1" dirty="0" smtClean="0">
                        <a:latin typeface="Cambria Math" panose="02040503050406030204" pitchFamily="18" charset="0"/>
                      </a:rPr>
                      <m:t>𝑎</m:t>
                    </m:r>
                  </m:oMath>
                </a14:m>
                <a:endParaRPr lang="en-US" dirty="0" smtClean="0"/>
              </a:p>
              <a:p>
                <a:r>
                  <a:rPr lang="en-US" dirty="0" smtClean="0"/>
                  <a:t>I2: St </a:t>
                </a:r>
                <a14:m>
                  <m:oMath xmlns:m="http://schemas.openxmlformats.org/officeDocument/2006/math">
                    <m:r>
                      <a:rPr lang="en-US" i="1" dirty="0">
                        <a:latin typeface="Cambria Math" panose="02040503050406030204" pitchFamily="18" charset="0"/>
                      </a:rPr>
                      <m:t>𝑎</m:t>
                    </m:r>
                  </m:oMath>
                </a14:m>
                <a:r>
                  <a:rPr lang="en-US" dirty="0" smtClean="0"/>
                  <a:t> </a:t>
                </a:r>
                <a14:m>
                  <m:oMath xmlns:m="http://schemas.openxmlformats.org/officeDocument/2006/math">
                    <m:r>
                      <a:rPr lang="en-US" b="0" i="1" dirty="0" smtClean="0">
                        <a:latin typeface="Cambria Math" panose="02040503050406030204" pitchFamily="18" charset="0"/>
                      </a:rPr>
                      <m:t>𝑣</m:t>
                    </m:r>
                  </m:oMath>
                </a14:m>
                <a:endParaRPr lang="en-US" dirty="0" smtClean="0"/>
              </a:p>
              <a:p>
                <a:r>
                  <a:rPr lang="en-US" dirty="0" smtClean="0"/>
                  <a:t>I3: r2 </a:t>
                </a:r>
                <a:r>
                  <a:rPr lang="en-US" dirty="0"/>
                  <a:t>= </a:t>
                </a:r>
                <a:r>
                  <a:rPr lang="en-US" dirty="0" err="1"/>
                  <a:t>Ld</a:t>
                </a:r>
                <a:r>
                  <a:rPr lang="en-US" dirty="0"/>
                  <a:t> </a:t>
                </a:r>
                <a14:m>
                  <m:oMath xmlns:m="http://schemas.openxmlformats.org/officeDocument/2006/math">
                    <m:r>
                      <a:rPr lang="en-US" i="1" dirty="0">
                        <a:latin typeface="Cambria Math" panose="02040503050406030204" pitchFamily="18" charset="0"/>
                      </a:rPr>
                      <m:t>𝑎</m:t>
                    </m:r>
                  </m:oMath>
                </a14:m>
                <a:endParaRPr lang="en-US" dirty="0" smtClean="0"/>
              </a:p>
              <a:p>
                <a:r>
                  <a:rPr lang="en-US" dirty="0" smtClean="0"/>
                  <a:t>I4: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17159" y="3486115"/>
                <a:ext cx="1701941" cy="1200329"/>
              </a:xfrm>
              <a:prstGeom prst="rect">
                <a:avLst/>
              </a:prstGeom>
              <a:blipFill>
                <a:blip r:embed="rId2"/>
                <a:stretch>
                  <a:fillRect l="-2491" t="-2513" b="-6533"/>
                </a:stretch>
              </a:blipFill>
              <a:ln>
                <a:solidFill>
                  <a:schemeClr val="tx1"/>
                </a:solidFill>
              </a:ln>
            </p:spPr>
            <p:txBody>
              <a:bodyPr/>
              <a:lstStyle/>
              <a:p>
                <a:r>
                  <a:rPr lang="en-US">
                    <a:noFill/>
                  </a:rPr>
                  <a:t> </a:t>
                </a:r>
              </a:p>
            </p:txBody>
          </p:sp>
        </mc:Fallback>
      </mc:AlternateContent>
      <p:sp>
        <p:nvSpPr>
          <p:cNvPr id="7" name="Content Placeholder 2"/>
          <p:cNvSpPr txBox="1">
            <a:spLocks/>
          </p:cNvSpPr>
          <p:nvPr/>
        </p:nvSpPr>
        <p:spPr bwMode="auto">
          <a:xfrm>
            <a:off x="2649148" y="3180706"/>
            <a:ext cx="9274629" cy="34813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00050" indent="-400050" algn="l" rtl="0" eaLnBrk="1" fontAlgn="base" hangingPunct="1">
              <a:spcBef>
                <a:spcPct val="20000"/>
              </a:spcBef>
              <a:spcAft>
                <a:spcPct val="0"/>
              </a:spcAft>
              <a:buClr>
                <a:schemeClr val="hlink"/>
              </a:buClr>
              <a:buSzPct val="110000"/>
              <a:buFont typeface="Wingdings" pitchFamily="2" charset="2"/>
              <a:buBlip>
                <a:blip r:embed="rId3"/>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r>
              <a:rPr lang="en-US" sz="2400" kern="0" dirty="0" smtClean="0"/>
              <a:t>I3 can bypass from I2 at any time, and assume we delay this bypass until I1 gets executed; see if the execution of an younger instruction I4 also gets delayed</a:t>
            </a:r>
          </a:p>
          <a:p>
            <a:pPr lvl="1"/>
            <a:r>
              <a:rPr lang="en-US" sz="2000" kern="0" dirty="0" smtClean="0"/>
              <a:t>I4 is a store or fence: it is not affected</a:t>
            </a:r>
          </a:p>
          <a:p>
            <a:pPr lvl="1"/>
            <a:r>
              <a:rPr lang="en-US" sz="2000" kern="0" dirty="0" smtClean="0"/>
              <a:t>I4 is a load for a different address: it is not affected</a:t>
            </a:r>
          </a:p>
          <a:p>
            <a:pPr lvl="1"/>
            <a:r>
              <a:rPr lang="en-US" sz="2000" kern="0" dirty="0" smtClean="0"/>
              <a:t>Only loads for the same address are delayed</a:t>
            </a:r>
          </a:p>
          <a:p>
            <a:r>
              <a:rPr lang="en-US" sz="2400" kern="0" dirty="0" smtClean="0"/>
              <a:t>Memory accesses for a single address always appear to be sequentially consistent (per-location SC), so delaying the bypass will not reduce any behavior</a:t>
            </a:r>
            <a:endParaRPr lang="en-US" sz="2400" kern="0" dirty="0"/>
          </a:p>
        </p:txBody>
      </p:sp>
    </p:spTree>
    <p:extLst>
      <p:ext uri="{BB962C8B-B14F-4D97-AF65-F5344CB8AC3E}">
        <p14:creationId xmlns:p14="http://schemas.microsoft.com/office/powerpoint/2010/main" val="4082315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WMM allows </a:t>
            </a:r>
            <a:r>
              <a:rPr lang="en-US" dirty="0" err="1" smtClean="0"/>
              <a:t>Ld-Ld</a:t>
            </a:r>
            <a:r>
              <a:rPr lang="en-US" dirty="0" smtClean="0"/>
              <a:t> reordering</a:t>
            </a:r>
            <a:endParaRPr lang="en-US" dirty="0"/>
          </a:p>
        </p:txBody>
      </p:sp>
      <p:sp>
        <p:nvSpPr>
          <p:cNvPr id="4" name="Date Placeholder 3"/>
          <p:cNvSpPr>
            <a:spLocks noGrp="1"/>
          </p:cNvSpPr>
          <p:nvPr>
            <p:ph type="dt" sz="half" idx="10"/>
          </p:nvPr>
        </p:nvSpPr>
        <p:spPr/>
        <p:txBody>
          <a:bodyPr/>
          <a:lstStyle/>
          <a:p>
            <a:r>
              <a:rPr lang="en-US" smtClean="0"/>
              <a:t>09/12/2017</a:t>
            </a:r>
            <a:endParaRPr lang="en-US"/>
          </a:p>
        </p:txBody>
      </p:sp>
      <p:sp>
        <p:nvSpPr>
          <p:cNvPr id="5" name="Slide Number Placeholder 4"/>
          <p:cNvSpPr>
            <a:spLocks noGrp="1"/>
          </p:cNvSpPr>
          <p:nvPr>
            <p:ph type="sldNum" sz="quarter" idx="11"/>
          </p:nvPr>
        </p:nvSpPr>
        <p:spPr/>
        <p:txBody>
          <a:bodyPr/>
          <a:lstStyle/>
          <a:p>
            <a:fld id="{150B58A3-ADC4-4689-8A5B-97CA47884A12}" type="slidenum">
              <a:rPr lang="en-US" smtClean="0"/>
              <a:t>25</a:t>
            </a:fld>
            <a:endParaRPr lang="en-US"/>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1174857" y="1991487"/>
              <a:ext cx="4316623" cy="1656080"/>
            </p:xfrm>
            <a:graphic>
              <a:graphicData uri="http://schemas.openxmlformats.org/drawingml/2006/table">
                <a:tbl>
                  <a:tblPr firstRow="1" bandRow="1">
                    <a:tableStyleId>{5940675A-B579-460E-94D1-54222C63F5DA}</a:tableStyleId>
                  </a:tblPr>
                  <a:tblGrid>
                    <a:gridCol w="1583583">
                      <a:extLst>
                        <a:ext uri="{9D8B030D-6E8A-4147-A177-3AD203B41FA5}">
                          <a16:colId xmlns:a16="http://schemas.microsoft.com/office/drawing/2014/main" val="2213142364"/>
                        </a:ext>
                      </a:extLst>
                    </a:gridCol>
                    <a:gridCol w="2733040">
                      <a:extLst>
                        <a:ext uri="{9D8B030D-6E8A-4147-A177-3AD203B41FA5}">
                          <a16:colId xmlns:a16="http://schemas.microsoft.com/office/drawing/2014/main" val="42410804"/>
                        </a:ext>
                      </a:extLst>
                    </a:gridCol>
                  </a:tblGrid>
                  <a:tr h="370840">
                    <a:tc>
                      <a:txBody>
                        <a:bodyPr/>
                        <a:lstStyle/>
                        <a:p>
                          <a:pPr algn="ctr"/>
                          <a:r>
                            <a:rPr lang="en-US" b="1" dirty="0" smtClean="0">
                              <a:solidFill>
                                <a:schemeClr val="bg1"/>
                              </a:solidFill>
                            </a:rPr>
                            <a:t>P1</a:t>
                          </a:r>
                          <a:endParaRPr lang="en-US" b="1" dirty="0">
                            <a:solidFill>
                              <a:schemeClr val="bg1"/>
                            </a:solidFill>
                          </a:endParaRPr>
                        </a:p>
                      </a:txBody>
                      <a:tcPr>
                        <a:solidFill>
                          <a:srgbClr val="0070C0"/>
                        </a:solidFill>
                      </a:tcPr>
                    </a:tc>
                    <a:tc>
                      <a:txBody>
                        <a:bodyPr/>
                        <a:lstStyle/>
                        <a:p>
                          <a:pPr algn="ctr"/>
                          <a:r>
                            <a:rPr lang="en-US" b="1" dirty="0" smtClean="0">
                              <a:solidFill>
                                <a:schemeClr val="bg1"/>
                              </a:solidFill>
                            </a:rPr>
                            <a:t>P2</a:t>
                          </a:r>
                          <a:endParaRPr lang="en-US" b="1" dirty="0">
                            <a:solidFill>
                              <a:schemeClr val="bg1"/>
                            </a:solidFill>
                          </a:endParaRPr>
                        </a:p>
                      </a:txBody>
                      <a:tcPr>
                        <a:solidFill>
                          <a:srgbClr val="0070C0"/>
                        </a:solidFill>
                      </a:tcPr>
                    </a:tc>
                    <a:extLst>
                      <a:ext uri="{0D108BD9-81ED-4DB2-BD59-A6C34878D82A}">
                        <a16:rowId xmlns:a16="http://schemas.microsoft.com/office/drawing/2014/main" val="3158676028"/>
                      </a:ext>
                    </a:extLst>
                  </a:tr>
                  <a:tr h="370840">
                    <a:tc>
                      <a:txBody>
                        <a:bodyPr/>
                        <a:lstStyle/>
                        <a:p>
                          <a:r>
                            <a:rPr lang="en-US" dirty="0" smtClean="0"/>
                            <a:t>I1: St </a:t>
                          </a:r>
                          <a14:m>
                            <m:oMath xmlns:m="http://schemas.openxmlformats.org/officeDocument/2006/math">
                              <m:r>
                                <a:rPr lang="en-US" i="1" dirty="0" smtClean="0">
                                  <a:latin typeface="Cambria Math" panose="02040503050406030204" pitchFamily="18" charset="0"/>
                                </a:rPr>
                                <m:t>𝑎</m:t>
                              </m:r>
                            </m:oMath>
                          </a14:m>
                          <a:r>
                            <a:rPr lang="en-US" dirty="0" smtClean="0"/>
                            <a:t> 1</a:t>
                          </a:r>
                        </a:p>
                        <a:p>
                          <a:r>
                            <a:rPr lang="en-US" dirty="0" smtClean="0"/>
                            <a:t>I2: Commit</a:t>
                          </a:r>
                        </a:p>
                        <a:p>
                          <a:r>
                            <a:rPr lang="en-US" dirty="0" smtClean="0"/>
                            <a:t>I3: St</a:t>
                          </a:r>
                          <a:r>
                            <a:rPr lang="en-US" baseline="0" dirty="0" smtClean="0"/>
                            <a:t> </a:t>
                          </a:r>
                          <a14:m>
                            <m:oMath xmlns:m="http://schemas.openxmlformats.org/officeDocument/2006/math">
                              <m:r>
                                <a:rPr lang="en-US" i="1" baseline="0" dirty="0" smtClean="0">
                                  <a:latin typeface="Cambria Math" panose="02040503050406030204" pitchFamily="18" charset="0"/>
                                </a:rPr>
                                <m:t>𝑏</m:t>
                              </m:r>
                            </m:oMath>
                          </a14:m>
                          <a:r>
                            <a:rPr lang="en-US" dirty="0" smtClean="0"/>
                            <a:t> 1</a:t>
                          </a:r>
                          <a:endParaRPr lang="en-US" dirty="0"/>
                        </a:p>
                      </a:txBody>
                      <a:tcPr>
                        <a:solidFill>
                          <a:schemeClr val="bg1"/>
                        </a:solidFill>
                      </a:tcPr>
                    </a:tc>
                    <a:tc>
                      <a:txBody>
                        <a:bodyPr/>
                        <a:lstStyle/>
                        <a:p>
                          <a:r>
                            <a:rPr lang="en-US" dirty="0" smtClean="0"/>
                            <a:t>I4: r1</a:t>
                          </a:r>
                          <a:r>
                            <a:rPr lang="en-US" baseline="0" dirty="0" smtClean="0"/>
                            <a:t> = </a:t>
                          </a:r>
                          <a:r>
                            <a:rPr lang="en-US" baseline="0" dirty="0" err="1" smtClean="0"/>
                            <a:t>Ld</a:t>
                          </a:r>
                          <a:r>
                            <a:rPr lang="en-US" baseline="0" dirty="0" smtClean="0"/>
                            <a:t> </a:t>
                          </a:r>
                          <a14:m>
                            <m:oMath xmlns:m="http://schemas.openxmlformats.org/officeDocument/2006/math">
                              <m:r>
                                <a:rPr lang="en-US" i="1" baseline="0" dirty="0" smtClean="0">
                                  <a:latin typeface="Cambria Math" panose="02040503050406030204" pitchFamily="18" charset="0"/>
                                </a:rPr>
                                <m:t>𝑏</m:t>
                              </m:r>
                            </m:oMath>
                          </a14:m>
                          <a:endParaRPr lang="en-US" dirty="0" smtClean="0"/>
                        </a:p>
                        <a:p>
                          <a:endParaRPr lang="en-US" dirty="0" smtClean="0"/>
                        </a:p>
                        <a:p>
                          <a:r>
                            <a:rPr lang="en-US" dirty="0" smtClean="0"/>
                            <a:t>I5:</a:t>
                          </a:r>
                          <a:r>
                            <a:rPr lang="en-US" baseline="0" dirty="0" smtClean="0"/>
                            <a:t> </a:t>
                          </a:r>
                          <a:r>
                            <a:rPr lang="en-US" dirty="0" smtClean="0"/>
                            <a:t>r2 = </a:t>
                          </a:r>
                          <a:r>
                            <a:rPr lang="en-US" dirty="0" err="1" smtClean="0"/>
                            <a:t>Ld</a:t>
                          </a:r>
                          <a:r>
                            <a:rPr lang="en-US" dirty="0" smtClean="0"/>
                            <a:t> (</a:t>
                          </a:r>
                          <a14:m>
                            <m:oMath xmlns:m="http://schemas.openxmlformats.org/officeDocument/2006/math">
                              <m:r>
                                <a:rPr lang="en-US" i="1" dirty="0" smtClean="0">
                                  <a:latin typeface="Cambria Math" panose="02040503050406030204" pitchFamily="18" charset="0"/>
                                </a:rPr>
                                <m:t>𝑎</m:t>
                              </m:r>
                            </m:oMath>
                          </a14:m>
                          <a:r>
                            <a:rPr lang="en-US" dirty="0" smtClean="0"/>
                            <a:t>-1+r1)</a:t>
                          </a:r>
                          <a:endParaRPr lang="en-US" dirty="0"/>
                        </a:p>
                      </a:txBody>
                      <a:tcPr>
                        <a:solidFill>
                          <a:schemeClr val="bg1"/>
                        </a:solidFill>
                      </a:tcPr>
                    </a:tc>
                    <a:extLst>
                      <a:ext uri="{0D108BD9-81ED-4DB2-BD59-A6C34878D82A}">
                        <a16:rowId xmlns:a16="http://schemas.microsoft.com/office/drawing/2014/main" val="4272731295"/>
                      </a:ext>
                    </a:extLst>
                  </a:tr>
                  <a:tr h="370840">
                    <a:tc gridSpan="2">
                      <a:txBody>
                        <a:bodyPr/>
                        <a:lstStyle/>
                        <a:p>
                          <a:r>
                            <a:rPr lang="en-US" dirty="0" smtClean="0"/>
                            <a:t>WMM allows: r1=1, r2=0</a:t>
                          </a:r>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3472734548"/>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654665953"/>
                  </p:ext>
                </p:extLst>
              </p:nvPr>
            </p:nvGraphicFramePr>
            <p:xfrm>
              <a:off x="1174857" y="1991487"/>
              <a:ext cx="4316623" cy="1656080"/>
            </p:xfrm>
            <a:graphic>
              <a:graphicData uri="http://schemas.openxmlformats.org/drawingml/2006/table">
                <a:tbl>
                  <a:tblPr firstRow="1" bandRow="1">
                    <a:tableStyleId>{5940675A-B579-460E-94D1-54222C63F5DA}</a:tableStyleId>
                  </a:tblPr>
                  <a:tblGrid>
                    <a:gridCol w="1583583">
                      <a:extLst>
                        <a:ext uri="{9D8B030D-6E8A-4147-A177-3AD203B41FA5}">
                          <a16:colId xmlns:a16="http://schemas.microsoft.com/office/drawing/2014/main" val="2213142364"/>
                        </a:ext>
                      </a:extLst>
                    </a:gridCol>
                    <a:gridCol w="2733040">
                      <a:extLst>
                        <a:ext uri="{9D8B030D-6E8A-4147-A177-3AD203B41FA5}">
                          <a16:colId xmlns:a16="http://schemas.microsoft.com/office/drawing/2014/main" val="42410804"/>
                        </a:ext>
                      </a:extLst>
                    </a:gridCol>
                  </a:tblGrid>
                  <a:tr h="370840">
                    <a:tc>
                      <a:txBody>
                        <a:bodyPr/>
                        <a:lstStyle/>
                        <a:p>
                          <a:pPr algn="ctr"/>
                          <a:r>
                            <a:rPr lang="en-US" b="1" dirty="0" smtClean="0">
                              <a:solidFill>
                                <a:schemeClr val="bg1"/>
                              </a:solidFill>
                            </a:rPr>
                            <a:t>P1</a:t>
                          </a:r>
                          <a:endParaRPr lang="en-US" b="1" dirty="0">
                            <a:solidFill>
                              <a:schemeClr val="bg1"/>
                            </a:solidFill>
                          </a:endParaRPr>
                        </a:p>
                      </a:txBody>
                      <a:tcPr>
                        <a:solidFill>
                          <a:srgbClr val="0070C0"/>
                        </a:solidFill>
                      </a:tcPr>
                    </a:tc>
                    <a:tc>
                      <a:txBody>
                        <a:bodyPr/>
                        <a:lstStyle/>
                        <a:p>
                          <a:pPr algn="ctr"/>
                          <a:r>
                            <a:rPr lang="en-US" b="1" dirty="0" smtClean="0">
                              <a:solidFill>
                                <a:schemeClr val="bg1"/>
                              </a:solidFill>
                            </a:rPr>
                            <a:t>P2</a:t>
                          </a:r>
                          <a:endParaRPr lang="en-US" b="1" dirty="0">
                            <a:solidFill>
                              <a:schemeClr val="bg1"/>
                            </a:solidFill>
                          </a:endParaRPr>
                        </a:p>
                      </a:txBody>
                      <a:tcPr>
                        <a:solidFill>
                          <a:srgbClr val="0070C0"/>
                        </a:solidFill>
                      </a:tcPr>
                    </a:tc>
                    <a:extLst>
                      <a:ext uri="{0D108BD9-81ED-4DB2-BD59-A6C34878D82A}">
                        <a16:rowId xmlns:a16="http://schemas.microsoft.com/office/drawing/2014/main" val="3158676028"/>
                      </a:ext>
                    </a:extLst>
                  </a:tr>
                  <a:tr h="914400">
                    <a:tc>
                      <a:txBody>
                        <a:bodyPr/>
                        <a:lstStyle/>
                        <a:p>
                          <a:endParaRPr lang="en-US"/>
                        </a:p>
                      </a:txBody>
                      <a:tcPr>
                        <a:blipFill>
                          <a:blip r:embed="rId3"/>
                          <a:stretch>
                            <a:fillRect l="-385" t="-43709" r="-173462" b="-50331"/>
                          </a:stretch>
                        </a:blipFill>
                      </a:tcPr>
                    </a:tc>
                    <a:tc>
                      <a:txBody>
                        <a:bodyPr/>
                        <a:lstStyle/>
                        <a:p>
                          <a:endParaRPr lang="en-US"/>
                        </a:p>
                      </a:txBody>
                      <a:tcPr>
                        <a:blipFill>
                          <a:blip r:embed="rId3"/>
                          <a:stretch>
                            <a:fillRect l="-58129" t="-43709" r="-445" b="-50331"/>
                          </a:stretch>
                        </a:blipFill>
                      </a:tcPr>
                    </a:tc>
                    <a:extLst>
                      <a:ext uri="{0D108BD9-81ED-4DB2-BD59-A6C34878D82A}">
                        <a16:rowId xmlns:a16="http://schemas.microsoft.com/office/drawing/2014/main" val="4272731295"/>
                      </a:ext>
                    </a:extLst>
                  </a:tr>
                  <a:tr h="370840">
                    <a:tc gridSpan="2">
                      <a:txBody>
                        <a:bodyPr/>
                        <a:lstStyle/>
                        <a:p>
                          <a:r>
                            <a:rPr lang="en-US" dirty="0" smtClean="0"/>
                            <a:t>WMM allows: r1=1, r2=0</a:t>
                          </a:r>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3472734548"/>
                      </a:ext>
                    </a:extLst>
                  </a:tr>
                </a:tbl>
              </a:graphicData>
            </a:graphic>
          </p:graphicFrame>
        </mc:Fallback>
      </mc:AlternateContent>
      <p:sp>
        <p:nvSpPr>
          <p:cNvPr id="8" name="Content Placeholder 7"/>
          <p:cNvSpPr>
            <a:spLocks noGrp="1"/>
          </p:cNvSpPr>
          <p:nvPr>
            <p:ph idx="1"/>
          </p:nvPr>
        </p:nvSpPr>
        <p:spPr>
          <a:xfrm>
            <a:off x="6123819" y="1511645"/>
            <a:ext cx="5156200" cy="2721886"/>
          </a:xfrm>
        </p:spPr>
        <p:txBody>
          <a:bodyPr/>
          <a:lstStyle/>
          <a:p>
            <a:r>
              <a:rPr lang="en-US" sz="2000" dirty="0"/>
              <a:t>WMM allows </a:t>
            </a:r>
            <a:endParaRPr lang="en-US" sz="2000" dirty="0" smtClean="0"/>
          </a:p>
          <a:p>
            <a:pPr lvl="1"/>
            <a:r>
              <a:rPr lang="en-US" sz="2000" dirty="0" err="1" smtClean="0"/>
              <a:t>Ld-Ld</a:t>
            </a:r>
            <a:r>
              <a:rPr lang="en-US" sz="2000" dirty="0" smtClean="0"/>
              <a:t> reordering</a:t>
            </a:r>
            <a:endParaRPr lang="en-US" sz="2000" dirty="0"/>
          </a:p>
          <a:p>
            <a:pPr lvl="1"/>
            <a:r>
              <a:rPr lang="en-US" sz="2000" dirty="0" smtClean="0"/>
              <a:t>Reordering of dependent loads* which arise because of value prediction </a:t>
            </a:r>
            <a:r>
              <a:rPr lang="en-US" sz="2000" dirty="0"/>
              <a:t>in </a:t>
            </a:r>
            <a:r>
              <a:rPr lang="en-US" sz="2000" dirty="0" smtClean="0"/>
              <a:t>hardware</a:t>
            </a:r>
          </a:p>
          <a:p>
            <a:r>
              <a:rPr lang="en-US" sz="2000" dirty="0" smtClean="0"/>
              <a:t>However, the </a:t>
            </a:r>
            <a:r>
              <a:rPr lang="en-US" sz="2000" dirty="0"/>
              <a:t>behavior can be </a:t>
            </a:r>
            <a:r>
              <a:rPr lang="en-US" sz="2000" dirty="0" smtClean="0"/>
              <a:t>prevented by adding </a:t>
            </a:r>
            <a:r>
              <a:rPr lang="en-US" sz="2000" dirty="0"/>
              <a:t>a Reconcile fence</a:t>
            </a:r>
          </a:p>
          <a:p>
            <a:endParaRPr lang="en-US" sz="2000" dirty="0"/>
          </a:p>
          <a:p>
            <a:endParaRPr lang="en-US" sz="2000" dirty="0"/>
          </a:p>
        </p:txBody>
      </p:sp>
      <p:sp>
        <p:nvSpPr>
          <p:cNvPr id="9" name="TextBox 8"/>
          <p:cNvSpPr txBox="1"/>
          <p:nvPr/>
        </p:nvSpPr>
        <p:spPr>
          <a:xfrm>
            <a:off x="3192830" y="2634797"/>
            <a:ext cx="1269065" cy="369332"/>
          </a:xfrm>
          <a:prstGeom prst="rect">
            <a:avLst/>
          </a:prstGeom>
          <a:noFill/>
        </p:spPr>
        <p:txBody>
          <a:bodyPr wrap="none" rtlCol="0">
            <a:spAutoFit/>
          </a:bodyPr>
          <a:lstStyle/>
          <a:p>
            <a:r>
              <a:rPr lang="en-US" dirty="0" smtClean="0">
                <a:solidFill>
                  <a:srgbClr val="FF0000"/>
                </a:solidFill>
              </a:rPr>
              <a:t>Reconcile</a:t>
            </a:r>
            <a:endParaRPr lang="en-US" dirty="0">
              <a:solidFill>
                <a:srgbClr val="FF0000"/>
              </a:solidFill>
            </a:endParaRPr>
          </a:p>
        </p:txBody>
      </p:sp>
      <mc:AlternateContent xmlns:mc="http://schemas.openxmlformats.org/markup-compatibility/2006" xmlns:a14="http://schemas.microsoft.com/office/drawing/2010/main">
        <mc:Choice Requires="a14">
          <p:sp>
            <p:nvSpPr>
              <p:cNvPr id="13" name="Rectangle 12"/>
              <p:cNvSpPr/>
              <p:nvPr/>
            </p:nvSpPr>
            <p:spPr>
              <a:xfrm>
                <a:off x="2222306" y="5999729"/>
                <a:ext cx="7976149" cy="347730"/>
              </a:xfrm>
              <a:prstGeom prst="rect">
                <a:avLst/>
              </a:prstGeom>
              <a:solidFill>
                <a:srgbClr val="B25955"/>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Monolithic Memory </a:t>
                </a:r>
                <a14:m>
                  <m:oMath xmlns:m="http://schemas.openxmlformats.org/officeDocument/2006/math">
                    <m:r>
                      <a:rPr kumimoji="0" lang="en-US" b="0" i="1" u="none" strike="noStrike" kern="0" cap="none" spc="0" normalizeH="0" baseline="0" noProof="0" smtClean="0">
                        <a:ln>
                          <a:noFill/>
                        </a:ln>
                        <a:solidFill>
                          <a:srgbClr val="FFFFFF"/>
                        </a:solidFill>
                        <a:effectLst/>
                        <a:uLnTx/>
                        <a:uFillTx/>
                        <a:latin typeface="Cambria Math" panose="02040503050406030204" pitchFamily="18" charset="0"/>
                      </a:rPr>
                      <m:t>𝑚</m:t>
                    </m:r>
                  </m:oMath>
                </a14:m>
                <a:endPar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222306" y="5999729"/>
                <a:ext cx="7976149" cy="347730"/>
              </a:xfrm>
              <a:prstGeom prst="rect">
                <a:avLst/>
              </a:prstGeom>
              <a:blipFill>
                <a:blip r:embed="rId4"/>
                <a:stretch>
                  <a:fillRect/>
                </a:stretch>
              </a:blipFill>
              <a:ln>
                <a:noFill/>
              </a:ln>
            </p:spPr>
            <p:txBody>
              <a:bodyPr/>
              <a:lstStyle/>
              <a:p>
                <a:r>
                  <a:rPr lang="en-US">
                    <a:noFill/>
                  </a:rPr>
                  <a:t> </a:t>
                </a:r>
              </a:p>
            </p:txBody>
          </p:sp>
        </mc:Fallback>
      </mc:AlternateContent>
      <p:grpSp>
        <p:nvGrpSpPr>
          <p:cNvPr id="14" name="Group 13"/>
          <p:cNvGrpSpPr/>
          <p:nvPr/>
        </p:nvGrpSpPr>
        <p:grpSpPr>
          <a:xfrm>
            <a:off x="2222305" y="4152930"/>
            <a:ext cx="2653427" cy="1846799"/>
            <a:chOff x="2436882" y="1744096"/>
            <a:chExt cx="2653427" cy="1846799"/>
          </a:xfrm>
        </p:grpSpPr>
        <p:sp>
          <p:nvSpPr>
            <p:cNvPr id="25" name="Rectangle 24"/>
            <p:cNvSpPr/>
            <p:nvPr/>
          </p:nvSpPr>
          <p:spPr>
            <a:xfrm>
              <a:off x="2436882" y="1744096"/>
              <a:ext cx="2653427" cy="807501"/>
            </a:xfrm>
            <a:prstGeom prst="rect">
              <a:avLst/>
            </a:prstGeom>
            <a:solidFill>
              <a:srgbClr val="FFFC95"/>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40458C"/>
                </a:solidFill>
                <a:effectLst/>
                <a:uLnTx/>
                <a:uFillTx/>
                <a:latin typeface="Calibri" panose="020F0502020204030204" pitchFamily="34" charset="0"/>
                <a:cs typeface="Calibri" panose="020F0502020204030204" pitchFamily="34" charset="0"/>
              </a:endParaRPr>
            </a:p>
          </p:txBody>
        </p:sp>
        <p:cxnSp>
          <p:nvCxnSpPr>
            <p:cNvPr id="26" name="Straight Arrow Connector 25"/>
            <p:cNvCxnSpPr>
              <a:endCxn id="27" idx="0"/>
            </p:cNvCxnSpPr>
            <p:nvPr/>
          </p:nvCxnSpPr>
          <p:spPr>
            <a:xfrm>
              <a:off x="3041032" y="2551597"/>
              <a:ext cx="0" cy="226778"/>
            </a:xfrm>
            <a:prstGeom prst="straightConnector1">
              <a:avLst/>
            </a:prstGeom>
            <a:noFill/>
            <a:ln w="9525" cap="flat" cmpd="sng" algn="ctr">
              <a:solidFill>
                <a:srgbClr val="40458C">
                  <a:shade val="95000"/>
                  <a:satMod val="105000"/>
                </a:srgbClr>
              </a:solidFill>
              <a:prstDash val="solid"/>
              <a:headEnd type="triangle"/>
              <a:tailEnd type="triangle"/>
            </a:ln>
            <a:effectLst/>
          </p:spPr>
        </p:cxnSp>
        <mc:AlternateContent xmlns:mc="http://schemas.openxmlformats.org/markup-compatibility/2006" xmlns:a14="http://schemas.microsoft.com/office/drawing/2010/main">
          <mc:Choice Requires="a14">
            <p:sp>
              <p:nvSpPr>
                <p:cNvPr id="27" name="Rectangle 26"/>
                <p:cNvSpPr/>
                <p:nvPr/>
              </p:nvSpPr>
              <p:spPr>
                <a:xfrm>
                  <a:off x="2436882" y="2778375"/>
                  <a:ext cx="1208300" cy="583920"/>
                </a:xfrm>
                <a:prstGeom prst="rect">
                  <a:avLst/>
                </a:prstGeom>
                <a:solidFill>
                  <a:srgbClr val="0070C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Store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Buffer (</a:t>
                  </a:r>
                  <a14:m>
                    <m:oMath xmlns:m="http://schemas.openxmlformats.org/officeDocument/2006/math">
                      <m:r>
                        <a:rPr kumimoji="0" lang="en-US" b="0" i="1" u="none" strike="noStrike" kern="0" cap="none" spc="0" normalizeH="0" baseline="0" noProof="0" smtClean="0">
                          <a:ln>
                            <a:noFill/>
                          </a:ln>
                          <a:solidFill>
                            <a:srgbClr val="FFFFFF"/>
                          </a:solidFill>
                          <a:effectLst/>
                          <a:uLnTx/>
                          <a:uFillTx/>
                          <a:latin typeface="Cambria Math" panose="02040503050406030204" pitchFamily="18" charset="0"/>
                          <a:cs typeface="Calibri" panose="020F0502020204030204" pitchFamily="34" charset="0"/>
                        </a:rPr>
                        <m:t>𝑠𝑏</m:t>
                      </m:r>
                    </m:oMath>
                  </a14:m>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a:t>
                  </a:r>
                </a:p>
              </p:txBody>
            </p:sp>
          </mc:Choice>
          <mc:Fallback xmlns="">
            <p:sp>
              <p:nvSpPr>
                <p:cNvPr id="27" name="Rectangle 26"/>
                <p:cNvSpPr>
                  <a:spLocks noRot="1" noChangeAspect="1" noMove="1" noResize="1" noEditPoints="1" noAdjustHandles="1" noChangeArrowheads="1" noChangeShapeType="1" noTextEdit="1"/>
                </p:cNvSpPr>
                <p:nvPr/>
              </p:nvSpPr>
              <p:spPr>
                <a:xfrm>
                  <a:off x="2436882" y="2778375"/>
                  <a:ext cx="1208300" cy="583920"/>
                </a:xfrm>
                <a:prstGeom prst="rect">
                  <a:avLst/>
                </a:prstGeom>
                <a:blipFill>
                  <a:blip r:embed="rId5"/>
                  <a:stretch>
                    <a:fillRect/>
                  </a:stretch>
                </a:blipFill>
                <a:ln>
                  <a:noFill/>
                </a:ln>
              </p:spPr>
              <p:txBody>
                <a:bodyPr/>
                <a:lstStyle/>
                <a:p>
                  <a:r>
                    <a:rPr lang="en-US">
                      <a:noFill/>
                    </a:rPr>
                    <a:t> </a:t>
                  </a:r>
                </a:p>
              </p:txBody>
            </p:sp>
          </mc:Fallback>
        </mc:AlternateContent>
        <p:cxnSp>
          <p:nvCxnSpPr>
            <p:cNvPr id="28" name="Straight Arrow Connector 27"/>
            <p:cNvCxnSpPr>
              <a:stCxn id="27" idx="2"/>
            </p:cNvCxnSpPr>
            <p:nvPr/>
          </p:nvCxnSpPr>
          <p:spPr>
            <a:xfrm>
              <a:off x="3041032" y="3362295"/>
              <a:ext cx="0" cy="228600"/>
            </a:xfrm>
            <a:prstGeom prst="straightConnector1">
              <a:avLst/>
            </a:prstGeom>
            <a:noFill/>
            <a:ln w="9525" cap="flat" cmpd="sng" algn="ctr">
              <a:solidFill>
                <a:srgbClr val="40458C">
                  <a:shade val="95000"/>
                  <a:satMod val="105000"/>
                </a:srgbClr>
              </a:solidFill>
              <a:prstDash val="solid"/>
              <a:tailEnd type="triangle"/>
            </a:ln>
            <a:effectLst/>
          </p:spPr>
        </p:cxnSp>
        <p:sp>
          <p:nvSpPr>
            <p:cNvPr id="29" name="TextBox 28"/>
            <p:cNvSpPr txBox="1"/>
            <p:nvPr/>
          </p:nvSpPr>
          <p:spPr>
            <a:xfrm>
              <a:off x="3027913" y="2092177"/>
              <a:ext cx="1471365"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dirty="0" smtClean="0">
                  <a:latin typeface="Calibri" panose="020F0502020204030204" pitchFamily="34" charset="0"/>
                  <a:cs typeface="Calibri" panose="020F0502020204030204" pitchFamily="34" charset="0"/>
                </a:rPr>
                <a:t>Register State</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0" name="TextBox 29"/>
                <p:cNvSpPr txBox="1"/>
                <p:nvPr/>
              </p:nvSpPr>
              <p:spPr>
                <a:xfrm>
                  <a:off x="3124895" y="1759363"/>
                  <a:ext cx="1277401" cy="369332"/>
                </a:xfrm>
                <a:prstGeom prst="rect">
                  <a:avLst/>
                </a:prstGeom>
                <a:noFill/>
              </p:spPr>
              <p:txBody>
                <a:bodyPr wrap="none" rtlCol="0">
                  <a:spAutoFit/>
                </a:bodyPr>
                <a:lstStyle/>
                <a:p>
                  <a:pPr algn="ctr"/>
                  <a:r>
                    <a:rPr lang="en-US" dirty="0" smtClean="0">
                      <a:solidFill>
                        <a:schemeClr val="tx1"/>
                      </a:solidFill>
                      <a:latin typeface="Calibri" panose="020F0502020204030204" pitchFamily="34" charset="0"/>
                      <a:cs typeface="Calibri" panose="020F0502020204030204" pitchFamily="34" charset="0"/>
                    </a:rPr>
                    <a:t>Processor </a:t>
                  </a:r>
                  <a14:m>
                    <m:oMath xmlns:m="http://schemas.openxmlformats.org/officeDocument/2006/math">
                      <m:r>
                        <a:rPr lang="en-US" i="1" dirty="0" smtClean="0">
                          <a:solidFill>
                            <a:schemeClr val="tx1"/>
                          </a:solidFill>
                          <a:latin typeface="Cambria Math" panose="02040503050406030204" pitchFamily="18" charset="0"/>
                        </a:rPr>
                        <m:t>1</m:t>
                      </m:r>
                    </m:oMath>
                  </a14:m>
                  <a:endParaRPr lang="en-US" dirty="0">
                    <a:solidFill>
                      <a:schemeClr val="tx1"/>
                    </a:solidFill>
                    <a:latin typeface="Calibri" panose="020F0502020204030204" pitchFamily="34" charset="0"/>
                    <a:cs typeface="Calibri" panose="020F050202020403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124895" y="1759363"/>
                  <a:ext cx="1277401" cy="369332"/>
                </a:xfrm>
                <a:prstGeom prst="rect">
                  <a:avLst/>
                </a:prstGeom>
                <a:blipFill>
                  <a:blip r:embed="rId6"/>
                  <a:stretch>
                    <a:fillRect l="-3810"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3754595" y="2778375"/>
                  <a:ext cx="1335714" cy="583920"/>
                </a:xfrm>
                <a:prstGeom prst="rect">
                  <a:avLst/>
                </a:prstGeom>
                <a:solidFill>
                  <a:srgbClr val="668029"/>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Invalidation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Buffer (</a:t>
                  </a:r>
                  <a14:m>
                    <m:oMath xmlns:m="http://schemas.openxmlformats.org/officeDocument/2006/math">
                      <m:r>
                        <a:rPr kumimoji="0" lang="en-US" sz="1800" b="0" i="1" u="none" strike="noStrike" kern="0" cap="none" spc="0" normalizeH="0" baseline="0" noProof="0" dirty="0" smtClean="0">
                          <a:ln>
                            <a:noFill/>
                          </a:ln>
                          <a:solidFill>
                            <a:srgbClr val="FFFFFF"/>
                          </a:solidFill>
                          <a:effectLst/>
                          <a:uLnTx/>
                          <a:uFillTx/>
                          <a:latin typeface="Cambria Math" panose="02040503050406030204" pitchFamily="18" charset="0"/>
                          <a:cs typeface="Calibri" panose="020F0502020204030204" pitchFamily="34" charset="0"/>
                        </a:rPr>
                        <m:t>𝑖𝑏</m:t>
                      </m:r>
                    </m:oMath>
                  </a14:m>
                  <a:r>
                    <a:rPr kumimoji="0" lang="en-US" sz="18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a:t>
                  </a:r>
                </a:p>
              </p:txBody>
            </p:sp>
          </mc:Choice>
          <mc:Fallback xmlns="">
            <p:sp>
              <p:nvSpPr>
                <p:cNvPr id="31" name="Rectangle 30"/>
                <p:cNvSpPr>
                  <a:spLocks noRot="1" noChangeAspect="1" noMove="1" noResize="1" noEditPoints="1" noAdjustHandles="1" noChangeArrowheads="1" noChangeShapeType="1" noTextEdit="1"/>
                </p:cNvSpPr>
                <p:nvPr/>
              </p:nvSpPr>
              <p:spPr>
                <a:xfrm>
                  <a:off x="3754595" y="2778375"/>
                  <a:ext cx="1335714" cy="583920"/>
                </a:xfrm>
                <a:prstGeom prst="rect">
                  <a:avLst/>
                </a:prstGeom>
                <a:blipFill>
                  <a:blip r:embed="rId7"/>
                  <a:stretch>
                    <a:fillRect/>
                  </a:stretch>
                </a:blipFill>
                <a:ln>
                  <a:noFill/>
                </a:ln>
              </p:spPr>
              <p:txBody>
                <a:bodyPr/>
                <a:lstStyle/>
                <a:p>
                  <a:r>
                    <a:rPr lang="en-US">
                      <a:noFill/>
                    </a:rPr>
                    <a:t> </a:t>
                  </a:r>
                </a:p>
              </p:txBody>
            </p:sp>
          </mc:Fallback>
        </mc:AlternateContent>
        <p:cxnSp>
          <p:nvCxnSpPr>
            <p:cNvPr id="32" name="Straight Arrow Connector 31"/>
            <p:cNvCxnSpPr>
              <a:stCxn id="31" idx="0"/>
            </p:cNvCxnSpPr>
            <p:nvPr/>
          </p:nvCxnSpPr>
          <p:spPr>
            <a:xfrm flipV="1">
              <a:off x="4422452" y="2571057"/>
              <a:ext cx="0" cy="228600"/>
            </a:xfrm>
            <a:prstGeom prst="straightConnector1">
              <a:avLst/>
            </a:prstGeom>
            <a:noFill/>
            <a:ln w="9525" cap="flat" cmpd="sng" algn="ctr">
              <a:solidFill>
                <a:srgbClr val="40458C">
                  <a:shade val="95000"/>
                  <a:satMod val="105000"/>
                </a:srgbClr>
              </a:solidFill>
              <a:prstDash val="solid"/>
              <a:tailEnd type="triangle"/>
            </a:ln>
            <a:effectLst/>
          </p:spPr>
        </p:cxnSp>
        <p:cxnSp>
          <p:nvCxnSpPr>
            <p:cNvPr id="33" name="Straight Arrow Connector 32"/>
            <p:cNvCxnSpPr>
              <a:endCxn id="31" idx="2"/>
            </p:cNvCxnSpPr>
            <p:nvPr/>
          </p:nvCxnSpPr>
          <p:spPr>
            <a:xfrm flipV="1">
              <a:off x="4422452" y="3362295"/>
              <a:ext cx="0" cy="227358"/>
            </a:xfrm>
            <a:prstGeom prst="straightConnector1">
              <a:avLst/>
            </a:prstGeom>
            <a:noFill/>
            <a:ln w="9525" cap="flat" cmpd="sng" algn="ctr">
              <a:solidFill>
                <a:srgbClr val="40458C">
                  <a:shade val="95000"/>
                  <a:satMod val="105000"/>
                </a:srgbClr>
              </a:solidFill>
              <a:prstDash val="solid"/>
              <a:tailEnd type="triangle"/>
            </a:ln>
            <a:effectLst/>
          </p:spPr>
        </p:cxnSp>
      </p:grpSp>
      <p:grpSp>
        <p:nvGrpSpPr>
          <p:cNvPr id="15" name="Group 14"/>
          <p:cNvGrpSpPr/>
          <p:nvPr/>
        </p:nvGrpSpPr>
        <p:grpSpPr>
          <a:xfrm>
            <a:off x="7545028" y="4152930"/>
            <a:ext cx="2653427" cy="1846799"/>
            <a:chOff x="2436882" y="1744096"/>
            <a:chExt cx="2653427" cy="1846799"/>
          </a:xfrm>
        </p:grpSpPr>
        <p:sp>
          <p:nvSpPr>
            <p:cNvPr id="16" name="Rectangle 15"/>
            <p:cNvSpPr/>
            <p:nvPr/>
          </p:nvSpPr>
          <p:spPr>
            <a:xfrm>
              <a:off x="2436882" y="1744096"/>
              <a:ext cx="2653427" cy="807501"/>
            </a:xfrm>
            <a:prstGeom prst="rect">
              <a:avLst/>
            </a:prstGeom>
            <a:solidFill>
              <a:srgbClr val="FFFC95"/>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40458C"/>
                </a:solidFill>
                <a:effectLst/>
                <a:uLnTx/>
                <a:uFillTx/>
                <a:latin typeface="Calibri" panose="020F0502020204030204" pitchFamily="34" charset="0"/>
                <a:cs typeface="Calibri" panose="020F0502020204030204" pitchFamily="34" charset="0"/>
              </a:endParaRPr>
            </a:p>
          </p:txBody>
        </p:sp>
        <p:cxnSp>
          <p:nvCxnSpPr>
            <p:cNvPr id="17" name="Straight Arrow Connector 16"/>
            <p:cNvCxnSpPr>
              <a:endCxn id="18" idx="0"/>
            </p:cNvCxnSpPr>
            <p:nvPr/>
          </p:nvCxnSpPr>
          <p:spPr>
            <a:xfrm>
              <a:off x="3041032" y="2551597"/>
              <a:ext cx="0" cy="226778"/>
            </a:xfrm>
            <a:prstGeom prst="straightConnector1">
              <a:avLst/>
            </a:prstGeom>
            <a:noFill/>
            <a:ln w="9525" cap="flat" cmpd="sng" algn="ctr">
              <a:solidFill>
                <a:srgbClr val="40458C">
                  <a:shade val="95000"/>
                  <a:satMod val="105000"/>
                </a:srgbClr>
              </a:solidFill>
              <a:prstDash val="solid"/>
              <a:headEnd type="triangle"/>
              <a:tailEnd type="triangle"/>
            </a:ln>
            <a:effectLst/>
          </p:spPr>
        </p:cxnSp>
        <mc:AlternateContent xmlns:mc="http://schemas.openxmlformats.org/markup-compatibility/2006" xmlns:a14="http://schemas.microsoft.com/office/drawing/2010/main">
          <mc:Choice Requires="a14">
            <p:sp>
              <p:nvSpPr>
                <p:cNvPr id="18" name="Rectangle 17"/>
                <p:cNvSpPr/>
                <p:nvPr/>
              </p:nvSpPr>
              <p:spPr>
                <a:xfrm>
                  <a:off x="2436882" y="2778375"/>
                  <a:ext cx="1208300" cy="583920"/>
                </a:xfrm>
                <a:prstGeom prst="rect">
                  <a:avLst/>
                </a:prstGeom>
                <a:solidFill>
                  <a:srgbClr val="0070C0"/>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Store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Buffer (</a:t>
                  </a:r>
                  <a14:m>
                    <m:oMath xmlns:m="http://schemas.openxmlformats.org/officeDocument/2006/math">
                      <m:r>
                        <a:rPr kumimoji="0" lang="en-US" b="0" i="1" u="none" strike="noStrike" kern="0" cap="none" spc="0" normalizeH="0" baseline="0" noProof="0" smtClean="0">
                          <a:ln>
                            <a:noFill/>
                          </a:ln>
                          <a:solidFill>
                            <a:srgbClr val="FFFFFF"/>
                          </a:solidFill>
                          <a:effectLst/>
                          <a:uLnTx/>
                          <a:uFillTx/>
                          <a:latin typeface="Cambria Math" panose="02040503050406030204" pitchFamily="18" charset="0"/>
                          <a:cs typeface="Calibri" panose="020F0502020204030204" pitchFamily="34" charset="0"/>
                        </a:rPr>
                        <m:t>𝑠𝑏</m:t>
                      </m:r>
                    </m:oMath>
                  </a14:m>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2436882" y="2778375"/>
                  <a:ext cx="1208300" cy="583920"/>
                </a:xfrm>
                <a:prstGeom prst="rect">
                  <a:avLst/>
                </a:prstGeom>
                <a:blipFill>
                  <a:blip r:embed="rId8"/>
                  <a:stretch>
                    <a:fillRect/>
                  </a:stretch>
                </a:blipFill>
                <a:ln>
                  <a:noFill/>
                </a:ln>
              </p:spPr>
              <p:txBody>
                <a:bodyPr/>
                <a:lstStyle/>
                <a:p>
                  <a:r>
                    <a:rPr lang="en-US">
                      <a:noFill/>
                    </a:rPr>
                    <a:t> </a:t>
                  </a:r>
                </a:p>
              </p:txBody>
            </p:sp>
          </mc:Fallback>
        </mc:AlternateContent>
        <p:cxnSp>
          <p:nvCxnSpPr>
            <p:cNvPr id="19" name="Straight Arrow Connector 18"/>
            <p:cNvCxnSpPr>
              <a:stCxn id="18" idx="2"/>
            </p:cNvCxnSpPr>
            <p:nvPr/>
          </p:nvCxnSpPr>
          <p:spPr>
            <a:xfrm>
              <a:off x="3041032" y="3362295"/>
              <a:ext cx="0" cy="228600"/>
            </a:xfrm>
            <a:prstGeom prst="straightConnector1">
              <a:avLst/>
            </a:prstGeom>
            <a:noFill/>
            <a:ln w="9525" cap="flat" cmpd="sng" algn="ctr">
              <a:solidFill>
                <a:srgbClr val="40458C">
                  <a:shade val="95000"/>
                  <a:satMod val="105000"/>
                </a:srgbClr>
              </a:solidFill>
              <a:prstDash val="solid"/>
              <a:tailEnd type="triangle"/>
            </a:ln>
            <a:effectLst/>
          </p:spPr>
        </p:cxnSp>
        <p:sp>
          <p:nvSpPr>
            <p:cNvPr id="20" name="TextBox 19"/>
            <p:cNvSpPr txBox="1"/>
            <p:nvPr/>
          </p:nvSpPr>
          <p:spPr>
            <a:xfrm>
              <a:off x="3027913" y="2092177"/>
              <a:ext cx="1471365"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dirty="0" smtClean="0">
                  <a:latin typeface="Calibri" panose="020F0502020204030204" pitchFamily="34" charset="0"/>
                  <a:cs typeface="Calibri" panose="020F0502020204030204" pitchFamily="34" charset="0"/>
                </a:rPr>
                <a:t>Register State</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3124895" y="1759363"/>
                  <a:ext cx="1277401" cy="369332"/>
                </a:xfrm>
                <a:prstGeom prst="rect">
                  <a:avLst/>
                </a:prstGeom>
                <a:noFill/>
              </p:spPr>
              <p:txBody>
                <a:bodyPr wrap="none" rtlCol="0">
                  <a:spAutoFit/>
                </a:bodyPr>
                <a:lstStyle/>
                <a:p>
                  <a:pPr algn="ctr"/>
                  <a:r>
                    <a:rPr lang="en-US" dirty="0" smtClean="0">
                      <a:solidFill>
                        <a:schemeClr val="tx1"/>
                      </a:solidFill>
                      <a:latin typeface="Calibri" panose="020F0502020204030204" pitchFamily="34" charset="0"/>
                      <a:cs typeface="Calibri" panose="020F0502020204030204" pitchFamily="34" charset="0"/>
                    </a:rPr>
                    <a:t>Processor </a:t>
                  </a:r>
                  <a14:m>
                    <m:oMath xmlns:m="http://schemas.openxmlformats.org/officeDocument/2006/math">
                      <m:r>
                        <a:rPr lang="en-US" b="0" i="1" smtClean="0">
                          <a:solidFill>
                            <a:schemeClr val="tx1"/>
                          </a:solidFill>
                          <a:latin typeface="Cambria Math" panose="02040503050406030204" pitchFamily="18" charset="0"/>
                          <a:cs typeface="Calibri" panose="020F0502020204030204" pitchFamily="34" charset="0"/>
                        </a:rPr>
                        <m:t>2</m:t>
                      </m:r>
                    </m:oMath>
                  </a14:m>
                  <a:endParaRPr lang="en-US" dirty="0">
                    <a:solidFill>
                      <a:schemeClr val="tx1"/>
                    </a:solidFill>
                    <a:latin typeface="Calibri" panose="020F0502020204030204" pitchFamily="34" charset="0"/>
                    <a:cs typeface="Calibri" panose="020F050202020403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124895" y="1759363"/>
                  <a:ext cx="1277401" cy="369332"/>
                </a:xfrm>
                <a:prstGeom prst="rect">
                  <a:avLst/>
                </a:prstGeom>
                <a:blipFill>
                  <a:blip r:embed="rId9"/>
                  <a:stretch>
                    <a:fillRect l="-4306"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754595" y="2778375"/>
                  <a:ext cx="1335714" cy="583920"/>
                </a:xfrm>
                <a:prstGeom prst="rect">
                  <a:avLst/>
                </a:prstGeom>
                <a:solidFill>
                  <a:srgbClr val="668029"/>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Invalidation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Buffer (</a:t>
                  </a:r>
                  <a14:m>
                    <m:oMath xmlns:m="http://schemas.openxmlformats.org/officeDocument/2006/math">
                      <m:r>
                        <a:rPr kumimoji="0" lang="en-US" sz="1800" b="0" i="1" u="none" strike="noStrike" kern="0" cap="none" spc="0" normalizeH="0" baseline="0" noProof="0" dirty="0" smtClean="0">
                          <a:ln>
                            <a:noFill/>
                          </a:ln>
                          <a:solidFill>
                            <a:srgbClr val="FFFFFF"/>
                          </a:solidFill>
                          <a:effectLst/>
                          <a:uLnTx/>
                          <a:uFillTx/>
                          <a:latin typeface="Cambria Math" panose="02040503050406030204" pitchFamily="18" charset="0"/>
                          <a:cs typeface="Calibri" panose="020F0502020204030204" pitchFamily="34" charset="0"/>
                        </a:rPr>
                        <m:t>𝑖𝑏</m:t>
                      </m:r>
                    </m:oMath>
                  </a14:m>
                  <a:r>
                    <a:rPr kumimoji="0" lang="en-US" sz="1800"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a:t>
                  </a:r>
                </a:p>
              </p:txBody>
            </p:sp>
          </mc:Choice>
          <mc:Fallback xmlns="">
            <p:sp>
              <p:nvSpPr>
                <p:cNvPr id="22" name="Rectangle 21"/>
                <p:cNvSpPr>
                  <a:spLocks noRot="1" noChangeAspect="1" noMove="1" noResize="1" noEditPoints="1" noAdjustHandles="1" noChangeArrowheads="1" noChangeShapeType="1" noTextEdit="1"/>
                </p:cNvSpPr>
                <p:nvPr/>
              </p:nvSpPr>
              <p:spPr>
                <a:xfrm>
                  <a:off x="3754595" y="2778375"/>
                  <a:ext cx="1335714" cy="583920"/>
                </a:xfrm>
                <a:prstGeom prst="rect">
                  <a:avLst/>
                </a:prstGeom>
                <a:blipFill>
                  <a:blip r:embed="rId10"/>
                  <a:stretch>
                    <a:fillRect/>
                  </a:stretch>
                </a:blipFill>
                <a:ln>
                  <a:noFill/>
                </a:ln>
              </p:spPr>
              <p:txBody>
                <a:bodyPr/>
                <a:lstStyle/>
                <a:p>
                  <a:r>
                    <a:rPr lang="en-US">
                      <a:noFill/>
                    </a:rPr>
                    <a:t> </a:t>
                  </a:r>
                </a:p>
              </p:txBody>
            </p:sp>
          </mc:Fallback>
        </mc:AlternateContent>
        <p:cxnSp>
          <p:nvCxnSpPr>
            <p:cNvPr id="23" name="Straight Arrow Connector 22"/>
            <p:cNvCxnSpPr>
              <a:stCxn id="22" idx="0"/>
            </p:cNvCxnSpPr>
            <p:nvPr/>
          </p:nvCxnSpPr>
          <p:spPr>
            <a:xfrm flipV="1">
              <a:off x="4422452" y="2571057"/>
              <a:ext cx="0" cy="228600"/>
            </a:xfrm>
            <a:prstGeom prst="straightConnector1">
              <a:avLst/>
            </a:prstGeom>
            <a:noFill/>
            <a:ln w="9525" cap="flat" cmpd="sng" algn="ctr">
              <a:solidFill>
                <a:srgbClr val="40458C">
                  <a:shade val="95000"/>
                  <a:satMod val="105000"/>
                </a:srgbClr>
              </a:solidFill>
              <a:prstDash val="solid"/>
              <a:tailEnd type="triangle"/>
            </a:ln>
            <a:effectLst/>
          </p:spPr>
        </p:cxnSp>
        <p:cxnSp>
          <p:nvCxnSpPr>
            <p:cNvPr id="24" name="Straight Arrow Connector 23"/>
            <p:cNvCxnSpPr>
              <a:endCxn id="22" idx="2"/>
            </p:cNvCxnSpPr>
            <p:nvPr/>
          </p:nvCxnSpPr>
          <p:spPr>
            <a:xfrm flipV="1">
              <a:off x="4422452" y="3362295"/>
              <a:ext cx="0" cy="227358"/>
            </a:xfrm>
            <a:prstGeom prst="straightConnector1">
              <a:avLst/>
            </a:prstGeom>
            <a:noFill/>
            <a:ln w="9525" cap="flat" cmpd="sng" algn="ctr">
              <a:solidFill>
                <a:srgbClr val="40458C">
                  <a:shade val="95000"/>
                  <a:satMod val="105000"/>
                </a:srgbClr>
              </a:solidFill>
              <a:prstDash val="solid"/>
              <a:tailEnd type="triangle"/>
            </a:ln>
            <a:effectLst/>
          </p:spPr>
        </p:cxnSp>
      </p:grpSp>
      <mc:AlternateContent xmlns:mc="http://schemas.openxmlformats.org/markup-compatibility/2006" xmlns:a14="http://schemas.microsoft.com/office/drawing/2010/main">
        <mc:Choice Requires="a14">
          <p:sp>
            <p:nvSpPr>
              <p:cNvPr id="35" name="TextBox 34"/>
              <p:cNvSpPr txBox="1"/>
              <p:nvPr/>
            </p:nvSpPr>
            <p:spPr>
              <a:xfrm>
                <a:off x="1294615" y="5459932"/>
                <a:ext cx="927690" cy="369332"/>
              </a:xfrm>
              <a:prstGeom prst="rect">
                <a:avLst/>
              </a:prstGeom>
              <a:noFill/>
            </p:spPr>
            <p:txBody>
              <a:bodyPr wrap="none" rtlCol="0">
                <a:spAutoFit/>
              </a:bodyPr>
              <a:lstStyle/>
              <a:p>
                <a:r>
                  <a:rPr lang="en-US" dirty="0" smtClean="0"/>
                  <a:t>&lt;</a:t>
                </a:r>
                <a14:m>
                  <m:oMath xmlns:m="http://schemas.openxmlformats.org/officeDocument/2006/math">
                    <m:r>
                      <a:rPr lang="en-US" i="1" dirty="0" smtClean="0">
                        <a:latin typeface="Cambria Math" panose="02040503050406030204" pitchFamily="18" charset="0"/>
                      </a:rPr>
                      <m:t>𝑎</m:t>
                    </m:r>
                  </m:oMath>
                </a14:m>
                <a:r>
                  <a:rPr lang="en-US" dirty="0" smtClean="0"/>
                  <a:t>,1&gt;</a:t>
                </a:r>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1294615" y="5459932"/>
                <a:ext cx="927690" cy="369332"/>
              </a:xfrm>
              <a:prstGeom prst="rect">
                <a:avLst/>
              </a:prstGeom>
              <a:blipFill>
                <a:blip r:embed="rId11"/>
                <a:stretch>
                  <a:fillRect l="-5229" t="-10000" r="-5229"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2522270" y="5973333"/>
                <a:ext cx="927690" cy="369332"/>
              </a:xfrm>
              <a:prstGeom prst="rect">
                <a:avLst/>
              </a:prstGeom>
              <a:noFill/>
            </p:spPr>
            <p:txBody>
              <a:bodyPr wrap="none" rtlCol="0">
                <a:spAutoFit/>
              </a:bodyPr>
              <a:lstStyle/>
              <a:p>
                <a:r>
                  <a:rPr lang="en-US" dirty="0" smtClean="0">
                    <a:solidFill>
                      <a:schemeClr val="bg1"/>
                    </a:solidFill>
                  </a:rPr>
                  <a:t>&lt;</a:t>
                </a:r>
                <a14:m>
                  <m:oMath xmlns:m="http://schemas.openxmlformats.org/officeDocument/2006/math">
                    <m:r>
                      <a:rPr lang="en-US" i="1" dirty="0" smtClean="0">
                        <a:solidFill>
                          <a:schemeClr val="bg1"/>
                        </a:solidFill>
                        <a:latin typeface="Cambria Math" panose="02040503050406030204" pitchFamily="18" charset="0"/>
                      </a:rPr>
                      <m:t>𝑎</m:t>
                    </m:r>
                  </m:oMath>
                </a14:m>
                <a:r>
                  <a:rPr lang="en-US" dirty="0" smtClean="0">
                    <a:solidFill>
                      <a:schemeClr val="bg1"/>
                    </a:solidFill>
                  </a:rPr>
                  <a:t>,1&gt;</a:t>
                </a:r>
                <a:endParaRPr lang="en-US" dirty="0">
                  <a:solidFill>
                    <a:schemeClr val="bg1"/>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522270" y="5973333"/>
                <a:ext cx="927690" cy="369332"/>
              </a:xfrm>
              <a:prstGeom prst="rect">
                <a:avLst/>
              </a:prstGeom>
              <a:blipFill>
                <a:blip r:embed="rId12"/>
                <a:stretch>
                  <a:fillRect l="-5921" t="-10000" r="-526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294615" y="5129074"/>
                <a:ext cx="923907" cy="369332"/>
              </a:xfrm>
              <a:prstGeom prst="rect">
                <a:avLst/>
              </a:prstGeom>
              <a:noFill/>
            </p:spPr>
            <p:txBody>
              <a:bodyPr wrap="none" rtlCol="0">
                <a:spAutoFit/>
              </a:bodyPr>
              <a:lstStyle/>
              <a:p>
                <a:r>
                  <a:rPr lang="en-US" dirty="0" smtClean="0"/>
                  <a:t>&lt;</a:t>
                </a:r>
                <a14:m>
                  <m:oMath xmlns:m="http://schemas.openxmlformats.org/officeDocument/2006/math">
                    <m:r>
                      <a:rPr lang="en-US" b="0" i="1" smtClean="0">
                        <a:latin typeface="Cambria Math" panose="02040503050406030204" pitchFamily="18" charset="0"/>
                      </a:rPr>
                      <m:t>𝑏</m:t>
                    </m:r>
                  </m:oMath>
                </a14:m>
                <a:r>
                  <a:rPr lang="en-US" dirty="0" smtClean="0"/>
                  <a:t>,1&gt;</a:t>
                </a:r>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1294615" y="5129074"/>
                <a:ext cx="923907" cy="369332"/>
              </a:xfrm>
              <a:prstGeom prst="rect">
                <a:avLst/>
              </a:prstGeom>
              <a:blipFill>
                <a:blip r:embed="rId13"/>
                <a:stretch>
                  <a:fillRect l="-5263" t="-8197" r="-526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761457" y="5988928"/>
                <a:ext cx="923907" cy="369332"/>
              </a:xfrm>
              <a:prstGeom prst="rect">
                <a:avLst/>
              </a:prstGeom>
              <a:noFill/>
            </p:spPr>
            <p:txBody>
              <a:bodyPr wrap="none" rtlCol="0">
                <a:spAutoFit/>
              </a:bodyPr>
              <a:lstStyle/>
              <a:p>
                <a:r>
                  <a:rPr lang="en-US" dirty="0" smtClean="0">
                    <a:solidFill>
                      <a:schemeClr val="bg1"/>
                    </a:solidFill>
                  </a:rPr>
                  <a:t>&lt;</a:t>
                </a:r>
                <a14:m>
                  <m:oMath xmlns:m="http://schemas.openxmlformats.org/officeDocument/2006/math">
                    <m:r>
                      <a:rPr lang="en-US" b="0" i="1" smtClean="0">
                        <a:solidFill>
                          <a:schemeClr val="bg1"/>
                        </a:solidFill>
                        <a:latin typeface="Cambria Math" panose="02040503050406030204" pitchFamily="18" charset="0"/>
                      </a:rPr>
                      <m:t>𝑏</m:t>
                    </m:r>
                  </m:oMath>
                </a14:m>
                <a:r>
                  <a:rPr lang="en-US" dirty="0" smtClean="0">
                    <a:solidFill>
                      <a:schemeClr val="bg1"/>
                    </a:solidFill>
                  </a:rPr>
                  <a:t>,1&gt;</a:t>
                </a:r>
                <a:endParaRPr lang="en-US" dirty="0">
                  <a:solidFill>
                    <a:schemeClr val="bg1"/>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761457" y="5988928"/>
                <a:ext cx="923907" cy="369332"/>
              </a:xfrm>
              <a:prstGeom prst="rect">
                <a:avLst/>
              </a:prstGeom>
              <a:blipFill>
                <a:blip r:embed="rId14"/>
                <a:stretch>
                  <a:fillRect l="-5263" t="-8197" r="-526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0200787" y="5097786"/>
                <a:ext cx="927690" cy="369332"/>
              </a:xfrm>
              <a:prstGeom prst="rect">
                <a:avLst/>
              </a:prstGeom>
              <a:noFill/>
            </p:spPr>
            <p:txBody>
              <a:bodyPr wrap="none" rtlCol="0">
                <a:spAutoFit/>
              </a:bodyPr>
              <a:lstStyle/>
              <a:p>
                <a:r>
                  <a:rPr lang="en-US" dirty="0" smtClean="0"/>
                  <a:t>&lt;</a:t>
                </a:r>
                <a14:m>
                  <m:oMath xmlns:m="http://schemas.openxmlformats.org/officeDocument/2006/math">
                    <m:r>
                      <a:rPr lang="en-US" i="1" dirty="0" smtClean="0">
                        <a:latin typeface="Cambria Math" panose="02040503050406030204" pitchFamily="18" charset="0"/>
                      </a:rPr>
                      <m:t>𝑎</m:t>
                    </m:r>
                  </m:oMath>
                </a14:m>
                <a:r>
                  <a:rPr lang="en-US" dirty="0" smtClean="0"/>
                  <a:t>,0&gt;</a:t>
                </a:r>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10200787" y="5097786"/>
                <a:ext cx="927690" cy="369332"/>
              </a:xfrm>
              <a:prstGeom prst="rect">
                <a:avLst/>
              </a:prstGeom>
              <a:blipFill>
                <a:blip r:embed="rId15"/>
                <a:stretch>
                  <a:fillRect l="-5229" t="-8197" r="-5229" b="-24590"/>
                </a:stretch>
              </a:blipFill>
            </p:spPr>
            <p:txBody>
              <a:bodyPr/>
              <a:lstStyle/>
              <a:p>
                <a:r>
                  <a:rPr lang="en-US">
                    <a:noFill/>
                  </a:rPr>
                  <a:t> </a:t>
                </a:r>
              </a:p>
            </p:txBody>
          </p:sp>
        </mc:Fallback>
      </mc:AlternateContent>
      <p:grpSp>
        <p:nvGrpSpPr>
          <p:cNvPr id="49" name="Group 48"/>
          <p:cNvGrpSpPr/>
          <p:nvPr/>
        </p:nvGrpSpPr>
        <p:grpSpPr>
          <a:xfrm>
            <a:off x="4702611" y="4556681"/>
            <a:ext cx="2842417" cy="1432247"/>
            <a:chOff x="4702611" y="4556681"/>
            <a:chExt cx="2842417" cy="1432247"/>
          </a:xfrm>
        </p:grpSpPr>
        <p:cxnSp>
          <p:nvCxnSpPr>
            <p:cNvPr id="41" name="Straight Arrow Connector 40"/>
            <p:cNvCxnSpPr>
              <a:endCxn id="16" idx="1"/>
            </p:cNvCxnSpPr>
            <p:nvPr/>
          </p:nvCxnSpPr>
          <p:spPr bwMode="auto">
            <a:xfrm flipV="1">
              <a:off x="4702611" y="4556681"/>
              <a:ext cx="2842417" cy="1432247"/>
            </a:xfrm>
            <a:prstGeom prst="straightConnector1">
              <a:avLst/>
            </a:prstGeom>
            <a:noFill/>
            <a:ln w="9525" cap="flat" cmpd="sng" algn="ctr">
              <a:solidFill>
                <a:schemeClr val="tx1"/>
              </a:solidFill>
              <a:prstDash val="solid"/>
              <a:round/>
              <a:headEnd type="none" w="med" len="med"/>
              <a:tailEnd type="triangle"/>
            </a:ln>
            <a:effectLst/>
          </p:spPr>
        </p:cxnSp>
        <p:sp>
          <p:nvSpPr>
            <p:cNvPr id="42" name="TextBox 41"/>
            <p:cNvSpPr txBox="1"/>
            <p:nvPr/>
          </p:nvSpPr>
          <p:spPr>
            <a:xfrm rot="20051342">
              <a:off x="5545740" y="4782341"/>
              <a:ext cx="1358125" cy="441037"/>
            </a:xfrm>
            <a:prstGeom prst="rect">
              <a:avLst/>
            </a:prstGeom>
            <a:noFill/>
          </p:spPr>
          <p:txBody>
            <a:bodyPr wrap="square" rtlCol="0">
              <a:spAutoFit/>
            </a:bodyPr>
            <a:lstStyle/>
            <a:p>
              <a:r>
                <a:rPr lang="en-US" dirty="0" smtClean="0"/>
                <a:t>I4 reads</a:t>
              </a:r>
              <a:endParaRPr lang="en-US" dirty="0"/>
            </a:p>
          </p:txBody>
        </p:sp>
      </p:grpSp>
      <p:grpSp>
        <p:nvGrpSpPr>
          <p:cNvPr id="50" name="Group 49"/>
          <p:cNvGrpSpPr/>
          <p:nvPr/>
        </p:nvGrpSpPr>
        <p:grpSpPr>
          <a:xfrm>
            <a:off x="10198456" y="4556681"/>
            <a:ext cx="1552381" cy="541105"/>
            <a:chOff x="10198456" y="4556681"/>
            <a:chExt cx="1552381" cy="541105"/>
          </a:xfrm>
        </p:grpSpPr>
        <p:cxnSp>
          <p:nvCxnSpPr>
            <p:cNvPr id="44" name="Elbow Connector 43"/>
            <p:cNvCxnSpPr>
              <a:stCxn id="39" idx="0"/>
              <a:endCxn id="16" idx="3"/>
            </p:cNvCxnSpPr>
            <p:nvPr/>
          </p:nvCxnSpPr>
          <p:spPr bwMode="auto">
            <a:xfrm rot="16200000" flipV="1">
              <a:off x="10160992" y="4594145"/>
              <a:ext cx="541105" cy="466177"/>
            </a:xfrm>
            <a:prstGeom prst="bentConnector2">
              <a:avLst/>
            </a:prstGeom>
            <a:noFill/>
            <a:ln w="9525" cap="flat" cmpd="sng" algn="ctr">
              <a:solidFill>
                <a:srgbClr val="002060"/>
              </a:solidFill>
              <a:prstDash val="solid"/>
              <a:round/>
              <a:headEnd type="none" w="med" len="med"/>
              <a:tailEnd type="triangle"/>
            </a:ln>
            <a:effectLst/>
          </p:spPr>
        </p:cxnSp>
        <p:sp>
          <p:nvSpPr>
            <p:cNvPr id="45" name="TextBox 44"/>
            <p:cNvSpPr txBox="1"/>
            <p:nvPr/>
          </p:nvSpPr>
          <p:spPr>
            <a:xfrm>
              <a:off x="10601163" y="4581261"/>
              <a:ext cx="1149674" cy="369332"/>
            </a:xfrm>
            <a:prstGeom prst="rect">
              <a:avLst/>
            </a:prstGeom>
            <a:noFill/>
          </p:spPr>
          <p:txBody>
            <a:bodyPr wrap="none" rtlCol="0">
              <a:spAutoFit/>
            </a:bodyPr>
            <a:lstStyle/>
            <a:p>
              <a:r>
                <a:rPr lang="en-US" dirty="0" smtClean="0"/>
                <a:t>I5 reads</a:t>
              </a:r>
              <a:endParaRPr lang="en-US" dirty="0"/>
            </a:p>
          </p:txBody>
        </p:sp>
      </p:grpSp>
      <mc:AlternateContent xmlns:mc="http://schemas.openxmlformats.org/markup-compatibility/2006" xmlns:a14="http://schemas.microsoft.com/office/drawing/2010/main">
        <mc:Choice Requires="a14">
          <p:sp>
            <p:nvSpPr>
              <p:cNvPr id="51" name="TextBox 50"/>
              <p:cNvSpPr txBox="1"/>
              <p:nvPr/>
            </p:nvSpPr>
            <p:spPr>
              <a:xfrm>
                <a:off x="10204570" y="5427381"/>
                <a:ext cx="923907" cy="369332"/>
              </a:xfrm>
              <a:prstGeom prst="rect">
                <a:avLst/>
              </a:prstGeom>
              <a:noFill/>
            </p:spPr>
            <p:txBody>
              <a:bodyPr wrap="none" rtlCol="0">
                <a:spAutoFit/>
              </a:bodyPr>
              <a:lstStyle/>
              <a:p>
                <a:r>
                  <a:rPr lang="en-US" dirty="0" smtClean="0"/>
                  <a:t>&lt;</a:t>
                </a:r>
                <a14:m>
                  <m:oMath xmlns:m="http://schemas.openxmlformats.org/officeDocument/2006/math">
                    <m:r>
                      <a:rPr lang="en-US" b="0" i="1" smtClean="0">
                        <a:latin typeface="Cambria Math" panose="02040503050406030204" pitchFamily="18" charset="0"/>
                      </a:rPr>
                      <m:t>𝑏</m:t>
                    </m:r>
                  </m:oMath>
                </a14:m>
                <a:r>
                  <a:rPr lang="en-US" dirty="0" smtClean="0"/>
                  <a:t>,0&gt;</a:t>
                </a:r>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10204570" y="5427381"/>
                <a:ext cx="923907" cy="369332"/>
              </a:xfrm>
              <a:prstGeom prst="rect">
                <a:avLst/>
              </a:prstGeom>
              <a:blipFill>
                <a:blip r:embed="rId16"/>
                <a:stretch>
                  <a:fillRect l="-5921" t="-8197" r="-4605" b="-24590"/>
                </a:stretch>
              </a:blipFill>
            </p:spPr>
            <p:txBody>
              <a:bodyPr/>
              <a:lstStyle/>
              <a:p>
                <a:r>
                  <a:rPr lang="en-US">
                    <a:noFill/>
                  </a:rPr>
                  <a:t> </a:t>
                </a:r>
              </a:p>
            </p:txBody>
          </p:sp>
        </mc:Fallback>
      </mc:AlternateContent>
      <p:cxnSp>
        <p:nvCxnSpPr>
          <p:cNvPr id="53" name="Straight Connector 52"/>
          <p:cNvCxnSpPr>
            <a:stCxn id="51" idx="3"/>
            <a:endCxn id="51" idx="1"/>
          </p:cNvCxnSpPr>
          <p:nvPr/>
        </p:nvCxnSpPr>
        <p:spPr bwMode="auto">
          <a:xfrm flipH="1">
            <a:off x="10204570" y="5612047"/>
            <a:ext cx="923907" cy="0"/>
          </a:xfrm>
          <a:prstGeom prst="line">
            <a:avLst/>
          </a:prstGeom>
          <a:noFill/>
          <a:ln w="38100" cap="flat" cmpd="sng" algn="ctr">
            <a:solidFill>
              <a:srgbClr val="FF0000"/>
            </a:solidFill>
            <a:prstDash val="solid"/>
            <a:round/>
            <a:headEnd type="none" w="med" len="med"/>
            <a:tailEnd type="none" w="med" len="med"/>
          </a:ln>
          <a:effectLst/>
        </p:spPr>
      </p:cxnSp>
      <p:sp>
        <p:nvSpPr>
          <p:cNvPr id="56" name="TextBox 55"/>
          <p:cNvSpPr txBox="1"/>
          <p:nvPr/>
        </p:nvSpPr>
        <p:spPr>
          <a:xfrm>
            <a:off x="1958038" y="6545622"/>
            <a:ext cx="8186536" cy="307777"/>
          </a:xfrm>
          <a:prstGeom prst="rect">
            <a:avLst/>
          </a:prstGeom>
          <a:noFill/>
        </p:spPr>
        <p:txBody>
          <a:bodyPr wrap="none" rtlCol="0">
            <a:spAutoFit/>
          </a:bodyPr>
          <a:lstStyle/>
          <a:p>
            <a:r>
              <a:rPr lang="en-US" sz="1400" dirty="0" smtClean="0"/>
              <a:t>* WMM-D: a variant of WMM that does not reorder dependent loads [arXiv:1705.06158] </a:t>
            </a:r>
            <a:endParaRPr lang="en-US" sz="1400" dirty="0"/>
          </a:p>
        </p:txBody>
      </p:sp>
      <p:sp>
        <p:nvSpPr>
          <p:cNvPr id="3" name="TextBox 2"/>
          <p:cNvSpPr txBox="1"/>
          <p:nvPr/>
        </p:nvSpPr>
        <p:spPr>
          <a:xfrm>
            <a:off x="1243910" y="1611215"/>
            <a:ext cx="4178516" cy="369332"/>
          </a:xfrm>
          <a:prstGeom prst="rect">
            <a:avLst/>
          </a:prstGeom>
          <a:noFill/>
        </p:spPr>
        <p:txBody>
          <a:bodyPr wrap="none" rtlCol="0">
            <a:spAutoFit/>
          </a:bodyPr>
          <a:lstStyle/>
          <a:p>
            <a:r>
              <a:rPr lang="en-US" dirty="0" smtClean="0"/>
              <a:t>Example: Message Passing + </a:t>
            </a:r>
            <a:r>
              <a:rPr lang="en-US" dirty="0" err="1" smtClean="0"/>
              <a:t>addr</a:t>
            </a:r>
            <a:endParaRPr lang="en-US" dirty="0"/>
          </a:p>
        </p:txBody>
      </p:sp>
    </p:spTree>
    <p:extLst>
      <p:ext uri="{BB962C8B-B14F-4D97-AF65-F5344CB8AC3E}">
        <p14:creationId xmlns:p14="http://schemas.microsoft.com/office/powerpoint/2010/main" val="85451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5"/>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7"/>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8">
                                            <p:txEl>
                                              <p:pRg st="2" end="2"/>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
                                            <p:txEl>
                                              <p:pRg st="3" end="3"/>
                                            </p:txEl>
                                          </p:spTgt>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5" grpId="0"/>
      <p:bldP spid="35" grpId="1"/>
      <p:bldP spid="36" grpId="0"/>
      <p:bldP spid="37" grpId="0"/>
      <p:bldP spid="37" grpId="1"/>
      <p:bldP spid="38" grpId="0"/>
      <p:bldP spid="39" grpId="0"/>
      <p:bldP spid="51"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Parameters</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09/12/2017</a:t>
            </a:r>
            <a:endParaRPr lang="en-US"/>
          </a:p>
        </p:txBody>
      </p:sp>
      <p:sp>
        <p:nvSpPr>
          <p:cNvPr id="5" name="Slide Number Placeholder 4"/>
          <p:cNvSpPr>
            <a:spLocks noGrp="1"/>
          </p:cNvSpPr>
          <p:nvPr>
            <p:ph type="sldNum" sz="quarter" idx="11"/>
          </p:nvPr>
        </p:nvSpPr>
        <p:spPr/>
        <p:txBody>
          <a:bodyPr/>
          <a:lstStyle/>
          <a:p>
            <a:fld id="{150B58A3-ADC4-4689-8A5B-97CA47884A12}" type="slidenum">
              <a:rPr lang="en-US" smtClean="0"/>
              <a:t>26</a:t>
            </a:fld>
            <a:endParaRPr lang="en-US"/>
          </a:p>
        </p:txBody>
      </p:sp>
      <p:pic>
        <p:nvPicPr>
          <p:cNvPr id="6" name="Content Placeholder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587977" y="1541434"/>
            <a:ext cx="6149893" cy="1557366"/>
          </a:xfrm>
          <a:prstGeom prst="rect">
            <a:avLst/>
          </a:prstGeom>
          <a:noFill/>
          <a:ln w="9525">
            <a:noFill/>
            <a:miter lim="800000"/>
            <a:headEnd/>
            <a:tailEnd/>
          </a:ln>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0" y="3212849"/>
            <a:ext cx="6112270" cy="3543551"/>
          </a:xfrm>
          <a:prstGeom prst="rect">
            <a:avLst/>
          </a:prstGeom>
        </p:spPr>
      </p:pic>
    </p:spTree>
    <p:extLst>
      <p:ext uri="{BB962C8B-B14F-4D97-AF65-F5344CB8AC3E}">
        <p14:creationId xmlns:p14="http://schemas.microsoft.com/office/powerpoint/2010/main" val="284872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Ultimate Memory Model (UMM)</a:t>
            </a:r>
            <a:endParaRPr lang="en-US" dirty="0"/>
          </a:p>
        </p:txBody>
      </p:sp>
      <p:sp>
        <p:nvSpPr>
          <p:cNvPr id="3" name="Content Placeholder 2"/>
          <p:cNvSpPr>
            <a:spLocks noGrp="1"/>
          </p:cNvSpPr>
          <p:nvPr>
            <p:ph idx="1"/>
          </p:nvPr>
        </p:nvSpPr>
        <p:spPr>
          <a:xfrm>
            <a:off x="812800" y="1506967"/>
            <a:ext cx="10898692" cy="1529632"/>
          </a:xfrm>
        </p:spPr>
        <p:txBody>
          <a:bodyPr/>
          <a:lstStyle/>
          <a:p>
            <a:r>
              <a:rPr lang="en-US" sz="2400" dirty="0" smtClean="0"/>
              <a:t>For the best PPA (performance, power, and area), the ultimate memory model (UMM) should allow exactly those behaviors that correspond to the most optimized uniprocessors connected to an </a:t>
            </a:r>
            <a:r>
              <a:rPr lang="en-US" sz="2400" i="1" dirty="0" smtClean="0"/>
              <a:t>atomic shared memory system*</a:t>
            </a:r>
          </a:p>
        </p:txBody>
      </p:sp>
      <p:sp>
        <p:nvSpPr>
          <p:cNvPr id="4" name="Date Placeholder 3"/>
          <p:cNvSpPr>
            <a:spLocks noGrp="1"/>
          </p:cNvSpPr>
          <p:nvPr>
            <p:ph type="dt" sz="half" idx="10"/>
          </p:nvPr>
        </p:nvSpPr>
        <p:spPr/>
        <p:txBody>
          <a:bodyPr/>
          <a:lstStyle/>
          <a:p>
            <a:r>
              <a:rPr lang="en-US" smtClean="0"/>
              <a:t>09/12/2017</a:t>
            </a:r>
            <a:endParaRPr lang="en-US"/>
          </a:p>
        </p:txBody>
      </p:sp>
      <p:sp>
        <p:nvSpPr>
          <p:cNvPr id="5" name="Slide Number Placeholder 4"/>
          <p:cNvSpPr>
            <a:spLocks noGrp="1"/>
          </p:cNvSpPr>
          <p:nvPr>
            <p:ph type="sldNum" sz="quarter" idx="11"/>
          </p:nvPr>
        </p:nvSpPr>
        <p:spPr/>
        <p:txBody>
          <a:bodyPr/>
          <a:lstStyle/>
          <a:p>
            <a:fld id="{150B58A3-ADC4-4689-8A5B-97CA47884A12}" type="slidenum">
              <a:rPr lang="en-US" smtClean="0"/>
              <a:t>3</a:t>
            </a:fld>
            <a:endParaRPr lang="en-US" dirty="0"/>
          </a:p>
        </p:txBody>
      </p:sp>
      <p:sp>
        <p:nvSpPr>
          <p:cNvPr id="7" name="Content Placeholder 2"/>
          <p:cNvSpPr txBox="1">
            <a:spLocks/>
          </p:cNvSpPr>
          <p:nvPr/>
        </p:nvSpPr>
        <p:spPr bwMode="auto">
          <a:xfrm>
            <a:off x="1891506" y="3106935"/>
            <a:ext cx="9488488" cy="2456946"/>
          </a:xfrm>
          <a:prstGeom prst="rect">
            <a:avLst/>
          </a:prstGeom>
          <a:no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400050" indent="-400050" algn="l" rtl="0" eaLnBrk="1" fontAlgn="base" hangingPunct="1">
              <a:spcBef>
                <a:spcPct val="20000"/>
              </a:spcBef>
              <a:spcAft>
                <a:spcPct val="0"/>
              </a:spcAft>
              <a:buClr>
                <a:schemeClr val="hlink"/>
              </a:buClr>
              <a:buSzPct val="110000"/>
              <a:buFont typeface="Wingdings" pitchFamily="2" charset="2"/>
              <a:buBlip>
                <a:blip r:embed="rId3"/>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marL="0" indent="0">
              <a:buNone/>
            </a:pPr>
            <a:r>
              <a:rPr lang="en-US" sz="2000" dirty="0" smtClean="0"/>
              <a:t>*An atomic memory </a:t>
            </a:r>
            <a:r>
              <a:rPr lang="en-US" sz="2000" dirty="0"/>
              <a:t>system </a:t>
            </a:r>
            <a:r>
              <a:rPr lang="en-US" sz="2000" dirty="0" smtClean="0"/>
              <a:t>can be </a:t>
            </a:r>
            <a:r>
              <a:rPr lang="en-US" sz="2000" dirty="0"/>
              <a:t>abstracted to </a:t>
            </a:r>
            <a:r>
              <a:rPr lang="en-US" sz="2000" dirty="0" smtClean="0"/>
              <a:t>monolithic memory which executes </a:t>
            </a:r>
            <a:r>
              <a:rPr lang="en-US" sz="2000" dirty="0"/>
              <a:t>loads and stores </a:t>
            </a:r>
            <a:r>
              <a:rPr lang="en-US" sz="2000" dirty="0" smtClean="0"/>
              <a:t>instantaneously</a:t>
            </a:r>
          </a:p>
          <a:p>
            <a:r>
              <a:rPr lang="en-US" sz="2000" dirty="0" smtClean="0"/>
              <a:t>Implementations of atomic memory are well understood in terms of coherent cache hierarchies</a:t>
            </a:r>
          </a:p>
          <a:p>
            <a:r>
              <a:rPr lang="en-US" sz="2000" dirty="0" smtClean="0"/>
              <a:t>SC</a:t>
            </a:r>
            <a:r>
              <a:rPr lang="en-US" sz="2000" dirty="0"/>
              <a:t>, TSO, PSO, RMO, Alpha, </a:t>
            </a:r>
            <a:r>
              <a:rPr lang="en-US" sz="2000"/>
              <a:t>and </a:t>
            </a:r>
            <a:r>
              <a:rPr lang="en-US" sz="2000" smtClean="0"/>
              <a:t>ARMv8.2 </a:t>
            </a:r>
            <a:r>
              <a:rPr lang="en-US" sz="2000" dirty="0"/>
              <a:t>use atomic memory while ARMv7 and POWER do </a:t>
            </a:r>
            <a:r>
              <a:rPr lang="en-US" sz="2000" dirty="0" smtClean="0"/>
              <a:t>not</a:t>
            </a:r>
          </a:p>
          <a:p>
            <a:r>
              <a:rPr lang="en-US" sz="2000" dirty="0" smtClean="0"/>
              <a:t>ARM </a:t>
            </a:r>
            <a:r>
              <a:rPr lang="en-US" sz="2000" dirty="0"/>
              <a:t>has recently shifted to an atomic memory model in its version </a:t>
            </a:r>
            <a:r>
              <a:rPr lang="en-US" sz="2000" dirty="0" smtClean="0"/>
              <a:t>8</a:t>
            </a:r>
          </a:p>
        </p:txBody>
      </p:sp>
      <p:sp>
        <p:nvSpPr>
          <p:cNvPr id="6" name="TextBox 5"/>
          <p:cNvSpPr txBox="1"/>
          <p:nvPr/>
        </p:nvSpPr>
        <p:spPr>
          <a:xfrm>
            <a:off x="4429125" y="6157913"/>
            <a:ext cx="45719" cy="369332"/>
          </a:xfrm>
          <a:prstGeom prst="rect">
            <a:avLst/>
          </a:prstGeom>
          <a:noFill/>
        </p:spPr>
        <p:txBody>
          <a:bodyPr wrap="square" rtlCol="0">
            <a:spAutoFit/>
          </a:bodyPr>
          <a:lstStyle/>
          <a:p>
            <a:endParaRPr lang="en-US" dirty="0"/>
          </a:p>
        </p:txBody>
      </p:sp>
      <p:sp>
        <p:nvSpPr>
          <p:cNvPr id="8" name="TextBox 7"/>
          <p:cNvSpPr txBox="1"/>
          <p:nvPr/>
        </p:nvSpPr>
        <p:spPr>
          <a:xfrm>
            <a:off x="5735637" y="5696248"/>
            <a:ext cx="5186363" cy="646331"/>
          </a:xfrm>
          <a:prstGeom prst="rect">
            <a:avLst/>
          </a:prstGeom>
          <a:noFill/>
        </p:spPr>
        <p:txBody>
          <a:bodyPr wrap="square" rtlCol="0">
            <a:spAutoFit/>
          </a:bodyPr>
          <a:lstStyle/>
          <a:p>
            <a:r>
              <a:rPr lang="en-US" i="1" dirty="0"/>
              <a:t>We will sketch such a UMM to illustrate the complexity in its </a:t>
            </a:r>
            <a:r>
              <a:rPr lang="en-US" i="1" dirty="0" smtClean="0"/>
              <a:t>definition</a:t>
            </a:r>
            <a:endParaRPr lang="en-US" i="1" dirty="0"/>
          </a:p>
        </p:txBody>
      </p:sp>
    </p:spTree>
    <p:extLst>
      <p:ext uri="{BB962C8B-B14F-4D97-AF65-F5344CB8AC3E}">
        <p14:creationId xmlns:p14="http://schemas.microsoft.com/office/powerpoint/2010/main" val="417058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99" y="304800"/>
            <a:ext cx="10859247" cy="1143000"/>
          </a:xfrm>
        </p:spPr>
        <p:txBody>
          <a:bodyPr/>
          <a:lstStyle/>
          <a:p>
            <a:r>
              <a:rPr lang="en-US" sz="4000" dirty="0" smtClean="0"/>
              <a:t>Operational definitions</a:t>
            </a:r>
            <a:endParaRPr lang="en-US" sz="4000" dirty="0"/>
          </a:p>
        </p:txBody>
      </p:sp>
      <p:sp>
        <p:nvSpPr>
          <p:cNvPr id="3" name="Content Placeholder 2"/>
          <p:cNvSpPr>
            <a:spLocks noGrp="1"/>
          </p:cNvSpPr>
          <p:nvPr>
            <p:ph idx="1"/>
          </p:nvPr>
        </p:nvSpPr>
        <p:spPr>
          <a:xfrm>
            <a:off x="867034" y="1601027"/>
            <a:ext cx="10229477" cy="1413478"/>
          </a:xfrm>
        </p:spPr>
        <p:txBody>
          <a:bodyPr/>
          <a:lstStyle/>
          <a:p>
            <a:r>
              <a:rPr lang="en-US" sz="2400" dirty="0" smtClean="0"/>
              <a:t>Legal </a:t>
            </a:r>
            <a:r>
              <a:rPr lang="en-US" sz="2400" dirty="0"/>
              <a:t>behaviors of a program are those that can be produced by </a:t>
            </a:r>
            <a:r>
              <a:rPr lang="en-US" sz="2400" dirty="0" smtClean="0"/>
              <a:t>running the program on an abstract machine</a:t>
            </a:r>
          </a:p>
          <a:p>
            <a:pPr lvl="1"/>
            <a:r>
              <a:rPr lang="en-US" sz="2000" dirty="0" smtClean="0"/>
              <a:t>SC abstract machine: repeatedly pick a processor to execute the next instruction</a:t>
            </a:r>
            <a:endParaRPr lang="en-US" sz="2000" dirty="0"/>
          </a:p>
          <a:p>
            <a:pPr lvl="1"/>
            <a:endParaRPr lang="en-US" sz="2000" dirty="0" smtClean="0"/>
          </a:p>
          <a:p>
            <a:pPr lvl="1"/>
            <a:endParaRPr lang="en-US" sz="2000" dirty="0"/>
          </a:p>
          <a:p>
            <a:pPr lvl="1"/>
            <a:endParaRPr lang="en-US" sz="2000" dirty="0" smtClean="0"/>
          </a:p>
          <a:p>
            <a:pPr lvl="1"/>
            <a:endParaRPr lang="en-US" sz="2000" dirty="0" smtClean="0"/>
          </a:p>
          <a:p>
            <a:endParaRPr lang="en-US" sz="2400" dirty="0"/>
          </a:p>
          <a:p>
            <a:pPr lvl="1"/>
            <a:endParaRPr lang="en-US" sz="2000" dirty="0" smtClean="0"/>
          </a:p>
        </p:txBody>
      </p:sp>
      <p:sp>
        <p:nvSpPr>
          <p:cNvPr id="4" name="Date Placeholder 3"/>
          <p:cNvSpPr>
            <a:spLocks noGrp="1"/>
          </p:cNvSpPr>
          <p:nvPr>
            <p:ph type="dt" sz="half" idx="10"/>
          </p:nvPr>
        </p:nvSpPr>
        <p:spPr/>
        <p:txBody>
          <a:bodyPr/>
          <a:lstStyle/>
          <a:p>
            <a:r>
              <a:rPr lang="en-US" dirty="0" smtClean="0"/>
              <a:t>09/12/2017</a:t>
            </a:r>
            <a:endParaRPr lang="en-US" dirty="0"/>
          </a:p>
        </p:txBody>
      </p:sp>
      <p:sp>
        <p:nvSpPr>
          <p:cNvPr id="5" name="Slide Number Placeholder 4"/>
          <p:cNvSpPr>
            <a:spLocks noGrp="1"/>
          </p:cNvSpPr>
          <p:nvPr>
            <p:ph type="sldNum" sz="quarter" idx="11"/>
          </p:nvPr>
        </p:nvSpPr>
        <p:spPr/>
        <p:txBody>
          <a:bodyPr/>
          <a:lstStyle/>
          <a:p>
            <a:fld id="{150B58A3-ADC4-4689-8A5B-97CA47884A12}" type="slidenum">
              <a:rPr lang="en-US" smtClean="0"/>
              <a:t>4</a:t>
            </a:fld>
            <a:endParaRPr lang="en-US"/>
          </a:p>
        </p:txBody>
      </p:sp>
      <p:cxnSp>
        <p:nvCxnSpPr>
          <p:cNvPr id="10" name="Straight Arrow Connector 9"/>
          <p:cNvCxnSpPr>
            <a:endCxn id="12" idx="2"/>
          </p:cNvCxnSpPr>
          <p:nvPr/>
        </p:nvCxnSpPr>
        <p:spPr>
          <a:xfrm flipV="1">
            <a:off x="4764336" y="4939567"/>
            <a:ext cx="0" cy="356616"/>
          </a:xfrm>
          <a:prstGeom prst="straightConnector1">
            <a:avLst/>
          </a:prstGeom>
          <a:noFill/>
          <a:ln w="9525" cap="flat" cmpd="sng" algn="ctr">
            <a:solidFill>
              <a:srgbClr val="40458C">
                <a:shade val="95000"/>
                <a:satMod val="105000"/>
              </a:srgbClr>
            </a:solidFill>
            <a:prstDash val="solid"/>
            <a:headEnd type="triangle" w="med" len="med"/>
            <a:tailEnd type="triangle" w="med" len="med"/>
          </a:ln>
          <a:effectLst/>
        </p:spPr>
      </p:cxnSp>
      <p:sp>
        <p:nvSpPr>
          <p:cNvPr id="9" name="Rectangle 8"/>
          <p:cNvSpPr/>
          <p:nvPr/>
        </p:nvSpPr>
        <p:spPr>
          <a:xfrm>
            <a:off x="4132542" y="5290404"/>
            <a:ext cx="3646300" cy="402155"/>
          </a:xfrm>
          <a:prstGeom prst="rect">
            <a:avLst/>
          </a:prstGeom>
          <a:solidFill>
            <a:srgbClr val="B25955"/>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4132542" y="4219845"/>
                <a:ext cx="1277401" cy="719723"/>
              </a:xfrm>
              <a:prstGeom prst="rect">
                <a:avLst/>
              </a:prstGeom>
              <a:solidFill>
                <a:srgbClr val="FFFC95"/>
              </a:solidFill>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dirty="0" smtClean="0">
                    <a:solidFill>
                      <a:schemeClr val="tx1"/>
                    </a:solidFill>
                    <a:latin typeface="Calibri" panose="020F0502020204030204" pitchFamily="34" charset="0"/>
                    <a:cs typeface="Calibri" panose="020F0502020204030204" pitchFamily="34" charset="0"/>
                  </a:rPr>
                  <a:t>Processor </a:t>
                </a:r>
                <a14:m>
                  <m:oMath xmlns:m="http://schemas.openxmlformats.org/officeDocument/2006/math">
                    <m:r>
                      <a:rPr lang="en-US" i="1" dirty="0" smtClean="0">
                        <a:solidFill>
                          <a:schemeClr val="tx1"/>
                        </a:solidFill>
                        <a:latin typeface="Cambria Math" panose="02040503050406030204" pitchFamily="18" charset="0"/>
                      </a:rPr>
                      <m:t>1</m:t>
                    </m:r>
                  </m:oMath>
                </a14:m>
                <a:endParaRPr lang="en-US" dirty="0">
                  <a:solidFill>
                    <a:schemeClr val="tx1"/>
                  </a:solidFill>
                  <a:latin typeface="Calibri" panose="020F0502020204030204" pitchFamily="34" charset="0"/>
                  <a:cs typeface="Calibri" panose="020F050202020403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132542" y="4219845"/>
                <a:ext cx="1277401" cy="719723"/>
              </a:xfrm>
              <a:prstGeom prst="rect">
                <a:avLst/>
              </a:prstGeom>
              <a:blipFill>
                <a:blip r:embed="rId3"/>
                <a:stretch>
                  <a:fillRect/>
                </a:stretch>
              </a:blipFill>
            </p:spPr>
            <p:txBody>
              <a:bodyPr/>
              <a:lstStyle/>
              <a:p>
                <a:r>
                  <a:rPr lang="en-US">
                    <a:noFill/>
                  </a:rPr>
                  <a:t> </a:t>
                </a:r>
              </a:p>
            </p:txBody>
          </p:sp>
        </mc:Fallback>
      </mc:AlternateContent>
      <p:cxnSp>
        <p:nvCxnSpPr>
          <p:cNvPr id="16" name="Straight Arrow Connector 15"/>
          <p:cNvCxnSpPr>
            <a:endCxn id="31" idx="2"/>
          </p:cNvCxnSpPr>
          <p:nvPr/>
        </p:nvCxnSpPr>
        <p:spPr>
          <a:xfrm flipV="1">
            <a:off x="7140141" y="4939568"/>
            <a:ext cx="1" cy="356616"/>
          </a:xfrm>
          <a:prstGeom prst="straightConnector1">
            <a:avLst/>
          </a:prstGeom>
          <a:noFill/>
          <a:ln w="9525" cap="flat" cmpd="sng" algn="ctr">
            <a:solidFill>
              <a:srgbClr val="40458C">
                <a:shade val="95000"/>
                <a:satMod val="105000"/>
              </a:srgbClr>
            </a:solidFill>
            <a:prstDash val="solid"/>
            <a:headEnd type="triangle" w="med" len="med"/>
            <a:tailEnd type="triangle" w="med" len="med"/>
          </a:ln>
          <a:effectLst/>
        </p:spPr>
      </p:cxnSp>
      <mc:AlternateContent xmlns:mc="http://schemas.openxmlformats.org/markup-compatibility/2006" xmlns:a14="http://schemas.microsoft.com/office/drawing/2010/main">
        <mc:Choice Requires="a14">
          <p:graphicFrame>
            <p:nvGraphicFramePr>
              <p:cNvPr id="21" name="Table 20"/>
              <p:cNvGraphicFramePr>
                <a:graphicFrameLocks noGrp="1"/>
              </p:cNvGraphicFramePr>
              <p:nvPr>
                <p:extLst>
                  <p:ext uri="{D42A27DB-BD31-4B8C-83A1-F6EECF244321}">
                    <p14:modId xmlns:p14="http://schemas.microsoft.com/office/powerpoint/2010/main" val="1094162089"/>
                  </p:ext>
                </p:extLst>
              </p:nvPr>
            </p:nvGraphicFramePr>
            <p:xfrm>
              <a:off x="659670" y="4457975"/>
              <a:ext cx="2774492" cy="1010920"/>
            </p:xfrm>
            <a:graphic>
              <a:graphicData uri="http://schemas.openxmlformats.org/drawingml/2006/table">
                <a:tbl>
                  <a:tblPr firstRow="1" bandRow="1">
                    <a:tableStyleId>{5940675A-B579-460E-94D1-54222C63F5DA}</a:tableStyleId>
                  </a:tblPr>
                  <a:tblGrid>
                    <a:gridCol w="1387246">
                      <a:extLst>
                        <a:ext uri="{9D8B030D-6E8A-4147-A177-3AD203B41FA5}">
                          <a16:colId xmlns:a16="http://schemas.microsoft.com/office/drawing/2014/main" val="2213142364"/>
                        </a:ext>
                      </a:extLst>
                    </a:gridCol>
                    <a:gridCol w="1387246">
                      <a:extLst>
                        <a:ext uri="{9D8B030D-6E8A-4147-A177-3AD203B41FA5}">
                          <a16:colId xmlns:a16="http://schemas.microsoft.com/office/drawing/2014/main" val="42410804"/>
                        </a:ext>
                      </a:extLst>
                    </a:gridCol>
                  </a:tblGrid>
                  <a:tr h="370840">
                    <a:tc>
                      <a:txBody>
                        <a:bodyPr/>
                        <a:lstStyle/>
                        <a:p>
                          <a:pPr algn="ctr"/>
                          <a:r>
                            <a:rPr lang="en-US" b="1" dirty="0" smtClean="0">
                              <a:solidFill>
                                <a:schemeClr val="bg1"/>
                              </a:solidFill>
                            </a:rPr>
                            <a:t>P1</a:t>
                          </a:r>
                          <a:endParaRPr lang="en-US" b="1" dirty="0">
                            <a:solidFill>
                              <a:schemeClr val="bg1"/>
                            </a:solidFill>
                          </a:endParaRPr>
                        </a:p>
                      </a:txBody>
                      <a:tcPr>
                        <a:solidFill>
                          <a:srgbClr val="0070C0"/>
                        </a:solidFill>
                      </a:tcPr>
                    </a:tc>
                    <a:tc>
                      <a:txBody>
                        <a:bodyPr/>
                        <a:lstStyle/>
                        <a:p>
                          <a:pPr algn="ctr"/>
                          <a:r>
                            <a:rPr lang="en-US" b="1" dirty="0" smtClean="0">
                              <a:solidFill>
                                <a:schemeClr val="bg1"/>
                              </a:solidFill>
                            </a:rPr>
                            <a:t>P2</a:t>
                          </a:r>
                          <a:endParaRPr lang="en-US" b="1" dirty="0">
                            <a:solidFill>
                              <a:schemeClr val="bg1"/>
                            </a:solidFill>
                          </a:endParaRPr>
                        </a:p>
                      </a:txBody>
                      <a:tcPr>
                        <a:solidFill>
                          <a:srgbClr val="0070C0"/>
                        </a:solidFill>
                      </a:tcPr>
                    </a:tc>
                    <a:extLst>
                      <a:ext uri="{0D108BD9-81ED-4DB2-BD59-A6C34878D82A}">
                        <a16:rowId xmlns:a16="http://schemas.microsoft.com/office/drawing/2014/main" val="3158676028"/>
                      </a:ext>
                    </a:extLst>
                  </a:tr>
                  <a:tr h="370840">
                    <a:tc>
                      <a:txBody>
                        <a:bodyPr/>
                        <a:lstStyle/>
                        <a:p>
                          <a:pPr algn="l"/>
                          <a:r>
                            <a:rPr lang="en-US" dirty="0" smtClean="0"/>
                            <a:t>St </a:t>
                          </a:r>
                          <a14:m>
                            <m:oMath xmlns:m="http://schemas.openxmlformats.org/officeDocument/2006/math">
                              <m:r>
                                <a:rPr lang="en-US" i="1" dirty="0" smtClean="0">
                                  <a:latin typeface="Cambria Math" panose="02040503050406030204" pitchFamily="18" charset="0"/>
                                </a:rPr>
                                <m:t>𝑎</m:t>
                              </m:r>
                            </m:oMath>
                          </a14:m>
                          <a:r>
                            <a:rPr lang="en-US" dirty="0" smtClean="0"/>
                            <a:t> 1</a:t>
                          </a:r>
                          <a:endParaRPr lang="en-US" baseline="0" dirty="0" smtClean="0"/>
                        </a:p>
                        <a:p>
                          <a:pPr algn="l"/>
                          <a:r>
                            <a:rPr lang="en-US" baseline="0" dirty="0" smtClean="0"/>
                            <a:t>r1 = </a:t>
                          </a:r>
                          <a:r>
                            <a:rPr lang="en-US" baseline="0" dirty="0" err="1" smtClean="0"/>
                            <a:t>Ld</a:t>
                          </a:r>
                          <a:r>
                            <a:rPr lang="en-US" baseline="0" dirty="0" smtClean="0"/>
                            <a:t> </a:t>
                          </a:r>
                          <a14:m>
                            <m:oMath xmlns:m="http://schemas.openxmlformats.org/officeDocument/2006/math">
                              <m:r>
                                <a:rPr lang="en-US" i="1" baseline="0" dirty="0" smtClean="0">
                                  <a:latin typeface="Cambria Math" panose="02040503050406030204" pitchFamily="18" charset="0"/>
                                </a:rPr>
                                <m:t>𝑏</m:t>
                              </m:r>
                            </m:oMath>
                          </a14:m>
                          <a:endParaRPr lang="en-US" dirty="0"/>
                        </a:p>
                      </a:txBody>
                      <a:tcPr>
                        <a:solidFill>
                          <a:schemeClr val="bg1"/>
                        </a:solidFill>
                      </a:tcPr>
                    </a:tc>
                    <a:tc>
                      <a:txBody>
                        <a:bodyPr/>
                        <a:lstStyle/>
                        <a:p>
                          <a:pPr algn="l"/>
                          <a:r>
                            <a:rPr lang="en-US" dirty="0" smtClean="0"/>
                            <a:t>St </a:t>
                          </a:r>
                          <a14:m>
                            <m:oMath xmlns:m="http://schemas.openxmlformats.org/officeDocument/2006/math">
                              <m:r>
                                <a:rPr lang="en-US" i="1" dirty="0" smtClean="0">
                                  <a:latin typeface="Cambria Math" panose="02040503050406030204" pitchFamily="18" charset="0"/>
                                </a:rPr>
                                <m:t>𝑏</m:t>
                              </m:r>
                            </m:oMath>
                          </a14:m>
                          <a:r>
                            <a:rPr lang="en-US" dirty="0" smtClean="0"/>
                            <a:t> 1</a:t>
                          </a:r>
                        </a:p>
                        <a:p>
                          <a:pPr algn="l"/>
                          <a:r>
                            <a:rPr lang="en-US" dirty="0" smtClean="0"/>
                            <a:t>r2 = </a:t>
                          </a:r>
                          <a:r>
                            <a:rPr lang="en-US" dirty="0" err="1" smtClean="0"/>
                            <a:t>Ld</a:t>
                          </a:r>
                          <a:r>
                            <a:rPr lang="en-US" dirty="0" smtClean="0"/>
                            <a:t> </a:t>
                          </a:r>
                          <a14:m>
                            <m:oMath xmlns:m="http://schemas.openxmlformats.org/officeDocument/2006/math">
                              <m:r>
                                <a:rPr lang="en-US" i="1" dirty="0" smtClean="0">
                                  <a:latin typeface="Cambria Math" panose="02040503050406030204" pitchFamily="18" charset="0"/>
                                </a:rPr>
                                <m:t>𝑎</m:t>
                              </m:r>
                            </m:oMath>
                          </a14:m>
                          <a:endParaRPr lang="en-US" dirty="0"/>
                        </a:p>
                      </a:txBody>
                      <a:tcPr>
                        <a:solidFill>
                          <a:schemeClr val="bg1"/>
                        </a:solidFill>
                      </a:tcPr>
                    </a:tc>
                    <a:extLst>
                      <a:ext uri="{0D108BD9-81ED-4DB2-BD59-A6C34878D82A}">
                        <a16:rowId xmlns:a16="http://schemas.microsoft.com/office/drawing/2014/main" val="4272731295"/>
                      </a:ext>
                    </a:extLst>
                  </a:tr>
                </a:tbl>
              </a:graphicData>
            </a:graphic>
          </p:graphicFrame>
        </mc:Choice>
        <mc:Fallback xmlns="">
          <p:graphicFrame>
            <p:nvGraphicFramePr>
              <p:cNvPr id="21" name="Table 20"/>
              <p:cNvGraphicFramePr>
                <a:graphicFrameLocks noGrp="1"/>
              </p:cNvGraphicFramePr>
              <p:nvPr>
                <p:extLst>
                  <p:ext uri="{D42A27DB-BD31-4B8C-83A1-F6EECF244321}">
                    <p14:modId xmlns:p14="http://schemas.microsoft.com/office/powerpoint/2010/main" val="1094162089"/>
                  </p:ext>
                </p:extLst>
              </p:nvPr>
            </p:nvGraphicFramePr>
            <p:xfrm>
              <a:off x="659670" y="4457975"/>
              <a:ext cx="2774492" cy="1010920"/>
            </p:xfrm>
            <a:graphic>
              <a:graphicData uri="http://schemas.openxmlformats.org/drawingml/2006/table">
                <a:tbl>
                  <a:tblPr firstRow="1" bandRow="1">
                    <a:tableStyleId>{5940675A-B579-460E-94D1-54222C63F5DA}</a:tableStyleId>
                  </a:tblPr>
                  <a:tblGrid>
                    <a:gridCol w="1387246">
                      <a:extLst>
                        <a:ext uri="{9D8B030D-6E8A-4147-A177-3AD203B41FA5}">
                          <a16:colId xmlns:a16="http://schemas.microsoft.com/office/drawing/2014/main" val="2213142364"/>
                        </a:ext>
                      </a:extLst>
                    </a:gridCol>
                    <a:gridCol w="1387246">
                      <a:extLst>
                        <a:ext uri="{9D8B030D-6E8A-4147-A177-3AD203B41FA5}">
                          <a16:colId xmlns:a16="http://schemas.microsoft.com/office/drawing/2014/main" val="42410804"/>
                        </a:ext>
                      </a:extLst>
                    </a:gridCol>
                  </a:tblGrid>
                  <a:tr h="370840">
                    <a:tc>
                      <a:txBody>
                        <a:bodyPr/>
                        <a:lstStyle/>
                        <a:p>
                          <a:pPr algn="ctr"/>
                          <a:r>
                            <a:rPr lang="en-US" b="1" dirty="0" smtClean="0">
                              <a:solidFill>
                                <a:schemeClr val="bg1"/>
                              </a:solidFill>
                            </a:rPr>
                            <a:t>P1</a:t>
                          </a:r>
                          <a:endParaRPr lang="en-US" b="1" dirty="0">
                            <a:solidFill>
                              <a:schemeClr val="bg1"/>
                            </a:solidFill>
                          </a:endParaRPr>
                        </a:p>
                      </a:txBody>
                      <a:tcPr>
                        <a:solidFill>
                          <a:srgbClr val="0070C0"/>
                        </a:solidFill>
                      </a:tcPr>
                    </a:tc>
                    <a:tc>
                      <a:txBody>
                        <a:bodyPr/>
                        <a:lstStyle/>
                        <a:p>
                          <a:pPr algn="ctr"/>
                          <a:r>
                            <a:rPr lang="en-US" b="1" dirty="0" smtClean="0">
                              <a:solidFill>
                                <a:schemeClr val="bg1"/>
                              </a:solidFill>
                            </a:rPr>
                            <a:t>P2</a:t>
                          </a:r>
                          <a:endParaRPr lang="en-US" b="1" dirty="0">
                            <a:solidFill>
                              <a:schemeClr val="bg1"/>
                            </a:solidFill>
                          </a:endParaRPr>
                        </a:p>
                      </a:txBody>
                      <a:tcPr>
                        <a:solidFill>
                          <a:srgbClr val="0070C0"/>
                        </a:solidFill>
                      </a:tcPr>
                    </a:tc>
                    <a:extLst>
                      <a:ext uri="{0D108BD9-81ED-4DB2-BD59-A6C34878D82A}">
                        <a16:rowId xmlns:a16="http://schemas.microsoft.com/office/drawing/2014/main" val="3158676028"/>
                      </a:ext>
                    </a:extLst>
                  </a:tr>
                  <a:tr h="640080">
                    <a:tc>
                      <a:txBody>
                        <a:bodyPr/>
                        <a:lstStyle/>
                        <a:p>
                          <a:endParaRPr lang="en-US"/>
                        </a:p>
                      </a:txBody>
                      <a:tcPr>
                        <a:blipFill>
                          <a:blip r:embed="rId4"/>
                          <a:stretch>
                            <a:fillRect l="-439" t="-62264" r="-100877" b="-14151"/>
                          </a:stretch>
                        </a:blipFill>
                      </a:tcPr>
                    </a:tc>
                    <a:tc>
                      <a:txBody>
                        <a:bodyPr/>
                        <a:lstStyle/>
                        <a:p>
                          <a:endParaRPr lang="en-US"/>
                        </a:p>
                      </a:txBody>
                      <a:tcPr>
                        <a:blipFill>
                          <a:blip r:embed="rId4"/>
                          <a:stretch>
                            <a:fillRect l="-100439" t="-62264" r="-877" b="-14151"/>
                          </a:stretch>
                        </a:blipFill>
                      </a:tcPr>
                    </a:tc>
                    <a:extLst>
                      <a:ext uri="{0D108BD9-81ED-4DB2-BD59-A6C34878D82A}">
                        <a16:rowId xmlns:a16="http://schemas.microsoft.com/office/drawing/2014/main" val="4272731295"/>
                      </a:ext>
                    </a:extLst>
                  </a:tr>
                </a:tbl>
              </a:graphicData>
            </a:graphic>
          </p:graphicFrame>
        </mc:Fallback>
      </mc:AlternateContent>
      <p:sp>
        <p:nvSpPr>
          <p:cNvPr id="26" name="Rounded Rectangle 25"/>
          <p:cNvSpPr/>
          <p:nvPr/>
        </p:nvSpPr>
        <p:spPr bwMode="auto">
          <a:xfrm>
            <a:off x="710400" y="4878848"/>
            <a:ext cx="783899" cy="27474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mc:AlternateContent xmlns:mc="http://schemas.openxmlformats.org/markup-compatibility/2006" xmlns:a14="http://schemas.microsoft.com/office/drawing/2010/main">
        <mc:Choice Requires="a14">
          <p:sp>
            <p:nvSpPr>
              <p:cNvPr id="30" name="TextBox 29"/>
              <p:cNvSpPr txBox="1"/>
              <p:nvPr/>
            </p:nvSpPr>
            <p:spPr>
              <a:xfrm>
                <a:off x="4305409" y="5305475"/>
                <a:ext cx="931665" cy="369332"/>
              </a:xfrm>
              <a:prstGeom prst="rect">
                <a:avLst/>
              </a:prstGeom>
              <a:noFill/>
            </p:spPr>
            <p:txBody>
              <a:bodyPr wrap="none" rtlCol="0">
                <a:spAutoFit/>
              </a:bodyPr>
              <a:lstStyle/>
              <a:p>
                <a:r>
                  <a:rPr lang="en-US" dirty="0" smtClean="0">
                    <a:solidFill>
                      <a:schemeClr val="bg1"/>
                    </a:solidFill>
                  </a:rPr>
                  <a:t>&lt;</a:t>
                </a:r>
                <a14:m>
                  <m:oMath xmlns:m="http://schemas.openxmlformats.org/officeDocument/2006/math">
                    <m:r>
                      <a:rPr lang="en-US" i="1" dirty="0" smtClean="0">
                        <a:solidFill>
                          <a:schemeClr val="bg1"/>
                        </a:solidFill>
                        <a:latin typeface="Cambria Math" panose="02040503050406030204" pitchFamily="18" charset="0"/>
                      </a:rPr>
                      <m:t>𝑎</m:t>
                    </m:r>
                  </m:oMath>
                </a14:m>
                <a:r>
                  <a:rPr lang="en-US" dirty="0" smtClean="0">
                    <a:solidFill>
                      <a:schemeClr val="bg1"/>
                    </a:solidFill>
                  </a:rPr>
                  <a:t>,1&gt;</a:t>
                </a:r>
                <a:endParaRPr lang="en-US" dirty="0">
                  <a:solidFill>
                    <a:schemeClr val="bg1"/>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305409" y="5305475"/>
                <a:ext cx="931665" cy="369332"/>
              </a:xfrm>
              <a:prstGeom prst="rect">
                <a:avLst/>
              </a:prstGeom>
              <a:blipFill>
                <a:blip r:embed="rId5"/>
                <a:stretch>
                  <a:fillRect l="-5229" t="-8197" r="-5229"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694118" y="5305937"/>
                <a:ext cx="931665" cy="369332"/>
              </a:xfrm>
              <a:prstGeom prst="rect">
                <a:avLst/>
              </a:prstGeom>
              <a:noFill/>
            </p:spPr>
            <p:txBody>
              <a:bodyPr wrap="none" rtlCol="0">
                <a:spAutoFit/>
              </a:bodyPr>
              <a:lstStyle/>
              <a:p>
                <a:r>
                  <a:rPr lang="en-US" dirty="0" smtClean="0">
                    <a:solidFill>
                      <a:schemeClr val="bg1"/>
                    </a:solidFill>
                  </a:rPr>
                  <a:t>&lt;</a:t>
                </a:r>
                <a14:m>
                  <m:oMath xmlns:m="http://schemas.openxmlformats.org/officeDocument/2006/math">
                    <m:r>
                      <a:rPr lang="en-US" i="1" dirty="0" smtClean="0">
                        <a:solidFill>
                          <a:schemeClr val="bg1"/>
                        </a:solidFill>
                        <a:latin typeface="Cambria Math" panose="02040503050406030204" pitchFamily="18" charset="0"/>
                      </a:rPr>
                      <m:t>𝑏</m:t>
                    </m:r>
                  </m:oMath>
                </a14:m>
                <a:r>
                  <a:rPr lang="en-US" dirty="0" smtClean="0">
                    <a:solidFill>
                      <a:schemeClr val="bg1"/>
                    </a:solidFill>
                  </a:rPr>
                  <a:t>,1&gt;</a:t>
                </a:r>
                <a:endParaRPr lang="en-US" dirty="0">
                  <a:solidFill>
                    <a:schemeClr val="bg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6694118" y="5305937"/>
                <a:ext cx="931665" cy="369332"/>
              </a:xfrm>
              <a:prstGeom prst="rect">
                <a:avLst/>
              </a:prstGeom>
              <a:blipFill>
                <a:blip r:embed="rId6"/>
                <a:stretch>
                  <a:fillRect l="-5229" t="-8197" r="-4575" b="-24590"/>
                </a:stretch>
              </a:blipFill>
            </p:spPr>
            <p:txBody>
              <a:bodyPr/>
              <a:lstStyle/>
              <a:p>
                <a:r>
                  <a:rPr lang="en-US">
                    <a:noFill/>
                  </a:rPr>
                  <a:t> </a:t>
                </a:r>
              </a:p>
            </p:txBody>
          </p:sp>
        </mc:Fallback>
      </mc:AlternateContent>
      <p:sp>
        <p:nvSpPr>
          <p:cNvPr id="38" name="Rounded Rectangle 37"/>
          <p:cNvSpPr/>
          <p:nvPr/>
        </p:nvSpPr>
        <p:spPr bwMode="auto">
          <a:xfrm>
            <a:off x="710400" y="5153588"/>
            <a:ext cx="1129810" cy="277583"/>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39" name="Rounded Rectangle 38"/>
          <p:cNvSpPr/>
          <p:nvPr/>
        </p:nvSpPr>
        <p:spPr bwMode="auto">
          <a:xfrm>
            <a:off x="2133804" y="5153588"/>
            <a:ext cx="1129810" cy="277583"/>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40" name="Rounded Rectangle 39"/>
          <p:cNvSpPr/>
          <p:nvPr/>
        </p:nvSpPr>
        <p:spPr bwMode="auto">
          <a:xfrm>
            <a:off x="2135719" y="4878848"/>
            <a:ext cx="783899" cy="27474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graphicFrame>
        <p:nvGraphicFramePr>
          <p:cNvPr id="41" name="Table 40"/>
          <p:cNvGraphicFramePr>
            <a:graphicFrameLocks noGrp="1"/>
          </p:cNvGraphicFramePr>
          <p:nvPr>
            <p:extLst>
              <p:ext uri="{D42A27DB-BD31-4B8C-83A1-F6EECF244321}">
                <p14:modId xmlns:p14="http://schemas.microsoft.com/office/powerpoint/2010/main" val="1625131904"/>
              </p:ext>
            </p:extLst>
          </p:nvPr>
        </p:nvGraphicFramePr>
        <p:xfrm>
          <a:off x="8444133" y="4166344"/>
          <a:ext cx="3227913" cy="1854200"/>
        </p:xfrm>
        <a:graphic>
          <a:graphicData uri="http://schemas.openxmlformats.org/drawingml/2006/table">
            <a:tbl>
              <a:tblPr firstRow="1" bandRow="1">
                <a:tableStyleId>{073A0DAA-6AF3-43AB-8588-CEC1D06C72B9}</a:tableStyleId>
              </a:tblPr>
              <a:tblGrid>
                <a:gridCol w="1075971">
                  <a:extLst>
                    <a:ext uri="{9D8B030D-6E8A-4147-A177-3AD203B41FA5}">
                      <a16:colId xmlns:a16="http://schemas.microsoft.com/office/drawing/2014/main" val="363099297"/>
                    </a:ext>
                  </a:extLst>
                </a:gridCol>
                <a:gridCol w="1075971">
                  <a:extLst>
                    <a:ext uri="{9D8B030D-6E8A-4147-A177-3AD203B41FA5}">
                      <a16:colId xmlns:a16="http://schemas.microsoft.com/office/drawing/2014/main" val="1341001766"/>
                    </a:ext>
                  </a:extLst>
                </a:gridCol>
                <a:gridCol w="1075971">
                  <a:extLst>
                    <a:ext uri="{9D8B030D-6E8A-4147-A177-3AD203B41FA5}">
                      <a16:colId xmlns:a16="http://schemas.microsoft.com/office/drawing/2014/main" val="850679093"/>
                    </a:ext>
                  </a:extLst>
                </a:gridCol>
              </a:tblGrid>
              <a:tr h="370840">
                <a:tc>
                  <a:txBody>
                    <a:bodyPr/>
                    <a:lstStyle/>
                    <a:p>
                      <a:pPr algn="ctr"/>
                      <a:r>
                        <a:rPr lang="en-US" dirty="0" smtClean="0"/>
                        <a:t>r1</a:t>
                      </a:r>
                      <a:endParaRPr lang="en-US" dirty="0"/>
                    </a:p>
                  </a:txBody>
                  <a:tcPr/>
                </a:tc>
                <a:tc>
                  <a:txBody>
                    <a:bodyPr/>
                    <a:lstStyle/>
                    <a:p>
                      <a:pPr algn="ctr"/>
                      <a:r>
                        <a:rPr lang="en-US" dirty="0" smtClean="0"/>
                        <a:t>r2</a:t>
                      </a:r>
                      <a:endParaRPr lang="en-US" dirty="0"/>
                    </a:p>
                  </a:txBody>
                  <a:tcPr/>
                </a:tc>
                <a:tc>
                  <a:txBody>
                    <a:bodyPr/>
                    <a:lstStyle/>
                    <a:p>
                      <a:pPr algn="ctr"/>
                      <a:r>
                        <a:rPr lang="en-US" dirty="0" smtClean="0"/>
                        <a:t>Legal?</a:t>
                      </a:r>
                      <a:endParaRPr lang="en-US" dirty="0"/>
                    </a:p>
                  </a:txBody>
                  <a:tcPr/>
                </a:tc>
                <a:extLst>
                  <a:ext uri="{0D108BD9-81ED-4DB2-BD59-A6C34878D82A}">
                    <a16:rowId xmlns:a16="http://schemas.microsoft.com/office/drawing/2014/main" val="2651471792"/>
                  </a:ext>
                </a:extLst>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solidFill>
                            <a:srgbClr val="00B050"/>
                          </a:solidFill>
                        </a:rPr>
                        <a:t>√</a:t>
                      </a:r>
                      <a:endParaRPr lang="en-US" dirty="0">
                        <a:solidFill>
                          <a:srgbClr val="00B050"/>
                        </a:solidFill>
                      </a:endParaRPr>
                    </a:p>
                  </a:txBody>
                  <a:tcPr/>
                </a:tc>
                <a:extLst>
                  <a:ext uri="{0D108BD9-81ED-4DB2-BD59-A6C34878D82A}">
                    <a16:rowId xmlns:a16="http://schemas.microsoft.com/office/drawing/2014/main" val="3437956576"/>
                  </a:ext>
                </a:extLst>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B050"/>
                          </a:solidFill>
                        </a:rPr>
                        <a:t>√</a:t>
                      </a:r>
                    </a:p>
                  </a:txBody>
                  <a:tcPr/>
                </a:tc>
                <a:extLst>
                  <a:ext uri="{0D108BD9-81ED-4DB2-BD59-A6C34878D82A}">
                    <a16:rowId xmlns:a16="http://schemas.microsoft.com/office/drawing/2014/main" val="1276927169"/>
                  </a:ext>
                </a:extLst>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B050"/>
                          </a:solidFill>
                        </a:rPr>
                        <a:t>√</a:t>
                      </a:r>
                    </a:p>
                  </a:txBody>
                  <a:tcPr/>
                </a:tc>
                <a:extLst>
                  <a:ext uri="{0D108BD9-81ED-4DB2-BD59-A6C34878D82A}">
                    <a16:rowId xmlns:a16="http://schemas.microsoft.com/office/drawing/2014/main" val="61532281"/>
                  </a:ext>
                </a:extLst>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solidFill>
                            <a:srgbClr val="FF0000"/>
                          </a:solidFill>
                        </a:rPr>
                        <a:t>X</a:t>
                      </a:r>
                      <a:endParaRPr lang="en-US" dirty="0">
                        <a:solidFill>
                          <a:srgbClr val="FF0000"/>
                        </a:solidFill>
                      </a:endParaRPr>
                    </a:p>
                  </a:txBody>
                  <a:tcPr/>
                </a:tc>
                <a:extLst>
                  <a:ext uri="{0D108BD9-81ED-4DB2-BD59-A6C34878D82A}">
                    <a16:rowId xmlns:a16="http://schemas.microsoft.com/office/drawing/2014/main" val="2612900210"/>
                  </a:ext>
                </a:extLst>
              </a:tr>
            </a:tbl>
          </a:graphicData>
        </a:graphic>
      </p:graphicFrame>
      <p:cxnSp>
        <p:nvCxnSpPr>
          <p:cNvPr id="43" name="Straight Connector 42"/>
          <p:cNvCxnSpPr/>
          <p:nvPr/>
        </p:nvCxnSpPr>
        <p:spPr bwMode="auto">
          <a:xfrm flipH="1" flipV="1">
            <a:off x="607585" y="5009732"/>
            <a:ext cx="995510" cy="0"/>
          </a:xfrm>
          <a:prstGeom prst="line">
            <a:avLst/>
          </a:prstGeom>
          <a:noFill/>
          <a:ln w="28575" cap="flat" cmpd="sng" algn="ctr">
            <a:solidFill>
              <a:srgbClr val="FF0000"/>
            </a:solidFill>
            <a:prstDash val="solid"/>
            <a:round/>
            <a:headEnd type="none" w="med" len="med"/>
            <a:tailEnd type="none" w="med" len="med"/>
          </a:ln>
          <a:effectLst/>
        </p:spPr>
      </p:cxnSp>
      <p:cxnSp>
        <p:nvCxnSpPr>
          <p:cNvPr id="44" name="Straight Connector 43"/>
          <p:cNvCxnSpPr/>
          <p:nvPr/>
        </p:nvCxnSpPr>
        <p:spPr bwMode="auto">
          <a:xfrm flipH="1" flipV="1">
            <a:off x="2056922" y="5021151"/>
            <a:ext cx="995510" cy="0"/>
          </a:xfrm>
          <a:prstGeom prst="line">
            <a:avLst/>
          </a:prstGeom>
          <a:noFill/>
          <a:ln w="28575" cap="flat" cmpd="sng" algn="ctr">
            <a:solidFill>
              <a:srgbClr val="FF0000"/>
            </a:solidFill>
            <a:prstDash val="solid"/>
            <a:round/>
            <a:headEnd type="none" w="med" len="med"/>
            <a:tailEnd type="none" w="med" len="med"/>
          </a:ln>
          <a:effectLst/>
        </p:spPr>
      </p:cxnSp>
      <p:cxnSp>
        <p:nvCxnSpPr>
          <p:cNvPr id="45" name="Straight Connector 44"/>
          <p:cNvCxnSpPr/>
          <p:nvPr/>
        </p:nvCxnSpPr>
        <p:spPr bwMode="auto">
          <a:xfrm flipH="1" flipV="1">
            <a:off x="624946" y="5306815"/>
            <a:ext cx="1280160" cy="0"/>
          </a:xfrm>
          <a:prstGeom prst="line">
            <a:avLst/>
          </a:prstGeom>
          <a:noFill/>
          <a:ln w="28575" cap="flat" cmpd="sng" algn="ctr">
            <a:solidFill>
              <a:srgbClr val="FF0000"/>
            </a:solidFill>
            <a:prstDash val="solid"/>
            <a:round/>
            <a:headEnd type="none" w="med" len="med"/>
            <a:tailEnd type="none" w="med" len="med"/>
          </a:ln>
          <a:effectLst/>
        </p:spPr>
      </p:cxnSp>
      <p:cxnSp>
        <p:nvCxnSpPr>
          <p:cNvPr id="47" name="Straight Connector 46"/>
          <p:cNvCxnSpPr/>
          <p:nvPr/>
        </p:nvCxnSpPr>
        <p:spPr bwMode="auto">
          <a:xfrm flipH="1">
            <a:off x="2049558" y="5306815"/>
            <a:ext cx="1280160" cy="0"/>
          </a:xfrm>
          <a:prstGeom prst="line">
            <a:avLst/>
          </a:prstGeom>
          <a:noFill/>
          <a:ln w="28575" cap="flat" cmpd="sng" algn="ctr">
            <a:solidFill>
              <a:srgbClr val="FF000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31" name="TextBox 30"/>
              <p:cNvSpPr txBox="1"/>
              <p:nvPr/>
            </p:nvSpPr>
            <p:spPr>
              <a:xfrm>
                <a:off x="6501441" y="4219845"/>
                <a:ext cx="1277401" cy="719723"/>
              </a:xfrm>
              <a:prstGeom prst="rect">
                <a:avLst/>
              </a:prstGeom>
              <a:solidFill>
                <a:srgbClr val="FFFC95"/>
              </a:solidFill>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dirty="0" smtClean="0">
                    <a:solidFill>
                      <a:schemeClr val="tx1"/>
                    </a:solidFill>
                    <a:latin typeface="Calibri" panose="020F0502020204030204" pitchFamily="34" charset="0"/>
                    <a:cs typeface="Calibri" panose="020F0502020204030204" pitchFamily="34" charset="0"/>
                  </a:rPr>
                  <a:t>Processor </a:t>
                </a:r>
                <a14:m>
                  <m:oMath xmlns:m="http://schemas.openxmlformats.org/officeDocument/2006/math">
                    <m:r>
                      <a:rPr lang="en-US" b="0" i="1" smtClean="0">
                        <a:solidFill>
                          <a:schemeClr val="tx1"/>
                        </a:solidFill>
                        <a:latin typeface="Cambria Math" panose="02040503050406030204" pitchFamily="18" charset="0"/>
                        <a:cs typeface="Calibri" panose="020F0502020204030204" pitchFamily="34" charset="0"/>
                      </a:rPr>
                      <m:t>2</m:t>
                    </m:r>
                  </m:oMath>
                </a14:m>
                <a:endParaRPr lang="en-US" dirty="0">
                  <a:solidFill>
                    <a:schemeClr val="tx1"/>
                  </a:solidFill>
                  <a:latin typeface="Calibri" panose="020F0502020204030204" pitchFamily="34" charset="0"/>
                  <a:cs typeface="Calibri" panose="020F050202020403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501441" y="4219845"/>
                <a:ext cx="1277401" cy="719723"/>
              </a:xfrm>
              <a:prstGeom prst="rect">
                <a:avLst/>
              </a:prstGeom>
              <a:blipFill>
                <a:blip r:embed="rId7"/>
                <a:stretch>
                  <a:fillRect/>
                </a:stretch>
              </a:blipFill>
            </p:spPr>
            <p:txBody>
              <a:bodyPr/>
              <a:lstStyle/>
              <a:p>
                <a:r>
                  <a:rPr lang="en-US">
                    <a:noFill/>
                  </a:rPr>
                  <a:t> </a:t>
                </a:r>
              </a:p>
            </p:txBody>
          </p:sp>
        </mc:Fallback>
      </mc:AlternateContent>
      <p:sp>
        <p:nvSpPr>
          <p:cNvPr id="19" name="TextBox 18"/>
          <p:cNvSpPr txBox="1"/>
          <p:nvPr/>
        </p:nvSpPr>
        <p:spPr>
          <a:xfrm>
            <a:off x="4932239" y="5306815"/>
            <a:ext cx="2046907" cy="369332"/>
          </a:xfrm>
          <a:prstGeom prst="rect">
            <a:avLst/>
          </a:prstGeom>
          <a:noFill/>
        </p:spPr>
        <p:txBody>
          <a:bodyPr wrap="none" rtlCol="0">
            <a:spAutoFit/>
          </a:bodyPr>
          <a:lstStyle/>
          <a:p>
            <a:r>
              <a:rPr lang="en-US" dirty="0" smtClean="0">
                <a:solidFill>
                  <a:schemeClr val="bg1"/>
                </a:solidFill>
                <a:latin typeface="Calibri" panose="020F0502020204030204" pitchFamily="34" charset="0"/>
                <a:cs typeface="Calibri" panose="020F0502020204030204" pitchFamily="34" charset="0"/>
              </a:rPr>
              <a:t>Monolithic memory</a:t>
            </a:r>
            <a:endParaRPr lang="en-US" dirty="0">
              <a:solidFill>
                <a:schemeClr val="bg1"/>
              </a:solidFill>
              <a:latin typeface="Calibri" panose="020F0502020204030204" pitchFamily="34" charset="0"/>
              <a:cs typeface="Calibri" panose="020F0502020204030204" pitchFamily="34" charset="0"/>
            </a:endParaRPr>
          </a:p>
        </p:txBody>
      </p:sp>
      <p:sp>
        <p:nvSpPr>
          <p:cNvPr id="34" name="TextBox 33"/>
          <p:cNvSpPr txBox="1"/>
          <p:nvPr/>
        </p:nvSpPr>
        <p:spPr>
          <a:xfrm>
            <a:off x="6756862" y="4544583"/>
            <a:ext cx="766557" cy="369332"/>
          </a:xfrm>
          <a:prstGeom prst="rect">
            <a:avLst/>
          </a:prstGeom>
          <a:noFill/>
        </p:spPr>
        <p:txBody>
          <a:bodyPr wrap="none" rtlCol="0">
            <a:spAutoFit/>
          </a:bodyPr>
          <a:lstStyle/>
          <a:p>
            <a:r>
              <a:rPr lang="en-US" dirty="0" smtClean="0"/>
              <a:t>r2=1</a:t>
            </a:r>
            <a:endParaRPr lang="en-US" dirty="0"/>
          </a:p>
        </p:txBody>
      </p:sp>
      <p:sp>
        <p:nvSpPr>
          <p:cNvPr id="37" name="TextBox 36"/>
          <p:cNvSpPr txBox="1"/>
          <p:nvPr/>
        </p:nvSpPr>
        <p:spPr>
          <a:xfrm>
            <a:off x="4374810" y="4578442"/>
            <a:ext cx="766557" cy="369332"/>
          </a:xfrm>
          <a:prstGeom prst="rect">
            <a:avLst/>
          </a:prstGeom>
          <a:noFill/>
        </p:spPr>
        <p:txBody>
          <a:bodyPr wrap="none" rtlCol="0">
            <a:spAutoFit/>
          </a:bodyPr>
          <a:lstStyle/>
          <a:p>
            <a:r>
              <a:rPr lang="en-US" dirty="0" smtClean="0"/>
              <a:t>r1=1</a:t>
            </a:r>
            <a:endParaRPr lang="en-US" dirty="0"/>
          </a:p>
        </p:txBody>
      </p:sp>
      <p:sp>
        <p:nvSpPr>
          <p:cNvPr id="6" name="TextBox 5"/>
          <p:cNvSpPr txBox="1"/>
          <p:nvPr/>
        </p:nvSpPr>
        <p:spPr>
          <a:xfrm>
            <a:off x="955431" y="4081118"/>
            <a:ext cx="2182970" cy="369332"/>
          </a:xfrm>
          <a:prstGeom prst="rect">
            <a:avLst/>
          </a:prstGeom>
          <a:noFill/>
        </p:spPr>
        <p:txBody>
          <a:bodyPr wrap="none" rtlCol="0">
            <a:spAutoFit/>
          </a:bodyPr>
          <a:lstStyle/>
          <a:p>
            <a:r>
              <a:rPr lang="en-US" dirty="0" smtClean="0"/>
              <a:t>Example: Dekker</a:t>
            </a:r>
            <a:endParaRPr lang="en-US" dirty="0"/>
          </a:p>
        </p:txBody>
      </p:sp>
    </p:spTree>
    <p:extLst>
      <p:ext uri="{BB962C8B-B14F-4D97-AF65-F5344CB8AC3E}">
        <p14:creationId xmlns:p14="http://schemas.microsoft.com/office/powerpoint/2010/main" val="425574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40"/>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39"/>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38"/>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0" grpId="0"/>
      <p:bldP spid="32" grpId="0"/>
      <p:bldP spid="38" grpId="0" animBg="1"/>
      <p:bldP spid="38" grpId="1" animBg="1"/>
      <p:bldP spid="39" grpId="0" animBg="1"/>
      <p:bldP spid="39" grpId="1" animBg="1"/>
      <p:bldP spid="40" grpId="0" animBg="1"/>
      <p:bldP spid="40" grpId="1" animBg="1"/>
      <p:bldP spid="19" grpId="0"/>
      <p:bldP spid="34" grpId="0"/>
      <p:bldP spid="3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Axiomatic definitions</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12800" y="1645465"/>
                <a:ext cx="10957859" cy="3648054"/>
              </a:xfrm>
            </p:spPr>
            <p:txBody>
              <a:bodyPr/>
              <a:lstStyle/>
              <a:p>
                <a:r>
                  <a:rPr lang="en-US" sz="2400" dirty="0" smtClean="0"/>
                  <a:t>A set of axioms (constraints) that any legal program behavior must satisfy</a:t>
                </a:r>
              </a:p>
              <a:p>
                <a:r>
                  <a:rPr lang="en-US" sz="2400" dirty="0" smtClean="0"/>
                  <a:t>Program behavior is typically characterized in terms of the following three relations</a:t>
                </a:r>
              </a:p>
              <a:p>
                <a:pPr lvl="1"/>
                <a:r>
                  <a:rPr lang="en-US" sz="2000" i="1" dirty="0" smtClean="0"/>
                  <a:t>Program order</a:t>
                </a:r>
                <a:r>
                  <a:rPr lang="en-US" sz="2000" dirty="0" smtClean="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&lt;</m:t>
                        </m:r>
                      </m:e>
                      <m:sub>
                        <m:r>
                          <a:rPr lang="en-US" sz="2000" b="0" i="1" smtClean="0">
                            <a:latin typeface="Cambria Math" panose="02040503050406030204" pitchFamily="18" charset="0"/>
                          </a:rPr>
                          <m:t>𝑝𝑜</m:t>
                        </m:r>
                      </m:sub>
                    </m:sSub>
                  </m:oMath>
                </a14:m>
                <a:r>
                  <a:rPr lang="en-US" sz="2000" dirty="0" smtClean="0"/>
                  <a:t>: The local ordering of instructions executed on a single processor according to program logic</a:t>
                </a:r>
              </a:p>
              <a:p>
                <a:pPr lvl="1"/>
                <a:r>
                  <a:rPr lang="en-US" sz="2000" i="1" dirty="0" smtClean="0"/>
                  <a:t>Global memory order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&lt;</m:t>
                        </m:r>
                      </m:e>
                      <m:sub>
                        <m:r>
                          <a:rPr lang="en-US" sz="2000" b="0" i="1" smtClean="0">
                            <a:latin typeface="Cambria Math" panose="02040503050406030204" pitchFamily="18" charset="0"/>
                          </a:rPr>
                          <m:t>𝑚𝑜</m:t>
                        </m:r>
                      </m:sub>
                    </m:sSub>
                  </m:oMath>
                </a14:m>
                <a:r>
                  <a:rPr lang="en-US" sz="2000" dirty="0" smtClean="0"/>
                  <a:t>: Total order of all memory instructions from all processors, which reflects the real execution order</a:t>
                </a:r>
              </a:p>
              <a:p>
                <a:pPr lvl="1"/>
                <a:r>
                  <a:rPr lang="en-US" sz="2000" i="1" dirty="0" smtClean="0"/>
                  <a:t>Read-from relation </a:t>
                </a:r>
                <a14:m>
                  <m:oMath xmlns:m="http://schemas.openxmlformats.org/officeDocument/2006/math">
                    <m:groupChr>
                      <m:groupChrPr>
                        <m:chr m:val="→"/>
                        <m:vertJc m:val="bot"/>
                        <m:ctrlPr>
                          <a:rPr lang="en-US" sz="2000" i="1" smtClean="0">
                            <a:latin typeface="Cambria Math" panose="02040503050406030204" pitchFamily="18" charset="0"/>
                          </a:rPr>
                        </m:ctrlPr>
                      </m:groupChrPr>
                      <m:e>
                        <m:r>
                          <m:rPr>
                            <m:brk m:alnAt="2"/>
                          </m:rPr>
                          <a:rPr lang="en-US" sz="2000" b="0" i="1" smtClean="0">
                            <a:latin typeface="Cambria Math" panose="02040503050406030204" pitchFamily="18" charset="0"/>
                          </a:rPr>
                          <m:t> </m:t>
                        </m:r>
                        <m:r>
                          <a:rPr lang="en-US" sz="2000" b="0" i="1" smtClean="0">
                            <a:latin typeface="Cambria Math" panose="02040503050406030204" pitchFamily="18" charset="0"/>
                          </a:rPr>
                          <m:t>𝑟𝑓</m:t>
                        </m:r>
                        <m:r>
                          <a:rPr lang="en-US" sz="2000" b="0" i="1" smtClean="0">
                            <a:latin typeface="Cambria Math" panose="02040503050406030204" pitchFamily="18" charset="0"/>
                          </a:rPr>
                          <m:t> </m:t>
                        </m:r>
                      </m:e>
                    </m:groupChr>
                  </m:oMath>
                </a14:m>
                <a:r>
                  <a:rPr lang="en-US" sz="2000" dirty="0" smtClean="0"/>
                  <a:t>: identifies the store that a load reads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12800" y="1645465"/>
                <a:ext cx="10957859" cy="3648054"/>
              </a:xfrm>
              <a:blipFill>
                <a:blip r:embed="rId3"/>
                <a:stretch>
                  <a:fillRect t="-133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09/12/2017</a:t>
            </a:r>
            <a:endParaRPr lang="en-US"/>
          </a:p>
        </p:txBody>
      </p:sp>
      <p:sp>
        <p:nvSpPr>
          <p:cNvPr id="5" name="Slide Number Placeholder 4"/>
          <p:cNvSpPr>
            <a:spLocks noGrp="1"/>
          </p:cNvSpPr>
          <p:nvPr>
            <p:ph type="sldNum" sz="quarter" idx="11"/>
          </p:nvPr>
        </p:nvSpPr>
        <p:spPr/>
        <p:txBody>
          <a:bodyPr/>
          <a:lstStyle/>
          <a:p>
            <a:fld id="{150B58A3-ADC4-4689-8A5B-97CA47884A12}" type="slidenum">
              <a:rPr lang="en-US" smtClean="0"/>
              <a:t>5</a:t>
            </a:fld>
            <a:endParaRPr lang="en-US"/>
          </a:p>
        </p:txBody>
      </p:sp>
      <p:sp>
        <p:nvSpPr>
          <p:cNvPr id="6" name="TextBox 5"/>
          <p:cNvSpPr txBox="1"/>
          <p:nvPr/>
        </p:nvSpPr>
        <p:spPr>
          <a:xfrm>
            <a:off x="2221955" y="5450652"/>
            <a:ext cx="9548704" cy="400110"/>
          </a:xfrm>
          <a:prstGeom prst="rect">
            <a:avLst/>
          </a:prstGeom>
          <a:noFill/>
          <a:ln>
            <a:solidFill>
              <a:srgbClr val="FF0000"/>
            </a:solidFill>
          </a:ln>
        </p:spPr>
        <p:txBody>
          <a:bodyPr wrap="none" rtlCol="0">
            <a:spAutoFit/>
          </a:bodyPr>
          <a:lstStyle/>
          <a:p>
            <a:pPr marL="0" lvl="1"/>
            <a:r>
              <a:rPr lang="en-US" sz="2000" dirty="0"/>
              <a:t>Axioms do not give a procedure to produce legal behaviors of a </a:t>
            </a:r>
            <a:r>
              <a:rPr lang="en-US" sz="2000" dirty="0" smtClean="0"/>
              <a:t>program</a:t>
            </a:r>
            <a:endParaRPr lang="en-US" sz="2000" dirty="0"/>
          </a:p>
        </p:txBody>
      </p:sp>
    </p:spTree>
    <p:extLst>
      <p:ext uri="{BB962C8B-B14F-4D97-AF65-F5344CB8AC3E}">
        <p14:creationId xmlns:p14="http://schemas.microsoft.com/office/powerpoint/2010/main" val="335338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axioms of SC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12800" y="1604080"/>
                <a:ext cx="10886295" cy="2187579"/>
              </a:xfrm>
            </p:spPr>
            <p:txBody>
              <a:bodyPr/>
              <a:lstStyle/>
              <a:p>
                <a:r>
                  <a:rPr lang="en-US" sz="2400" dirty="0" smtClean="0"/>
                  <a:t>Local orderings that must be preserved in the global ordering</a:t>
                </a:r>
              </a:p>
              <a:p>
                <a:pPr lvl="1"/>
                <a14:m>
                  <m:oMath xmlns:m="http://schemas.openxmlformats.org/officeDocument/2006/math">
                    <m:r>
                      <a:rPr lang="en-US" sz="2400" i="1">
                        <a:latin typeface="Cambria Math" panose="02040503050406030204" pitchFamily="18" charset="0"/>
                      </a:rPr>
                      <m:t>𝑋</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&lt;</m:t>
                        </m:r>
                      </m:e>
                      <m:sub>
                        <m:r>
                          <a:rPr lang="en-US" sz="2400" i="1">
                            <a:latin typeface="Cambria Math" panose="02040503050406030204" pitchFamily="18" charset="0"/>
                            <a:ea typeface="Cambria Math" panose="02040503050406030204" pitchFamily="18" charset="0"/>
                          </a:rPr>
                          <m:t>𝑝𝑜</m:t>
                        </m:r>
                      </m:sub>
                    </m:sSub>
                    <m:r>
                      <a:rPr lang="en-US" sz="2400" i="1">
                        <a:latin typeface="Cambria Math" panose="02040503050406030204" pitchFamily="18" charset="0"/>
                        <a:ea typeface="Cambria Math" panose="02040503050406030204" pitchFamily="18" charset="0"/>
                      </a:rPr>
                      <m:t>𝑌</m:t>
                    </m:r>
                    <m:r>
                      <a:rPr lang="en-US" sz="2400" i="1">
                        <a:latin typeface="Cambria Math" panose="02040503050406030204" pitchFamily="18" charset="0"/>
                        <a:ea typeface="Cambria Math" panose="02040503050406030204" pitchFamily="18" charset="0"/>
                      </a:rPr>
                      <m:t> ∧ </m:t>
                    </m:r>
                    <m:r>
                      <a:rPr lang="en-US" sz="2400" i="1">
                        <a:latin typeface="Cambria Math" panose="02040503050406030204" pitchFamily="18" charset="0"/>
                        <a:ea typeface="Cambria Math" panose="02040503050406030204" pitchFamily="18" charset="0"/>
                      </a:rPr>
                      <m:t>𝑜𝑟𝑑𝑒𝑟</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𝑋</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𝑌</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𝑋</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&lt;</m:t>
                        </m:r>
                      </m:e>
                      <m:sub>
                        <m:r>
                          <a:rPr lang="en-US" sz="2400" i="1">
                            <a:latin typeface="Cambria Math" panose="02040503050406030204" pitchFamily="18" charset="0"/>
                            <a:ea typeface="Cambria Math" panose="02040503050406030204" pitchFamily="18" charset="0"/>
                          </a:rPr>
                          <m:t>𝑚𝑜</m:t>
                        </m:r>
                      </m:sub>
                    </m:sSub>
                    <m:r>
                      <a:rPr lang="en-US" sz="2400" i="1">
                        <a:latin typeface="Cambria Math" panose="02040503050406030204" pitchFamily="18" charset="0"/>
                        <a:ea typeface="Cambria Math" panose="02040503050406030204" pitchFamily="18" charset="0"/>
                      </a:rPr>
                      <m:t>𝑌</m:t>
                    </m:r>
                  </m:oMath>
                </a14:m>
                <a:endParaRPr lang="en-US" sz="2400" dirty="0" smtClean="0">
                  <a:ea typeface="Cambria Math" panose="02040503050406030204" pitchFamily="18" charset="0"/>
                </a:endParaRPr>
              </a:p>
              <a:p>
                <a:pPr marL="742950" lvl="2" indent="0">
                  <a:buNone/>
                </a:pPr>
                <a:r>
                  <a:rPr lang="en-US" dirty="0" smtClean="0"/>
                  <a:t>where </a:t>
                </a:r>
                <a14:m>
                  <m:oMath xmlns:m="http://schemas.openxmlformats.org/officeDocument/2006/math">
                    <m:r>
                      <a:rPr lang="en-US" b="0" i="1" smtClean="0">
                        <a:latin typeface="Cambria Math" panose="02040503050406030204" pitchFamily="18" charset="0"/>
                      </a:rPr>
                      <m:t>𝑜𝑟𝑑𝑒𝑟</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dirty="0" smtClean="0"/>
                  <a:t> is a parameter of the memory models</a:t>
                </a:r>
              </a:p>
              <a:p>
                <a:pPr lvl="1"/>
                <a:r>
                  <a:rPr lang="en-US" sz="2400" dirty="0" smtClean="0"/>
                  <a:t>For SC, </a:t>
                </a:r>
                <a14:m>
                  <m:oMath xmlns:m="http://schemas.openxmlformats.org/officeDocument/2006/math">
                    <m:r>
                      <a:rPr lang="en-US" sz="2400" i="1">
                        <a:latin typeface="Cambria Math" panose="02040503050406030204" pitchFamily="18" charset="0"/>
                        <a:ea typeface="Cambria Math" panose="02040503050406030204" pitchFamily="18" charset="0"/>
                      </a:rPr>
                      <m:t>𝑜𝑟𝑑𝑒𝑟</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𝑋</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𝑌</m:t>
                        </m:r>
                      </m:e>
                    </m:d>
                  </m:oMath>
                </a14:m>
                <a:r>
                  <a:rPr lang="en-US" sz="2400" dirty="0" smtClean="0"/>
                  <a:t> always returns true</a:t>
                </a:r>
                <a:endParaRPr lang="en-US" sz="2400" dirty="0"/>
              </a:p>
              <a:p>
                <a:r>
                  <a:rPr lang="en-US" sz="2400" dirty="0" smtClean="0"/>
                  <a:t>The store that a load reads from must not have been overshadowed by another store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12800" y="1604080"/>
                <a:ext cx="10886295" cy="2187579"/>
              </a:xfrm>
              <a:blipFill>
                <a:blip r:embed="rId3"/>
                <a:stretch>
                  <a:fillRect t="-2228" b="-2562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dirty="0" smtClean="0"/>
              <a:t>09/12/2017</a:t>
            </a:r>
            <a:endParaRPr lang="en-US" dirty="0"/>
          </a:p>
        </p:txBody>
      </p:sp>
      <p:sp>
        <p:nvSpPr>
          <p:cNvPr id="5" name="Slide Number Placeholder 4"/>
          <p:cNvSpPr>
            <a:spLocks noGrp="1"/>
          </p:cNvSpPr>
          <p:nvPr>
            <p:ph type="sldNum" sz="quarter" idx="11"/>
          </p:nvPr>
        </p:nvSpPr>
        <p:spPr/>
        <p:txBody>
          <a:bodyPr/>
          <a:lstStyle/>
          <a:p>
            <a:fld id="{150B58A3-ADC4-4689-8A5B-97CA47884A12}" type="slidenum">
              <a:rPr lang="en-US" smtClean="0"/>
              <a:t>6</a:t>
            </a:fld>
            <a:endParaRPr lang="en-US"/>
          </a:p>
        </p:txBody>
      </p:sp>
      <p:grpSp>
        <p:nvGrpSpPr>
          <p:cNvPr id="25" name="Group 24"/>
          <p:cNvGrpSpPr/>
          <p:nvPr/>
        </p:nvGrpSpPr>
        <p:grpSpPr>
          <a:xfrm>
            <a:off x="2447200" y="4404426"/>
            <a:ext cx="3185114" cy="1014226"/>
            <a:chOff x="2503222" y="4654450"/>
            <a:chExt cx="3185114" cy="1014226"/>
          </a:xfrm>
        </p:grpSpPr>
        <p:sp>
          <p:nvSpPr>
            <p:cNvPr id="6" name="Rounded Rectangle 5"/>
            <p:cNvSpPr/>
            <p:nvPr/>
          </p:nvSpPr>
          <p:spPr bwMode="auto">
            <a:xfrm>
              <a:off x="4765039" y="4654450"/>
              <a:ext cx="923297" cy="33528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12" name="TextBox 11"/>
            <p:cNvSpPr txBox="1"/>
            <p:nvPr/>
          </p:nvSpPr>
          <p:spPr>
            <a:xfrm>
              <a:off x="2503222" y="5022345"/>
              <a:ext cx="2352041" cy="646331"/>
            </a:xfrm>
            <a:prstGeom prst="rect">
              <a:avLst/>
            </a:prstGeom>
            <a:noFill/>
          </p:spPr>
          <p:txBody>
            <a:bodyPr wrap="square" rtlCol="0">
              <a:spAutoFit/>
            </a:bodyPr>
            <a:lstStyle/>
            <a:p>
              <a:r>
                <a:rPr lang="en-US" dirty="0" smtClean="0"/>
                <a:t>Ensure the store is not overshadowed</a:t>
              </a:r>
              <a:endParaRPr lang="en-US" dirty="0"/>
            </a:p>
          </p:txBody>
        </p:sp>
        <p:cxnSp>
          <p:nvCxnSpPr>
            <p:cNvPr id="16" name="Elbow Connector 15"/>
            <p:cNvCxnSpPr>
              <a:stCxn id="12" idx="3"/>
              <a:endCxn id="6" idx="2"/>
            </p:cNvCxnSpPr>
            <p:nvPr/>
          </p:nvCxnSpPr>
          <p:spPr bwMode="auto">
            <a:xfrm flipV="1">
              <a:off x="4855263" y="4989730"/>
              <a:ext cx="371425" cy="355781"/>
            </a:xfrm>
            <a:prstGeom prst="bentConnector2">
              <a:avLst/>
            </a:prstGeom>
            <a:noFill/>
            <a:ln w="9525" cap="flat" cmpd="sng" algn="ctr">
              <a:solidFill>
                <a:srgbClr val="FF0000"/>
              </a:solidFill>
              <a:prstDash val="solid"/>
              <a:round/>
              <a:headEnd type="none" w="med" len="med"/>
              <a:tailEnd type="none" w="med" len="med"/>
            </a:ln>
            <a:effectLst/>
          </p:spPr>
        </p:cxnSp>
      </p:grpSp>
      <p:grpSp>
        <p:nvGrpSpPr>
          <p:cNvPr id="26" name="Group 25"/>
          <p:cNvGrpSpPr/>
          <p:nvPr/>
        </p:nvGrpSpPr>
        <p:grpSpPr>
          <a:xfrm>
            <a:off x="6785025" y="4304665"/>
            <a:ext cx="4086844" cy="1113987"/>
            <a:chOff x="6527800" y="4556760"/>
            <a:chExt cx="4086844" cy="1113987"/>
          </a:xfrm>
        </p:grpSpPr>
        <p:sp>
          <p:nvSpPr>
            <p:cNvPr id="7" name="Rounded Rectangle 6"/>
            <p:cNvSpPr/>
            <p:nvPr/>
          </p:nvSpPr>
          <p:spPr bwMode="auto">
            <a:xfrm>
              <a:off x="6527800" y="4556760"/>
              <a:ext cx="2249672" cy="44704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8" name="TextBox 7"/>
            <p:cNvSpPr txBox="1"/>
            <p:nvPr/>
          </p:nvSpPr>
          <p:spPr>
            <a:xfrm>
              <a:off x="8108974" y="5024416"/>
              <a:ext cx="2505670" cy="646331"/>
            </a:xfrm>
            <a:prstGeom prst="rect">
              <a:avLst/>
            </a:prstGeom>
            <a:noFill/>
          </p:spPr>
          <p:txBody>
            <a:bodyPr wrap="square" rtlCol="0">
              <a:spAutoFit/>
            </a:bodyPr>
            <a:lstStyle/>
            <a:p>
              <a:r>
                <a:rPr lang="en-US" dirty="0" smtClean="0"/>
                <a:t>Stores that happen before the load</a:t>
              </a:r>
              <a:endParaRPr lang="en-US" dirty="0"/>
            </a:p>
          </p:txBody>
        </p:sp>
        <p:cxnSp>
          <p:nvCxnSpPr>
            <p:cNvPr id="24" name="Elbow Connector 23"/>
            <p:cNvCxnSpPr>
              <a:stCxn id="7" idx="2"/>
              <a:endCxn id="8" idx="1"/>
            </p:cNvCxnSpPr>
            <p:nvPr/>
          </p:nvCxnSpPr>
          <p:spPr bwMode="auto">
            <a:xfrm rot="16200000" flipH="1">
              <a:off x="7708914" y="4947522"/>
              <a:ext cx="343782" cy="456338"/>
            </a:xfrm>
            <a:prstGeom prst="bentConnector2">
              <a:avLst/>
            </a:prstGeom>
            <a:noFill/>
            <a:ln w="9525" cap="flat" cmpd="sng" algn="ctr">
              <a:solidFill>
                <a:srgbClr val="FF0000"/>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14" name="TextBox 13"/>
              <p:cNvSpPr txBox="1"/>
              <p:nvPr/>
            </p:nvSpPr>
            <p:spPr>
              <a:xfrm>
                <a:off x="1129748" y="4133286"/>
                <a:ext cx="8188844" cy="599588"/>
              </a:xfrm>
              <a:prstGeom prst="rect">
                <a:avLst/>
              </a:prstGeom>
              <a:noFill/>
            </p:spPr>
            <p:txBody>
              <a:bodyPr wrap="none" rtlCol="0">
                <a:spAutoFit/>
              </a:bodyPr>
              <a:lstStyle/>
              <a:p>
                <a:pPr indent="-457200"/>
                <a14:m>
                  <m:oMathPara xmlns:m="http://schemas.openxmlformats.org/officeDocument/2006/math">
                    <m:oMathParaPr>
                      <m:jc m:val="centerGroup"/>
                    </m:oMathParaPr>
                    <m:oMath xmlns:m="http://schemas.openxmlformats.org/officeDocument/2006/math">
                      <m:r>
                        <m:rPr>
                          <m:sty m:val="p"/>
                        </m:rPr>
                        <a:rPr lang="en-US" sz="2400" smtClean="0">
                          <a:latin typeface="Cambria Math"/>
                        </a:rPr>
                        <m:t>St</m:t>
                      </m:r>
                      <m:r>
                        <a:rPr lang="en-US" sz="2400" i="1">
                          <a:latin typeface="Cambria Math"/>
                        </a:rPr>
                        <m:t> </m:t>
                      </m:r>
                      <m:r>
                        <a:rPr lang="en-US" sz="2400" i="1">
                          <a:latin typeface="Cambria Math"/>
                        </a:rPr>
                        <m:t>𝑎</m:t>
                      </m:r>
                      <m:r>
                        <a:rPr lang="en-US" sz="2400" i="1">
                          <a:latin typeface="Cambria Math"/>
                        </a:rPr>
                        <m:t> </m:t>
                      </m:r>
                      <m:r>
                        <a:rPr lang="en-US" sz="2400" i="1">
                          <a:latin typeface="Cambria Math"/>
                        </a:rPr>
                        <m:t>𝑣</m:t>
                      </m:r>
                      <m:r>
                        <a:rPr lang="en-US" sz="2400" i="1">
                          <a:latin typeface="Cambria Math"/>
                        </a:rPr>
                        <m:t> </m:t>
                      </m:r>
                      <m:groupChr>
                        <m:groupChrPr>
                          <m:chr m:val="→"/>
                          <m:vertJc m:val="bot"/>
                          <m:ctrlPr>
                            <a:rPr lang="en-US" sz="2400" i="1">
                              <a:latin typeface="Cambria Math" panose="02040503050406030204" pitchFamily="18" charset="0"/>
                            </a:rPr>
                          </m:ctrlPr>
                        </m:groupChrPr>
                        <m:e>
                          <m:r>
                            <m:rPr>
                              <m:brk m:alnAt="2"/>
                            </m:rPr>
                            <a:rPr lang="en-US" sz="2400" i="1">
                              <a:latin typeface="Cambria Math" panose="02040503050406030204" pitchFamily="18" charset="0"/>
                            </a:rPr>
                            <m:t> </m:t>
                          </m:r>
                          <m:r>
                            <a:rPr lang="en-US" sz="2400" i="1">
                              <a:latin typeface="Cambria Math" panose="02040503050406030204" pitchFamily="18" charset="0"/>
                            </a:rPr>
                            <m:t>𝑟𝑓</m:t>
                          </m:r>
                          <m:r>
                            <a:rPr lang="en-US" sz="2400" i="1">
                              <a:latin typeface="Cambria Math" panose="02040503050406030204" pitchFamily="18" charset="0"/>
                            </a:rPr>
                            <m:t> </m:t>
                          </m:r>
                        </m:e>
                      </m:groupChr>
                      <m:r>
                        <m:rPr>
                          <m:sty m:val="p"/>
                        </m:rPr>
                        <a:rPr lang="en-US" sz="2400">
                          <a:latin typeface="Cambria Math" charset="0"/>
                        </a:rPr>
                        <m:t>Ld</m:t>
                      </m:r>
                      <m:r>
                        <a:rPr lang="en-US" sz="2400" i="1">
                          <a:latin typeface="Cambria Math" charset="0"/>
                        </a:rPr>
                        <m:t> </m:t>
                      </m:r>
                      <m:r>
                        <a:rPr lang="en-US" sz="2400" i="1">
                          <a:latin typeface="Cambria Math" charset="0"/>
                        </a:rPr>
                        <m:t>𝑎</m:t>
                      </m:r>
                      <m:r>
                        <a:rPr lang="en-US" sz="2400" b="0" i="1" smtClean="0">
                          <a:latin typeface="Cambria Math"/>
                        </a:rPr>
                        <m:t> </m:t>
                      </m:r>
                      <m:r>
                        <a:rPr lang="en-US" sz="2400" i="1">
                          <a:latin typeface="Cambria Math" panose="02040503050406030204" pitchFamily="18" charset="0"/>
                          <a:ea typeface="Cambria Math" panose="02040503050406030204" pitchFamily="18" charset="0"/>
                        </a:rPr>
                        <m:t>⇒</m:t>
                      </m:r>
                      <m:r>
                        <a:rPr lang="en-US" sz="2400" b="0" i="0" smtClean="0">
                          <a:latin typeface="Cambria Math"/>
                          <a:ea typeface="Cambria Math" panose="02040503050406030204" pitchFamily="18" charset="0"/>
                        </a:rPr>
                        <m:t> </m:t>
                      </m:r>
                      <m:r>
                        <m:rPr>
                          <m:sty m:val="p"/>
                        </m:rPr>
                        <a:rPr lang="en-US" sz="2400">
                          <a:latin typeface="Cambria Math"/>
                          <a:ea typeface="Cambria Math" panose="02040503050406030204" pitchFamily="18" charset="0"/>
                        </a:rPr>
                        <m:t>St</m:t>
                      </m:r>
                      <m:r>
                        <a:rPr lang="en-US" sz="2400" i="1">
                          <a:latin typeface="Cambria Math"/>
                          <a:ea typeface="Cambria Math" panose="02040503050406030204" pitchFamily="18" charset="0"/>
                        </a:rPr>
                        <m:t> </m:t>
                      </m:r>
                      <m:r>
                        <a:rPr lang="en-US" sz="2400" i="1">
                          <a:latin typeface="Cambria Math"/>
                          <a:ea typeface="Cambria Math" panose="02040503050406030204" pitchFamily="18" charset="0"/>
                        </a:rPr>
                        <m:t>𝑎</m:t>
                      </m:r>
                      <m:r>
                        <a:rPr lang="en-US" sz="2400" i="1">
                          <a:latin typeface="Cambria Math"/>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𝑣</m:t>
                      </m:r>
                      <m:r>
                        <a:rPr lang="en-US" sz="2400" i="1">
                          <a:latin typeface="Cambria Math" panose="02040503050406030204" pitchFamily="18" charset="0"/>
                          <a:ea typeface="Cambria Math" panose="02040503050406030204" pitchFamily="18" charset="0"/>
                        </a:rPr>
                        <m:t>=</m:t>
                      </m:r>
                      <m:r>
                        <m:rPr>
                          <m:sty m:val="p"/>
                        </m:rPr>
                        <a:rPr lang="en-US" sz="2400">
                          <a:latin typeface="Cambria Math" charset="0"/>
                          <a:ea typeface="Cambria Math" panose="02040503050406030204" pitchFamily="18" charset="0"/>
                        </a:rPr>
                        <m:t>max</m:t>
                      </m:r>
                      <m:r>
                        <a:rPr lang="en-US" sz="2400" i="1" baseline="-25000">
                          <a:latin typeface="Cambria Math" charset="0"/>
                          <a:ea typeface="Cambria Math" panose="02040503050406030204" pitchFamily="18" charset="0"/>
                        </a:rPr>
                        <m:t>𝑚𝑜</m:t>
                      </m:r>
                      <m:d>
                        <m:dPr>
                          <m:begChr m:val="{"/>
                          <m:endChr m:val="}"/>
                          <m:ctrlPr>
                            <a:rPr lang="en-US" sz="2400" i="1">
                              <a:latin typeface="Cambria Math" panose="02040503050406030204" pitchFamily="18" charset="0"/>
                              <a:ea typeface="Cambria Math" panose="02040503050406030204" pitchFamily="18" charset="0"/>
                            </a:rPr>
                          </m:ctrlPr>
                        </m:dPr>
                        <m:e>
                          <m:r>
                            <m:rPr>
                              <m:sty m:val="p"/>
                            </m:rPr>
                            <a:rPr lang="en-US" sz="2400">
                              <a:latin typeface="Cambria Math"/>
                              <a:ea typeface="Cambria Math" panose="02040503050406030204" pitchFamily="18" charset="0"/>
                            </a:rPr>
                            <m:t>St</m:t>
                          </m:r>
                          <m:r>
                            <a:rPr lang="en-US" sz="2400" i="1">
                              <a:latin typeface="Cambria Math"/>
                              <a:ea typeface="Cambria Math" panose="02040503050406030204" pitchFamily="18" charset="0"/>
                            </a:rPr>
                            <m:t> </m:t>
                          </m:r>
                          <m:r>
                            <a:rPr lang="en-US" sz="2400" i="1">
                              <a:latin typeface="Cambria Math"/>
                              <a:ea typeface="Cambria Math" panose="02040503050406030204" pitchFamily="18" charset="0"/>
                            </a:rPr>
                            <m:t>𝑎</m:t>
                          </m:r>
                          <m:r>
                            <a:rPr lang="en-US" sz="2400" i="1">
                              <a:latin typeface="Cambria Math"/>
                              <a:ea typeface="Cambria Math" panose="02040503050406030204" pitchFamily="18" charset="0"/>
                            </a:rPr>
                            <m:t> </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charset="0"/>
                                  <a:ea typeface="Cambria Math" panose="02040503050406030204" pitchFamily="18" charset="0"/>
                                </a:rPr>
                                <m:t>𝑣</m:t>
                              </m:r>
                            </m:e>
                            <m:sup>
                              <m:r>
                                <a:rPr lang="en-US" sz="2400" i="1">
                                  <a:latin typeface="Cambria Math" charset="0"/>
                                  <a:ea typeface="Cambria Math" panose="02040503050406030204" pitchFamily="18" charset="0"/>
                                </a:rPr>
                                <m:t>′</m:t>
                              </m:r>
                            </m:sup>
                          </m:sSup>
                          <m:r>
                            <a:rPr lang="en-US" sz="2400" i="1">
                              <a:latin typeface="Cambria Math" panose="02040503050406030204" pitchFamily="18" charset="0"/>
                              <a:ea typeface="Cambria Math" panose="02040503050406030204" pitchFamily="18" charset="0"/>
                            </a:rPr>
                            <m:t> </m:t>
                          </m:r>
                        </m:e>
                        <m:e>
                          <m:r>
                            <a:rPr lang="en-US" sz="2400" i="1">
                              <a:latin typeface="Cambria Math" panose="02040503050406030204" pitchFamily="18" charset="0"/>
                              <a:ea typeface="Cambria Math" panose="02040503050406030204" pitchFamily="18" charset="0"/>
                            </a:rPr>
                            <m:t>  </m:t>
                          </m:r>
                          <m:r>
                            <m:rPr>
                              <m:sty m:val="p"/>
                            </m:rPr>
                            <a:rPr lang="en-US" sz="2400">
                              <a:latin typeface="Cambria Math" panose="02040503050406030204" pitchFamily="18" charset="0"/>
                              <a:ea typeface="Cambria Math" panose="02040503050406030204" pitchFamily="18" charset="0"/>
                            </a:rPr>
                            <m:t>St</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𝑎</m:t>
                          </m:r>
                          <m:r>
                            <a:rPr lang="en-US" sz="2400" i="1">
                              <a:latin typeface="Cambria Math" panose="02040503050406030204" pitchFamily="18" charset="0"/>
                              <a:ea typeface="Cambria Math" panose="02040503050406030204" pitchFamily="18" charset="0"/>
                            </a:rPr>
                            <m:t> </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𝑣</m:t>
                              </m:r>
                            </m:e>
                            <m:sup>
                              <m:r>
                                <a:rPr lang="en-US" sz="2400" i="1">
                                  <a:latin typeface="Cambria Math" panose="02040503050406030204" pitchFamily="18" charset="0"/>
                                  <a:ea typeface="Cambria Math" panose="02040503050406030204" pitchFamily="18" charset="0"/>
                                </a:rPr>
                                <m:t>′</m:t>
                              </m:r>
                            </m:sup>
                          </m:sSup>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&lt;</m:t>
                              </m:r>
                            </m:e>
                            <m:sub>
                              <m:r>
                                <a:rPr lang="en-US" sz="2400" i="1">
                                  <a:latin typeface="Cambria Math" panose="02040503050406030204" pitchFamily="18" charset="0"/>
                                  <a:ea typeface="Cambria Math" panose="02040503050406030204" pitchFamily="18" charset="0"/>
                                </a:rPr>
                                <m:t>𝑚𝑜</m:t>
                              </m:r>
                            </m:sub>
                          </m:sSub>
                          <m:r>
                            <m:rPr>
                              <m:sty m:val="p"/>
                            </m:rPr>
                            <a:rPr lang="en-US" sz="2400">
                              <a:latin typeface="Cambria Math" panose="02040503050406030204" pitchFamily="18" charset="0"/>
                              <a:ea typeface="Cambria Math" panose="02040503050406030204" pitchFamily="18" charset="0"/>
                            </a:rPr>
                            <m:t>Ld</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𝑎</m:t>
                          </m:r>
                        </m:e>
                      </m:d>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129748" y="4133286"/>
                <a:ext cx="8188844" cy="59958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8145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axioms of SC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12800" y="1604080"/>
                <a:ext cx="10886295" cy="2187579"/>
              </a:xfrm>
            </p:spPr>
            <p:txBody>
              <a:bodyPr/>
              <a:lstStyle/>
              <a:p>
                <a:r>
                  <a:rPr lang="en-US" sz="2400" dirty="0" smtClean="0"/>
                  <a:t>Local orderings that must be preserved in the global ordering</a:t>
                </a:r>
              </a:p>
              <a:p>
                <a:pPr lvl="1"/>
                <a14:m>
                  <m:oMath xmlns:m="http://schemas.openxmlformats.org/officeDocument/2006/math">
                    <m:r>
                      <a:rPr lang="en-US" sz="2400" i="1">
                        <a:latin typeface="Cambria Math" panose="02040503050406030204" pitchFamily="18" charset="0"/>
                      </a:rPr>
                      <m:t>𝑋</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&lt;</m:t>
                        </m:r>
                      </m:e>
                      <m:sub>
                        <m:r>
                          <a:rPr lang="en-US" sz="2400" i="1">
                            <a:latin typeface="Cambria Math" panose="02040503050406030204" pitchFamily="18" charset="0"/>
                            <a:ea typeface="Cambria Math" panose="02040503050406030204" pitchFamily="18" charset="0"/>
                          </a:rPr>
                          <m:t>𝑝𝑜</m:t>
                        </m:r>
                      </m:sub>
                    </m:sSub>
                    <m:r>
                      <a:rPr lang="en-US" sz="2400" i="1">
                        <a:latin typeface="Cambria Math" panose="02040503050406030204" pitchFamily="18" charset="0"/>
                        <a:ea typeface="Cambria Math" panose="02040503050406030204" pitchFamily="18" charset="0"/>
                      </a:rPr>
                      <m:t>𝑌</m:t>
                    </m:r>
                    <m:r>
                      <a:rPr lang="en-US" sz="2400" i="1">
                        <a:latin typeface="Cambria Math" panose="02040503050406030204" pitchFamily="18" charset="0"/>
                        <a:ea typeface="Cambria Math" panose="02040503050406030204" pitchFamily="18" charset="0"/>
                      </a:rPr>
                      <m:t> ∧ </m:t>
                    </m:r>
                    <m:r>
                      <a:rPr lang="en-US" sz="2400" i="1">
                        <a:latin typeface="Cambria Math" panose="02040503050406030204" pitchFamily="18" charset="0"/>
                        <a:ea typeface="Cambria Math" panose="02040503050406030204" pitchFamily="18" charset="0"/>
                      </a:rPr>
                      <m:t>𝑜𝑟𝑑𝑒𝑟</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𝑋</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𝑌</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𝑋</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&lt;</m:t>
                        </m:r>
                      </m:e>
                      <m:sub>
                        <m:r>
                          <a:rPr lang="en-US" sz="2400" i="1">
                            <a:latin typeface="Cambria Math" panose="02040503050406030204" pitchFamily="18" charset="0"/>
                            <a:ea typeface="Cambria Math" panose="02040503050406030204" pitchFamily="18" charset="0"/>
                          </a:rPr>
                          <m:t>𝑚𝑜</m:t>
                        </m:r>
                      </m:sub>
                    </m:sSub>
                    <m:r>
                      <a:rPr lang="en-US" sz="2400" i="1">
                        <a:latin typeface="Cambria Math" panose="02040503050406030204" pitchFamily="18" charset="0"/>
                        <a:ea typeface="Cambria Math" panose="02040503050406030204" pitchFamily="18" charset="0"/>
                      </a:rPr>
                      <m:t>𝑌</m:t>
                    </m:r>
                  </m:oMath>
                </a14:m>
                <a:endParaRPr lang="en-US" sz="2400" dirty="0" smtClean="0">
                  <a:ea typeface="Cambria Math" panose="02040503050406030204" pitchFamily="18" charset="0"/>
                </a:endParaRPr>
              </a:p>
              <a:p>
                <a:pPr marL="742950" lvl="2" indent="0">
                  <a:buNone/>
                </a:pPr>
                <a:r>
                  <a:rPr lang="en-US" dirty="0" smtClean="0"/>
                  <a:t>where </a:t>
                </a:r>
                <a14:m>
                  <m:oMath xmlns:m="http://schemas.openxmlformats.org/officeDocument/2006/math">
                    <m:r>
                      <a:rPr lang="en-US" b="0" i="1" smtClean="0">
                        <a:latin typeface="Cambria Math" panose="02040503050406030204" pitchFamily="18" charset="0"/>
                      </a:rPr>
                      <m:t>𝑜𝑟𝑑𝑒𝑟</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dirty="0" smtClean="0"/>
                  <a:t> is a parameter of the memory models</a:t>
                </a:r>
              </a:p>
              <a:p>
                <a:pPr lvl="1"/>
                <a:r>
                  <a:rPr lang="en-US" sz="2400" dirty="0" smtClean="0"/>
                  <a:t>For SC, </a:t>
                </a:r>
                <a14:m>
                  <m:oMath xmlns:m="http://schemas.openxmlformats.org/officeDocument/2006/math">
                    <m:r>
                      <a:rPr lang="en-US" sz="2400" i="1">
                        <a:latin typeface="Cambria Math" panose="02040503050406030204" pitchFamily="18" charset="0"/>
                        <a:ea typeface="Cambria Math" panose="02040503050406030204" pitchFamily="18" charset="0"/>
                      </a:rPr>
                      <m:t>𝑜𝑟𝑑𝑒𝑟</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𝑋</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𝑌</m:t>
                        </m:r>
                      </m:e>
                    </m:d>
                  </m:oMath>
                </a14:m>
                <a:r>
                  <a:rPr lang="en-US" sz="2400" dirty="0" smtClean="0"/>
                  <a:t> always returns true</a:t>
                </a:r>
                <a:endParaRPr lang="en-US" sz="2400" dirty="0"/>
              </a:p>
              <a:p>
                <a:r>
                  <a:rPr lang="en-US" sz="2400" dirty="0" smtClean="0"/>
                  <a:t>The store that a load reads from must not have been overshadowed by another store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12800" y="1604080"/>
                <a:ext cx="10886295" cy="2187579"/>
              </a:xfrm>
              <a:blipFill>
                <a:blip r:embed="rId3"/>
                <a:stretch>
                  <a:fillRect t="-2228" b="-2562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dirty="0" smtClean="0"/>
              <a:t>09/12/2017</a:t>
            </a:r>
            <a:endParaRPr lang="en-US" dirty="0"/>
          </a:p>
        </p:txBody>
      </p:sp>
      <p:sp>
        <p:nvSpPr>
          <p:cNvPr id="5" name="Slide Number Placeholder 4"/>
          <p:cNvSpPr>
            <a:spLocks noGrp="1"/>
          </p:cNvSpPr>
          <p:nvPr>
            <p:ph type="sldNum" sz="quarter" idx="11"/>
          </p:nvPr>
        </p:nvSpPr>
        <p:spPr/>
        <p:txBody>
          <a:bodyPr/>
          <a:lstStyle/>
          <a:p>
            <a:fld id="{150B58A3-ADC4-4689-8A5B-97CA47884A12}" type="slidenum">
              <a:rPr lang="en-US" smtClean="0"/>
              <a:t>7</a:t>
            </a:fld>
            <a:endParaRPr lang="en-US"/>
          </a:p>
        </p:txBody>
      </p:sp>
      <p:grpSp>
        <p:nvGrpSpPr>
          <p:cNvPr id="26" name="Group 25"/>
          <p:cNvGrpSpPr/>
          <p:nvPr/>
        </p:nvGrpSpPr>
        <p:grpSpPr>
          <a:xfrm>
            <a:off x="6993654" y="4306875"/>
            <a:ext cx="4705441" cy="1221441"/>
            <a:chOff x="6769932" y="4556760"/>
            <a:chExt cx="4705441" cy="1221441"/>
          </a:xfrm>
        </p:grpSpPr>
        <p:sp>
          <p:nvSpPr>
            <p:cNvPr id="7" name="Rounded Rectangle 6"/>
            <p:cNvSpPr/>
            <p:nvPr/>
          </p:nvSpPr>
          <p:spPr bwMode="auto">
            <a:xfrm>
              <a:off x="9312164" y="4556760"/>
              <a:ext cx="2163209" cy="44704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8" name="TextBox 7"/>
            <p:cNvSpPr txBox="1"/>
            <p:nvPr/>
          </p:nvSpPr>
          <p:spPr>
            <a:xfrm>
              <a:off x="6769932" y="5131870"/>
              <a:ext cx="2810329" cy="646331"/>
            </a:xfrm>
            <a:prstGeom prst="rect">
              <a:avLst/>
            </a:prstGeom>
            <a:noFill/>
          </p:spPr>
          <p:txBody>
            <a:bodyPr wrap="square" rtlCol="0">
              <a:spAutoFit/>
            </a:bodyPr>
            <a:lstStyle/>
            <a:p>
              <a:r>
                <a:rPr lang="en-US" dirty="0" smtClean="0"/>
                <a:t>Stores that happen before the load locally</a:t>
              </a:r>
              <a:endParaRPr lang="en-US" dirty="0"/>
            </a:p>
          </p:txBody>
        </p:sp>
        <p:cxnSp>
          <p:nvCxnSpPr>
            <p:cNvPr id="24" name="Elbow Connector 23"/>
            <p:cNvCxnSpPr>
              <a:stCxn id="7" idx="2"/>
              <a:endCxn id="8" idx="3"/>
            </p:cNvCxnSpPr>
            <p:nvPr/>
          </p:nvCxnSpPr>
          <p:spPr bwMode="auto">
            <a:xfrm rot="5400000">
              <a:off x="9761397" y="4822664"/>
              <a:ext cx="451236" cy="813508"/>
            </a:xfrm>
            <a:prstGeom prst="bentConnector2">
              <a:avLst/>
            </a:prstGeom>
            <a:noFill/>
            <a:ln w="9525" cap="flat" cmpd="sng" algn="ctr">
              <a:solidFill>
                <a:srgbClr val="FF0000"/>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14" name="TextBox 13"/>
              <p:cNvSpPr txBox="1"/>
              <p:nvPr/>
            </p:nvSpPr>
            <p:spPr>
              <a:xfrm>
                <a:off x="1084532" y="4133286"/>
                <a:ext cx="10940752" cy="636649"/>
              </a:xfrm>
              <a:prstGeom prst="rect">
                <a:avLst/>
              </a:prstGeom>
              <a:noFill/>
            </p:spPr>
            <p:txBody>
              <a:bodyPr wrap="none" rtlCol="0">
                <a:spAutoFit/>
              </a:bodyPr>
              <a:lstStyle/>
              <a:p>
                <a:pPr indent="-457200"/>
                <a14:m>
                  <m:oMathPara xmlns:m="http://schemas.openxmlformats.org/officeDocument/2006/math">
                    <m:oMathParaPr>
                      <m:jc m:val="centerGroup"/>
                    </m:oMathParaPr>
                    <m:oMath xmlns:m="http://schemas.openxmlformats.org/officeDocument/2006/math">
                      <m:r>
                        <m:rPr>
                          <m:sty m:val="p"/>
                        </m:rPr>
                        <a:rPr lang="en-US" sz="2400" smtClean="0">
                          <a:latin typeface="Cambria Math"/>
                        </a:rPr>
                        <m:t>St</m:t>
                      </m:r>
                      <m:r>
                        <a:rPr lang="en-US" sz="2400" i="1">
                          <a:latin typeface="Cambria Math"/>
                        </a:rPr>
                        <m:t> </m:t>
                      </m:r>
                      <m:r>
                        <a:rPr lang="en-US" sz="2400" i="1">
                          <a:latin typeface="Cambria Math"/>
                        </a:rPr>
                        <m:t>𝑎</m:t>
                      </m:r>
                      <m:r>
                        <a:rPr lang="en-US" sz="2400" i="1">
                          <a:latin typeface="Cambria Math"/>
                        </a:rPr>
                        <m:t> </m:t>
                      </m:r>
                      <m:r>
                        <a:rPr lang="en-US" sz="2400" i="1">
                          <a:latin typeface="Cambria Math"/>
                        </a:rPr>
                        <m:t>𝑣</m:t>
                      </m:r>
                      <m:r>
                        <a:rPr lang="en-US" sz="2400" i="1">
                          <a:latin typeface="Cambria Math"/>
                        </a:rPr>
                        <m:t> </m:t>
                      </m:r>
                      <m:groupChr>
                        <m:groupChrPr>
                          <m:chr m:val="→"/>
                          <m:vertJc m:val="bot"/>
                          <m:ctrlPr>
                            <a:rPr lang="en-US" sz="2400" i="1">
                              <a:latin typeface="Cambria Math" panose="02040503050406030204" pitchFamily="18" charset="0"/>
                            </a:rPr>
                          </m:ctrlPr>
                        </m:groupChrPr>
                        <m:e>
                          <m:r>
                            <m:rPr>
                              <m:brk m:alnAt="2"/>
                            </m:rPr>
                            <a:rPr lang="en-US" sz="2400" i="1">
                              <a:latin typeface="Cambria Math" panose="02040503050406030204" pitchFamily="18" charset="0"/>
                            </a:rPr>
                            <m:t> </m:t>
                          </m:r>
                          <m:r>
                            <a:rPr lang="en-US" sz="2400" i="1">
                              <a:latin typeface="Cambria Math" panose="02040503050406030204" pitchFamily="18" charset="0"/>
                            </a:rPr>
                            <m:t>𝑟𝑓</m:t>
                          </m:r>
                          <m:r>
                            <a:rPr lang="en-US" sz="2400" i="1">
                              <a:latin typeface="Cambria Math" panose="02040503050406030204" pitchFamily="18" charset="0"/>
                            </a:rPr>
                            <m:t> </m:t>
                          </m:r>
                        </m:e>
                      </m:groupChr>
                      <m:r>
                        <m:rPr>
                          <m:sty m:val="p"/>
                        </m:rPr>
                        <a:rPr lang="en-US" sz="2400">
                          <a:latin typeface="Cambria Math" charset="0"/>
                        </a:rPr>
                        <m:t>Ld</m:t>
                      </m:r>
                      <m:r>
                        <a:rPr lang="en-US" sz="2400" i="1">
                          <a:latin typeface="Cambria Math" charset="0"/>
                        </a:rPr>
                        <m:t> </m:t>
                      </m:r>
                      <m:r>
                        <a:rPr lang="en-US" sz="2400" i="1">
                          <a:latin typeface="Cambria Math" charset="0"/>
                        </a:rPr>
                        <m:t>𝑎</m:t>
                      </m:r>
                      <m:r>
                        <a:rPr lang="en-US" sz="2400" b="0" i="1" smtClean="0">
                          <a:latin typeface="Cambria Math"/>
                        </a:rPr>
                        <m:t> </m:t>
                      </m:r>
                      <m:r>
                        <a:rPr lang="en-US" sz="2400" i="1">
                          <a:latin typeface="Cambria Math" panose="02040503050406030204" pitchFamily="18" charset="0"/>
                          <a:ea typeface="Cambria Math" panose="02040503050406030204" pitchFamily="18" charset="0"/>
                        </a:rPr>
                        <m:t>⇒</m:t>
                      </m:r>
                      <m:r>
                        <a:rPr lang="en-US" sz="2400" b="0" i="0" smtClean="0">
                          <a:latin typeface="Cambria Math"/>
                          <a:ea typeface="Cambria Math" panose="02040503050406030204" pitchFamily="18" charset="0"/>
                        </a:rPr>
                        <m:t> </m:t>
                      </m:r>
                      <m:r>
                        <m:rPr>
                          <m:sty m:val="p"/>
                        </m:rPr>
                        <a:rPr lang="en-US" sz="2400">
                          <a:latin typeface="Cambria Math"/>
                          <a:ea typeface="Cambria Math" panose="02040503050406030204" pitchFamily="18" charset="0"/>
                        </a:rPr>
                        <m:t>St</m:t>
                      </m:r>
                      <m:r>
                        <a:rPr lang="en-US" sz="2400" i="1">
                          <a:latin typeface="Cambria Math"/>
                          <a:ea typeface="Cambria Math" panose="02040503050406030204" pitchFamily="18" charset="0"/>
                        </a:rPr>
                        <m:t> </m:t>
                      </m:r>
                      <m:r>
                        <a:rPr lang="en-US" sz="2400" i="1">
                          <a:latin typeface="Cambria Math"/>
                          <a:ea typeface="Cambria Math" panose="02040503050406030204" pitchFamily="18" charset="0"/>
                        </a:rPr>
                        <m:t>𝑎</m:t>
                      </m:r>
                      <m:r>
                        <a:rPr lang="en-US" sz="2400" i="1">
                          <a:latin typeface="Cambria Math"/>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𝑣</m:t>
                      </m:r>
                      <m:r>
                        <a:rPr lang="en-US" sz="2400" i="1">
                          <a:latin typeface="Cambria Math" panose="02040503050406030204" pitchFamily="18" charset="0"/>
                          <a:ea typeface="Cambria Math" panose="02040503050406030204" pitchFamily="18" charset="0"/>
                        </a:rPr>
                        <m:t>=</m:t>
                      </m:r>
                      <m:r>
                        <m:rPr>
                          <m:sty m:val="p"/>
                        </m:rPr>
                        <a:rPr lang="en-US" sz="2400">
                          <a:latin typeface="Cambria Math" charset="0"/>
                          <a:ea typeface="Cambria Math" panose="02040503050406030204" pitchFamily="18" charset="0"/>
                        </a:rPr>
                        <m:t>max</m:t>
                      </m:r>
                      <m:r>
                        <a:rPr lang="en-US" sz="2400" i="1" baseline="-25000">
                          <a:latin typeface="Cambria Math" charset="0"/>
                          <a:ea typeface="Cambria Math" panose="02040503050406030204" pitchFamily="18" charset="0"/>
                        </a:rPr>
                        <m:t>𝑚𝑜</m:t>
                      </m:r>
                      <m:d>
                        <m:dPr>
                          <m:begChr m:val="{"/>
                          <m:endChr m:val="}"/>
                          <m:ctrlPr>
                            <a:rPr lang="en-US" sz="2400" i="1">
                              <a:latin typeface="Cambria Math" panose="02040503050406030204" pitchFamily="18" charset="0"/>
                              <a:ea typeface="Cambria Math" panose="02040503050406030204" pitchFamily="18" charset="0"/>
                            </a:rPr>
                          </m:ctrlPr>
                        </m:dPr>
                        <m:e>
                          <m:r>
                            <m:rPr>
                              <m:sty m:val="p"/>
                            </m:rPr>
                            <a:rPr lang="en-US" sz="2400">
                              <a:latin typeface="Cambria Math"/>
                              <a:ea typeface="Cambria Math" panose="02040503050406030204" pitchFamily="18" charset="0"/>
                            </a:rPr>
                            <m:t>St</m:t>
                          </m:r>
                          <m:r>
                            <a:rPr lang="en-US" sz="2400" i="1">
                              <a:latin typeface="Cambria Math"/>
                              <a:ea typeface="Cambria Math" panose="02040503050406030204" pitchFamily="18" charset="0"/>
                            </a:rPr>
                            <m:t> </m:t>
                          </m:r>
                          <m:r>
                            <a:rPr lang="en-US" sz="2400" i="1">
                              <a:latin typeface="Cambria Math"/>
                              <a:ea typeface="Cambria Math" panose="02040503050406030204" pitchFamily="18" charset="0"/>
                            </a:rPr>
                            <m:t>𝑎</m:t>
                          </m:r>
                          <m:r>
                            <a:rPr lang="en-US" sz="2400" i="1">
                              <a:latin typeface="Cambria Math"/>
                              <a:ea typeface="Cambria Math" panose="02040503050406030204" pitchFamily="18" charset="0"/>
                            </a:rPr>
                            <m:t> </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charset="0"/>
                                  <a:ea typeface="Cambria Math" panose="02040503050406030204" pitchFamily="18" charset="0"/>
                                </a:rPr>
                                <m:t>𝑣</m:t>
                              </m:r>
                            </m:e>
                            <m:sup>
                              <m:r>
                                <a:rPr lang="en-US" sz="2400" i="1">
                                  <a:latin typeface="Cambria Math" charset="0"/>
                                  <a:ea typeface="Cambria Math" panose="02040503050406030204" pitchFamily="18" charset="0"/>
                                </a:rPr>
                                <m:t>′</m:t>
                              </m:r>
                            </m:sup>
                          </m:sSup>
                          <m:r>
                            <a:rPr lang="en-US" sz="2400" i="1">
                              <a:latin typeface="Cambria Math" panose="02040503050406030204" pitchFamily="18" charset="0"/>
                              <a:ea typeface="Cambria Math" panose="02040503050406030204" pitchFamily="18" charset="0"/>
                            </a:rPr>
                            <m:t> </m:t>
                          </m:r>
                        </m:e>
                        <m:e>
                          <m:r>
                            <a:rPr lang="en-US" sz="2400" i="1">
                              <a:latin typeface="Cambria Math" panose="02040503050406030204" pitchFamily="18" charset="0"/>
                              <a:ea typeface="Cambria Math" panose="02040503050406030204" pitchFamily="18" charset="0"/>
                            </a:rPr>
                            <m:t>  </m:t>
                          </m:r>
                          <m:r>
                            <m:rPr>
                              <m:sty m:val="p"/>
                            </m:rPr>
                            <a:rPr lang="en-US" sz="2400">
                              <a:latin typeface="Cambria Math" panose="02040503050406030204" pitchFamily="18" charset="0"/>
                              <a:ea typeface="Cambria Math" panose="02040503050406030204" pitchFamily="18" charset="0"/>
                            </a:rPr>
                            <m:t>St</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𝑎</m:t>
                          </m:r>
                          <m:r>
                            <a:rPr lang="en-US" sz="2400" i="1">
                              <a:latin typeface="Cambria Math" panose="02040503050406030204" pitchFamily="18" charset="0"/>
                              <a:ea typeface="Cambria Math" panose="02040503050406030204" pitchFamily="18" charset="0"/>
                            </a:rPr>
                            <m:t> </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𝑣</m:t>
                              </m:r>
                            </m:e>
                            <m:sup>
                              <m:r>
                                <a:rPr lang="en-US" sz="2400" i="1">
                                  <a:latin typeface="Cambria Math" panose="02040503050406030204" pitchFamily="18" charset="0"/>
                                  <a:ea typeface="Cambria Math" panose="02040503050406030204" pitchFamily="18" charset="0"/>
                                </a:rPr>
                                <m:t>′</m:t>
                              </m:r>
                            </m:sup>
                          </m:sSup>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&lt;</m:t>
                              </m:r>
                            </m:e>
                            <m:sub>
                              <m:r>
                                <a:rPr lang="en-US" sz="2400" i="1">
                                  <a:latin typeface="Cambria Math" panose="02040503050406030204" pitchFamily="18" charset="0"/>
                                  <a:ea typeface="Cambria Math" panose="02040503050406030204" pitchFamily="18" charset="0"/>
                                </a:rPr>
                                <m:t>𝑚𝑜</m:t>
                              </m:r>
                            </m:sub>
                          </m:sSub>
                          <m:r>
                            <m:rPr>
                              <m:sty m:val="p"/>
                            </m:rPr>
                            <a:rPr lang="en-US" sz="2400">
                              <a:latin typeface="Cambria Math" panose="02040503050406030204" pitchFamily="18" charset="0"/>
                              <a:ea typeface="Cambria Math" panose="02040503050406030204" pitchFamily="18" charset="0"/>
                            </a:rPr>
                            <m:t>Ld</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𝑎</m:t>
                          </m:r>
                          <m:r>
                            <a:rPr lang="en-US" sz="2400" b="0" i="1" smtClean="0">
                              <a:latin typeface="Cambria Math" panose="02040503050406030204" pitchFamily="18" charset="0"/>
                              <a:ea typeface="Cambria Math" panose="02040503050406030204" pitchFamily="18" charset="0"/>
                            </a:rPr>
                            <m:t>  </m:t>
                          </m:r>
                          <m:nary>
                            <m:naryPr>
                              <m:chr m:val="⋁"/>
                              <m:subHide m:val="on"/>
                              <m:supHide m:val="on"/>
                              <m:ctrlPr>
                                <a:rPr lang="en-US" sz="2400" b="0" i="1" smtClean="0">
                                  <a:latin typeface="Cambria Math" panose="02040503050406030204" pitchFamily="18" charset="0"/>
                                  <a:ea typeface="Cambria Math" panose="02040503050406030204" pitchFamily="18" charset="0"/>
                                </a:rPr>
                              </m:ctrlPr>
                            </m:naryPr>
                            <m:sub/>
                            <m:sup/>
                            <m:e>
                              <m:r>
                                <a:rPr lang="en-US" sz="2400" b="0" i="1" smtClean="0">
                                  <a:latin typeface="Cambria Math" panose="02040503050406030204" pitchFamily="18" charset="0"/>
                                  <a:ea typeface="Cambria Math" panose="02040503050406030204" pitchFamily="18" charset="0"/>
                                </a:rPr>
                                <m:t> </m:t>
                              </m:r>
                            </m:e>
                          </m:nary>
                          <m:r>
                            <a:rPr lang="en-US" sz="2400" b="0" i="1"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St</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𝑎</m:t>
                          </m:r>
                          <m:r>
                            <a:rPr lang="en-US" sz="2400" b="0" i="1" smtClean="0">
                              <a:latin typeface="Cambria Math" panose="02040503050406030204" pitchFamily="18" charset="0"/>
                              <a:ea typeface="Cambria Math" panose="02040503050406030204" pitchFamily="18" charset="0"/>
                            </a:rPr>
                            <m:t> </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𝑣</m:t>
                              </m:r>
                            </m:e>
                            <m:sup>
                              <m:r>
                                <a:rPr lang="en-US" sz="2400" b="0" i="1" smtClean="0">
                                  <a:latin typeface="Cambria Math" panose="02040503050406030204" pitchFamily="18" charset="0"/>
                                  <a:ea typeface="Cambria Math" panose="02040503050406030204" pitchFamily="18" charset="0"/>
                                </a:rPr>
                                <m:t>′</m:t>
                              </m:r>
                            </m:sup>
                          </m:sSup>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&lt;</m:t>
                              </m:r>
                            </m:e>
                            <m:sub>
                              <m:r>
                                <a:rPr lang="en-US" sz="2400" b="0" i="1" smtClean="0">
                                  <a:latin typeface="Cambria Math" panose="02040503050406030204" pitchFamily="18" charset="0"/>
                                  <a:ea typeface="Cambria Math" panose="02040503050406030204" pitchFamily="18" charset="0"/>
                                </a:rPr>
                                <m:t>𝑝𝑜</m:t>
                              </m:r>
                            </m:sub>
                          </m:sSub>
                          <m:r>
                            <m:rPr>
                              <m:sty m:val="p"/>
                            </m:rPr>
                            <a:rPr lang="en-US" sz="2400" b="0" i="0" smtClean="0">
                              <a:latin typeface="Cambria Math" panose="02040503050406030204" pitchFamily="18" charset="0"/>
                              <a:ea typeface="Cambria Math" panose="02040503050406030204" pitchFamily="18" charset="0"/>
                            </a:rPr>
                            <m:t>Ld</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𝑎</m:t>
                          </m:r>
                        </m:e>
                      </m:d>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084532" y="4133286"/>
                <a:ext cx="10940752" cy="63664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8198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extLst>
                  <p:ext uri="{D42A27DB-BD31-4B8C-83A1-F6EECF244321}">
                    <p14:modId xmlns:p14="http://schemas.microsoft.com/office/powerpoint/2010/main" val="2463350265"/>
                  </p:ext>
                </p:extLst>
              </p:nvPr>
            </p:nvGraphicFramePr>
            <p:xfrm>
              <a:off x="8164644" y="1666328"/>
              <a:ext cx="2909204" cy="1381760"/>
            </p:xfrm>
            <a:graphic>
              <a:graphicData uri="http://schemas.openxmlformats.org/drawingml/2006/table">
                <a:tbl>
                  <a:tblPr firstRow="1" bandRow="1">
                    <a:tableStyleId>{5940675A-B579-460E-94D1-54222C63F5DA}</a:tableStyleId>
                  </a:tblPr>
                  <a:tblGrid>
                    <a:gridCol w="1454602">
                      <a:extLst>
                        <a:ext uri="{9D8B030D-6E8A-4147-A177-3AD203B41FA5}">
                          <a16:colId xmlns:a16="http://schemas.microsoft.com/office/drawing/2014/main" val="2213142364"/>
                        </a:ext>
                      </a:extLst>
                    </a:gridCol>
                    <a:gridCol w="1454602">
                      <a:extLst>
                        <a:ext uri="{9D8B030D-6E8A-4147-A177-3AD203B41FA5}">
                          <a16:colId xmlns:a16="http://schemas.microsoft.com/office/drawing/2014/main" val="42410804"/>
                        </a:ext>
                      </a:extLst>
                    </a:gridCol>
                  </a:tblGrid>
                  <a:tr h="370840">
                    <a:tc>
                      <a:txBody>
                        <a:bodyPr/>
                        <a:lstStyle/>
                        <a:p>
                          <a:pPr algn="ctr"/>
                          <a:r>
                            <a:rPr lang="en-US" b="1" dirty="0" smtClean="0">
                              <a:solidFill>
                                <a:schemeClr val="bg1"/>
                              </a:solidFill>
                            </a:rPr>
                            <a:t>P1</a:t>
                          </a:r>
                          <a:endParaRPr lang="en-US" b="1" dirty="0">
                            <a:solidFill>
                              <a:schemeClr val="bg1"/>
                            </a:solidFill>
                          </a:endParaRPr>
                        </a:p>
                      </a:txBody>
                      <a:tcPr>
                        <a:solidFill>
                          <a:srgbClr val="0070C0"/>
                        </a:solidFill>
                      </a:tcPr>
                    </a:tc>
                    <a:tc>
                      <a:txBody>
                        <a:bodyPr/>
                        <a:lstStyle/>
                        <a:p>
                          <a:pPr algn="ctr"/>
                          <a:r>
                            <a:rPr lang="en-US" b="1" dirty="0" smtClean="0">
                              <a:solidFill>
                                <a:schemeClr val="bg1"/>
                              </a:solidFill>
                            </a:rPr>
                            <a:t>P2</a:t>
                          </a:r>
                          <a:endParaRPr lang="en-US" b="1" dirty="0">
                            <a:solidFill>
                              <a:schemeClr val="bg1"/>
                            </a:solidFill>
                          </a:endParaRPr>
                        </a:p>
                      </a:txBody>
                      <a:tcPr>
                        <a:solidFill>
                          <a:srgbClr val="0070C0"/>
                        </a:solidFill>
                      </a:tcPr>
                    </a:tc>
                    <a:extLst>
                      <a:ext uri="{0D108BD9-81ED-4DB2-BD59-A6C34878D82A}">
                        <a16:rowId xmlns:a16="http://schemas.microsoft.com/office/drawing/2014/main" val="3158676028"/>
                      </a:ext>
                    </a:extLst>
                  </a:tr>
                  <a:tr h="370840">
                    <a:tc>
                      <a:txBody>
                        <a:bodyPr/>
                        <a:lstStyle/>
                        <a:p>
                          <a:pPr algn="l"/>
                          <a:r>
                            <a:rPr lang="en-US" dirty="0" smtClean="0"/>
                            <a:t>r1 = </a:t>
                          </a:r>
                          <a:r>
                            <a:rPr lang="en-US" dirty="0" err="1" smtClean="0"/>
                            <a:t>Ld</a:t>
                          </a:r>
                          <a:r>
                            <a:rPr lang="en-US" dirty="0" smtClean="0"/>
                            <a:t> </a:t>
                          </a:r>
                          <a14:m>
                            <m:oMath xmlns:m="http://schemas.openxmlformats.org/officeDocument/2006/math">
                              <m:r>
                                <a:rPr lang="en-US" i="1" dirty="0" smtClean="0">
                                  <a:latin typeface="Cambria Math" panose="02040503050406030204" pitchFamily="18" charset="0"/>
                                </a:rPr>
                                <m:t>𝑎</m:t>
                              </m:r>
                            </m:oMath>
                          </a14:m>
                          <a:endParaRPr lang="en-US" baseline="0" dirty="0" smtClean="0"/>
                        </a:p>
                        <a:p>
                          <a:pPr algn="l"/>
                          <a:r>
                            <a:rPr lang="en-US" baseline="0" dirty="0" smtClean="0"/>
                            <a:t>St </a:t>
                          </a:r>
                          <a14:m>
                            <m:oMath xmlns:m="http://schemas.openxmlformats.org/officeDocument/2006/math">
                              <m:r>
                                <a:rPr lang="en-US" i="1" baseline="0" dirty="0" smtClean="0">
                                  <a:latin typeface="Cambria Math" panose="02040503050406030204" pitchFamily="18" charset="0"/>
                                </a:rPr>
                                <m:t>𝑏</m:t>
                              </m:r>
                            </m:oMath>
                          </a14:m>
                          <a:r>
                            <a:rPr lang="en-US" baseline="0" dirty="0" smtClean="0"/>
                            <a:t> 1</a:t>
                          </a:r>
                          <a:endParaRPr lang="en-US" dirty="0"/>
                        </a:p>
                      </a:txBody>
                      <a:tcPr>
                        <a:solidFill>
                          <a:schemeClr val="bg1"/>
                        </a:solidFill>
                      </a:tcPr>
                    </a:tc>
                    <a:tc>
                      <a:txBody>
                        <a:bodyPr/>
                        <a:lstStyle/>
                        <a:p>
                          <a:pPr algn="l"/>
                          <a:r>
                            <a:rPr lang="en-US" dirty="0" smtClean="0"/>
                            <a:t>r2</a:t>
                          </a:r>
                          <a:r>
                            <a:rPr lang="en-US" baseline="0" dirty="0" smtClean="0"/>
                            <a:t> = </a:t>
                          </a:r>
                          <a:r>
                            <a:rPr lang="en-US" baseline="0" dirty="0" err="1" smtClean="0"/>
                            <a:t>Ld</a:t>
                          </a:r>
                          <a:r>
                            <a:rPr lang="en-US" baseline="0" dirty="0" smtClean="0"/>
                            <a:t> </a:t>
                          </a:r>
                          <a14:m>
                            <m:oMath xmlns:m="http://schemas.openxmlformats.org/officeDocument/2006/math">
                              <m:r>
                                <a:rPr lang="en-US" i="1" baseline="0" dirty="0" smtClean="0">
                                  <a:latin typeface="Cambria Math" panose="02040503050406030204" pitchFamily="18" charset="0"/>
                                </a:rPr>
                                <m:t>𝑏</m:t>
                              </m:r>
                            </m:oMath>
                          </a14:m>
                          <a:endParaRPr lang="en-US" baseline="0" dirty="0" smtClean="0"/>
                        </a:p>
                        <a:p>
                          <a:pPr algn="l"/>
                          <a:r>
                            <a:rPr lang="en-US" baseline="0" dirty="0" smtClean="0"/>
                            <a:t>St </a:t>
                          </a:r>
                          <a14:m>
                            <m:oMath xmlns:m="http://schemas.openxmlformats.org/officeDocument/2006/math">
                              <m:r>
                                <a:rPr lang="en-US" i="1" baseline="0" dirty="0" smtClean="0">
                                  <a:latin typeface="Cambria Math" panose="02040503050406030204" pitchFamily="18" charset="0"/>
                                </a:rPr>
                                <m:t>𝑎</m:t>
                              </m:r>
                            </m:oMath>
                          </a14:m>
                          <a:r>
                            <a:rPr lang="en-US" baseline="0" dirty="0" smtClean="0"/>
                            <a:t> 1</a:t>
                          </a:r>
                          <a:endParaRPr lang="en-US" dirty="0"/>
                        </a:p>
                      </a:txBody>
                      <a:tcPr>
                        <a:solidFill>
                          <a:schemeClr val="bg1"/>
                        </a:solidFill>
                      </a:tcPr>
                    </a:tc>
                    <a:extLst>
                      <a:ext uri="{0D108BD9-81ED-4DB2-BD59-A6C34878D82A}">
                        <a16:rowId xmlns:a16="http://schemas.microsoft.com/office/drawing/2014/main" val="4272731295"/>
                      </a:ext>
                    </a:extLst>
                  </a:tr>
                  <a:tr h="370840">
                    <a:tc gridSpan="2">
                      <a:txBody>
                        <a:bodyPr/>
                        <a:lstStyle/>
                        <a:p>
                          <a:pPr algn="l"/>
                          <a:r>
                            <a:rPr lang="en-US" dirty="0" smtClean="0"/>
                            <a:t>UMM allows:</a:t>
                          </a:r>
                          <a:r>
                            <a:rPr lang="en-US" baseline="0" dirty="0" smtClean="0"/>
                            <a:t> r1=r2=1</a:t>
                          </a:r>
                          <a:endParaRPr lang="en-US" dirty="0"/>
                        </a:p>
                      </a:txBody>
                      <a:tcPr>
                        <a:solidFill>
                          <a:schemeClr val="bg1"/>
                        </a:solidFill>
                      </a:tcPr>
                    </a:tc>
                    <a:tc hMerge="1">
                      <a:txBody>
                        <a:bodyPr/>
                        <a:lstStyle/>
                        <a:p>
                          <a:pPr algn="l"/>
                          <a:endParaRPr lang="en-US" dirty="0"/>
                        </a:p>
                      </a:txBody>
                      <a:tcPr>
                        <a:solidFill>
                          <a:schemeClr val="bg1"/>
                        </a:solidFill>
                      </a:tcPr>
                    </a:tc>
                    <a:extLst>
                      <a:ext uri="{0D108BD9-81ED-4DB2-BD59-A6C34878D82A}">
                        <a16:rowId xmlns:a16="http://schemas.microsoft.com/office/drawing/2014/main" val="4122507502"/>
                      </a:ext>
                    </a:extLst>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2463350265"/>
                  </p:ext>
                </p:extLst>
              </p:nvPr>
            </p:nvGraphicFramePr>
            <p:xfrm>
              <a:off x="8164644" y="1666328"/>
              <a:ext cx="2909204" cy="1381760"/>
            </p:xfrm>
            <a:graphic>
              <a:graphicData uri="http://schemas.openxmlformats.org/drawingml/2006/table">
                <a:tbl>
                  <a:tblPr firstRow="1" bandRow="1">
                    <a:tableStyleId>{5940675A-B579-460E-94D1-54222C63F5DA}</a:tableStyleId>
                  </a:tblPr>
                  <a:tblGrid>
                    <a:gridCol w="1454602">
                      <a:extLst>
                        <a:ext uri="{9D8B030D-6E8A-4147-A177-3AD203B41FA5}">
                          <a16:colId xmlns:a16="http://schemas.microsoft.com/office/drawing/2014/main" val="2213142364"/>
                        </a:ext>
                      </a:extLst>
                    </a:gridCol>
                    <a:gridCol w="1454602">
                      <a:extLst>
                        <a:ext uri="{9D8B030D-6E8A-4147-A177-3AD203B41FA5}">
                          <a16:colId xmlns:a16="http://schemas.microsoft.com/office/drawing/2014/main" val="42410804"/>
                        </a:ext>
                      </a:extLst>
                    </a:gridCol>
                  </a:tblGrid>
                  <a:tr h="370840">
                    <a:tc>
                      <a:txBody>
                        <a:bodyPr/>
                        <a:lstStyle/>
                        <a:p>
                          <a:pPr algn="ctr"/>
                          <a:r>
                            <a:rPr lang="en-US" b="1" dirty="0" smtClean="0">
                              <a:solidFill>
                                <a:schemeClr val="bg1"/>
                              </a:solidFill>
                            </a:rPr>
                            <a:t>P1</a:t>
                          </a:r>
                          <a:endParaRPr lang="en-US" b="1" dirty="0">
                            <a:solidFill>
                              <a:schemeClr val="bg1"/>
                            </a:solidFill>
                          </a:endParaRPr>
                        </a:p>
                      </a:txBody>
                      <a:tcPr>
                        <a:solidFill>
                          <a:srgbClr val="0070C0"/>
                        </a:solidFill>
                      </a:tcPr>
                    </a:tc>
                    <a:tc>
                      <a:txBody>
                        <a:bodyPr/>
                        <a:lstStyle/>
                        <a:p>
                          <a:pPr algn="ctr"/>
                          <a:r>
                            <a:rPr lang="en-US" b="1" dirty="0" smtClean="0">
                              <a:solidFill>
                                <a:schemeClr val="bg1"/>
                              </a:solidFill>
                            </a:rPr>
                            <a:t>P2</a:t>
                          </a:r>
                          <a:endParaRPr lang="en-US" b="1" dirty="0">
                            <a:solidFill>
                              <a:schemeClr val="bg1"/>
                            </a:solidFill>
                          </a:endParaRPr>
                        </a:p>
                      </a:txBody>
                      <a:tcPr>
                        <a:solidFill>
                          <a:srgbClr val="0070C0"/>
                        </a:solidFill>
                      </a:tcPr>
                    </a:tc>
                    <a:extLst>
                      <a:ext uri="{0D108BD9-81ED-4DB2-BD59-A6C34878D82A}">
                        <a16:rowId xmlns:a16="http://schemas.microsoft.com/office/drawing/2014/main" val="3158676028"/>
                      </a:ext>
                    </a:extLst>
                  </a:tr>
                  <a:tr h="640080">
                    <a:tc>
                      <a:txBody>
                        <a:bodyPr/>
                        <a:lstStyle/>
                        <a:p>
                          <a:endParaRPr lang="en-US"/>
                        </a:p>
                      </a:txBody>
                      <a:tcPr>
                        <a:blipFill>
                          <a:blip r:embed="rId3"/>
                          <a:stretch>
                            <a:fillRect l="-418" t="-62264" r="-100837" b="-70755"/>
                          </a:stretch>
                        </a:blipFill>
                      </a:tcPr>
                    </a:tc>
                    <a:tc>
                      <a:txBody>
                        <a:bodyPr/>
                        <a:lstStyle/>
                        <a:p>
                          <a:endParaRPr lang="en-US"/>
                        </a:p>
                      </a:txBody>
                      <a:tcPr>
                        <a:blipFill>
                          <a:blip r:embed="rId3"/>
                          <a:stretch>
                            <a:fillRect l="-100418" t="-62264" r="-837" b="-70755"/>
                          </a:stretch>
                        </a:blipFill>
                      </a:tcPr>
                    </a:tc>
                    <a:extLst>
                      <a:ext uri="{0D108BD9-81ED-4DB2-BD59-A6C34878D82A}">
                        <a16:rowId xmlns:a16="http://schemas.microsoft.com/office/drawing/2014/main" val="4272731295"/>
                      </a:ext>
                    </a:extLst>
                  </a:tr>
                  <a:tr h="370840">
                    <a:tc gridSpan="2">
                      <a:txBody>
                        <a:bodyPr/>
                        <a:lstStyle/>
                        <a:p>
                          <a:pPr algn="l"/>
                          <a:r>
                            <a:rPr lang="en-US" dirty="0" smtClean="0"/>
                            <a:t>UMM allows:</a:t>
                          </a:r>
                          <a:r>
                            <a:rPr lang="en-US" baseline="0" dirty="0" smtClean="0"/>
                            <a:t> r1=r2=1</a:t>
                          </a:r>
                          <a:endParaRPr lang="en-US" dirty="0"/>
                        </a:p>
                      </a:txBody>
                      <a:tcPr>
                        <a:solidFill>
                          <a:schemeClr val="bg1"/>
                        </a:solidFill>
                      </a:tcPr>
                    </a:tc>
                    <a:tc hMerge="1">
                      <a:txBody>
                        <a:bodyPr/>
                        <a:lstStyle/>
                        <a:p>
                          <a:pPr algn="l"/>
                          <a:endParaRPr lang="en-US" dirty="0"/>
                        </a:p>
                      </a:txBody>
                      <a:tcPr>
                        <a:solidFill>
                          <a:schemeClr val="bg1"/>
                        </a:solidFill>
                      </a:tcPr>
                    </a:tc>
                    <a:extLst>
                      <a:ext uri="{0D108BD9-81ED-4DB2-BD59-A6C34878D82A}">
                        <a16:rowId xmlns:a16="http://schemas.microsoft.com/office/drawing/2014/main" val="4122507502"/>
                      </a:ext>
                    </a:extLst>
                  </a:tr>
                </a:tbl>
              </a:graphicData>
            </a:graphic>
          </p:graphicFrame>
        </mc:Fallback>
      </mc:AlternateContent>
      <p:sp>
        <p:nvSpPr>
          <p:cNvPr id="7" name="Rectangle 6"/>
          <p:cNvSpPr/>
          <p:nvPr/>
        </p:nvSpPr>
        <p:spPr>
          <a:xfrm>
            <a:off x="1373811" y="1620781"/>
            <a:ext cx="2265072" cy="807501"/>
          </a:xfrm>
          <a:prstGeom prst="rect">
            <a:avLst/>
          </a:prstGeom>
          <a:solidFill>
            <a:srgbClr val="FFFC95"/>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40458C"/>
              </a:solidFill>
              <a:effectLst/>
              <a:uLnTx/>
              <a:uFillTx/>
              <a:latin typeface="Calibri" panose="020F0502020204030204" pitchFamily="34" charset="0"/>
              <a:cs typeface="Calibri" panose="020F0502020204030204" pitchFamily="34" charset="0"/>
            </a:endParaRPr>
          </a:p>
        </p:txBody>
      </p:sp>
      <p:sp>
        <p:nvSpPr>
          <p:cNvPr id="17" name="TextBox 16"/>
          <p:cNvSpPr txBox="1"/>
          <p:nvPr/>
        </p:nvSpPr>
        <p:spPr>
          <a:xfrm>
            <a:off x="1616775" y="2000935"/>
            <a:ext cx="1776202"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smtClean="0"/>
              <a:t>ROB</a:t>
            </a:r>
            <a:endParaRPr lang="en-US" dirty="0"/>
          </a:p>
        </p:txBody>
      </p:sp>
      <p:sp>
        <p:nvSpPr>
          <p:cNvPr id="2" name="Title 1"/>
          <p:cNvSpPr>
            <a:spLocks noGrp="1"/>
          </p:cNvSpPr>
          <p:nvPr>
            <p:ph type="title"/>
          </p:nvPr>
        </p:nvSpPr>
        <p:spPr/>
        <p:txBody>
          <a:bodyPr/>
          <a:lstStyle/>
          <a:p>
            <a:r>
              <a:rPr lang="en-US" sz="4000" dirty="0" smtClean="0"/>
              <a:t>Complications in the operational definition of UMM</a:t>
            </a:r>
            <a:endParaRPr lang="en-US" sz="4000" dirty="0"/>
          </a:p>
        </p:txBody>
      </p:sp>
      <p:sp>
        <p:nvSpPr>
          <p:cNvPr id="3" name="Content Placeholder 2"/>
          <p:cNvSpPr>
            <a:spLocks noGrp="1"/>
          </p:cNvSpPr>
          <p:nvPr>
            <p:ph idx="1"/>
          </p:nvPr>
        </p:nvSpPr>
        <p:spPr>
          <a:xfrm>
            <a:off x="915594" y="3456527"/>
            <a:ext cx="10532933" cy="2790353"/>
          </a:xfrm>
        </p:spPr>
        <p:txBody>
          <a:bodyPr/>
          <a:lstStyle/>
          <a:p>
            <a:r>
              <a:rPr lang="en-US" sz="2400" dirty="0" smtClean="0"/>
              <a:t>Such behaviors cannot be generated in an operational model unless partially executed instructions are modelled and speculation is introduced in the abstract machine</a:t>
            </a:r>
            <a:endParaRPr lang="en-US" sz="2400" dirty="0"/>
          </a:p>
          <a:p>
            <a:pPr lvl="1"/>
            <a:r>
              <a:rPr lang="en-US" sz="2000" dirty="0" smtClean="0"/>
              <a:t>abstract machine needs an ROB-like structure </a:t>
            </a:r>
            <a:r>
              <a:rPr lang="en-US" sz="2000" dirty="0" smtClean="0">
                <a:sym typeface="Symbol" panose="05050102010706020507" pitchFamily="18" charset="2"/>
              </a:rPr>
              <a:t></a:t>
            </a:r>
            <a:r>
              <a:rPr lang="en-US" sz="2000" dirty="0" smtClean="0"/>
              <a:t> </a:t>
            </a:r>
            <a:r>
              <a:rPr lang="en-US" sz="2000" i="1" dirty="0" smtClean="0"/>
              <a:t>complicated</a:t>
            </a:r>
          </a:p>
        </p:txBody>
      </p:sp>
      <p:sp>
        <p:nvSpPr>
          <p:cNvPr id="4" name="Date Placeholder 3"/>
          <p:cNvSpPr>
            <a:spLocks noGrp="1"/>
          </p:cNvSpPr>
          <p:nvPr>
            <p:ph type="dt" sz="half" idx="10"/>
          </p:nvPr>
        </p:nvSpPr>
        <p:spPr/>
        <p:txBody>
          <a:bodyPr/>
          <a:lstStyle/>
          <a:p>
            <a:r>
              <a:rPr lang="en-US" dirty="0" smtClean="0"/>
              <a:t>09/12/2017</a:t>
            </a:r>
            <a:endParaRPr lang="en-US" dirty="0"/>
          </a:p>
        </p:txBody>
      </p:sp>
      <p:sp>
        <p:nvSpPr>
          <p:cNvPr id="5" name="Slide Number Placeholder 4"/>
          <p:cNvSpPr>
            <a:spLocks noGrp="1"/>
          </p:cNvSpPr>
          <p:nvPr>
            <p:ph type="sldNum" sz="quarter" idx="11"/>
          </p:nvPr>
        </p:nvSpPr>
        <p:spPr/>
        <p:txBody>
          <a:bodyPr/>
          <a:lstStyle/>
          <a:p>
            <a:fld id="{150B58A3-ADC4-4689-8A5B-97CA47884A12}" type="slidenum">
              <a:rPr lang="en-US" smtClean="0"/>
              <a:t>8</a:t>
            </a:fld>
            <a:endParaRPr lang="en-US"/>
          </a:p>
        </p:txBody>
      </p:sp>
      <p:sp>
        <p:nvSpPr>
          <p:cNvPr id="9" name="Rectangle 8"/>
          <p:cNvSpPr/>
          <p:nvPr/>
        </p:nvSpPr>
        <p:spPr>
          <a:xfrm>
            <a:off x="1373811" y="2754305"/>
            <a:ext cx="5198001" cy="402155"/>
          </a:xfrm>
          <a:prstGeom prst="rect">
            <a:avLst/>
          </a:prstGeom>
          <a:solidFill>
            <a:srgbClr val="B25955"/>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FFFFFF"/>
                </a:solidFill>
                <a:effectLst/>
                <a:uLnTx/>
                <a:uFillTx/>
                <a:latin typeface="Calibri" panose="020F0502020204030204" pitchFamily="34" charset="0"/>
                <a:cs typeface="Calibri" panose="020F0502020204030204" pitchFamily="34" charset="0"/>
              </a:rPr>
              <a:t>Memory</a:t>
            </a:r>
          </a:p>
        </p:txBody>
      </p:sp>
      <p:cxnSp>
        <p:nvCxnSpPr>
          <p:cNvPr id="10" name="Straight Arrow Connector 9"/>
          <p:cNvCxnSpPr/>
          <p:nvPr/>
        </p:nvCxnSpPr>
        <p:spPr>
          <a:xfrm flipH="1" flipV="1">
            <a:off x="2506206" y="2431489"/>
            <a:ext cx="0" cy="322816"/>
          </a:xfrm>
          <a:prstGeom prst="straightConnector1">
            <a:avLst/>
          </a:prstGeom>
          <a:noFill/>
          <a:ln w="9525" cap="flat" cmpd="sng" algn="ctr">
            <a:solidFill>
              <a:srgbClr val="40458C">
                <a:shade val="95000"/>
                <a:satMod val="105000"/>
              </a:srgbClr>
            </a:solidFill>
            <a:prstDash val="solid"/>
            <a:headEnd type="triangle" w="med" len="med"/>
            <a:tailEnd type="triangle" w="med" len="med"/>
          </a:ln>
          <a:effectLst/>
        </p:spPr>
      </p:cxnSp>
      <mc:AlternateContent xmlns:mc="http://schemas.openxmlformats.org/markup-compatibility/2006" xmlns:a14="http://schemas.microsoft.com/office/drawing/2010/main">
        <mc:Choice Requires="a14">
          <p:sp>
            <p:nvSpPr>
              <p:cNvPr id="13" name="TextBox 12"/>
              <p:cNvSpPr txBox="1"/>
              <p:nvPr/>
            </p:nvSpPr>
            <p:spPr>
              <a:xfrm>
                <a:off x="1867647" y="1620781"/>
                <a:ext cx="1277401" cy="369332"/>
              </a:xfrm>
              <a:prstGeom prst="rect">
                <a:avLst/>
              </a:prstGeom>
              <a:noFill/>
            </p:spPr>
            <p:txBody>
              <a:bodyPr wrap="none" rtlCol="0">
                <a:spAutoFit/>
              </a:bodyPr>
              <a:lstStyle/>
              <a:p>
                <a:pPr algn="ctr"/>
                <a:r>
                  <a:rPr lang="en-US" dirty="0" smtClean="0">
                    <a:solidFill>
                      <a:schemeClr val="tx1"/>
                    </a:solidFill>
                    <a:latin typeface="Calibri" panose="020F0502020204030204" pitchFamily="34" charset="0"/>
                    <a:cs typeface="Calibri" panose="020F0502020204030204" pitchFamily="34" charset="0"/>
                  </a:rPr>
                  <a:t>Processor </a:t>
                </a:r>
                <a14:m>
                  <m:oMath xmlns:m="http://schemas.openxmlformats.org/officeDocument/2006/math">
                    <m:r>
                      <a:rPr lang="en-US" i="1" dirty="0" smtClean="0">
                        <a:solidFill>
                          <a:schemeClr val="tx1"/>
                        </a:solidFill>
                        <a:latin typeface="Cambria Math" panose="02040503050406030204" pitchFamily="18" charset="0"/>
                      </a:rPr>
                      <m:t>1</m:t>
                    </m:r>
                  </m:oMath>
                </a14:m>
                <a:endParaRPr lang="en-US" dirty="0">
                  <a:solidFill>
                    <a:schemeClr val="tx1"/>
                  </a:solidFill>
                  <a:latin typeface="Calibri" panose="020F0502020204030204" pitchFamily="34" charset="0"/>
                  <a:cs typeface="Calibri" panose="020F050202020403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67647" y="1620781"/>
                <a:ext cx="1277401" cy="369332"/>
              </a:xfrm>
              <a:prstGeom prst="rect">
                <a:avLst/>
              </a:prstGeom>
              <a:blipFill>
                <a:blip r:embed="rId4"/>
                <a:stretch>
                  <a:fillRect l="-3810" t="-10000" b="-26667"/>
                </a:stretch>
              </a:blipFill>
            </p:spPr>
            <p:txBody>
              <a:bodyPr/>
              <a:lstStyle/>
              <a:p>
                <a:r>
                  <a:rPr lang="en-US">
                    <a:noFill/>
                  </a:rPr>
                  <a:t> </a:t>
                </a:r>
              </a:p>
            </p:txBody>
          </p:sp>
        </mc:Fallback>
      </mc:AlternateContent>
      <p:sp>
        <p:nvSpPr>
          <p:cNvPr id="14" name="Rectangle 13"/>
          <p:cNvSpPr/>
          <p:nvPr/>
        </p:nvSpPr>
        <p:spPr>
          <a:xfrm>
            <a:off x="4306740" y="1620781"/>
            <a:ext cx="2265072" cy="807501"/>
          </a:xfrm>
          <a:prstGeom prst="rect">
            <a:avLst/>
          </a:prstGeom>
          <a:solidFill>
            <a:srgbClr val="FFFC95"/>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smtClean="0">
              <a:ln>
                <a:noFill/>
              </a:ln>
              <a:solidFill>
                <a:srgbClr val="40458C"/>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4800575" y="1620781"/>
                <a:ext cx="1277401" cy="369332"/>
              </a:xfrm>
              <a:prstGeom prst="rect">
                <a:avLst/>
              </a:prstGeom>
              <a:noFill/>
            </p:spPr>
            <p:txBody>
              <a:bodyPr wrap="none" rtlCol="0">
                <a:spAutoFit/>
              </a:bodyPr>
              <a:lstStyle/>
              <a:p>
                <a:pPr algn="ctr"/>
                <a:r>
                  <a:rPr lang="en-US" dirty="0" smtClean="0">
                    <a:solidFill>
                      <a:schemeClr val="tx1"/>
                    </a:solidFill>
                    <a:latin typeface="Calibri" panose="020F0502020204030204" pitchFamily="34" charset="0"/>
                    <a:cs typeface="Calibri" panose="020F0502020204030204" pitchFamily="34" charset="0"/>
                  </a:rPr>
                  <a:t>Processor </a:t>
                </a:r>
                <a14:m>
                  <m:oMath xmlns:m="http://schemas.openxmlformats.org/officeDocument/2006/math">
                    <m:r>
                      <a:rPr lang="en-US" b="0" i="1" smtClean="0">
                        <a:solidFill>
                          <a:schemeClr val="tx1"/>
                        </a:solidFill>
                        <a:latin typeface="Cambria Math" panose="02040503050406030204" pitchFamily="18" charset="0"/>
                        <a:cs typeface="Calibri" panose="020F0502020204030204" pitchFamily="34" charset="0"/>
                      </a:rPr>
                      <m:t>2</m:t>
                    </m:r>
                  </m:oMath>
                </a14:m>
                <a:endParaRPr lang="en-US" dirty="0">
                  <a:solidFill>
                    <a:schemeClr val="tx1"/>
                  </a:solidFill>
                  <a:latin typeface="Calibri" panose="020F0502020204030204" pitchFamily="34" charset="0"/>
                  <a:cs typeface="Calibri" panose="020F050202020403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800575" y="1620781"/>
                <a:ext cx="1277401" cy="369332"/>
              </a:xfrm>
              <a:prstGeom prst="rect">
                <a:avLst/>
              </a:prstGeom>
              <a:blipFill>
                <a:blip r:embed="rId5"/>
                <a:stretch>
                  <a:fillRect l="-3810" t="-10000" b="-26667"/>
                </a:stretch>
              </a:blipFill>
            </p:spPr>
            <p:txBody>
              <a:bodyPr/>
              <a:lstStyle/>
              <a:p>
                <a:r>
                  <a:rPr lang="en-US">
                    <a:noFill/>
                  </a:rPr>
                  <a:t> </a:t>
                </a:r>
              </a:p>
            </p:txBody>
          </p:sp>
        </mc:Fallback>
      </mc:AlternateContent>
      <p:cxnSp>
        <p:nvCxnSpPr>
          <p:cNvPr id="18" name="Straight Arrow Connector 17"/>
          <p:cNvCxnSpPr/>
          <p:nvPr/>
        </p:nvCxnSpPr>
        <p:spPr>
          <a:xfrm flipV="1">
            <a:off x="5457713" y="2431488"/>
            <a:ext cx="1244" cy="320040"/>
          </a:xfrm>
          <a:prstGeom prst="straightConnector1">
            <a:avLst/>
          </a:prstGeom>
          <a:noFill/>
          <a:ln w="9525" cap="flat" cmpd="sng" algn="ctr">
            <a:solidFill>
              <a:srgbClr val="40458C">
                <a:shade val="95000"/>
                <a:satMod val="105000"/>
              </a:srgbClr>
            </a:solidFill>
            <a:prstDash val="solid"/>
            <a:headEnd type="triangle" w="med" len="med"/>
            <a:tailEnd type="triangle" w="med" len="med"/>
          </a:ln>
          <a:effectLst/>
        </p:spPr>
      </p:cxnSp>
      <p:sp>
        <p:nvSpPr>
          <p:cNvPr id="23" name="TextBox 22"/>
          <p:cNvSpPr txBox="1"/>
          <p:nvPr/>
        </p:nvSpPr>
        <p:spPr>
          <a:xfrm>
            <a:off x="4569612" y="1987876"/>
            <a:ext cx="1776202"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dirty="0" smtClean="0"/>
              <a:t>ROB</a:t>
            </a:r>
            <a:endParaRPr lang="en-US" dirty="0"/>
          </a:p>
        </p:txBody>
      </p:sp>
      <p:sp>
        <p:nvSpPr>
          <p:cNvPr id="6" name="TextBox 5"/>
          <p:cNvSpPr txBox="1"/>
          <p:nvPr/>
        </p:nvSpPr>
        <p:spPr>
          <a:xfrm>
            <a:off x="7982419" y="1273177"/>
            <a:ext cx="3273653" cy="369332"/>
          </a:xfrm>
          <a:prstGeom prst="rect">
            <a:avLst/>
          </a:prstGeom>
          <a:noFill/>
        </p:spPr>
        <p:txBody>
          <a:bodyPr wrap="none" rtlCol="0">
            <a:spAutoFit/>
          </a:bodyPr>
          <a:lstStyle/>
          <a:p>
            <a:r>
              <a:rPr lang="en-US" dirty="0" smtClean="0"/>
              <a:t>Example: Load Buffer (LB)</a:t>
            </a:r>
            <a:endParaRPr lang="en-US" dirty="0"/>
          </a:p>
        </p:txBody>
      </p:sp>
    </p:spTree>
    <p:extLst>
      <p:ext uri="{BB962C8B-B14F-4D97-AF65-F5344CB8AC3E}">
        <p14:creationId xmlns:p14="http://schemas.microsoft.com/office/powerpoint/2010/main" val="187355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in </a:t>
            </a:r>
            <a:r>
              <a:rPr lang="en-US" dirty="0" smtClean="0"/>
              <a:t>the axiomatic </a:t>
            </a:r>
            <a:r>
              <a:rPr lang="en-US" dirty="0"/>
              <a:t>d</a:t>
            </a:r>
            <a:r>
              <a:rPr lang="en-US" dirty="0" smtClean="0"/>
              <a:t>efinition </a:t>
            </a:r>
            <a:r>
              <a:rPr lang="en-US" dirty="0"/>
              <a:t>of UMM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12800" y="3937727"/>
                <a:ext cx="10363200" cy="1652955"/>
              </a:xfrm>
            </p:spPr>
            <p:txBody>
              <a:bodyPr/>
              <a:lstStyle/>
              <a:p>
                <a:r>
                  <a:rPr lang="en-US" sz="2400" dirty="0" smtClean="0"/>
                  <a:t>However</a:t>
                </a:r>
                <a:r>
                  <a:rPr lang="en-US" sz="2400" dirty="0"/>
                  <a:t>, </a:t>
                </a:r>
                <a:r>
                  <a:rPr lang="en-US" sz="2400" dirty="0" smtClean="0"/>
                  <a:t>“</a:t>
                </a:r>
                <a14:m>
                  <m:oMath xmlns:m="http://schemas.openxmlformats.org/officeDocument/2006/math">
                    <m:r>
                      <a:rPr lang="en-US" sz="2400" i="1" dirty="0" smtClean="0">
                        <a:solidFill>
                          <a:srgbClr val="FF0000"/>
                        </a:solidFill>
                        <a:latin typeface="Cambria Math" panose="02040503050406030204" pitchFamily="18" charset="0"/>
                      </a:rPr>
                      <m:t>𝑎</m:t>
                    </m:r>
                    <m:r>
                      <a:rPr lang="en-US" sz="2400" i="1" dirty="0" smtClean="0">
                        <a:solidFill>
                          <a:srgbClr val="FF0000"/>
                        </a:solidFill>
                        <a:latin typeface="Cambria Math" panose="02040503050406030204" pitchFamily="18" charset="0"/>
                      </a:rPr>
                      <m:t>=</m:t>
                    </m:r>
                    <m:r>
                      <a:rPr lang="en-US" sz="2400" i="1" dirty="0" smtClean="0">
                        <a:solidFill>
                          <a:srgbClr val="FF0000"/>
                        </a:solidFill>
                        <a:latin typeface="Cambria Math" panose="02040503050406030204" pitchFamily="18" charset="0"/>
                      </a:rPr>
                      <m:t>𝑏</m:t>
                    </m:r>
                  </m:oMath>
                </a14:m>
                <a:r>
                  <a:rPr lang="en-US" sz="2400" dirty="0" smtClean="0"/>
                  <a:t>” in the (</a:t>
                </a:r>
                <a:r>
                  <a:rPr lang="en-US" sz="2400" dirty="0" err="1" smtClean="0"/>
                  <a:t>Ld,St</a:t>
                </a:r>
                <a:r>
                  <a:rPr lang="en-US" sz="2400" dirty="0" smtClean="0"/>
                  <a:t>) entry does not capture the load-to-store orderings that must be preserved in any implementation to </a:t>
                </a:r>
                <a:r>
                  <a:rPr lang="en-US" sz="2400" dirty="0"/>
                  <a:t>ensure single-thread </a:t>
                </a:r>
                <a:r>
                  <a:rPr lang="en-US" sz="2400" dirty="0" smtClean="0"/>
                  <a:t>correctness, e.g.,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12800" y="3937727"/>
                <a:ext cx="10363200" cy="1652955"/>
              </a:xfrm>
              <a:blipFill>
                <a:blip r:embed="rId3"/>
                <a:stretch>
                  <a:fillRect t="-332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dirty="0" smtClean="0"/>
              <a:t>09/12/2017</a:t>
            </a:r>
            <a:endParaRPr lang="en-US" dirty="0"/>
          </a:p>
        </p:txBody>
      </p:sp>
      <p:sp>
        <p:nvSpPr>
          <p:cNvPr id="5" name="Slide Number Placeholder 4"/>
          <p:cNvSpPr>
            <a:spLocks noGrp="1"/>
          </p:cNvSpPr>
          <p:nvPr>
            <p:ph type="sldNum" sz="quarter" idx="11"/>
          </p:nvPr>
        </p:nvSpPr>
        <p:spPr/>
        <p:txBody>
          <a:bodyPr/>
          <a:lstStyle/>
          <a:p>
            <a:fld id="{150B58A3-ADC4-4689-8A5B-97CA47884A12}" type="slidenum">
              <a:rPr lang="en-US" smtClean="0"/>
              <a:t>9</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2066692" y="5415802"/>
                <a:ext cx="2355132" cy="923330"/>
              </a:xfrm>
              <a:prstGeom prst="rect">
                <a:avLst/>
              </a:prstGeom>
              <a:solidFill>
                <a:schemeClr val="bg1"/>
              </a:solidFill>
              <a:ln>
                <a:solidFill>
                  <a:schemeClr val="tx1"/>
                </a:solidFill>
              </a:ln>
            </p:spPr>
            <p:txBody>
              <a:bodyPr wrap="none" rtlCol="0">
                <a:spAutoFit/>
              </a:bodyPr>
              <a:lstStyle/>
              <a:p>
                <a:r>
                  <a:rPr lang="en-US" dirty="0" smtClean="0"/>
                  <a:t>I1: r1 = </a:t>
                </a:r>
                <a:r>
                  <a:rPr lang="en-US" dirty="0" err="1" smtClean="0"/>
                  <a:t>Ld</a:t>
                </a:r>
                <a:r>
                  <a:rPr lang="en-US" dirty="0" smtClean="0"/>
                  <a:t> </a:t>
                </a:r>
                <a14:m>
                  <m:oMath xmlns:m="http://schemas.openxmlformats.org/officeDocument/2006/math">
                    <m:r>
                      <a:rPr lang="en-US" i="1" dirty="0" smtClean="0">
                        <a:latin typeface="Cambria Math" panose="02040503050406030204" pitchFamily="18" charset="0"/>
                      </a:rPr>
                      <m:t>𝑎</m:t>
                    </m:r>
                  </m:oMath>
                </a14:m>
                <a:endParaRPr lang="en-US" dirty="0" smtClean="0"/>
              </a:p>
              <a:p>
                <a:r>
                  <a:rPr lang="en-US" dirty="0" smtClean="0"/>
                  <a:t>I2: r2 = </a:t>
                </a:r>
                <a:r>
                  <a:rPr lang="en-US" dirty="0" err="1" smtClean="0"/>
                  <a:t>Ld</a:t>
                </a:r>
                <a:r>
                  <a:rPr lang="en-US" dirty="0" smtClean="0"/>
                  <a:t> (</a:t>
                </a:r>
                <a14:m>
                  <m:oMath xmlns:m="http://schemas.openxmlformats.org/officeDocument/2006/math">
                    <m:r>
                      <a:rPr lang="en-US" i="1" dirty="0" smtClean="0">
                        <a:latin typeface="Cambria Math" panose="02040503050406030204" pitchFamily="18" charset="0"/>
                      </a:rPr>
                      <m:t>𝑏</m:t>
                    </m:r>
                  </m:oMath>
                </a14:m>
                <a:r>
                  <a:rPr lang="en-US" dirty="0" smtClean="0"/>
                  <a:t>+r1)</a:t>
                </a:r>
              </a:p>
              <a:p>
                <a:r>
                  <a:rPr lang="en-US" dirty="0" smtClean="0"/>
                  <a:t>I3: St </a:t>
                </a:r>
                <a14:m>
                  <m:oMath xmlns:m="http://schemas.openxmlformats.org/officeDocument/2006/math">
                    <m:r>
                      <a:rPr lang="en-US" i="1" dirty="0" smtClean="0">
                        <a:latin typeface="Cambria Math" panose="02040503050406030204" pitchFamily="18" charset="0"/>
                      </a:rPr>
                      <m:t>𝑏</m:t>
                    </m:r>
                  </m:oMath>
                </a14:m>
                <a:r>
                  <a:rPr lang="en-US" dirty="0" smtClean="0"/>
                  <a:t> 1</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066692" y="5415802"/>
                <a:ext cx="2355132" cy="923330"/>
              </a:xfrm>
              <a:prstGeom prst="rect">
                <a:avLst/>
              </a:prstGeom>
              <a:blipFill rotWithShape="1">
                <a:blip r:embed="rId4"/>
                <a:stretch>
                  <a:fillRect l="-1804" t="-2597" r="-773" b="-844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2156795441"/>
                  </p:ext>
                </p:extLst>
              </p:nvPr>
            </p:nvGraphicFramePr>
            <p:xfrm>
              <a:off x="3403139" y="2043887"/>
              <a:ext cx="5182522" cy="1463040"/>
            </p:xfrm>
            <a:graphic>
              <a:graphicData uri="http://schemas.openxmlformats.org/drawingml/2006/table">
                <a:tbl>
                  <a:tblPr firstRow="1" bandRow="1"/>
                  <a:tblGrid>
                    <a:gridCol w="855001">
                      <a:extLst>
                        <a:ext uri="{9D8B030D-6E8A-4147-A177-3AD203B41FA5}">
                          <a16:colId xmlns:a16="http://schemas.microsoft.com/office/drawing/2014/main" val="20000"/>
                        </a:ext>
                      </a:extLst>
                    </a:gridCol>
                    <a:gridCol w="1132146">
                      <a:extLst>
                        <a:ext uri="{9D8B030D-6E8A-4147-A177-3AD203B41FA5}">
                          <a16:colId xmlns:a16="http://schemas.microsoft.com/office/drawing/2014/main" val="20001"/>
                        </a:ext>
                      </a:extLst>
                    </a:gridCol>
                    <a:gridCol w="1724709">
                      <a:extLst>
                        <a:ext uri="{9D8B030D-6E8A-4147-A177-3AD203B41FA5}">
                          <a16:colId xmlns:a16="http://schemas.microsoft.com/office/drawing/2014/main" val="20002"/>
                        </a:ext>
                      </a:extLst>
                    </a:gridCol>
                    <a:gridCol w="1470666">
                      <a:extLst>
                        <a:ext uri="{9D8B030D-6E8A-4147-A177-3AD203B41FA5}">
                          <a16:colId xmlns:a16="http://schemas.microsoft.com/office/drawing/2014/main" val="20003"/>
                        </a:ext>
                      </a:extLst>
                    </a:gridCol>
                  </a:tblGrid>
                  <a:tr h="238257">
                    <a:tc rowSpan="2" gridSpan="2">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𝑜𝑟𝑑𝑒</m:t>
                                </m:r>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𝑟</m:t>
                                    </m:r>
                                  </m:e>
                                  <m:sub>
                                    <m:r>
                                      <a:rPr lang="en-US" sz="1800" b="0" i="1" smtClean="0">
                                        <a:latin typeface="Cambria Math" panose="02040503050406030204" pitchFamily="18" charset="0"/>
                                        <a:ea typeface="Cambria Math" panose="02040503050406030204" pitchFamily="18" charset="0"/>
                                      </a:rPr>
                                      <m:t>𝑈𝑀𝑀</m:t>
                                    </m:r>
                                  </m:sub>
                                  <m:sup/>
                                </m:sSubSup>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𝑋</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𝑌</m:t>
                                    </m:r>
                                  </m:e>
                                </m:d>
                              </m:oMath>
                            </m:oMathPara>
                          </a14:m>
                          <a:endParaRPr lang="en-US" sz="1800" dirty="0">
                            <a:latin typeface="+mj-lt"/>
                          </a:endParaRPr>
                        </a:p>
                      </a:txBody>
                      <a:tcPr anchor="ct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rowSpan="2" hMerge="1">
                      <a:txBody>
                        <a:bodyPr/>
                        <a:lstStyle/>
                        <a:p>
                          <a:endParaRPr lang="en-US" dirty="0"/>
                        </a:p>
                      </a:txBody>
                      <a:tcPr>
                        <a:solidFill>
                          <a:schemeClr val="bg1"/>
                        </a:solidFill>
                      </a:tcPr>
                    </a:tc>
                    <a:tc gridSpan="2">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lvl="0"/>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𝑌</m:t>
                                </m:r>
                              </m:oMath>
                            </m:oMathPara>
                          </a14:m>
                          <a:endParaRPr lang="en-US" sz="1800" b="0" dirty="0">
                            <a:latin typeface="+mj-lt"/>
                          </a:endParaRPr>
                        </a:p>
                      </a:txBody>
                      <a:tcPr>
                        <a:lnL w="12700" cmpd="sng">
                          <a:solidFill>
                            <a:srgbClr val="40458C"/>
                          </a:solidFill>
                        </a:lnL>
                        <a:lnR w="12700" cap="flat" cmpd="sng" algn="ctr">
                          <a:solidFill>
                            <a:srgbClr val="40458C"/>
                          </a:solidFill>
                          <a:prstDash val="solid"/>
                          <a:round/>
                          <a:headEnd type="none" w="med" len="med"/>
                          <a:tailEnd type="none" w="med" len="med"/>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dirty="0"/>
                        </a:p>
                      </a:txBody>
                      <a:tcPr>
                        <a:solidFill>
                          <a:schemeClr val="bg1"/>
                        </a:solidFill>
                      </a:tcPr>
                    </a:tc>
                    <a:extLst>
                      <a:ext uri="{0D108BD9-81ED-4DB2-BD59-A6C34878D82A}">
                        <a16:rowId xmlns:a16="http://schemas.microsoft.com/office/drawing/2014/main" val="10000"/>
                      </a:ext>
                    </a:extLst>
                  </a:tr>
                  <a:tr h="225020">
                    <a:tc gridSpan="2" vMerge="1">
                      <a:txBody>
                        <a:bodyPr/>
                        <a:lstStyle/>
                        <a:p>
                          <a:endParaRPr lang="en-US"/>
                        </a:p>
                      </a:txBody>
                      <a:tcPr>
                        <a:solidFill>
                          <a:schemeClr val="bg1"/>
                        </a:solidFill>
                      </a:tcPr>
                    </a:tc>
                    <a:tc hMerge="1" vMerge="1">
                      <a:txBody>
                        <a:bodyPr/>
                        <a:lstStyle/>
                        <a:p>
                          <a:endParaRPr lang="en-US" dirty="0"/>
                        </a:p>
                      </a:txBody>
                      <a:tcP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err="1" smtClean="0">
                              <a:latin typeface="+mj-lt"/>
                            </a:rPr>
                            <a:t>Ld</a:t>
                          </a:r>
                          <a:r>
                            <a:rPr lang="en-US" sz="1800" dirty="0" smtClean="0">
                              <a:latin typeface="+mj-lt"/>
                            </a:rPr>
                            <a:t> </a:t>
                          </a:r>
                          <a14:m>
                            <m:oMath xmlns:m="http://schemas.openxmlformats.org/officeDocument/2006/math">
                              <m:r>
                                <a:rPr lang="en-US" sz="1800" i="1" dirty="0" smtClean="0">
                                  <a:latin typeface="Cambria Math" panose="02040503050406030204" pitchFamily="18" charset="0"/>
                                </a:rPr>
                                <m:t>𝑏</m:t>
                              </m:r>
                            </m:oMath>
                          </a14:m>
                          <a:endParaRPr lang="en-US" sz="1800" dirty="0">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latin typeface="+mj-lt"/>
                            </a:rPr>
                            <a:t>St </a:t>
                          </a:r>
                          <a14:m>
                            <m:oMath xmlns:m="http://schemas.openxmlformats.org/officeDocument/2006/math">
                              <m:r>
                                <a:rPr lang="en-US" sz="1800" i="1" dirty="0" smtClean="0">
                                  <a:latin typeface="Cambria Math" panose="02040503050406030204" pitchFamily="18" charset="0"/>
                                </a:rPr>
                                <m:t>𝑏</m:t>
                              </m:r>
                            </m:oMath>
                          </a14:m>
                          <a:r>
                            <a:rPr lang="en-US" sz="1800" dirty="0" smtClean="0">
                              <a:latin typeface="+mj-lt"/>
                            </a:rPr>
                            <a:t> </a:t>
                          </a:r>
                          <a14:m>
                            <m:oMath xmlns:m="http://schemas.openxmlformats.org/officeDocument/2006/math">
                              <m:r>
                                <a:rPr lang="en-US" sz="1800" i="1" dirty="0" smtClean="0">
                                  <a:latin typeface="Cambria Math" panose="02040503050406030204" pitchFamily="18" charset="0"/>
                                </a:rPr>
                                <m:t>𝑣</m:t>
                              </m:r>
                              <m:r>
                                <a:rPr lang="en-US" sz="1800" i="1" dirty="0" smtClean="0">
                                  <a:latin typeface="Cambria Math" panose="02040503050406030204" pitchFamily="18" charset="0"/>
                                </a:rPr>
                                <m:t>’</m:t>
                              </m:r>
                            </m:oMath>
                          </a14:m>
                          <a:endParaRPr lang="en-US" sz="1800" dirty="0">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25020">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14:m>
                            <m:oMathPara xmlns:m="http://schemas.openxmlformats.org/officeDocument/2006/math">
                              <m:oMathParaPr>
                                <m:jc m:val="center"/>
                              </m:oMathParaPr>
                              <m:oMath xmlns:m="http://schemas.openxmlformats.org/officeDocument/2006/math">
                                <m:r>
                                  <a:rPr lang="en-US" sz="1800" b="0" i="1" smtClean="0">
                                    <a:latin typeface="Cambria Math" panose="02040503050406030204" pitchFamily="18" charset="0"/>
                                  </a:rPr>
                                  <m:t>𝑋</m:t>
                                </m:r>
                              </m:oMath>
                            </m:oMathPara>
                          </a14:m>
                          <a:endParaRPr lang="en-US" sz="1800" b="1" dirty="0">
                            <a:latin typeface="+mj-lt"/>
                          </a:endParaRPr>
                        </a:p>
                      </a:txBody>
                      <a:tcPr anchor="ct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err="1" smtClean="0">
                              <a:latin typeface="+mj-lt"/>
                            </a:rPr>
                            <a:t>Ld</a:t>
                          </a:r>
                          <a:r>
                            <a:rPr lang="en-US" sz="1800" baseline="0" dirty="0" smtClean="0">
                              <a:latin typeface="+mj-lt"/>
                            </a:rPr>
                            <a:t> </a:t>
                          </a:r>
                          <a14:m>
                            <m:oMath xmlns:m="http://schemas.openxmlformats.org/officeDocument/2006/math">
                              <m:r>
                                <a:rPr lang="en-US" sz="1800" i="1" baseline="0" dirty="0" smtClean="0">
                                  <a:latin typeface="Cambria Math" panose="02040503050406030204" pitchFamily="18" charset="0"/>
                                </a:rPr>
                                <m:t>𝑎</m:t>
                              </m:r>
                            </m:oMath>
                          </a14:m>
                          <a:endParaRPr lang="en-US" sz="1800" dirty="0">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solidFill>
                                <a:srgbClr val="FF0000"/>
                              </a:solidFill>
                              <a:latin typeface="+mj-lt"/>
                            </a:rPr>
                            <a:t>?</a:t>
                          </a:r>
                          <a:endParaRPr lang="en-US" sz="1800" dirty="0">
                            <a:solidFill>
                              <a:srgbClr val="FF0000"/>
                            </a:solidFill>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Verdana"/>
                              <a:ea typeface="+mn-ea"/>
                              <a:cs typeface="+mn-cs"/>
                            </a:rPr>
                            <a:t>?</a:t>
                          </a: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25020">
                    <a:tc vMerge="1">
                      <a:txBody>
                        <a:bodyPr/>
                        <a:lstStyle/>
                        <a:p>
                          <a:endParaRPr lang="en-US" dirty="0"/>
                        </a:p>
                      </a:txBody>
                      <a:tcP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latin typeface="+mj-lt"/>
                            </a:rPr>
                            <a:t>St </a:t>
                          </a:r>
                          <a14:m>
                            <m:oMath xmlns:m="http://schemas.openxmlformats.org/officeDocument/2006/math">
                              <m:r>
                                <a:rPr lang="en-US" sz="1800" i="1" dirty="0" smtClean="0">
                                  <a:latin typeface="Cambria Math" panose="02040503050406030204" pitchFamily="18" charset="0"/>
                                </a:rPr>
                                <m:t>𝑎</m:t>
                              </m:r>
                            </m:oMath>
                          </a14:m>
                          <a:r>
                            <a:rPr lang="en-US" sz="1800" dirty="0" smtClean="0">
                              <a:latin typeface="+mj-lt"/>
                            </a:rPr>
                            <a:t> </a:t>
                          </a:r>
                          <a14:m>
                            <m:oMath xmlns:m="http://schemas.openxmlformats.org/officeDocument/2006/math">
                              <m:r>
                                <a:rPr lang="en-US" sz="1800" i="1" dirty="0" smtClean="0">
                                  <a:latin typeface="Cambria Math" panose="02040503050406030204" pitchFamily="18" charset="0"/>
                                </a:rPr>
                                <m:t>𝑣</m:t>
                              </m:r>
                            </m:oMath>
                          </a14:m>
                          <a:endParaRPr lang="en-US" sz="1800" dirty="0">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solidFill>
                                <a:srgbClr val="FF0000"/>
                              </a:solidFill>
                              <a:latin typeface="+mj-lt"/>
                            </a:rPr>
                            <a:t>?</a:t>
                          </a:r>
                          <a:endParaRPr lang="en-US" sz="1800" dirty="0">
                            <a:solidFill>
                              <a:srgbClr val="FF0000"/>
                            </a:solidFill>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solidFill>
                                <a:srgbClr val="FF0000"/>
                              </a:solidFill>
                              <a:latin typeface="+mj-lt"/>
                            </a:rPr>
                            <a:t>?</a:t>
                          </a:r>
                          <a:endParaRPr lang="en-US" sz="1800" dirty="0">
                            <a:solidFill>
                              <a:srgbClr val="FF0000"/>
                            </a:solidFill>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2156795441"/>
                  </p:ext>
                </p:extLst>
              </p:nvPr>
            </p:nvGraphicFramePr>
            <p:xfrm>
              <a:off x="3403139" y="2043887"/>
              <a:ext cx="5182522" cy="1463040"/>
            </p:xfrm>
            <a:graphic>
              <a:graphicData uri="http://schemas.openxmlformats.org/drawingml/2006/table">
                <a:tbl>
                  <a:tblPr firstRow="1" bandRow="1"/>
                  <a:tblGrid>
                    <a:gridCol w="855001">
                      <a:extLst>
                        <a:ext uri="{9D8B030D-6E8A-4147-A177-3AD203B41FA5}">
                          <a16:colId xmlns:a16="http://schemas.microsoft.com/office/drawing/2014/main" val="20000"/>
                        </a:ext>
                      </a:extLst>
                    </a:gridCol>
                    <a:gridCol w="1132146">
                      <a:extLst>
                        <a:ext uri="{9D8B030D-6E8A-4147-A177-3AD203B41FA5}">
                          <a16:colId xmlns:a16="http://schemas.microsoft.com/office/drawing/2014/main" val="20001"/>
                        </a:ext>
                      </a:extLst>
                    </a:gridCol>
                    <a:gridCol w="1724709">
                      <a:extLst>
                        <a:ext uri="{9D8B030D-6E8A-4147-A177-3AD203B41FA5}">
                          <a16:colId xmlns:a16="http://schemas.microsoft.com/office/drawing/2014/main" val="20002"/>
                        </a:ext>
                      </a:extLst>
                    </a:gridCol>
                    <a:gridCol w="1470666">
                      <a:extLst>
                        <a:ext uri="{9D8B030D-6E8A-4147-A177-3AD203B41FA5}">
                          <a16:colId xmlns:a16="http://schemas.microsoft.com/office/drawing/2014/main" val="20003"/>
                        </a:ext>
                      </a:extLst>
                    </a:gridCol>
                  </a:tblGrid>
                  <a:tr h="365760">
                    <a:tc rowSpan="2" gridSpan="2">
                      <a:txBody>
                        <a:bodyPr/>
                        <a:lstStyle/>
                        <a:p>
                          <a:endParaRPr lang="en-US"/>
                        </a:p>
                      </a:txBody>
                      <a:tcPr anchor="ct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5"/>
                          <a:stretch>
                            <a:fillRect l="-307" t="-826" r="-161656" b="-111570"/>
                          </a:stretch>
                        </a:blipFill>
                      </a:tcPr>
                    </a:tc>
                    <a:tc rowSpan="2" hMerge="1">
                      <a:txBody>
                        <a:bodyPr/>
                        <a:lstStyle/>
                        <a:p>
                          <a:endParaRPr lang="en-US" dirty="0"/>
                        </a:p>
                      </a:txBody>
                      <a:tcPr>
                        <a:solidFill>
                          <a:schemeClr val="bg1"/>
                        </a:solidFill>
                      </a:tcPr>
                    </a:tc>
                    <a:tc gridSpan="2">
                      <a:txBody>
                        <a:bodyPr/>
                        <a:lstStyle/>
                        <a:p>
                          <a:endParaRPr lang="en-US"/>
                        </a:p>
                      </a:txBody>
                      <a:tcPr>
                        <a:lnL w="12700" cmpd="sng">
                          <a:solidFill>
                            <a:srgbClr val="40458C"/>
                          </a:solidFill>
                        </a:lnL>
                        <a:lnR w="12700" cap="flat" cmpd="sng" algn="ctr">
                          <a:solidFill>
                            <a:srgbClr val="40458C"/>
                          </a:solidFill>
                          <a:prstDash val="solid"/>
                          <a:round/>
                          <a:headEnd type="none" w="med" len="med"/>
                          <a:tailEnd type="none" w="med" len="med"/>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5"/>
                          <a:stretch>
                            <a:fillRect l="-62286" t="-1667" r="-381" b="-326667"/>
                          </a:stretch>
                        </a:blipFill>
                      </a:tcPr>
                    </a:tc>
                    <a:tc hMerge="1">
                      <a:txBody>
                        <a:bodyPr/>
                        <a:lstStyle/>
                        <a:p>
                          <a:endParaRPr lang="en-US" dirty="0"/>
                        </a:p>
                      </a:txBody>
                      <a:tcPr>
                        <a:solidFill>
                          <a:schemeClr val="bg1"/>
                        </a:solidFill>
                      </a:tcPr>
                    </a:tc>
                    <a:extLst>
                      <a:ext uri="{0D108BD9-81ED-4DB2-BD59-A6C34878D82A}">
                        <a16:rowId xmlns:a16="http://schemas.microsoft.com/office/drawing/2014/main" val="10000"/>
                      </a:ext>
                    </a:extLst>
                  </a:tr>
                  <a:tr h="365760">
                    <a:tc gridSpan="2" vMerge="1">
                      <a:txBody>
                        <a:bodyPr/>
                        <a:lstStyle/>
                        <a:p>
                          <a:endParaRPr lang="en-US"/>
                        </a:p>
                      </a:txBody>
                      <a:tcPr>
                        <a:solidFill>
                          <a:schemeClr val="bg1"/>
                        </a:solidFill>
                      </a:tcPr>
                    </a:tc>
                    <a:tc hMerge="1" vMerge="1">
                      <a:txBody>
                        <a:bodyPr/>
                        <a:lstStyle/>
                        <a:p>
                          <a:endParaRPr lang="en-US" dirty="0"/>
                        </a:p>
                      </a:txBody>
                      <a:tcPr>
                        <a:solidFill>
                          <a:schemeClr val="bg1"/>
                        </a:solid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5"/>
                          <a:stretch>
                            <a:fillRect l="-115141" t="-100000" r="-85563" b="-221311"/>
                          </a:stretch>
                        </a:blip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5"/>
                          <a:stretch>
                            <a:fillRect l="-253527" t="-100000" r="-830" b="-221311"/>
                          </a:stretch>
                        </a:blipFill>
                      </a:tcPr>
                    </a:tc>
                    <a:extLst>
                      <a:ext uri="{0D108BD9-81ED-4DB2-BD59-A6C34878D82A}">
                        <a16:rowId xmlns:a16="http://schemas.microsoft.com/office/drawing/2014/main" val="10001"/>
                      </a:ext>
                    </a:extLst>
                  </a:tr>
                  <a:tr h="365760">
                    <a:tc rowSpan="2">
                      <a:txBody>
                        <a:bodyPr/>
                        <a:lstStyle/>
                        <a:p>
                          <a:endParaRPr lang="en-US"/>
                        </a:p>
                      </a:txBody>
                      <a:tcPr anchor="ct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5"/>
                          <a:stretch>
                            <a:fillRect l="-714" t="-101667" r="-509286" b="-12500"/>
                          </a:stretch>
                        </a:blip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blipFill>
                          <a:blip r:embed="rId5"/>
                          <a:stretch>
                            <a:fillRect l="-75806" t="-203333" r="-283333" b="-125000"/>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solidFill>
                                <a:srgbClr val="FF0000"/>
                              </a:solidFill>
                              <a:latin typeface="+mj-lt"/>
                            </a:rPr>
                            <a:t>?</a:t>
                          </a:r>
                          <a:endParaRPr lang="en-US" sz="1800" dirty="0">
                            <a:solidFill>
                              <a:srgbClr val="FF0000"/>
                            </a:solidFill>
                            <a:latin typeface="+mj-lt"/>
                          </a:endParaRP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Verdana"/>
                              <a:ea typeface="+mn-ea"/>
                              <a:cs typeface="+mn-cs"/>
                            </a:rPr>
                            <a:t>?</a:t>
                          </a:r>
                        </a:p>
                      </a:txBody>
                      <a:tcPr>
                        <a:lnL w="12700" cmpd="sng">
                          <a:solidFill>
                            <a:srgbClr val="40458C"/>
                          </a:solidFill>
                        </a:lnL>
                        <a:lnR w="12700" cmpd="sng">
                          <a:solidFill>
                            <a:srgbClr val="40458C"/>
                          </a:solidFill>
                        </a:lnR>
                        <a:lnT w="12700" cmpd="sng">
                          <a:solidFill>
                            <a:srgbClr val="40458C"/>
                          </a:solidFill>
                        </a:lnT>
                        <a:lnB w="12700" cmpd="sng">
                          <a:solidFill>
                            <a:srgbClr val="40458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5760">
                    <a:tc vMerge="1">
                      <a:txBody>
                        <a:bodyPr/>
                        <a:lstStyle/>
                        <a:p>
                          <a:endParaRPr lang="en-US" dirty="0"/>
                        </a:p>
                      </a:txBody>
                      <a:tcPr>
                        <a:solidFill>
                          <a:schemeClr val="bg1"/>
                        </a:solidFill>
                      </a:tcPr>
                    </a:tc>
                    <a:tc>
                      <a:txBody>
                        <a:bodyPr/>
                        <a:lstStyle/>
                        <a:p>
                          <a:endParaRPr lang="en-US"/>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blipFill>
                          <a:blip r:embed="rId5"/>
                          <a:stretch>
                            <a:fillRect l="-75806" t="-303333" r="-283333" b="-25000"/>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solidFill>
                                <a:srgbClr val="FF0000"/>
                              </a:solidFill>
                              <a:latin typeface="+mj-lt"/>
                            </a:rPr>
                            <a:t>?</a:t>
                          </a:r>
                          <a:endParaRPr lang="en-US" sz="1800" dirty="0">
                            <a:solidFill>
                              <a:srgbClr val="FF0000"/>
                            </a:solidFill>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solidFill>
                                <a:srgbClr val="FF0000"/>
                              </a:solidFill>
                              <a:latin typeface="+mj-lt"/>
                            </a:rPr>
                            <a:t>?</a:t>
                          </a:r>
                          <a:endParaRPr lang="en-US" sz="1800" dirty="0">
                            <a:solidFill>
                              <a:srgbClr val="FF0000"/>
                            </a:solidFill>
                            <a:latin typeface="+mj-lt"/>
                          </a:endParaRPr>
                        </a:p>
                      </a:txBody>
                      <a:tcPr>
                        <a:lnL w="12700" cmpd="sng">
                          <a:solidFill>
                            <a:srgbClr val="40458C"/>
                          </a:solidFill>
                        </a:lnL>
                        <a:lnR w="12700" cmpd="sng">
                          <a:solidFill>
                            <a:srgbClr val="40458C"/>
                          </a:solidFill>
                        </a:lnR>
                        <a:lnT w="12700" cmpd="sng">
                          <a:solidFill>
                            <a:srgbClr val="40458C"/>
                          </a:solidFill>
                        </a:lnT>
                        <a:lnB w="12700" cap="flat" cmpd="sng" algn="ctr">
                          <a:solidFill>
                            <a:srgbClr val="40458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7420055" y="2797201"/>
                <a:ext cx="831766" cy="30523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𝑎</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𝑏</m:t>
                      </m:r>
                    </m:oMath>
                  </m:oMathPara>
                </a14:m>
                <a:endParaRPr lang="en-US"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420055" y="2797201"/>
                <a:ext cx="831766" cy="305234"/>
              </a:xfrm>
              <a:prstGeom prst="rect">
                <a:avLst/>
              </a:prstGeom>
              <a:blipFill>
                <a:blip r:embed="rId6"/>
                <a:stretch>
                  <a:fillRect b="-16000"/>
                </a:stretch>
              </a:blipFill>
            </p:spPr>
            <p:txBody>
              <a:bodyPr/>
              <a:lstStyle/>
              <a:p>
                <a:r>
                  <a:rPr lang="en-US">
                    <a:noFill/>
                  </a:rPr>
                  <a:t> </a:t>
                </a:r>
              </a:p>
            </p:txBody>
          </p:sp>
        </mc:Fallback>
      </mc:AlternateContent>
      <p:sp>
        <p:nvSpPr>
          <p:cNvPr id="12" name="TextBox 11"/>
          <p:cNvSpPr txBox="1"/>
          <p:nvPr/>
        </p:nvSpPr>
        <p:spPr>
          <a:xfrm>
            <a:off x="7384516" y="5471414"/>
            <a:ext cx="2682419" cy="923330"/>
          </a:xfrm>
          <a:prstGeom prst="rect">
            <a:avLst/>
          </a:prstGeom>
          <a:noFill/>
        </p:spPr>
        <p:txBody>
          <a:bodyPr wrap="square" rtlCol="0">
            <a:spAutoFit/>
          </a:bodyPr>
          <a:lstStyle/>
          <a:p>
            <a:r>
              <a:rPr lang="en-US" dirty="0" smtClean="0">
                <a:solidFill>
                  <a:srgbClr val="FF0000"/>
                </a:solidFill>
                <a:latin typeface="Comic Sans MS" panose="030F0702030302020204" pitchFamily="66" charset="0"/>
              </a:rPr>
              <a:t>There are more cases like this one; difficult to remember</a:t>
            </a:r>
            <a:endParaRPr lang="en-US"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TextBox 9"/>
              <p:cNvSpPr txBox="1"/>
              <p:nvPr/>
            </p:nvSpPr>
            <p:spPr>
              <a:xfrm>
                <a:off x="5427895" y="2792828"/>
                <a:ext cx="1599540" cy="305233"/>
              </a:xfrm>
              <a:prstGeom prst="rect">
                <a:avLst/>
              </a:prstGeom>
              <a:solidFill>
                <a:schemeClr val="bg1"/>
              </a:solidFill>
            </p:spPr>
            <p:txBody>
              <a:bodyPr wrap="none" rtlCol="0">
                <a:spAutoFit/>
              </a:bodyPr>
              <a:lstStyle/>
              <a:p>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oMath>
                </a14:m>
                <a:r>
                  <a:rPr lang="en-US" dirty="0"/>
                  <a:t> / False</a:t>
                </a:r>
              </a:p>
            </p:txBody>
          </p:sp>
        </mc:Choice>
        <mc:Fallback xmlns="">
          <p:sp>
            <p:nvSpPr>
              <p:cNvPr id="10" name="TextBox 9"/>
              <p:cNvSpPr txBox="1">
                <a:spLocks noRot="1" noChangeAspect="1" noMove="1" noResize="1" noEditPoints="1" noAdjustHandles="1" noChangeArrowheads="1" noChangeShapeType="1" noTextEdit="1"/>
              </p:cNvSpPr>
              <p:nvPr/>
            </p:nvSpPr>
            <p:spPr>
              <a:xfrm>
                <a:off x="5427895" y="2792828"/>
                <a:ext cx="1599540" cy="305233"/>
              </a:xfrm>
              <a:prstGeom prst="rect">
                <a:avLst/>
              </a:prstGeom>
              <a:blipFill>
                <a:blip r:embed="rId7"/>
                <a:stretch>
                  <a:fillRect t="-10000" r="-2662" b="-5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420055" y="3152797"/>
                <a:ext cx="831766" cy="305233"/>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𝑏</m:t>
                      </m:r>
                    </m:oMath>
                  </m:oMathPara>
                </a14:m>
                <a:endParaRPr lang="en-US" dirty="0">
                  <a:solidFill>
                    <a:schemeClr val="tx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420055" y="3152797"/>
                <a:ext cx="831766" cy="305233"/>
              </a:xfrm>
              <a:prstGeom prst="rect">
                <a:avLst/>
              </a:prstGeom>
              <a:blipFill>
                <a:blip r:embed="rId8"/>
                <a:stretch>
                  <a:fillRect b="-18000"/>
                </a:stretch>
              </a:blipFill>
            </p:spPr>
            <p:txBody>
              <a:bodyPr/>
              <a:lstStyle/>
              <a:p>
                <a:r>
                  <a:rPr lang="en-US">
                    <a:noFill/>
                  </a:rPr>
                  <a:t> </a:t>
                </a:r>
              </a:p>
            </p:txBody>
          </p:sp>
        </mc:Fallback>
      </mc:AlternateContent>
      <p:sp>
        <p:nvSpPr>
          <p:cNvPr id="15" name="TextBox 14"/>
          <p:cNvSpPr txBox="1"/>
          <p:nvPr/>
        </p:nvSpPr>
        <p:spPr>
          <a:xfrm>
            <a:off x="5844419" y="3168044"/>
            <a:ext cx="766492" cy="305233"/>
          </a:xfrm>
          <a:prstGeom prst="rect">
            <a:avLst/>
          </a:prstGeom>
          <a:solidFill>
            <a:schemeClr val="bg1"/>
          </a:solidFill>
        </p:spPr>
        <p:txBody>
          <a:bodyPr wrap="none" rtlCol="0">
            <a:spAutoFit/>
          </a:bodyPr>
          <a:lstStyle/>
          <a:p>
            <a:r>
              <a:rPr lang="en-US" dirty="0" smtClean="0"/>
              <a:t>False</a:t>
            </a:r>
            <a:endParaRPr lang="en-US" dirty="0"/>
          </a:p>
        </p:txBody>
      </p:sp>
      <p:grpSp>
        <p:nvGrpSpPr>
          <p:cNvPr id="22" name="Group 21"/>
          <p:cNvGrpSpPr/>
          <p:nvPr/>
        </p:nvGrpSpPr>
        <p:grpSpPr>
          <a:xfrm>
            <a:off x="691957" y="5615940"/>
            <a:ext cx="1376873" cy="539115"/>
            <a:chOff x="691957" y="5615940"/>
            <a:chExt cx="1376873" cy="539115"/>
          </a:xfrm>
        </p:grpSpPr>
        <p:sp>
          <p:nvSpPr>
            <p:cNvPr id="20" name="Freeform 19"/>
            <p:cNvSpPr/>
            <p:nvPr/>
          </p:nvSpPr>
          <p:spPr bwMode="auto">
            <a:xfrm>
              <a:off x="1804035" y="5615940"/>
              <a:ext cx="264795" cy="539115"/>
            </a:xfrm>
            <a:custGeom>
              <a:avLst/>
              <a:gdLst>
                <a:gd name="connsiteX0" fmla="*/ 262890 w 264795"/>
                <a:gd name="connsiteY0" fmla="*/ 0 h 539115"/>
                <a:gd name="connsiteX1" fmla="*/ 0 w 264795"/>
                <a:gd name="connsiteY1" fmla="*/ 295275 h 539115"/>
                <a:gd name="connsiteX2" fmla="*/ 264795 w 264795"/>
                <a:gd name="connsiteY2" fmla="*/ 539115 h 539115"/>
              </a:gdLst>
              <a:ahLst/>
              <a:cxnLst>
                <a:cxn ang="0">
                  <a:pos x="connsiteX0" y="connsiteY0"/>
                </a:cxn>
                <a:cxn ang="0">
                  <a:pos x="connsiteX1" y="connsiteY1"/>
                </a:cxn>
                <a:cxn ang="0">
                  <a:pos x="connsiteX2" y="connsiteY2"/>
                </a:cxn>
              </a:cxnLst>
              <a:rect l="l" t="t" r="r" b="b"/>
              <a:pathLst>
                <a:path w="264795" h="539115">
                  <a:moveTo>
                    <a:pt x="262890" y="0"/>
                  </a:moveTo>
                  <a:cubicBezTo>
                    <a:pt x="131286" y="102711"/>
                    <a:pt x="-317" y="205423"/>
                    <a:pt x="0" y="295275"/>
                  </a:cubicBezTo>
                  <a:cubicBezTo>
                    <a:pt x="317" y="385127"/>
                    <a:pt x="132556" y="462121"/>
                    <a:pt x="264795" y="539115"/>
                  </a:cubicBezTo>
                </a:path>
              </a:pathLst>
            </a:custGeom>
            <a:no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pPr>
              <a:endParaRPr kumimoji="0" lang="en-US" sz="2000" b="0" i="0" u="none" strike="noStrike" cap="none" normalizeH="0" baseline="0" smtClean="0">
                <a:ln>
                  <a:noFill/>
                </a:ln>
                <a:solidFill>
                  <a:schemeClr val="tx1"/>
                </a:solidFill>
                <a:effectLst/>
                <a:latin typeface="Verdana" pitchFamily="34" charset="0"/>
              </a:endParaRPr>
            </a:p>
          </p:txBody>
        </p:sp>
        <p:sp>
          <p:nvSpPr>
            <p:cNvPr id="21" name="TextBox 20"/>
            <p:cNvSpPr txBox="1"/>
            <p:nvPr/>
          </p:nvSpPr>
          <p:spPr>
            <a:xfrm>
              <a:off x="691957" y="5695782"/>
              <a:ext cx="1156086" cy="369332"/>
            </a:xfrm>
            <a:prstGeom prst="rect">
              <a:avLst/>
            </a:prstGeom>
            <a:noFill/>
          </p:spPr>
          <p:txBody>
            <a:bodyPr wrap="none" rtlCol="0">
              <a:spAutoFit/>
            </a:bodyPr>
            <a:lstStyle/>
            <a:p>
              <a:r>
                <a:rPr lang="en-US" dirty="0" smtClean="0">
                  <a:solidFill>
                    <a:srgbClr val="FF0000"/>
                  </a:solidFill>
                </a:rPr>
                <a:t>ordering</a:t>
              </a:r>
              <a:endParaRPr lang="en-US" dirty="0">
                <a:solidFill>
                  <a:srgbClr val="FF0000"/>
                </a:solidFill>
              </a:endParaRPr>
            </a:p>
          </p:txBody>
        </p:sp>
      </p:grpSp>
      <mc:AlternateContent xmlns:mc="http://schemas.openxmlformats.org/markup-compatibility/2006" xmlns:a14="http://schemas.microsoft.com/office/drawing/2010/main">
        <mc:Choice Requires="a14">
          <p:sp>
            <p:nvSpPr>
              <p:cNvPr id="7" name="TextBox 6"/>
              <p:cNvSpPr txBox="1"/>
              <p:nvPr/>
            </p:nvSpPr>
            <p:spPr>
              <a:xfrm>
                <a:off x="1704656" y="2860596"/>
                <a:ext cx="1301959" cy="646331"/>
              </a:xfrm>
              <a:prstGeom prst="rect">
                <a:avLst/>
              </a:prstGeom>
              <a:noFill/>
              <a:ln>
                <a:solidFill>
                  <a:schemeClr val="tx1"/>
                </a:solidFill>
              </a:ln>
            </p:spPr>
            <p:txBody>
              <a:bodyPr wrap="none" rtlCol="0">
                <a:spAutoFit/>
              </a:bodyPr>
              <a:lstStyle/>
              <a:p>
                <a:r>
                  <a:rPr lang="en-US" dirty="0" smtClean="0"/>
                  <a:t>I1: St </a:t>
                </a:r>
                <a14:m>
                  <m:oMath xmlns:m="http://schemas.openxmlformats.org/officeDocument/2006/math">
                    <m:r>
                      <a:rPr lang="en-US" i="1" dirty="0" smtClean="0">
                        <a:latin typeface="Cambria Math" panose="02040503050406030204" pitchFamily="18" charset="0"/>
                      </a:rPr>
                      <m:t>𝑎</m:t>
                    </m:r>
                  </m:oMath>
                </a14:m>
                <a:r>
                  <a:rPr lang="en-US" dirty="0" smtClean="0"/>
                  <a:t> </a:t>
                </a:r>
                <a14:m>
                  <m:oMath xmlns:m="http://schemas.openxmlformats.org/officeDocument/2006/math">
                    <m:r>
                      <a:rPr lang="en-US" i="1" dirty="0" smtClean="0">
                        <a:latin typeface="Cambria Math" panose="02040503050406030204" pitchFamily="18" charset="0"/>
                      </a:rPr>
                      <m:t>𝑣</m:t>
                    </m:r>
                  </m:oMath>
                </a14:m>
                <a:endParaRPr lang="en-US" dirty="0" smtClean="0"/>
              </a:p>
              <a:p>
                <a:r>
                  <a:rPr lang="en-US" dirty="0" smtClean="0"/>
                  <a:t>I2: </a:t>
                </a:r>
                <a:r>
                  <a:rPr lang="en-US" dirty="0" err="1" smtClean="0"/>
                  <a:t>Ld</a:t>
                </a:r>
                <a:r>
                  <a:rPr lang="en-US" dirty="0" smtClean="0"/>
                  <a:t> </a:t>
                </a:r>
                <a14:m>
                  <m:oMath xmlns:m="http://schemas.openxmlformats.org/officeDocument/2006/math">
                    <m:r>
                      <a:rPr lang="en-US" i="1" dirty="0" smtClean="0">
                        <a:latin typeface="Cambria Math" panose="02040503050406030204" pitchFamily="18" charset="0"/>
                      </a:rPr>
                      <m:t>𝑏</m:t>
                    </m:r>
                  </m:oMath>
                </a14:m>
                <a:endParaRPr lang="en-US"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1704656" y="2860596"/>
                <a:ext cx="1301959" cy="646331"/>
              </a:xfrm>
              <a:prstGeom prst="rect">
                <a:avLst/>
              </a:prstGeom>
              <a:blipFill>
                <a:blip r:embed="rId9"/>
                <a:stretch>
                  <a:fillRect l="-3721" t="-3704" b="-1296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688560" y="2046422"/>
                <a:ext cx="1109856" cy="646331"/>
              </a:xfrm>
              <a:prstGeom prst="rect">
                <a:avLst/>
              </a:prstGeom>
              <a:noFill/>
              <a:ln>
                <a:solidFill>
                  <a:schemeClr val="tx1"/>
                </a:solidFill>
              </a:ln>
            </p:spPr>
            <p:txBody>
              <a:bodyPr wrap="none" rtlCol="0">
                <a:spAutoFit/>
              </a:bodyPr>
              <a:lstStyle/>
              <a:p>
                <a:r>
                  <a:rPr lang="en-US" dirty="0" smtClean="0"/>
                  <a:t>I1: </a:t>
                </a:r>
                <a:r>
                  <a:rPr lang="en-US" dirty="0" err="1" smtClean="0"/>
                  <a:t>Ld</a:t>
                </a:r>
                <a:r>
                  <a:rPr lang="en-US" dirty="0" smtClean="0"/>
                  <a:t> </a:t>
                </a:r>
                <a14:m>
                  <m:oMath xmlns:m="http://schemas.openxmlformats.org/officeDocument/2006/math">
                    <m:r>
                      <a:rPr lang="en-US" i="1" dirty="0" smtClean="0">
                        <a:latin typeface="Cambria Math" panose="02040503050406030204" pitchFamily="18" charset="0"/>
                      </a:rPr>
                      <m:t>𝑎</m:t>
                    </m:r>
                  </m:oMath>
                </a14:m>
                <a:endParaRPr lang="en-US" dirty="0" smtClean="0"/>
              </a:p>
              <a:p>
                <a:r>
                  <a:rPr lang="en-US" dirty="0" smtClean="0"/>
                  <a:t>I2: </a:t>
                </a:r>
                <a:r>
                  <a:rPr lang="en-US" dirty="0" err="1" smtClean="0"/>
                  <a:t>Ld</a:t>
                </a:r>
                <a:r>
                  <a:rPr lang="en-US" dirty="0" smtClean="0"/>
                  <a:t> </a:t>
                </a:r>
                <a14:m>
                  <m:oMath xmlns:m="http://schemas.openxmlformats.org/officeDocument/2006/math">
                    <m:r>
                      <a:rPr lang="en-US" i="1" dirty="0" smtClean="0">
                        <a:latin typeface="Cambria Math" panose="02040503050406030204" pitchFamily="18" charset="0"/>
                      </a:rPr>
                      <m:t>𝑏</m:t>
                    </m:r>
                  </m:oMath>
                </a14:m>
                <a:endParaRPr lang="en-US" dirty="0" smtClean="0"/>
              </a:p>
            </p:txBody>
          </p:sp>
        </mc:Choice>
        <mc:Fallback xmlns="">
          <p:sp>
            <p:nvSpPr>
              <p:cNvPr id="18" name="TextBox 17"/>
              <p:cNvSpPr txBox="1">
                <a:spLocks noRot="1" noChangeAspect="1" noMove="1" noResize="1" noEditPoints="1" noAdjustHandles="1" noChangeArrowheads="1" noChangeShapeType="1" noTextEdit="1"/>
              </p:cNvSpPr>
              <p:nvPr/>
            </p:nvSpPr>
            <p:spPr>
              <a:xfrm>
                <a:off x="1688560" y="2046422"/>
                <a:ext cx="1109856" cy="646331"/>
              </a:xfrm>
              <a:prstGeom prst="rect">
                <a:avLst/>
              </a:prstGeom>
              <a:blipFill>
                <a:blip r:embed="rId10"/>
                <a:stretch>
                  <a:fillRect l="-4348" t="-4630" b="-1296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9014377" y="2860596"/>
                <a:ext cx="1342291" cy="646331"/>
              </a:xfrm>
              <a:prstGeom prst="rect">
                <a:avLst/>
              </a:prstGeom>
              <a:noFill/>
              <a:ln>
                <a:solidFill>
                  <a:schemeClr val="tx1"/>
                </a:solidFill>
              </a:ln>
            </p:spPr>
            <p:txBody>
              <a:bodyPr wrap="none" rtlCol="0">
                <a:spAutoFit/>
              </a:bodyPr>
              <a:lstStyle/>
              <a:p>
                <a:r>
                  <a:rPr lang="en-US" dirty="0" smtClean="0"/>
                  <a:t>I1: St </a:t>
                </a:r>
                <a14:m>
                  <m:oMath xmlns:m="http://schemas.openxmlformats.org/officeDocument/2006/math">
                    <m:r>
                      <a:rPr lang="en-US" i="1" dirty="0" smtClean="0">
                        <a:latin typeface="Cambria Math" panose="02040503050406030204" pitchFamily="18" charset="0"/>
                      </a:rPr>
                      <m:t>𝑎</m:t>
                    </m:r>
                  </m:oMath>
                </a14:m>
                <a:r>
                  <a:rPr lang="en-US" dirty="0" smtClean="0"/>
                  <a:t> </a:t>
                </a:r>
                <a14:m>
                  <m:oMath xmlns:m="http://schemas.openxmlformats.org/officeDocument/2006/math">
                    <m:r>
                      <a:rPr lang="en-US" i="1" dirty="0" smtClean="0">
                        <a:latin typeface="Cambria Math" panose="02040503050406030204" pitchFamily="18" charset="0"/>
                      </a:rPr>
                      <m:t>𝑣</m:t>
                    </m:r>
                  </m:oMath>
                </a14:m>
                <a:endParaRPr lang="en-US" dirty="0" smtClean="0"/>
              </a:p>
              <a:p>
                <a:r>
                  <a:rPr lang="en-US" dirty="0" smtClean="0"/>
                  <a:t>I2: St </a:t>
                </a:r>
                <a14:m>
                  <m:oMath xmlns:m="http://schemas.openxmlformats.org/officeDocument/2006/math">
                    <m:r>
                      <a:rPr lang="en-US" i="1" dirty="0" smtClean="0">
                        <a:latin typeface="Cambria Math" panose="02040503050406030204" pitchFamily="18" charset="0"/>
                      </a:rPr>
                      <m:t>𝑏</m:t>
                    </m:r>
                  </m:oMath>
                </a14:m>
                <a:r>
                  <a:rPr lang="en-US" dirty="0" smtClean="0"/>
                  <a:t> </a:t>
                </a:r>
                <a14:m>
                  <m:oMath xmlns:m="http://schemas.openxmlformats.org/officeDocument/2006/math">
                    <m:r>
                      <a:rPr lang="en-US" b="0" i="1" dirty="0" smtClean="0">
                        <a:latin typeface="Cambria Math" panose="02040503050406030204" pitchFamily="18" charset="0"/>
                      </a:rPr>
                      <m:t>𝑣</m:t>
                    </m:r>
                    <m:r>
                      <a:rPr lang="en-US" b="0" i="1" dirty="0" smtClean="0">
                        <a:latin typeface="Cambria Math" panose="02040503050406030204" pitchFamily="18" charset="0"/>
                      </a:rPr>
                      <m:t>′</m:t>
                    </m:r>
                  </m:oMath>
                </a14:m>
                <a:endParaRPr lang="en-US" dirty="0" smtClean="0"/>
              </a:p>
            </p:txBody>
          </p:sp>
        </mc:Choice>
        <mc:Fallback xmlns="">
          <p:sp>
            <p:nvSpPr>
              <p:cNvPr id="19" name="TextBox 18"/>
              <p:cNvSpPr txBox="1">
                <a:spLocks noRot="1" noChangeAspect="1" noMove="1" noResize="1" noEditPoints="1" noAdjustHandles="1" noChangeArrowheads="1" noChangeShapeType="1" noTextEdit="1"/>
              </p:cNvSpPr>
              <p:nvPr/>
            </p:nvSpPr>
            <p:spPr>
              <a:xfrm>
                <a:off x="9014377" y="2860596"/>
                <a:ext cx="1342291" cy="646331"/>
              </a:xfrm>
              <a:prstGeom prst="rect">
                <a:avLst/>
              </a:prstGeom>
              <a:blipFill>
                <a:blip r:embed="rId11"/>
                <a:stretch>
                  <a:fillRect l="-3604" t="-3704" b="-1296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998281" y="2046422"/>
                <a:ext cx="1289712" cy="646331"/>
              </a:xfrm>
              <a:prstGeom prst="rect">
                <a:avLst/>
              </a:prstGeom>
              <a:noFill/>
              <a:ln>
                <a:solidFill>
                  <a:schemeClr val="tx1"/>
                </a:solidFill>
              </a:ln>
            </p:spPr>
            <p:txBody>
              <a:bodyPr wrap="none" rtlCol="0">
                <a:spAutoFit/>
              </a:bodyPr>
              <a:lstStyle/>
              <a:p>
                <a:r>
                  <a:rPr lang="en-US" dirty="0" smtClean="0"/>
                  <a:t>I1: </a:t>
                </a:r>
                <a:r>
                  <a:rPr lang="en-US" dirty="0" err="1" smtClean="0"/>
                  <a:t>Ld</a:t>
                </a:r>
                <a:r>
                  <a:rPr lang="en-US" dirty="0" smtClean="0"/>
                  <a:t> </a:t>
                </a:r>
                <a14:m>
                  <m:oMath xmlns:m="http://schemas.openxmlformats.org/officeDocument/2006/math">
                    <m:r>
                      <a:rPr lang="en-US" i="1" dirty="0" smtClean="0">
                        <a:latin typeface="Cambria Math" panose="02040503050406030204" pitchFamily="18" charset="0"/>
                      </a:rPr>
                      <m:t>𝑎</m:t>
                    </m:r>
                  </m:oMath>
                </a14:m>
                <a:endParaRPr lang="en-US" dirty="0" smtClean="0"/>
              </a:p>
              <a:p>
                <a:r>
                  <a:rPr lang="en-US" dirty="0" smtClean="0"/>
                  <a:t>I2: St </a:t>
                </a:r>
                <a14:m>
                  <m:oMath xmlns:m="http://schemas.openxmlformats.org/officeDocument/2006/math">
                    <m:r>
                      <a:rPr lang="en-US" i="1" dirty="0" smtClean="0">
                        <a:latin typeface="Cambria Math" panose="02040503050406030204" pitchFamily="18" charset="0"/>
                      </a:rPr>
                      <m:t>𝑏</m:t>
                    </m:r>
                  </m:oMath>
                </a14:m>
                <a:r>
                  <a:rPr lang="en-US" dirty="0" smtClean="0"/>
                  <a:t> </a:t>
                </a:r>
                <a14:m>
                  <m:oMath xmlns:m="http://schemas.openxmlformats.org/officeDocument/2006/math">
                    <m:r>
                      <a:rPr lang="en-US" b="0" i="1" dirty="0" smtClean="0">
                        <a:latin typeface="Cambria Math" panose="02040503050406030204" pitchFamily="18" charset="0"/>
                      </a:rPr>
                      <m:t>𝑣</m:t>
                    </m:r>
                  </m:oMath>
                </a14:m>
                <a:endParaRPr lang="en-US" dirty="0" smtClean="0"/>
              </a:p>
            </p:txBody>
          </p:sp>
        </mc:Choice>
        <mc:Fallback xmlns="">
          <p:sp>
            <p:nvSpPr>
              <p:cNvPr id="23" name="TextBox 22"/>
              <p:cNvSpPr txBox="1">
                <a:spLocks noRot="1" noChangeAspect="1" noMove="1" noResize="1" noEditPoints="1" noAdjustHandles="1" noChangeArrowheads="1" noChangeShapeType="1" noTextEdit="1"/>
              </p:cNvSpPr>
              <p:nvPr/>
            </p:nvSpPr>
            <p:spPr>
              <a:xfrm>
                <a:off x="8998281" y="2046422"/>
                <a:ext cx="1289712" cy="646331"/>
              </a:xfrm>
              <a:prstGeom prst="rect">
                <a:avLst/>
              </a:prstGeom>
              <a:blipFill>
                <a:blip r:embed="rId12"/>
                <a:stretch>
                  <a:fillRect l="-3271" t="-4630" b="-12963"/>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795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2" grpId="0"/>
      <p:bldP spid="10" grpId="0" animBg="1"/>
      <p:bldP spid="14" grpId="0" animBg="1"/>
      <p:bldP spid="15" grpId="0" animBg="1"/>
      <p:bldP spid="7" grpId="0" animBg="1"/>
      <p:bldP spid="7" grpId="1" animBg="1"/>
      <p:bldP spid="18" grpId="0" animBg="1"/>
      <p:bldP spid="18" grpId="1" animBg="1"/>
      <p:bldP spid="19" grpId="0" animBg="1"/>
      <p:bldP spid="19" grpId="1" animBg="1"/>
      <p:bldP spid="23" grpId="0" animBg="1"/>
      <p:bldP spid="23" grpId="1" animBg="1"/>
    </p:bldLst>
  </p:timing>
</p:sld>
</file>

<file path=ppt/theme/theme1.xml><?xml version="1.0" encoding="utf-8"?>
<a:theme xmlns:a="http://schemas.openxmlformats.org/drawingml/2006/main" name="Blue">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5000"/>
          </a:spcBef>
          <a:spcAft>
            <a:spcPct val="0"/>
          </a:spcAft>
          <a:buClr>
            <a:schemeClr val="bg1"/>
          </a:buClr>
          <a:buSzPct val="100000"/>
          <a:buFont typeface="Wingdings" pitchFamily="2" charset="2"/>
          <a:buChar char="•"/>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 id="{E6C2BC6A-2C91-40A8-83BA-D882A8640B23}" vid="{652BC678-9003-4258-B2EA-CDC956FA7B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Template>
  <TotalTime>3587</TotalTime>
  <Words>4054</Words>
  <Application>Microsoft Office PowerPoint</Application>
  <PresentationFormat>Widescreen</PresentationFormat>
  <Paragraphs>511</Paragraphs>
  <Slides>26</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Cambria Math</vt:lpstr>
      <vt:lpstr>Comic Sans MS</vt:lpstr>
      <vt:lpstr>Symbol</vt:lpstr>
      <vt:lpstr>Tahoma</vt:lpstr>
      <vt:lpstr>Verdana</vt:lpstr>
      <vt:lpstr>Wingdings</vt:lpstr>
      <vt:lpstr>Blue</vt:lpstr>
      <vt:lpstr>Weak Memory Models: Balancing Definitional Simplicity and Implementation Flexibility</vt:lpstr>
      <vt:lpstr>What is a memory model?</vt:lpstr>
      <vt:lpstr>The Ultimate Memory Model (UMM)</vt:lpstr>
      <vt:lpstr>Operational definitions</vt:lpstr>
      <vt:lpstr>Axiomatic definitions</vt:lpstr>
      <vt:lpstr>Example: axioms of SC</vt:lpstr>
      <vt:lpstr>Example: axioms of SC</vt:lpstr>
      <vt:lpstr>Complications in the operational definition of UMM</vt:lpstr>
      <vt:lpstr>Complications in the axiomatic definition of UMM</vt:lpstr>
      <vt:lpstr>order_UMM^∗: a simplification which allows more behaviors than possible</vt:lpstr>
      <vt:lpstr>WMM: a new memory model that forbids Ld-St reordering</vt:lpstr>
      <vt:lpstr>Simple operational definitions: Instantaneous Instruction Execution (I2E)</vt:lpstr>
      <vt:lpstr>TSO in I2E [Owens 2009]</vt:lpstr>
      <vt:lpstr>WMM in I2E</vt:lpstr>
      <vt:lpstr>WMM allows Ld-Ld reordering</vt:lpstr>
      <vt:lpstr>Axiomatic Definition of WMM: order(X,Y)</vt:lpstr>
      <vt:lpstr>Axiomatic Definition of WMM: order(X,Y)</vt:lpstr>
      <vt:lpstr>Performance evaluation setup</vt:lpstr>
      <vt:lpstr>Performance results</vt:lpstr>
      <vt:lpstr>Performance impact of disallowing Ld-St reordering</vt:lpstr>
      <vt:lpstr>Conclusion</vt:lpstr>
      <vt:lpstr>PowerPoint Presentation</vt:lpstr>
      <vt:lpstr>Related memory models</vt:lpstr>
      <vt:lpstr>Ordering of loads for the same address</vt:lpstr>
      <vt:lpstr>WMM allows Ld-Ld reordering</vt:lpstr>
      <vt:lpstr>Simulation Parameters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Weak Memory Models: Balancing Definitional Simplicity and Implementation Flexibility</dc:title>
  <dc:creator>Sizhuo Zhang</dc:creator>
  <cp:lastModifiedBy>Sizhuo Zhang</cp:lastModifiedBy>
  <cp:revision>306</cp:revision>
  <dcterms:created xsi:type="dcterms:W3CDTF">2017-08-29T18:06:32Z</dcterms:created>
  <dcterms:modified xsi:type="dcterms:W3CDTF">2017-09-12T06:58:14Z</dcterms:modified>
</cp:coreProperties>
</file>