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57"/>
  </p:notesMasterIdLst>
  <p:sldIdLst>
    <p:sldId id="321" r:id="rId2"/>
    <p:sldId id="322" r:id="rId3"/>
    <p:sldId id="323" r:id="rId4"/>
    <p:sldId id="324" r:id="rId5"/>
    <p:sldId id="325" r:id="rId6"/>
    <p:sldId id="326" r:id="rId7"/>
    <p:sldId id="327" r:id="rId8"/>
    <p:sldId id="328" r:id="rId9"/>
    <p:sldId id="329" r:id="rId10"/>
    <p:sldId id="330" r:id="rId11"/>
    <p:sldId id="331" r:id="rId12"/>
    <p:sldId id="348" r:id="rId13"/>
    <p:sldId id="349" r:id="rId14"/>
    <p:sldId id="332" r:id="rId15"/>
    <p:sldId id="333" r:id="rId16"/>
    <p:sldId id="334" r:id="rId17"/>
    <p:sldId id="281" r:id="rId18"/>
    <p:sldId id="270" r:id="rId19"/>
    <p:sldId id="282" r:id="rId20"/>
    <p:sldId id="271" r:id="rId21"/>
    <p:sldId id="283" r:id="rId22"/>
    <p:sldId id="284" r:id="rId23"/>
    <p:sldId id="285" r:id="rId24"/>
    <p:sldId id="286" r:id="rId25"/>
    <p:sldId id="276" r:id="rId26"/>
    <p:sldId id="292" r:id="rId27"/>
    <p:sldId id="289" r:id="rId28"/>
    <p:sldId id="288" r:id="rId29"/>
    <p:sldId id="290" r:id="rId30"/>
    <p:sldId id="314" r:id="rId31"/>
    <p:sldId id="315" r:id="rId32"/>
    <p:sldId id="316" r:id="rId33"/>
    <p:sldId id="317" r:id="rId34"/>
    <p:sldId id="350" r:id="rId35"/>
    <p:sldId id="293" r:id="rId36"/>
    <p:sldId id="294" r:id="rId37"/>
    <p:sldId id="295" r:id="rId38"/>
    <p:sldId id="296" r:id="rId39"/>
    <p:sldId id="297" r:id="rId40"/>
    <p:sldId id="298" r:id="rId41"/>
    <p:sldId id="299" r:id="rId42"/>
    <p:sldId id="301" r:id="rId43"/>
    <p:sldId id="302" r:id="rId44"/>
    <p:sldId id="305" r:id="rId45"/>
    <p:sldId id="303" r:id="rId46"/>
    <p:sldId id="304" r:id="rId47"/>
    <p:sldId id="306" r:id="rId48"/>
    <p:sldId id="307" r:id="rId49"/>
    <p:sldId id="313" r:id="rId50"/>
    <p:sldId id="319" r:id="rId51"/>
    <p:sldId id="318" r:id="rId52"/>
    <p:sldId id="343" r:id="rId53"/>
    <p:sldId id="320" r:id="rId54"/>
    <p:sldId id="346" r:id="rId55"/>
    <p:sldId id="34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545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57" autoAdjust="0"/>
    <p:restoredTop sz="86838" autoAdjust="0"/>
  </p:normalViewPr>
  <p:slideViewPr>
    <p:cSldViewPr>
      <p:cViewPr>
        <p:scale>
          <a:sx n="90" d="100"/>
          <a:sy n="90" d="100"/>
        </p:scale>
        <p:origin x="-210" y="-7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04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CC2269-4032-2A48-8DD1-EEE2906B9D74}" type="datetimeFigureOut">
              <a:rPr lang="en-US" smtClean="0"/>
              <a:pPr/>
              <a:t>9/29/2009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2A964A-654F-F04C-A8F3-C3056BE67C9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A964A-654F-F04C-A8F3-C3056BE67C9C}" type="slidenum">
              <a:rPr lang="en-US" smtClean="0"/>
              <a:pPr/>
              <a:t>17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22/7</a:t>
            </a:r>
            <a:r>
              <a:rPr lang="en-US" baseline="0" dirty="0" smtClean="0"/>
              <a:t>: 3.14286</a:t>
            </a:r>
          </a:p>
          <a:p>
            <a:r>
              <a:rPr lang="en-US" baseline="0" dirty="0" smtClean="0"/>
              <a:t>223/71: 3.140845</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52A964A-654F-F04C-A8F3-C3056BE67C9C}" type="slidenum">
              <a:rPr lang="en-US" smtClean="0"/>
              <a:pPr/>
              <a:t>34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A964A-654F-F04C-A8F3-C3056BE67C9C}" type="slidenum">
              <a:rPr lang="en-US" smtClean="0"/>
              <a:pPr/>
              <a:t>35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A964A-654F-F04C-A8F3-C3056BE67C9C}" type="slidenum">
              <a:rPr lang="en-US" smtClean="0"/>
              <a:pPr/>
              <a:t>36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A964A-654F-F04C-A8F3-C3056BE67C9C}" type="slidenum">
              <a:rPr lang="en-US" smtClean="0"/>
              <a:pPr/>
              <a:t>37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A964A-654F-F04C-A8F3-C3056BE67C9C}" type="slidenum">
              <a:rPr lang="en-US" smtClean="0"/>
              <a:pPr/>
              <a:t>38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A964A-654F-F04C-A8F3-C3056BE67C9C}" type="slidenum">
              <a:rPr lang="en-US" smtClean="0"/>
              <a:pPr/>
              <a:t>39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A964A-654F-F04C-A8F3-C3056BE67C9C}" type="slidenum">
              <a:rPr lang="en-US" smtClean="0"/>
              <a:pPr/>
              <a:t>40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A964A-654F-F04C-A8F3-C3056BE67C9C}" type="slidenum">
              <a:rPr lang="en-US" smtClean="0"/>
              <a:pPr/>
              <a:t>41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A964A-654F-F04C-A8F3-C3056BE67C9C}" type="slidenum">
              <a:rPr lang="en-US" smtClean="0"/>
              <a:pPr/>
              <a:t>42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A964A-654F-F04C-A8F3-C3056BE67C9C}"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2008 – 455</a:t>
            </a:r>
            <a:r>
              <a:rPr lang="en-US" baseline="0" dirty="0" smtClean="0"/>
              <a:t> billion</a:t>
            </a:r>
            <a:endParaRPr lang="en-US" dirty="0" smtClean="0"/>
          </a:p>
          <a:p>
            <a:r>
              <a:rPr lang="en-US" dirty="0" smtClean="0"/>
              <a:t>2009 – proposed 533</a:t>
            </a:r>
            <a:r>
              <a:rPr lang="en-US" baseline="0" dirty="0" smtClean="0"/>
              <a:t> billion</a:t>
            </a:r>
            <a:endParaRPr lang="en-US" dirty="0" smtClean="0"/>
          </a:p>
          <a:p>
            <a:endParaRPr lang="en-US" dirty="0"/>
          </a:p>
        </p:txBody>
      </p:sp>
      <p:sp>
        <p:nvSpPr>
          <p:cNvPr id="4" name="Slide Number Placeholder 3"/>
          <p:cNvSpPr>
            <a:spLocks noGrp="1"/>
          </p:cNvSpPr>
          <p:nvPr>
            <p:ph type="sldNum" sz="quarter" idx="10"/>
          </p:nvPr>
        </p:nvSpPr>
        <p:spPr/>
        <p:txBody>
          <a:bodyPr/>
          <a:lstStyle/>
          <a:p>
            <a:fld id="{D52A964A-654F-F04C-A8F3-C3056BE67C9C}" type="slidenum">
              <a:rPr lang="en-US" smtClean="0"/>
              <a:pPr/>
              <a:t>26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A964A-654F-F04C-A8F3-C3056BE67C9C}" type="slidenum">
              <a:rPr lang="en-US" smtClean="0"/>
              <a:pPr/>
              <a:t>44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A964A-654F-F04C-A8F3-C3056BE67C9C}" type="slidenum">
              <a:rPr lang="en-US" smtClean="0"/>
              <a:pPr/>
              <a:t>45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A964A-654F-F04C-A8F3-C3056BE67C9C}" type="slidenum">
              <a:rPr lang="en-US" smtClean="0"/>
              <a:pPr/>
              <a:t>46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A964A-654F-F04C-A8F3-C3056BE67C9C}" type="slidenum">
              <a:rPr lang="en-US" smtClean="0"/>
              <a:pPr/>
              <a:t>47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A964A-654F-F04C-A8F3-C3056BE67C9C}" type="slidenum">
              <a:rPr lang="en-US" smtClean="0"/>
              <a:pPr/>
              <a:t>48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A964A-654F-F04C-A8F3-C3056BE67C9C}" type="slidenum">
              <a:rPr lang="en-US" smtClean="0"/>
              <a:pPr/>
              <a:t>49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A964A-654F-F04C-A8F3-C3056BE67C9C}" type="slidenum">
              <a:rPr lang="en-US" smtClean="0"/>
              <a:pPr/>
              <a:t>51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2008 – 455</a:t>
            </a:r>
            <a:r>
              <a:rPr lang="en-US" baseline="0" dirty="0" smtClean="0"/>
              <a:t> billion</a:t>
            </a:r>
            <a:endParaRPr lang="en-US" dirty="0" smtClean="0"/>
          </a:p>
          <a:p>
            <a:r>
              <a:rPr lang="en-US" dirty="0" smtClean="0"/>
              <a:t>2009 – proposed 533</a:t>
            </a:r>
            <a:r>
              <a:rPr lang="en-US" baseline="0" dirty="0" smtClean="0"/>
              <a:t> billion</a:t>
            </a:r>
            <a:endParaRPr lang="en-US" dirty="0" smtClean="0"/>
          </a:p>
          <a:p>
            <a:endParaRPr lang="en-US" dirty="0"/>
          </a:p>
        </p:txBody>
      </p:sp>
      <p:sp>
        <p:nvSpPr>
          <p:cNvPr id="4" name="Slide Number Placeholder 3"/>
          <p:cNvSpPr>
            <a:spLocks noGrp="1"/>
          </p:cNvSpPr>
          <p:nvPr>
            <p:ph type="sldNum" sz="quarter" idx="10"/>
          </p:nvPr>
        </p:nvSpPr>
        <p:spPr/>
        <p:txBody>
          <a:bodyPr/>
          <a:lstStyle/>
          <a:p>
            <a:fld id="{D52A964A-654F-F04C-A8F3-C3056BE67C9C}" type="slidenum">
              <a:rPr lang="en-US" smtClean="0"/>
              <a:pPr/>
              <a:t>27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2008 – 455</a:t>
            </a:r>
          </a:p>
          <a:p>
            <a:r>
              <a:rPr lang="en-US" dirty="0" smtClean="0"/>
              <a:t>2009 – proposed 533</a:t>
            </a:r>
          </a:p>
          <a:p>
            <a:endParaRPr lang="en-US" dirty="0"/>
          </a:p>
        </p:txBody>
      </p:sp>
      <p:sp>
        <p:nvSpPr>
          <p:cNvPr id="4" name="Slide Number Placeholder 3"/>
          <p:cNvSpPr>
            <a:spLocks noGrp="1"/>
          </p:cNvSpPr>
          <p:nvPr>
            <p:ph type="sldNum" sz="quarter" idx="10"/>
          </p:nvPr>
        </p:nvSpPr>
        <p:spPr/>
        <p:txBody>
          <a:bodyPr/>
          <a:lstStyle/>
          <a:p>
            <a:fld id="{D52A964A-654F-F04C-A8F3-C3056BE67C9C}" type="slidenum">
              <a:rPr lang="en-US" smtClean="0"/>
              <a:pPr/>
              <a:t>28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 recently finished reading a wonderful book by Steven Johnson entitled </a:t>
            </a:r>
            <a:r>
              <a:rPr lang="en-US" sz="1200" b="0" i="1" kern="1200" dirty="0" smtClean="0">
                <a:solidFill>
                  <a:schemeClr val="tx1"/>
                </a:solidFill>
                <a:latin typeface="+mn-lt"/>
                <a:ea typeface="+mn-ea"/>
                <a:cs typeface="+mn-cs"/>
              </a:rPr>
              <a:t>The Ghost Map: The Story of London’s Most Terrifying Epidemic – and How It Changed Science, Cities, and the Modern World</a:t>
            </a:r>
            <a:r>
              <a:rPr lang="en-US" sz="1200" b="0" i="0" kern="1200" dirty="0" smtClean="0">
                <a:solidFill>
                  <a:schemeClr val="tx1"/>
                </a:solidFill>
                <a:latin typeface="+mn-lt"/>
                <a:ea typeface="+mn-ea"/>
                <a:cs typeface="+mn-cs"/>
              </a:rPr>
              <a:t>. In the summer of 1854 cholera swept through a section of London with unprecedented intensity. At the time, the cause of cholera was unknown and rapidly growing modern cities such as London, with dense populations packed into small areas, were rich breeding grounds for this disease. Most of those who concerned themselves with disease and its cure held tightly to the </a:t>
            </a:r>
            <a:r>
              <a:rPr lang="en-US" sz="1200" b="0" i="1" kern="1200" dirty="0" smtClean="0">
                <a:solidFill>
                  <a:schemeClr val="tx1"/>
                </a:solidFill>
                <a:latin typeface="+mn-lt"/>
                <a:ea typeface="+mn-ea"/>
                <a:cs typeface="+mn-cs"/>
              </a:rPr>
              <a:t>miasma</a:t>
            </a:r>
            <a:r>
              <a:rPr lang="en-US" sz="1200" b="0" i="0" kern="1200" dirty="0" smtClean="0">
                <a:solidFill>
                  <a:schemeClr val="tx1"/>
                </a:solidFill>
                <a:latin typeface="+mn-lt"/>
                <a:ea typeface="+mn-ea"/>
                <a:cs typeface="+mn-cs"/>
              </a:rPr>
              <a:t> theory that cholera spread through the air and was associated with the bad smells and the unclean urban environments that produced them. In fact, cholera is a bacterium, which was spreading through the water supply. This book tells the story much as a journalist who witnessed it firsthand would do, but a journalist who had the advantage of hindsight informed by knowledge of modern medicine.</a:t>
            </a:r>
          </a:p>
          <a:p>
            <a:r>
              <a:rPr lang="en-US" sz="1200" b="0" i="0" kern="1200" dirty="0" smtClean="0">
                <a:solidFill>
                  <a:schemeClr val="tx1"/>
                </a:solidFill>
                <a:latin typeface="+mn-lt"/>
                <a:ea typeface="+mn-ea"/>
                <a:cs typeface="+mn-cs"/>
              </a:rPr>
              <a:t>Several people of the time play important roles in this story – none more than John Snow, a medical doctor and research scientist. The ghost map refers to a map that he drew by hand during the process of his investigations, which could clearly demonstrate to anyone with open eyes that the source of the outbreak was the Broad Street well. Despite the evidence that this map displayed, however, the miasma theory of cholera transmission prevailed for several years after the epidemic. Eventually, due largely to the tenacious efforts of John Snow and an unlikely supporter, Reverend Henry Whitehead, the evidence won out and steps were taken to eliminate the conditions in which cholera could spread.</a:t>
            </a:r>
          </a:p>
          <a:p>
            <a:endParaRPr lang="en-US" dirty="0"/>
          </a:p>
        </p:txBody>
      </p:sp>
      <p:sp>
        <p:nvSpPr>
          <p:cNvPr id="4" name="Slide Number Placeholder 3"/>
          <p:cNvSpPr>
            <a:spLocks noGrp="1"/>
          </p:cNvSpPr>
          <p:nvPr>
            <p:ph type="sldNum" sz="quarter" idx="10"/>
          </p:nvPr>
        </p:nvSpPr>
        <p:spPr/>
        <p:txBody>
          <a:bodyPr/>
          <a:lstStyle/>
          <a:p>
            <a:fld id="{D52A964A-654F-F04C-A8F3-C3056BE67C9C}" type="slidenum">
              <a:rPr lang="en-US" smtClean="0"/>
              <a:pPr/>
              <a:t>29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A964A-654F-F04C-A8F3-C3056BE67C9C}" type="slidenum">
              <a:rPr lang="en-US" smtClean="0"/>
              <a:pPr/>
              <a:t>30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A964A-654F-F04C-A8F3-C3056BE67C9C}" type="slidenum">
              <a:rPr lang="en-US" smtClean="0"/>
              <a:pPr/>
              <a:t>31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2A964A-654F-F04C-A8F3-C3056BE67C9C}" type="slidenum">
              <a:rPr lang="en-US" smtClean="0"/>
              <a:pPr/>
              <a:t>32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22/7</a:t>
            </a:r>
            <a:r>
              <a:rPr lang="en-US" baseline="0" dirty="0" smtClean="0"/>
              <a:t>: 3.14286</a:t>
            </a:r>
          </a:p>
          <a:p>
            <a:r>
              <a:rPr lang="en-US" baseline="0" dirty="0" smtClean="0"/>
              <a:t>223/71: 3.140845</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52A964A-654F-F04C-A8F3-C3056BE67C9C}"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09474CA-34AF-4606-959E-A98D89218A04}" type="datetimeFigureOut">
              <a:rPr lang="en-US" smtClean="0"/>
              <a:pPr/>
              <a:t>9/29/2009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7B99022-E640-407B-ACB0-10D753D1823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9474CA-34AF-4606-959E-A98D89218A04}" type="datetimeFigureOut">
              <a:rPr lang="en-US" smtClean="0"/>
              <a:pPr/>
              <a:t>9/29/2009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99022-E640-407B-ACB0-10D753D182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09474CA-34AF-4606-959E-A98D89218A04}" type="datetimeFigureOut">
              <a:rPr lang="en-US" smtClean="0"/>
              <a:pPr/>
              <a:t>9/29/2009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7B99022-E640-407B-ACB0-10D753D1823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09474CA-34AF-4606-959E-A98D89218A04}" type="datetimeFigureOut">
              <a:rPr lang="en-US" smtClean="0"/>
              <a:pPr/>
              <a:t>9/29/2009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7B99022-E640-407B-ACB0-10D753D1823A}"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09474CA-34AF-4606-959E-A98D89218A04}" type="datetimeFigureOut">
              <a:rPr lang="en-US" smtClean="0"/>
              <a:pPr/>
              <a:t>9/29/2009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7B99022-E640-407B-ACB0-10D753D1823A}"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09474CA-34AF-4606-959E-A98D89218A04}" type="datetimeFigureOut">
              <a:rPr lang="en-US" smtClean="0"/>
              <a:pPr/>
              <a:t>9/29/2009</a:t>
            </a:fld>
            <a:endParaRPr lang="en-US"/>
          </a:p>
        </p:txBody>
      </p:sp>
      <p:sp>
        <p:nvSpPr>
          <p:cNvPr id="10" name="Slide Number Placeholder 9"/>
          <p:cNvSpPr>
            <a:spLocks noGrp="1"/>
          </p:cNvSpPr>
          <p:nvPr>
            <p:ph type="sldNum" sz="quarter" idx="16"/>
          </p:nvPr>
        </p:nvSpPr>
        <p:spPr/>
        <p:txBody>
          <a:bodyPr rtlCol="0"/>
          <a:lstStyle/>
          <a:p>
            <a:fld id="{C7B99022-E640-407B-ACB0-10D753D1823A}"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09474CA-34AF-4606-959E-A98D89218A04}" type="datetimeFigureOut">
              <a:rPr lang="en-US" smtClean="0"/>
              <a:pPr/>
              <a:t>9/29/2009</a:t>
            </a:fld>
            <a:endParaRPr lang="en-US"/>
          </a:p>
        </p:txBody>
      </p:sp>
      <p:sp>
        <p:nvSpPr>
          <p:cNvPr id="12" name="Slide Number Placeholder 11"/>
          <p:cNvSpPr>
            <a:spLocks noGrp="1"/>
          </p:cNvSpPr>
          <p:nvPr>
            <p:ph type="sldNum" sz="quarter" idx="16"/>
          </p:nvPr>
        </p:nvSpPr>
        <p:spPr/>
        <p:txBody>
          <a:bodyPr rtlCol="0"/>
          <a:lstStyle/>
          <a:p>
            <a:fld id="{C7B99022-E640-407B-ACB0-10D753D1823A}"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09474CA-34AF-4606-959E-A98D89218A04}" type="datetimeFigureOut">
              <a:rPr lang="en-US" smtClean="0"/>
              <a:pPr/>
              <a:t>9/29/2009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7B99022-E640-407B-ACB0-10D753D182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474CA-34AF-4606-959E-A98D89218A04}" type="datetimeFigureOut">
              <a:rPr lang="en-US" smtClean="0"/>
              <a:pPr/>
              <a:t>9/29/2009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7B99022-E640-407B-ACB0-10D753D182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09474CA-34AF-4606-959E-A98D89218A04}" type="datetimeFigureOut">
              <a:rPr lang="en-US" smtClean="0"/>
              <a:pPr/>
              <a:t>9/29/2009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7B99022-E640-407B-ACB0-10D753D1823A}"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09474CA-34AF-4606-959E-A98D89218A04}" type="datetimeFigureOut">
              <a:rPr lang="en-US" smtClean="0"/>
              <a:pPr/>
              <a:t>9/29/2009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7B99022-E640-407B-ACB0-10D753D1823A}"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09474CA-34AF-4606-959E-A98D89218A04}" type="datetimeFigureOut">
              <a:rPr lang="en-US" smtClean="0"/>
              <a:pPr/>
              <a:t>9/29/2009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7B99022-E640-407B-ACB0-10D753D182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43200"/>
            <a:ext cx="6172200" cy="1894362"/>
          </a:xfrm>
        </p:spPr>
        <p:txBody>
          <a:bodyPr>
            <a:normAutofit fontScale="90000"/>
          </a:bodyPr>
          <a:lstStyle/>
          <a:p>
            <a:r>
              <a:rPr lang="en-US" u="sng" dirty="0"/>
              <a:t>Preventing Sepsis</a:t>
            </a:r>
            <a:r>
              <a:rPr lang="en-US" dirty="0"/>
              <a:t>: </a:t>
            </a:r>
            <a:r>
              <a:rPr lang="en-US" dirty="0" smtClean="0"/>
              <a:t/>
            </a:r>
            <a:br>
              <a:rPr lang="en-US" dirty="0" smtClean="0"/>
            </a:br>
            <a:r>
              <a:rPr lang="en-US" dirty="0" smtClean="0"/>
              <a:t>Artificial </a:t>
            </a:r>
            <a:r>
              <a:rPr lang="en-US" dirty="0"/>
              <a:t>Intelligence, Knowledge Discovery, &amp; Visualization</a:t>
            </a:r>
          </a:p>
        </p:txBody>
      </p:sp>
      <p:sp>
        <p:nvSpPr>
          <p:cNvPr id="3" name="Subtitle 2"/>
          <p:cNvSpPr>
            <a:spLocks noGrp="1"/>
          </p:cNvSpPr>
          <p:nvPr>
            <p:ph type="subTitle" idx="1"/>
          </p:nvPr>
        </p:nvSpPr>
        <p:spPr/>
        <p:txBody>
          <a:bodyPr>
            <a:normAutofit fontScale="55000" lnSpcReduction="20000"/>
          </a:bodyPr>
          <a:lstStyle/>
          <a:p>
            <a:r>
              <a:rPr lang="en-US" dirty="0" smtClean="0"/>
              <a:t>Phillip Chang, MD (Dept of Surgery)  Judy Goldsmith, PhD (Dept of Computer Science)</a:t>
            </a:r>
          </a:p>
          <a:p>
            <a:r>
              <a:rPr lang="en-US" dirty="0" smtClean="0"/>
              <a:t>Remco Chang, PhD </a:t>
            </a:r>
            <a:r>
              <a:rPr lang="en-US" dirty="0" smtClean="0"/>
              <a:t>(UNC-Charlotte Visualization Center)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Biomarkers</a:t>
            </a:r>
            <a:endParaRPr lang="en-US" dirty="0"/>
          </a:p>
        </p:txBody>
      </p:sp>
      <p:sp>
        <p:nvSpPr>
          <p:cNvPr id="3" name="Content Placeholder 2"/>
          <p:cNvSpPr>
            <a:spLocks noGrp="1"/>
          </p:cNvSpPr>
          <p:nvPr>
            <p:ph sz="quarter" idx="1"/>
          </p:nvPr>
        </p:nvSpPr>
        <p:spPr/>
        <p:txBody>
          <a:bodyPr/>
          <a:lstStyle/>
          <a:p>
            <a:r>
              <a:rPr lang="en-US" dirty="0" smtClean="0"/>
              <a:t>Not a single marker exist, yet….</a:t>
            </a:r>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685800" y="3657600"/>
            <a:ext cx="3276600" cy="2637663"/>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219200" y="2133600"/>
            <a:ext cx="6183086" cy="12192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5791200" y="3429000"/>
            <a:ext cx="2657475" cy="295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 Systems</a:t>
            </a:r>
            <a:endParaRPr lang="en-US" dirty="0"/>
          </a:p>
        </p:txBody>
      </p:sp>
      <p:sp>
        <p:nvSpPr>
          <p:cNvPr id="5" name="Content Placeholder 4"/>
          <p:cNvSpPr>
            <a:spLocks noGrp="1"/>
          </p:cNvSpPr>
          <p:nvPr>
            <p:ph sz="quarter" idx="1"/>
          </p:nvPr>
        </p:nvSpPr>
        <p:spPr/>
        <p:txBody>
          <a:bodyPr/>
          <a:lstStyle/>
          <a:p>
            <a:r>
              <a:rPr lang="en-US" dirty="0" smtClean="0"/>
              <a:t>True alerts</a:t>
            </a:r>
          </a:p>
          <a:p>
            <a:pPr lvl="1"/>
            <a:r>
              <a:rPr lang="en-US" dirty="0" smtClean="0"/>
              <a:t>Neither sensitive nor specific</a:t>
            </a:r>
          </a:p>
          <a:p>
            <a:pPr lvl="1"/>
            <a:r>
              <a:rPr lang="en-US" dirty="0" smtClean="0"/>
              <a:t>Cannot find “sweet-spot”</a:t>
            </a:r>
          </a:p>
          <a:p>
            <a:pPr lvl="1"/>
            <a:r>
              <a:rPr lang="en-US" dirty="0" smtClean="0"/>
              <a:t>We’re working on one now….</a:t>
            </a:r>
          </a:p>
          <a:p>
            <a:r>
              <a:rPr lang="en-US" dirty="0" smtClean="0"/>
              <a:t>Other forms are “early recognition”</a:t>
            </a:r>
            <a:endParaRPr lang="en-US" dirty="0"/>
          </a:p>
        </p:txBody>
      </p:sp>
      <p:sp>
        <p:nvSpPr>
          <p:cNvPr id="6" name="Content Placeholder 5"/>
          <p:cNvSpPr>
            <a:spLocks noGrp="1"/>
          </p:cNvSpPr>
          <p:nvPr>
            <p:ph sz="quarter" idx="2"/>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5181600" y="914400"/>
            <a:ext cx="3562350" cy="52875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UK’s “Bob” project</a:t>
            </a:r>
            <a:endParaRPr lang="en-US" dirty="0"/>
          </a:p>
        </p:txBody>
      </p:sp>
      <p:pic>
        <p:nvPicPr>
          <p:cNvPr id="2050" name="Picture 2"/>
          <p:cNvPicPr>
            <a:picLocks noChangeAspect="1" noChangeArrowheads="1"/>
          </p:cNvPicPr>
          <p:nvPr/>
        </p:nvPicPr>
        <p:blipFill>
          <a:blip r:embed="rId2"/>
          <a:srcRect/>
          <a:stretch>
            <a:fillRect/>
          </a:stretch>
        </p:blipFill>
        <p:spPr bwMode="auto">
          <a:xfrm>
            <a:off x="304799" y="1524000"/>
            <a:ext cx="6019801" cy="133521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943600" y="2819400"/>
            <a:ext cx="2695575" cy="1809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457200" y="3962400"/>
            <a:ext cx="7848600" cy="2107212"/>
          </a:xfrm>
          <a:prstGeom prst="rect">
            <a:avLst/>
          </a:prstGeom>
          <a:noFill/>
          <a:ln w="9525">
            <a:noFill/>
            <a:miter lim="800000"/>
            <a:headEnd/>
            <a:tailEnd/>
          </a:ln>
          <a:effectLst/>
        </p:spPr>
      </p:pic>
      <p:pic>
        <p:nvPicPr>
          <p:cNvPr id="8" name="Picture 5"/>
          <p:cNvPicPr>
            <a:picLocks noChangeAspect="1" noChangeArrowheads="1"/>
          </p:cNvPicPr>
          <p:nvPr/>
        </p:nvPicPr>
        <p:blipFill>
          <a:blip r:embed="rId5"/>
          <a:srcRect/>
          <a:stretch>
            <a:fillRect/>
          </a:stretch>
        </p:blipFill>
        <p:spPr bwMode="auto">
          <a:xfrm>
            <a:off x="6054673" y="0"/>
            <a:ext cx="3089328" cy="175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Bob?</a:t>
            </a:r>
            <a:endParaRPr lang="en-US" dirty="0"/>
          </a:p>
        </p:txBody>
      </p:sp>
      <p:pic>
        <p:nvPicPr>
          <p:cNvPr id="3074" name="Picture 2"/>
          <p:cNvPicPr>
            <a:picLocks noChangeAspect="1" noChangeArrowheads="1"/>
          </p:cNvPicPr>
          <p:nvPr/>
        </p:nvPicPr>
        <p:blipFill>
          <a:blip r:embed="rId2"/>
          <a:srcRect/>
          <a:stretch>
            <a:fillRect/>
          </a:stretch>
        </p:blipFill>
        <p:spPr bwMode="auto">
          <a:xfrm>
            <a:off x="6858000" y="1676400"/>
            <a:ext cx="2286000" cy="2286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04799" y="1752600"/>
            <a:ext cx="3120125" cy="23622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3124200" y="3886200"/>
            <a:ext cx="3865652" cy="2667000"/>
          </a:xfrm>
          <a:prstGeom prst="rect">
            <a:avLst/>
          </a:prstGeom>
          <a:noFill/>
          <a:ln w="9525">
            <a:noFill/>
            <a:miter lim="800000"/>
            <a:headEnd/>
            <a:tailEnd/>
          </a:ln>
          <a:effectLst/>
        </p:spPr>
      </p:pic>
      <p:sp>
        <p:nvSpPr>
          <p:cNvPr id="8" name="Oval 7"/>
          <p:cNvSpPr/>
          <p:nvPr/>
        </p:nvSpPr>
        <p:spPr>
          <a:xfrm>
            <a:off x="3505200" y="4648200"/>
            <a:ext cx="3581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Our premise</a:t>
            </a:r>
            <a:endParaRPr lang="en-US" dirty="0"/>
          </a:p>
        </p:txBody>
      </p:sp>
      <p:sp>
        <p:nvSpPr>
          <p:cNvPr id="6" name="Content Placeholder 5"/>
          <p:cNvSpPr>
            <a:spLocks noGrp="1"/>
          </p:cNvSpPr>
          <p:nvPr>
            <p:ph sz="quarter" idx="1"/>
          </p:nvPr>
        </p:nvSpPr>
        <p:spPr/>
        <p:txBody>
          <a:bodyPr/>
          <a:lstStyle/>
          <a:p>
            <a:r>
              <a:rPr lang="en-US" dirty="0" smtClean="0"/>
              <a:t>Retrospective chart review often yields time frame when one feels early intervention could have changed outcome</a:t>
            </a:r>
          </a:p>
          <a:p>
            <a:r>
              <a:rPr lang="en-US" dirty="0" smtClean="0"/>
              <a:t>Clinical “hunch” that something “bad” might happen which demands more attention</a:t>
            </a:r>
          </a:p>
          <a:p>
            <a:r>
              <a:rPr lang="en-US" dirty="0" smtClean="0"/>
              <a:t>What if we could </a:t>
            </a:r>
            <a:r>
              <a:rPr lang="en-US" i="1" dirty="0" smtClean="0"/>
              <a:t>predict</a:t>
            </a:r>
            <a:r>
              <a:rPr lang="en-US" dirty="0" smtClean="0"/>
              <a:t> sepsis before sepsis criteria were met?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a:t>
            </a:r>
            <a:endParaRPr lang="en-US" dirty="0"/>
          </a:p>
        </p:txBody>
      </p:sp>
      <p:pic>
        <p:nvPicPr>
          <p:cNvPr id="4" name="Picture 3" descr="C:\Documents and Settings\Remco\My Documents\UNCC\Proposal\NIH\Sepsis\sepsis-timeline.png"/>
          <p:cNvPicPr/>
          <p:nvPr/>
        </p:nvPicPr>
        <p:blipFill>
          <a:blip r:embed="rId2"/>
          <a:srcRect/>
          <a:stretch>
            <a:fillRect/>
          </a:stretch>
        </p:blipFill>
        <p:spPr bwMode="auto">
          <a:xfrm>
            <a:off x="1295400" y="2286000"/>
            <a:ext cx="5776330" cy="37591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do this?</a:t>
            </a:r>
            <a:endParaRPr lang="en-US" dirty="0"/>
          </a:p>
        </p:txBody>
      </p:sp>
      <p:sp>
        <p:nvSpPr>
          <p:cNvPr id="5" name="Content Placeholder 4"/>
          <p:cNvSpPr>
            <a:spLocks noGrp="1"/>
          </p:cNvSpPr>
          <p:nvPr>
            <p:ph sz="quarter" idx="1"/>
          </p:nvPr>
        </p:nvSpPr>
        <p:spPr/>
        <p:txBody>
          <a:bodyPr/>
          <a:lstStyle/>
          <a:p>
            <a:r>
              <a:rPr lang="en-US" dirty="0" smtClean="0"/>
              <a:t>Data Mining</a:t>
            </a:r>
          </a:p>
          <a:p>
            <a:r>
              <a:rPr lang="en-US" dirty="0" smtClean="0"/>
              <a:t>Artificial Intelligence</a:t>
            </a:r>
          </a:p>
          <a:p>
            <a:r>
              <a:rPr lang="en-US" dirty="0" smtClean="0"/>
              <a:t>Visualization (computer-human interface)</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4800600" y="1828800"/>
            <a:ext cx="3810000" cy="2857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Data!   Data!</a:t>
            </a:r>
            <a:endParaRPr lang="en-US" dirty="0"/>
          </a:p>
        </p:txBody>
      </p:sp>
      <p:pic>
        <p:nvPicPr>
          <p:cNvPr id="4" name="Content Placeholder 3" descr="chang.jpg"/>
          <p:cNvPicPr>
            <a:picLocks noGrp="1" noChangeAspect="1"/>
          </p:cNvPicPr>
          <p:nvPr>
            <p:ph sz="quarter" idx="1"/>
          </p:nvPr>
        </p:nvPicPr>
        <p:blipFill>
          <a:blip r:embed="rId3"/>
          <a:srcRect l="-63529" r="-63529"/>
          <a:stretch>
            <a:fillRect/>
          </a:stretch>
        </p:blipFill>
        <p:spPr>
          <a:xfrm>
            <a:off x="685800" y="1600200"/>
            <a:ext cx="8153400" cy="4495800"/>
          </a:xfrm>
        </p:spPr>
      </p:pic>
      <p:sp>
        <p:nvSpPr>
          <p:cNvPr id="5" name="Rectangle 4"/>
          <p:cNvSpPr/>
          <p:nvPr/>
        </p:nvSpPr>
        <p:spPr>
          <a:xfrm>
            <a:off x="3200400" y="1600200"/>
            <a:ext cx="1295400" cy="369332"/>
          </a:xfrm>
          <a:prstGeom prst="rect">
            <a:avLst/>
          </a:prstGeom>
        </p:spPr>
        <p:txBody>
          <a:bodyPr wrap="square">
            <a:spAutoFit/>
          </a:bodyPr>
          <a:lstStyle/>
          <a:p>
            <a:r>
              <a:rPr lang="en-US" dirty="0" smtClean="0"/>
              <a:t> </a:t>
            </a:r>
          </a:p>
        </p:txBody>
      </p:sp>
      <p:sp>
        <p:nvSpPr>
          <p:cNvPr id="6" name="TextBox 5"/>
          <p:cNvSpPr txBox="1"/>
          <p:nvPr/>
        </p:nvSpPr>
        <p:spPr>
          <a:xfrm>
            <a:off x="1600200" y="2971800"/>
            <a:ext cx="1371600" cy="369332"/>
          </a:xfrm>
          <a:prstGeom prst="rect">
            <a:avLst/>
          </a:prstGeom>
          <a:noFill/>
        </p:spPr>
        <p:txBody>
          <a:bodyPr wrap="square" rtlCol="0">
            <a:spAutoFit/>
          </a:bodyPr>
          <a:lstStyle/>
          <a:p>
            <a:r>
              <a:rPr lang="en-US" dirty="0" smtClean="0"/>
              <a:t>Temperature</a:t>
            </a:r>
            <a:endParaRPr lang="en-US" dirty="0"/>
          </a:p>
        </p:txBody>
      </p:sp>
      <p:sp>
        <p:nvSpPr>
          <p:cNvPr id="7" name="TextBox 6"/>
          <p:cNvSpPr txBox="1"/>
          <p:nvPr/>
        </p:nvSpPr>
        <p:spPr>
          <a:xfrm>
            <a:off x="6400800" y="1752600"/>
            <a:ext cx="1090864" cy="369332"/>
          </a:xfrm>
          <a:prstGeom prst="rect">
            <a:avLst/>
          </a:prstGeom>
          <a:noFill/>
        </p:spPr>
        <p:txBody>
          <a:bodyPr wrap="none" rtlCol="0">
            <a:spAutoFit/>
          </a:bodyPr>
          <a:lstStyle/>
          <a:p>
            <a:r>
              <a:rPr lang="en-US" dirty="0" err="1" smtClean="0"/>
              <a:t>Heartrate</a:t>
            </a:r>
            <a:endParaRPr lang="en-US" dirty="0"/>
          </a:p>
        </p:txBody>
      </p:sp>
      <p:sp>
        <p:nvSpPr>
          <p:cNvPr id="8" name="TextBox 7"/>
          <p:cNvSpPr txBox="1"/>
          <p:nvPr/>
        </p:nvSpPr>
        <p:spPr>
          <a:xfrm>
            <a:off x="1143000" y="4953000"/>
            <a:ext cx="2091888" cy="369332"/>
          </a:xfrm>
          <a:prstGeom prst="rect">
            <a:avLst/>
          </a:prstGeom>
          <a:noFill/>
        </p:spPr>
        <p:txBody>
          <a:bodyPr wrap="square" rtlCol="0">
            <a:spAutoFit/>
          </a:bodyPr>
          <a:lstStyle/>
          <a:p>
            <a:r>
              <a:rPr lang="en-US" dirty="0" smtClean="0"/>
              <a:t>Respiratory Rate </a:t>
            </a:r>
            <a:endParaRPr lang="en-US" dirty="0"/>
          </a:p>
        </p:txBody>
      </p:sp>
      <p:sp>
        <p:nvSpPr>
          <p:cNvPr id="9" name="TextBox 8"/>
          <p:cNvSpPr txBox="1"/>
          <p:nvPr/>
        </p:nvSpPr>
        <p:spPr>
          <a:xfrm>
            <a:off x="7162800" y="3886200"/>
            <a:ext cx="815886" cy="369332"/>
          </a:xfrm>
          <a:prstGeom prst="rect">
            <a:avLst/>
          </a:prstGeom>
          <a:noFill/>
        </p:spPr>
        <p:txBody>
          <a:bodyPr wrap="none" rtlCol="0">
            <a:spAutoFit/>
          </a:bodyPr>
          <a:lstStyle/>
          <a:p>
            <a:r>
              <a:rPr lang="en-US" dirty="0" smtClean="0"/>
              <a:t>PaCO</a:t>
            </a:r>
            <a:r>
              <a:rPr lang="en-US" baseline="-25000" dirty="0" smtClean="0"/>
              <a:t>2</a:t>
            </a:r>
            <a:endParaRPr lang="en-US" dirty="0"/>
          </a:p>
        </p:txBody>
      </p:sp>
      <p:sp>
        <p:nvSpPr>
          <p:cNvPr id="10" name="TextBox 9"/>
          <p:cNvSpPr txBox="1"/>
          <p:nvPr/>
        </p:nvSpPr>
        <p:spPr>
          <a:xfrm>
            <a:off x="6629400" y="6400800"/>
            <a:ext cx="2351926" cy="369332"/>
          </a:xfrm>
          <a:prstGeom prst="rect">
            <a:avLst/>
          </a:prstGeom>
          <a:noFill/>
        </p:spPr>
        <p:txBody>
          <a:bodyPr wrap="none" rtlCol="0">
            <a:spAutoFit/>
          </a:bodyPr>
          <a:lstStyle/>
          <a:p>
            <a:r>
              <a:rPr lang="en-US" dirty="0" smtClean="0"/>
              <a:t>White Blood Cell Count </a:t>
            </a:r>
            <a:endParaRPr lang="en-US" dirty="0"/>
          </a:p>
        </p:txBody>
      </p:sp>
      <p:sp>
        <p:nvSpPr>
          <p:cNvPr id="11" name="TextBox 10"/>
          <p:cNvSpPr txBox="1"/>
          <p:nvPr/>
        </p:nvSpPr>
        <p:spPr>
          <a:xfrm>
            <a:off x="990600" y="1981200"/>
            <a:ext cx="717564" cy="369332"/>
          </a:xfrm>
          <a:prstGeom prst="rect">
            <a:avLst/>
          </a:prstGeom>
          <a:noFill/>
        </p:spPr>
        <p:txBody>
          <a:bodyPr wrap="none" rtlCol="0">
            <a:spAutoFit/>
          </a:bodyPr>
          <a:lstStyle/>
          <a:p>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Marriage of computer science </a:t>
            </a:r>
            <a:br>
              <a:rPr lang="en-US" dirty="0" smtClean="0"/>
            </a:br>
            <a:r>
              <a:rPr lang="en-US" dirty="0" smtClean="0"/>
              <a:t>						&amp; medicine</a:t>
            </a:r>
            <a:endParaRPr lang="en-US" dirty="0"/>
          </a:p>
        </p:txBody>
      </p:sp>
      <p:sp>
        <p:nvSpPr>
          <p:cNvPr id="3" name="Content Placeholder 2"/>
          <p:cNvSpPr>
            <a:spLocks noGrp="1"/>
          </p:cNvSpPr>
          <p:nvPr>
            <p:ph sz="quarter" idx="1"/>
          </p:nvPr>
        </p:nvSpPr>
        <p:spPr/>
        <p:txBody>
          <a:bodyPr/>
          <a:lstStyle/>
          <a:p>
            <a:r>
              <a:rPr lang="en-US" dirty="0" smtClean="0"/>
              <a:t>Data mining</a:t>
            </a:r>
          </a:p>
          <a:p>
            <a:pPr lvl="1"/>
            <a:r>
              <a:rPr lang="en-US" dirty="0" smtClean="0"/>
              <a:t>identify previously undiscovered patterns and correlations</a:t>
            </a:r>
          </a:p>
          <a:p>
            <a:pPr lvl="2"/>
            <a:r>
              <a:rPr lang="en-US" dirty="0" smtClean="0"/>
              <a:t>Changes in vital signs</a:t>
            </a:r>
          </a:p>
          <a:p>
            <a:pPr lvl="2"/>
            <a:r>
              <a:rPr lang="en-US" dirty="0" smtClean="0"/>
              <a:t>Rate of change of the vitals signs</a:t>
            </a:r>
          </a:p>
          <a:p>
            <a:pPr lvl="2"/>
            <a:r>
              <a:rPr lang="en-US" dirty="0" smtClean="0"/>
              <a:t>Perhaps correlations of seemingly unrelated events</a:t>
            </a:r>
          </a:p>
          <a:p>
            <a:pPr lvl="3"/>
            <a:r>
              <a:rPr lang="en-US" dirty="0" smtClean="0"/>
              <a:t>Recently found that prior to significant hemodynamic compromise, the variation in heart rate actually decreases in mice</a:t>
            </a:r>
          </a:p>
          <a:p>
            <a:pPr lvl="3"/>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Marriage of computer science </a:t>
            </a:r>
            <a:br>
              <a:rPr lang="en-US" dirty="0" smtClean="0"/>
            </a:br>
            <a:r>
              <a:rPr lang="en-US" dirty="0" smtClean="0"/>
              <a:t>						&amp; medicine</a:t>
            </a:r>
            <a:endParaRPr lang="en-US" dirty="0"/>
          </a:p>
        </p:txBody>
      </p:sp>
      <p:sp>
        <p:nvSpPr>
          <p:cNvPr id="3" name="Content Placeholder 2"/>
          <p:cNvSpPr>
            <a:spLocks noGrp="1"/>
          </p:cNvSpPr>
          <p:nvPr>
            <p:ph sz="quarter" idx="1"/>
          </p:nvPr>
        </p:nvSpPr>
        <p:spPr/>
        <p:txBody>
          <a:bodyPr>
            <a:normAutofit/>
          </a:bodyPr>
          <a:lstStyle/>
          <a:p>
            <a:r>
              <a:rPr lang="en-US" dirty="0" smtClean="0"/>
              <a:t>Decision making</a:t>
            </a:r>
          </a:p>
          <a:p>
            <a:pPr lvl="1"/>
            <a:r>
              <a:rPr lang="en-US" dirty="0" smtClean="0"/>
              <a:t>Increased monitoring of vitals?</a:t>
            </a:r>
          </a:p>
          <a:p>
            <a:pPr lvl="1"/>
            <a:r>
              <a:rPr lang="en-US" dirty="0" smtClean="0"/>
              <a:t>More tests?  (Which ones?)</a:t>
            </a:r>
          </a:p>
          <a:p>
            <a:pPr lvl="1"/>
            <a:r>
              <a:rPr lang="en-US" dirty="0" smtClean="0"/>
              <a:t>Antibiotics?</a:t>
            </a:r>
          </a:p>
          <a:p>
            <a:pPr lvl="1"/>
            <a:r>
              <a:rPr lang="en-US" dirty="0" smtClean="0"/>
              <a:t>Exploratory surgery?</a:t>
            </a:r>
          </a:p>
          <a:p>
            <a:pPr lvl="1"/>
            <a:r>
              <a:rPr lang="en-US" dirty="0" smtClean="0"/>
              <a:t>None of the above?</a:t>
            </a:r>
          </a:p>
          <a:p>
            <a:r>
              <a:rPr lang="en-US" dirty="0" smtClean="0"/>
              <a:t>What drives decisions?</a:t>
            </a:r>
          </a:p>
          <a:p>
            <a:pPr lvl="1"/>
            <a:r>
              <a:rPr lang="en-US" dirty="0" smtClean="0"/>
              <a:t>Costs, benefits</a:t>
            </a:r>
          </a:p>
          <a:p>
            <a:pPr lvl="1"/>
            <a:r>
              <a:rPr lang="en-US" dirty="0" smtClean="0"/>
              <a:t>Likelihood of benefits</a:t>
            </a:r>
          </a:p>
          <a:p>
            <a:pPr lvl="1"/>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NIH Challenge Grant</a:t>
            </a:r>
            <a:endParaRPr lang="en-US" dirty="0"/>
          </a:p>
        </p:txBody>
      </p:sp>
      <p:sp>
        <p:nvSpPr>
          <p:cNvPr id="3" name="Content Placeholder 2"/>
          <p:cNvSpPr>
            <a:spLocks noGrp="1"/>
          </p:cNvSpPr>
          <p:nvPr>
            <p:ph sz="quarter" idx="1"/>
          </p:nvPr>
        </p:nvSpPr>
        <p:spPr/>
        <p:txBody>
          <a:bodyPr/>
          <a:lstStyle/>
          <a:p>
            <a:r>
              <a:rPr lang="en-US" dirty="0"/>
              <a:t>This application addresses broad Challenge Area (10) Information Technology for Processing Health Care Data Topic, 10-LM-102*: Advanced decision support for complex clinical decisions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Marriage of computer science </a:t>
            </a:r>
            <a:br>
              <a:rPr lang="en-US" dirty="0" smtClean="0"/>
            </a:br>
            <a:r>
              <a:rPr lang="en-US" dirty="0" smtClean="0"/>
              <a:t>					&amp; medicine</a:t>
            </a:r>
            <a:endParaRPr lang="en-US" dirty="0"/>
          </a:p>
        </p:txBody>
      </p:sp>
      <p:sp>
        <p:nvSpPr>
          <p:cNvPr id="3" name="Content Placeholder 2"/>
          <p:cNvSpPr>
            <a:spLocks noGrp="1"/>
          </p:cNvSpPr>
          <p:nvPr>
            <p:ph sz="quarter" idx="1"/>
          </p:nvPr>
        </p:nvSpPr>
        <p:spPr/>
        <p:txBody>
          <a:bodyPr/>
          <a:lstStyle/>
          <a:p>
            <a:r>
              <a:rPr lang="en-US" dirty="0" smtClean="0"/>
              <a:t>Artificial Intelligence</a:t>
            </a:r>
          </a:p>
          <a:p>
            <a:pPr lvl="1"/>
            <a:r>
              <a:rPr lang="en-US" dirty="0" smtClean="0"/>
              <a:t>Model knowledge (from data mining) into partially observable Markov decision process (POMDP)</a:t>
            </a:r>
          </a:p>
          <a:p>
            <a:pPr lvl="1"/>
            <a:endParaRPr lang="en-US" dirty="0"/>
          </a:p>
        </p:txBody>
      </p:sp>
      <p:pic>
        <p:nvPicPr>
          <p:cNvPr id="6146" name="Picture 2"/>
          <p:cNvPicPr>
            <a:picLocks noChangeAspect="1" noChangeArrowheads="1"/>
          </p:cNvPicPr>
          <p:nvPr/>
        </p:nvPicPr>
        <p:blipFill>
          <a:blip r:embed="rId2"/>
          <a:srcRect/>
          <a:stretch>
            <a:fillRect/>
          </a:stretch>
        </p:blipFill>
        <p:spPr bwMode="auto">
          <a:xfrm>
            <a:off x="2057400" y="2971800"/>
            <a:ext cx="3733800" cy="35777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Decision Processes</a:t>
            </a:r>
            <a:endParaRPr lang="en-US" dirty="0"/>
          </a:p>
        </p:txBody>
      </p:sp>
      <p:sp>
        <p:nvSpPr>
          <p:cNvPr id="3" name="Content Placeholder 2"/>
          <p:cNvSpPr>
            <a:spLocks noGrp="1"/>
          </p:cNvSpPr>
          <p:nvPr>
            <p:ph sz="quarter" idx="1"/>
          </p:nvPr>
        </p:nvSpPr>
        <p:spPr/>
        <p:txBody>
          <a:bodyPr>
            <a:normAutofit/>
          </a:bodyPr>
          <a:lstStyle/>
          <a:p>
            <a:r>
              <a:rPr lang="en-US" b="1" dirty="0" smtClean="0"/>
              <a:t>Actions</a:t>
            </a:r>
            <a:r>
              <a:rPr lang="en-US" dirty="0" smtClean="0"/>
              <a:t> have </a:t>
            </a:r>
            <a:r>
              <a:rPr lang="en-US" b="1" dirty="0" smtClean="0"/>
              <a:t>probabilistic effects</a:t>
            </a:r>
          </a:p>
          <a:p>
            <a:pPr lvl="1"/>
            <a:r>
              <a:rPr lang="en-US" dirty="0" smtClean="0"/>
              <a:t>Treatments sometimes work</a:t>
            </a:r>
          </a:p>
          <a:p>
            <a:pPr lvl="1"/>
            <a:r>
              <a:rPr lang="en-US" dirty="0" smtClean="0"/>
              <a:t>Testing can have effects</a:t>
            </a:r>
          </a:p>
          <a:p>
            <a:pPr lvl="2"/>
            <a:r>
              <a:rPr lang="en-US" dirty="0" smtClean="0"/>
              <a:t>The probabilities depend on the patient’s state and the actions </a:t>
            </a:r>
          </a:p>
          <a:p>
            <a:r>
              <a:rPr lang="en-US" dirty="0" smtClean="0"/>
              <a:t>Actions have costs</a:t>
            </a:r>
          </a:p>
          <a:p>
            <a:r>
              <a:rPr lang="en-US" dirty="0" smtClean="0"/>
              <a:t>The patient’s </a:t>
            </a:r>
            <a:r>
              <a:rPr lang="en-US" b="1" dirty="0" smtClean="0"/>
              <a:t>state</a:t>
            </a:r>
            <a:r>
              <a:rPr lang="en-US" dirty="0" smtClean="0"/>
              <a:t> has an immediate </a:t>
            </a:r>
            <a:r>
              <a:rPr lang="en-US" b="1" dirty="0" smtClean="0"/>
              <a:t>value</a:t>
            </a:r>
          </a:p>
          <a:p>
            <a:pPr lvl="1"/>
            <a:r>
              <a:rPr lang="en-US" dirty="0" smtClean="0"/>
              <a:t>Quality of life</a:t>
            </a:r>
            <a:endParaRPr lang="en-US" b="1" dirty="0" smtClean="0"/>
          </a:p>
          <a:p>
            <a:r>
              <a:rPr lang="en-US" i="1" dirty="0" smtClean="0"/>
              <a:t>M = &lt;S, A, Pr, R&gt;, Pr: </a:t>
            </a:r>
            <a:r>
              <a:rPr lang="en-US" i="1" dirty="0" err="1" smtClean="0"/>
              <a:t>SxAxS</a:t>
            </a:r>
            <a:r>
              <a:rPr lang="en-US" i="1" dirty="0" err="1" smtClean="0">
                <a:sym typeface="Wingdings"/>
              </a:rPr>
              <a:t></a:t>
            </a:r>
            <a:r>
              <a:rPr lang="en-US" i="1" dirty="0" smtClean="0">
                <a:sym typeface="Wingdings"/>
              </a:rPr>
              <a:t> [0,1]</a:t>
            </a:r>
            <a:endParaRPr lang="en-US" i="1" dirty="0" smtClean="0"/>
          </a:p>
          <a:p>
            <a:pPr>
              <a:buNone/>
            </a:pPr>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Decision-Theoretic Planning</a:t>
            </a:r>
            <a:endParaRPr lang="en-US" dirty="0"/>
          </a:p>
        </p:txBody>
      </p:sp>
      <p:sp>
        <p:nvSpPr>
          <p:cNvPr id="3" name="Content Placeholder 2"/>
          <p:cNvSpPr>
            <a:spLocks noGrp="1"/>
          </p:cNvSpPr>
          <p:nvPr>
            <p:ph sz="quarter" idx="1"/>
          </p:nvPr>
        </p:nvSpPr>
        <p:spPr/>
        <p:txBody>
          <a:bodyPr/>
          <a:lstStyle/>
          <a:p>
            <a:r>
              <a:rPr lang="en-US" dirty="0" smtClean="0"/>
              <a:t>“Plans” are policies:  Given </a:t>
            </a:r>
          </a:p>
          <a:p>
            <a:pPr lvl="1"/>
            <a:r>
              <a:rPr lang="en-US" dirty="0" smtClean="0"/>
              <a:t>the patient’s history, </a:t>
            </a:r>
          </a:p>
          <a:p>
            <a:pPr lvl="1"/>
            <a:r>
              <a:rPr lang="en-US" dirty="0" smtClean="0"/>
              <a:t>the insurance plan (establishes costs)</a:t>
            </a:r>
          </a:p>
          <a:p>
            <a:pPr lvl="1"/>
            <a:r>
              <a:rPr lang="en-US" dirty="0" smtClean="0"/>
              <a:t>probabilities of effects</a:t>
            </a:r>
          </a:p>
          <a:p>
            <a:r>
              <a:rPr lang="en-US" dirty="0" smtClean="0"/>
              <a:t>Optimize </a:t>
            </a:r>
            <a:r>
              <a:rPr lang="en-US" b="1" dirty="0" smtClean="0"/>
              <a:t>long term expected outcomes</a:t>
            </a:r>
          </a:p>
          <a:p>
            <a:endParaRPr lang="en-US" b="1" dirty="0" smtClean="0"/>
          </a:p>
          <a:p>
            <a:r>
              <a:rPr lang="en-US" dirty="0" smtClean="0"/>
              <a:t>(That’s a </a:t>
            </a:r>
            <a:r>
              <a:rPr lang="en-US" i="1" dirty="0" smtClean="0"/>
              <a:t>lot</a:t>
            </a:r>
            <a:r>
              <a:rPr lang="en-US" dirty="0" smtClean="0"/>
              <a:t> of possibilities, even for computers!)</a:t>
            </a:r>
          </a:p>
          <a:p>
            <a:r>
              <a:rPr lang="en-US" i="1" dirty="0" smtClean="0"/>
              <a:t>(</a:t>
            </a:r>
            <a:r>
              <a:rPr lang="en-US" i="1" dirty="0" err="1" smtClean="0"/>
              <a:t>π</a:t>
            </a:r>
            <a:r>
              <a:rPr lang="en-US" i="1" dirty="0" smtClean="0"/>
              <a:t>: S </a:t>
            </a:r>
            <a:r>
              <a:rPr lang="en-US" i="1" dirty="0" err="1" smtClean="0">
                <a:sym typeface="Wingdings"/>
              </a:rPr>
              <a:t></a:t>
            </a:r>
            <a:r>
              <a:rPr lang="en-US" i="1" dirty="0" smtClean="0">
                <a:sym typeface="Wingdings"/>
              </a:rPr>
              <a:t> A)</a:t>
            </a:r>
            <a:endParaRPr lang="en-US" i="1" dirty="0" smtClean="0"/>
          </a:p>
          <a:p>
            <a:pPr lvl="1"/>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Partially Observable </a:t>
            </a:r>
            <a:r>
              <a:rPr lang="en-US" dirty="0" err="1" smtClean="0"/>
              <a:t>MDPs</a:t>
            </a:r>
            <a:endParaRPr lang="en-US" dirty="0"/>
          </a:p>
        </p:txBody>
      </p:sp>
      <p:sp>
        <p:nvSpPr>
          <p:cNvPr id="3" name="Content Placeholder 2"/>
          <p:cNvSpPr>
            <a:spLocks noGrp="1"/>
          </p:cNvSpPr>
          <p:nvPr>
            <p:ph sz="quarter" idx="1"/>
          </p:nvPr>
        </p:nvSpPr>
        <p:spPr/>
        <p:txBody>
          <a:bodyPr>
            <a:normAutofit/>
          </a:bodyPr>
          <a:lstStyle/>
          <a:p>
            <a:r>
              <a:rPr lang="en-US" dirty="0" smtClean="0"/>
              <a:t>The patient’s state is not fully observable</a:t>
            </a:r>
          </a:p>
          <a:p>
            <a:r>
              <a:rPr lang="en-US" dirty="0" smtClean="0"/>
              <a:t>This makes planning harder</a:t>
            </a:r>
          </a:p>
          <a:p>
            <a:pPr lvl="1"/>
            <a:r>
              <a:rPr lang="en-US" dirty="0" smtClean="0"/>
              <a:t>Put probabilities on unobserved variables</a:t>
            </a:r>
          </a:p>
          <a:p>
            <a:pPr lvl="1"/>
            <a:r>
              <a:rPr lang="en-US" dirty="0" smtClean="0"/>
              <a:t>Reason over possible states as well as possible futures</a:t>
            </a:r>
          </a:p>
          <a:p>
            <a:r>
              <a:rPr lang="en-US" i="1" dirty="0" smtClean="0"/>
              <a:t>(</a:t>
            </a:r>
            <a:r>
              <a:rPr lang="en-US" i="1" dirty="0" err="1" smtClean="0"/>
              <a:t>π</a:t>
            </a:r>
            <a:r>
              <a:rPr lang="en-US" i="1" dirty="0" smtClean="0"/>
              <a:t>: Histories </a:t>
            </a:r>
            <a:r>
              <a:rPr lang="en-US" i="1" dirty="0" err="1" smtClean="0">
                <a:sym typeface="Wingdings"/>
              </a:rPr>
              <a:t></a:t>
            </a:r>
            <a:r>
              <a:rPr lang="en-US" i="1" dirty="0" smtClean="0">
                <a:sym typeface="Wingdings"/>
              </a:rPr>
              <a:t> A)</a:t>
            </a:r>
            <a:endParaRPr lang="en-US" i="1" dirty="0" smtClean="0"/>
          </a:p>
          <a:p>
            <a:r>
              <a:rPr lang="en-US" dirty="0" smtClean="0"/>
              <a:t>Optimality is no longer feasible </a:t>
            </a:r>
            <a:r>
              <a:rPr lang="en-US" dirty="0" err="1" smtClean="0">
                <a:sym typeface="Wingdings"/>
              </a:rPr>
              <a:t></a:t>
            </a:r>
            <a:endParaRPr lang="en-US" dirty="0" smtClean="0">
              <a:sym typeface="Wingdings"/>
            </a:endParaRPr>
          </a:p>
          <a:p>
            <a:pPr>
              <a:buNone/>
            </a:pPr>
            <a:endParaRPr lang="en-US" dirty="0" smtClean="0">
              <a:sym typeface="Wingdings"/>
            </a:endParaRPr>
          </a:p>
          <a:p>
            <a:r>
              <a:rPr lang="en-US" dirty="0" smtClean="0">
                <a:sym typeface="Wingdings"/>
              </a:rPr>
              <a:t>Don’t despair!  </a:t>
            </a:r>
            <a:r>
              <a:rPr lang="en-US" dirty="0" err="1" smtClean="0">
                <a:sym typeface="Wingdings"/>
              </a:rPr>
              <a:t>Satisficing</a:t>
            </a:r>
            <a:r>
              <a:rPr lang="en-US" dirty="0" smtClean="0">
                <a:sym typeface="Wingdings"/>
              </a:rPr>
              <a:t> policies are possible.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 Summary</a:t>
            </a:r>
            <a:endParaRPr lang="en-US" dirty="0"/>
          </a:p>
        </p:txBody>
      </p:sp>
      <p:sp>
        <p:nvSpPr>
          <p:cNvPr id="3" name="Content Placeholder 2"/>
          <p:cNvSpPr>
            <a:spLocks noGrp="1"/>
          </p:cNvSpPr>
          <p:nvPr>
            <p:ph sz="quarter" idx="1"/>
          </p:nvPr>
        </p:nvSpPr>
        <p:spPr/>
        <p:txBody>
          <a:bodyPr/>
          <a:lstStyle/>
          <a:p>
            <a:r>
              <a:rPr lang="en-US" dirty="0" smtClean="0"/>
              <a:t>Use data mining, machine learning to find patterns and predictors</a:t>
            </a:r>
          </a:p>
          <a:p>
            <a:r>
              <a:rPr lang="en-US" dirty="0" smtClean="0"/>
              <a:t>Build POMDP model </a:t>
            </a:r>
          </a:p>
          <a:p>
            <a:r>
              <a:rPr lang="en-US" dirty="0" smtClean="0"/>
              <a:t>Find policy that considers long-term expected costs</a:t>
            </a:r>
          </a:p>
          <a:p>
            <a:r>
              <a:rPr lang="en-US" dirty="0" smtClean="0"/>
              <a:t>Get alerts when sepsis is likely, suggested tests or treatments that are cost- and outcome-effective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used it….</a:t>
            </a:r>
            <a:endParaRPr lang="en-US" dirty="0"/>
          </a:p>
        </p:txBody>
      </p:sp>
      <p:sp>
        <p:nvSpPr>
          <p:cNvPr id="4" name="Content Placeholder 3"/>
          <p:cNvSpPr>
            <a:spLocks noGrp="1"/>
          </p:cNvSpPr>
          <p:nvPr>
            <p:ph sz="quarter" idx="1"/>
          </p:nvPr>
        </p:nvSpPr>
        <p:spPr/>
        <p:txBody>
          <a:bodyPr/>
          <a:lstStyle/>
          <a:p>
            <a:r>
              <a:rPr lang="en-US" dirty="0" smtClean="0"/>
              <a:t>To reduce “cognitive load”</a:t>
            </a:r>
            <a:endParaRPr lang="en-US" dirty="0"/>
          </a:p>
        </p:txBody>
      </p:sp>
      <p:pic>
        <p:nvPicPr>
          <p:cNvPr id="11266" name="Picture 2"/>
          <p:cNvPicPr>
            <a:picLocks noChangeAspect="1" noChangeArrowheads="1"/>
          </p:cNvPicPr>
          <p:nvPr/>
        </p:nvPicPr>
        <p:blipFill>
          <a:blip r:embed="rId2"/>
          <a:srcRect/>
          <a:stretch>
            <a:fillRect/>
          </a:stretch>
        </p:blipFill>
        <p:spPr bwMode="auto">
          <a:xfrm>
            <a:off x="5181600" y="3200400"/>
            <a:ext cx="3835723" cy="28533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l="12461"/>
          <a:stretch>
            <a:fillRect/>
          </a:stretch>
        </p:blipFill>
        <p:spPr bwMode="auto">
          <a:xfrm>
            <a:off x="304800" y="3657600"/>
            <a:ext cx="2676525" cy="1885950"/>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a:stretch>
            <a:fillRect/>
          </a:stretch>
        </p:blipFill>
        <p:spPr bwMode="auto">
          <a:xfrm>
            <a:off x="2590800" y="3352800"/>
            <a:ext cx="2857500" cy="2714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of Visualization</a:t>
            </a:r>
            <a:endParaRPr lang="en-US" dirty="0"/>
          </a:p>
        </p:txBody>
      </p:sp>
      <p:sp>
        <p:nvSpPr>
          <p:cNvPr id="3" name="Content Placeholder 2"/>
          <p:cNvSpPr>
            <a:spLocks noGrp="1"/>
          </p:cNvSpPr>
          <p:nvPr>
            <p:ph sz="quarter" idx="1"/>
          </p:nvPr>
        </p:nvSpPr>
        <p:spPr/>
        <p:txBody>
          <a:bodyPr/>
          <a:lstStyle/>
          <a:p>
            <a:r>
              <a:rPr lang="en-US" dirty="0" smtClean="0"/>
              <a:t>Presentation</a:t>
            </a:r>
          </a:p>
          <a:p>
            <a:endParaRPr lang="en-US" dirty="0" smtClean="0"/>
          </a:p>
          <a:p>
            <a:endParaRPr lang="en-US" dirty="0" smtClean="0"/>
          </a:p>
          <a:p>
            <a:endParaRPr lang="en-US" dirty="0" smtClean="0"/>
          </a:p>
          <a:p>
            <a:r>
              <a:rPr lang="en-US" dirty="0" smtClean="0">
                <a:solidFill>
                  <a:schemeClr val="bg1">
                    <a:lumMod val="85000"/>
                  </a:schemeClr>
                </a:solidFill>
              </a:rPr>
              <a:t>Analysis</a:t>
            </a:r>
            <a:endParaRPr lang="en-US" dirty="0">
              <a:solidFill>
                <a:schemeClr val="bg1">
                  <a:lumMod val="85000"/>
                </a:schemeClr>
              </a:solidFill>
            </a:endParaRPr>
          </a:p>
        </p:txBody>
      </p:sp>
      <p:pic>
        <p:nvPicPr>
          <p:cNvPr id="34822" name="Picture 6" descr="http://csharp.net-informations.com/excel/img/csharp-excel-create-chart.JPG"/>
          <p:cNvPicPr>
            <a:picLocks noChangeAspect="1" noChangeArrowheads="1"/>
          </p:cNvPicPr>
          <p:nvPr/>
        </p:nvPicPr>
        <p:blipFill>
          <a:blip r:embed="rId3"/>
          <a:srcRect/>
          <a:stretch>
            <a:fillRect/>
          </a:stretch>
        </p:blipFill>
        <p:spPr bwMode="auto">
          <a:xfrm>
            <a:off x="4114800" y="1600200"/>
            <a:ext cx="4770568" cy="5257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of Visualization</a:t>
            </a:r>
            <a:endParaRPr lang="en-US" dirty="0"/>
          </a:p>
        </p:txBody>
      </p:sp>
      <p:sp>
        <p:nvSpPr>
          <p:cNvPr id="3" name="Content Placeholder 2"/>
          <p:cNvSpPr>
            <a:spLocks noGrp="1"/>
          </p:cNvSpPr>
          <p:nvPr>
            <p:ph sz="quarter" idx="1"/>
          </p:nvPr>
        </p:nvSpPr>
        <p:spPr/>
        <p:txBody>
          <a:bodyPr/>
          <a:lstStyle/>
          <a:p>
            <a:r>
              <a:rPr lang="en-US" dirty="0" smtClean="0"/>
              <a:t>Presentation</a:t>
            </a:r>
          </a:p>
          <a:p>
            <a:endParaRPr lang="en-US" dirty="0" smtClean="0"/>
          </a:p>
          <a:p>
            <a:endParaRPr lang="en-US" dirty="0" smtClean="0"/>
          </a:p>
          <a:p>
            <a:endParaRPr lang="en-US" dirty="0" smtClean="0"/>
          </a:p>
          <a:p>
            <a:r>
              <a:rPr lang="en-US" dirty="0" smtClean="0">
                <a:solidFill>
                  <a:schemeClr val="bg1">
                    <a:lumMod val="85000"/>
                  </a:schemeClr>
                </a:solidFill>
              </a:rPr>
              <a:t>Analysis</a:t>
            </a:r>
            <a:endParaRPr lang="en-US" dirty="0">
              <a:solidFill>
                <a:schemeClr val="bg1">
                  <a:lumMod val="85000"/>
                </a:schemeClr>
              </a:solidFill>
            </a:endParaRPr>
          </a:p>
        </p:txBody>
      </p:sp>
      <p:pic>
        <p:nvPicPr>
          <p:cNvPr id="2050" name="Picture 2" descr="http://blackandwhiteprogram.com/wp-content/yearly-us-budget.jpg"/>
          <p:cNvPicPr>
            <a:picLocks noChangeAspect="1" noChangeArrowheads="1"/>
          </p:cNvPicPr>
          <p:nvPr/>
        </p:nvPicPr>
        <p:blipFill>
          <a:blip r:embed="rId3"/>
          <a:srcRect/>
          <a:stretch>
            <a:fillRect/>
          </a:stretch>
        </p:blipFill>
        <p:spPr bwMode="auto">
          <a:xfrm>
            <a:off x="3200400" y="1574348"/>
            <a:ext cx="5819775" cy="491217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of Visualization</a:t>
            </a:r>
            <a:endParaRPr lang="en-US" dirty="0"/>
          </a:p>
        </p:txBody>
      </p:sp>
      <p:sp>
        <p:nvSpPr>
          <p:cNvPr id="3" name="Content Placeholder 2"/>
          <p:cNvSpPr>
            <a:spLocks noGrp="1"/>
          </p:cNvSpPr>
          <p:nvPr>
            <p:ph sz="quarter" idx="1"/>
          </p:nvPr>
        </p:nvSpPr>
        <p:spPr/>
        <p:txBody>
          <a:bodyPr/>
          <a:lstStyle/>
          <a:p>
            <a:r>
              <a:rPr lang="en-US" dirty="0" smtClean="0"/>
              <a:t>Presentation</a:t>
            </a:r>
          </a:p>
          <a:p>
            <a:endParaRPr lang="en-US" dirty="0" smtClean="0"/>
          </a:p>
          <a:p>
            <a:endParaRPr lang="en-US" dirty="0" smtClean="0"/>
          </a:p>
          <a:p>
            <a:endParaRPr lang="en-US" dirty="0" smtClean="0"/>
          </a:p>
          <a:p>
            <a:r>
              <a:rPr lang="en-US" dirty="0" smtClean="0">
                <a:solidFill>
                  <a:schemeClr val="bg1">
                    <a:lumMod val="85000"/>
                  </a:schemeClr>
                </a:solidFill>
              </a:rPr>
              <a:t>Analysis</a:t>
            </a:r>
            <a:endParaRPr lang="en-US" dirty="0">
              <a:solidFill>
                <a:schemeClr val="bg1">
                  <a:lumMod val="85000"/>
                </a:schemeClr>
              </a:solidFill>
            </a:endParaRPr>
          </a:p>
        </p:txBody>
      </p:sp>
      <p:pic>
        <p:nvPicPr>
          <p:cNvPr id="28674" name="Picture 2" descr="http://blogoscoped.com/files/gapminder-world-chart-large.png"/>
          <p:cNvPicPr>
            <a:picLocks noChangeAspect="1" noChangeArrowheads="1"/>
          </p:cNvPicPr>
          <p:nvPr/>
        </p:nvPicPr>
        <p:blipFill>
          <a:blip r:embed="rId3"/>
          <a:srcRect/>
          <a:stretch>
            <a:fillRect/>
          </a:stretch>
        </p:blipFill>
        <p:spPr bwMode="auto">
          <a:xfrm>
            <a:off x="2438399" y="2057400"/>
            <a:ext cx="6678651" cy="4800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of Visualization</a:t>
            </a:r>
            <a:endParaRPr lang="en-US" dirty="0"/>
          </a:p>
        </p:txBody>
      </p:sp>
      <p:sp>
        <p:nvSpPr>
          <p:cNvPr id="3" name="Content Placeholder 2"/>
          <p:cNvSpPr>
            <a:spLocks noGrp="1"/>
          </p:cNvSpPr>
          <p:nvPr>
            <p:ph sz="quarter" idx="1"/>
          </p:nvPr>
        </p:nvSpPr>
        <p:spPr/>
        <p:txBody>
          <a:bodyPr/>
          <a:lstStyle/>
          <a:p>
            <a:r>
              <a:rPr lang="en-US" dirty="0" smtClean="0"/>
              <a:t>Presentation</a:t>
            </a:r>
          </a:p>
          <a:p>
            <a:endParaRPr lang="en-US" dirty="0" smtClean="0"/>
          </a:p>
          <a:p>
            <a:endParaRPr lang="en-US" dirty="0" smtClean="0"/>
          </a:p>
          <a:p>
            <a:endParaRPr lang="en-US" dirty="0" smtClean="0"/>
          </a:p>
          <a:p>
            <a:r>
              <a:rPr lang="en-US" dirty="0" smtClean="0"/>
              <a:t>Analysis</a:t>
            </a:r>
            <a:endParaRPr lang="en-US" dirty="0"/>
          </a:p>
        </p:txBody>
      </p:sp>
      <p:pic>
        <p:nvPicPr>
          <p:cNvPr id="32770" name="Picture 2" descr="http://upload.wikimedia.org/wikipedia/commons/2/27/Snow-cholera-map-1.jpg"/>
          <p:cNvPicPr>
            <a:picLocks noChangeAspect="1" noChangeArrowheads="1"/>
          </p:cNvPicPr>
          <p:nvPr/>
        </p:nvPicPr>
        <p:blipFill>
          <a:blip r:embed="rId3" cstate="print"/>
          <a:srcRect/>
          <a:stretch>
            <a:fillRect/>
          </a:stretch>
        </p:blipFill>
        <p:spPr bwMode="auto">
          <a:xfrm>
            <a:off x="3429000" y="1589940"/>
            <a:ext cx="5486400" cy="511703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Problem: sepsis</a:t>
            </a:r>
            <a:endParaRPr lang="en-US" dirty="0"/>
          </a:p>
        </p:txBody>
      </p:sp>
      <p:sp>
        <p:nvSpPr>
          <p:cNvPr id="3" name="Content Placeholder 2"/>
          <p:cNvSpPr>
            <a:spLocks noGrp="1"/>
          </p:cNvSpPr>
          <p:nvPr>
            <p:ph sz="quarter" idx="1"/>
          </p:nvPr>
        </p:nvSpPr>
        <p:spPr/>
        <p:txBody>
          <a:bodyPr>
            <a:normAutofit/>
          </a:bodyPr>
          <a:lstStyle/>
          <a:p>
            <a:r>
              <a:rPr lang="en-US" dirty="0" smtClean="0"/>
              <a:t>Definition: serious medical condition characterized by a whole-body inflammatory state (called a systemic inflammatory response syndrome or SIRS) and the presence of a known or suspected infection</a:t>
            </a:r>
          </a:p>
          <a:p>
            <a:r>
              <a:rPr lang="en-US" dirty="0" smtClean="0"/>
              <a:t>Top 10 causes of death in the US</a:t>
            </a:r>
          </a:p>
          <a:p>
            <a:r>
              <a:rPr lang="en-US" dirty="0" smtClean="0"/>
              <a:t>Kills more than 200,000 per year in the US (more than breast &amp; lung cancer combined)</a:t>
            </a:r>
          </a:p>
          <a:p>
            <a:pPr lvl="1">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of Visualization</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85000"/>
                  </a:schemeClr>
                </a:solidFill>
              </a:rPr>
              <a:t>Presentation</a:t>
            </a:r>
          </a:p>
          <a:p>
            <a:endParaRPr lang="en-US" dirty="0" smtClean="0"/>
          </a:p>
          <a:p>
            <a:endParaRPr lang="en-US" dirty="0" smtClean="0"/>
          </a:p>
          <a:p>
            <a:endParaRPr lang="en-US" dirty="0" smtClean="0"/>
          </a:p>
          <a:p>
            <a:r>
              <a:rPr lang="en-US" dirty="0" smtClean="0"/>
              <a:t>Analysis</a:t>
            </a:r>
          </a:p>
        </p:txBody>
      </p:sp>
      <p:pic>
        <p:nvPicPr>
          <p:cNvPr id="12" name="Picture 2"/>
          <p:cNvPicPr>
            <a:picLocks noChangeAspect="1" noChangeArrowheads="1"/>
          </p:cNvPicPr>
          <p:nvPr/>
        </p:nvPicPr>
        <p:blipFill>
          <a:blip r:embed="rId3"/>
          <a:srcRect/>
          <a:stretch>
            <a:fillRect/>
          </a:stretch>
        </p:blipFill>
        <p:spPr bwMode="auto">
          <a:xfrm>
            <a:off x="3352800" y="2075627"/>
            <a:ext cx="5467350" cy="4096573"/>
          </a:xfrm>
          <a:prstGeom prst="rect">
            <a:avLst/>
          </a:prstGeom>
          <a:noFill/>
          <a:ln w="9525">
            <a:noFill/>
            <a:miter lim="800000"/>
            <a:headEnd/>
            <a:tailEnd/>
          </a:ln>
        </p:spPr>
      </p:pic>
      <p:sp>
        <p:nvSpPr>
          <p:cNvPr id="5" name="TextBox 4"/>
          <p:cNvSpPr txBox="1"/>
          <p:nvPr/>
        </p:nvSpPr>
        <p:spPr>
          <a:xfrm>
            <a:off x="4794411" y="6488668"/>
            <a:ext cx="4349589" cy="369332"/>
          </a:xfrm>
          <a:prstGeom prst="rect">
            <a:avLst/>
          </a:prstGeom>
          <a:noFill/>
        </p:spPr>
        <p:txBody>
          <a:bodyPr wrap="none" rtlCol="0">
            <a:spAutoFit/>
          </a:bodyPr>
          <a:lstStyle/>
          <a:p>
            <a:r>
              <a:rPr lang="en-US" dirty="0" smtClean="0"/>
              <a:t>Slide courtesy of Dr. Pat </a:t>
            </a:r>
            <a:r>
              <a:rPr lang="en-US" dirty="0" err="1" smtClean="0"/>
              <a:t>Hanrahan</a:t>
            </a:r>
            <a:r>
              <a:rPr lang="en-US" dirty="0" smtClean="0"/>
              <a:t>, Stanford</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srcRect/>
          <a:stretch>
            <a:fillRect/>
          </a:stretch>
        </p:blipFill>
        <p:spPr bwMode="auto">
          <a:xfrm>
            <a:off x="3329544" y="2057400"/>
            <a:ext cx="5509655" cy="41243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Values of Visualization</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85000"/>
                  </a:schemeClr>
                </a:solidFill>
              </a:rPr>
              <a:t>Presentation</a:t>
            </a:r>
          </a:p>
          <a:p>
            <a:endParaRPr lang="en-US" dirty="0" smtClean="0"/>
          </a:p>
          <a:p>
            <a:endParaRPr lang="en-US" dirty="0" smtClean="0"/>
          </a:p>
          <a:p>
            <a:endParaRPr lang="en-US" dirty="0" smtClean="0"/>
          </a:p>
          <a:p>
            <a:r>
              <a:rPr lang="en-US" dirty="0" smtClean="0"/>
              <a:t>Analysis</a:t>
            </a:r>
          </a:p>
        </p:txBody>
      </p:sp>
      <p:sp>
        <p:nvSpPr>
          <p:cNvPr id="5" name="TextBox 4"/>
          <p:cNvSpPr txBox="1"/>
          <p:nvPr/>
        </p:nvSpPr>
        <p:spPr>
          <a:xfrm>
            <a:off x="4794411" y="6488668"/>
            <a:ext cx="4349589" cy="369332"/>
          </a:xfrm>
          <a:prstGeom prst="rect">
            <a:avLst/>
          </a:prstGeom>
          <a:noFill/>
        </p:spPr>
        <p:txBody>
          <a:bodyPr wrap="none" rtlCol="0">
            <a:spAutoFit/>
          </a:bodyPr>
          <a:lstStyle/>
          <a:p>
            <a:r>
              <a:rPr lang="en-US" dirty="0" smtClean="0"/>
              <a:t>Slide courtesy of Dr. Pat </a:t>
            </a:r>
            <a:r>
              <a:rPr lang="en-US" dirty="0" err="1" smtClean="0"/>
              <a:t>Hanrahan</a:t>
            </a:r>
            <a:r>
              <a:rPr lang="en-US" dirty="0" smtClean="0"/>
              <a:t>, Stanford</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srcRect/>
          <a:stretch>
            <a:fillRect/>
          </a:stretch>
        </p:blipFill>
        <p:spPr bwMode="auto">
          <a:xfrm>
            <a:off x="3352800" y="2074808"/>
            <a:ext cx="5486400" cy="410691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Values of Visualization</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85000"/>
                  </a:schemeClr>
                </a:solidFill>
              </a:rPr>
              <a:t>Presentation</a:t>
            </a:r>
          </a:p>
          <a:p>
            <a:endParaRPr lang="en-US" dirty="0" smtClean="0"/>
          </a:p>
          <a:p>
            <a:endParaRPr lang="en-US" dirty="0" smtClean="0"/>
          </a:p>
          <a:p>
            <a:endParaRPr lang="en-US" dirty="0" smtClean="0"/>
          </a:p>
          <a:p>
            <a:r>
              <a:rPr lang="en-US" dirty="0" smtClean="0"/>
              <a:t>Analysis</a:t>
            </a:r>
          </a:p>
        </p:txBody>
      </p:sp>
      <p:sp>
        <p:nvSpPr>
          <p:cNvPr id="5" name="TextBox 4"/>
          <p:cNvSpPr txBox="1"/>
          <p:nvPr/>
        </p:nvSpPr>
        <p:spPr>
          <a:xfrm>
            <a:off x="4794411" y="6488668"/>
            <a:ext cx="4349589" cy="369332"/>
          </a:xfrm>
          <a:prstGeom prst="rect">
            <a:avLst/>
          </a:prstGeom>
          <a:noFill/>
        </p:spPr>
        <p:txBody>
          <a:bodyPr wrap="none" rtlCol="0">
            <a:spAutoFit/>
          </a:bodyPr>
          <a:lstStyle/>
          <a:p>
            <a:r>
              <a:rPr lang="en-US" dirty="0" smtClean="0"/>
              <a:t>Slide courtesy of Dr. Pat </a:t>
            </a:r>
            <a:r>
              <a:rPr lang="en-US" dirty="0" err="1" smtClean="0"/>
              <a:t>Hanrahan</a:t>
            </a:r>
            <a:r>
              <a:rPr lang="en-US" dirty="0" smtClean="0"/>
              <a:t>, Stanford</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srcRect/>
          <a:stretch>
            <a:fillRect/>
          </a:stretch>
        </p:blipFill>
        <p:spPr bwMode="auto">
          <a:xfrm>
            <a:off x="3329546" y="2057400"/>
            <a:ext cx="5509654" cy="41243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Values of Visualization</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85000"/>
                  </a:schemeClr>
                </a:solidFill>
              </a:rPr>
              <a:t>Presentation</a:t>
            </a:r>
          </a:p>
          <a:p>
            <a:endParaRPr lang="en-US" dirty="0" smtClean="0"/>
          </a:p>
          <a:p>
            <a:endParaRPr lang="en-US" dirty="0" smtClean="0"/>
          </a:p>
          <a:p>
            <a:endParaRPr lang="en-US" dirty="0" smtClean="0"/>
          </a:p>
          <a:p>
            <a:r>
              <a:rPr lang="en-US" dirty="0" smtClean="0"/>
              <a:t>Analysis</a:t>
            </a:r>
          </a:p>
        </p:txBody>
      </p:sp>
      <p:sp>
        <p:nvSpPr>
          <p:cNvPr id="5" name="TextBox 4"/>
          <p:cNvSpPr txBox="1"/>
          <p:nvPr/>
        </p:nvSpPr>
        <p:spPr>
          <a:xfrm>
            <a:off x="4794411" y="6488668"/>
            <a:ext cx="4272645" cy="369332"/>
          </a:xfrm>
          <a:prstGeom prst="rect">
            <a:avLst/>
          </a:prstGeom>
          <a:noFill/>
        </p:spPr>
        <p:txBody>
          <a:bodyPr wrap="none" rtlCol="0">
            <a:spAutoFit/>
          </a:bodyPr>
          <a:lstStyle/>
          <a:p>
            <a:r>
              <a:rPr lang="en-US" dirty="0" smtClean="0"/>
              <a:t>Slide courtesy of Dr. Pat </a:t>
            </a:r>
            <a:r>
              <a:rPr lang="en-US" dirty="0" err="1" smtClean="0"/>
              <a:t>Hanrahan</a:t>
            </a:r>
            <a:r>
              <a:rPr lang="en-US" dirty="0" smtClean="0"/>
              <a:t>, Stanford</a:t>
            </a:r>
            <a:endParaRPr lang="en-US" dirty="0"/>
          </a:p>
        </p:txBody>
      </p:sp>
      <p:sp>
        <p:nvSpPr>
          <p:cNvPr id="6" name="Rectangle 5"/>
          <p:cNvSpPr/>
          <p:nvPr/>
        </p:nvSpPr>
        <p:spPr>
          <a:xfrm>
            <a:off x="5587409" y="5497033"/>
            <a:ext cx="381000" cy="457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&gt;</a:t>
            </a:r>
            <a:endParaRPr lang="en-US" dirty="0"/>
          </a:p>
        </p:txBody>
      </p:sp>
      <p:sp>
        <p:nvSpPr>
          <p:cNvPr id="7" name="Rectangle 6"/>
          <p:cNvSpPr/>
          <p:nvPr/>
        </p:nvSpPr>
        <p:spPr>
          <a:xfrm>
            <a:off x="6172200" y="5466907"/>
            <a:ext cx="304800" cy="457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srcRect/>
          <a:stretch>
            <a:fillRect/>
          </a:stretch>
        </p:blipFill>
        <p:spPr bwMode="auto">
          <a:xfrm>
            <a:off x="3329546" y="2057400"/>
            <a:ext cx="5509654" cy="41243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Values of Visualization</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85000"/>
                  </a:schemeClr>
                </a:solidFill>
              </a:rPr>
              <a:t>Presentation</a:t>
            </a:r>
          </a:p>
          <a:p>
            <a:endParaRPr lang="en-US" dirty="0" smtClean="0"/>
          </a:p>
          <a:p>
            <a:endParaRPr lang="en-US" dirty="0" smtClean="0"/>
          </a:p>
          <a:p>
            <a:endParaRPr lang="en-US" dirty="0" smtClean="0"/>
          </a:p>
          <a:p>
            <a:r>
              <a:rPr lang="en-US" dirty="0" smtClean="0"/>
              <a:t>Analysis</a:t>
            </a:r>
          </a:p>
        </p:txBody>
      </p:sp>
      <p:sp>
        <p:nvSpPr>
          <p:cNvPr id="5" name="TextBox 4"/>
          <p:cNvSpPr txBox="1"/>
          <p:nvPr/>
        </p:nvSpPr>
        <p:spPr>
          <a:xfrm>
            <a:off x="4794411" y="6488668"/>
            <a:ext cx="4272645" cy="369332"/>
          </a:xfrm>
          <a:prstGeom prst="rect">
            <a:avLst/>
          </a:prstGeom>
          <a:noFill/>
        </p:spPr>
        <p:txBody>
          <a:bodyPr wrap="none" rtlCol="0">
            <a:spAutoFit/>
          </a:bodyPr>
          <a:lstStyle/>
          <a:p>
            <a:r>
              <a:rPr lang="en-US" dirty="0" smtClean="0"/>
              <a:t>Slide courtesy of Dr. Pat </a:t>
            </a:r>
            <a:r>
              <a:rPr lang="en-US" dirty="0" err="1" smtClean="0"/>
              <a:t>Hanrahan</a:t>
            </a:r>
            <a:r>
              <a:rPr lang="en-US" dirty="0" smtClean="0"/>
              <a:t>, Stanford</a:t>
            </a:r>
            <a:endParaRPr lang="en-US" dirty="0"/>
          </a:p>
        </p:txBody>
      </p:sp>
      <p:sp>
        <p:nvSpPr>
          <p:cNvPr id="6" name="Rectangle 5"/>
          <p:cNvSpPr/>
          <p:nvPr/>
        </p:nvSpPr>
        <p:spPr>
          <a:xfrm>
            <a:off x="5587409" y="5497033"/>
            <a:ext cx="381000" cy="457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&gt;</a:t>
            </a:r>
            <a:endParaRPr lang="en-US" dirty="0"/>
          </a:p>
        </p:txBody>
      </p:sp>
      <p:sp>
        <p:nvSpPr>
          <p:cNvPr id="7" name="Rectangle 6"/>
          <p:cNvSpPr/>
          <p:nvPr/>
        </p:nvSpPr>
        <p:spPr>
          <a:xfrm>
            <a:off x="6172200" y="5466907"/>
            <a:ext cx="304800" cy="457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&gt;</a:t>
            </a:r>
            <a:endParaRPr lang="en-US" dirty="0"/>
          </a:p>
        </p:txBody>
      </p:sp>
      <p:sp>
        <p:nvSpPr>
          <p:cNvPr id="8" name="Rectangle 7"/>
          <p:cNvSpPr/>
          <p:nvPr/>
        </p:nvSpPr>
        <p:spPr>
          <a:xfrm>
            <a:off x="4419600" y="5334000"/>
            <a:ext cx="1219200" cy="762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3.14286 </a:t>
            </a:r>
            <a:endParaRPr lang="en-US" dirty="0"/>
          </a:p>
        </p:txBody>
      </p:sp>
      <p:sp>
        <p:nvSpPr>
          <p:cNvPr id="9" name="Rectangle 8"/>
          <p:cNvSpPr/>
          <p:nvPr/>
        </p:nvSpPr>
        <p:spPr>
          <a:xfrm>
            <a:off x="6477000" y="5410200"/>
            <a:ext cx="1219200" cy="6096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3.140845</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of Visualization</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85000"/>
                  </a:schemeClr>
                </a:solidFill>
              </a:rPr>
              <a:t>Presentation</a:t>
            </a:r>
          </a:p>
          <a:p>
            <a:endParaRPr lang="en-US" dirty="0" smtClean="0"/>
          </a:p>
          <a:p>
            <a:endParaRPr lang="en-US" dirty="0" smtClean="0"/>
          </a:p>
          <a:p>
            <a:endParaRPr lang="en-US" dirty="0" smtClean="0"/>
          </a:p>
          <a:p>
            <a:r>
              <a:rPr lang="en-US" dirty="0" smtClean="0"/>
              <a:t>Analysis</a:t>
            </a:r>
          </a:p>
        </p:txBody>
      </p:sp>
      <p:pic>
        <p:nvPicPr>
          <p:cNvPr id="36867" name="Picture 3"/>
          <p:cNvPicPr>
            <a:picLocks noChangeAspect="1" noChangeArrowheads="1"/>
          </p:cNvPicPr>
          <p:nvPr/>
        </p:nvPicPr>
        <p:blipFill>
          <a:blip r:embed="rId3"/>
          <a:srcRect/>
          <a:stretch>
            <a:fillRect/>
          </a:stretch>
        </p:blipFill>
        <p:spPr bwMode="auto">
          <a:xfrm>
            <a:off x="3352800" y="2057400"/>
            <a:ext cx="5511995" cy="4126077"/>
          </a:xfrm>
          <a:prstGeom prst="rect">
            <a:avLst/>
          </a:prstGeom>
          <a:noFill/>
          <a:ln w="9525">
            <a:noFill/>
            <a:miter lim="800000"/>
            <a:headEnd/>
            <a:tailEnd/>
          </a:ln>
        </p:spPr>
      </p:pic>
      <p:sp>
        <p:nvSpPr>
          <p:cNvPr id="9" name="TextBox 8"/>
          <p:cNvSpPr txBox="1"/>
          <p:nvPr/>
        </p:nvSpPr>
        <p:spPr>
          <a:xfrm>
            <a:off x="4794411" y="6488668"/>
            <a:ext cx="4349589" cy="369332"/>
          </a:xfrm>
          <a:prstGeom prst="rect">
            <a:avLst/>
          </a:prstGeom>
          <a:noFill/>
        </p:spPr>
        <p:txBody>
          <a:bodyPr wrap="none" rtlCol="0">
            <a:spAutoFit/>
          </a:bodyPr>
          <a:lstStyle/>
          <a:p>
            <a:r>
              <a:rPr lang="en-US" dirty="0" smtClean="0"/>
              <a:t>Slide courtesy of Dr. Pat </a:t>
            </a:r>
            <a:r>
              <a:rPr lang="en-US" dirty="0" err="1" smtClean="0"/>
              <a:t>Hanrahan</a:t>
            </a:r>
            <a:r>
              <a:rPr lang="en-US" dirty="0" smtClean="0"/>
              <a:t>, Stanford</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of Visualization</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85000"/>
                  </a:schemeClr>
                </a:solidFill>
              </a:rPr>
              <a:t>Presentation</a:t>
            </a:r>
          </a:p>
          <a:p>
            <a:endParaRPr lang="en-US" dirty="0" smtClean="0"/>
          </a:p>
          <a:p>
            <a:endParaRPr lang="en-US" dirty="0" smtClean="0"/>
          </a:p>
          <a:p>
            <a:endParaRPr lang="en-US" dirty="0" smtClean="0"/>
          </a:p>
          <a:p>
            <a:r>
              <a:rPr lang="en-US" dirty="0" smtClean="0"/>
              <a:t>Analysis</a:t>
            </a:r>
          </a:p>
        </p:txBody>
      </p:sp>
      <p:pic>
        <p:nvPicPr>
          <p:cNvPr id="6" name="Picture 2"/>
          <p:cNvPicPr>
            <a:picLocks noChangeAspect="1" noChangeArrowheads="1"/>
          </p:cNvPicPr>
          <p:nvPr/>
        </p:nvPicPr>
        <p:blipFill>
          <a:blip r:embed="rId3"/>
          <a:srcRect/>
          <a:stretch>
            <a:fillRect/>
          </a:stretch>
        </p:blipFill>
        <p:spPr bwMode="auto">
          <a:xfrm>
            <a:off x="3352800" y="2057400"/>
            <a:ext cx="5515415" cy="4114800"/>
          </a:xfrm>
          <a:prstGeom prst="rect">
            <a:avLst/>
          </a:prstGeom>
          <a:noFill/>
          <a:ln w="9525">
            <a:noFill/>
            <a:miter lim="800000"/>
            <a:headEnd/>
            <a:tailEnd/>
          </a:ln>
        </p:spPr>
      </p:pic>
      <p:sp>
        <p:nvSpPr>
          <p:cNvPr id="7" name="TextBox 6"/>
          <p:cNvSpPr txBox="1"/>
          <p:nvPr/>
        </p:nvSpPr>
        <p:spPr>
          <a:xfrm>
            <a:off x="4794411" y="6488668"/>
            <a:ext cx="4349589" cy="369332"/>
          </a:xfrm>
          <a:prstGeom prst="rect">
            <a:avLst/>
          </a:prstGeom>
          <a:noFill/>
        </p:spPr>
        <p:txBody>
          <a:bodyPr wrap="none" rtlCol="0">
            <a:spAutoFit/>
          </a:bodyPr>
          <a:lstStyle/>
          <a:p>
            <a:r>
              <a:rPr lang="en-US" dirty="0" smtClean="0"/>
              <a:t>Slide courtesy of Dr. Pat </a:t>
            </a:r>
            <a:r>
              <a:rPr lang="en-US" dirty="0" err="1" smtClean="0"/>
              <a:t>Hanrahan</a:t>
            </a:r>
            <a:r>
              <a:rPr lang="en-US" dirty="0" smtClean="0"/>
              <a:t>, Stanford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of Visualization</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85000"/>
                  </a:schemeClr>
                </a:solidFill>
              </a:rPr>
              <a:t>Presentation</a:t>
            </a:r>
          </a:p>
          <a:p>
            <a:endParaRPr lang="en-US" dirty="0" smtClean="0"/>
          </a:p>
          <a:p>
            <a:endParaRPr lang="en-US" dirty="0" smtClean="0"/>
          </a:p>
          <a:p>
            <a:endParaRPr lang="en-US" dirty="0" smtClean="0"/>
          </a:p>
          <a:p>
            <a:r>
              <a:rPr lang="en-US" dirty="0" smtClean="0"/>
              <a:t>Analysis</a:t>
            </a:r>
          </a:p>
        </p:txBody>
      </p:sp>
      <p:pic>
        <p:nvPicPr>
          <p:cNvPr id="6" name="Picture 2"/>
          <p:cNvPicPr>
            <a:picLocks noChangeAspect="1" noChangeArrowheads="1"/>
          </p:cNvPicPr>
          <p:nvPr/>
        </p:nvPicPr>
        <p:blipFill>
          <a:blip r:embed="rId3"/>
          <a:srcRect/>
          <a:stretch>
            <a:fillRect/>
          </a:stretch>
        </p:blipFill>
        <p:spPr bwMode="auto">
          <a:xfrm>
            <a:off x="3327400" y="2057400"/>
            <a:ext cx="5511800" cy="4133850"/>
          </a:xfrm>
          <a:prstGeom prst="rect">
            <a:avLst/>
          </a:prstGeom>
          <a:noFill/>
          <a:ln w="9525">
            <a:noFill/>
            <a:miter lim="800000"/>
            <a:headEnd/>
            <a:tailEnd/>
          </a:ln>
        </p:spPr>
      </p:pic>
      <p:sp>
        <p:nvSpPr>
          <p:cNvPr id="8" name="TextBox 7"/>
          <p:cNvSpPr txBox="1"/>
          <p:nvPr/>
        </p:nvSpPr>
        <p:spPr>
          <a:xfrm>
            <a:off x="4794411" y="6488668"/>
            <a:ext cx="4349589" cy="369332"/>
          </a:xfrm>
          <a:prstGeom prst="rect">
            <a:avLst/>
          </a:prstGeom>
          <a:noFill/>
        </p:spPr>
        <p:txBody>
          <a:bodyPr wrap="none" rtlCol="0">
            <a:spAutoFit/>
          </a:bodyPr>
          <a:lstStyle/>
          <a:p>
            <a:r>
              <a:rPr lang="en-US" dirty="0" smtClean="0"/>
              <a:t>Slide courtesy of Dr. Pat </a:t>
            </a:r>
            <a:r>
              <a:rPr lang="en-US" dirty="0" err="1" smtClean="0"/>
              <a:t>Hanrahan</a:t>
            </a:r>
            <a:r>
              <a:rPr lang="en-US" dirty="0" smtClean="0"/>
              <a:t>, Stanford</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a:stretch>
            <a:fillRect/>
          </a:stretch>
        </p:blipFill>
        <p:spPr bwMode="auto">
          <a:xfrm>
            <a:off x="3329544" y="2057400"/>
            <a:ext cx="5509655" cy="41243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Values of Visualization</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85000"/>
                  </a:schemeClr>
                </a:solidFill>
              </a:rPr>
              <a:t>Presentation</a:t>
            </a:r>
          </a:p>
          <a:p>
            <a:endParaRPr lang="en-US" dirty="0" smtClean="0"/>
          </a:p>
          <a:p>
            <a:endParaRPr lang="en-US" dirty="0" smtClean="0"/>
          </a:p>
          <a:p>
            <a:endParaRPr lang="en-US" dirty="0" smtClean="0"/>
          </a:p>
          <a:p>
            <a:r>
              <a:rPr lang="en-US" dirty="0" smtClean="0"/>
              <a:t>Analysis</a:t>
            </a:r>
          </a:p>
        </p:txBody>
      </p:sp>
      <p:sp>
        <p:nvSpPr>
          <p:cNvPr id="6" name="TextBox 5"/>
          <p:cNvSpPr txBox="1"/>
          <p:nvPr/>
        </p:nvSpPr>
        <p:spPr>
          <a:xfrm>
            <a:off x="4794411" y="6488668"/>
            <a:ext cx="4349589" cy="369332"/>
          </a:xfrm>
          <a:prstGeom prst="rect">
            <a:avLst/>
          </a:prstGeom>
          <a:noFill/>
        </p:spPr>
        <p:txBody>
          <a:bodyPr wrap="none" rtlCol="0">
            <a:spAutoFit/>
          </a:bodyPr>
          <a:lstStyle/>
          <a:p>
            <a:r>
              <a:rPr lang="en-US" dirty="0" smtClean="0"/>
              <a:t>Slide courtesy of Dr. Pat </a:t>
            </a:r>
            <a:r>
              <a:rPr lang="en-US" dirty="0" err="1" smtClean="0"/>
              <a:t>Hanrahan</a:t>
            </a:r>
            <a:r>
              <a:rPr lang="en-US" dirty="0" smtClean="0"/>
              <a:t>, Stanford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srcRect/>
          <a:stretch>
            <a:fillRect/>
          </a:stretch>
        </p:blipFill>
        <p:spPr bwMode="auto">
          <a:xfrm>
            <a:off x="3331154" y="2057400"/>
            <a:ext cx="5517571" cy="41243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Values of Visualization</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85000"/>
                  </a:schemeClr>
                </a:solidFill>
              </a:rPr>
              <a:t>Presentation</a:t>
            </a:r>
          </a:p>
          <a:p>
            <a:endParaRPr lang="en-US" dirty="0" smtClean="0"/>
          </a:p>
          <a:p>
            <a:endParaRPr lang="en-US" dirty="0" smtClean="0"/>
          </a:p>
          <a:p>
            <a:endParaRPr lang="en-US" dirty="0" smtClean="0"/>
          </a:p>
          <a:p>
            <a:r>
              <a:rPr lang="en-US" dirty="0" smtClean="0"/>
              <a:t>Analysis</a:t>
            </a:r>
          </a:p>
        </p:txBody>
      </p:sp>
      <p:sp>
        <p:nvSpPr>
          <p:cNvPr id="6" name="TextBox 5"/>
          <p:cNvSpPr txBox="1"/>
          <p:nvPr/>
        </p:nvSpPr>
        <p:spPr>
          <a:xfrm>
            <a:off x="4794411" y="6488668"/>
            <a:ext cx="4349589" cy="369332"/>
          </a:xfrm>
          <a:prstGeom prst="rect">
            <a:avLst/>
          </a:prstGeom>
          <a:noFill/>
        </p:spPr>
        <p:txBody>
          <a:bodyPr wrap="none" rtlCol="0">
            <a:spAutoFit/>
          </a:bodyPr>
          <a:lstStyle/>
          <a:p>
            <a:r>
              <a:rPr lang="en-US" dirty="0" smtClean="0"/>
              <a:t>Slide courtesy of Dr. Pat </a:t>
            </a:r>
            <a:r>
              <a:rPr lang="en-US" dirty="0" err="1" smtClean="0"/>
              <a:t>Hanrahan</a:t>
            </a:r>
            <a:r>
              <a:rPr lang="en-US" dirty="0" smtClean="0"/>
              <a:t>, Stanford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severe sepsis</a:t>
            </a:r>
            <a:endParaRPr lang="en-US" dirty="0"/>
          </a:p>
        </p:txBody>
      </p:sp>
      <p:sp>
        <p:nvSpPr>
          <p:cNvPr id="3" name="Content Placeholder 2"/>
          <p:cNvSpPr>
            <a:spLocks noGrp="1"/>
          </p:cNvSpPr>
          <p:nvPr>
            <p:ph sz="quarter" idx="1"/>
          </p:nvPr>
        </p:nvSpPr>
        <p:spPr/>
        <p:txBody>
          <a:bodyPr/>
          <a:lstStyle/>
          <a:p>
            <a:r>
              <a:rPr lang="en-US" dirty="0" smtClean="0"/>
              <a:t>Estimated cases per year in US: 751,000</a:t>
            </a:r>
          </a:p>
          <a:p>
            <a:r>
              <a:rPr lang="en-US" dirty="0" smtClean="0"/>
              <a:t>Estimated cost per case: $22,100</a:t>
            </a:r>
          </a:p>
          <a:p>
            <a:r>
              <a:rPr lang="en-US" dirty="0" smtClean="0"/>
              <a:t>Estimated total cost per year: $16.7 billion</a:t>
            </a:r>
          </a:p>
          <a:p>
            <a:r>
              <a:rPr lang="en-US" dirty="0" smtClean="0"/>
              <a:t>Mortality (in this series): 28%</a:t>
            </a:r>
          </a:p>
          <a:p>
            <a:r>
              <a:rPr lang="en-US" dirty="0" smtClean="0"/>
              <a:t>Projected increase 1.5% per annum</a:t>
            </a:r>
          </a:p>
          <a:p>
            <a:endParaRPr lang="en-US" dirty="0"/>
          </a:p>
          <a:p>
            <a:endParaRPr lang="en-US" dirty="0"/>
          </a:p>
        </p:txBody>
      </p:sp>
      <p:sp>
        <p:nvSpPr>
          <p:cNvPr id="4" name="TextBox 3"/>
          <p:cNvSpPr txBox="1"/>
          <p:nvPr/>
        </p:nvSpPr>
        <p:spPr>
          <a:xfrm>
            <a:off x="457200" y="5791200"/>
            <a:ext cx="8077199" cy="646331"/>
          </a:xfrm>
          <a:prstGeom prst="rect">
            <a:avLst/>
          </a:prstGeom>
          <a:noFill/>
        </p:spPr>
        <p:txBody>
          <a:bodyPr wrap="square" rtlCol="0">
            <a:spAutoFit/>
          </a:bodyPr>
          <a:lstStyle/>
          <a:p>
            <a:r>
              <a:rPr lang="en-US" dirty="0" smtClean="0"/>
              <a:t>Angus et al. </a:t>
            </a:r>
            <a:r>
              <a:rPr lang="en-US" b="1" dirty="0" smtClean="0"/>
              <a:t>Epidemiology of severe sepsis in the United States: Analysis of incidence, outcome, and associated costs of care. </a:t>
            </a:r>
            <a:r>
              <a:rPr lang="en-US" dirty="0" smtClean="0"/>
              <a:t>Critical Care Medicine.  July, 2001</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srcRect/>
          <a:stretch>
            <a:fillRect/>
          </a:stretch>
        </p:blipFill>
        <p:spPr bwMode="auto">
          <a:xfrm>
            <a:off x="3326328" y="2057400"/>
            <a:ext cx="5493822" cy="41243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Values of Visualization</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85000"/>
                  </a:schemeClr>
                </a:solidFill>
              </a:rPr>
              <a:t>Presentation</a:t>
            </a:r>
          </a:p>
          <a:p>
            <a:endParaRPr lang="en-US" dirty="0" smtClean="0"/>
          </a:p>
          <a:p>
            <a:endParaRPr lang="en-US" dirty="0" smtClean="0"/>
          </a:p>
          <a:p>
            <a:endParaRPr lang="en-US" dirty="0" smtClean="0"/>
          </a:p>
          <a:p>
            <a:r>
              <a:rPr lang="en-US" dirty="0" smtClean="0"/>
              <a:t>Analysis</a:t>
            </a:r>
          </a:p>
        </p:txBody>
      </p:sp>
      <p:sp>
        <p:nvSpPr>
          <p:cNvPr id="6" name="TextBox 5"/>
          <p:cNvSpPr txBox="1"/>
          <p:nvPr/>
        </p:nvSpPr>
        <p:spPr>
          <a:xfrm>
            <a:off x="4794411" y="6488668"/>
            <a:ext cx="4349589" cy="369332"/>
          </a:xfrm>
          <a:prstGeom prst="rect">
            <a:avLst/>
          </a:prstGeom>
          <a:noFill/>
        </p:spPr>
        <p:txBody>
          <a:bodyPr wrap="none" rtlCol="0">
            <a:spAutoFit/>
          </a:bodyPr>
          <a:lstStyle/>
          <a:p>
            <a:r>
              <a:rPr lang="en-US" dirty="0" smtClean="0"/>
              <a:t>Slide courtesy of Dr. Pat </a:t>
            </a:r>
            <a:r>
              <a:rPr lang="en-US" dirty="0" err="1" smtClean="0"/>
              <a:t>Hanrahan</a:t>
            </a:r>
            <a:r>
              <a:rPr lang="en-US" dirty="0" smtClean="0"/>
              <a:t>, Stanford</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srcRect/>
          <a:stretch>
            <a:fillRect/>
          </a:stretch>
        </p:blipFill>
        <p:spPr bwMode="auto">
          <a:xfrm>
            <a:off x="3325796" y="2057400"/>
            <a:ext cx="5503880" cy="413384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Values of Visualization</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85000"/>
                  </a:schemeClr>
                </a:solidFill>
              </a:rPr>
              <a:t>Presentation</a:t>
            </a:r>
          </a:p>
          <a:p>
            <a:endParaRPr lang="en-US" dirty="0" smtClean="0"/>
          </a:p>
          <a:p>
            <a:endParaRPr lang="en-US" dirty="0" smtClean="0"/>
          </a:p>
          <a:p>
            <a:endParaRPr lang="en-US" dirty="0" smtClean="0"/>
          </a:p>
          <a:p>
            <a:r>
              <a:rPr lang="en-US" dirty="0" smtClean="0"/>
              <a:t>Analysis</a:t>
            </a:r>
          </a:p>
        </p:txBody>
      </p:sp>
      <p:sp>
        <p:nvSpPr>
          <p:cNvPr id="6" name="TextBox 5"/>
          <p:cNvSpPr txBox="1"/>
          <p:nvPr/>
        </p:nvSpPr>
        <p:spPr>
          <a:xfrm>
            <a:off x="4794411" y="6488668"/>
            <a:ext cx="4349589" cy="369332"/>
          </a:xfrm>
          <a:prstGeom prst="rect">
            <a:avLst/>
          </a:prstGeom>
          <a:noFill/>
        </p:spPr>
        <p:txBody>
          <a:bodyPr wrap="none" rtlCol="0">
            <a:spAutoFit/>
          </a:bodyPr>
          <a:lstStyle/>
          <a:p>
            <a:r>
              <a:rPr lang="en-US" dirty="0" smtClean="0"/>
              <a:t>Slide courtesy of Dr. Pat </a:t>
            </a:r>
            <a:r>
              <a:rPr lang="en-US" dirty="0" err="1" smtClean="0"/>
              <a:t>Hanrahan</a:t>
            </a:r>
            <a:r>
              <a:rPr lang="en-US" dirty="0" smtClean="0"/>
              <a:t>, Stanford</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3352800" y="2077684"/>
            <a:ext cx="5476875" cy="411356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Values of Visualization</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85000"/>
                  </a:schemeClr>
                </a:solidFill>
              </a:rPr>
              <a:t>Presentation</a:t>
            </a:r>
          </a:p>
          <a:p>
            <a:endParaRPr lang="en-US" dirty="0" smtClean="0"/>
          </a:p>
          <a:p>
            <a:endParaRPr lang="en-US" dirty="0" smtClean="0"/>
          </a:p>
          <a:p>
            <a:endParaRPr lang="en-US" dirty="0" smtClean="0"/>
          </a:p>
          <a:p>
            <a:r>
              <a:rPr lang="en-US" dirty="0" smtClean="0"/>
              <a:t>Analysis</a:t>
            </a:r>
          </a:p>
        </p:txBody>
      </p:sp>
      <p:sp>
        <p:nvSpPr>
          <p:cNvPr id="7" name="TextBox 6"/>
          <p:cNvSpPr txBox="1"/>
          <p:nvPr/>
        </p:nvSpPr>
        <p:spPr>
          <a:xfrm>
            <a:off x="4794411" y="6488668"/>
            <a:ext cx="4349589" cy="369332"/>
          </a:xfrm>
          <a:prstGeom prst="rect">
            <a:avLst/>
          </a:prstGeom>
          <a:noFill/>
        </p:spPr>
        <p:txBody>
          <a:bodyPr wrap="none" rtlCol="0">
            <a:spAutoFit/>
          </a:bodyPr>
          <a:lstStyle/>
          <a:p>
            <a:r>
              <a:rPr lang="en-US" dirty="0" smtClean="0"/>
              <a:t>Slide courtesy of Dr. Pat </a:t>
            </a:r>
            <a:r>
              <a:rPr lang="en-US" dirty="0" err="1" smtClean="0"/>
              <a:t>Hanrahan</a:t>
            </a:r>
            <a:r>
              <a:rPr lang="en-US" dirty="0" smtClean="0"/>
              <a:t>, Stanford</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3352800" y="2077684"/>
            <a:ext cx="5476875" cy="411356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Values of Visualization</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85000"/>
                  </a:schemeClr>
                </a:solidFill>
              </a:rPr>
              <a:t>Presentation</a:t>
            </a:r>
          </a:p>
          <a:p>
            <a:endParaRPr lang="en-US" dirty="0" smtClean="0"/>
          </a:p>
          <a:p>
            <a:endParaRPr lang="en-US" dirty="0" smtClean="0"/>
          </a:p>
          <a:p>
            <a:endParaRPr lang="en-US" dirty="0" smtClean="0"/>
          </a:p>
          <a:p>
            <a:r>
              <a:rPr lang="en-US" dirty="0" smtClean="0"/>
              <a:t>Analysis</a:t>
            </a:r>
          </a:p>
        </p:txBody>
      </p:sp>
      <p:sp>
        <p:nvSpPr>
          <p:cNvPr id="5" name="Oval 4"/>
          <p:cNvSpPr/>
          <p:nvPr/>
        </p:nvSpPr>
        <p:spPr>
          <a:xfrm>
            <a:off x="6496050" y="3467100"/>
            <a:ext cx="381000" cy="381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94411" y="6488668"/>
            <a:ext cx="4349589" cy="369332"/>
          </a:xfrm>
          <a:prstGeom prst="rect">
            <a:avLst/>
          </a:prstGeom>
          <a:noFill/>
        </p:spPr>
        <p:txBody>
          <a:bodyPr wrap="none" rtlCol="0">
            <a:spAutoFit/>
          </a:bodyPr>
          <a:lstStyle/>
          <a:p>
            <a:r>
              <a:rPr lang="en-US" dirty="0" smtClean="0"/>
              <a:t>Slide courtesy of Dr. Pat </a:t>
            </a:r>
            <a:r>
              <a:rPr lang="en-US" dirty="0" err="1" smtClean="0"/>
              <a:t>Hanrahan</a:t>
            </a:r>
            <a:r>
              <a:rPr lang="en-US" dirty="0" smtClean="0"/>
              <a:t>, Stanford</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3352800" y="2077684"/>
            <a:ext cx="5476875" cy="411356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Values of Visualization</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85000"/>
                  </a:schemeClr>
                </a:solidFill>
              </a:rPr>
              <a:t>Presentation</a:t>
            </a:r>
          </a:p>
          <a:p>
            <a:endParaRPr lang="en-US" dirty="0" smtClean="0"/>
          </a:p>
          <a:p>
            <a:endParaRPr lang="en-US" dirty="0" smtClean="0"/>
          </a:p>
          <a:p>
            <a:endParaRPr lang="en-US" dirty="0" smtClean="0"/>
          </a:p>
          <a:p>
            <a:r>
              <a:rPr lang="en-US" dirty="0" smtClean="0"/>
              <a:t>Analysis</a:t>
            </a:r>
          </a:p>
        </p:txBody>
      </p:sp>
      <p:sp>
        <p:nvSpPr>
          <p:cNvPr id="5" name="Oval 4"/>
          <p:cNvSpPr/>
          <p:nvPr/>
        </p:nvSpPr>
        <p:spPr>
          <a:xfrm>
            <a:off x="6496050" y="3467100"/>
            <a:ext cx="381000" cy="381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5143500" y="4495800"/>
            <a:ext cx="533400" cy="533400"/>
          </a:xfrm>
          <a:prstGeom prst="mathMultiply">
            <a:avLst/>
          </a:prstGeom>
          <a:solidFill>
            <a:srgbClr val="92D050">
              <a:alpha val="30000"/>
            </a:srgb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94411" y="6488668"/>
            <a:ext cx="4349589" cy="369332"/>
          </a:xfrm>
          <a:prstGeom prst="rect">
            <a:avLst/>
          </a:prstGeom>
          <a:noFill/>
        </p:spPr>
        <p:txBody>
          <a:bodyPr wrap="none" rtlCol="0">
            <a:spAutoFit/>
          </a:bodyPr>
          <a:lstStyle/>
          <a:p>
            <a:r>
              <a:rPr lang="en-US" dirty="0" smtClean="0"/>
              <a:t>Slide courtesy of Dr. Pat </a:t>
            </a:r>
            <a:r>
              <a:rPr lang="en-US" dirty="0" err="1" smtClean="0"/>
              <a:t>Hanrahan</a:t>
            </a:r>
            <a:r>
              <a:rPr lang="en-US" dirty="0" smtClean="0"/>
              <a:t>, Stanford</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3352800" y="2077684"/>
            <a:ext cx="5476875" cy="411356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Values of Visualization</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85000"/>
                  </a:schemeClr>
                </a:solidFill>
              </a:rPr>
              <a:t>Presentation</a:t>
            </a:r>
          </a:p>
          <a:p>
            <a:endParaRPr lang="en-US" dirty="0" smtClean="0"/>
          </a:p>
          <a:p>
            <a:endParaRPr lang="en-US" dirty="0" smtClean="0"/>
          </a:p>
          <a:p>
            <a:endParaRPr lang="en-US" dirty="0" smtClean="0"/>
          </a:p>
          <a:p>
            <a:r>
              <a:rPr lang="en-US" dirty="0" smtClean="0"/>
              <a:t>Analysis</a:t>
            </a:r>
          </a:p>
        </p:txBody>
      </p:sp>
      <p:sp>
        <p:nvSpPr>
          <p:cNvPr id="5" name="Oval 4"/>
          <p:cNvSpPr/>
          <p:nvPr/>
        </p:nvSpPr>
        <p:spPr>
          <a:xfrm>
            <a:off x="6496050" y="3467100"/>
            <a:ext cx="381000" cy="381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29225" y="3467100"/>
            <a:ext cx="381000" cy="381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5143500" y="4495800"/>
            <a:ext cx="533400" cy="533400"/>
          </a:xfrm>
          <a:prstGeom prst="mathMultiply">
            <a:avLst/>
          </a:prstGeom>
          <a:solidFill>
            <a:srgbClr val="92D050">
              <a:alpha val="30000"/>
            </a:srgb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94411" y="6488668"/>
            <a:ext cx="4349589" cy="369332"/>
          </a:xfrm>
          <a:prstGeom prst="rect">
            <a:avLst/>
          </a:prstGeom>
          <a:noFill/>
        </p:spPr>
        <p:txBody>
          <a:bodyPr wrap="none" rtlCol="0">
            <a:spAutoFit/>
          </a:bodyPr>
          <a:lstStyle/>
          <a:p>
            <a:r>
              <a:rPr lang="en-US" dirty="0" smtClean="0"/>
              <a:t>Slide courtesy of Dr. Pat </a:t>
            </a:r>
            <a:r>
              <a:rPr lang="en-US" dirty="0" err="1" smtClean="0"/>
              <a:t>Hanrahan</a:t>
            </a:r>
            <a:r>
              <a:rPr lang="en-US" dirty="0" smtClean="0"/>
              <a:t>, Stanford</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3352800" y="2077684"/>
            <a:ext cx="5476875" cy="411356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Values of Visualization</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85000"/>
                  </a:schemeClr>
                </a:solidFill>
              </a:rPr>
              <a:t>Presentation</a:t>
            </a:r>
          </a:p>
          <a:p>
            <a:endParaRPr lang="en-US" dirty="0" smtClean="0"/>
          </a:p>
          <a:p>
            <a:endParaRPr lang="en-US" dirty="0" smtClean="0"/>
          </a:p>
          <a:p>
            <a:endParaRPr lang="en-US" dirty="0" smtClean="0"/>
          </a:p>
          <a:p>
            <a:r>
              <a:rPr lang="en-US" dirty="0" smtClean="0"/>
              <a:t>Analysis</a:t>
            </a:r>
          </a:p>
        </p:txBody>
      </p:sp>
      <p:sp>
        <p:nvSpPr>
          <p:cNvPr id="5" name="Oval 4"/>
          <p:cNvSpPr/>
          <p:nvPr/>
        </p:nvSpPr>
        <p:spPr>
          <a:xfrm>
            <a:off x="6496050" y="3467100"/>
            <a:ext cx="381000" cy="381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29225" y="3467100"/>
            <a:ext cx="381000" cy="381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5143500" y="4495800"/>
            <a:ext cx="533400" cy="533400"/>
          </a:xfrm>
          <a:prstGeom prst="mathMultiply">
            <a:avLst/>
          </a:prstGeom>
          <a:solidFill>
            <a:srgbClr val="92D050">
              <a:alpha val="30000"/>
            </a:srgb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5781675" y="3390900"/>
            <a:ext cx="533400" cy="533400"/>
          </a:xfrm>
          <a:prstGeom prst="mathMultiply">
            <a:avLst/>
          </a:prstGeom>
          <a:solidFill>
            <a:srgbClr val="92D050">
              <a:alpha val="30000"/>
            </a:srgb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94411" y="6488668"/>
            <a:ext cx="4349589" cy="369332"/>
          </a:xfrm>
          <a:prstGeom prst="rect">
            <a:avLst/>
          </a:prstGeom>
          <a:noFill/>
        </p:spPr>
        <p:txBody>
          <a:bodyPr wrap="none" rtlCol="0">
            <a:spAutoFit/>
          </a:bodyPr>
          <a:lstStyle/>
          <a:p>
            <a:r>
              <a:rPr lang="en-US" dirty="0" smtClean="0"/>
              <a:t>Slide courtesy of Dr. Pat </a:t>
            </a:r>
            <a:r>
              <a:rPr lang="en-US" dirty="0" err="1" smtClean="0"/>
              <a:t>Hanrahan</a:t>
            </a:r>
            <a:r>
              <a:rPr lang="en-US" dirty="0" smtClean="0"/>
              <a:t>, Stanford</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3352800" y="2077684"/>
            <a:ext cx="5476875" cy="411356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Values of Visualization</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85000"/>
                  </a:schemeClr>
                </a:solidFill>
              </a:rPr>
              <a:t>Presentation</a:t>
            </a:r>
          </a:p>
          <a:p>
            <a:endParaRPr lang="en-US" dirty="0" smtClean="0"/>
          </a:p>
          <a:p>
            <a:endParaRPr lang="en-US" dirty="0" smtClean="0"/>
          </a:p>
          <a:p>
            <a:endParaRPr lang="en-US" dirty="0" smtClean="0"/>
          </a:p>
          <a:p>
            <a:r>
              <a:rPr lang="en-US" dirty="0" smtClean="0"/>
              <a:t>Analysis</a:t>
            </a:r>
          </a:p>
        </p:txBody>
      </p:sp>
      <p:sp>
        <p:nvSpPr>
          <p:cNvPr id="5" name="Oval 4"/>
          <p:cNvSpPr/>
          <p:nvPr/>
        </p:nvSpPr>
        <p:spPr>
          <a:xfrm>
            <a:off x="6496050" y="3467100"/>
            <a:ext cx="381000" cy="381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29225" y="3467100"/>
            <a:ext cx="381000" cy="381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5143500" y="4495800"/>
            <a:ext cx="533400" cy="533400"/>
          </a:xfrm>
          <a:prstGeom prst="mathMultiply">
            <a:avLst/>
          </a:prstGeom>
          <a:solidFill>
            <a:srgbClr val="92D050">
              <a:alpha val="30000"/>
            </a:srgb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5781675" y="3390900"/>
            <a:ext cx="533400" cy="533400"/>
          </a:xfrm>
          <a:prstGeom prst="mathMultiply">
            <a:avLst/>
          </a:prstGeom>
          <a:solidFill>
            <a:srgbClr val="92D050">
              <a:alpha val="30000"/>
            </a:srgb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67400" y="4038600"/>
            <a:ext cx="381000" cy="381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94411" y="6488668"/>
            <a:ext cx="4349589" cy="369332"/>
          </a:xfrm>
          <a:prstGeom prst="rect">
            <a:avLst/>
          </a:prstGeom>
          <a:noFill/>
        </p:spPr>
        <p:txBody>
          <a:bodyPr wrap="none" rtlCol="0">
            <a:spAutoFit/>
          </a:bodyPr>
          <a:lstStyle/>
          <a:p>
            <a:r>
              <a:rPr lang="en-US" dirty="0" smtClean="0"/>
              <a:t>Slide courtesy of Dr. Pat </a:t>
            </a:r>
            <a:r>
              <a:rPr lang="en-US" dirty="0" err="1" smtClean="0"/>
              <a:t>Hanrahan</a:t>
            </a:r>
            <a:r>
              <a:rPr lang="en-US" dirty="0" smtClean="0"/>
              <a:t>, Stanford</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3352800" y="2077684"/>
            <a:ext cx="5476875" cy="411356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Values of Visualization</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85000"/>
                  </a:schemeClr>
                </a:solidFill>
              </a:rPr>
              <a:t>Presentation</a:t>
            </a:r>
          </a:p>
          <a:p>
            <a:endParaRPr lang="en-US" dirty="0" smtClean="0"/>
          </a:p>
          <a:p>
            <a:endParaRPr lang="en-US" dirty="0" smtClean="0"/>
          </a:p>
          <a:p>
            <a:endParaRPr lang="en-US" dirty="0" smtClean="0"/>
          </a:p>
          <a:p>
            <a:r>
              <a:rPr lang="en-US" dirty="0" smtClean="0"/>
              <a:t>Analysis</a:t>
            </a:r>
          </a:p>
        </p:txBody>
      </p:sp>
      <p:sp>
        <p:nvSpPr>
          <p:cNvPr id="5" name="Oval 4"/>
          <p:cNvSpPr/>
          <p:nvPr/>
        </p:nvSpPr>
        <p:spPr>
          <a:xfrm>
            <a:off x="6496050" y="3467100"/>
            <a:ext cx="381000" cy="381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29225" y="3467100"/>
            <a:ext cx="381000" cy="381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5143500" y="4495800"/>
            <a:ext cx="533400" cy="533400"/>
          </a:xfrm>
          <a:prstGeom prst="mathMultiply">
            <a:avLst/>
          </a:prstGeom>
          <a:solidFill>
            <a:srgbClr val="92D050">
              <a:alpha val="30000"/>
            </a:srgb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5781675" y="3390900"/>
            <a:ext cx="533400" cy="533400"/>
          </a:xfrm>
          <a:prstGeom prst="mathMultiply">
            <a:avLst/>
          </a:prstGeom>
          <a:solidFill>
            <a:srgbClr val="92D050">
              <a:alpha val="30000"/>
            </a:srgb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67400" y="4038600"/>
            <a:ext cx="381000" cy="381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391400" y="3581400"/>
            <a:ext cx="748923" cy="1200329"/>
          </a:xfrm>
          <a:prstGeom prst="rect">
            <a:avLst/>
          </a:prstGeom>
          <a:noFill/>
        </p:spPr>
        <p:txBody>
          <a:bodyPr wrap="none" rtlCol="0">
            <a:spAutoFit/>
          </a:bodyPr>
          <a:lstStyle/>
          <a:p>
            <a:r>
              <a:rPr lang="en-US" sz="7200" b="1" dirty="0" smtClean="0">
                <a:solidFill>
                  <a:srgbClr val="92D050"/>
                </a:solidFill>
                <a:latin typeface="Arial" pitchFamily="34" charset="0"/>
                <a:cs typeface="Arial" pitchFamily="34" charset="0"/>
              </a:rPr>
              <a:t>?</a:t>
            </a:r>
            <a:endParaRPr lang="en-US" sz="7200" b="1" dirty="0">
              <a:solidFill>
                <a:srgbClr val="92D050"/>
              </a:solidFill>
              <a:latin typeface="Arial" pitchFamily="34" charset="0"/>
              <a:cs typeface="Arial" pitchFamily="34" charset="0"/>
            </a:endParaRPr>
          </a:p>
        </p:txBody>
      </p:sp>
      <p:sp>
        <p:nvSpPr>
          <p:cNvPr id="13" name="TextBox 12"/>
          <p:cNvSpPr txBox="1"/>
          <p:nvPr/>
        </p:nvSpPr>
        <p:spPr>
          <a:xfrm>
            <a:off x="4794411" y="6488668"/>
            <a:ext cx="4349589" cy="369332"/>
          </a:xfrm>
          <a:prstGeom prst="rect">
            <a:avLst/>
          </a:prstGeom>
          <a:noFill/>
        </p:spPr>
        <p:txBody>
          <a:bodyPr wrap="none" rtlCol="0">
            <a:spAutoFit/>
          </a:bodyPr>
          <a:lstStyle/>
          <a:p>
            <a:r>
              <a:rPr lang="en-US" dirty="0" smtClean="0"/>
              <a:t>Slide courtesy of Dr. Pat </a:t>
            </a:r>
            <a:r>
              <a:rPr lang="en-US" dirty="0" err="1" smtClean="0"/>
              <a:t>Hanrahan</a:t>
            </a:r>
            <a:r>
              <a:rPr lang="en-US" dirty="0" smtClean="0"/>
              <a:t>, Stanford</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Visualizations To </a:t>
            </a:r>
            <a:br>
              <a:rPr lang="en-US" dirty="0" smtClean="0"/>
            </a:br>
            <a:r>
              <a:rPr lang="en-US" dirty="0" smtClean="0"/>
              <a:t>Solve Real-World Problems…</a:t>
            </a:r>
            <a:endParaRPr lang="en-US" dirty="0"/>
          </a:p>
        </p:txBody>
      </p:sp>
      <p:sp>
        <p:nvSpPr>
          <p:cNvPr id="3" name="Content Placeholder 2"/>
          <p:cNvSpPr>
            <a:spLocks noGrp="1"/>
          </p:cNvSpPr>
          <p:nvPr>
            <p:ph sz="quarter" idx="1"/>
          </p:nvPr>
        </p:nvSpPr>
        <p:spPr/>
        <p:txBody>
          <a:bodyPr/>
          <a:lstStyle/>
          <a:p>
            <a:endParaRPr lang="en-US" dirty="0" smtClean="0">
              <a:solidFill>
                <a:schemeClr val="bg1">
                  <a:lumMod val="85000"/>
                </a:schemeClr>
              </a:solidFill>
            </a:endParaRPr>
          </a:p>
          <a:p>
            <a:endParaRPr lang="en-US" dirty="0" smtClean="0"/>
          </a:p>
          <a:p>
            <a:endParaRPr lang="en-US" dirty="0" smtClean="0"/>
          </a:p>
          <a:p>
            <a:endParaRPr lang="en-US" dirty="0" smtClean="0"/>
          </a:p>
        </p:txBody>
      </p:sp>
      <p:pic>
        <p:nvPicPr>
          <p:cNvPr id="5" name="Picture 6"/>
          <p:cNvPicPr>
            <a:picLocks noChangeAspect="1" noChangeArrowheads="1"/>
          </p:cNvPicPr>
          <p:nvPr/>
        </p:nvPicPr>
        <p:blipFill>
          <a:blip r:embed="rId3" cstate="print"/>
          <a:srcRect/>
          <a:stretch>
            <a:fillRect/>
          </a:stretch>
        </p:blipFill>
        <p:spPr>
          <a:xfrm>
            <a:off x="914400" y="1752600"/>
            <a:ext cx="7575550" cy="4683936"/>
          </a:xfrm>
          <a:prstGeom prst="rect">
            <a:avLst/>
          </a:prstGeom>
          <a:noFill/>
        </p:spPr>
      </p:pic>
      <p:sp>
        <p:nvSpPr>
          <p:cNvPr id="9" name="Oval 8"/>
          <p:cNvSpPr/>
          <p:nvPr/>
        </p:nvSpPr>
        <p:spPr>
          <a:xfrm>
            <a:off x="3733800" y="4114800"/>
            <a:ext cx="2819400" cy="2133600"/>
          </a:xfrm>
          <a:prstGeom prst="ellipse">
            <a:avLst/>
          </a:prstGeom>
          <a:noFill/>
          <a:ln w="28575">
            <a:solidFill>
              <a:srgbClr val="FF0000"/>
            </a:solidFill>
          </a:ln>
          <a:effectLst>
            <a:glow rad="1397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057400" y="2286000"/>
            <a:ext cx="6019800" cy="2895600"/>
            <a:chOff x="2057400" y="2286000"/>
            <a:chExt cx="6019800" cy="2895600"/>
          </a:xfrm>
        </p:grpSpPr>
        <p:pic>
          <p:nvPicPr>
            <p:cNvPr id="48131" name="Picture 3"/>
            <p:cNvPicPr>
              <a:picLocks noChangeAspect="1" noChangeArrowheads="1"/>
            </p:cNvPicPr>
            <p:nvPr/>
          </p:nvPicPr>
          <p:blipFill>
            <a:blip r:embed="rId4"/>
            <a:srcRect/>
            <a:stretch>
              <a:fillRect/>
            </a:stretch>
          </p:blipFill>
          <p:spPr bwMode="auto">
            <a:xfrm>
              <a:off x="2057400" y="2286000"/>
              <a:ext cx="6001672" cy="2895600"/>
            </a:xfrm>
            <a:prstGeom prst="rect">
              <a:avLst/>
            </a:prstGeom>
            <a:noFill/>
            <a:ln w="9525">
              <a:noFill/>
              <a:miter lim="800000"/>
              <a:headEnd/>
              <a:tailEnd/>
            </a:ln>
          </p:spPr>
        </p:pic>
        <p:sp>
          <p:nvSpPr>
            <p:cNvPr id="10" name="Rectangle 9"/>
            <p:cNvSpPr/>
            <p:nvPr/>
          </p:nvSpPr>
          <p:spPr>
            <a:xfrm>
              <a:off x="2057400" y="2286000"/>
              <a:ext cx="6019800" cy="289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SIRS</a:t>
            </a:r>
            <a:endParaRPr lang="en-US" dirty="0"/>
          </a:p>
        </p:txBody>
      </p:sp>
      <p:sp>
        <p:nvSpPr>
          <p:cNvPr id="3" name="Content Placeholder 2"/>
          <p:cNvSpPr>
            <a:spLocks noGrp="1"/>
          </p:cNvSpPr>
          <p:nvPr>
            <p:ph sz="quarter" idx="1"/>
          </p:nvPr>
        </p:nvSpPr>
        <p:spPr/>
        <p:txBody>
          <a:bodyPr/>
          <a:lstStyle/>
          <a:p>
            <a:r>
              <a:rPr lang="en-US" dirty="0" smtClean="0"/>
              <a:t>Temperature </a:t>
            </a:r>
            <a:r>
              <a:rPr lang="en-US" u="sng" dirty="0" smtClean="0"/>
              <a:t>&lt;</a:t>
            </a:r>
            <a:r>
              <a:rPr lang="en-US" dirty="0" smtClean="0"/>
              <a:t> 36° C or </a:t>
            </a:r>
            <a:r>
              <a:rPr lang="en-US" u="sng" dirty="0" smtClean="0"/>
              <a:t>&gt;</a:t>
            </a:r>
            <a:r>
              <a:rPr lang="en-US" dirty="0" smtClean="0"/>
              <a:t> 38° C </a:t>
            </a:r>
          </a:p>
          <a:p>
            <a:r>
              <a:rPr lang="en-US" dirty="0" smtClean="0"/>
              <a:t>Heart Rate </a:t>
            </a:r>
            <a:r>
              <a:rPr lang="en-US" u="sng" dirty="0" smtClean="0"/>
              <a:t>&gt;</a:t>
            </a:r>
            <a:r>
              <a:rPr lang="en-US" dirty="0" smtClean="0"/>
              <a:t> 90 </a:t>
            </a:r>
            <a:r>
              <a:rPr lang="en-US" dirty="0" err="1" smtClean="0"/>
              <a:t>bpm</a:t>
            </a:r>
            <a:r>
              <a:rPr lang="en-US" dirty="0" smtClean="0"/>
              <a:t> </a:t>
            </a:r>
          </a:p>
          <a:p>
            <a:r>
              <a:rPr lang="en-US" dirty="0" smtClean="0"/>
              <a:t>Respiratory Rate </a:t>
            </a:r>
            <a:r>
              <a:rPr lang="en-US" u="sng" dirty="0" smtClean="0"/>
              <a:t>&gt;</a:t>
            </a:r>
            <a:r>
              <a:rPr lang="en-US" dirty="0" smtClean="0"/>
              <a:t> 20 breaths/min</a:t>
            </a:r>
            <a:br>
              <a:rPr lang="en-US" dirty="0" smtClean="0"/>
            </a:br>
            <a:r>
              <a:rPr lang="en-US" b="1" dirty="0" smtClean="0"/>
              <a:t>or</a:t>
            </a:r>
            <a:r>
              <a:rPr lang="en-US" dirty="0" smtClean="0"/>
              <a:t> PaCO</a:t>
            </a:r>
            <a:r>
              <a:rPr lang="en-US" baseline="-25000" dirty="0" smtClean="0"/>
              <a:t>2</a:t>
            </a:r>
            <a:r>
              <a:rPr lang="en-US" dirty="0" smtClean="0"/>
              <a:t> &lt; 32 mmHg </a:t>
            </a:r>
          </a:p>
          <a:p>
            <a:r>
              <a:rPr lang="en-US" dirty="0" smtClean="0"/>
              <a:t>White Blood Cell Count </a:t>
            </a:r>
            <a:r>
              <a:rPr lang="en-US" u="sng" dirty="0" smtClean="0"/>
              <a:t>&gt;</a:t>
            </a:r>
            <a:r>
              <a:rPr lang="en-US" dirty="0" smtClean="0"/>
              <a:t> 12,000 or </a:t>
            </a:r>
            <a:r>
              <a:rPr lang="en-US" u="sng" dirty="0" smtClean="0"/>
              <a:t>&lt;</a:t>
            </a:r>
            <a:r>
              <a:rPr lang="en-US" dirty="0" smtClean="0"/>
              <a:t> 4,000 cells/mm</a:t>
            </a:r>
            <a:r>
              <a:rPr lang="en-US" baseline="30000" dirty="0" smtClean="0"/>
              <a:t>3</a:t>
            </a:r>
            <a:r>
              <a:rPr lang="en-US" dirty="0" smtClean="0"/>
              <a:t>; </a:t>
            </a:r>
            <a:r>
              <a:rPr lang="en-US" b="1" dirty="0" smtClean="0"/>
              <a:t>or</a:t>
            </a:r>
            <a:r>
              <a:rPr lang="en-US" dirty="0" smtClean="0"/>
              <a:t> &gt; 10% bands  </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Visualizations To </a:t>
            </a:r>
            <a:br>
              <a:rPr lang="en-US" dirty="0" smtClean="0"/>
            </a:br>
            <a:r>
              <a:rPr lang="en-US" dirty="0" smtClean="0"/>
              <a:t>Solve Real-World Problems…</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524000" y="1676400"/>
            <a:ext cx="6019800" cy="4674751"/>
          </a:xfrm>
          <a:prstGeom prst="rect">
            <a:avLst/>
          </a:prstGeom>
          <a:noFill/>
          <a:ln w="9525">
            <a:noFill/>
            <a:miter lim="800000"/>
            <a:headEnd/>
            <a:tailEnd/>
          </a:ln>
          <a:effectLst/>
        </p:spPr>
      </p:pic>
      <p:grpSp>
        <p:nvGrpSpPr>
          <p:cNvPr id="3" name="Group 23"/>
          <p:cNvGrpSpPr/>
          <p:nvPr/>
        </p:nvGrpSpPr>
        <p:grpSpPr>
          <a:xfrm>
            <a:off x="7271979" y="2209800"/>
            <a:ext cx="1624869" cy="663057"/>
            <a:chOff x="7271979" y="1905000"/>
            <a:chExt cx="1624869" cy="663057"/>
          </a:xfrm>
        </p:grpSpPr>
        <p:sp>
          <p:nvSpPr>
            <p:cNvPr id="5" name="Left Arrow 4"/>
            <p:cNvSpPr/>
            <p:nvPr/>
          </p:nvSpPr>
          <p:spPr>
            <a:xfrm rot="19853117">
              <a:off x="7271979" y="2130940"/>
              <a:ext cx="729019" cy="4371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077200" y="1905000"/>
              <a:ext cx="819648" cy="369332"/>
            </a:xfrm>
            <a:prstGeom prst="rect">
              <a:avLst/>
            </a:prstGeom>
            <a:noFill/>
          </p:spPr>
          <p:txBody>
            <a:bodyPr wrap="none" rtlCol="0">
              <a:spAutoFit/>
            </a:bodyPr>
            <a:lstStyle/>
            <a:p>
              <a:r>
                <a:rPr lang="en-US" dirty="0" smtClean="0"/>
                <a:t>Where</a:t>
              </a:r>
              <a:endParaRPr lang="en-US" dirty="0"/>
            </a:p>
          </p:txBody>
        </p:sp>
      </p:grpSp>
      <p:grpSp>
        <p:nvGrpSpPr>
          <p:cNvPr id="4" name="Group 24"/>
          <p:cNvGrpSpPr/>
          <p:nvPr/>
        </p:nvGrpSpPr>
        <p:grpSpPr>
          <a:xfrm>
            <a:off x="7299285" y="5257800"/>
            <a:ext cx="1526838" cy="663058"/>
            <a:chOff x="7299285" y="4953000"/>
            <a:chExt cx="1526838" cy="663058"/>
          </a:xfrm>
        </p:grpSpPr>
        <p:sp>
          <p:nvSpPr>
            <p:cNvPr id="6" name="Left Arrow 5"/>
            <p:cNvSpPr/>
            <p:nvPr/>
          </p:nvSpPr>
          <p:spPr>
            <a:xfrm rot="19853117">
              <a:off x="7299285" y="5178941"/>
              <a:ext cx="729019" cy="4371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077200" y="4953000"/>
              <a:ext cx="748923" cy="369332"/>
            </a:xfrm>
            <a:prstGeom prst="rect">
              <a:avLst/>
            </a:prstGeom>
            <a:noFill/>
          </p:spPr>
          <p:txBody>
            <a:bodyPr wrap="none" rtlCol="0">
              <a:spAutoFit/>
            </a:bodyPr>
            <a:lstStyle/>
            <a:p>
              <a:r>
                <a:rPr lang="en-US" dirty="0" smtClean="0"/>
                <a:t>When</a:t>
              </a:r>
              <a:endParaRPr lang="en-US" dirty="0"/>
            </a:p>
          </p:txBody>
        </p:sp>
      </p:grpSp>
      <p:grpSp>
        <p:nvGrpSpPr>
          <p:cNvPr id="17" name="Group 19"/>
          <p:cNvGrpSpPr/>
          <p:nvPr/>
        </p:nvGrpSpPr>
        <p:grpSpPr>
          <a:xfrm>
            <a:off x="381000" y="1905000"/>
            <a:ext cx="1396833" cy="570681"/>
            <a:chOff x="381000" y="1600200"/>
            <a:chExt cx="1396833" cy="570681"/>
          </a:xfrm>
        </p:grpSpPr>
        <p:sp>
          <p:nvSpPr>
            <p:cNvPr id="7" name="Left Arrow 6"/>
            <p:cNvSpPr/>
            <p:nvPr/>
          </p:nvSpPr>
          <p:spPr>
            <a:xfrm rot="12299897">
              <a:off x="1048814" y="1733764"/>
              <a:ext cx="729019" cy="4371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1000" y="1600200"/>
              <a:ext cx="633507" cy="369332"/>
            </a:xfrm>
            <a:prstGeom prst="rect">
              <a:avLst/>
            </a:prstGeom>
            <a:noFill/>
          </p:spPr>
          <p:txBody>
            <a:bodyPr wrap="none" rtlCol="0">
              <a:spAutoFit/>
            </a:bodyPr>
            <a:lstStyle/>
            <a:p>
              <a:r>
                <a:rPr lang="en-US" dirty="0" smtClean="0"/>
                <a:t>Who</a:t>
              </a:r>
              <a:endParaRPr lang="en-US" dirty="0"/>
            </a:p>
          </p:txBody>
        </p:sp>
      </p:grpSp>
      <p:grpSp>
        <p:nvGrpSpPr>
          <p:cNvPr id="20" name="Group 20"/>
          <p:cNvGrpSpPr/>
          <p:nvPr/>
        </p:nvGrpSpPr>
        <p:grpSpPr>
          <a:xfrm>
            <a:off x="228600" y="2743200"/>
            <a:ext cx="1396833" cy="723080"/>
            <a:chOff x="228600" y="2438400"/>
            <a:chExt cx="1396833" cy="723080"/>
          </a:xfrm>
        </p:grpSpPr>
        <p:sp>
          <p:nvSpPr>
            <p:cNvPr id="8" name="Left Arrow 7"/>
            <p:cNvSpPr/>
            <p:nvPr/>
          </p:nvSpPr>
          <p:spPr>
            <a:xfrm rot="12299897">
              <a:off x="896414" y="2724363"/>
              <a:ext cx="729019" cy="4371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8600" y="2438400"/>
              <a:ext cx="697114" cy="369332"/>
            </a:xfrm>
            <a:prstGeom prst="rect">
              <a:avLst/>
            </a:prstGeom>
            <a:noFill/>
          </p:spPr>
          <p:txBody>
            <a:bodyPr wrap="none" rtlCol="0">
              <a:spAutoFit/>
            </a:bodyPr>
            <a:lstStyle/>
            <a:p>
              <a:r>
                <a:rPr lang="en-US" dirty="0" smtClean="0"/>
                <a:t>What</a:t>
              </a:r>
              <a:endParaRPr lang="en-US" dirty="0"/>
            </a:p>
          </p:txBody>
        </p:sp>
      </p:grpSp>
      <p:grpSp>
        <p:nvGrpSpPr>
          <p:cNvPr id="21" name="Group 22"/>
          <p:cNvGrpSpPr/>
          <p:nvPr/>
        </p:nvGrpSpPr>
        <p:grpSpPr>
          <a:xfrm>
            <a:off x="228600" y="4876800"/>
            <a:ext cx="1396833" cy="799281"/>
            <a:chOff x="228600" y="4572000"/>
            <a:chExt cx="1396833" cy="799281"/>
          </a:xfrm>
        </p:grpSpPr>
        <p:sp>
          <p:nvSpPr>
            <p:cNvPr id="9" name="Left Arrow 8"/>
            <p:cNvSpPr/>
            <p:nvPr/>
          </p:nvSpPr>
          <p:spPr>
            <a:xfrm rot="12299897">
              <a:off x="896414" y="4934164"/>
              <a:ext cx="729019" cy="4371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28600" y="4572000"/>
              <a:ext cx="970137" cy="646331"/>
            </a:xfrm>
            <a:prstGeom prst="rect">
              <a:avLst/>
            </a:prstGeom>
            <a:noFill/>
          </p:spPr>
          <p:txBody>
            <a:bodyPr wrap="none" rtlCol="0">
              <a:spAutoFit/>
            </a:bodyPr>
            <a:lstStyle/>
            <a:p>
              <a:r>
                <a:rPr lang="en-US" dirty="0" smtClean="0"/>
                <a:t>Original </a:t>
              </a:r>
            </a:p>
            <a:p>
              <a:r>
                <a:rPr lang="en-US" dirty="0" smtClean="0"/>
                <a:t>Data</a:t>
              </a:r>
              <a:endParaRPr lang="en-US" dirty="0"/>
            </a:p>
          </p:txBody>
        </p:sp>
      </p:grpSp>
      <p:grpSp>
        <p:nvGrpSpPr>
          <p:cNvPr id="22" name="Group 21"/>
          <p:cNvGrpSpPr/>
          <p:nvPr/>
        </p:nvGrpSpPr>
        <p:grpSpPr>
          <a:xfrm>
            <a:off x="228600" y="3810000"/>
            <a:ext cx="1549233" cy="875481"/>
            <a:chOff x="228600" y="3505200"/>
            <a:chExt cx="1549233" cy="875481"/>
          </a:xfrm>
        </p:grpSpPr>
        <p:sp>
          <p:nvSpPr>
            <p:cNvPr id="15" name="Left Arrow 14"/>
            <p:cNvSpPr/>
            <p:nvPr/>
          </p:nvSpPr>
          <p:spPr>
            <a:xfrm rot="12299897">
              <a:off x="1048814" y="3943564"/>
              <a:ext cx="729019" cy="4371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28600" y="3505200"/>
              <a:ext cx="1020857" cy="646331"/>
            </a:xfrm>
            <a:prstGeom prst="rect">
              <a:avLst/>
            </a:prstGeom>
            <a:noFill/>
          </p:spPr>
          <p:txBody>
            <a:bodyPr wrap="none" rtlCol="0">
              <a:spAutoFit/>
            </a:bodyPr>
            <a:lstStyle/>
            <a:p>
              <a:r>
                <a:rPr lang="en-US" dirty="0" smtClean="0"/>
                <a:t>Evidence</a:t>
              </a:r>
            </a:p>
            <a:p>
              <a:r>
                <a:rPr lang="en-US" dirty="0" smtClean="0"/>
                <a:t>Box</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Visualizations To </a:t>
            </a:r>
            <a:br>
              <a:rPr lang="en-US" dirty="0" smtClean="0"/>
            </a:br>
            <a:r>
              <a:rPr lang="en-US" dirty="0" smtClean="0"/>
              <a:t>Solve Real-World Problems…</a:t>
            </a:r>
            <a:endParaRPr lang="en-US" dirty="0"/>
          </a:p>
        </p:txBody>
      </p:sp>
      <p:sp>
        <p:nvSpPr>
          <p:cNvPr id="3" name="Content Placeholder 2"/>
          <p:cNvSpPr>
            <a:spLocks noGrp="1"/>
          </p:cNvSpPr>
          <p:nvPr>
            <p:ph sz="quarter" idx="1"/>
          </p:nvPr>
        </p:nvSpPr>
        <p:spPr/>
        <p:txBody>
          <a:bodyPr/>
          <a:lstStyle/>
          <a:p>
            <a:endParaRPr lang="en-US" dirty="0" smtClean="0">
              <a:solidFill>
                <a:schemeClr val="bg1">
                  <a:lumMod val="85000"/>
                </a:schemeClr>
              </a:solidFill>
            </a:endParaRPr>
          </a:p>
          <a:p>
            <a:endParaRPr lang="en-US" dirty="0" smtClean="0"/>
          </a:p>
          <a:p>
            <a:endParaRPr lang="en-US" dirty="0" smtClean="0"/>
          </a:p>
          <a:p>
            <a:endParaRPr lang="en-US" dirty="0" smtClean="0"/>
          </a:p>
        </p:txBody>
      </p:sp>
      <p:pic>
        <p:nvPicPr>
          <p:cNvPr id="11" name="Picture 2"/>
          <p:cNvPicPr>
            <a:picLocks noChangeAspect="1" noChangeArrowheads="1"/>
          </p:cNvPicPr>
          <p:nvPr/>
        </p:nvPicPr>
        <p:blipFill>
          <a:blip r:embed="rId3" cstate="print"/>
          <a:srcRect/>
          <a:stretch>
            <a:fillRect/>
          </a:stretch>
        </p:blipFill>
        <p:spPr>
          <a:xfrm>
            <a:off x="457200" y="1820065"/>
            <a:ext cx="5095875" cy="3675860"/>
          </a:xfrm>
          <a:prstGeom prst="rect">
            <a:avLst/>
          </a:prstGeom>
        </p:spPr>
        <p:style>
          <a:lnRef idx="1">
            <a:schemeClr val="accent2"/>
          </a:lnRef>
          <a:fillRef idx="3">
            <a:schemeClr val="accent2"/>
          </a:fillRef>
          <a:effectRef idx="2">
            <a:schemeClr val="accent2"/>
          </a:effectRef>
          <a:fontRef idx="minor">
            <a:schemeClr val="lt1"/>
          </a:fontRef>
        </p:style>
      </p:pic>
      <p:pic>
        <p:nvPicPr>
          <p:cNvPr id="12" name="Picture 3"/>
          <p:cNvPicPr>
            <a:picLocks noChangeAspect="1" noChangeArrowheads="1"/>
          </p:cNvPicPr>
          <p:nvPr/>
        </p:nvPicPr>
        <p:blipFill>
          <a:blip r:embed="rId4" cstate="print"/>
          <a:srcRect/>
          <a:stretch>
            <a:fillRect/>
          </a:stretch>
        </p:blipFill>
        <p:spPr bwMode="auto">
          <a:xfrm>
            <a:off x="152400" y="5562600"/>
            <a:ext cx="8839200" cy="1215703"/>
          </a:xfrm>
          <a:prstGeom prst="rect">
            <a:avLst/>
          </a:prstGeom>
          <a:noFill/>
          <a:ln w="9525">
            <a:noFill/>
            <a:miter lim="800000"/>
            <a:headEnd/>
            <a:tailEnd/>
          </a:ln>
        </p:spPr>
      </p:pic>
      <p:sp>
        <p:nvSpPr>
          <p:cNvPr id="13" name="TextBox 12"/>
          <p:cNvSpPr txBox="1"/>
          <p:nvPr/>
        </p:nvSpPr>
        <p:spPr>
          <a:xfrm>
            <a:off x="5715000" y="1752600"/>
            <a:ext cx="2971800" cy="3416320"/>
          </a:xfrm>
          <a:prstGeom prst="rect">
            <a:avLst/>
          </a:prstGeom>
          <a:noFill/>
        </p:spPr>
        <p:txBody>
          <a:bodyPr wrap="square">
            <a:spAutoFit/>
          </a:bodyPr>
          <a:lstStyle/>
          <a:p>
            <a:r>
              <a:rPr lang="en-US" sz="2400" dirty="0">
                <a:latin typeface="Corbel" pitchFamily="34" charset="0"/>
              </a:rPr>
              <a:t>This group’s attacks are not bounded by geo-locations but instead, </a:t>
            </a:r>
            <a:r>
              <a:rPr lang="en-US" sz="2400" b="1" dirty="0">
                <a:latin typeface="Corbel" pitchFamily="34" charset="0"/>
              </a:rPr>
              <a:t>religious beliefs. </a:t>
            </a:r>
          </a:p>
          <a:p>
            <a:endParaRPr lang="en-US" sz="2400" b="1" dirty="0">
              <a:latin typeface="Corbel" pitchFamily="34" charset="0"/>
            </a:endParaRPr>
          </a:p>
          <a:p>
            <a:r>
              <a:rPr lang="en-US" sz="2400" dirty="0">
                <a:latin typeface="Corbel" pitchFamily="34" charset="0"/>
              </a:rPr>
              <a:t>Its attack patterns changed with its developments.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concept</a:t>
            </a:r>
            <a:endParaRPr lang="en-US" dirty="0"/>
          </a:p>
        </p:txBody>
      </p:sp>
      <p:sp>
        <p:nvSpPr>
          <p:cNvPr id="3" name="Content Placeholder 2"/>
          <p:cNvSpPr>
            <a:spLocks noGrp="1"/>
          </p:cNvSpPr>
          <p:nvPr>
            <p:ph sz="quarter" idx="1"/>
          </p:nvPr>
        </p:nvSpPr>
        <p:spPr/>
        <p:txBody>
          <a:bodyPr/>
          <a:lstStyle/>
          <a:p>
            <a:r>
              <a:rPr lang="en-US" dirty="0" smtClean="0"/>
              <a:t>It’s your </a:t>
            </a:r>
            <a:r>
              <a:rPr lang="en-US" dirty="0" err="1" smtClean="0"/>
              <a:t>consigliere</a:t>
            </a:r>
            <a:r>
              <a:rPr lang="en-US" dirty="0" smtClean="0"/>
              <a:t> – always there, in the background</a:t>
            </a:r>
            <a:endParaRPr lang="en-US" dirty="0"/>
          </a:p>
        </p:txBody>
      </p:sp>
      <p:pic>
        <p:nvPicPr>
          <p:cNvPr id="12290" name="Picture 2" descr="image001"/>
          <p:cNvPicPr>
            <a:picLocks noChangeAspect="1" noChangeArrowheads="1"/>
          </p:cNvPicPr>
          <p:nvPr/>
        </p:nvPicPr>
        <p:blipFill>
          <a:blip r:embed="rId2"/>
          <a:srcRect/>
          <a:stretch>
            <a:fillRect/>
          </a:stretch>
        </p:blipFill>
        <p:spPr bwMode="auto">
          <a:xfrm>
            <a:off x="2133600" y="2590800"/>
            <a:ext cx="4381500" cy="375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a:srcRect/>
          <a:stretch>
            <a:fillRect/>
          </a:stretch>
        </p:blipFill>
        <p:spPr bwMode="auto">
          <a:xfrm>
            <a:off x="72656" y="3804683"/>
            <a:ext cx="2594344" cy="23969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Visualizing Sepsis</a:t>
            </a:r>
            <a:endParaRPr lang="en-US" dirty="0"/>
          </a:p>
        </p:txBody>
      </p:sp>
      <p:sp>
        <p:nvSpPr>
          <p:cNvPr id="3" name="Content Placeholder 2"/>
          <p:cNvSpPr>
            <a:spLocks noGrp="1"/>
          </p:cNvSpPr>
          <p:nvPr>
            <p:ph sz="quarter" idx="1"/>
          </p:nvPr>
        </p:nvSpPr>
        <p:spPr/>
        <p:txBody>
          <a:bodyPr/>
          <a:lstStyle/>
          <a:p>
            <a:r>
              <a:rPr lang="en-US" dirty="0" smtClean="0"/>
              <a:t>Challenges</a:t>
            </a:r>
          </a:p>
          <a:p>
            <a:pPr lvl="1"/>
            <a:r>
              <a:rPr lang="en-US" dirty="0" smtClean="0"/>
              <a:t>Connecting to Data Mining and AI components</a:t>
            </a:r>
          </a:p>
          <a:p>
            <a:pPr lvl="1"/>
            <a:r>
              <a:rPr lang="en-US" dirty="0" smtClean="0"/>
              <a:t>Doctors don’t sit in front of a computer all the time…</a:t>
            </a:r>
            <a:endParaRPr lang="en-US" dirty="0"/>
          </a:p>
        </p:txBody>
      </p:sp>
      <p:pic>
        <p:nvPicPr>
          <p:cNvPr id="49159" name="Picture 7" descr=" "/>
          <p:cNvPicPr>
            <a:picLocks noChangeAspect="1" noChangeArrowheads="1"/>
          </p:cNvPicPr>
          <p:nvPr/>
        </p:nvPicPr>
        <p:blipFill>
          <a:blip r:embed="rId3"/>
          <a:srcRect/>
          <a:stretch>
            <a:fillRect/>
          </a:stretch>
        </p:blipFill>
        <p:spPr bwMode="auto">
          <a:xfrm>
            <a:off x="2743200" y="3124200"/>
            <a:ext cx="3014663" cy="3429000"/>
          </a:xfrm>
          <a:prstGeom prst="rect">
            <a:avLst/>
          </a:prstGeom>
          <a:noFill/>
        </p:spPr>
      </p:pic>
      <p:pic>
        <p:nvPicPr>
          <p:cNvPr id="49161" name="Picture 9" descr="http://graysmatter.codivation.com/content/binary/iphone.jpg"/>
          <p:cNvPicPr>
            <a:picLocks noChangeAspect="1" noChangeArrowheads="1"/>
          </p:cNvPicPr>
          <p:nvPr/>
        </p:nvPicPr>
        <p:blipFill>
          <a:blip r:embed="rId4"/>
          <a:srcRect/>
          <a:stretch>
            <a:fillRect/>
          </a:stretch>
        </p:blipFill>
        <p:spPr bwMode="auto">
          <a:xfrm>
            <a:off x="5715000" y="3276600"/>
            <a:ext cx="3124200" cy="2975801"/>
          </a:xfrm>
          <a:prstGeom prst="rect">
            <a:avLst/>
          </a:prstGeom>
          <a:noFill/>
        </p:spPr>
      </p:pic>
      <p:pic>
        <p:nvPicPr>
          <p:cNvPr id="49163" name="Picture 11" descr="http://www.stockphotopro.com/photo-thumbs-2/stockphotopro_3541688EYP_no_title.jpg"/>
          <p:cNvPicPr>
            <a:picLocks noChangeAspect="1" noChangeArrowheads="1"/>
          </p:cNvPicPr>
          <p:nvPr/>
        </p:nvPicPr>
        <p:blipFill>
          <a:blip r:embed="rId5"/>
          <a:srcRect/>
          <a:stretch>
            <a:fillRect/>
          </a:stretch>
        </p:blipFill>
        <p:spPr bwMode="auto">
          <a:xfrm>
            <a:off x="97465" y="3997842"/>
            <a:ext cx="2575775" cy="1828800"/>
          </a:xfrm>
          <a:prstGeom prst="rect">
            <a:avLst/>
          </a:prstGeom>
          <a:noFill/>
        </p:spPr>
      </p:pic>
      <p:pic>
        <p:nvPicPr>
          <p:cNvPr id="12" name="Picture 4"/>
          <p:cNvPicPr>
            <a:picLocks noChangeAspect="1" noChangeArrowheads="1"/>
          </p:cNvPicPr>
          <p:nvPr/>
        </p:nvPicPr>
        <p:blipFill>
          <a:blip r:embed="rId6"/>
          <a:srcRect/>
          <a:stretch>
            <a:fillRect/>
          </a:stretch>
        </p:blipFill>
        <p:spPr bwMode="auto">
          <a:xfrm>
            <a:off x="2812312" y="3444949"/>
            <a:ext cx="2817193" cy="2791268"/>
          </a:xfrm>
          <a:prstGeom prst="rect">
            <a:avLst/>
          </a:prstGeom>
          <a:noFill/>
          <a:ln w="9525">
            <a:noFill/>
            <a:miter lim="800000"/>
            <a:headEnd/>
            <a:tailEnd/>
          </a:ln>
        </p:spPr>
      </p:pic>
      <p:pic>
        <p:nvPicPr>
          <p:cNvPr id="13" name="Picture 3"/>
          <p:cNvPicPr>
            <a:picLocks noChangeAspect="1" noChangeArrowheads="1"/>
          </p:cNvPicPr>
          <p:nvPr/>
        </p:nvPicPr>
        <p:blipFill>
          <a:blip r:embed="rId7"/>
          <a:srcRect/>
          <a:stretch>
            <a:fillRect/>
          </a:stretch>
        </p:blipFill>
        <p:spPr bwMode="auto">
          <a:xfrm>
            <a:off x="6172200" y="3048000"/>
            <a:ext cx="2344103"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163"/>
                                        </p:tgtEl>
                                        <p:attrNameLst>
                                          <p:attrName>style.visibility</p:attrName>
                                        </p:attrNameLst>
                                      </p:cBhvr>
                                      <p:to>
                                        <p:strVal val="visible"/>
                                      </p:to>
                                    </p:set>
                                    <p:animEffect transition="in" filter="fade">
                                      <p:cBhvr>
                                        <p:cTn id="22" dur="500"/>
                                        <p:tgtEl>
                                          <p:spTgt spid="49163"/>
                                        </p:tgtEl>
                                      </p:cBhvr>
                                    </p:animEffect>
                                  </p:childTnLst>
                                </p:cTn>
                              </p:par>
                              <p:par>
                                <p:cTn id="23" presetID="10" presetClass="exit" presetSubtype="0" fill="hold" nodeType="with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9159"/>
                                        </p:tgtEl>
                                        <p:attrNameLst>
                                          <p:attrName>style.visibility</p:attrName>
                                        </p:attrNameLst>
                                      </p:cBhvr>
                                      <p:to>
                                        <p:strVal val="visible"/>
                                      </p:to>
                                    </p:set>
                                    <p:animEffect transition="in" filter="fade">
                                      <p:cBhvr>
                                        <p:cTn id="30" dur="500"/>
                                        <p:tgtEl>
                                          <p:spTgt spid="49159"/>
                                        </p:tgtEl>
                                      </p:cBhvr>
                                    </p:animEffect>
                                  </p:childTnLst>
                                </p:cTn>
                              </p:par>
                              <p:par>
                                <p:cTn id="31" presetID="10" presetClass="exit" presetSubtype="0" fill="hold" nodeType="with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9161"/>
                                        </p:tgtEl>
                                        <p:attrNameLst>
                                          <p:attrName>style.visibility</p:attrName>
                                        </p:attrNameLst>
                                      </p:cBhvr>
                                      <p:to>
                                        <p:strVal val="visible"/>
                                      </p:to>
                                    </p:set>
                                    <p:animEffect transition="in" filter="fade">
                                      <p:cBhvr>
                                        <p:cTn id="38" dur="500"/>
                                        <p:tgtEl>
                                          <p:spTgt spid="49161"/>
                                        </p:tgtEl>
                                      </p:cBhvr>
                                    </p:animEffect>
                                  </p:childTnLst>
                                </p:cTn>
                              </p:par>
                              <p:par>
                                <p:cTn id="39" presetID="10" presetClass="exit" presetSubtype="0" fill="hold" nodeType="withEffect">
                                  <p:stCondLst>
                                    <p:cond delay="0"/>
                                  </p:stCondLst>
                                  <p:childTnLst>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a:t>
            </a:r>
            <a:endParaRPr lang="en-US" dirty="0"/>
          </a:p>
        </p:txBody>
      </p:sp>
      <p:sp>
        <p:nvSpPr>
          <p:cNvPr id="3" name="Content Placeholder 2"/>
          <p:cNvSpPr>
            <a:spLocks noGrp="1"/>
          </p:cNvSpPr>
          <p:nvPr>
            <p:ph sz="quarter" idx="1"/>
          </p:nvPr>
        </p:nvSpPr>
        <p:spPr/>
        <p:txBody>
          <a:bodyPr/>
          <a:lstStyle/>
          <a:p>
            <a:r>
              <a:rPr lang="en-US" dirty="0" smtClean="0"/>
              <a:t>Model will need to be built on retrospective data</a:t>
            </a:r>
          </a:p>
          <a:p>
            <a:r>
              <a:rPr lang="en-US" dirty="0" smtClean="0"/>
              <a:t>Validated on real-time prospective data</a:t>
            </a:r>
          </a:p>
          <a:p>
            <a:r>
              <a:rPr lang="en-US" dirty="0" smtClean="0"/>
              <a:t>Clinical trial?</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of faith?</a:t>
            </a:r>
            <a:endParaRPr lang="en-US" dirty="0"/>
          </a:p>
        </p:txBody>
      </p:sp>
      <p:pic>
        <p:nvPicPr>
          <p:cNvPr id="13314" name="Picture 2"/>
          <p:cNvPicPr>
            <a:picLocks noChangeAspect="1" noChangeArrowheads="1"/>
          </p:cNvPicPr>
          <p:nvPr/>
        </p:nvPicPr>
        <p:blipFill>
          <a:blip r:embed="rId2"/>
          <a:srcRect/>
          <a:stretch>
            <a:fillRect/>
          </a:stretch>
        </p:blipFill>
        <p:spPr bwMode="auto">
          <a:xfrm>
            <a:off x="2133600" y="2819400"/>
            <a:ext cx="4064181"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 of Disease</a:t>
            </a:r>
            <a:endParaRPr lang="en-US" dirty="0"/>
          </a:p>
        </p:txBody>
      </p:sp>
      <p:sp>
        <p:nvSpPr>
          <p:cNvPr id="3" name="Content Placeholder 2"/>
          <p:cNvSpPr>
            <a:spLocks noGrp="1"/>
          </p:cNvSpPr>
          <p:nvPr>
            <p:ph sz="quarter" idx="1"/>
          </p:nvPr>
        </p:nvSpPr>
        <p:spPr/>
        <p:txBody>
          <a:bodyPr/>
          <a:lstStyle/>
          <a:p>
            <a:endParaRPr lang="en-US"/>
          </a:p>
        </p:txBody>
      </p:sp>
      <p:pic>
        <p:nvPicPr>
          <p:cNvPr id="4" name="Picture 5"/>
          <p:cNvPicPr>
            <a:picLocks noChangeAspect="1" noChangeArrowheads="1"/>
          </p:cNvPicPr>
          <p:nvPr/>
        </p:nvPicPr>
        <p:blipFill>
          <a:blip r:embed="rId2"/>
          <a:srcRect/>
          <a:stretch>
            <a:fillRect/>
          </a:stretch>
        </p:blipFill>
        <p:spPr bwMode="auto">
          <a:xfrm>
            <a:off x="152400" y="2438400"/>
            <a:ext cx="8839200" cy="2190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Surviving Sepsis Campaign</a:t>
            </a:r>
            <a:endParaRPr lang="en-US" dirty="0"/>
          </a:p>
        </p:txBody>
      </p:sp>
      <p:pic>
        <p:nvPicPr>
          <p:cNvPr id="1027" name="Picture 3"/>
          <p:cNvPicPr>
            <a:picLocks noChangeAspect="1" noChangeArrowheads="1"/>
          </p:cNvPicPr>
          <p:nvPr/>
        </p:nvPicPr>
        <p:blipFill>
          <a:blip r:embed="rId2"/>
          <a:srcRect/>
          <a:stretch>
            <a:fillRect/>
          </a:stretch>
        </p:blipFill>
        <p:spPr bwMode="auto">
          <a:xfrm>
            <a:off x="7010400" y="1371600"/>
            <a:ext cx="1752600" cy="904875"/>
          </a:xfrm>
          <a:prstGeom prst="rect">
            <a:avLst/>
          </a:prstGeom>
          <a:noFill/>
          <a:ln w="9525">
            <a:noFill/>
            <a:miter lim="800000"/>
            <a:headEnd/>
            <a:tailEnd/>
          </a:ln>
          <a:effectLst/>
        </p:spPr>
      </p:pic>
      <p:pic>
        <p:nvPicPr>
          <p:cNvPr id="7" name="Picture 5"/>
          <p:cNvPicPr>
            <a:picLocks noChangeAspect="1" noChangeArrowheads="1"/>
          </p:cNvPicPr>
          <p:nvPr/>
        </p:nvPicPr>
        <p:blipFill>
          <a:blip r:embed="rId3"/>
          <a:srcRect/>
          <a:stretch>
            <a:fillRect/>
          </a:stretch>
        </p:blipFill>
        <p:spPr bwMode="auto">
          <a:xfrm>
            <a:off x="457200" y="2362200"/>
            <a:ext cx="7924800" cy="3090863"/>
          </a:xfrm>
          <a:prstGeom prst="rect">
            <a:avLst/>
          </a:prstGeom>
          <a:noFill/>
          <a:ln w="9525">
            <a:noFill/>
            <a:miter lim="800000"/>
            <a:headEnd/>
            <a:tailEnd/>
          </a:ln>
          <a:effectLst/>
        </p:spPr>
      </p:pic>
      <p:pic>
        <p:nvPicPr>
          <p:cNvPr id="8" name="Picture 6"/>
          <p:cNvPicPr>
            <a:picLocks noChangeAspect="1" noChangeArrowheads="1"/>
          </p:cNvPicPr>
          <p:nvPr/>
        </p:nvPicPr>
        <p:blipFill>
          <a:blip r:embed="rId4"/>
          <a:srcRect/>
          <a:stretch>
            <a:fillRect/>
          </a:stretch>
        </p:blipFill>
        <p:spPr bwMode="auto">
          <a:xfrm>
            <a:off x="6248400" y="6096000"/>
            <a:ext cx="2209800" cy="342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2008 version</a:t>
            </a:r>
            <a:endParaRPr lang="en-US" dirty="0"/>
          </a:p>
        </p:txBody>
      </p:sp>
      <p:sp>
        <p:nvSpPr>
          <p:cNvPr id="6" name="Content Placeholder 5"/>
          <p:cNvSpPr>
            <a:spLocks noGrp="1"/>
          </p:cNvSpPr>
          <p:nvPr>
            <p:ph sz="quarter" idx="1"/>
          </p:nvPr>
        </p:nvSpPr>
        <p:spPr/>
        <p:txBody>
          <a:bodyPr/>
          <a:lstStyle/>
          <a:p>
            <a:endParaRPr lang="en-US" dirty="0" smtClean="0"/>
          </a:p>
          <a:p>
            <a:endParaRPr lang="en-US" dirty="0"/>
          </a:p>
          <a:p>
            <a:endParaRPr lang="en-US" dirty="0" smtClean="0"/>
          </a:p>
          <a:p>
            <a:endParaRPr lang="en-US" dirty="0" smtClean="0"/>
          </a:p>
          <a:p>
            <a:r>
              <a:rPr lang="en-US" dirty="0" smtClean="0"/>
              <a:t>Mortality remains 35-60%</a:t>
            </a:r>
            <a:endParaRPr lang="en-US" dirty="0"/>
          </a:p>
        </p:txBody>
      </p:sp>
      <p:pic>
        <p:nvPicPr>
          <p:cNvPr id="2051" name="Picture 3"/>
          <p:cNvPicPr>
            <a:picLocks noChangeAspect="1" noChangeArrowheads="1"/>
          </p:cNvPicPr>
          <p:nvPr/>
        </p:nvPicPr>
        <p:blipFill>
          <a:blip r:embed="rId2"/>
          <a:srcRect/>
          <a:stretch>
            <a:fillRect/>
          </a:stretch>
        </p:blipFill>
        <p:spPr bwMode="auto">
          <a:xfrm>
            <a:off x="2057400" y="1676400"/>
            <a:ext cx="5958865" cy="1452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problem?</a:t>
            </a:r>
            <a:endParaRPr lang="en-US" dirty="0"/>
          </a:p>
        </p:txBody>
      </p:sp>
      <p:sp>
        <p:nvSpPr>
          <p:cNvPr id="3" name="Content Placeholder 2"/>
          <p:cNvSpPr>
            <a:spLocks noGrp="1"/>
          </p:cNvSpPr>
          <p:nvPr>
            <p:ph sz="quarter" idx="1"/>
          </p:nvPr>
        </p:nvSpPr>
        <p:spPr/>
        <p:txBody>
          <a:bodyPr/>
          <a:lstStyle/>
          <a:p>
            <a:r>
              <a:rPr lang="en-US" dirty="0" smtClean="0"/>
              <a:t>Early recognition</a:t>
            </a:r>
          </a:p>
          <a:p>
            <a:pPr lvl="1"/>
            <a:r>
              <a:rPr lang="en-US" dirty="0" smtClean="0"/>
              <a:t>Biomarkers?</a:t>
            </a:r>
          </a:p>
          <a:p>
            <a:pPr lvl="2"/>
            <a:r>
              <a:rPr lang="en-US" dirty="0" smtClean="0"/>
              <a:t>Equivalent of </a:t>
            </a:r>
            <a:r>
              <a:rPr lang="en-US" dirty="0" err="1" smtClean="0"/>
              <a:t>troponin</a:t>
            </a:r>
            <a:r>
              <a:rPr lang="en-US" dirty="0" smtClean="0"/>
              <a:t>-I for sepsis</a:t>
            </a:r>
          </a:p>
          <a:p>
            <a:pPr lvl="1"/>
            <a:r>
              <a:rPr lang="en-US" dirty="0" smtClean="0"/>
              <a:t>Alert systems?</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522</TotalTime>
  <Words>1124</Words>
  <Application>Microsoft Office PowerPoint</Application>
  <PresentationFormat>On-screen Show (4:3)</PresentationFormat>
  <Paragraphs>346</Paragraphs>
  <Slides>55</Slides>
  <Notes>26</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Median</vt:lpstr>
      <vt:lpstr>Preventing Sepsis:  Artificial Intelligence, Knowledge Discovery, &amp; Visualization</vt:lpstr>
      <vt:lpstr>NIH Challenge Grant</vt:lpstr>
      <vt:lpstr>Clinical Problem: sepsis</vt:lpstr>
      <vt:lpstr>Cost of severe sepsis</vt:lpstr>
      <vt:lpstr>SIRS</vt:lpstr>
      <vt:lpstr>Progression of Disease</vt:lpstr>
      <vt:lpstr>Surviving Sepsis Campaign</vt:lpstr>
      <vt:lpstr>2008 version</vt:lpstr>
      <vt:lpstr>What’s the problem?</vt:lpstr>
      <vt:lpstr>Biomarkers</vt:lpstr>
      <vt:lpstr>Alert Systems</vt:lpstr>
      <vt:lpstr>UK’s “Bob” project</vt:lpstr>
      <vt:lpstr>What about Bob?</vt:lpstr>
      <vt:lpstr>Our premise</vt:lpstr>
      <vt:lpstr>Our goal</vt:lpstr>
      <vt:lpstr>How do we do this?</vt:lpstr>
      <vt:lpstr>Data!  Data!   Data!</vt:lpstr>
      <vt:lpstr>Marriage of computer science        &amp; medicine</vt:lpstr>
      <vt:lpstr>Marriage of computer science        &amp; medicine</vt:lpstr>
      <vt:lpstr>Marriage of computer science       &amp; medicine</vt:lpstr>
      <vt:lpstr>Markov Decision Processes</vt:lpstr>
      <vt:lpstr>Decision-Theoretic Planning</vt:lpstr>
      <vt:lpstr>Partially Observable MDPs</vt:lpstr>
      <vt:lpstr>AI Summary</vt:lpstr>
      <vt:lpstr>NASA used it….</vt:lpstr>
      <vt:lpstr>Values of Visualization</vt:lpstr>
      <vt:lpstr>Values of Visualization</vt:lpstr>
      <vt:lpstr>Values of Visualization</vt:lpstr>
      <vt:lpstr>Values of Visualization</vt:lpstr>
      <vt:lpstr>Values of Visualization</vt:lpstr>
      <vt:lpstr>Values of Visualization</vt:lpstr>
      <vt:lpstr>Values of Visualization</vt:lpstr>
      <vt:lpstr>Values of Visualization</vt:lpstr>
      <vt:lpstr>Values of Visualization</vt:lpstr>
      <vt:lpstr>Values of Visualization</vt:lpstr>
      <vt:lpstr>Values of Visualization</vt:lpstr>
      <vt:lpstr>Values of Visualization</vt:lpstr>
      <vt:lpstr>Values of Visualization</vt:lpstr>
      <vt:lpstr>Values of Visualization</vt:lpstr>
      <vt:lpstr>Values of Visualization</vt:lpstr>
      <vt:lpstr>Values of Visualization</vt:lpstr>
      <vt:lpstr>Values of Visualization</vt:lpstr>
      <vt:lpstr>Values of Visualization</vt:lpstr>
      <vt:lpstr>Values of Visualization</vt:lpstr>
      <vt:lpstr>Values of Visualization</vt:lpstr>
      <vt:lpstr>Values of Visualization</vt:lpstr>
      <vt:lpstr>Values of Visualization</vt:lpstr>
      <vt:lpstr>Values of Visualization</vt:lpstr>
      <vt:lpstr>Using Visualizations To  Solve Real-World Problems…</vt:lpstr>
      <vt:lpstr>Using Visualizations To  Solve Real-World Problems…</vt:lpstr>
      <vt:lpstr>Using Visualizations To  Solve Real-World Problems…</vt:lpstr>
      <vt:lpstr>Visualization concept</vt:lpstr>
      <vt:lpstr>Visualizing Sepsis</vt:lpstr>
      <vt:lpstr>Validation</vt:lpstr>
      <vt:lpstr>Leap of faith?</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Sepsis: Artificial Intelligence, Knowledge Discovery, &amp; Visualization</dc:title>
  <dc:creator>Phillip Chang</dc:creator>
  <cp:lastModifiedBy>rchang</cp:lastModifiedBy>
  <cp:revision>72</cp:revision>
  <dcterms:created xsi:type="dcterms:W3CDTF">2009-09-27T19:06:06Z</dcterms:created>
  <dcterms:modified xsi:type="dcterms:W3CDTF">2009-09-30T01:57:14Z</dcterms:modified>
</cp:coreProperties>
</file>