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60" r:id="rId12"/>
    <p:sldId id="263" r:id="rId13"/>
    <p:sldId id="261" r:id="rId14"/>
    <p:sldId id="262" r:id="rId15"/>
    <p:sldId id="264" r:id="rId16"/>
    <p:sldId id="265" r:id="rId17"/>
    <p:sldId id="266" r:id="rId18"/>
    <p:sldId id="267" r:id="rId19"/>
    <p:sldId id="310" r:id="rId20"/>
    <p:sldId id="311" r:id="rId21"/>
    <p:sldId id="312" r:id="rId22"/>
    <p:sldId id="313" r:id="rId23"/>
    <p:sldId id="314" r:id="rId24"/>
    <p:sldId id="316" r:id="rId25"/>
    <p:sldId id="315" r:id="rId26"/>
    <p:sldId id="317" r:id="rId27"/>
    <p:sldId id="318" r:id="rId28"/>
    <p:sldId id="319" r:id="rId29"/>
    <p:sldId id="320" r:id="rId30"/>
    <p:sldId id="322" r:id="rId31"/>
    <p:sldId id="323" r:id="rId32"/>
    <p:sldId id="270" r:id="rId33"/>
    <p:sldId id="309" r:id="rId34"/>
    <p:sldId id="275" r:id="rId35"/>
    <p:sldId id="276" r:id="rId36"/>
    <p:sldId id="278" r:id="rId37"/>
    <p:sldId id="277" r:id="rId38"/>
    <p:sldId id="268" r:id="rId39"/>
    <p:sldId id="269" r:id="rId40"/>
    <p:sldId id="281" r:id="rId41"/>
    <p:sldId id="280" r:id="rId42"/>
    <p:sldId id="282" r:id="rId43"/>
    <p:sldId id="284" r:id="rId44"/>
    <p:sldId id="283" r:id="rId45"/>
    <p:sldId id="279" r:id="rId46"/>
    <p:sldId id="285" r:id="rId47"/>
    <p:sldId id="296" r:id="rId48"/>
    <p:sldId id="297" r:id="rId49"/>
    <p:sldId id="298" r:id="rId50"/>
    <p:sldId id="336" r:id="rId51"/>
    <p:sldId id="333" r:id="rId52"/>
    <p:sldId id="334" r:id="rId53"/>
    <p:sldId id="335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 varScale="1">
        <p:scale>
          <a:sx n="63" d="100"/>
          <a:sy n="63" d="100"/>
        </p:scale>
        <p:origin x="-11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Priming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/50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0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Discuss 4 Visual Analytics problems from a User-Centric perspective: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optimal visualization for every user?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Does the </a:t>
            </a:r>
            <a:r>
              <a:rPr lang="en-US" dirty="0"/>
              <a:t>user always behave </a:t>
            </a:r>
            <a:r>
              <a:rPr lang="en-US" dirty="0" smtClean="0"/>
              <a:t>the same with a visualization?</a:t>
            </a:r>
            <a:endParaRPr lang="en-US" dirty="0" smtClean="0"/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user’s reasoning process be recorded and </a:t>
            </a:r>
            <a:r>
              <a:rPr lang="en-US" dirty="0" smtClean="0"/>
              <a:t>stored?</a:t>
            </a:r>
            <a:endParaRPr lang="en-US" dirty="0" smtClean="0"/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 smtClean="0"/>
              <a:t>such reasoning processes and knowledge be expressed quantitatively</a:t>
            </a:r>
            <a:r>
              <a:rPr lang="en-US" dirty="0" smtClean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Is there an optimal visualization?</a:t>
            </a:r>
          </a:p>
          <a:p>
            <a:pPr algn="ctr">
              <a:buNone/>
            </a:pPr>
            <a:r>
              <a:rPr lang="en-US" b="1" dirty="0" smtClean="0"/>
              <a:t>How </a:t>
            </a:r>
            <a:r>
              <a:rPr lang="en-US" b="1" dirty="0" smtClean="0"/>
              <a:t>personality </a:t>
            </a:r>
            <a:r>
              <a:rPr lang="en-US" b="1" dirty="0"/>
              <a:t>i</a:t>
            </a:r>
            <a:r>
              <a:rPr lang="en-US" b="1" dirty="0" smtClean="0"/>
              <a:t>nfluences </a:t>
            </a:r>
            <a:endParaRPr lang="en-US" b="1" dirty="0" smtClean="0"/>
          </a:p>
          <a:p>
            <a:pPr algn="ctr">
              <a:buNone/>
            </a:pPr>
            <a:r>
              <a:rPr lang="en-US" b="1" dirty="0"/>
              <a:t>c</a:t>
            </a:r>
            <a:r>
              <a:rPr lang="en-US" b="1" dirty="0" smtClean="0"/>
              <a:t>ompatibility </a:t>
            </a:r>
            <a:r>
              <a:rPr lang="en-US" b="1" dirty="0" smtClean="0"/>
              <a:t>with </a:t>
            </a:r>
            <a:r>
              <a:rPr lang="en-US" b="1" dirty="0" smtClean="0"/>
              <a:t>visualization </a:t>
            </a:r>
            <a:r>
              <a:rPr lang="en-US" b="1" dirty="0"/>
              <a:t>s</a:t>
            </a:r>
            <a:r>
              <a:rPr lang="en-US" b="1" dirty="0" smtClean="0"/>
              <a:t>tyle</a:t>
            </a:r>
            <a:endParaRPr lang="en-US" b="1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932545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Intuitively, not everyone is created equal.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background, experience, and personality should affect how we perceive and understand information.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why should our visualizations be the same for all users?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to create personalized information visualizations based on individual differences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cognitive factors affect a person’s ability (speed and accuracy) in using different visualizations.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036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" y="46621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 visualizations on hierarchical visualization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list-like view to containment view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250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participants using Amazon’s Mechanical Turk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Questionnaire on “locus of control” (LOC)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Definition of LOC: the degree to which a person attributes outcomes to themselves (internal LOC) or to outside forces (external LOC)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44" y="438834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7000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2934" y="439048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3700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0" y="4277722"/>
            <a:ext cx="8229600" cy="23609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faster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(by 70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%)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more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accurate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34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29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263" y="12954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304327">
            <a:off x="3085254" y="1189170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707511">
            <a:off x="7971017" y="3466483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visualization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effect could be significant in terms of both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Design Implications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Personalized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displays should take into account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cognitive profile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</a:t>
            </a:r>
            <a:r>
              <a:rPr lang="en-US" dirty="0" smtClean="0"/>
              <a:t>WHAT??</a:t>
            </a:r>
          </a:p>
          <a:p>
            <a:pPr algn="ctr">
              <a:buNone/>
            </a:pPr>
            <a:r>
              <a:rPr lang="en-US" b="1" dirty="0" smtClean="0"/>
              <a:t>Is the relationship between LOC </a:t>
            </a:r>
          </a:p>
          <a:p>
            <a:pPr algn="ctr">
              <a:buNone/>
            </a:pPr>
            <a:r>
              <a:rPr lang="en-US" b="1" dirty="0" smtClean="0"/>
              <a:t>and visual </a:t>
            </a:r>
            <a:r>
              <a:rPr lang="en-US" b="1" dirty="0"/>
              <a:t>s</a:t>
            </a:r>
            <a:r>
              <a:rPr lang="en-US" b="1" dirty="0" smtClean="0"/>
              <a:t>tyle </a:t>
            </a:r>
            <a:r>
              <a:rPr lang="en-US" b="1" u="sng" dirty="0"/>
              <a:t>c</a:t>
            </a:r>
            <a:r>
              <a:rPr lang="en-US" b="1" u="sng" dirty="0" smtClean="0"/>
              <a:t>oincidental</a:t>
            </a:r>
            <a:r>
              <a:rPr lang="en-US" b="1" dirty="0" smtClean="0"/>
              <a:t> or </a:t>
            </a:r>
            <a:r>
              <a:rPr lang="en-US" b="1" u="sng" dirty="0" smtClean="0"/>
              <a:t>causal</a:t>
            </a:r>
            <a:r>
              <a:rPr lang="en-US" b="1" dirty="0" smtClean="0"/>
              <a:t>?</a:t>
            </a:r>
            <a:endParaRPr lang="en-US" b="1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 About LOC and Visualization: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31458" cy="2135437"/>
            <a:chOff x="2895600" y="2450939"/>
            <a:chExt cx="5431458" cy="21354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88294" y="4217044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Psychology research, we know that locus of control can be temporarily affected through priming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 example, to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Known Facts: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There is a relationship between LOC and use of visualization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 can be primed 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Research Question: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we can affect the user’s LOC, will that affect their use of visualization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Hypothesis: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yes, then the relationship between LOC and visualization style is causal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no, then we claim that LOC is a stable indicator of a user’s visualization style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5755" y="5147733"/>
            <a:ext cx="202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=&gt;Publication!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5812598"/>
            <a:ext cx="202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=&gt;Publication!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93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3009418"/>
            <a:ext cx="457200" cy="1527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2221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1:</a:t>
            </a:r>
          </a:p>
          <a:p>
            <a:pPr marL="0" indent="0">
              <a:buNone/>
            </a:pPr>
            <a:r>
              <a:rPr lang="en-US" sz="2800" dirty="0" smtClean="0"/>
              <a:t>Make Internal LOC more like External LOC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 rot="10800000">
            <a:off x="5277720" y="3106883"/>
            <a:ext cx="457200" cy="1492464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5539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2:</a:t>
            </a:r>
          </a:p>
          <a:p>
            <a:pPr marL="0" indent="0">
              <a:buNone/>
            </a:pPr>
            <a:r>
              <a:rPr lang="en-US" sz="2800" dirty="0" smtClean="0"/>
              <a:t>Make External LOC more like Internal LOC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2961576"/>
            <a:ext cx="457200" cy="5494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177425"/>
            <a:ext cx="2438400" cy="3641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Condition 3:</a:t>
            </a:r>
          </a:p>
          <a:p>
            <a:pPr marL="0" indent="0">
              <a:buNone/>
            </a:pPr>
            <a:r>
              <a:rPr lang="en-US" sz="2800" dirty="0" smtClean="0"/>
              <a:t>Make 50% of the Average LOC more like Internal LOC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Condition 4: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Make 50% of the Average LOC more like </a:t>
            </a:r>
            <a:r>
              <a:rPr lang="en-US" sz="2800" dirty="0" smtClean="0"/>
              <a:t>External LOC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5277720" y="3880363"/>
            <a:ext cx="457200" cy="718983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Yes, users behaviors can be altered by priming their LOC!  However, this is only true for: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(less so for accuracy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tasks (inferential tasks)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354585" cy="283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12881"/>
            <a:ext cx="3495675" cy="26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Priming (Condition 2)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2976459" y="2819399"/>
            <a:ext cx="3760007" cy="11430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7391400" y="2819400"/>
            <a:ext cx="457200" cy="198120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6462" y="4105685"/>
            <a:ext cx="215753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-&gt; Internal</a:t>
            </a:r>
          </a:p>
        </p:txBody>
      </p:sp>
    </p:spTree>
    <p:extLst>
      <p:ext uri="{BB962C8B-B14F-4D97-AF65-F5344CB8AC3E}">
        <p14:creationId xmlns:p14="http://schemas.microsoft.com/office/powerpoint/2010/main" val="12714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3)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070997"/>
            <a:ext cx="5403021" cy="1891403"/>
            <a:chOff x="2918749" y="2070997"/>
            <a:chExt cx="5403021" cy="189140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48124" y="2070997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918749" y="3365821"/>
            <a:ext cx="3748269" cy="11430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15200" y="2362200"/>
            <a:ext cx="457200" cy="8542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72940" y="2634733"/>
            <a:ext cx="199868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 External</a:t>
            </a:r>
          </a:p>
        </p:txBody>
      </p:sp>
    </p:spTree>
    <p:extLst>
      <p:ext uri="{BB962C8B-B14F-4D97-AF65-F5344CB8AC3E}">
        <p14:creationId xmlns:p14="http://schemas.microsoft.com/office/powerpoint/2010/main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4)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2940934" y="3390899"/>
            <a:ext cx="3764666" cy="89224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</p:spTree>
    <p:extLst>
      <p:ext uri="{BB962C8B-B14F-4D97-AF65-F5344CB8AC3E}">
        <p14:creationId xmlns:p14="http://schemas.microsoft.com/office/powerpoint/2010/main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070997"/>
            <a:ext cx="5403021" cy="1891403"/>
            <a:chOff x="2918749" y="2070997"/>
            <a:chExt cx="5403021" cy="189140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48124" y="2070997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081877"/>
            <a:ext cx="5419662" cy="398246"/>
            <a:chOff x="2895600" y="3081877"/>
            <a:chExt cx="5419662" cy="39824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081877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18749" y="2450939"/>
            <a:ext cx="3786851" cy="1924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91400" y="2362200"/>
            <a:ext cx="457200" cy="2289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54633" y="3619500"/>
            <a:ext cx="187102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Internal-&gt;External</a:t>
            </a:r>
          </a:p>
        </p:txBody>
      </p:sp>
    </p:spTree>
    <p:extLst>
      <p:ext uri="{BB962C8B-B14F-4D97-AF65-F5344CB8AC3E}">
        <p14:creationId xmlns:p14="http://schemas.microsoft.com/office/powerpoint/2010/main" val="34180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relationship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between Locus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of Control and visualization style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appears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 be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causal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priming 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user’s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LOC,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an alter their behavior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 visualization 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deterministic manner.</a:t>
            </a:r>
          </a:p>
          <a:p>
            <a:pPr marL="3200400" lvl="7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Future work: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examine if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interaction patterns are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different between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LOC groups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train machine learning models to learn a personality profile based on interaction pattern.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Sell the software to Google!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Implications to (a) evaluations of visualizations, and (b) designing visual interfaces.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What’s In a User’s Interactions</a:t>
            </a:r>
            <a:r>
              <a:rPr lang="en-US" dirty="0" smtClean="0"/>
              <a:t>?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How much of a user’s reasoning can be recovered from the interaction log?</a:t>
            </a:r>
            <a:endParaRPr lang="en-US" b="1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Types of Human-Visualization Interactions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editing (input heavy, little output)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Browsing, watching a movie (output heavy, little input)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Analysis (closer to 50-50)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Challenge: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Can we capture and extract a user’s reasoning and intent through capturing a user’s interactions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819400" cy="170983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810000" y="2133600"/>
            <a:ext cx="160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2133600"/>
            <a:ext cx="121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562600" y="2743200"/>
            <a:ext cx="1143000" cy="685800"/>
          </a:xfrm>
          <a:prstGeom prst="rightArrow">
            <a:avLst>
              <a:gd name="adj1" fmla="val 50000"/>
              <a:gd name="adj2" fmla="val 76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486400" y="2057400"/>
            <a:ext cx="1143000" cy="609600"/>
          </a:xfrm>
          <a:prstGeom prst="leftArrow">
            <a:avLst>
              <a:gd name="adj1" fmla="val 50000"/>
              <a:gd name="adj2" fmla="val 814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5240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Keyboard, Mouse, etc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3581400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(monitor)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371600" y="2514600"/>
            <a:ext cx="1143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1752600"/>
            <a:ext cx="12954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/>
      <p:bldP spid="15" grpId="0"/>
      <p:bldP spid="19" grpId="0" animBg="1"/>
      <p:bldP spid="19" grpId="1" animBg="1"/>
      <p:bldP spid="20" grpId="0" animBg="1"/>
      <p:bldP spid="2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</a:t>
            </a:r>
            <a:r>
              <a:rPr lang="en-US" dirty="0" smtClean="0"/>
              <a:t>at least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these so much lower than others?</a:t>
            </a:r>
          </a:p>
          <a:p>
            <a:pPr lvl="1"/>
            <a:r>
              <a:rPr lang="en-US" sz="2000" dirty="0" smtClean="0"/>
              <a:t>(recovering “methods” at about 15%)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Only capturing a user’s interaction in this case is insufficient.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24350" cy="30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4362450" cy="15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441470">
            <a:off x="604280" y="3152932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27603">
            <a:off x="2052266" y="3078969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high percentage of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reasoning and intent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are reflected in a user’s interactions.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Raises lots of question: (a) what is the upper-bound, (b) how to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process, (c) how to utilize the captured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study is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not exhaustive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It merely provides a sample point of what is possible.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Analytic Provenance Panel at IEEE </a:t>
            </a:r>
            <a:r>
              <a:rPr lang="en-US" sz="1200" dirty="0" err="1" smtClean="0"/>
              <a:t>VisWeek</a:t>
            </a:r>
            <a:r>
              <a:rPr lang="en-US" sz="1200" dirty="0" smtClean="0"/>
              <a:t>.  </a:t>
            </a:r>
            <a:r>
              <a:rPr lang="en-US" sz="1200" dirty="0" smtClean="0"/>
              <a:t>2011</a:t>
            </a:r>
          </a:p>
          <a:p>
            <a:r>
              <a:rPr lang="en-US" sz="1200" dirty="0"/>
              <a:t>R. Chang et al.,  Analytic Provenance </a:t>
            </a:r>
            <a:r>
              <a:rPr lang="en-US" sz="1200" dirty="0" smtClean="0"/>
              <a:t>Workshop at CHI. 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/>
              <a:t>If Interaction Logs Contain Knowledge…</a:t>
            </a:r>
          </a:p>
          <a:p>
            <a:pPr algn="ctr">
              <a:buNone/>
            </a:pPr>
            <a:r>
              <a:rPr lang="en-US" b="1" dirty="0" smtClean="0"/>
              <a:t>Can domain knowledge be captured and represented quantitatively</a:t>
            </a:r>
            <a:r>
              <a:rPr lang="en-US" dirty="0" smtClean="0"/>
              <a:t>?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m4Hh2G8el3Q/TVF23C709dI/AAAAAAAAAU8/Hi0_Xi8waSU/s1600/scatter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756021" cy="28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Distance Function, Hide Model Inference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22" y="3810000"/>
            <a:ext cx="8562278" cy="2667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Observation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Domain experts do not know how to visualize their own data, but knows it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when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visualizatio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 looks “wrong”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More importantly, they often know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it looks wrong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smartcorp.com/images/solutions/Multidimensional_Data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14474"/>
            <a:ext cx="2857500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encrypted-tbn0.google.com/images?q=tbn:ANd9GcSwnQlR34Wh1exMhpfNmkWfg18MSNBUbaqDd-LnCaXqt1Qi7D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10084"/>
            <a:ext cx="2869977" cy="19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Domain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Common practice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the visualization expert modifies the visualization and asks for the domain expert’s opinion.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Repeat cycle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…Publish results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Question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why can’t the domain expert “fix” the visualization themselve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 by interacting with the visualization directly?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3013"/>
            <a:ext cx="4660352" cy="3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developed a system that allows </a:t>
            </a:r>
            <a:r>
              <a:rPr lang="en-US" dirty="0" smtClean="0"/>
              <a:t>the expert to directly move the elements of the visualization to what they think is “right</a:t>
            </a:r>
            <a:r>
              <a:rPr lang="en-US" dirty="0" smtClean="0"/>
              <a:t>”.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start by “guessing” a distance function, and ask the user to move the points to the “right” place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3332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process is repeated a few </a:t>
            </a:r>
            <a:r>
              <a:rPr lang="en-US" dirty="0" smtClean="0"/>
              <a:t>times…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outputs a new distance function!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329" y="1206046"/>
            <a:ext cx="3962400" cy="16764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1"/>
            <a:r>
              <a:rPr lang="en-US" dirty="0" smtClean="0"/>
              <a:t>Assume a linear (sum of squares) distance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values</a:t>
            </a:r>
          </a:p>
          <a:p>
            <a:pPr lvl="3"/>
            <a:endParaRPr lang="en-US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73676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66329" y="3016547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3928" y="4648200"/>
            <a:ext cx="8269541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Tells the domain expert what dimension of data they care about, and what dimensions are not useful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Given: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weighted distance function (linear, quadratic, etc.)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means to move a point from one location to another (is it moving closer to a cluster?  Or away from some other points?)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iteratively solve for the best weights to the distance function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27" y="3975964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181435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199"/>
            <a:ext cx="6400800" cy="49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4241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appropriate projection model, it is possible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 quantify a user’s interactions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our system, we let the domain expert interact with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familiar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representation of the data (scatter plot),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ugly math (distance function)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system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learns the weights of the distance function.  The resulting function reflects the expert’s mental model of the dataset.</a:t>
            </a:r>
          </a:p>
          <a:p>
            <a:pPr lvl="6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Many machine learning algorithms require a valid distance function.  We see our system being the “first step” to many visual analytics systems.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410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 best visualization for each user?</a:t>
            </a:r>
          </a:p>
          <a:p>
            <a:pPr marL="914400" lvl="1" indent="-514350"/>
            <a:r>
              <a:rPr lang="en-US" dirty="0" smtClean="0"/>
              <a:t>Possibly, through understanding individual differences</a:t>
            </a:r>
          </a:p>
          <a:p>
            <a:pPr marL="4057650" lvl="8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the user’s behavior with a visualization be altered?</a:t>
            </a:r>
          </a:p>
          <a:p>
            <a:pPr marL="914400" lvl="1" indent="-514350"/>
            <a:r>
              <a:rPr lang="en-US" dirty="0" smtClean="0"/>
              <a:t>Yes, priming LOC affects a user’s behavior with a visualization</a:t>
            </a:r>
          </a:p>
          <a:p>
            <a:pPr marL="3143250" lvl="6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in a user’s interactions?</a:t>
            </a:r>
          </a:p>
          <a:p>
            <a:pPr marL="914400" lvl="1" indent="-514350"/>
            <a:r>
              <a:rPr lang="en-US" dirty="0" smtClean="0"/>
              <a:t>A great deal of a user’s reasoning process can be recovered through analyzing a user’s interactions</a:t>
            </a:r>
          </a:p>
          <a:p>
            <a:pPr marL="2686050" lvl="5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domain knowledge be externalized quantitatively?</a:t>
            </a:r>
          </a:p>
          <a:p>
            <a:pPr marL="914400" lvl="1" indent="-514350"/>
            <a:r>
              <a:rPr lang="en-US" dirty="0" smtClean="0"/>
              <a:t>Yes, given some assumptions about the visualization, a user can interactively externalize their knowledge quantitatively.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88264"/>
            <a:ext cx="1959239" cy="15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41" y="1676400"/>
            <a:ext cx="1912446" cy="161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cs.tufts.edu/~remco/img/proven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93202"/>
            <a:ext cx="2164568" cy="15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3466" y="4800600"/>
            <a:ext cx="1953054" cy="15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grea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 problem for visual analytics: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Ill-defined problem (how does one define fraud?)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or no training data (patterns keep changing)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human judgment in the end (involves law enforcement agencies)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24400"/>
            <a:ext cx="2199112" cy="16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Dimension Reduction – Lost in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Dimension reduction using principle component analysis (PCA)</a:t>
            </a:r>
          </a:p>
          <a:p>
            <a:pPr lvl="4">
              <a:defRPr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Quick Refresher of PCA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 most dominant eigenvectors as principle components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points are re-projected into the new coordinate system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reducing dimensionality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finding clusters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many (especially novices), PCA is easy to understand mathematically, but difficult to understand “semantically”.</a:t>
            </a:r>
          </a:p>
          <a:p>
            <a:endParaRPr lang="en-US" dirty="0" smtClean="0"/>
          </a:p>
        </p:txBody>
      </p:sp>
      <p:pic>
        <p:nvPicPr>
          <p:cNvPr id="5" name="Picture 4" descr="C:\Documents and Settings\Remco\My Documents\UNCC\Publications\2009\Eurovis09\iPCA\images\illustration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2095243" cy="2070100"/>
          </a:xfrm>
          <a:prstGeom prst="rect">
            <a:avLst/>
          </a:prstGeom>
          <a:noFill/>
        </p:spPr>
      </p:pic>
      <p:pic>
        <p:nvPicPr>
          <p:cNvPr id="6" name="Picture 5" descr="C:\Documents and Settings\Remco\My Documents\UNCC\Publications\2009\Eurovis09\iPCA\images\illustration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98" y="4495800"/>
            <a:ext cx="2078481" cy="2070100"/>
          </a:xfrm>
          <a:prstGeom prst="rect">
            <a:avLst/>
          </a:prstGeom>
          <a:noFill/>
        </p:spPr>
      </p:pic>
      <p:pic>
        <p:nvPicPr>
          <p:cNvPr id="7" name="Picture 6" descr="C:\Documents and Settings\Remco\My Documents\UNCC\Publications\2009\Eurovis09\iPCA\images\illustration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2070100" cy="207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6488668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1631" y="5539569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049960">
            <a:off x="2413146" y="6152650"/>
            <a:ext cx="52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2491" y="5943600"/>
            <a:ext cx="311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0.5*GPA + 0.2*age + 0.3*height = ?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Exploring Dimension Reduction: </a:t>
            </a:r>
            <a:r>
              <a:rPr lang="en-US" dirty="0" err="1" smtClean="0"/>
              <a:t>iPCA</a:t>
            </a:r>
            <a:endParaRPr lang="en-US" dirty="0"/>
          </a:p>
        </p:txBody>
      </p:sp>
      <p:pic>
        <p:nvPicPr>
          <p:cNvPr id="8194" name="Picture 2" descr="C:\Documents and Settings\Remco\My Documents\UNCC\Publications\2009\Eurovis09\iPCA\images\system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00813" cy="4733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</a:t>
            </a:r>
            <a:r>
              <a:rPr lang="en-US" sz="1200" dirty="0" smtClean="0"/>
              <a:t>Analytics</a:t>
            </a:r>
            <a:r>
              <a:rPr lang="en-US" sz="1200" i="1" dirty="0" smtClean="0"/>
              <a:t>. </a:t>
            </a:r>
            <a:r>
              <a:rPr lang="en-US" sz="1200" dirty="0" smtClean="0"/>
              <a:t>Computer Graphics Forum (</a:t>
            </a:r>
            <a:r>
              <a:rPr lang="en-US" sz="1200" dirty="0" err="1" smtClean="0"/>
              <a:t>Eurovis</a:t>
            </a:r>
            <a:r>
              <a:rPr lang="en-US" sz="1200" dirty="0" smtClean="0"/>
              <a:t>),</a:t>
            </a:r>
            <a:r>
              <a:rPr lang="en-US" sz="1200" i="1" dirty="0" smtClean="0"/>
              <a:t> </a:t>
            </a:r>
            <a:r>
              <a:rPr lang="en-US" sz="1200" dirty="0" smtClean="0"/>
              <a:t>2009.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How to Aggregate Multiple Analysis</a:t>
            </a:r>
          </a:p>
          <a:p>
            <a:pPr algn="ctr">
              <a:buNone/>
            </a:pPr>
            <a:r>
              <a:rPr lang="en-US" dirty="0" smtClean="0"/>
              <a:t>To Perform Group Analytics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Human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Computing can be scaled (by adding more CPUs).  Visualizations can be scaled (by adding more monitors).  Can analysis be scaled by adding more humans?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Conventional wisdom says that humans cannot be scaled because of difficulty in communicating analytical reasoning efficiently.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178" name="AutoShape 2" descr="data:image/jpg;base64,/9j/4AAQSkZJRgABAQAAAQABAAD/2wCEAAkGBhQSERUUExQUFRUWGBcXGBcYFxcYHBgXFBgVFxQXHBwYHCcfGB0jGhUXHy8gJCcpLCwsFx4xNTAqNSYrLCkBCQoKDgwOGg8PGiwkHyQsLCwsLCksLCwsLCwsLCwsLCwsLCwsLCksLCwsLCwsLCwsLCwsLCwsLCwsLCwsLCwsLP/AABEIAOIA3wMBIgACEQEDEQH/xAAcAAACAgMBAQAAAAAAAAAAAAAEBQIDAAEGBwj/xABREAACAAMEBAgJCAcGBAcAAAABAgADEQQSITEFQVFhEyIycYGRobEGI1JicqKywfAUM0JzgpLC0QcVJEOjw+GDs9LT4/FTVGOTJUR0hJSk4v/EABsBAAMBAQEBAQAAAAAAAAAAAAECAwQABQYH/8QALhEAAgIBAwIDBwQDAAAAAAAAAAECEQMSITEEQRNRYSIygZGxwfAFFHGhI0LR/9oADAMBAAIRAxEAPwDxRxiMM4OlimUDS5dX5gINEuNmNcsYb6I0iQaMcI6JrYt2tR/SOKXDVFa2tixoTdGJ5h/WKSdKiWncO03OLtdBxxoooTfN2gIzACmgO0GFiIagAA3xdoAGbl0pSlVYsBSmOO+KJk8mpOBJNMNuZrn8GJpMYYA4ghidYIxrUYinf0RnbsdbB1htzIUKO0vGjGpZcW5VwCoCrqFa030h7o/wuN2s1MAQpZdrVK4Z4hSctW+OWW0ChFABUEVAJqobC9SoBvEkc2wQSwU3yKjAFAeOTUqCt5QADyjUjIUzIMPCco8MSUEz0Gx6TlzRxGB3Vx6oLBjzhma8xJqxVWL3qkVu3TVDQHJaN5WIBpTpvB60T5hqSTKFKFwL2QriNVaxtw5dbqvkZskNKuzohEgIhQ8/YfyjYmDXhz/GMbFEzORKFmkNJG9wcoXph6lG0/lmY1ara0xjLk/afUu4bW7teyCrFYFlLQZ5knMk5knXC057Lg69O7KdH6LEurE3nObHM/kN0GERMiNGLRhSpE3Oyp5YPPtiBJGeI2j8ovpGXYdQEeQoBjIm0nZgfjriBJGY6R8YQ/hi+IRIiBiwmIMIdYicspUxgeZJ2dUFFY1dh/CsmsrTFE9LoLKMsWXUdpHknsPbFTykmrXt1jnhtMQHLPdFXyLHZEXgbe3Bth1CS32YhXQ5JoaU251g2TowLkOk4w3EiMEmKY+jhE6XWtnA2OXix2kwYFjtWsQmCpCONtAfWFYGm+DUs5Xl5jUdv5x8xizR4aaPblB9jlbsZwAOqH03wYccllb1T24dsBTtGzE5SMN9MOsYRqi4y4ZFpoWHRwJB2ZVxgaZopgMNZxI2c0OVSLFlw7wxkDWzm2lEHEVAwAOZ+M4wYYVIY5k6h0dsdObODmAYrOi0OrnG2FfSvsw+Ku4Douys/K+bwGGBehrjTMVGvZ0x2dityBQo4oEJlWmrq1AZCNs4HxsxPMKDMxtxY1jRkyPWdMZygVqKQsM9rQaIbsvW/lbl/Pq2wo400UNRL2Ygv7wvaddBhBkpiuRpFlBzfoQa0r1HkiyhAAmAGrVE7x1jpGP9YWSdJMM8YMlaQU54RdQM0m1yEA1jdI1QHEdYjKEb+w/l3Q6iQeQ3SMpGBxzc/wAYxukNRJ5CBERIiy7GFYZEJZQYytmERK7Ytv15Irv1RsWYnlGu7VDpk3OveBi2oCsZ8nJz6oOFnplhEuCgfyL+4S90DEmkZwMHCRE1s0HWkRfUi7gI38nhoLLFi2PdA8ZIm+ro51LeGFZiBvPFARl9OgHrxhtbDFWqvnn8TKVP3xAqjHzvW/mTPZiymPndTdt+Z1AR8U23yfoq2G1ndmFQFYbmp/iU/eiU9zdNAVbVeBA+8t4CArNVQ5yYLXfr8olj00jaaXcEglWoBqpjjspsg3SG5JtZVmMo4IMDmwummBPKQ1zpnHP6ds0yUx4OU1wEm9QkUptHeY7aXZ1YBiKk4jIkYkZ5jKIaRlUkzPQbfqO3GLQyTjFk5xTZ57YdKX2CXDeJoAMcemGcxLuDAofOBXvwMdNpezC9KYKL3DIK0FSCGNK84HVBDAEtxmG1WAdRhlxa0z1kRox9XOPO5GWFPucfNmBRU/Gz/bMxCXZ7xvONlF5sr3fdyG84x1UzwekTMQi1zvSmunn4uFeeBZngw4+bm182YoPrLQ9hjVDrYSlU0QlgklaYpCRMLBf6qnCt5BhrU3q9gPZFRlUwIpHq45wmrizz8mqDqRUFiQWL5NnLCqiorTpw/ONtJIzBHOIeE4S91pkp6o8ohLYjIwVKth14wOFjbMAMTTnitLuZpe0MEngxPIVrQdnxzQqWaW5Iw8o4dQzMFylAxYljvy6oWvIzZIaeX8C/5QTyV6TWkSSzVxY3u7qiywHhnEuVdZjkCyqNmbEV5hU7oaydDgFhNcS5o5KspVCQwpVqVdSDSh4PPdGbJ1GOG17+gFhyy4Vfz+X8hcsuJiXDG3WMJjcZQTgVIdTnSmOwDInE0FYGCVrSjUzpmOcZr0iOjmjJWjBlxThdopEuLFkxINExNEM2zI2aWzxdLkdB+OuKv1iurjc2PbkIi1tY4cVR94/kO2EakznB9xitnAjQtCfRqx80V7coVPM2kt6Rr/TsjR0hq7IHgtnaPJHNqppru/au/wAuX3xOWMMMR5tSOqWFTrYwf+oH5S3TvpT1irn1og+jJmtC2/iv2u7HqSPl6Z+okLKBcmUpyTgLuw6kw6yTAcpMX+PKhiCyVvA0IobwelOdzLUdAjJaK2QbL6Jv7di0GflwGgpjyQmAyyXu5vzirSSeKmeg/smLLFbUYhRWtMqg5DzSQIt0lL8TN9B/ZMW7Ci/TKfN/XL3PAwmGuBOHM1OvirDLTCYJ9an4uuAJiY0O00B9yL74n3CywW8kUZUcAEVoMDtvkYHmiMu1GuZC6szs8ut7XkBESmOOequJ6FGUYUx39bf0jrbE4GMsEiousOZkPUa+6BGsxvAMKrU3gVLYGtMiwHUIptSUWWd9Otlhro1SZYrUmrCpNcicMYdSbaQGlQnkaJmS5bqrLfJvKRlQUOsHUCNcD8HaJRN6RfGNShOdcTQFhXoWOnaTj0HuMFtJxP1n4WiqpOibujihpOQ3KVkOuoy6VJHXSLJei5b8ZHD76huqmUdXO0csyl9VbF8wDkRTE4johLbfB+zAgnxTMKgiZdNca4t0YVGcaI9VPHvq+ZllhhLlfIXPo9xqrzRqz8GLwmyuFB2u6FcMgVw34qTvhqmgrSrKsqdfvBmAmqDgpAIrW9XHyoHt8mdLI+VWRioNeEl1ZVOo1IqmPnxsf6hGUdORfb6GJ9FJO8bN2jSl4UJE1dSWmWJhHKIAmy6TPJz5oHTTTqAsszAB9BmWfK1DAtRkFF1UzivSCiXaJ0nHxSg1Ouqg0B6YAsE0zrxGAFMRQnG8TnuXvi0YdO0n+f8AF9TK5ZIqWpcc/H6/EaSre11spdcDcLbsaHDoN4CIfLFJBFWYYA505jkOiAplloAa3wcian+nVG6EZ4dPwY1xjBbmZ43k3v7Bwntqoo+9/QRov5VW5zUdWUCLNG0ns74mbcg2d/8ASKOcF3JrpJPhfn1C1n1yx5vjCMM0won6cXVjzY+zlAU3S7Hm3kDur2xCXU40Wj+mt9h7NtlNcCTbZWER0nU0LAHYKd5/pEGti68efHviT66P+psx/pyjydkJ0kDjSLpzvAJL58aSyYtW2AjxbzssBfaYK89JoEL5MsfRp9kD+VKJ9aLnTyvW/wBaZ+GPmm2z6VbDWwWiY2F4Xq8kqrH+GUPWsFzbEx5cqS+81B9dG74WWFeJMpSl05EUyPkIq98Rs1qcFgrOKAfSPnQNTQ1WNZEhVaolTAR5LhwK4ckTPwxfpBayJhxHi3zBB5DajiINsqkqCakkA1IGNanA5xHSkvxM36uZ7DQ8b07gddhZpuTVZf18sdd+KpuiJqk8Q0qeSVUdhLmDPCCWCiVxHDyqjaKthzRBZihjdV1FfoM4A9ZR2Qm1gYumWcrmrKPRKDrbExBUqMMRuwHSczD+Ra1yE6aDTWqONw4qlu2KmtIZqMJTec6XeipdiD9kRzaQlWKZkkOqAEVU1piBmCMSKatsNdFyhcpUVq2AIOZJGUXNo0MK8DXfLm1HQHuiNWexKjhqThSuDLeGOGcsEDOHWzsDLHk49DdxgsysT6dOi6x+DFjSsehu4wRwWfpCvPdOHVjXdHTlUhK2B1s2I53HURXtxiubYFYYkcmlGFRm3RXOGQXHpftIqOilIpnWAtShcUBxU01n41xKWRoRohYrLS0SRgfFzcRkeMsMPCSy/sc/0PeI1ZZdLRJ+qm+0sGeEi/sk70D3iMObNJySGjE47SujgLXJdQLzWiarVqKhGl3asAcAMIc2rwYs8wETLPnSrywKkitCTKoxzOa64H0uPHyP/Uz/AMEOjHfuckaplJYYyW6OU0l4FSjLpJnMLoqEIDE54U4ra9kcHpOwT5cxUSXfvhSjCpDXsAOMBQ1wpHs14XbtARjQEAjBWbI7aaoQeFdjAm2WlRScMRSuCk4AgjVsj08HW5JKmzA8EMb2R45pFp6tdmq6HK6yFeq8MeiLJGhL4JaaFIIGKswqQx24ZbI9nmaOJF3iMtMmWgr9mo9SE1o8EkmPcCS5YILFkatHUG6aAjChoQVGcehiyYpP23ZhyZ5r2YqvVV9zyLTFkmyUBvS3Uki8j7qgEEVGAMVWHQcyaKvMEuovCoZjSozu8++HWlrDhcmI3LBoQwyVhXac4lZ3oy1wGIPosCp7+yNP7aGt3uuxpjml4drk5/Svg7MlHivLnCoF6UScSCReUgEZHMaopkaCtDarvpMO4VjttG6EefeeWZYwEujNdLPUOtMKHAMOmL7T4PWmVy5L02gXh6taQuPpsMpNSf8AYZdZJKlV+pcw8r1iP5k490XyQK8Wn2afypXvgtdCzVyAHM132ZS98WDRczWpP2r3tTx3R42lnsG7LLN2ZUGt1qVv7DrmNXqECSZfHfeB+KGEmwzF5KEVzosvHqD1iwSX1y/4b/hlLAaOHNjHFX0U9nm/PojNKL4mb9XM9hoHsFscsqkUHolcgaZvXVsg3SS+Jm/VzPYaHvYDANOS6om6bLPUTAE5AWORNT5Tnqyhlp00ly/rpQ62MDzlxNTrObgdixKT3OBuDNMa03kKOoRips9Ue8wQksaqfZUntaJGXtr9o07oSwEbRMZUShIxINGOsqMYaaMJZATUmrCppkDgNsAz5F5ECkYEkgEbVORNdUNNFyiExFMW7TFNnVgexc0vPmPcYIMvPA8oH1ad8au9x7jFpGfpfhiM5LV8Ce9ESOMPSftYQNN4QBbl3BdZYbaYrlrzEHa+luwikUvaKAYVwxopNNuWURnJJbsV8Ekm0nSmz8XN9pBF2nLaGs00YjiH3QO2MxMP3czAekn5RDSo8RMw+gfdEpRTaHQs0zOAnyKkD9pnZ4ZmXDpHDclkY+a6nsrWEWkplJ0ogn5+ac98vGGjzrw411tzKrd4gzhwHU6C6U5StuNDrBB58DCvwoIMyxnVw6nouPBEpkVcqHGlxnSuDNTiEDIbIA8K8HsgqcJy41DZK1eVn0xbHFozyVyHL0+PjfCPTblbNaWBIa4wUg4gVFKaxrhk9owzStcijrvzV6Z+bCTwjtg+TTxReQRxZhalSCKq0tSMjr2xs6ZPUjFmgjzV2rnFTGNsYrZo+i1UCMQi0W+ZKsZMoXvHreBS+LvBPmCDrAxhx+jrwhmWp5qkmUJcu94piATfRaFWvIMG1LBPgJPpfNaUZddPokR2TqhV2CqHIAvBReIvLhUCpy2x52WEnPVezEbjbi0r8znZaWeh4pU6rkxlp92f7oky5cHMmAa6zrV2XXIjFVvP/i/mIuWWd/re+ZHnNXue8tgyzSL3760LTMlsN+M2WcN5gpbKdVqb/wCq38uBLIgF7AZHYNR88mE2j7UXnWhTSktkVabGRXNccTVjA3OfJ1MuzTtU6vpSVI9RhF1tlngJl4gng5lSBdB4jaqmnWYnYU4i5ZA5Y444xPSI8TM+rmew0IrS3dgk12FmnlPBJQAnhpNATT6e2hp1GCTLapBkS6+bMcZ7+BAPXENMpWUlP+LJPQGFeyNvKxOAz8g++BJ7nFvyUnOznbhPBy3M6xTdlhqcHMVqZB7OT1GYTqiwId/QoEbAPndg7om77ANGzL5NoH2VPsViVmkKrBvGYVzkzdYIzpGWm0sipQnEkHEHWoGfPB+jnLLU4mpGQyEF2laFLyvce4xh1+lTppWsTIx6D3GMIzy5VezviUm7J9iIz6W7CKxByuFa5YZZdUWAc2bdpiifYQ4F5VYAa8cd1dXNCt+RxZLA4SXsuzOfNNkT0yv7PMz5J+kT3mNSU8ZL9GZ3pFml18RM9EwsuUL3Oa0p87L+um/y4ND/AB7oD0l87LzFJ0w4Gn/Dwhh8q2tM+8p9tTFZDkM9dCDUZ41Vl1DDlQB4WzqvZiMuGU9F2ZBs22KBUs3Skk6q+QNkJfCl6NIFcpi6hqWZXAUisOBGtwy1W4ARzelbU3Az86MAd27vMF222g+SPsP7pnujndKWiquMOTXCozI2k/Aj1uniluYcltiVmil3iDTIrZ40uRVI6nwMmCkytc1y5jHXS2F049lNYjiPBCbQTOde4x1YtPENBQ4UxrrG2Hv2DDkj/kZGVKGxeqX/AJcEpLHm+p/lRdKsEzYes/58FytHzNh62/zY8WmfQlUhcGofots8k7EHfCuy6O4ObNeteFKscMiqhNuwCOhTR0zf95v8cELYpvnfef8AOFuuQWTsa8VfRTuiWkF8VM+rf2WjUqyuCCa09JvfFttHipnoP7LRNsDF+lzSSvpyh0lgB3xJ6VOWe1or04QLOpOp5B/iS4ImTZYOM+UOeco74m2dZWAPN9aN3B5vbG/lkkZ2mR/3kMa+XyP+YlHmZT3QLQGzVrkFlWgrQ6gTkVPuMMdGyyFxB5R90BLa5J/eg8yMe4RdJtUsMCC55pE7vCxzltQjYypjGtvp/hjeuMI9qnRdrEJe8L2NL739qAbXIZrt1ylF1KrV2coZjdtg0ZjnfsOEB221OoFxC5piLyr7WfRHM4Jk8uX6Mz2lizS58RM9EwMWxQ67szvSKNIP4qZ6Dd0GroFWKdJnxifWzP5cWF/jCBtJzPGJl86+bXc7m490ETGXbK/73+nF2hkwW2IzKKAmhrtzVl98LPC6dx5W6YvdMhnOC+YeZnbuURznhFN40kDy1GTbH1ZxZKoit7g1stMJbSjBZjHJgKGo2UyrXVDW1ru9Rve8JrctEc0phsp3sY9DGmtzLLcUF4iXiotEb0NqKUdP4IuaTKbV7jHU32uGuWGreN0cd4KNhMxpivvjqEGBoRzY7YtF3GjJkXtDRJtk/wCbnNzWm0N7LRegsh+nam5mt7d0M5VptJ/cyhz2hz7MmLkFrOqzDpnP7ljy3Xl/R7AtWz2U/urU3OltPtRYmj7N/wAnObnlH+Y4hmLNatbyF/sZh75wiDs68u1yl/s5S+25iLYAZdHSdWjz0pZvxTYZtLAs7AJwYuPROKLuDYcQld+B1wD8ul67fX0TZfdLJhgSDIYhi4uPRjSpwbYBzZQgGL9NCtlFAG+awOR4ybj3QekiZqkWdftn3SIXaaobIKgn5nAGh5SZYjLPPVBRsyH/AMvPb0nH458LI5hgWeNUlemYfwrEGtUwcqdIXnDe+cIHWwLqskr7Rl+5WglLI65SbOnSfdKWFFK/1httUjoA980xtbVX9+x9GUD+Bok1tK5z7OnX75o7o0LZX9/e9CVX3PCijAZxhHPyu2ndGVxEbb8QPRTOEl7wCAGWebd+MB263S5QUzGC1FBVru+m+DQe9u0wLOIFKmmHXvGOUHfscYMWTDC7M171ivSkqkmYfNbXu5olJYXkoai6+PSI1plvETPRMUSBe5zekH8amfzr5Le1y4NmTn2zf4I78YUaRmeMT6x/pEeSa8XmiM+1r5nSl49ZMaIhL7ZaqZsftTKeyI5TT8+ryvSGtjqbXmYY2vSgUZsKmnFCiEGnZ/HTEmjbTjSuyKN7CrkutDbvUP4jCu3N4t9WHmjWNmMbn2rcOkV74BnWklZgwoANQGeMaYyJVuLi0arFZaMrBsrR0Xgq3zldq++OmlzBTXHK+CzfOfZ98dHwmBwEWg9jLkW52KT7J9LSExjsW0jukgReqWRhh8rm/wDzpg/ww2s1utNKJY5aenaVXslS374LEu2tn8kljmnTe8y48Keanv8AY9IQCxWf6NgmtvaSg/vnBgiVKu8iwonOZCexehk9hnfStiDXSXJlr/eM8BtIl/StdobmZV/upa98PCWrgDZbLmWjVLkr/au3Ysod8ETr3BNfpeutWlaZHbjlAyaHlMAaTHBxF+bNbPcz+6CHkqksqoAAVqAb6mGYrE+mnpYwSSuEnEZjjS9x5stcFfKEOU60v6CNTrlSQO2BdKH9kX/2/wDeSoPecSxOvdTVuaOaGIhFP7q1P6TsOyZOHdFiWIarLKHpsvuR++ME07T1lf6Rv4x/OEaELUDrlwCcwY9xSLEDt++BGXFRfxFoAt5NEpWt7nrlh0wVog+LNfKPuguO1iNhuuJ7fSHcIq1iMvfn05bIlJPUDsSBy537zCu3yrxUVNLuokdBoYOZ4qd4ZRvZnFNnJDJXOkztIMQ03M8RN9ExCbPo6nzX/BC3S+kS0qYKAcRu6LKlydW4it83jj0ph9n84BnzozSE7jL6bjXu2RROl+keintEQ0dxmLtJEtSmNCDq98LtMzqunOffDCcBu6y3YoHfCXSr0eXzjdtitbAs21TkDA9oWkuYdoqTWuXdnrg1sf8Ab3tAek3rJm414p112bMIutkS7iUTIkHhKQYks1hkTEvF9DTR2vgzNpwhqBycSQNu2HEzTEoA1mL14deXbHnXyiZdzIBNd9Rhz64ruEnGpiizNcIk8Op2fUci0M30mPMWP9259mLr4rjSu+7X1grdsL0meV63+ov4oJWaaa6fap2F1jDKBpsKeaaHMYHygO2o7Y5pJxGGdaasqdEO1fOlMjkF71I7RCSzoxHFDEGlaAmtMRWgi+KNIRnU6PPik9FYy0ninmPviixWgCWiEgNQAiorWJz2wMT07iii1t+yL6MnvlwWTXm6x15iFekG/YF9Cz+1JhmqEnAHq94wMGSDexYp6usfmIkG+MxEJi3MZjIm92Ve3XEUtCHkl5n1ctj69LnbE2K2TtEu8oxAoa6/cIvsHEF3OprWlBkN+6K1VzyZNN8yYB2Sg3aRFHywA0M+UD5MlAzd7n1RAvahHuNq8YRo88RU8YdEVjGA0BEmcfHwIHmz6QNadKSkwMxa7Abx6krHO6V8OJErM4+cyp2cZvVh0kgoc2mYSw1m649iEmmJ1yW4ZlBKsApYVNRhQVjkNLfpFkzCBVwAGPEvAE3ciSbxqQBlTGtMI5C0eFBc1RFQgimutdpMEbSd5bp3HWleW2RA8nbFNrtKjlFeklz1HKOWmeG6FBellplSTjdXGmyp1QotPhXObBLkseYMes1MNF0FqzrrTb8PpU2sQg90JNIaUlVBviq5XRXb0RzU6Y7mrMSdpJPfGLYzsMUWp8I7QNJ/hBU8VSd7GvYMInJtbOjBjndyoAOVUUHRnsgCVo8wXKs90GKwjK7ZzjFAsyQOeKTKgtljVyHcSqZXZrLWGUmwAao1Y5UHy1hoxoz5Jvsex2ad5Pq/6Zr1pBCTMdVeivZcfsMLpWkGPIshOwz5igdQMxuwQV8otNMZsmSv/TllqfamMF9SIOL7FrDxLc4gNXaf/wBhW9aIWqiCs10Qf9Rx3PXsaEzWuSxo1pn2g61R3YfdsqgdcW2ZFU1k2MKfLmcHLPXx5nWIXSANk6TlVFxnm0NaSpbuuG+hXtEMEnFlBKstdTUr03SR2wvmTJ1KzJsmUu0KW9eawX1IKsUwFAVfhBXl8XHHzQBTmEGhWKLef/DRWvzUjLPOVlByWmWwwa0z/QvhetBLl9ZgC046OFMPEyd//C1a4eykcgXplMBgigatrXj1UiclbFsps8hxjKs0mV5zst7pEpWr0vFhd2PGtNT5MmWtes8I3dF4sia1vnzyX9okDojdrtySVrNmS5S+eyoOip7om4iNg36uRs5TTN89yw+6xan3RBiS2AoCqDyUXLrw9WEmlvDazSJRmlmmAAEBRyg1KULUBrWuGqOC0r+muaQRIs6SwcAzkudmQujvgNUcrZ6L4R+EUuypV2IdlmcGACSzS1vEAgUGrE0GMeZ+FXh/MCq0p1mK5e6XvMbqEAEqTRSccKYQltWnptvWa1onA8HLJl3hLUK5ZSQigCtQgBzOMcvOkEqvThBSseMa5CLd4VWibg016bAbo6loIVM5MFpYSdUFStGViigUtIUqhJgyyBlFLoNWVqkA8gkjvxGuHEnRQEX/ACOkFRQrkJP1cWJNAKk5YAVxw3RamiYccFqpGzJiiSFc2LFsI2RbMlYiDCIrm5iLJCamyPAxB1gjhIpcYQ6QEwFliKiLSI2FjqL2XWeC1MCSli4gwSEt2emzXC/P2sr5qmXJ6gKzD0NE5KSCapZpk46mdSfXtTDsjdjlJL+bRU9EBT0kYmDBNOeQ2/1MZyzLVmz2FAJUoby0wjoW4o6zFi2Ynlz5rblIlj+GA3W0BS9KS2rRw5Gd03qVyqch1wp8JfDUWRFKy1ZmNAGelBQm8QBWmFM9cG9rYt9kdXZrDKU1WWt7yiLzfeardsGS7VyixChWpUmgpRTUk4DOPD9IfpQtczBZglDZLUA/eNW7Y5u16TmzTWa7vr4zM1a0xxMSc/IOls9qbw3sUiyyg09WcJJ4kurtVDLJGGAPFOZEJNJfpuUYWez186a34U/xR5MuW/ZTV7tUbSSTE/aYdCOs0n+lK3TqjhjLU6pQCdo43bHMT7Y7teZizHWSSes4xbK0cTDGzaH2iO0ruHZC9lmTDeYsx2kk9pi6To1sNUdDJ0dBsmw0jrS4BbOfs2iyMxnBS6NqY6QWMRWLJ0R2pgoTJo/dBUmwQx4Kn5xasuBbDQAbGIi1lzhwtmrujU2zYQyAIHs0ReXDGbJOuKuA+PjKLRJsWvKimbKho9niiZJAyEaVGyV0wQJXdFcwUgrg90VTpR/3imkKYuekRAicwUzERrCF0Wy1gmkDIaRdegomzLZ+kq0tggSWNwvHrb8oR27wgnzvnJjtzkwtjYEeZbZpoMs+mJyKypMZVY1YAkVIFMaY5QM7k4mp3xfZbNXVWDvkFdgg6fM7gVCUTBEqxkw6s+ixrhjZ7GAIOyBYkkaLJxhpZtFjXBpkUWvXBkmWKAwHIAPJsYGQgtJJGWEXpSJ3oU6jSSttTzmsXIkV3otlmOAXgRpLNeNACx2AEnqiV+LrDNIY4KQVKkM4QFSRWjVFDl1a8o44qWysa0Vjd5VFJpz7IgLE5rdVjTEgKSMcdWXPDO0S1ZAqTFCo0yt5qE1NValKtVaDAE8XIReZqsjgFKngKXnucmSVJGIrQmlDDUAV2fE0IINK0OsbQdY3wXOsDkAhG43JN1sdeGGPRDKxvLdfGEMUloBX6QIl30GwhgSOdoJtEsrNdzMSYrcLTji9Rke7U6swKNRhXXFEK35HK/qtyaXXJ1gK2rHHXl3xMaMJlhlBNS4oFJoECGuGrjdkO5LHguLMVBw9T4zDBFOdcaZ0z3Rgt630Ie6vyl3IrSikyypIG692xojEm5HKzLKSCwViBmQDQc5GAgW12B0CsVajCq4HWSAMs8DhsjppM1QJLX1Cyw99a4kksTRfpXlKr0Y5QvE4eJJmKKS3TlGqueGusRqAvLjvFMsNcEQkzn50llJBUgjUQQabccopMhjkpNa0oCa0zyzh4zC4qF1LCVNFb4oL7Aol4mmonOnGgSzzAFVSVqBaBS8AKsihRerhUg0NYpQ8Tn5tlbHithnxThz7IHMrXTDbTLZ3HqjqXtaBzxhjMl43jRPFFSfPVWwqc6a4Wy2QSuCLYsrMThdD5ywTXMBKf2hiTiXTFyWVhiVYVFRxTlrOXbG2H9MOj84az9IgCqEVVpZONQw4K6cDqHGUgZ3t0A6RmhpjUpdBKpTIIpotOjGu87YFAZxiwRJEZGR5cTShvZFgxI3GQWIEy4MTKMjIVhNnkxZZMjznvjIyFAXrEtUZGRxxJIIkRkZBATJiQjIyOOZKz5V3mMJx64yMhhQuzGDJ5wjUZFEKATzQJTW7130RaV2xkZGRbEJMGnQttMZGRuRnYI8UTs4yMig8QaZFT5RkZCMuiqNxkZEx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ww.sciencephoto.com/image/350032/large/T4500159-Mainframe_computers_used_by_a_water_company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792801" cy="2819400"/>
          </a:xfrm>
          <a:prstGeom prst="rect">
            <a:avLst/>
          </a:prstGeom>
          <a:noFill/>
        </p:spPr>
      </p:pic>
      <p:pic>
        <p:nvPicPr>
          <p:cNvPr id="50182" name="Picture 6" descr="http://t0.gstatic.com/images?q=tbn:ANd9GcSwNWZvegBcgfozQ1n2_MUp9QD23c3UgCkt4H4RjQt1Y-5nLE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7148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Research Proposal</a:t>
            </a:r>
            <a:r>
              <a:rPr lang="en-US" dirty="0" smtClean="0"/>
              <a:t>: We propose a Temporal Graph approach to model analytical trails.  In a temporal graph,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Node = a unique state in the visual analysis trail.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Edge = a (temporal) transition from one state to another.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799"/>
            <a:ext cx="3278760" cy="33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analysts, A and B, each performed an analysis on the same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>
            <a:off x="53340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>
            <a:off x="28956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A2 is the same as B1 (in that they represent the same analysis step)…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43434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 flipV="1">
            <a:off x="28956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merge the two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772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6" idx="2"/>
          </p:cNvCxnSpPr>
          <p:nvPr/>
        </p:nvCxnSpPr>
        <p:spPr>
          <a:xfrm flipV="1">
            <a:off x="2895600" y="4267200"/>
            <a:ext cx="1524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31" idx="2"/>
          </p:cNvCxnSpPr>
          <p:nvPr/>
        </p:nvCxnSpPr>
        <p:spPr>
          <a:xfrm>
            <a:off x="5334000" y="4267200"/>
            <a:ext cx="304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77724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18" y="3124200"/>
            <a:ext cx="40824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is repeated for all analysis trails across all analysts, and we could get a temporal graph that look like: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Temporal Graph…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answer many questions.  For example: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Given a particular outcome (a yellow states), is there a state that is the catalyst in which every subsequent analysis trail start from?</a:t>
            </a:r>
          </a:p>
          <a:p>
            <a:pPr lvl="2"/>
            <a:r>
              <a:rPr lang="en-US" dirty="0" smtClean="0"/>
              <a:t>the answer is yes:</a:t>
            </a:r>
          </a:p>
          <a:p>
            <a:pPr lvl="2"/>
            <a:r>
              <a:rPr lang="en-US" dirty="0" smtClean="0"/>
              <a:t>The red states are “points of no return”</a:t>
            </a:r>
          </a:p>
          <a:p>
            <a:pPr lvl="2"/>
            <a:r>
              <a:rPr lang="en-US" dirty="0" smtClean="0"/>
              <a:t>The green states are the “last decision points”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1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There are many benefits to posing analysis trails as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temporal graph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Mostly, the benefit comes from our ability to apply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known graph algorithms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Incidentally, this temporal graph formulation can be applied to visualize and analyze other problems involving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large state 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to be presented at VAST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2818</Words>
  <Application>Microsoft Office PowerPoint</Application>
  <PresentationFormat>On-screen Show (4:3)</PresentationFormat>
  <Paragraphs>531</Paragraphs>
  <Slides>62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1_Office Theme</vt:lpstr>
      <vt:lpstr>User-Centric Visual Analytics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PowerPoint Presentation</vt:lpstr>
      <vt:lpstr>What’s the Best Visualization for You?</vt:lpstr>
      <vt:lpstr>What’s the Best Visualization for You?</vt:lpstr>
      <vt:lpstr>Cognitive Profile</vt:lpstr>
      <vt:lpstr>Experiment Procedure</vt:lpstr>
      <vt:lpstr>Results</vt:lpstr>
      <vt:lpstr>Conclusion</vt:lpstr>
      <vt:lpstr>PowerPoint Presentation</vt:lpstr>
      <vt:lpstr>What We Know About LOC and Visualization:</vt:lpstr>
      <vt:lpstr>We Also Know:</vt:lpstr>
      <vt:lpstr>Research Question</vt:lpstr>
      <vt:lpstr>LOC and Visualization</vt:lpstr>
      <vt:lpstr>LOC and Visualization</vt:lpstr>
      <vt:lpstr>LOC and Visualization</vt:lpstr>
      <vt:lpstr>Result</vt:lpstr>
      <vt:lpstr>Effects of Priming (Condition 2) </vt:lpstr>
      <vt:lpstr>Effects of Priming (Condition 3)</vt:lpstr>
      <vt:lpstr>Effects of Priming (Condition 4)</vt:lpstr>
      <vt:lpstr>Effects of Priming (Condition 1)</vt:lpstr>
      <vt:lpstr>Conclusion</vt:lpstr>
      <vt:lpstr>PowerPoint Presentation</vt:lpstr>
      <vt:lpstr>What is in a User’s Interactions?</vt:lpstr>
      <vt:lpstr>What is in a User’s Interactions?</vt:lpstr>
      <vt:lpstr>What’s in a User’s Interactions</vt:lpstr>
      <vt:lpstr>What’s in a User’s Interactions</vt:lpstr>
      <vt:lpstr>Conclusion</vt:lpstr>
      <vt:lpstr>PowerPoint Presentation</vt:lpstr>
      <vt:lpstr>Find Distance Function, Hide Model Inference</vt:lpstr>
      <vt:lpstr>Working with Domain Experts</vt:lpstr>
      <vt:lpstr>Direct Manipulation of Visualization</vt:lpstr>
      <vt:lpstr>Direct Manipulation of Visualization</vt:lpstr>
      <vt:lpstr>Results</vt:lpstr>
      <vt:lpstr>Our Approach</vt:lpstr>
      <vt:lpstr>System Overview</vt:lpstr>
      <vt:lpstr>Conclusion</vt:lpstr>
      <vt:lpstr>PowerPoint Presentation</vt:lpstr>
      <vt:lpstr>Summary</vt:lpstr>
      <vt:lpstr>Summary</vt:lpstr>
      <vt:lpstr>PowerPoint Presentation</vt:lpstr>
      <vt:lpstr>Backup Slides…</vt:lpstr>
      <vt:lpstr>Human + Computer: Dimension Reduction – Lost in Translation</vt:lpstr>
      <vt:lpstr>Human + Computer: Exploring Dimension Reduction: iPCA</vt:lpstr>
      <vt:lpstr>PowerPoint Presentation</vt:lpstr>
      <vt:lpstr>Scaling Human Computation</vt:lpstr>
      <vt:lpstr>Temporal Graph</vt:lpstr>
      <vt:lpstr>For Example:</vt:lpstr>
      <vt:lpstr>For Example:</vt:lpstr>
      <vt:lpstr>For Example:</vt:lpstr>
      <vt:lpstr>For Example</vt:lpstr>
      <vt:lpstr>With a Temporal Graph…</vt:lpstr>
      <vt:lpstr>Conclusion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319</cp:revision>
  <dcterms:created xsi:type="dcterms:W3CDTF">2011-08-03T02:14:01Z</dcterms:created>
  <dcterms:modified xsi:type="dcterms:W3CDTF">2012-03-16T02:09:37Z</dcterms:modified>
</cp:coreProperties>
</file>