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710" r:id="rId3"/>
    <p:sldId id="711" r:id="rId4"/>
    <p:sldId id="644" r:id="rId5"/>
    <p:sldId id="695" r:id="rId6"/>
    <p:sldId id="697" r:id="rId7"/>
    <p:sldId id="696" r:id="rId8"/>
    <p:sldId id="698" r:id="rId9"/>
    <p:sldId id="699" r:id="rId10"/>
    <p:sldId id="701" r:id="rId11"/>
    <p:sldId id="700" r:id="rId12"/>
    <p:sldId id="702" r:id="rId13"/>
    <p:sldId id="703" r:id="rId14"/>
    <p:sldId id="705" r:id="rId15"/>
    <p:sldId id="706" r:id="rId16"/>
    <p:sldId id="707" r:id="rId17"/>
    <p:sldId id="708" r:id="rId18"/>
    <p:sldId id="70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86530" autoAdjust="0"/>
  </p:normalViewPr>
  <p:slideViewPr>
    <p:cSldViewPr>
      <p:cViewPr varScale="1">
        <p:scale>
          <a:sx n="44" d="100"/>
          <a:sy n="44" d="100"/>
        </p:scale>
        <p:origin x="86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83FB7-BC4F-47B9-85AE-C3C42101F3E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6A8EB-0405-439B-93A5-E83A109A3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5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6A8EB-0405-439B-93A5-E83A109A3F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FA03-E6EE-4AD9-92F7-542DA5A37324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1706-59DD-4BAF-AEAC-C1C9E8A82DBA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FEA1-F1FA-4443-9A52-168AEC59FF84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457200"/>
            <a:ext cx="8491538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58000" y="152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93350C-3BAA-4B32-9251-CE1F0C95BBB5}" type="slidenum">
              <a:rPr lang="en-US"/>
              <a:pPr/>
              <a:t>‹#›</a:t>
            </a:fld>
            <a:r>
              <a:rPr lang="en-US"/>
              <a:t>/43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1098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1306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4075" y="1905000"/>
            <a:ext cx="4132263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4075" y="4305300"/>
            <a:ext cx="4132263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152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D6BBF1-317A-4CA8-A988-810C8167F64B}" type="slidenum">
              <a:rPr lang="en-US"/>
              <a:pPr/>
              <a:t>‹#›</a:t>
            </a:fld>
            <a:r>
              <a:rPr lang="en-US"/>
              <a:t>/43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457200"/>
            <a:ext cx="8458200" cy="1098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4130675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4075" y="1905000"/>
            <a:ext cx="4132263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4305300"/>
            <a:ext cx="4130675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4075" y="4305300"/>
            <a:ext cx="4132263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858000" y="152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CAE3CD-1FED-447E-95C5-2D019DE05502}" type="slidenum">
              <a:rPr lang="en-US"/>
              <a:pPr/>
              <a:t>‹#›</a:t>
            </a:fld>
            <a:r>
              <a:rPr lang="en-US"/>
              <a:t>/43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B0F1-2924-4341-9DBC-091EB3C36CC6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091C-616D-4957-AE84-5F6C5A6E65F1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7889-FA88-4722-8986-FEC57F1EF579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7171-ECE5-4E2B-B90D-ED1F7CC6F09F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9BE6-6564-436E-8E7C-097F6899C4BB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A092-A719-4FE8-9495-6FEB70241E2B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19E0-E03B-4430-A094-0181015E297E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8BF7-9E9D-4882-8F49-10251FBAC35E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FB37-4A14-460F-A1B4-9EFB6C6CA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C512A-341A-4218-BFA9-9278D49EACEF}" type="datetime1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DFB37-4A14-460F-A1B4-9EFB6C6CA6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8560186" y="0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77A077-4F6D-4196-8E7F-EB8A3FD2472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/20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" name="Picture 1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257" y="6248400"/>
            <a:ext cx="164374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4191000"/>
            <a:ext cx="6400800" cy="1447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600" dirty="0" smtClean="0"/>
              <a:t>Remco Chang (Computer Science)</a:t>
            </a:r>
          </a:p>
          <a:p>
            <a:pPr algn="l"/>
            <a:r>
              <a:rPr lang="en-US" sz="3600" dirty="0" smtClean="0"/>
              <a:t>Paul Han (Tufts Medical / Maine Medical)</a:t>
            </a:r>
          </a:p>
          <a:p>
            <a:pPr algn="l"/>
            <a:r>
              <a:rPr lang="en-US" sz="3600" dirty="0" smtClean="0"/>
              <a:t>Holly Taylor (Psychology)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82825"/>
            <a:ext cx="6629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Improving </a:t>
            </a:r>
            <a:r>
              <a:rPr lang="en-US" dirty="0" smtClean="0"/>
              <a:t>Health Risk Communication:</a:t>
            </a:r>
            <a:endParaRPr lang="en-US" dirty="0"/>
          </a:p>
          <a:p>
            <a:r>
              <a:rPr lang="en-US" dirty="0"/>
              <a:t>Designing Visualizations for Spatial Ability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017837"/>
            <a:ext cx="1181100" cy="142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ase.tufts.edu/psychology/photos/peopleTay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551707"/>
            <a:ext cx="1174474" cy="146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s.tufts.edu/~remco/img/me-tuf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24800" y="1168814"/>
            <a:ext cx="1174474" cy="176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There’s a </a:t>
            </a:r>
            <a:r>
              <a:rPr lang="en-US" b="1" dirty="0" smtClean="0"/>
              <a:t>GREAT </a:t>
            </a:r>
            <a:r>
              <a:rPr lang="en-US" dirty="0" smtClean="0"/>
              <a:t>need of tools that can help patients better understand their health risk and health information!!  This is true for:</a:t>
            </a:r>
          </a:p>
          <a:p>
            <a:pPr lvl="1"/>
            <a:r>
              <a:rPr lang="en-US" dirty="0" smtClean="0"/>
              <a:t>The Bayesian problem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health-related model predictions</a:t>
            </a:r>
          </a:p>
          <a:p>
            <a:pPr lvl="1"/>
            <a:r>
              <a:rPr lang="en-US" dirty="0" smtClean="0"/>
              <a:t>Or general individual health records and information</a:t>
            </a:r>
          </a:p>
          <a:p>
            <a:pPr lvl="1"/>
            <a:endParaRPr lang="en-US" dirty="0"/>
          </a:p>
          <a:p>
            <a:r>
              <a:rPr lang="en-US" dirty="0" smtClean="0"/>
              <a:t>In most of these studies, the study is conducted mostly by one domain expert – e.g. physicians, visualization experts, or psychologists.</a:t>
            </a:r>
          </a:p>
          <a:p>
            <a:pPr lvl="1"/>
            <a:r>
              <a:rPr lang="en-US" dirty="0" smtClean="0"/>
              <a:t>We see an opportunity to leverage all three groups to solve the problem </a:t>
            </a:r>
            <a:r>
              <a:rPr lang="en-US" b="1" i="1" dirty="0" smtClean="0"/>
              <a:t>together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42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Interdisciplinary Research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team consists of three professors from</a:t>
            </a:r>
          </a:p>
          <a:p>
            <a:pPr lvl="1"/>
            <a:r>
              <a:rPr lang="en-US" dirty="0" smtClean="0"/>
              <a:t>Computer Science (visualization)</a:t>
            </a:r>
          </a:p>
          <a:p>
            <a:pPr lvl="1"/>
            <a:r>
              <a:rPr lang="en-US" dirty="0" smtClean="0"/>
              <a:t>Medical School (risk communication)</a:t>
            </a:r>
          </a:p>
          <a:p>
            <a:pPr lvl="1"/>
            <a:r>
              <a:rPr lang="en-US" dirty="0" smtClean="0"/>
              <a:t>Psychology (mental model of information)</a:t>
            </a:r>
          </a:p>
          <a:p>
            <a:pPr lvl="1"/>
            <a:endParaRPr lang="en-US" dirty="0"/>
          </a:p>
          <a:p>
            <a:r>
              <a:rPr lang="en-US" dirty="0" smtClean="0"/>
              <a:t>Study has been going on for about 2 years.</a:t>
            </a:r>
          </a:p>
          <a:p>
            <a:r>
              <a:rPr lang="en-US" dirty="0" smtClean="0"/>
              <a:t>Initial support from Tufts Collaborates.</a:t>
            </a:r>
          </a:p>
          <a:p>
            <a:pPr lvl="1"/>
            <a:r>
              <a:rPr lang="en-US" dirty="0" smtClean="0"/>
              <a:t>Funding partially supported 1 PhD student and 1 Post-Doc.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68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of the Bayesian Reasoning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two primary hypotheses are that: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Different representations (visual or textual) can affect a user’s </a:t>
            </a:r>
            <a:r>
              <a:rPr lang="en-US" dirty="0" smtClean="0"/>
              <a:t>ability, and that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Different users have different needs when solving this problem.</a:t>
            </a:r>
          </a:p>
          <a:p>
            <a:pPr marL="1771650" lvl="3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3475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H1: Different Text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Text Representations. For example, consider the following statements: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The </a:t>
            </a:r>
            <a:r>
              <a:rPr lang="en-US" i="1" dirty="0"/>
              <a:t>probability that a </a:t>
            </a:r>
            <a:r>
              <a:rPr lang="en-US" i="1" dirty="0" smtClean="0"/>
              <a:t>person having a disease is 6%. However</a:t>
            </a:r>
            <a:r>
              <a:rPr lang="en-US" i="1" dirty="0"/>
              <a:t>, the probability that </a:t>
            </a:r>
            <a:r>
              <a:rPr lang="en-US" i="1" dirty="0" smtClean="0"/>
              <a:t>a test accurately </a:t>
            </a:r>
            <a:r>
              <a:rPr lang="en-US" i="1" dirty="0"/>
              <a:t>detects the disease is </a:t>
            </a:r>
            <a:r>
              <a:rPr lang="en-US" i="1" dirty="0" smtClean="0"/>
              <a:t>66.67% </a:t>
            </a:r>
            <a:r>
              <a:rPr lang="en-US" i="1" dirty="0"/>
              <a:t>with a false positive rate of </a:t>
            </a:r>
            <a:r>
              <a:rPr lang="en-US" i="1" dirty="0" smtClean="0"/>
              <a:t>16%.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i="1" dirty="0"/>
              <a:t>There is a total of 100 people in the population. Out of the 100 people in the population, </a:t>
            </a:r>
            <a:r>
              <a:rPr lang="en-US" i="1" dirty="0" smtClean="0"/>
              <a:t>6 people </a:t>
            </a:r>
            <a:r>
              <a:rPr lang="en-US" i="1" dirty="0"/>
              <a:t>actually have the disease. Out of these 6 people, 4 will receive a positive test </a:t>
            </a:r>
            <a:r>
              <a:rPr lang="en-US" i="1" dirty="0" smtClean="0"/>
              <a:t>result and </a:t>
            </a:r>
            <a:r>
              <a:rPr lang="en-US" i="1" dirty="0"/>
              <a:t>2 will receive a negative </a:t>
            </a:r>
            <a:r>
              <a:rPr lang="en-US" i="1" dirty="0" smtClean="0"/>
              <a:t>test result</a:t>
            </a:r>
            <a:r>
              <a:rPr lang="en-US" i="1" dirty="0"/>
              <a:t>. On the other hand, 94 people do not have </a:t>
            </a:r>
            <a:r>
              <a:rPr lang="en-US" i="1" dirty="0" smtClean="0"/>
              <a:t>the disease </a:t>
            </a:r>
            <a:r>
              <a:rPr lang="en-US" i="1" dirty="0"/>
              <a:t>(i.e., they are perfectly healthy). Out of these </a:t>
            </a:r>
            <a:r>
              <a:rPr lang="en-US" i="1" dirty="0" smtClean="0"/>
              <a:t>94 people</a:t>
            </a:r>
            <a:r>
              <a:rPr lang="en-US" i="1" dirty="0"/>
              <a:t>, 16 will receive a </a:t>
            </a:r>
            <a:r>
              <a:rPr lang="en-US" i="1" dirty="0" smtClean="0"/>
              <a:t>positive test </a:t>
            </a:r>
            <a:r>
              <a:rPr lang="en-US" i="1" dirty="0"/>
              <a:t>result and 78 will receive a negative test result.”</a:t>
            </a:r>
          </a:p>
        </p:txBody>
      </p:sp>
    </p:spTree>
    <p:extLst>
      <p:ext uri="{BB962C8B-B14F-4D97-AF65-F5344CB8AC3E}">
        <p14:creationId xmlns:p14="http://schemas.microsoft.com/office/powerpoint/2010/main" val="1450970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H1: Different </a:t>
            </a:r>
            <a:r>
              <a:rPr lang="en-US" dirty="0" smtClean="0"/>
              <a:t>“Visualization” </a:t>
            </a:r>
            <a:r>
              <a:rPr lang="en-US" dirty="0"/>
              <a:t>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There is a total of 100 people in the population.</a:t>
            </a:r>
          </a:p>
          <a:p>
            <a:pPr marL="457200" lvl="1" indent="0">
              <a:buNone/>
            </a:pPr>
            <a:r>
              <a:rPr lang="en-US" sz="1200" dirty="0"/>
              <a:t>Out of the 100 people in the population,</a:t>
            </a:r>
          </a:p>
          <a:p>
            <a:pPr marL="914400" lvl="2" indent="0">
              <a:buNone/>
            </a:pPr>
            <a:r>
              <a:rPr lang="en-US" sz="1200" dirty="0"/>
              <a:t>6 people actually have the disease. Out of these 6 people,</a:t>
            </a:r>
          </a:p>
          <a:p>
            <a:pPr marL="1371600" lvl="3" indent="0">
              <a:buNone/>
            </a:pPr>
            <a:r>
              <a:rPr lang="en-US" sz="1200" dirty="0"/>
              <a:t>4 will receive a positive test result and</a:t>
            </a:r>
          </a:p>
          <a:p>
            <a:pPr marL="1371600" lvl="3" indent="0">
              <a:buNone/>
            </a:pPr>
            <a:r>
              <a:rPr lang="en-US" sz="1200" dirty="0"/>
              <a:t>2 will receive a negative test result.</a:t>
            </a:r>
          </a:p>
          <a:p>
            <a:pPr marL="914400" lvl="2" indent="0">
              <a:buNone/>
            </a:pPr>
            <a:r>
              <a:rPr lang="en-US" sz="1200" dirty="0"/>
              <a:t>On the other hand, 94 people do not have the disease (i.e., they </a:t>
            </a:r>
            <a:r>
              <a:rPr lang="en-US" sz="1200" dirty="0" smtClean="0"/>
              <a:t>are perfectly </a:t>
            </a:r>
            <a:r>
              <a:rPr lang="en-US" sz="1200" dirty="0"/>
              <a:t>healthy). Out of these 94 people,</a:t>
            </a:r>
          </a:p>
          <a:p>
            <a:pPr marL="1371600" lvl="3" indent="0">
              <a:buNone/>
            </a:pPr>
            <a:r>
              <a:rPr lang="en-US" sz="1200" dirty="0"/>
              <a:t>16 will receive a positive test result and</a:t>
            </a:r>
          </a:p>
          <a:p>
            <a:pPr marL="1371600" lvl="3" indent="0">
              <a:buNone/>
            </a:pPr>
            <a:r>
              <a:rPr lang="en-US" sz="1200" dirty="0"/>
              <a:t>78 will receive a negative test result.</a:t>
            </a:r>
          </a:p>
          <a:p>
            <a:pPr marL="0" indent="0">
              <a:buNone/>
            </a:pPr>
            <a:r>
              <a:rPr lang="en-US" sz="1200" dirty="0"/>
              <a:t>Another way to think about this is...</a:t>
            </a:r>
          </a:p>
          <a:p>
            <a:pPr marL="457200" lvl="1" indent="0">
              <a:buNone/>
            </a:pPr>
            <a:r>
              <a:rPr lang="en-US" sz="1200" dirty="0"/>
              <a:t>Out of the 100 people in the population,</a:t>
            </a:r>
          </a:p>
          <a:p>
            <a:pPr marL="914400" lvl="2" indent="0">
              <a:buNone/>
            </a:pPr>
            <a:r>
              <a:rPr lang="en-US" sz="1200" dirty="0"/>
              <a:t>20 people will test positive. Out of these 20 people,</a:t>
            </a:r>
          </a:p>
          <a:p>
            <a:pPr marL="1371600" lvl="3" indent="0">
              <a:buNone/>
            </a:pPr>
            <a:r>
              <a:rPr lang="en-US" sz="1200" dirty="0"/>
              <a:t>4 will actually have the disease and</a:t>
            </a:r>
          </a:p>
          <a:p>
            <a:pPr marL="1371600" lvl="3" indent="0">
              <a:buNone/>
            </a:pPr>
            <a:r>
              <a:rPr lang="en-US" sz="1200" dirty="0"/>
              <a:t>16 will not have the disease (i.e., they are perfectly healthy).</a:t>
            </a:r>
          </a:p>
          <a:p>
            <a:pPr marL="914400" lvl="2" indent="0">
              <a:buNone/>
            </a:pPr>
            <a:r>
              <a:rPr lang="en-US" sz="1200" dirty="0"/>
              <a:t>On the other hand, 80 people will test negative. Out of these 80 people,</a:t>
            </a:r>
          </a:p>
          <a:p>
            <a:pPr marL="1371600" lvl="3" indent="0">
              <a:buNone/>
            </a:pPr>
            <a:r>
              <a:rPr lang="en-US" sz="1200" dirty="0"/>
              <a:t>2 will actually have the disease and</a:t>
            </a:r>
          </a:p>
          <a:p>
            <a:pPr marL="1371600" lvl="3" indent="0">
              <a:buNone/>
            </a:pPr>
            <a:r>
              <a:rPr lang="en-US" sz="1200" dirty="0"/>
              <a:t>78 will not have the disease (i.e., they are perfectly healthy).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375804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883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H2: 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conduct the study online (via crowdsourcing) to avoid sampling problem</a:t>
            </a:r>
          </a:p>
          <a:p>
            <a:endParaRPr lang="en-US" dirty="0"/>
          </a:p>
          <a:p>
            <a:r>
              <a:rPr lang="en-US" dirty="0" smtClean="0"/>
              <a:t>Each subject is asked to complete two surveys to measure their:</a:t>
            </a:r>
          </a:p>
          <a:p>
            <a:pPr lvl="1"/>
            <a:r>
              <a:rPr lang="en-US" dirty="0" smtClean="0"/>
              <a:t>Spatial Ability</a:t>
            </a:r>
          </a:p>
          <a:p>
            <a:pPr lvl="1"/>
            <a:r>
              <a:rPr lang="en-US" dirty="0" smtClean="0"/>
              <a:t>Numeracy</a:t>
            </a:r>
            <a:endParaRPr lang="en-US" dirty="0"/>
          </a:p>
        </p:txBody>
      </p:sp>
      <p:pic>
        <p:nvPicPr>
          <p:cNvPr id="4" name="Picture 3" descr="http://www.psychometric-success.com/images/clip_image001_004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0"/>
            <a:ext cx="337930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31823"/>
            <a:ext cx="155531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0200" y="5638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dice has sides of 1.2cm. What is its volume in cubic mm?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35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524001"/>
            <a:ext cx="3581401" cy="2209799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Overall results (accuracy) across conditions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46288"/>
            <a:ext cx="4495800" cy="232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4341412"/>
            <a:ext cx="4495801" cy="232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029200" y="4191000"/>
            <a:ext cx="3581401" cy="21336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Conditions across spatial ability scores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(Numeracy has no effect)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62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Both hypotheses are supported by our findings.</a:t>
            </a:r>
          </a:p>
          <a:p>
            <a:pPr lvl="1"/>
            <a:r>
              <a:rPr lang="en-US" dirty="0" smtClean="0"/>
              <a:t>Intuition on spatial ability is that there’s a text + visualization interference effect. Subjects are solving the same problem “twice” (once in text, once in </a:t>
            </a:r>
            <a:r>
              <a:rPr lang="en-US" dirty="0" err="1" smtClean="0"/>
              <a:t>vis</a:t>
            </a:r>
            <a:r>
              <a:rPr lang="en-US" dirty="0" smtClean="0"/>
              <a:t>) if text and </a:t>
            </a:r>
            <a:r>
              <a:rPr lang="en-US" dirty="0" err="1" smtClean="0"/>
              <a:t>vis</a:t>
            </a:r>
            <a:r>
              <a:rPr lang="en-US" dirty="0" smtClean="0"/>
              <a:t> are incongruent (different mental representation).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study </a:t>
            </a:r>
            <a:r>
              <a:rPr lang="en-US" smtClean="0"/>
              <a:t>and its results </a:t>
            </a:r>
            <a:r>
              <a:rPr lang="en-US" dirty="0" smtClean="0"/>
              <a:t>have implications to all three areas (Visualization, Health Risk Communication, and Psychology).</a:t>
            </a:r>
          </a:p>
          <a:p>
            <a:pPr lvl="3"/>
            <a:endParaRPr lang="en-US" dirty="0"/>
          </a:p>
          <a:p>
            <a:r>
              <a:rPr lang="en-US" dirty="0" smtClean="0"/>
              <a:t>More importantly, we couldn’t have tackled the problem ourselves. The collaboration between the teams is the key to success.</a:t>
            </a:r>
          </a:p>
        </p:txBody>
      </p:sp>
    </p:spTree>
    <p:extLst>
      <p:ext uri="{BB962C8B-B14F-4D97-AF65-F5344CB8AC3E}">
        <p14:creationId xmlns:p14="http://schemas.microsoft.com/office/powerpoint/2010/main" val="4023106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  <a:tabLst>
                <a:tab pos="973138" algn="l"/>
              </a:tabLst>
            </a:pPr>
            <a:r>
              <a:rPr lang="en-US" sz="2400" dirty="0" err="1" smtClean="0"/>
              <a:t>Remco</a:t>
            </a:r>
            <a:r>
              <a:rPr lang="en-US" sz="2400" dirty="0" smtClean="0"/>
              <a:t> Chang (remco@cs.tufts.edu)</a:t>
            </a:r>
          </a:p>
          <a:p>
            <a:pPr marL="0" indent="0" algn="ctr">
              <a:buNone/>
              <a:tabLst>
                <a:tab pos="973138" algn="l"/>
              </a:tabLst>
            </a:pPr>
            <a:r>
              <a:rPr lang="en-US" sz="2400" dirty="0" smtClean="0"/>
              <a:t>Paul Han (hanp@mmc.org)</a:t>
            </a:r>
          </a:p>
          <a:p>
            <a:pPr marL="0" indent="0" algn="ctr">
              <a:buNone/>
              <a:tabLst>
                <a:tab pos="973138" algn="l"/>
              </a:tabLst>
            </a:pPr>
            <a:r>
              <a:rPr lang="en-US" sz="2400" dirty="0" smtClean="0"/>
              <a:t>Holly Taylor (holly.taylor@tufts.edu)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900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 </a:t>
            </a:r>
            <a:r>
              <a:rPr lang="en-US" dirty="0"/>
              <a:t>C</a:t>
            </a:r>
            <a:r>
              <a:rPr lang="en-US" dirty="0" smtClean="0"/>
              <a:t>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Screening/diagnostic test accuracy</a:t>
            </a:r>
          </a:p>
          <a:p>
            <a:pPr lvl="1"/>
            <a:r>
              <a:rPr lang="en-US" dirty="0" smtClean="0"/>
              <a:t>Probability of disease given test result</a:t>
            </a:r>
          </a:p>
          <a:p>
            <a:r>
              <a:rPr lang="en-US" dirty="0" smtClean="0"/>
              <a:t>Prognosis</a:t>
            </a:r>
          </a:p>
          <a:p>
            <a:pPr lvl="1"/>
            <a:r>
              <a:rPr lang="en-US" dirty="0" smtClean="0"/>
              <a:t>Probability of future health outcome</a:t>
            </a:r>
          </a:p>
          <a:p>
            <a:r>
              <a:rPr lang="en-US" dirty="0" smtClean="0"/>
              <a:t>Treatment effectiveness (benefits, harms)</a:t>
            </a:r>
          </a:p>
          <a:p>
            <a:pPr lvl="1"/>
            <a:r>
              <a:rPr lang="en-US" dirty="0" smtClean="0"/>
              <a:t>Risk reduction:  absolute, relative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6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 </a:t>
            </a:r>
            <a:r>
              <a:rPr lang="en-US" dirty="0"/>
              <a:t>C</a:t>
            </a:r>
            <a:r>
              <a:rPr lang="en-US" dirty="0" smtClean="0"/>
              <a:t>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Diagnosis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Screening/diagnostic test accuracy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Probability of disease given test result</a:t>
            </a:r>
          </a:p>
          <a:p>
            <a:r>
              <a:rPr lang="en-US" dirty="0" smtClean="0"/>
              <a:t>Prognosis</a:t>
            </a:r>
          </a:p>
          <a:p>
            <a:pPr lvl="1"/>
            <a:r>
              <a:rPr lang="en-US" dirty="0" smtClean="0"/>
              <a:t>Probability of future health outcome</a:t>
            </a:r>
          </a:p>
          <a:p>
            <a:r>
              <a:rPr lang="en-US" dirty="0" smtClean="0"/>
              <a:t>Treatment effectiveness (benefits, harms)</a:t>
            </a:r>
          </a:p>
          <a:p>
            <a:pPr lvl="1"/>
            <a:r>
              <a:rPr lang="en-US" dirty="0" smtClean="0"/>
              <a:t>Risk reduction:  absolute, relative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6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Risk and Bayesian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“The probability that a woman over age 40 has breast cancer is </a:t>
            </a:r>
            <a:r>
              <a:rPr lang="en-US" i="1" dirty="0" smtClean="0"/>
              <a:t>1%. However</a:t>
            </a:r>
            <a:r>
              <a:rPr lang="en-US" i="1" dirty="0"/>
              <a:t>, the probability that mammography accurately detects the disease is </a:t>
            </a:r>
            <a:r>
              <a:rPr lang="en-US" i="1" dirty="0" smtClean="0"/>
              <a:t>80% </a:t>
            </a:r>
            <a:r>
              <a:rPr lang="en-US" i="1" dirty="0"/>
              <a:t>with a false positive rate of </a:t>
            </a:r>
            <a:r>
              <a:rPr lang="en-US" i="1" dirty="0" smtClean="0"/>
              <a:t>9.6%.”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If a 40-year old woman tests positive in a mammography exam, what is the probability that she indeed has breast cancer?</a:t>
            </a:r>
          </a:p>
          <a:p>
            <a:pPr marL="0" indent="0" algn="ctr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9092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Reasoning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Correct Answer is 7.8%.</a:t>
            </a:r>
          </a:p>
          <a:p>
            <a:endParaRPr lang="en-US" dirty="0"/>
          </a:p>
          <a:p>
            <a:r>
              <a:rPr lang="en-US" dirty="0" smtClean="0"/>
              <a:t>Solving this problem as a Bayesian reasoning task would go as follows: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Bayes</a:t>
            </a:r>
            <a:r>
              <a:rPr lang="en-US" dirty="0"/>
              <a:t>’ theorem states that </a:t>
            </a:r>
            <a:r>
              <a:rPr lang="en-US" dirty="0" smtClean="0"/>
              <a:t>P(A|B</a:t>
            </a:r>
            <a:r>
              <a:rPr lang="en-US" dirty="0"/>
              <a:t>) = </a:t>
            </a:r>
            <a:r>
              <a:rPr lang="en-US" dirty="0" smtClean="0"/>
              <a:t>P(B|A)*P(A)/P(B</a:t>
            </a:r>
            <a:r>
              <a:rPr lang="en-US" dirty="0"/>
              <a:t>). In this case, A is having breast cancer, B is testing positive </a:t>
            </a:r>
            <a:r>
              <a:rPr lang="en-US" dirty="0" smtClean="0"/>
              <a:t>with mammography</a:t>
            </a:r>
            <a:r>
              <a:rPr lang="en-US" dirty="0"/>
              <a:t>. </a:t>
            </a:r>
            <a:r>
              <a:rPr lang="en-US" dirty="0" smtClean="0"/>
              <a:t>P(A|B</a:t>
            </a:r>
            <a:r>
              <a:rPr lang="en-US" dirty="0"/>
              <a:t>) is the probability of a person having breast cancer given that the person is tested positive with mammography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P(B|A</a:t>
            </a:r>
            <a:r>
              <a:rPr lang="en-US" dirty="0"/>
              <a:t>) is given as 80%, or 0.8, P(A) is given as 1%, or 0.01. P(B) is not explicitly stated, but can be computed </a:t>
            </a:r>
            <a:r>
              <a:rPr lang="en-US" dirty="0" smtClean="0"/>
              <a:t>as P(B,A</a:t>
            </a:r>
            <a:r>
              <a:rPr lang="en-US" dirty="0"/>
              <a:t>)+</a:t>
            </a:r>
            <a:r>
              <a:rPr lang="en-US" dirty="0" smtClean="0"/>
              <a:t>P(B,˜</a:t>
            </a:r>
            <a:r>
              <a:rPr lang="en-US" dirty="0"/>
              <a:t>A), or the probability of testing positive and the patient having cancer plus the probability of testing positive </a:t>
            </a:r>
            <a:r>
              <a:rPr lang="en-US" dirty="0" smtClean="0"/>
              <a:t>and the </a:t>
            </a:r>
            <a:r>
              <a:rPr lang="en-US" dirty="0"/>
              <a:t>patient not having cancer. Since </a:t>
            </a:r>
            <a:r>
              <a:rPr lang="en-US" dirty="0" smtClean="0"/>
              <a:t>P(B,A</a:t>
            </a:r>
            <a:r>
              <a:rPr lang="en-US" dirty="0"/>
              <a:t>) is equal </a:t>
            </a:r>
            <a:r>
              <a:rPr lang="en-US" dirty="0" smtClean="0"/>
              <a:t>0.8*0.01 </a:t>
            </a:r>
            <a:r>
              <a:rPr lang="en-US" dirty="0"/>
              <a:t>= </a:t>
            </a:r>
            <a:r>
              <a:rPr lang="en-US" dirty="0" smtClean="0"/>
              <a:t>0.008</a:t>
            </a:r>
            <a:r>
              <a:rPr lang="en-US" dirty="0"/>
              <a:t>, and </a:t>
            </a:r>
            <a:r>
              <a:rPr lang="en-US" dirty="0" smtClean="0"/>
              <a:t>P(B</a:t>
            </a:r>
            <a:r>
              <a:rPr lang="en-US" dirty="0"/>
              <a:t>,</a:t>
            </a:r>
            <a:r>
              <a:rPr lang="en-US" dirty="0" smtClean="0"/>
              <a:t>˜</a:t>
            </a:r>
            <a:r>
              <a:rPr lang="en-US" dirty="0"/>
              <a:t>A) </a:t>
            </a:r>
            <a:r>
              <a:rPr lang="en-US" dirty="0" smtClean="0"/>
              <a:t>is 0.096*0.99=0.09504. P(B</a:t>
            </a:r>
            <a:r>
              <a:rPr lang="en-US" dirty="0"/>
              <a:t>) can </a:t>
            </a:r>
            <a:r>
              <a:rPr lang="en-US" dirty="0" smtClean="0"/>
              <a:t>be computed </a:t>
            </a:r>
            <a:r>
              <a:rPr lang="en-US" dirty="0"/>
              <a:t>as </a:t>
            </a:r>
            <a:r>
              <a:rPr lang="en-US" dirty="0" smtClean="0"/>
              <a:t>0.008+0.09504 </a:t>
            </a:r>
            <a:r>
              <a:rPr lang="en-US" dirty="0"/>
              <a:t>= </a:t>
            </a:r>
            <a:r>
              <a:rPr lang="en-US" dirty="0" smtClean="0"/>
              <a:t>0.10304. </a:t>
            </a:r>
            <a:r>
              <a:rPr lang="en-US" dirty="0"/>
              <a:t>Finally, </a:t>
            </a:r>
            <a:r>
              <a:rPr lang="en-US" dirty="0" smtClean="0"/>
              <a:t>P(A|B</a:t>
            </a:r>
            <a:r>
              <a:rPr lang="en-US" dirty="0"/>
              <a:t>) is therefore </a:t>
            </a:r>
            <a:r>
              <a:rPr lang="en-US" dirty="0" smtClean="0"/>
              <a:t>0.8*0.01/0.10304, </a:t>
            </a:r>
            <a:r>
              <a:rPr lang="en-US" dirty="0"/>
              <a:t>which is equal to </a:t>
            </a:r>
            <a:r>
              <a:rPr lang="en-US" dirty="0" smtClean="0"/>
              <a:t>0.07764.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0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Bayesian reasoning and conditional probability are not “natural” for humans.</a:t>
            </a:r>
          </a:p>
          <a:p>
            <a:endParaRPr lang="en-US" dirty="0"/>
          </a:p>
          <a:p>
            <a:r>
              <a:rPr lang="en-US" dirty="0" smtClean="0"/>
              <a:t>A study in 1982 by Eddy showed that 95% of doctors were incorrect in estimating the probability of the mammography problem</a:t>
            </a:r>
            <a:r>
              <a:rPr lang="en-US" baseline="30000" dirty="0" smtClean="0"/>
              <a:t>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Most doctors thought that the probability of having cancer is between 70 to 80%.</a:t>
            </a:r>
          </a:p>
          <a:p>
            <a:pPr lvl="1"/>
            <a:endParaRPr lang="en-US" dirty="0"/>
          </a:p>
          <a:p>
            <a:r>
              <a:rPr lang="en-US" dirty="0" smtClean="0"/>
              <a:t>Such misunderstanding of health risk can lead to overestimation and over-diagnosis by an order of magnitude. As an example, over-diagnosis and over-treatment costs over $200 Billion each year in the US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156643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Eddy</a:t>
            </a:r>
            <a:r>
              <a:rPr lang="en-US" sz="1200" dirty="0"/>
              <a:t>, D. M. Probabilistic reasoning in clinical medicine: Problems and opportunities. In </a:t>
            </a:r>
            <a:r>
              <a:rPr lang="en-US" sz="1200" i="1" dirty="0"/>
              <a:t>Judgment under uncertainty: Heuristics and biases</a:t>
            </a:r>
            <a:r>
              <a:rPr lang="en-US" sz="1200" dirty="0"/>
              <a:t>, D. </a:t>
            </a:r>
            <a:r>
              <a:rPr lang="en-US" sz="1200" dirty="0" err="1"/>
              <a:t>Kahneman</a:t>
            </a:r>
            <a:r>
              <a:rPr lang="en-US" sz="1200" dirty="0"/>
              <a:t>, P. </a:t>
            </a:r>
            <a:r>
              <a:rPr lang="en-US" sz="1200" dirty="0" err="1"/>
              <a:t>Slovic</a:t>
            </a:r>
            <a:r>
              <a:rPr lang="en-US" sz="1200" dirty="0"/>
              <a:t>, and A. </a:t>
            </a:r>
            <a:r>
              <a:rPr lang="en-US" sz="1200" dirty="0" err="1"/>
              <a:t>Tversky</a:t>
            </a:r>
            <a:r>
              <a:rPr lang="en-US" sz="1200" dirty="0"/>
              <a:t>, Eds. Cambridge University Press, Cambridge, UK, 1982. </a:t>
            </a:r>
            <a:r>
              <a:rPr lang="en-US" sz="1200" dirty="0" smtClean="0"/>
              <a:t> </a:t>
            </a:r>
          </a:p>
          <a:p>
            <a:pPr marL="228600" indent="-228600">
              <a:buAutoNum type="arabicPeriod"/>
            </a:pPr>
            <a:r>
              <a:rPr lang="en-US" sz="1200" dirty="0"/>
              <a:t>Berwick, D. M., And </a:t>
            </a:r>
            <a:r>
              <a:rPr lang="en-US" sz="1200" dirty="0" err="1"/>
              <a:t>Hackbarth</a:t>
            </a:r>
            <a:r>
              <a:rPr lang="en-US" sz="1200" dirty="0"/>
              <a:t>, A. D. Eliminating waste in US healthcare. JAMA 307,14 (2012), 1513–1516.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08896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 Communication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4648200" cy="49530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Most study show that estimation accuracy is somewhere between </a:t>
            </a:r>
            <a:r>
              <a:rPr lang="en-US" b="1" dirty="0">
                <a:solidFill>
                  <a:srgbClr val="FF0000"/>
                </a:solidFill>
              </a:rPr>
              <a:t>6-30% </a:t>
            </a:r>
            <a:r>
              <a:rPr lang="en-US" dirty="0"/>
              <a:t>regardless of background, aide, or techniques (more later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The problem is already hard.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emotionally-charged situation (as receiving a positive diagnosis), it is even harder for patients who might not have statistical training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we help patients?</a:t>
            </a:r>
            <a:endParaRPr lang="en-US" dirty="0"/>
          </a:p>
        </p:txBody>
      </p:sp>
      <p:pic>
        <p:nvPicPr>
          <p:cNvPr id="4" name="Picture 2" descr="http://www.visualphotos.com/photo/1x8716945/doctor_talking_with_a_patients_relative_0282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4733"/>
            <a:ext cx="355670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graphics8.nytimes.com/images/2009/07/16/health/chen_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771" y="4121985"/>
            <a:ext cx="3556701" cy="234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66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Helping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Natural Frequency (Gigerenzer</a:t>
            </a:r>
            <a:r>
              <a:rPr lang="en-US" baseline="30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96 out of 1,000 instead of 9.6%</a:t>
            </a:r>
            <a:endParaRPr lang="en-US" dirty="0"/>
          </a:p>
          <a:p>
            <a:r>
              <a:rPr lang="en-US" dirty="0" smtClean="0"/>
              <a:t>Training to use tools (e.g. truth table)</a:t>
            </a:r>
          </a:p>
          <a:p>
            <a:r>
              <a:rPr lang="en-US" dirty="0" smtClean="0"/>
              <a:t>Use of visualizations</a:t>
            </a:r>
          </a:p>
          <a:p>
            <a:pPr lvl="1"/>
            <a:r>
              <a:rPr lang="en-US" dirty="0" smtClean="0"/>
              <a:t>Euler’s Diagram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633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G. </a:t>
            </a:r>
            <a:r>
              <a:rPr lang="en-US" sz="1200" dirty="0" err="1"/>
              <a:t>Gigerenzer</a:t>
            </a:r>
            <a:r>
              <a:rPr lang="en-US" sz="1200" dirty="0"/>
              <a:t> and U. </a:t>
            </a:r>
            <a:r>
              <a:rPr lang="en-US" sz="1200" dirty="0" err="1"/>
              <a:t>Hoffrage</a:t>
            </a:r>
            <a:r>
              <a:rPr lang="en-US" sz="1200" dirty="0"/>
              <a:t>. How to improve </a:t>
            </a:r>
            <a:r>
              <a:rPr lang="en-US" sz="1200" dirty="0" err="1"/>
              <a:t>bayesian</a:t>
            </a:r>
            <a:r>
              <a:rPr lang="en-US" sz="1200" dirty="0"/>
              <a:t> reasoning </a:t>
            </a:r>
            <a:r>
              <a:rPr lang="en-US" sz="1200" dirty="0" smtClean="0"/>
              <a:t>without instruction</a:t>
            </a:r>
            <a:r>
              <a:rPr lang="en-US" sz="1200" dirty="0"/>
              <a:t>: Frequency formats. Psychological Review, 102(4):</a:t>
            </a:r>
            <a:r>
              <a:rPr lang="en-US" sz="1200" dirty="0" smtClean="0"/>
              <a:t>684, 1995</a:t>
            </a:r>
            <a:r>
              <a:rPr lang="en-US" sz="1200" dirty="0"/>
              <a:t>.</a:t>
            </a:r>
            <a:endParaRPr lang="en-US" sz="1200" dirty="0" smtClean="0"/>
          </a:p>
        </p:txBody>
      </p:sp>
      <p:pic>
        <p:nvPicPr>
          <p:cNvPr id="2050" name="Picture 2" descr="http://www.podiatry.com/images/eZines/RI/12-13/4/contingency-t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338" y="1524000"/>
            <a:ext cx="392386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373" y="3581400"/>
            <a:ext cx="3617791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858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of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typically two problems found with these techniques: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effectiveness of these techniques is often limited. </a:t>
            </a:r>
          </a:p>
          <a:p>
            <a:pPr marL="914400" lvl="1" indent="-514350"/>
            <a:r>
              <a:rPr lang="en-US" dirty="0" smtClean="0"/>
              <a:t>E.g., Natural Frequency improves people’s estimation accuracy by around 10%.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study results are highly inconsistent. Results are difficult to replicate due to changes in subject pool, study condition, </a:t>
            </a:r>
            <a:r>
              <a:rPr lang="en-US" dirty="0"/>
              <a:t>problem </a:t>
            </a:r>
            <a:r>
              <a:rPr lang="en-US" dirty="0" smtClean="0"/>
              <a:t>type, wording, etc. </a:t>
            </a:r>
          </a:p>
          <a:p>
            <a:pPr marL="914400" lvl="1" indent="-514350"/>
            <a:r>
              <a:rPr lang="en-US" dirty="0" smtClean="0"/>
              <a:t>E.g., the same stimulus and visualization technique results in an accuracy of 40% in one study, but 6% in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538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</TotalTime>
  <Words>1397</Words>
  <Application>Microsoft Office PowerPoint</Application>
  <PresentationFormat>On-screen Show (4:3)</PresentationFormat>
  <Paragraphs>139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1_Office Theme</vt:lpstr>
      <vt:lpstr>PowerPoint Presentation</vt:lpstr>
      <vt:lpstr>Health Risk Communication</vt:lpstr>
      <vt:lpstr>Health Risk Communication</vt:lpstr>
      <vt:lpstr>Health Risk and Bayesian Reasoning</vt:lpstr>
      <vt:lpstr>Bayesian Reasoning is Hard</vt:lpstr>
      <vt:lpstr>Understanding Conditional Probability</vt:lpstr>
      <vt:lpstr>Health Risk Communication Challenge</vt:lpstr>
      <vt:lpstr>Strategies for Helping Patients</vt:lpstr>
      <vt:lpstr>Effectiveness of Strategies</vt:lpstr>
      <vt:lpstr>Project Goal</vt:lpstr>
      <vt:lpstr>Interdisciplinary Research Group</vt:lpstr>
      <vt:lpstr>Hypotheses of the Bayesian Reasoning Problem:</vt:lpstr>
      <vt:lpstr>H1: Different Text Representations</vt:lpstr>
      <vt:lpstr>H1: Different “Visualization” Representations</vt:lpstr>
      <vt:lpstr>H2: Individual Differences</vt:lpstr>
      <vt:lpstr>Results on Accuracy</vt:lpstr>
      <vt:lpstr>Conclusion </vt:lpstr>
      <vt:lpstr>Questions?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rchang</dc:creator>
  <cp:lastModifiedBy>Remco Chang</cp:lastModifiedBy>
  <cp:revision>1071</cp:revision>
  <dcterms:created xsi:type="dcterms:W3CDTF">2011-08-03T02:14:01Z</dcterms:created>
  <dcterms:modified xsi:type="dcterms:W3CDTF">2014-05-06T02:04:55Z</dcterms:modified>
</cp:coreProperties>
</file>