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701" r:id="rId3"/>
    <p:sldId id="703" r:id="rId4"/>
    <p:sldId id="705" r:id="rId5"/>
    <p:sldId id="706" r:id="rId6"/>
    <p:sldId id="708" r:id="rId7"/>
    <p:sldId id="709" r:id="rId8"/>
    <p:sldId id="710" r:id="rId9"/>
    <p:sldId id="723" r:id="rId10"/>
    <p:sldId id="732" r:id="rId11"/>
    <p:sldId id="733" r:id="rId12"/>
    <p:sldId id="726" r:id="rId13"/>
    <p:sldId id="734" r:id="rId14"/>
    <p:sldId id="735" r:id="rId15"/>
    <p:sldId id="736" r:id="rId16"/>
    <p:sldId id="737" r:id="rId17"/>
    <p:sldId id="675" r:id="rId18"/>
    <p:sldId id="739" r:id="rId19"/>
    <p:sldId id="698" r:id="rId20"/>
    <p:sldId id="741" r:id="rId21"/>
    <p:sldId id="740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83" autoAdjust="0"/>
  </p:normalViewPr>
  <p:slideViewPr>
    <p:cSldViewPr>
      <p:cViewPr varScale="1">
        <p:scale>
          <a:sx n="54" d="100"/>
          <a:sy n="54" d="100"/>
        </p:scale>
        <p:origin x="6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7426029" y="0"/>
            <a:ext cx="1717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Remco Chang –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PNNL 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Analyzing User Interactions for</a:t>
            </a:r>
            <a:br>
              <a:rPr lang="en-US" dirty="0" smtClean="0"/>
            </a:br>
            <a:r>
              <a:rPr lang="en-US" dirty="0" smtClean="0"/>
              <a:t>Data and User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Question at a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</p:cNvCxnSpPr>
          <p:nvPr/>
        </p:nvCxnSpPr>
        <p:spPr>
          <a:xfrm>
            <a:off x="3138235" y="2544573"/>
            <a:ext cx="193284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6"/>
          </p:cNvCxnSpPr>
          <p:nvPr/>
        </p:nvCxnSpPr>
        <p:spPr>
          <a:xfrm flipH="1" flipV="1">
            <a:off x="3433561" y="3884796"/>
            <a:ext cx="1637523" cy="14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527415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Novice or </a:t>
            </a:r>
          </a:p>
          <a:p>
            <a:pPr algn="ctr"/>
            <a:r>
              <a:rPr lang="en-US" dirty="0" smtClean="0"/>
              <a:t>Expert?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8543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Introvert or </a:t>
            </a:r>
          </a:p>
          <a:p>
            <a:pPr algn="ctr"/>
            <a:r>
              <a:rPr lang="en-US" dirty="0" smtClean="0"/>
              <a:t>Extrovert?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296430" y="2038914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Finding Waldo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543800" cy="3885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6700" y="2290764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14800" y="366042"/>
            <a:ext cx="2259894" cy="1919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7700" y="2337471"/>
            <a:ext cx="4059851" cy="227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4953000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57201" y="3276600"/>
            <a:ext cx="1676399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276600"/>
            <a:ext cx="228460" cy="167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351756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Google-Maps style interface</a:t>
            </a:r>
          </a:p>
          <a:p>
            <a:pPr lvl="1"/>
            <a:r>
              <a:rPr lang="en-US" dirty="0" smtClean="0"/>
              <a:t>Left, Right, Up, Down, Zoom In, Zoom Out, Found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445"/>
            <a:ext cx="2285860" cy="1763155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94" y="366042"/>
            <a:ext cx="2142857" cy="197142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759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94" y="2455223"/>
            <a:ext cx="4062570" cy="2092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794" y="2455223"/>
            <a:ext cx="3238005" cy="2445327"/>
            <a:chOff x="833764" y="1805353"/>
            <a:chExt cx="3403489" cy="3910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64" y="1805353"/>
              <a:ext cx="3403489" cy="334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56077" y="5346890"/>
              <a:ext cx="21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completion time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Visualization – Completion Time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2455223"/>
            <a:ext cx="3238005" cy="2421577"/>
            <a:chOff x="4968855" y="1785068"/>
            <a:chExt cx="3413145" cy="3931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55" y="1785068"/>
              <a:ext cx="3413145" cy="33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95996" y="5346890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 completion time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3963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Helen Zhao et al., Modeling </a:t>
            </a:r>
            <a:r>
              <a:rPr lang="en-US" sz="1200" dirty="0"/>
              <a:t>user interactions </a:t>
            </a:r>
            <a:r>
              <a:rPr lang="en-US" sz="1200" dirty="0" smtClean="0"/>
              <a:t>for complex </a:t>
            </a:r>
            <a:r>
              <a:rPr lang="en-US" sz="1200" dirty="0"/>
              <a:t>visual search tasks. Poster, </a:t>
            </a:r>
            <a:r>
              <a:rPr lang="en-US" sz="1200" dirty="0" smtClean="0"/>
              <a:t>IEEE VAST , </a:t>
            </a:r>
            <a:r>
              <a:rPr lang="en-US" sz="1200" dirty="0"/>
              <a:t>2013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Eli Brown et al., Where’s Waldo. </a:t>
            </a:r>
            <a:r>
              <a:rPr lang="en-US" sz="1200" smtClean="0"/>
              <a:t>IEEE VAST 2014, Conditionally Accepted.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775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Fast and Slow Performers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245365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State-Based (data exploration statistics)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Linear SVM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Accuracy: ~70%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47800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054773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9955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Interaction pattern (high-level button clicks)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N-Gram + Decision Tree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 </a:t>
            </a:r>
            <a:r>
              <a:rPr lang="en-US" dirty="0" smtClean="0"/>
              <a:t>User’s Personality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526" y="2591026"/>
            <a:ext cx="3299961" cy="2820506"/>
            <a:chOff x="885526" y="1859321"/>
            <a:chExt cx="3299961" cy="3856901"/>
          </a:xfrm>
        </p:grpSpPr>
        <p:sp>
          <p:nvSpPr>
            <p:cNvPr id="4" name="TextBox 3"/>
            <p:cNvSpPr txBox="1"/>
            <p:nvPr/>
          </p:nvSpPr>
          <p:spPr>
            <a:xfrm>
              <a:off x="1272788" y="5346890"/>
              <a:ext cx="252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Locus of Control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26" y="1859321"/>
              <a:ext cx="3299961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35395" y="2590800"/>
            <a:ext cx="3282245" cy="2819891"/>
            <a:chOff x="5135395" y="1859322"/>
            <a:chExt cx="3282245" cy="3856060"/>
          </a:xfrm>
        </p:grpSpPr>
        <p:sp>
          <p:nvSpPr>
            <p:cNvPr id="7" name="TextBox 6"/>
            <p:cNvSpPr txBox="1"/>
            <p:nvPr/>
          </p:nvSpPr>
          <p:spPr>
            <a:xfrm>
              <a:off x="5531240" y="5346050"/>
              <a:ext cx="249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Locus of Control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95" y="1859322"/>
              <a:ext cx="3282245" cy="329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Ottley</a:t>
            </a:r>
            <a:r>
              <a:rPr lang="en-US" sz="1000" dirty="0" smtClean="0"/>
              <a:t> et al., </a:t>
            </a:r>
            <a:r>
              <a:rPr lang="en-US" sz="1000" dirty="0"/>
              <a:t>How locus of control inﬂuences compatibility with visualization </a:t>
            </a:r>
            <a:r>
              <a:rPr lang="en-US" sz="1000" dirty="0" smtClean="0"/>
              <a:t>style. IEEE VAST , 2011.</a:t>
            </a:r>
          </a:p>
          <a:p>
            <a:r>
              <a:rPr lang="en-US" sz="1000" dirty="0" err="1"/>
              <a:t>Ottley</a:t>
            </a:r>
            <a:r>
              <a:rPr lang="en-US" sz="1000" dirty="0"/>
              <a:t> et al., Understanding visualization by understanding individual users. </a:t>
            </a:r>
            <a:r>
              <a:rPr lang="en-US" sz="1000" dirty="0" smtClean="0"/>
              <a:t>IEEE CG&amp;A,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05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Users’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Noisy data, but can detect the users’ individual traits “Extraversion”, “Neuroticism”, and “Locus of Control” at ~60% accuracy by analyzing the user’s interactions alone.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684947"/>
            <a:ext cx="40742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67956" y="167640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Predicting user’s “Extraversion”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States and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 are the Cognitive Factors that </a:t>
            </a:r>
          </a:p>
          <a:p>
            <a:pPr algn="ctr">
              <a:buNone/>
            </a:pPr>
            <a:r>
              <a:rPr lang="en-US" b="1" dirty="0" smtClean="0"/>
              <a:t>Correlate with a User’s Performance?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Visual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5439" y="1531391"/>
            <a:ext cx="2714625" cy="4667676"/>
            <a:chOff x="525439" y="1695167"/>
            <a:chExt cx="2714625" cy="4667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1885"/>
            <a:ext cx="5638800" cy="50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</a:t>
            </a:r>
          </a:p>
        </p:txBody>
      </p:sp>
    </p:spTree>
    <p:extLst>
      <p:ext uri="{BB962C8B-B14F-4D97-AF65-F5344CB8AC3E}">
        <p14:creationId xmlns:p14="http://schemas.microsoft.com/office/powerpoint/2010/main" val="41709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2209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0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789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Evan 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6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Ability: Bayes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probability that a woman over age 40 has breast cancer is 1%. </a:t>
            </a:r>
            <a:r>
              <a:rPr lang="en-US" sz="4000" dirty="0" smtClean="0"/>
              <a:t>However</a:t>
            </a:r>
            <a:r>
              <a:rPr lang="en-US" sz="4000" dirty="0"/>
              <a:t>, the probability that </a:t>
            </a:r>
            <a:r>
              <a:rPr lang="en-US" sz="4000" dirty="0" smtClean="0"/>
              <a:t>mammography accurately </a:t>
            </a:r>
            <a:r>
              <a:rPr lang="en-US" sz="4000" dirty="0"/>
              <a:t>detects the disease is 80% with a false positive rate of 9.6%. 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marL="0" indent="0">
              <a:buNone/>
            </a:pPr>
            <a:r>
              <a:rPr lang="en-US" sz="4000" dirty="0" smtClean="0"/>
              <a:t>If </a:t>
            </a:r>
            <a:r>
              <a:rPr lang="en-US" sz="4000" dirty="0"/>
              <a:t>a 40-year old woman </a:t>
            </a:r>
            <a:r>
              <a:rPr lang="en-US" sz="4000" dirty="0" smtClean="0"/>
              <a:t>tests positive </a:t>
            </a:r>
            <a:r>
              <a:rPr lang="en-US" sz="4000" dirty="0"/>
              <a:t>in a mammography exam, what is the probability that she indeed has breast </a:t>
            </a:r>
            <a:r>
              <a:rPr lang="en-US" sz="4000" dirty="0" smtClean="0"/>
              <a:t>cancer?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Answer: Bayes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’ theorem states that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P(B|A) * P(A) / 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). In this case, A is having breast cancer, B is testing positive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with mammography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the probability of a person having breast cancer given that the person is tested positive with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mammography. P(B|A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given as 80%, or 0.8, P(A) is given as 1%, or 0.01. P(B) is not explicitly stated, but can be computed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as P(B,A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)+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˜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A), or the probability of testing positive and the patient having cancer plus the probability of testing positive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and the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patient not having cancer. Since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P(B,A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equal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0.8*0.01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0.008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˜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A) is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0.093 * (1-0.01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0.09207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P(B) can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be computed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0.008+0.09207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0.1007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. Finally,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therefore 0.8 * 0.01 / 0.1007, which is equal to 0.07944.</a:t>
            </a:r>
          </a:p>
        </p:txBody>
      </p:sp>
    </p:spTree>
    <p:extLst>
      <p:ext uri="{BB962C8B-B14F-4D97-AF65-F5344CB8AC3E}">
        <p14:creationId xmlns:p14="http://schemas.microsoft.com/office/powerpoint/2010/main" val="5856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(Modified) Van </a:t>
            </a:r>
            <a:r>
              <a:rPr lang="en-US" dirty="0" err="1" smtClean="0"/>
              <a:t>Wijk’s</a:t>
            </a:r>
            <a:r>
              <a:rPr lang="en-US" dirty="0" smtClean="0"/>
              <a:t> Model of 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Aids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766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2866"/>
            <a:ext cx="361779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2521"/>
            <a:ext cx="4724400" cy="27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Visually Communicating Bayesian Statistics </a:t>
            </a:r>
            <a:r>
              <a:rPr lang="en-US" sz="1200" dirty="0" smtClean="0"/>
              <a:t>to Laypersons. Tufts CS Tech Report, 2012.</a:t>
            </a:r>
          </a:p>
        </p:txBody>
      </p:sp>
    </p:spTree>
    <p:extLst>
      <p:ext uri="{BB962C8B-B14F-4D97-AF65-F5344CB8AC3E}">
        <p14:creationId xmlns:p14="http://schemas.microsoft.com/office/powerpoint/2010/main" val="9806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133600"/>
            <a:ext cx="79971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Initiative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What Can a Visualization System Do</a:t>
            </a:r>
          </a:p>
          <a:p>
            <a:pPr algn="ctr">
              <a:buNone/>
            </a:pPr>
            <a:r>
              <a:rPr lang="en-US" b="1" dirty="0" smtClean="0"/>
              <a:t>If It Knows Everything About Its User?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1676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4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don't you love me cartoon by nakedpastor david hay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1763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Remco’s</a:t>
            </a:r>
            <a:r>
              <a:rPr lang="en-US" smtClean="0"/>
              <a:t>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The </a:t>
            </a:r>
            <a:r>
              <a:rPr lang="en-US" dirty="0"/>
              <a:t>future of visual analytics lies in better human-computer collaboration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That future starts by enabling the computer to better understand the </a:t>
            </a:r>
            <a:r>
              <a:rPr lang="en-US" dirty="0" smtClean="0"/>
              <a:t>user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8915400" cy="31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remco@cs.tufts.edu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Theory into Practice: </a:t>
            </a:r>
            <a:r>
              <a:rPr lang="en-US" dirty="0" smtClean="0"/>
              <a:t>Big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5776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Constraint: Data is too big to fit into the memory or hard drive of the personal computer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Note: Ignoring various database technologies (OLAP, Column-Store, No-SQL, Array-Based,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Classic Computer Science Problem…</a:t>
            </a:r>
          </a:p>
          <a:p>
            <a:pPr lvl="3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962400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U.S. Capitol, via 'Fallout 3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64" y="4008577"/>
            <a:ext cx="3867206" cy="25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Analyst </a:t>
            </a:r>
            <a:r>
              <a:rPr lang="en-US" smtClean="0"/>
              <a:t>is Successful….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Progress…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486400" cy="4980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However, exploring large DB (usually) means high degrees of freedom</a:t>
            </a:r>
          </a:p>
          <a:p>
            <a:pPr lvl="3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Goal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 Predictive Pre-Fetching from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large DB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Collaboration with MIT Big Data Center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Teams: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MIT: Based on data characteristic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Brown: Based on past SQL queries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Tufts: Based on user’s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analysis profile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Current progress: developed middleware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ScalaR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Battle et al</a:t>
            </a:r>
            <a:r>
              <a:rPr lang="en-US" sz="1200" dirty="0"/>
              <a:t>., Dynamic Reduction of Result Sets for Interactive Visualization. </a:t>
            </a:r>
            <a:r>
              <a:rPr lang="en-US" sz="1200" dirty="0" smtClean="0"/>
              <a:t>IEEE </a:t>
            </a:r>
            <a:r>
              <a:rPr lang="en-US" sz="1200" dirty="0" err="1" smtClean="0"/>
              <a:t>BigData</a:t>
            </a:r>
            <a:r>
              <a:rPr lang="en-US" sz="1200" dirty="0" smtClean="0"/>
              <a:t>, 2013.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57200"/>
            <a:ext cx="2867025" cy="305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16" y="3704450"/>
            <a:ext cx="2898084" cy="30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Remco’s</a:t>
            </a:r>
            <a:r>
              <a:rPr lang="en-US" dirty="0" smtClean="0"/>
              <a:t> Research Goal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1"/>
            <a:ext cx="604581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Modeling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Modeling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States and Traits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Mixed-Initiative Visual Analytics</a:t>
            </a:r>
          </a:p>
        </p:txBody>
      </p:sp>
      <p:pic>
        <p:nvPicPr>
          <p:cNvPr id="5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2" y="539751"/>
            <a:ext cx="2127239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8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48" y="4837250"/>
            <a:ext cx="2453409" cy="19050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159" y="2819401"/>
            <a:ext cx="2091641" cy="206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dirty="0" smtClean="0"/>
              <a:t>Interactive Metric Learning</a:t>
            </a:r>
            <a:endParaRPr lang="en-US" dirty="0"/>
          </a:p>
          <a:p>
            <a:pPr marL="0" indent="0" algn="ctr">
              <a:buNone/>
            </a:pPr>
            <a:r>
              <a:rPr lang="en-US" b="1" smtClean="0"/>
              <a:t>Quantifying </a:t>
            </a:r>
            <a:r>
              <a:rPr lang="en-US" b="1" dirty="0" smtClean="0"/>
              <a:t>a User’s Knowledge about Data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 the weights to a linear distance function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al., Find Distance Function, Hide Model Inference.  IEEE VAST Poster 2011</a:t>
            </a:r>
          </a:p>
          <a:p>
            <a:r>
              <a:rPr lang="en-US" sz="1200" dirty="0" smtClean="0"/>
              <a:t>Brown et al., Dis-function: Learning Distance Functions Interactively.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1974"/>
            <a:ext cx="7010400" cy="37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5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Learning about a User in Real-Time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Who is the user, </a:t>
            </a:r>
          </a:p>
          <a:p>
            <a:pPr algn="ctr">
              <a:buNone/>
            </a:pPr>
            <a:r>
              <a:rPr lang="en-US" b="1" dirty="0" smtClean="0"/>
              <a:t>and what is she doing?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836</Words>
  <Application>Microsoft Office PowerPoint</Application>
  <PresentationFormat>On-screen Show (4:3)</PresentationFormat>
  <Paragraphs>281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1_Office Theme</vt:lpstr>
      <vt:lpstr>Analyzing User Interactions for Data and User Modeling</vt:lpstr>
      <vt:lpstr>(Modified) Van Wijk’s Model of Visualization</vt:lpstr>
      <vt:lpstr>When the Analyst is Successful….</vt:lpstr>
      <vt:lpstr>Remco’s Research Goal</vt:lpstr>
      <vt:lpstr>Data Modeling</vt:lpstr>
      <vt:lpstr>Metric Learning</vt:lpstr>
      <vt:lpstr>Metric Learning</vt:lpstr>
      <vt:lpstr>Dis-Function</vt:lpstr>
      <vt:lpstr>User Modeling</vt:lpstr>
      <vt:lpstr>One Question at a Time</vt:lpstr>
      <vt:lpstr>Experiment: Finding Waldo</vt:lpstr>
      <vt:lpstr>Pilot Visualization – Completion Time</vt:lpstr>
      <vt:lpstr>Predicting Fast and Slow Performers</vt:lpstr>
      <vt:lpstr>Predicting a User’s Personality</vt:lpstr>
      <vt:lpstr>Predicting Users’ Personality Traits</vt:lpstr>
      <vt:lpstr>Cognitive States and Traits</vt:lpstr>
      <vt:lpstr>Emotion and Visual Judgment</vt:lpstr>
      <vt:lpstr>Cognitive Load</vt:lpstr>
      <vt:lpstr>Spatial Ability: Bayes Reasoning</vt:lpstr>
      <vt:lpstr>Visualization Aids</vt:lpstr>
      <vt:lpstr>Spatial Ability</vt:lpstr>
      <vt:lpstr>Mixed Initiative Systems</vt:lpstr>
      <vt:lpstr>PowerPoint Presentation</vt:lpstr>
      <vt:lpstr>Which Marriage?</vt:lpstr>
      <vt:lpstr>Which Marriage?</vt:lpstr>
      <vt:lpstr>Remco’s Prediction</vt:lpstr>
      <vt:lpstr>Questions?  remco@cs.tufts.edu</vt:lpstr>
      <vt:lpstr>Putting Theory into Practice: Big Data</vt:lpstr>
      <vt:lpstr>Problem Statement</vt:lpstr>
      <vt:lpstr>Work in Progress…*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1061</cp:revision>
  <dcterms:created xsi:type="dcterms:W3CDTF">2011-08-03T02:14:01Z</dcterms:created>
  <dcterms:modified xsi:type="dcterms:W3CDTF">2014-06-16T14:46:15Z</dcterms:modified>
</cp:coreProperties>
</file>